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69174"/>
            <a:ext cx="4639085" cy="3888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" y="6458705"/>
            <a:ext cx="4489704" cy="39929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476999"/>
            <a:ext cx="4572000" cy="38100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4572000" y="0"/>
                </a:moveTo>
                <a:lnTo>
                  <a:pt x="0" y="0"/>
                </a:lnTo>
                <a:lnTo>
                  <a:pt x="0" y="380999"/>
                </a:lnTo>
                <a:lnTo>
                  <a:pt x="4572000" y="380999"/>
                </a:lnTo>
                <a:lnTo>
                  <a:pt x="4572000" y="0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6091" y="6451089"/>
            <a:ext cx="4597908" cy="4069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1204" y="2276678"/>
            <a:ext cx="510159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471" y="3423284"/>
            <a:ext cx="4055110" cy="150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1269" y="6572580"/>
            <a:ext cx="416496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14391" y="6573189"/>
            <a:ext cx="267779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6845" y="6573189"/>
            <a:ext cx="2806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Relationship Id="rId4" Type="http://schemas.openxmlformats.org/officeDocument/2006/relationships/image" Target="../media/image3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jpg"/><Relationship Id="rId6" Type="http://schemas.openxmlformats.org/officeDocument/2006/relationships/image" Target="../media/image35.jpg"/><Relationship Id="rId7" Type="http://schemas.openxmlformats.org/officeDocument/2006/relationships/image" Target="../media/image3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34.jpg"/><Relationship Id="rId8" Type="http://schemas.openxmlformats.org/officeDocument/2006/relationships/image" Target="../media/image3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Relationship Id="rId4" Type="http://schemas.openxmlformats.org/officeDocument/2006/relationships/image" Target="../media/image44.jpg"/><Relationship Id="rId5" Type="http://schemas.openxmlformats.org/officeDocument/2006/relationships/image" Target="../media/image4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hyperlink" Target="https://docs.uipath.com/" TargetMode="External"/><Relationship Id="rId4" Type="http://schemas.openxmlformats.org/officeDocument/2006/relationships/hyperlink" Target="https://us.norton.com/blog/how-to/how-to-block-websites" TargetMode="Externa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937" y="0"/>
            <a:ext cx="9156065" cy="4678680"/>
            <a:chOff x="-11937" y="0"/>
            <a:chExt cx="9156065" cy="4678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175234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03291" y="1761744"/>
              <a:ext cx="4140835" cy="2621280"/>
            </a:xfrm>
            <a:custGeom>
              <a:avLst/>
              <a:gdLst/>
              <a:ahLst/>
              <a:cxnLst/>
              <a:rect l="l" t="t" r="r" b="b"/>
              <a:pathLst>
                <a:path w="4140834" h="2621279">
                  <a:moveTo>
                    <a:pt x="4140708" y="0"/>
                  </a:moveTo>
                  <a:lnTo>
                    <a:pt x="0" y="0"/>
                  </a:lnTo>
                  <a:lnTo>
                    <a:pt x="1311148" y="1310639"/>
                  </a:lnTo>
                  <a:lnTo>
                    <a:pt x="0" y="2621279"/>
                  </a:lnTo>
                  <a:lnTo>
                    <a:pt x="4140708" y="2621279"/>
                  </a:lnTo>
                  <a:lnTo>
                    <a:pt x="4140708" y="0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64563"/>
              <a:ext cx="5844539" cy="32141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2" y="1530858"/>
              <a:ext cx="5744210" cy="3086100"/>
            </a:xfrm>
            <a:custGeom>
              <a:avLst/>
              <a:gdLst/>
              <a:ahLst/>
              <a:cxnLst/>
              <a:rect l="l" t="t" r="r" b="b"/>
              <a:pathLst>
                <a:path w="5744210" h="3086100">
                  <a:moveTo>
                    <a:pt x="4200906" y="0"/>
                  </a:moveTo>
                  <a:lnTo>
                    <a:pt x="0" y="0"/>
                  </a:lnTo>
                  <a:lnTo>
                    <a:pt x="0" y="3086099"/>
                  </a:lnTo>
                  <a:lnTo>
                    <a:pt x="4200906" y="3086099"/>
                  </a:lnTo>
                  <a:lnTo>
                    <a:pt x="5743956" y="1543050"/>
                  </a:lnTo>
                  <a:lnTo>
                    <a:pt x="4200906" y="0"/>
                  </a:lnTo>
                  <a:close/>
                </a:path>
              </a:pathLst>
            </a:custGeom>
            <a:solidFill>
              <a:srgbClr val="585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" y="1530858"/>
              <a:ext cx="5744210" cy="3086100"/>
            </a:xfrm>
            <a:custGeom>
              <a:avLst/>
              <a:gdLst/>
              <a:ahLst/>
              <a:cxnLst/>
              <a:rect l="l" t="t" r="r" b="b"/>
              <a:pathLst>
                <a:path w="5744210" h="3086100">
                  <a:moveTo>
                    <a:pt x="0" y="0"/>
                  </a:moveTo>
                  <a:lnTo>
                    <a:pt x="4200906" y="0"/>
                  </a:lnTo>
                  <a:lnTo>
                    <a:pt x="5743956" y="1543050"/>
                  </a:lnTo>
                  <a:lnTo>
                    <a:pt x="4200906" y="3086099"/>
                  </a:lnTo>
                  <a:lnTo>
                    <a:pt x="0" y="30860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8585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32700"/>
              <a:ext cx="4087368" cy="1178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986027"/>
              <a:ext cx="4000500" cy="1076325"/>
            </a:xfrm>
            <a:custGeom>
              <a:avLst/>
              <a:gdLst/>
              <a:ahLst/>
              <a:cxnLst/>
              <a:rect l="l" t="t" r="r" b="b"/>
              <a:pathLst>
                <a:path w="4000500" h="1076325">
                  <a:moveTo>
                    <a:pt x="3462528" y="0"/>
                  </a:moveTo>
                  <a:lnTo>
                    <a:pt x="0" y="0"/>
                  </a:lnTo>
                  <a:lnTo>
                    <a:pt x="0" y="1075944"/>
                  </a:lnTo>
                  <a:lnTo>
                    <a:pt x="3462528" y="1075944"/>
                  </a:lnTo>
                  <a:lnTo>
                    <a:pt x="4000500" y="537972"/>
                  </a:lnTo>
                  <a:lnTo>
                    <a:pt x="3462528" y="0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56438" y="4829302"/>
            <a:ext cx="123952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latin typeface="Calibri"/>
                <a:cs typeface="Calibri"/>
              </a:rPr>
              <a:t>Register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No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7205" y="4829302"/>
            <a:ext cx="200533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39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2116220701014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40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AFRIN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40" b="1">
                <a:latin typeface="Calibri"/>
                <a:cs typeface="Calibri"/>
              </a:rPr>
              <a:t>FATHIMA </a:t>
            </a:r>
            <a:r>
              <a:rPr dirty="0" sz="2000" b="1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438" y="5438647"/>
            <a:ext cx="502539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Guide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Name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43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Mrs.</a:t>
            </a:r>
            <a:r>
              <a:rPr dirty="0" sz="2000" spc="-10" b="1">
                <a:latin typeface="Calibri"/>
                <a:cs typeface="Calibri"/>
              </a:rPr>
              <a:t> J. </a:t>
            </a:r>
            <a:r>
              <a:rPr dirty="0" sz="2000" spc="-5" b="1">
                <a:latin typeface="Calibri"/>
                <a:cs typeface="Calibri"/>
              </a:rPr>
              <a:t>JINU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SOPHIA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Designation</a:t>
            </a:r>
            <a:r>
              <a:rPr dirty="0" sz="2000" b="1">
                <a:latin typeface="Calibri"/>
                <a:cs typeface="Calibri"/>
              </a:rPr>
              <a:t> :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Assistant Professor </a:t>
            </a:r>
            <a:r>
              <a:rPr dirty="0" sz="2000" b="1">
                <a:latin typeface="Calibri"/>
                <a:cs typeface="Calibri"/>
              </a:rPr>
              <a:t>(SG) 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Department</a:t>
            </a:r>
            <a:r>
              <a:rPr dirty="0" sz="2000" spc="2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43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Computer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Science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&amp;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106" y="1190625"/>
            <a:ext cx="300863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69342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000" spc="-1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Robotic</a:t>
            </a:r>
            <a:r>
              <a:rPr dirty="0" sz="20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2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6438" y="2102053"/>
            <a:ext cx="3997960" cy="18548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-80" b="1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Productivity 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Booster</a:t>
            </a: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40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Distraction</a:t>
            </a:r>
            <a:r>
              <a:rPr dirty="0" sz="40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 b="1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37532" y="1476755"/>
            <a:ext cx="4297045" cy="4436110"/>
            <a:chOff x="4637532" y="1476755"/>
            <a:chExt cx="4297045" cy="443611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7532" y="1476755"/>
              <a:ext cx="1773936" cy="31882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52772" y="1530095"/>
              <a:ext cx="1671955" cy="3086100"/>
            </a:xfrm>
            <a:custGeom>
              <a:avLst/>
              <a:gdLst/>
              <a:ahLst/>
              <a:cxnLst/>
              <a:rect l="l" t="t" r="r" b="b"/>
              <a:pathLst>
                <a:path w="1671954" h="3086100">
                  <a:moveTo>
                    <a:pt x="129286" y="0"/>
                  </a:moveTo>
                  <a:lnTo>
                    <a:pt x="0" y="0"/>
                  </a:lnTo>
                  <a:lnTo>
                    <a:pt x="1542541" y="1543050"/>
                  </a:lnTo>
                  <a:lnTo>
                    <a:pt x="0" y="3086099"/>
                  </a:lnTo>
                  <a:lnTo>
                    <a:pt x="129286" y="3086099"/>
                  </a:lnTo>
                  <a:lnTo>
                    <a:pt x="1671827" y="1543050"/>
                  </a:lnTo>
                  <a:lnTo>
                    <a:pt x="129286" y="0"/>
                  </a:lnTo>
                  <a:close/>
                </a:path>
              </a:pathLst>
            </a:custGeom>
            <a:solidFill>
              <a:srgbClr val="A0A6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7748" y="4440935"/>
              <a:ext cx="1806530" cy="1471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511" y="2523751"/>
            <a:ext cx="6705600" cy="38103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9240" y="161036"/>
            <a:ext cx="46577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Functional</a:t>
            </a:r>
            <a:r>
              <a:rPr dirty="0" sz="4000" spc="-50"/>
              <a:t> </a:t>
            </a:r>
            <a:r>
              <a:rPr dirty="0" sz="4000" spc="-10"/>
              <a:t>Description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69240" y="926948"/>
            <a:ext cx="8278495" cy="190944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b="1">
                <a:latin typeface="Calibri"/>
                <a:cs typeface="Calibri"/>
              </a:rPr>
              <a:t>Module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2: </a:t>
            </a:r>
            <a:r>
              <a:rPr dirty="0" sz="2000" spc="-40" b="1">
                <a:latin typeface="Calibri"/>
                <a:cs typeface="Calibri"/>
              </a:rPr>
              <a:t>Task</a:t>
            </a:r>
            <a:r>
              <a:rPr dirty="0" sz="2000" spc="-5" b="1">
                <a:latin typeface="Calibri"/>
                <a:cs typeface="Calibri"/>
              </a:rPr>
              <a:t> Completion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Workflow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14100"/>
              </a:lnSpc>
              <a:spcBef>
                <a:spcPts val="475"/>
              </a:spcBef>
            </a:pPr>
            <a:r>
              <a:rPr dirty="0" sz="2000" spc="-5">
                <a:latin typeface="Calibri"/>
                <a:cs typeface="Calibri"/>
              </a:rPr>
              <a:t>This </a:t>
            </a:r>
            <a:r>
              <a:rPr dirty="0" sz="2000">
                <a:latin typeface="Calibri"/>
                <a:cs typeface="Calibri"/>
              </a:rPr>
              <a:t>module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verifies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task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completion.</a:t>
            </a:r>
            <a:r>
              <a:rPr dirty="0" sz="2000">
                <a:latin typeface="Calibri"/>
                <a:cs typeface="Calibri"/>
              </a:rPr>
              <a:t> If </a:t>
            </a:r>
            <a:r>
              <a:rPr dirty="0" sz="2000" spc="-10">
                <a:latin typeface="Calibri"/>
                <a:cs typeface="Calibri"/>
              </a:rPr>
              <a:t>completed,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websites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unblocked,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user can </a:t>
            </a:r>
            <a:r>
              <a:rPr dirty="0" sz="2000">
                <a:latin typeface="Calibri"/>
                <a:cs typeface="Calibri"/>
              </a:rPr>
              <a:t>add a </a:t>
            </a:r>
            <a:r>
              <a:rPr dirty="0" sz="2000" spc="-5">
                <a:latin typeface="Calibri"/>
                <a:cs typeface="Calibri"/>
              </a:rPr>
              <a:t>new task. </a:t>
            </a:r>
            <a:r>
              <a:rPr dirty="0" sz="2000">
                <a:latin typeface="Calibri"/>
                <a:cs typeface="Calibri"/>
              </a:rPr>
              <a:t>If </a:t>
            </a:r>
            <a:r>
              <a:rPr dirty="0" sz="2000" spc="-5">
                <a:latin typeface="Calibri"/>
                <a:cs typeface="Calibri"/>
              </a:rPr>
              <a:t>not,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bot gives </a:t>
            </a:r>
            <a:r>
              <a:rPr dirty="0" sz="2000">
                <a:latin typeface="Calibri"/>
                <a:cs typeface="Calibri"/>
              </a:rPr>
              <a:t>a 5-minute </a:t>
            </a:r>
            <a:r>
              <a:rPr dirty="0" sz="2000" spc="-5">
                <a:latin typeface="Calibri"/>
                <a:cs typeface="Calibri"/>
              </a:rPr>
              <a:t>break </a:t>
            </a:r>
            <a:r>
              <a:rPr dirty="0" sz="2000" spc="-15">
                <a:latin typeface="Calibri"/>
                <a:cs typeface="Calibri"/>
              </a:rPr>
              <a:t>before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repeating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process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until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task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done.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800" b="1">
                <a:latin typeface="Calibri"/>
                <a:cs typeface="Calibri"/>
              </a:rPr>
              <a:t>Activity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Diagram-Module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2: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8778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70"/>
              <a:t>Table </a:t>
            </a:r>
            <a:r>
              <a:rPr dirty="0" sz="4400"/>
              <a:t>Design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269240" y="1016253"/>
            <a:ext cx="835914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50" b="1">
                <a:latin typeface="Arial"/>
                <a:cs typeface="Arial"/>
              </a:rPr>
              <a:t>Task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Name</a:t>
            </a:r>
            <a:r>
              <a:rPr dirty="0" sz="2400" spc="-5">
                <a:latin typeface="Arial MT"/>
                <a:cs typeface="Arial MT"/>
              </a:rPr>
              <a:t>: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Stores the </a:t>
            </a:r>
            <a:r>
              <a:rPr dirty="0" sz="2400" spc="-5">
                <a:latin typeface="Arial MT"/>
                <a:cs typeface="Arial MT"/>
              </a:rPr>
              <a:t>name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description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 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task </a:t>
            </a:r>
            <a:r>
              <a:rPr dirty="0" sz="2400" spc="-5">
                <a:latin typeface="Arial MT"/>
                <a:cs typeface="Arial MT"/>
              </a:rPr>
              <a:t>being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performed.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5" b="1">
                <a:latin typeface="Arial"/>
                <a:cs typeface="Arial"/>
              </a:rPr>
              <a:t>Start </a:t>
            </a:r>
            <a:r>
              <a:rPr dirty="0" sz="2400" spc="-10" b="1">
                <a:latin typeface="Arial"/>
                <a:cs typeface="Arial"/>
              </a:rPr>
              <a:t>Time</a:t>
            </a:r>
            <a:r>
              <a:rPr dirty="0" sz="2400" spc="-10">
                <a:latin typeface="Arial MT"/>
                <a:cs typeface="Arial MT"/>
              </a:rPr>
              <a:t>: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timestamp </a:t>
            </a:r>
            <a:r>
              <a:rPr dirty="0" sz="2400" spc="-5">
                <a:latin typeface="Arial MT"/>
                <a:cs typeface="Arial MT"/>
              </a:rPr>
              <a:t>indicating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when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task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started.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12700" marR="723265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b="1">
                <a:latin typeface="Arial"/>
                <a:cs typeface="Arial"/>
              </a:rPr>
              <a:t>End</a:t>
            </a:r>
            <a:r>
              <a:rPr dirty="0" sz="2400" spc="-15" b="1">
                <a:latin typeface="Arial"/>
                <a:cs typeface="Arial"/>
              </a:rPr>
              <a:t> Time</a:t>
            </a:r>
            <a:r>
              <a:rPr dirty="0" sz="2400" spc="-15">
                <a:latin typeface="Arial MT"/>
                <a:cs typeface="Arial MT"/>
              </a:rPr>
              <a:t>: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timestamp</a:t>
            </a:r>
            <a:r>
              <a:rPr dirty="0" sz="2400" spc="-5">
                <a:latin typeface="Arial MT"/>
                <a:cs typeface="Arial MT"/>
              </a:rPr>
              <a:t> indicating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when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task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was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completed.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686" y="3850090"/>
            <a:ext cx="4962694" cy="17608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34010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/>
              <a:t>Process</a:t>
            </a:r>
            <a:r>
              <a:rPr dirty="0" sz="4400" spc="-45"/>
              <a:t> </a:t>
            </a:r>
            <a:r>
              <a:rPr dirty="0" sz="4400" spc="-5"/>
              <a:t>Design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150368" y="1057402"/>
            <a:ext cx="8177530" cy="523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spc="-5">
                <a:latin typeface="Arial MT"/>
                <a:cs typeface="Arial MT"/>
              </a:rPr>
              <a:t>Bot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asks 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user</a:t>
            </a:r>
            <a:r>
              <a:rPr dirty="0" sz="1800">
                <a:latin typeface="Arial MT"/>
                <a:cs typeface="Arial MT"/>
              </a:rPr>
              <a:t> for 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task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name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estimated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time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complete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task.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8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spc="-5">
                <a:latin typeface="Arial MT"/>
                <a:cs typeface="Arial MT"/>
              </a:rPr>
              <a:t>Bot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blocks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 predefined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list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websites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specified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duration.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8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 MT"/>
                <a:cs typeface="Arial MT"/>
              </a:rPr>
              <a:t>After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time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 up,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bot</a:t>
            </a:r>
            <a:r>
              <a:rPr dirty="0" sz="1800">
                <a:latin typeface="Arial MT"/>
                <a:cs typeface="Arial MT"/>
              </a:rPr>
              <a:t> asks if</a:t>
            </a:r>
            <a:r>
              <a:rPr dirty="0" sz="1800" spc="-5">
                <a:latin typeface="Arial MT"/>
                <a:cs typeface="Arial MT"/>
              </a:rPr>
              <a:t> 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task </a:t>
            </a:r>
            <a:r>
              <a:rPr dirty="0" sz="1800" spc="-5">
                <a:latin typeface="Arial MT"/>
                <a:cs typeface="Arial MT"/>
              </a:rPr>
              <a:t>is completed.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8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 MT"/>
                <a:cs typeface="Arial MT"/>
              </a:rPr>
              <a:t>If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35">
                <a:latin typeface="Arial MT"/>
                <a:cs typeface="Arial MT"/>
              </a:rPr>
              <a:t>"Yes",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bot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unblocks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websites.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8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 MT"/>
                <a:cs typeface="Arial MT"/>
              </a:rPr>
              <a:t>If</a:t>
            </a:r>
            <a:r>
              <a:rPr dirty="0" sz="1800" spc="-5">
                <a:latin typeface="Arial MT"/>
                <a:cs typeface="Arial MT"/>
              </a:rPr>
              <a:t> "No",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-5">
                <a:latin typeface="Arial MT"/>
                <a:cs typeface="Arial MT"/>
              </a:rPr>
              <a:t> bot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gives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-5">
                <a:latin typeface="Arial MT"/>
                <a:cs typeface="Arial MT"/>
              </a:rPr>
              <a:t>5-minute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break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websites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unblocked.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8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 MT"/>
                <a:cs typeface="Arial MT"/>
              </a:rPr>
              <a:t>After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break,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bot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blocks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 spc="-10">
                <a:latin typeface="Arial MT"/>
                <a:cs typeface="Arial MT"/>
              </a:rPr>
              <a:t>websites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again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remaining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task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time.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8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spc="-5">
                <a:latin typeface="Arial MT"/>
                <a:cs typeface="Arial MT"/>
              </a:rPr>
              <a:t>This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process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repeats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until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user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completes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task.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8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 MT"/>
                <a:cs typeface="Arial MT"/>
              </a:rPr>
              <a:t>After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completing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task,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bot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asks</a:t>
            </a:r>
            <a:r>
              <a:rPr dirty="0" sz="1800">
                <a:latin typeface="Arial MT"/>
                <a:cs typeface="Arial MT"/>
              </a:rPr>
              <a:t> if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wants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0">
                <a:latin typeface="Arial MT"/>
                <a:cs typeface="Arial MT"/>
              </a:rPr>
              <a:t> add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another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task.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8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 MT"/>
                <a:cs typeface="Arial MT"/>
              </a:rPr>
              <a:t>If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35">
                <a:latin typeface="Arial MT"/>
                <a:cs typeface="Arial MT"/>
              </a:rPr>
              <a:t>"Yes",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process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repeats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new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task.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8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workflow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continues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until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user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completes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all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tasks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decides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stop.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36772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Implementation</a:t>
            </a:r>
            <a:endParaRPr sz="4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" y="1161371"/>
            <a:ext cx="2928158" cy="15208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0771" y="1132332"/>
            <a:ext cx="2868119" cy="1533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580" y="1257300"/>
            <a:ext cx="1065276" cy="13182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6339" y="2845417"/>
            <a:ext cx="6747792" cy="351111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36772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Implementation</a:t>
            </a:r>
            <a:endParaRPr sz="4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3267" y="1150627"/>
            <a:ext cx="2715673" cy="15285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7567" y="1258578"/>
            <a:ext cx="1429820" cy="132002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36772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Implementation</a:t>
            </a:r>
            <a:endParaRPr sz="4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" y="1994943"/>
            <a:ext cx="1805939" cy="13075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03220" y="1016633"/>
            <a:ext cx="5855251" cy="3047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" y="4383026"/>
            <a:ext cx="2974053" cy="16962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99688" y="4562855"/>
            <a:ext cx="1568697" cy="133642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34228" y="4405884"/>
            <a:ext cx="2922444" cy="167335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36772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Implementation</a:t>
            </a:r>
            <a:endParaRPr sz="4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88" y="1161342"/>
            <a:ext cx="2934000" cy="15680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7035" y="1178096"/>
            <a:ext cx="2934000" cy="15681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5952" y="1199395"/>
            <a:ext cx="1197102" cy="14432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3088" y="3185250"/>
            <a:ext cx="5603922" cy="29167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28588" y="3031238"/>
            <a:ext cx="2728113" cy="15544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10756" y="4759452"/>
            <a:ext cx="1568697" cy="133642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48800"/>
            <a:ext cx="9144000" cy="4209415"/>
            <a:chOff x="0" y="2648800"/>
            <a:chExt cx="9144000" cy="4209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636" y="2648800"/>
              <a:ext cx="7273300" cy="380381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36772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Implementation</a:t>
            </a:r>
            <a:endParaRPr sz="44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3976" y="1056132"/>
            <a:ext cx="2457630" cy="13868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2684" y="1158270"/>
            <a:ext cx="1325813" cy="124645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16135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5"/>
              <a:t>Testing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1474088"/>
            <a:ext cx="8348980" cy="3999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3335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60" b="1">
                <a:latin typeface="Calibri"/>
                <a:cs typeface="Calibri"/>
              </a:rPr>
              <a:t>Test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Description</a:t>
            </a:r>
            <a:r>
              <a:rPr dirty="0" sz="2400" spc="-5">
                <a:latin typeface="Calibri"/>
                <a:cs typeface="Calibri"/>
              </a:rPr>
              <a:t>: </a:t>
            </a:r>
            <a:r>
              <a:rPr dirty="0" sz="2400" spc="-20">
                <a:latin typeface="Calibri"/>
                <a:cs typeface="Calibri"/>
              </a:rPr>
              <a:t>Verify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task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details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completion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status are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correctly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recorded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Excel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report.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14199"/>
              </a:lnSpc>
              <a:spcBef>
                <a:spcPts val="5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Input</a:t>
            </a:r>
            <a:r>
              <a:rPr dirty="0" sz="2400" spc="-5">
                <a:latin typeface="Calibri"/>
                <a:cs typeface="Calibri"/>
              </a:rPr>
              <a:t>: </a:t>
            </a:r>
            <a:r>
              <a:rPr dirty="0" sz="2400" spc="-50">
                <a:latin typeface="Calibri"/>
                <a:cs typeface="Calibri"/>
              </a:rPr>
              <a:t>Task </a:t>
            </a:r>
            <a:r>
              <a:rPr dirty="0" sz="2400" spc="-5">
                <a:latin typeface="Calibri"/>
                <a:cs typeface="Calibri"/>
              </a:rPr>
              <a:t>name </a:t>
            </a:r>
            <a:r>
              <a:rPr dirty="0" sz="2400">
                <a:latin typeface="Calibri"/>
                <a:cs typeface="Calibri"/>
              </a:rPr>
              <a:t>"Study", time </a:t>
            </a:r>
            <a:r>
              <a:rPr dirty="0" sz="2400" spc="-5">
                <a:latin typeface="Calibri"/>
                <a:cs typeface="Calibri"/>
              </a:rPr>
              <a:t>"30 minutes". User marks </a:t>
            </a:r>
            <a:r>
              <a:rPr dirty="0" sz="2400" spc="-10">
                <a:latin typeface="Calibri"/>
                <a:cs typeface="Calibri"/>
              </a:rPr>
              <a:t>task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"Completed".</a:t>
            </a:r>
            <a:endParaRPr sz="2400">
              <a:latin typeface="Calibri"/>
              <a:cs typeface="Calibri"/>
            </a:endParaRPr>
          </a:p>
          <a:p>
            <a:pPr marL="355600" marR="234315" indent="-342900">
              <a:lnSpc>
                <a:spcPct val="113999"/>
              </a:lnSpc>
              <a:spcBef>
                <a:spcPts val="5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Expected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Output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Excel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file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should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contain </a:t>
            </a:r>
            <a:r>
              <a:rPr dirty="0" sz="2400" spc="-40">
                <a:latin typeface="Calibri"/>
                <a:cs typeface="Calibri"/>
              </a:rPr>
              <a:t>"Task</a:t>
            </a:r>
            <a:r>
              <a:rPr dirty="0" sz="2400">
                <a:latin typeface="Calibri"/>
                <a:cs typeface="Calibri"/>
              </a:rPr>
              <a:t> Name",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"Start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Time", </a:t>
            </a:r>
            <a:r>
              <a:rPr dirty="0" sz="2400">
                <a:latin typeface="Calibri"/>
                <a:cs typeface="Calibri"/>
              </a:rPr>
              <a:t>"End </a:t>
            </a:r>
            <a:r>
              <a:rPr dirty="0" sz="2400" spc="-10">
                <a:latin typeface="Calibri"/>
                <a:cs typeface="Calibri"/>
              </a:rPr>
              <a:t>Time“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task </a:t>
            </a:r>
            <a:r>
              <a:rPr dirty="0" sz="2400">
                <a:latin typeface="Calibri"/>
                <a:cs typeface="Calibri"/>
              </a:rPr>
              <a:t>"Study", along with the </a:t>
            </a:r>
            <a:r>
              <a:rPr dirty="0" sz="2400" spc="-10">
                <a:latin typeface="Calibri"/>
                <a:cs typeface="Calibri"/>
              </a:rPr>
              <a:t>correct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timestamps.</a:t>
            </a:r>
            <a:endParaRPr sz="2400">
              <a:latin typeface="Calibri"/>
              <a:cs typeface="Calibri"/>
            </a:endParaRPr>
          </a:p>
          <a:p>
            <a:pPr marL="355600" marR="160020" indent="-342900">
              <a:lnSpc>
                <a:spcPct val="114199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Actual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Output</a:t>
            </a:r>
            <a:r>
              <a:rPr dirty="0" sz="2400" spc="-10">
                <a:latin typeface="Calibri"/>
                <a:cs typeface="Calibri"/>
              </a:rPr>
              <a:t>: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Excel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sheet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generated</a:t>
            </a:r>
            <a:r>
              <a:rPr dirty="0" sz="2400">
                <a:latin typeface="Calibri"/>
                <a:cs typeface="Calibri"/>
              </a:rPr>
              <a:t> with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correct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details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including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task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name,</a:t>
            </a:r>
            <a:r>
              <a:rPr dirty="0" sz="2400" spc="-15">
                <a:latin typeface="Calibri"/>
                <a:cs typeface="Calibri"/>
              </a:rPr>
              <a:t> start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end </a:t>
            </a:r>
            <a:r>
              <a:rPr dirty="0" sz="2400" spc="-5">
                <a:latin typeface="Calibri"/>
                <a:cs typeface="Calibri"/>
              </a:rPr>
              <a:t>times.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7279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Co</a:t>
            </a:r>
            <a:r>
              <a:rPr dirty="0" sz="4400" spc="10"/>
              <a:t>n</a:t>
            </a:r>
            <a:r>
              <a:rPr dirty="0" sz="4400"/>
              <a:t>clusions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79677"/>
            <a:ext cx="8539480" cy="4613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Productivity Booster </a:t>
            </a:r>
            <a:r>
              <a:rPr dirty="0" sz="2400">
                <a:latin typeface="Calibri"/>
                <a:cs typeface="Calibri"/>
              </a:rPr>
              <a:t>Bot </a:t>
            </a:r>
            <a:r>
              <a:rPr dirty="0" sz="2400" spc="-15">
                <a:latin typeface="Calibri"/>
                <a:cs typeface="Calibri"/>
              </a:rPr>
              <a:t>effectively </a:t>
            </a:r>
            <a:r>
              <a:rPr dirty="0" sz="2400" spc="-5">
                <a:latin typeface="Calibri"/>
                <a:cs typeface="Calibri"/>
              </a:rPr>
              <a:t>addresses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challenges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digital distractions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poor </a:t>
            </a:r>
            <a:r>
              <a:rPr dirty="0" sz="2400">
                <a:latin typeface="Calibri"/>
                <a:cs typeface="Calibri"/>
              </a:rPr>
              <a:t>time </a:t>
            </a:r>
            <a:r>
              <a:rPr dirty="0" sz="2400" spc="-5">
                <a:latin typeface="Calibri"/>
                <a:cs typeface="Calibri"/>
              </a:rPr>
              <a:t>management, </a:t>
            </a:r>
            <a:r>
              <a:rPr dirty="0" sz="2400" spc="-15">
                <a:latin typeface="Calibri"/>
                <a:cs typeface="Calibri"/>
              </a:rPr>
              <a:t>offering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structured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efficient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solution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enhancing </a:t>
            </a:r>
            <a:r>
              <a:rPr dirty="0" sz="2400" spc="-20">
                <a:latin typeface="Calibri"/>
                <a:cs typeface="Calibri"/>
              </a:rPr>
              <a:t>productivity.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By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blocking </a:t>
            </a:r>
            <a:r>
              <a:rPr dirty="0" sz="2400" spc="-10">
                <a:latin typeface="Calibri"/>
                <a:cs typeface="Calibri"/>
              </a:rPr>
              <a:t>distracting websites </a:t>
            </a:r>
            <a:r>
              <a:rPr dirty="0" sz="2400" spc="-5">
                <a:latin typeface="Calibri"/>
                <a:cs typeface="Calibri"/>
              </a:rPr>
              <a:t>during </a:t>
            </a:r>
            <a:r>
              <a:rPr dirty="0" sz="2400" spc="-15">
                <a:latin typeface="Calibri"/>
                <a:cs typeface="Calibri"/>
              </a:rPr>
              <a:t>focused </a:t>
            </a:r>
            <a:r>
              <a:rPr dirty="0" sz="2400" spc="-10">
                <a:latin typeface="Calibri"/>
                <a:cs typeface="Calibri"/>
              </a:rPr>
              <a:t>work </a:t>
            </a:r>
            <a:r>
              <a:rPr dirty="0" sz="2400" spc="-5">
                <a:latin typeface="Calibri"/>
                <a:cs typeface="Calibri"/>
              </a:rPr>
              <a:t>sessions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incorporating customizable break intervals,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bot </a:t>
            </a:r>
            <a:r>
              <a:rPr dirty="0" sz="2400" spc="-10">
                <a:latin typeface="Calibri"/>
                <a:cs typeface="Calibri"/>
              </a:rPr>
              <a:t>helps users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maintain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concentration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achieve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goals.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system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also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enables </a:t>
            </a:r>
            <a:r>
              <a:rPr dirty="0" sz="2400" spc="-10">
                <a:latin typeface="Calibri"/>
                <a:cs typeface="Calibri"/>
              </a:rPr>
              <a:t>continuous task </a:t>
            </a:r>
            <a:r>
              <a:rPr dirty="0" sz="2400" spc="-5">
                <a:latin typeface="Calibri"/>
                <a:cs typeface="Calibri"/>
              </a:rPr>
              <a:t>tracking, </a:t>
            </a:r>
            <a:r>
              <a:rPr dirty="0" sz="2400">
                <a:latin typeface="Calibri"/>
                <a:cs typeface="Calibri"/>
              </a:rPr>
              <a:t>ensuring </a:t>
            </a:r>
            <a:r>
              <a:rPr dirty="0" sz="2400" spc="-10">
                <a:latin typeface="Calibri"/>
                <a:cs typeface="Calibri"/>
              </a:rPr>
              <a:t>users </a:t>
            </a:r>
            <a:r>
              <a:rPr dirty="0" sz="2400" spc="-30">
                <a:latin typeface="Calibri"/>
                <a:cs typeface="Calibri"/>
              </a:rPr>
              <a:t>stay </a:t>
            </a:r>
            <a:r>
              <a:rPr dirty="0" sz="2400" spc="-5">
                <a:latin typeface="Calibri"/>
                <a:cs typeface="Calibri"/>
              </a:rPr>
              <a:t>on </a:t>
            </a:r>
            <a:r>
              <a:rPr dirty="0" sz="2400" spc="-10">
                <a:latin typeface="Calibri"/>
                <a:cs typeface="Calibri"/>
              </a:rPr>
              <a:t>track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throughout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5">
                <a:latin typeface="Calibri"/>
                <a:cs typeface="Calibri"/>
              </a:rPr>
              <a:t>day.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Overall,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bot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provides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practical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tool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improving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productivity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fostering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healthier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work-life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balance.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Future </a:t>
            </a:r>
            <a:r>
              <a:rPr dirty="0" sz="2400" spc="-5">
                <a:latin typeface="Calibri"/>
                <a:cs typeface="Calibri"/>
              </a:rPr>
              <a:t>enhancements, such </a:t>
            </a:r>
            <a:r>
              <a:rPr dirty="0" sz="2400">
                <a:latin typeface="Calibri"/>
                <a:cs typeface="Calibri"/>
              </a:rPr>
              <a:t>as mobile </a:t>
            </a:r>
            <a:r>
              <a:rPr dirty="0" sz="2400" spc="-15">
                <a:latin typeface="Calibri"/>
                <a:cs typeface="Calibri"/>
              </a:rPr>
              <a:t>integration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wellness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features,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further </a:t>
            </a:r>
            <a:r>
              <a:rPr dirty="0" sz="2400" spc="-15">
                <a:latin typeface="Calibri"/>
                <a:cs typeface="Calibri"/>
              </a:rPr>
              <a:t>improve</a:t>
            </a:r>
            <a:r>
              <a:rPr dirty="0" sz="2400">
                <a:latin typeface="Calibri"/>
                <a:cs typeface="Calibri"/>
              </a:rPr>
              <a:t> its </a:t>
            </a:r>
            <a:r>
              <a:rPr dirty="0" sz="2400" spc="-5">
                <a:latin typeface="Calibri"/>
                <a:cs typeface="Calibri"/>
              </a:rPr>
              <a:t>functionality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impact.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191706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A</a:t>
            </a:r>
            <a:r>
              <a:rPr dirty="0" sz="4400" spc="-25"/>
              <a:t>b</a:t>
            </a:r>
            <a:r>
              <a:rPr dirty="0" sz="4400" spc="-45"/>
              <a:t>s</a:t>
            </a:r>
            <a:r>
              <a:rPr dirty="0" sz="4400"/>
              <a:t>t</a:t>
            </a:r>
            <a:r>
              <a:rPr dirty="0" sz="4400" spc="-85"/>
              <a:t>r</a:t>
            </a:r>
            <a:r>
              <a:rPr dirty="0" sz="4400"/>
              <a:t>act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66208" y="6573189"/>
            <a:ext cx="267779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8661" y="6573189"/>
            <a:ext cx="17907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240" y="983335"/>
            <a:ext cx="8606790" cy="5220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3999"/>
              </a:lnSpc>
              <a:spcBef>
                <a:spcPts val="95"/>
              </a:spcBef>
            </a:pPr>
            <a:r>
              <a:rPr dirty="0" sz="2300">
                <a:latin typeface="Calibri"/>
                <a:cs typeface="Calibri"/>
              </a:rPr>
              <a:t>The </a:t>
            </a:r>
            <a:r>
              <a:rPr dirty="0" sz="2300" spc="-45" b="1">
                <a:latin typeface="Calibri"/>
                <a:cs typeface="Calibri"/>
              </a:rPr>
              <a:t>Task </a:t>
            </a:r>
            <a:r>
              <a:rPr dirty="0" sz="2300" spc="-5" b="1">
                <a:latin typeface="Calibri"/>
                <a:cs typeface="Calibri"/>
              </a:rPr>
              <a:t>Productivity Booster with </a:t>
            </a:r>
            <a:r>
              <a:rPr dirty="0" sz="2300" spc="-10" b="1">
                <a:latin typeface="Calibri"/>
                <a:cs typeface="Calibri"/>
              </a:rPr>
              <a:t>Distraction Control </a:t>
            </a:r>
            <a:r>
              <a:rPr dirty="0" sz="2300" spc="-5">
                <a:latin typeface="Calibri"/>
                <a:cs typeface="Calibri"/>
              </a:rPr>
              <a:t>is </a:t>
            </a:r>
            <a:r>
              <a:rPr dirty="0" sz="2300">
                <a:latin typeface="Calibri"/>
                <a:cs typeface="Calibri"/>
              </a:rPr>
              <a:t>an </a:t>
            </a:r>
            <a:r>
              <a:rPr dirty="0" sz="2300" spc="-10">
                <a:latin typeface="Calibri"/>
                <a:cs typeface="Calibri"/>
              </a:rPr>
              <a:t>innovative 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automation</a:t>
            </a:r>
            <a:r>
              <a:rPr dirty="0" sz="2300" spc="-5">
                <a:latin typeface="Calibri"/>
                <a:cs typeface="Calibri"/>
              </a:rPr>
              <a:t> solution</a:t>
            </a:r>
            <a:r>
              <a:rPr dirty="0" sz="2300">
                <a:latin typeface="Calibri"/>
                <a:cs typeface="Calibri"/>
              </a:rPr>
              <a:t> developed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using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UiPath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to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help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users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maximize </a:t>
            </a:r>
            <a:r>
              <a:rPr dirty="0" sz="2300" spc="-50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productivity </a:t>
            </a:r>
            <a:r>
              <a:rPr dirty="0" sz="2300">
                <a:latin typeface="Calibri"/>
                <a:cs typeface="Calibri"/>
              </a:rPr>
              <a:t>and </a:t>
            </a:r>
            <a:r>
              <a:rPr dirty="0" sz="2300" spc="-10">
                <a:latin typeface="Calibri"/>
                <a:cs typeface="Calibri"/>
              </a:rPr>
              <a:t>manage distractions </a:t>
            </a:r>
            <a:r>
              <a:rPr dirty="0" sz="2300" spc="-25">
                <a:latin typeface="Calibri"/>
                <a:cs typeface="Calibri"/>
              </a:rPr>
              <a:t>effectively. </a:t>
            </a:r>
            <a:r>
              <a:rPr dirty="0" sz="2300" spc="-5">
                <a:latin typeface="Calibri"/>
                <a:cs typeface="Calibri"/>
              </a:rPr>
              <a:t>Designed </a:t>
            </a:r>
            <a:r>
              <a:rPr dirty="0" sz="2300" spc="-15">
                <a:latin typeface="Calibri"/>
                <a:cs typeface="Calibri"/>
              </a:rPr>
              <a:t>for </a:t>
            </a:r>
            <a:r>
              <a:rPr dirty="0" sz="2300" spc="-5">
                <a:latin typeface="Calibri"/>
                <a:cs typeface="Calibri"/>
              </a:rPr>
              <a:t>modern 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digital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environments,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5">
                <a:latin typeface="Calibri"/>
                <a:cs typeface="Calibri"/>
              </a:rPr>
              <a:t>the</a:t>
            </a:r>
            <a:r>
              <a:rPr dirty="0" sz="2300" spc="1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bot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empowers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users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to</a:t>
            </a:r>
            <a:r>
              <a:rPr dirty="0" sz="2300" spc="-10">
                <a:latin typeface="Calibri"/>
                <a:cs typeface="Calibri"/>
              </a:rPr>
              <a:t> maintain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focus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by 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blocking</a:t>
            </a:r>
            <a:r>
              <a:rPr dirty="0" sz="2300">
                <a:latin typeface="Calibri"/>
                <a:cs typeface="Calibri"/>
              </a:rPr>
              <a:t> non-essential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websites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and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applications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during</a:t>
            </a:r>
            <a:r>
              <a:rPr dirty="0" sz="2300" spc="509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designated 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work</a:t>
            </a:r>
            <a:r>
              <a:rPr dirty="0" sz="2300" spc="-5">
                <a:latin typeface="Calibri"/>
                <a:cs typeface="Calibri"/>
              </a:rPr>
              <a:t> intervals.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It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incorporates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features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such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5">
                <a:latin typeface="Calibri"/>
                <a:cs typeface="Calibri"/>
              </a:rPr>
              <a:t>as</a:t>
            </a:r>
            <a:r>
              <a:rPr dirty="0" sz="2300" spc="1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task</a:t>
            </a:r>
            <a:r>
              <a:rPr dirty="0" sz="2300" spc="-5">
                <a:latin typeface="Calibri"/>
                <a:cs typeface="Calibri"/>
              </a:rPr>
              <a:t> tracking,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time 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management,</a:t>
            </a:r>
            <a:r>
              <a:rPr dirty="0" sz="2300">
                <a:latin typeface="Calibri"/>
                <a:cs typeface="Calibri"/>
              </a:rPr>
              <a:t> and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customizable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work-break</a:t>
            </a:r>
            <a:r>
              <a:rPr dirty="0" sz="2300" spc="-5">
                <a:latin typeface="Calibri"/>
                <a:cs typeface="Calibri"/>
              </a:rPr>
              <a:t> schedules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to</a:t>
            </a:r>
            <a:r>
              <a:rPr dirty="0" sz="2300" spc="-10">
                <a:latin typeface="Calibri"/>
                <a:cs typeface="Calibri"/>
              </a:rPr>
              <a:t> optimize 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efficiency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and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ensure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goal-oriented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workflows.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By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fostering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 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distraction-free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environment,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bot</a:t>
            </a:r>
            <a:r>
              <a:rPr dirty="0" sz="2300">
                <a:latin typeface="Calibri"/>
                <a:cs typeface="Calibri"/>
              </a:rPr>
              <a:t> not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only</a:t>
            </a:r>
            <a:r>
              <a:rPr dirty="0" sz="2300">
                <a:latin typeface="Calibri"/>
                <a:cs typeface="Calibri"/>
              </a:rPr>
              <a:t> enhances</a:t>
            </a:r>
            <a:r>
              <a:rPr dirty="0" sz="2300" spc="52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task 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completion </a:t>
            </a:r>
            <a:r>
              <a:rPr dirty="0" sz="2300" spc="-20">
                <a:latin typeface="Calibri"/>
                <a:cs typeface="Calibri"/>
              </a:rPr>
              <a:t>rates </a:t>
            </a:r>
            <a:r>
              <a:rPr dirty="0" sz="2300">
                <a:latin typeface="Calibri"/>
                <a:cs typeface="Calibri"/>
              </a:rPr>
              <a:t>but also </a:t>
            </a:r>
            <a:r>
              <a:rPr dirty="0" sz="2300" spc="-5">
                <a:latin typeface="Calibri"/>
                <a:cs typeface="Calibri"/>
              </a:rPr>
              <a:t>supports </a:t>
            </a:r>
            <a:r>
              <a:rPr dirty="0" sz="2300" spc="-15">
                <a:latin typeface="Calibri"/>
                <a:cs typeface="Calibri"/>
              </a:rPr>
              <a:t>better work-life </a:t>
            </a:r>
            <a:r>
              <a:rPr dirty="0" sz="2300" spc="-5">
                <a:latin typeface="Calibri"/>
                <a:cs typeface="Calibri"/>
              </a:rPr>
              <a:t>balance, </a:t>
            </a:r>
            <a:r>
              <a:rPr dirty="0" sz="2300" spc="-10">
                <a:latin typeface="Calibri"/>
                <a:cs typeface="Calibri"/>
              </a:rPr>
              <a:t>reducing 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stress </a:t>
            </a:r>
            <a:r>
              <a:rPr dirty="0" sz="2300">
                <a:latin typeface="Calibri"/>
                <a:cs typeface="Calibri"/>
              </a:rPr>
              <a:t>and </a:t>
            </a:r>
            <a:r>
              <a:rPr dirty="0" sz="2300" spc="-5">
                <a:latin typeface="Calibri"/>
                <a:cs typeface="Calibri"/>
              </a:rPr>
              <a:t>promoting well-being. This </a:t>
            </a:r>
            <a:r>
              <a:rPr dirty="0" sz="2300" spc="-10">
                <a:latin typeface="Calibri"/>
                <a:cs typeface="Calibri"/>
              </a:rPr>
              <a:t>tool </a:t>
            </a:r>
            <a:r>
              <a:rPr dirty="0" sz="2300" spc="-5">
                <a:latin typeface="Calibri"/>
                <a:cs typeface="Calibri"/>
              </a:rPr>
              <a:t>is adaptable </a:t>
            </a:r>
            <a:r>
              <a:rPr dirty="0" sz="2300">
                <a:latin typeface="Calibri"/>
                <a:cs typeface="Calibri"/>
              </a:rPr>
              <a:t>and </a:t>
            </a:r>
            <a:r>
              <a:rPr dirty="0" sz="2300" spc="-10">
                <a:latin typeface="Calibri"/>
                <a:cs typeface="Calibri"/>
              </a:rPr>
              <a:t>can evolve </a:t>
            </a:r>
            <a:r>
              <a:rPr dirty="0" sz="2300" spc="-5">
                <a:latin typeface="Calibri"/>
                <a:cs typeface="Calibri"/>
              </a:rPr>
              <a:t> with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future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enhancements,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such</a:t>
            </a:r>
            <a:r>
              <a:rPr dirty="0" sz="2300">
                <a:latin typeface="Calibri"/>
                <a:cs typeface="Calibri"/>
              </a:rPr>
              <a:t> as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wellness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integration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 spc="5">
                <a:latin typeface="Calibri"/>
                <a:cs typeface="Calibri"/>
              </a:rPr>
              <a:t>and</a:t>
            </a:r>
            <a:r>
              <a:rPr dirty="0" sz="2300" spc="1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mobile 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20">
                <a:latin typeface="Calibri"/>
                <a:cs typeface="Calibri"/>
              </a:rPr>
              <a:t>compatibility,</a:t>
            </a:r>
            <a:r>
              <a:rPr dirty="0" sz="2300" spc="10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to</a:t>
            </a:r>
            <a:r>
              <a:rPr dirty="0" sz="2300" spc="1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provide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-5">
                <a:latin typeface="Calibri"/>
                <a:cs typeface="Calibri"/>
              </a:rPr>
              <a:t> holistic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productivity-boosting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experience.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47891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Future</a:t>
            </a:r>
            <a:r>
              <a:rPr dirty="0" sz="4400" spc="-85"/>
              <a:t> </a:t>
            </a:r>
            <a:r>
              <a:rPr dirty="0" sz="4400" spc="-5"/>
              <a:t>Enhancement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1213256"/>
            <a:ext cx="8307070" cy="436499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10" b="1">
                <a:latin typeface="Calibri"/>
                <a:cs typeface="Calibri"/>
              </a:rPr>
              <a:t>Mobile</a:t>
            </a:r>
            <a:r>
              <a:rPr dirty="0" sz="2200" spc="-5" b="1">
                <a:latin typeface="Calibri"/>
                <a:cs typeface="Calibri"/>
              </a:rPr>
              <a:t> App</a:t>
            </a:r>
            <a:r>
              <a:rPr dirty="0" sz="2200" spc="-25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Integration:</a:t>
            </a:r>
            <a:endParaRPr sz="2200">
              <a:latin typeface="Calibri"/>
              <a:cs typeface="Calibri"/>
            </a:endParaRPr>
          </a:p>
          <a:p>
            <a:pPr marL="355600" marR="485775">
              <a:lnSpc>
                <a:spcPct val="114100"/>
              </a:lnSpc>
            </a:pPr>
            <a:r>
              <a:rPr dirty="0" sz="2200" spc="-10">
                <a:latin typeface="Calibri"/>
                <a:cs typeface="Calibri"/>
              </a:rPr>
              <a:t>Extend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bot’s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functionality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mobile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platforms,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enabling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synchronization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productivity</a:t>
            </a:r>
            <a:r>
              <a:rPr dirty="0" sz="2200" spc="-20">
                <a:latin typeface="Calibri"/>
                <a:cs typeface="Calibri"/>
              </a:rPr>
              <a:t> data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distraction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control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across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devices.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20" b="1">
                <a:latin typeface="Calibri"/>
                <a:cs typeface="Calibri"/>
              </a:rPr>
              <a:t>Wellness</a:t>
            </a:r>
            <a:r>
              <a:rPr dirty="0" sz="2200" spc="10" b="1">
                <a:latin typeface="Calibri"/>
                <a:cs typeface="Calibri"/>
              </a:rPr>
              <a:t> </a:t>
            </a:r>
            <a:r>
              <a:rPr dirty="0" sz="2200" spc="-20" b="1">
                <a:latin typeface="Calibri"/>
                <a:cs typeface="Calibri"/>
              </a:rPr>
              <a:t>Integration:</a:t>
            </a:r>
            <a:endParaRPr sz="2200">
              <a:latin typeface="Calibri"/>
              <a:cs typeface="Calibri"/>
            </a:endParaRPr>
          </a:p>
          <a:p>
            <a:pPr marL="355600" marR="250190">
              <a:lnSpc>
                <a:spcPct val="114100"/>
              </a:lnSpc>
            </a:pPr>
            <a:r>
              <a:rPr dirty="0" sz="2200" spc="-15">
                <a:latin typeface="Calibri"/>
                <a:cs typeface="Calibri"/>
              </a:rPr>
              <a:t>Incorporate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health </a:t>
            </a:r>
            <a:r>
              <a:rPr dirty="0" sz="2200" spc="-10">
                <a:latin typeface="Calibri"/>
                <a:cs typeface="Calibri"/>
              </a:rPr>
              <a:t>reminders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like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stretching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exercises,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eye-care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tips,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20">
                <a:latin typeface="Calibri"/>
                <a:cs typeface="Calibri"/>
              </a:rPr>
              <a:t>hydration </a:t>
            </a:r>
            <a:r>
              <a:rPr dirty="0" sz="2200" spc="-5">
                <a:latin typeface="Calibri"/>
                <a:cs typeface="Calibri"/>
              </a:rPr>
              <a:t>alerts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based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user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activity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throughout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day.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13900"/>
              </a:lnSpc>
              <a:spcBef>
                <a:spcPts val="53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15" b="1">
                <a:latin typeface="Calibri"/>
                <a:cs typeface="Calibri"/>
              </a:rPr>
              <a:t>Automated</a:t>
            </a:r>
            <a:r>
              <a:rPr dirty="0" sz="2200" spc="4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End-of-Day</a:t>
            </a:r>
            <a:r>
              <a:rPr dirty="0" sz="2200" spc="3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Summary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with</a:t>
            </a:r>
            <a:r>
              <a:rPr dirty="0" sz="2200" spc="1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Screen</a:t>
            </a:r>
            <a:r>
              <a:rPr dirty="0" sz="2200" spc="1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Time </a:t>
            </a:r>
            <a:r>
              <a:rPr dirty="0" sz="2200" spc="-10" b="1">
                <a:latin typeface="Calibri"/>
                <a:cs typeface="Calibri"/>
              </a:rPr>
              <a:t>Monitoring: 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Generate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end-of-day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report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summarizing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productivity,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screen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time,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app </a:t>
            </a:r>
            <a:r>
              <a:rPr dirty="0" sz="2200" spc="-10">
                <a:latin typeface="Calibri"/>
                <a:cs typeface="Calibri"/>
              </a:rPr>
              <a:t>usage,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 insights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improving </a:t>
            </a:r>
            <a:r>
              <a:rPr dirty="0" sz="2200" spc="-15">
                <a:latin typeface="Calibri"/>
                <a:cs typeface="Calibri"/>
              </a:rPr>
              <a:t>efficiency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-10">
                <a:latin typeface="Calibri"/>
                <a:cs typeface="Calibri"/>
              </a:rPr>
              <a:t> reducing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distractions.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5247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0"/>
              <a:t>References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384454" y="1788922"/>
            <a:ext cx="8031480" cy="2922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8975" indent="-67691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AutoNum type="arabicPlain"/>
              <a:tabLst>
                <a:tab pos="688975" algn="l"/>
                <a:tab pos="689610" algn="l"/>
              </a:tabLst>
            </a:pPr>
            <a:r>
              <a:rPr dirty="0" u="heavy" sz="2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UiPath</a:t>
            </a:r>
            <a:r>
              <a:rPr dirty="0" u="heavy" sz="22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2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Documentation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/>
            </a:pPr>
            <a:endParaRPr sz="2400">
              <a:latin typeface="Times New Roman"/>
              <a:cs typeface="Times New Roman"/>
            </a:endParaRPr>
          </a:p>
          <a:p>
            <a:pPr marL="688975" indent="-67691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AutoNum type="arabicPlain"/>
              <a:tabLst>
                <a:tab pos="688975" algn="l"/>
                <a:tab pos="689610" algn="l"/>
              </a:tabLst>
            </a:pPr>
            <a:r>
              <a:rPr dirty="0" u="heavy" sz="2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How to block</a:t>
            </a:r>
            <a:r>
              <a:rPr dirty="0" u="heavy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heavy" sz="2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websites on</a:t>
            </a:r>
            <a:r>
              <a:rPr dirty="0" u="heavy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heavy" sz="2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Chrome,</a:t>
            </a:r>
            <a:r>
              <a:rPr dirty="0" u="heavy" sz="2200" spc="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heavy" sz="2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Safari,</a:t>
            </a:r>
            <a:r>
              <a:rPr dirty="0" u="heavy" sz="2200" spc="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heavy" sz="2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and</a:t>
            </a:r>
            <a:r>
              <a:rPr dirty="0" u="heavy" sz="220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more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lain"/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4100"/>
              </a:lnSpc>
              <a:buAutoNum type="arabicPlain"/>
              <a:tabLst>
                <a:tab pos="682625" algn="l"/>
                <a:tab pos="683260" algn="l"/>
              </a:tabLst>
            </a:pPr>
            <a:r>
              <a:rPr dirty="0" sz="2200" spc="-150">
                <a:latin typeface="Times New Roman"/>
                <a:cs typeface="Times New Roman"/>
              </a:rPr>
              <a:t>V.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Srinivasan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A.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Elango,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"Automating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work-life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balance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time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management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bots,"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15" i="1">
                <a:latin typeface="Times New Roman"/>
                <a:cs typeface="Times New Roman"/>
              </a:rPr>
              <a:t>Proc.2017 </a:t>
            </a:r>
            <a:r>
              <a:rPr dirty="0" sz="2200" spc="-5" i="1">
                <a:latin typeface="Times New Roman"/>
                <a:cs typeface="Times New Roman"/>
              </a:rPr>
              <a:t>Int.</a:t>
            </a:r>
            <a:r>
              <a:rPr dirty="0" sz="2200" spc="1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Conf.</a:t>
            </a:r>
            <a:r>
              <a:rPr dirty="0" sz="220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on</a:t>
            </a:r>
            <a:r>
              <a:rPr dirty="0" sz="2200" i="1">
                <a:latin typeface="Times New Roman"/>
                <a:cs typeface="Times New Roman"/>
              </a:rPr>
              <a:t> Human-Computer </a:t>
            </a:r>
            <a:r>
              <a:rPr dirty="0" sz="2200" spc="5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Interaction</a:t>
            </a:r>
            <a:r>
              <a:rPr dirty="0" sz="2200" spc="-5">
                <a:latin typeface="Times New Roman"/>
                <a:cs typeface="Times New Roman"/>
              </a:rPr>
              <a:t>, 2017, </a:t>
            </a:r>
            <a:r>
              <a:rPr dirty="0" sz="2200">
                <a:latin typeface="Times New Roman"/>
                <a:cs typeface="Times New Roman"/>
              </a:rPr>
              <a:t>pp.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13-25,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doi:</a:t>
            </a:r>
            <a:r>
              <a:rPr dirty="0" sz="2200" spc="-5">
                <a:latin typeface="Times New Roman"/>
                <a:cs typeface="Times New Roman"/>
              </a:rPr>
              <a:t> 10.1145/3290605.3300697.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791" y="2663552"/>
            <a:ext cx="5049666" cy="9047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1204" y="2276678"/>
            <a:ext cx="509841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Thank</a:t>
            </a:r>
            <a:r>
              <a:rPr dirty="0" spc="-80"/>
              <a:t> </a:t>
            </a:r>
            <a:r>
              <a:rPr dirty="0" spc="-245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69195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Need</a:t>
            </a:r>
            <a:r>
              <a:rPr dirty="0" sz="4400" spc="-30"/>
              <a:t> </a:t>
            </a:r>
            <a:r>
              <a:rPr dirty="0" sz="4400" spc="-35"/>
              <a:t>for</a:t>
            </a:r>
            <a:r>
              <a:rPr dirty="0" sz="4400" spc="-25"/>
              <a:t> </a:t>
            </a:r>
            <a:r>
              <a:rPr dirty="0" sz="4400"/>
              <a:t>the</a:t>
            </a:r>
            <a:r>
              <a:rPr dirty="0" sz="4400" spc="-10"/>
              <a:t> Proposed</a:t>
            </a:r>
            <a:r>
              <a:rPr dirty="0" sz="4400" spc="-25"/>
              <a:t> </a:t>
            </a:r>
            <a:r>
              <a:rPr dirty="0" sz="4400" spc="-30"/>
              <a:t>System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66208" y="6573189"/>
            <a:ext cx="267779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8661" y="6573189"/>
            <a:ext cx="17907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240" y="979677"/>
            <a:ext cx="8530590" cy="5031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5"/>
              </a:spcBef>
            </a:pP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25">
                <a:latin typeface="Calibri"/>
                <a:cs typeface="Calibri"/>
              </a:rPr>
              <a:t>today’s</a:t>
            </a:r>
            <a:r>
              <a:rPr dirty="0" sz="2400" spc="-5">
                <a:latin typeface="Calibri"/>
                <a:cs typeface="Calibri"/>
              </a:rPr>
              <a:t> technology-driven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world, distractions </a:t>
            </a:r>
            <a:r>
              <a:rPr dirty="0" sz="2400" spc="-20">
                <a:latin typeface="Calibri"/>
                <a:cs typeface="Calibri"/>
              </a:rPr>
              <a:t>like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social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media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entertainment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platforms</a:t>
            </a:r>
            <a:r>
              <a:rPr dirty="0" sz="2400" spc="-10">
                <a:latin typeface="Calibri"/>
                <a:cs typeface="Calibri"/>
              </a:rPr>
              <a:t> significantly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hinder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productivity.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Students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professionals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often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struggle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focus,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leading</a:t>
            </a:r>
            <a:r>
              <a:rPr dirty="0" sz="2400" spc="-15">
                <a:latin typeface="Calibri"/>
                <a:cs typeface="Calibri"/>
              </a:rPr>
              <a:t> 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inefficiency, 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stress,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poor </a:t>
            </a:r>
            <a:r>
              <a:rPr dirty="0" sz="2400">
                <a:latin typeface="Calibri"/>
                <a:cs typeface="Calibri"/>
              </a:rPr>
              <a:t>time </a:t>
            </a:r>
            <a:r>
              <a:rPr dirty="0" sz="2400" spc="-5">
                <a:latin typeface="Calibri"/>
                <a:cs typeface="Calibri"/>
              </a:rPr>
              <a:t>management. </a:t>
            </a:r>
            <a:r>
              <a:rPr dirty="0" sz="2400" spc="-20">
                <a:latin typeface="Calibri"/>
                <a:cs typeface="Calibri"/>
              </a:rPr>
              <a:t>Traditional </a:t>
            </a:r>
            <a:r>
              <a:rPr dirty="0" sz="2400" spc="-5">
                <a:latin typeface="Calibri"/>
                <a:cs typeface="Calibri"/>
              </a:rPr>
              <a:t>methods </a:t>
            </a:r>
            <a:r>
              <a:rPr dirty="0" sz="2400" spc="-15">
                <a:latin typeface="Calibri"/>
                <a:cs typeface="Calibri"/>
              </a:rPr>
              <a:t>fail to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address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challenges of balancing </a:t>
            </a:r>
            <a:r>
              <a:rPr dirty="0" sz="2400" spc="-10">
                <a:latin typeface="Calibri"/>
                <a:cs typeface="Calibri"/>
              </a:rPr>
              <a:t>work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distractions </a:t>
            </a:r>
            <a:r>
              <a:rPr dirty="0" sz="2400" spc="-25">
                <a:latin typeface="Calibri"/>
                <a:cs typeface="Calibri"/>
              </a:rPr>
              <a:t>effectively.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Task</a:t>
            </a:r>
            <a:r>
              <a:rPr dirty="0" sz="2400" spc="-5" b="1">
                <a:latin typeface="Calibri"/>
                <a:cs typeface="Calibri"/>
              </a:rPr>
              <a:t> Productivity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Booster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with </a:t>
            </a:r>
            <a:r>
              <a:rPr dirty="0" sz="2400" spc="-10" b="1">
                <a:latin typeface="Calibri"/>
                <a:cs typeface="Calibri"/>
              </a:rPr>
              <a:t>Distraction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Control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meets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critical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automating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focus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enhancement, </a:t>
            </a:r>
            <a:r>
              <a:rPr dirty="0" sz="2400" spc="-10">
                <a:latin typeface="Calibri"/>
                <a:cs typeface="Calibri"/>
              </a:rPr>
              <a:t>task</a:t>
            </a:r>
            <a:r>
              <a:rPr dirty="0" sz="2400" spc="-5">
                <a:latin typeface="Calibri"/>
                <a:cs typeface="Calibri"/>
              </a:rPr>
              <a:t> management, </a:t>
            </a:r>
            <a:r>
              <a:rPr dirty="0" sz="2400">
                <a:latin typeface="Calibri"/>
                <a:cs typeface="Calibri"/>
              </a:rPr>
              <a:t> and </a:t>
            </a:r>
            <a:r>
              <a:rPr dirty="0" sz="2400" spc="-10">
                <a:latin typeface="Calibri"/>
                <a:cs typeface="Calibri"/>
              </a:rPr>
              <a:t>distraction </a:t>
            </a:r>
            <a:r>
              <a:rPr dirty="0" sz="2400" spc="-5">
                <a:latin typeface="Calibri"/>
                <a:cs typeface="Calibri"/>
              </a:rPr>
              <a:t>blocking. </a:t>
            </a:r>
            <a:r>
              <a:rPr dirty="0" sz="2400">
                <a:latin typeface="Calibri"/>
                <a:cs typeface="Calibri"/>
              </a:rPr>
              <a:t>It </a:t>
            </a:r>
            <a:r>
              <a:rPr dirty="0" sz="2400" spc="-10">
                <a:latin typeface="Calibri"/>
                <a:cs typeface="Calibri"/>
              </a:rPr>
              <a:t>provides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structured </a:t>
            </a:r>
            <a:r>
              <a:rPr dirty="0" sz="2400" spc="-15">
                <a:latin typeface="Calibri"/>
                <a:cs typeface="Calibri"/>
              </a:rPr>
              <a:t>environment </a:t>
            </a:r>
            <a:r>
              <a:rPr dirty="0" sz="2400" spc="-10">
                <a:latin typeface="Calibri"/>
                <a:cs typeface="Calibri"/>
              </a:rPr>
              <a:t>that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promotes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concentration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efficiency</a:t>
            </a:r>
            <a:r>
              <a:rPr dirty="0" sz="2400">
                <a:latin typeface="Calibri"/>
                <a:cs typeface="Calibri"/>
              </a:rPr>
              <a:t> while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tracking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productivity.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400" spc="-5">
                <a:latin typeface="Calibri"/>
                <a:cs typeface="Calibri"/>
              </a:rPr>
              <a:t>This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innovative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solution </a:t>
            </a:r>
            <a:r>
              <a:rPr dirty="0" sz="2400" spc="-10">
                <a:latin typeface="Calibri"/>
                <a:cs typeface="Calibri"/>
              </a:rPr>
              <a:t>empowers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users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manage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-10">
                <a:latin typeface="Calibri"/>
                <a:cs typeface="Calibri"/>
              </a:rPr>
              <a:t> tasks</a:t>
            </a:r>
            <a:endParaRPr sz="2400">
              <a:latin typeface="Calibri"/>
              <a:cs typeface="Calibri"/>
            </a:endParaRPr>
          </a:p>
          <a:p>
            <a:pPr marL="12700" marR="712470">
              <a:lnSpc>
                <a:spcPct val="114199"/>
              </a:lnSpc>
            </a:pPr>
            <a:r>
              <a:rPr dirty="0" sz="2400" spc="-40">
                <a:latin typeface="Calibri"/>
                <a:cs typeface="Calibri"/>
              </a:rPr>
              <a:t>better, </a:t>
            </a:r>
            <a:r>
              <a:rPr dirty="0" sz="2400" spc="-10">
                <a:latin typeface="Calibri"/>
                <a:cs typeface="Calibri"/>
              </a:rPr>
              <a:t>maintain </a:t>
            </a:r>
            <a:r>
              <a:rPr dirty="0" sz="2400" spc="-15">
                <a:latin typeface="Calibri"/>
                <a:cs typeface="Calibri"/>
              </a:rPr>
              <a:t>focus,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achieve </a:t>
            </a:r>
            <a:r>
              <a:rPr dirty="0" sz="2400" spc="-10">
                <a:latin typeface="Calibri"/>
                <a:cs typeface="Calibri"/>
              </a:rPr>
              <a:t>work-life </a:t>
            </a:r>
            <a:r>
              <a:rPr dirty="0" sz="2400" spc="-5">
                <a:latin typeface="Calibri"/>
                <a:cs typeface="Calibri"/>
              </a:rPr>
              <a:t>balance, </a:t>
            </a:r>
            <a:r>
              <a:rPr dirty="0" sz="2400">
                <a:latin typeface="Calibri"/>
                <a:cs typeface="Calibri"/>
              </a:rPr>
              <a:t>making it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essential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academic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professional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success.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81495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0"/>
              <a:t>Advantages </a:t>
            </a:r>
            <a:r>
              <a:rPr dirty="0" sz="4400" spc="-5"/>
              <a:t>of</a:t>
            </a:r>
            <a:r>
              <a:rPr dirty="0" sz="4400" spc="-15"/>
              <a:t> </a:t>
            </a:r>
            <a:r>
              <a:rPr dirty="0" sz="4400"/>
              <a:t>the</a:t>
            </a:r>
            <a:r>
              <a:rPr dirty="0" sz="4400" spc="-10"/>
              <a:t> Proposed</a:t>
            </a:r>
            <a:r>
              <a:rPr dirty="0" sz="4400" spc="-15"/>
              <a:t> </a:t>
            </a:r>
            <a:r>
              <a:rPr dirty="0" sz="4400" spc="-30"/>
              <a:t>System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66208" y="6573189"/>
            <a:ext cx="267779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8661" y="6573189"/>
            <a:ext cx="17907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853566"/>
            <a:ext cx="8608060" cy="5513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635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Enhanced Focus and </a:t>
            </a:r>
            <a:r>
              <a:rPr dirty="0" sz="2000" spc="-5" b="1">
                <a:latin typeface="Arial"/>
                <a:cs typeface="Arial"/>
              </a:rPr>
              <a:t>Productivity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By </a:t>
            </a:r>
            <a:r>
              <a:rPr dirty="0" sz="2000">
                <a:latin typeface="Arial MT"/>
                <a:cs typeface="Arial MT"/>
              </a:rPr>
              <a:t>blocking </a:t>
            </a:r>
            <a:r>
              <a:rPr dirty="0" sz="2000" spc="-5">
                <a:latin typeface="Arial MT"/>
                <a:cs typeface="Arial MT"/>
              </a:rPr>
              <a:t>distracting</a:t>
            </a:r>
            <a:r>
              <a:rPr dirty="0" sz="2000" spc="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websites </a:t>
            </a:r>
            <a:r>
              <a:rPr dirty="0" sz="2000">
                <a:latin typeface="Arial MT"/>
                <a:cs typeface="Arial MT"/>
              </a:rPr>
              <a:t> and applications </a:t>
            </a:r>
            <a:r>
              <a:rPr dirty="0" sz="2000" spc="-5">
                <a:latin typeface="Arial MT"/>
                <a:cs typeface="Arial MT"/>
              </a:rPr>
              <a:t>during work sessions, </a:t>
            </a:r>
            <a:r>
              <a:rPr dirty="0" sz="2000">
                <a:latin typeface="Arial MT"/>
                <a:cs typeface="Arial MT"/>
              </a:rPr>
              <a:t>the </a:t>
            </a:r>
            <a:r>
              <a:rPr dirty="0" sz="2000" spc="-5">
                <a:latin typeface="Arial MT"/>
                <a:cs typeface="Arial MT"/>
              </a:rPr>
              <a:t>system creates </a:t>
            </a:r>
            <a:r>
              <a:rPr dirty="0" sz="2000">
                <a:latin typeface="Arial MT"/>
                <a:cs typeface="Arial MT"/>
              </a:rPr>
              <a:t>a </a:t>
            </a:r>
            <a:r>
              <a:rPr dirty="0" sz="2000" spc="-5">
                <a:latin typeface="Arial MT"/>
                <a:cs typeface="Arial MT"/>
              </a:rPr>
              <a:t>dedicated, </a:t>
            </a:r>
            <a:r>
              <a:rPr dirty="0" sz="2000">
                <a:latin typeface="Arial MT"/>
                <a:cs typeface="Arial MT"/>
              </a:rPr>
              <a:t> distraction-free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environment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improved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concentration.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05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000" spc="-5" b="1">
                <a:latin typeface="Arial"/>
                <a:cs typeface="Arial"/>
              </a:rPr>
              <a:t>Customizable </a:t>
            </a:r>
            <a:r>
              <a:rPr dirty="0" sz="2000" spc="-35" b="1">
                <a:latin typeface="Arial"/>
                <a:cs typeface="Arial"/>
              </a:rPr>
              <a:t>Task </a:t>
            </a:r>
            <a:r>
              <a:rPr dirty="0" sz="2000" spc="-5" b="1">
                <a:latin typeface="Arial"/>
                <a:cs typeface="Arial"/>
              </a:rPr>
              <a:t>Management</a:t>
            </a:r>
            <a:r>
              <a:rPr dirty="0" sz="2000" spc="-5">
                <a:latin typeface="Arial MT"/>
                <a:cs typeface="Arial MT"/>
              </a:rPr>
              <a:t>: </a:t>
            </a:r>
            <a:r>
              <a:rPr dirty="0" sz="2000">
                <a:latin typeface="Arial MT"/>
                <a:cs typeface="Arial MT"/>
              </a:rPr>
              <a:t>Users can input </a:t>
            </a:r>
            <a:r>
              <a:rPr dirty="0" sz="2000" spc="-5">
                <a:latin typeface="Arial MT"/>
                <a:cs typeface="Arial MT"/>
              </a:rPr>
              <a:t>tasks and manage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work</a:t>
            </a:r>
            <a:r>
              <a:rPr dirty="0" sz="2000">
                <a:latin typeface="Arial MT"/>
                <a:cs typeface="Arial MT"/>
              </a:rPr>
              <a:t> sessions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tailored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intervals,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optimizing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efficiency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 </a:t>
            </a:r>
            <a:r>
              <a:rPr dirty="0" sz="2000">
                <a:latin typeface="Arial MT"/>
                <a:cs typeface="Arial MT"/>
              </a:rPr>
              <a:t> personalizing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work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process.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05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000" spc="-5" b="1">
                <a:latin typeface="Arial"/>
                <a:cs typeface="Arial"/>
              </a:rPr>
              <a:t>Improved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Time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Management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features</a:t>
            </a:r>
            <a:r>
              <a:rPr dirty="0" sz="2000">
                <a:latin typeface="Arial MT"/>
                <a:cs typeface="Arial MT"/>
              </a:rPr>
              <a:t> like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automated</a:t>
            </a:r>
            <a:r>
              <a:rPr dirty="0" sz="2000" spc="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time </a:t>
            </a:r>
            <a:r>
              <a:rPr dirty="0" sz="2000">
                <a:latin typeface="Arial MT"/>
                <a:cs typeface="Arial MT"/>
              </a:rPr>
              <a:t> tracking </a:t>
            </a:r>
            <a:r>
              <a:rPr dirty="0" sz="2000" spc="-5">
                <a:latin typeface="Arial MT"/>
                <a:cs typeface="Arial MT"/>
              </a:rPr>
              <a:t>and structured </a:t>
            </a:r>
            <a:r>
              <a:rPr dirty="0" sz="2000">
                <a:latin typeface="Arial MT"/>
                <a:cs typeface="Arial MT"/>
              </a:rPr>
              <a:t>workflows, </a:t>
            </a:r>
            <a:r>
              <a:rPr dirty="0" sz="2000" spc="-5">
                <a:latin typeface="Arial MT"/>
                <a:cs typeface="Arial MT"/>
              </a:rPr>
              <a:t>users </a:t>
            </a:r>
            <a:r>
              <a:rPr dirty="0" sz="2000">
                <a:latin typeface="Arial MT"/>
                <a:cs typeface="Arial MT"/>
              </a:rPr>
              <a:t>can allocate time </a:t>
            </a:r>
            <a:r>
              <a:rPr dirty="0" sz="2000" spc="-20">
                <a:latin typeface="Arial MT"/>
                <a:cs typeface="Arial MT"/>
              </a:rPr>
              <a:t>effectively, 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minimizing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wastage.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05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000" spc="-5" b="1">
                <a:latin typeface="Arial"/>
                <a:cs typeface="Arial"/>
              </a:rPr>
              <a:t>Stress</a:t>
            </a:r>
            <a:r>
              <a:rPr dirty="0" sz="2000" b="1">
                <a:latin typeface="Arial"/>
                <a:cs typeface="Arial"/>
              </a:rPr>
              <a:t> Reduction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Eliminating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distractions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 spc="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promoting</a:t>
            </a:r>
            <a:r>
              <a:rPr dirty="0" sz="2000" spc="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structured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task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management</a:t>
            </a:r>
            <a:r>
              <a:rPr dirty="0" sz="2000">
                <a:latin typeface="Arial MT"/>
                <a:cs typeface="Arial MT"/>
              </a:rPr>
              <a:t> reduces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stress</a:t>
            </a:r>
            <a:r>
              <a:rPr dirty="0" sz="2000">
                <a:latin typeface="Arial MT"/>
                <a:cs typeface="Arial MT"/>
              </a:rPr>
              <a:t> and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enhances</a:t>
            </a:r>
            <a:r>
              <a:rPr dirty="0" sz="2000">
                <a:latin typeface="Arial MT"/>
                <a:cs typeface="Arial MT"/>
              </a:rPr>
              <a:t> 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sense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accomplishment.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0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10" b="1">
                <a:latin typeface="Arial"/>
                <a:cs typeface="Arial"/>
              </a:rPr>
              <a:t>Work-Life</a:t>
            </a:r>
            <a:r>
              <a:rPr dirty="0" sz="2000" spc="1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Balance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1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Encourages</a:t>
            </a:r>
            <a:r>
              <a:rPr dirty="0" sz="2000" spc="16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efficient</a:t>
            </a:r>
            <a:r>
              <a:rPr dirty="0" sz="2000" spc="18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task</a:t>
            </a:r>
            <a:r>
              <a:rPr dirty="0" sz="2000" spc="1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completion,</a:t>
            </a:r>
            <a:r>
              <a:rPr dirty="0" sz="2000" spc="1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leaving</a:t>
            </a:r>
            <a:r>
              <a:rPr dirty="0" sz="2000" spc="18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more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time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personal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activities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relaxation.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398" y="192150"/>
            <a:ext cx="35363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/>
              <a:t>Literature</a:t>
            </a:r>
            <a:r>
              <a:rPr dirty="0" sz="4000" spc="-55"/>
              <a:t> </a:t>
            </a:r>
            <a:r>
              <a:rPr dirty="0" sz="4000" spc="-15"/>
              <a:t>Survey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2891" y="1165605"/>
            <a:ext cx="7612380" cy="136207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2820"/>
              </a:lnSpc>
              <a:spcBef>
                <a:spcPts val="240"/>
              </a:spcBef>
              <a:tabLst>
                <a:tab pos="1214755" algn="l"/>
              </a:tabLst>
            </a:pPr>
            <a:r>
              <a:rPr dirty="0" sz="2400" spc="-5" b="1">
                <a:solidFill>
                  <a:srgbClr val="212121"/>
                </a:solidFill>
                <a:latin typeface="Arial"/>
                <a:cs typeface="Arial"/>
              </a:rPr>
              <a:t>P</a:t>
            </a:r>
            <a:r>
              <a:rPr dirty="0" sz="2400" spc="-15" b="1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dirty="0" sz="2400" spc="-5" b="1">
                <a:solidFill>
                  <a:srgbClr val="212121"/>
                </a:solidFill>
                <a:latin typeface="Arial"/>
                <a:cs typeface="Arial"/>
              </a:rPr>
              <a:t>per</a:t>
            </a:r>
            <a:r>
              <a:rPr dirty="0" sz="2400" b="1">
                <a:solidFill>
                  <a:srgbClr val="212121"/>
                </a:solidFill>
                <a:latin typeface="Arial"/>
                <a:cs typeface="Arial"/>
              </a:rPr>
              <a:t> :	</a:t>
            </a:r>
            <a:r>
              <a:rPr dirty="0" sz="2400" spc="-320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Srin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vasan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ango,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“Auto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wor</a:t>
            </a:r>
            <a:r>
              <a:rPr dirty="0" sz="2400" spc="15">
                <a:latin typeface="Times New Roman"/>
                <a:cs typeface="Times New Roman"/>
              </a:rPr>
              <a:t>k</a:t>
            </a:r>
            <a:r>
              <a:rPr dirty="0" sz="2400">
                <a:latin typeface="Times New Roman"/>
                <a:cs typeface="Times New Roman"/>
              </a:rPr>
              <a:t>-l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fe  </a:t>
            </a:r>
            <a:r>
              <a:rPr dirty="0" sz="2400">
                <a:latin typeface="Times New Roman"/>
                <a:cs typeface="Times New Roman"/>
              </a:rPr>
              <a:t>balance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 time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management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bots”,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2017</a:t>
            </a:r>
            <a:endParaRPr sz="2400">
              <a:latin typeface="Times New Roman"/>
              <a:cs typeface="Times New Roman"/>
            </a:endParaRPr>
          </a:p>
          <a:p>
            <a:pPr marL="1151890">
              <a:lnSpc>
                <a:spcPct val="100000"/>
              </a:lnSpc>
              <a:spcBef>
                <a:spcPts val="2100"/>
              </a:spcBef>
              <a:tabLst>
                <a:tab pos="5388610" algn="l"/>
              </a:tabLst>
            </a:pPr>
            <a:r>
              <a:rPr dirty="0" sz="2200" spc="-15" b="1">
                <a:latin typeface="Calibri"/>
                <a:cs typeface="Calibri"/>
              </a:rPr>
              <a:t>Advantages:	Disadvantages: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371" y="3088004"/>
            <a:ext cx="37128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Calibri"/>
                <a:cs typeface="Calibri"/>
              </a:rPr>
              <a:t>Automatically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blocks</a:t>
            </a:r>
            <a:r>
              <a:rPr dirty="0" sz="2200" spc="3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distracting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95"/>
              </a:spcBef>
              <a:tabLst>
                <a:tab pos="1682750" algn="l"/>
                <a:tab pos="2748280" algn="l"/>
              </a:tabLst>
            </a:pPr>
            <a:r>
              <a:rPr dirty="0" spc="-30"/>
              <a:t>w</a:t>
            </a:r>
            <a:r>
              <a:rPr dirty="0" spc="-5"/>
              <a:t>e</a:t>
            </a:r>
            <a:r>
              <a:rPr dirty="0" spc="-20"/>
              <a:t>b</a:t>
            </a:r>
            <a:r>
              <a:rPr dirty="0" spc="-10"/>
              <a:t>si</a:t>
            </a:r>
            <a:r>
              <a:rPr dirty="0" spc="-20"/>
              <a:t>t</a:t>
            </a:r>
            <a:r>
              <a:rPr dirty="0" spc="-5"/>
              <a:t>es</a:t>
            </a:r>
            <a:r>
              <a:rPr dirty="0"/>
              <a:t>	</a:t>
            </a:r>
            <a:r>
              <a:rPr dirty="0"/>
              <a:t>d</a:t>
            </a:r>
            <a:r>
              <a:rPr dirty="0" spc="-10"/>
              <a:t>urin</a:t>
            </a:r>
            <a:r>
              <a:rPr dirty="0" spc="-5"/>
              <a:t>g</a:t>
            </a:r>
            <a:r>
              <a:rPr dirty="0"/>
              <a:t>	</a:t>
            </a:r>
            <a:r>
              <a:rPr dirty="0" spc="-30"/>
              <a:t>w</a:t>
            </a:r>
            <a:r>
              <a:rPr dirty="0" spc="-5"/>
              <a:t>ork</a:t>
            </a:r>
            <a:r>
              <a:rPr dirty="0" spc="-10"/>
              <a:t>-b</a:t>
            </a:r>
            <a:r>
              <a:rPr dirty="0" spc="-30"/>
              <a:t>r</a:t>
            </a:r>
            <a:r>
              <a:rPr dirty="0" spc="-5"/>
              <a:t>eak  </a:t>
            </a:r>
            <a:r>
              <a:rPr dirty="0" spc="-10"/>
              <a:t>transitions,</a:t>
            </a:r>
            <a:r>
              <a:rPr dirty="0" spc="-20"/>
              <a:t> </a:t>
            </a:r>
            <a:r>
              <a:rPr dirty="0" spc="-10"/>
              <a:t>improving</a:t>
            </a:r>
            <a:r>
              <a:rPr dirty="0" spc="-15"/>
              <a:t> </a:t>
            </a:r>
            <a:r>
              <a:rPr dirty="0" spc="-10"/>
              <a:t>focus.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/>
          </a:p>
          <a:p>
            <a:pPr marL="12700">
              <a:lnSpc>
                <a:spcPct val="100000"/>
              </a:lnSpc>
              <a:tabLst>
                <a:tab pos="1767839" algn="l"/>
                <a:tab pos="3409315" algn="l"/>
              </a:tabLst>
            </a:pPr>
            <a:r>
              <a:rPr dirty="0" spc="-5" b="1">
                <a:latin typeface="Calibri"/>
                <a:cs typeface="Calibri"/>
              </a:rPr>
              <a:t>2.</a:t>
            </a:r>
            <a:r>
              <a:rPr dirty="0" spc="500" b="1">
                <a:latin typeface="Calibri"/>
                <a:cs typeface="Calibri"/>
              </a:rPr>
              <a:t> </a:t>
            </a:r>
            <a:r>
              <a:rPr dirty="0" spc="-5" b="1">
                <a:latin typeface="Calibri"/>
                <a:cs typeface="Calibri"/>
              </a:rPr>
              <a:t>Enhances	</a:t>
            </a:r>
            <a:r>
              <a:rPr dirty="0" spc="-15" b="1">
                <a:latin typeface="Calibri"/>
                <a:cs typeface="Calibri"/>
              </a:rPr>
              <a:t>Well-being</a:t>
            </a:r>
            <a:r>
              <a:rPr dirty="0" spc="-15"/>
              <a:t>:	</a:t>
            </a:r>
            <a:r>
              <a:rPr dirty="0" spc="-10"/>
              <a:t>Helps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9371" y="4898897"/>
            <a:ext cx="3710940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Calibri"/>
                <a:cs typeface="Calibri"/>
              </a:rPr>
              <a:t>manage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stress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by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promoting</a:t>
            </a:r>
            <a:r>
              <a:rPr dirty="0" sz="2200" spc="-5">
                <a:latin typeface="Calibri"/>
                <a:cs typeface="Calibri"/>
              </a:rPr>
              <a:t> a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balance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between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necessary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breaks</a:t>
            </a:r>
            <a:r>
              <a:rPr dirty="0" sz="2200" spc="-5">
                <a:latin typeface="Calibri"/>
                <a:cs typeface="Calibri"/>
              </a:rPr>
              <a:t> and</a:t>
            </a:r>
            <a:r>
              <a:rPr dirty="0" sz="2200" spc="-10">
                <a:latin typeface="Calibri"/>
                <a:cs typeface="Calibri"/>
              </a:rPr>
              <a:t> work.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471" y="2761868"/>
            <a:ext cx="6560184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81785" algn="l"/>
                <a:tab pos="2592705" algn="l"/>
                <a:tab pos="4369435" algn="l"/>
              </a:tabLst>
            </a:pPr>
            <a:r>
              <a:rPr dirty="0" baseline="1262" sz="3300" spc="-7" b="1">
                <a:latin typeface="Calibri"/>
                <a:cs typeface="Calibri"/>
              </a:rPr>
              <a:t>1.</a:t>
            </a:r>
            <a:r>
              <a:rPr dirty="0" baseline="1262" sz="3300" spc="750" b="1">
                <a:latin typeface="Calibri"/>
                <a:cs typeface="Calibri"/>
              </a:rPr>
              <a:t> </a:t>
            </a:r>
            <a:r>
              <a:rPr dirty="0" baseline="1262" sz="3300" spc="-15" b="1">
                <a:latin typeface="Calibri"/>
                <a:cs typeface="Calibri"/>
              </a:rPr>
              <a:t>Reduces	Digital	Distractions</a:t>
            </a:r>
            <a:r>
              <a:rPr dirty="0" baseline="1262" sz="3300" spc="-15">
                <a:latin typeface="Calibri"/>
                <a:cs typeface="Calibri"/>
              </a:rPr>
              <a:t>:	</a:t>
            </a:r>
            <a:r>
              <a:rPr dirty="0" sz="2200" spc="-5" b="1">
                <a:latin typeface="Calibri"/>
                <a:cs typeface="Calibri"/>
              </a:rPr>
              <a:t>1.</a:t>
            </a:r>
            <a:r>
              <a:rPr dirty="0" sz="2200" spc="44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Communication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5692" y="2761868"/>
            <a:ext cx="116649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latin typeface="Calibri"/>
                <a:cs typeface="Calibri"/>
              </a:rPr>
              <a:t>O</a:t>
            </a:r>
            <a:r>
              <a:rPr dirty="0" sz="2200" spc="-25" b="1">
                <a:latin typeface="Calibri"/>
                <a:cs typeface="Calibri"/>
              </a:rPr>
              <a:t>v</a:t>
            </a:r>
            <a:r>
              <a:rPr dirty="0" sz="2200" b="1">
                <a:latin typeface="Calibri"/>
                <a:cs typeface="Calibri"/>
              </a:rPr>
              <a:t>e</a:t>
            </a:r>
            <a:r>
              <a:rPr dirty="0" sz="2200" spc="-10" b="1">
                <a:latin typeface="Calibri"/>
                <a:cs typeface="Calibri"/>
              </a:rPr>
              <a:t>rl</a:t>
            </a:r>
            <a:r>
              <a:rPr dirty="0" sz="2200" spc="-5" b="1">
                <a:latin typeface="Calibri"/>
                <a:cs typeface="Calibri"/>
              </a:rPr>
              <a:t>oad</a:t>
            </a:r>
            <a:r>
              <a:rPr dirty="0" sz="2200" spc="-5">
                <a:latin typeface="Calibri"/>
                <a:cs typeface="Calibri"/>
              </a:rPr>
              <a:t>:  </a:t>
            </a:r>
            <a:r>
              <a:rPr dirty="0" sz="2200">
                <a:latin typeface="Calibri"/>
                <a:cs typeface="Calibri"/>
              </a:rPr>
              <a:t>p</a:t>
            </a:r>
            <a:r>
              <a:rPr dirty="0" sz="2200" spc="-40">
                <a:latin typeface="Calibri"/>
                <a:cs typeface="Calibri"/>
              </a:rPr>
              <a:t>r</a:t>
            </a:r>
            <a:r>
              <a:rPr dirty="0" sz="2200" spc="-5">
                <a:latin typeface="Calibri"/>
                <a:cs typeface="Calibri"/>
              </a:rPr>
              <a:t>om</a:t>
            </a:r>
            <a:r>
              <a:rPr dirty="0" sz="2200" spc="-20">
                <a:latin typeface="Calibri"/>
                <a:cs typeface="Calibri"/>
              </a:rPr>
              <a:t>p</a:t>
            </a:r>
            <a:r>
              <a:rPr dirty="0" sz="2200" spc="-5">
                <a:latin typeface="Calibri"/>
                <a:cs typeface="Calibri"/>
              </a:rPr>
              <a:t>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6538" y="3097148"/>
            <a:ext cx="238760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96695" algn="l"/>
              </a:tabLst>
            </a:pPr>
            <a:r>
              <a:rPr dirty="0" sz="2200" spc="-10">
                <a:latin typeface="Calibri"/>
                <a:cs typeface="Calibri"/>
              </a:rPr>
              <a:t>F</a:t>
            </a:r>
            <a:r>
              <a:rPr dirty="0" sz="2200" spc="-30">
                <a:latin typeface="Calibri"/>
                <a:cs typeface="Calibri"/>
              </a:rPr>
              <a:t>r</a:t>
            </a:r>
            <a:r>
              <a:rPr dirty="0" sz="2200" spc="-5">
                <a:latin typeface="Calibri"/>
                <a:cs typeface="Calibri"/>
              </a:rPr>
              <a:t>eque</a:t>
            </a:r>
            <a:r>
              <a:rPr dirty="0" sz="2200" spc="-35">
                <a:latin typeface="Calibri"/>
                <a:cs typeface="Calibri"/>
              </a:rPr>
              <a:t>n</a:t>
            </a:r>
            <a:r>
              <a:rPr dirty="0" sz="2200" spc="-5">
                <a:latin typeface="Calibri"/>
                <a:cs typeface="Calibri"/>
              </a:rPr>
              <a:t>t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ch</a:t>
            </a:r>
            <a:r>
              <a:rPr dirty="0" sz="2200" spc="-25">
                <a:latin typeface="Calibri"/>
                <a:cs typeface="Calibri"/>
              </a:rPr>
              <a:t>a</a:t>
            </a:r>
            <a:r>
              <a:rPr dirty="0" sz="2200" spc="-5">
                <a:latin typeface="Calibri"/>
                <a:cs typeface="Calibri"/>
              </a:rPr>
              <a:t>tb</a:t>
            </a:r>
            <a:r>
              <a:rPr dirty="0" sz="2200">
                <a:latin typeface="Calibri"/>
                <a:cs typeface="Calibri"/>
              </a:rPr>
              <a:t>o</a:t>
            </a:r>
            <a:r>
              <a:rPr dirty="0" sz="2200" spc="-5">
                <a:latin typeface="Calibri"/>
                <a:cs typeface="Calibri"/>
              </a:rPr>
              <a:t>t  </a:t>
            </a:r>
            <a:r>
              <a:rPr dirty="0" sz="2200" spc="-15">
                <a:latin typeface="Calibri"/>
                <a:cs typeface="Calibri"/>
              </a:rPr>
              <a:t>clutter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2002" y="3432428"/>
            <a:ext cx="27489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72819" algn="l"/>
              </a:tabLst>
            </a:pPr>
            <a:r>
              <a:rPr dirty="0" sz="2200" spc="-15">
                <a:latin typeface="Calibri"/>
                <a:cs typeface="Calibri"/>
              </a:rPr>
              <a:t>users'	</a:t>
            </a:r>
            <a:r>
              <a:rPr dirty="0" sz="2200" spc="-10">
                <a:latin typeface="Calibri"/>
                <a:cs typeface="Calibri"/>
              </a:rPr>
              <a:t>communication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3638" y="3767709"/>
            <a:ext cx="4138929" cy="2104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715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Calibri"/>
                <a:cs typeface="Calibri"/>
              </a:rPr>
              <a:t>channels,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making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them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feel </a:t>
            </a:r>
            <a:r>
              <a:rPr dirty="0" sz="2200" spc="-10">
                <a:latin typeface="Calibri"/>
                <a:cs typeface="Calibri"/>
              </a:rPr>
              <a:t> annoyed.</a:t>
            </a:r>
            <a:endParaRPr sz="22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30"/>
              </a:spcBef>
            </a:pPr>
            <a:r>
              <a:rPr dirty="0" sz="2200" spc="-5" b="1">
                <a:latin typeface="Calibri"/>
                <a:cs typeface="Calibri"/>
              </a:rPr>
              <a:t>2.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Privacy</a:t>
            </a:r>
            <a:r>
              <a:rPr dirty="0" sz="2200" spc="-5" b="1">
                <a:latin typeface="Calibri"/>
                <a:cs typeface="Calibri"/>
              </a:rPr>
              <a:t> Concerns</a:t>
            </a:r>
            <a:r>
              <a:rPr dirty="0" sz="2200" spc="-5">
                <a:latin typeface="Calibri"/>
                <a:cs typeface="Calibri"/>
              </a:rPr>
              <a:t>: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Monitoring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inactivity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website</a:t>
            </a:r>
            <a:r>
              <a:rPr dirty="0" sz="2200" spc="-10">
                <a:latin typeface="Calibri"/>
                <a:cs typeface="Calibri"/>
              </a:rPr>
              <a:t> usage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could </a:t>
            </a:r>
            <a:r>
              <a:rPr dirty="0" sz="2200" spc="-15">
                <a:latin typeface="Calibri"/>
                <a:cs typeface="Calibri"/>
              </a:rPr>
              <a:t>raise </a:t>
            </a:r>
            <a:r>
              <a:rPr dirty="0" sz="2200" spc="-10">
                <a:latin typeface="Calibri"/>
                <a:cs typeface="Calibri"/>
              </a:rPr>
              <a:t>concerns </a:t>
            </a:r>
            <a:r>
              <a:rPr dirty="0" sz="2200" spc="-5">
                <a:latin typeface="Calibri"/>
                <a:cs typeface="Calibri"/>
              </a:rPr>
              <a:t>about </a:t>
            </a:r>
            <a:r>
              <a:rPr dirty="0" sz="2200" spc="-10">
                <a:latin typeface="Calibri"/>
                <a:cs typeface="Calibri"/>
              </a:rPr>
              <a:t>how </a:t>
            </a:r>
            <a:r>
              <a:rPr dirty="0" sz="2200" spc="-5">
                <a:latin typeface="Calibri"/>
                <a:cs typeface="Calibri"/>
              </a:rPr>
              <a:t> user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data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collected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used.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34747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Main</a:t>
            </a:r>
            <a:r>
              <a:rPr dirty="0" sz="4400" spc="-85"/>
              <a:t> </a:t>
            </a:r>
            <a:r>
              <a:rPr dirty="0" sz="4400" spc="-5"/>
              <a:t>Objective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79677"/>
            <a:ext cx="8575040" cy="3362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5"/>
              </a:spcBef>
            </a:pP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main </a:t>
            </a:r>
            <a:r>
              <a:rPr dirty="0" sz="2400" spc="-10">
                <a:latin typeface="Calibri"/>
                <a:cs typeface="Calibri"/>
              </a:rPr>
              <a:t>objective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Productivity Booster </a:t>
            </a:r>
            <a:r>
              <a:rPr dirty="0" sz="2400">
                <a:latin typeface="Calibri"/>
                <a:cs typeface="Calibri"/>
              </a:rPr>
              <a:t>Bot is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enhance user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productivity by creating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structured, distraction-free work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environment.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This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is achieved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blocking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non-essential </a:t>
            </a:r>
            <a:r>
              <a:rPr dirty="0" sz="2400" spc="-10">
                <a:latin typeface="Calibri"/>
                <a:cs typeface="Calibri"/>
              </a:rPr>
              <a:t>websites</a:t>
            </a:r>
            <a:r>
              <a:rPr dirty="0" sz="2400">
                <a:latin typeface="Calibri"/>
                <a:cs typeface="Calibri"/>
              </a:rPr>
              <a:t> and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applications during </a:t>
            </a:r>
            <a:r>
              <a:rPr dirty="0" sz="2400" spc="-10">
                <a:latin typeface="Calibri"/>
                <a:cs typeface="Calibri"/>
              </a:rPr>
              <a:t>designated work intervals, promoting </a:t>
            </a:r>
            <a:r>
              <a:rPr dirty="0" sz="2400" spc="-15">
                <a:latin typeface="Calibri"/>
                <a:cs typeface="Calibri"/>
              </a:rPr>
              <a:t>focus,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helping </a:t>
            </a:r>
            <a:r>
              <a:rPr dirty="0" sz="2400" spc="-10">
                <a:latin typeface="Calibri"/>
                <a:cs typeface="Calibri"/>
              </a:rPr>
              <a:t>users </a:t>
            </a:r>
            <a:r>
              <a:rPr dirty="0" sz="2400" spc="-5">
                <a:latin typeface="Calibri"/>
                <a:cs typeface="Calibri"/>
              </a:rPr>
              <a:t>manage </a:t>
            </a:r>
            <a:r>
              <a:rPr dirty="0" sz="2400">
                <a:latin typeface="Calibri"/>
                <a:cs typeface="Calibri"/>
              </a:rPr>
              <a:t>their time </a:t>
            </a:r>
            <a:r>
              <a:rPr dirty="0" sz="2400" spc="-25">
                <a:latin typeface="Calibri"/>
                <a:cs typeface="Calibri"/>
              </a:rPr>
              <a:t>effectively. </a:t>
            </a:r>
            <a:r>
              <a:rPr dirty="0" sz="2400" spc="-5">
                <a:latin typeface="Calibri"/>
                <a:cs typeface="Calibri"/>
              </a:rPr>
              <a:t>The bot </a:t>
            </a:r>
            <a:r>
              <a:rPr dirty="0" sz="2400">
                <a:latin typeface="Calibri"/>
                <a:cs typeface="Calibri"/>
              </a:rPr>
              <a:t>aims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reduce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digital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distractions, </a:t>
            </a:r>
            <a:r>
              <a:rPr dirty="0" sz="2400" spc="-15">
                <a:latin typeface="Calibri"/>
                <a:cs typeface="Calibri"/>
              </a:rPr>
              <a:t>improve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task completion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efficiency,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20">
                <a:latin typeface="Calibri"/>
                <a:cs typeface="Calibri"/>
              </a:rPr>
              <a:t>foster </a:t>
            </a:r>
            <a:r>
              <a:rPr dirty="0" sz="2400" spc="-15">
                <a:latin typeface="Calibri"/>
                <a:cs typeface="Calibri"/>
              </a:rPr>
              <a:t> better </a:t>
            </a:r>
            <a:r>
              <a:rPr dirty="0" sz="2400">
                <a:latin typeface="Calibri"/>
                <a:cs typeface="Calibri"/>
              </a:rPr>
              <a:t>time </a:t>
            </a:r>
            <a:r>
              <a:rPr dirty="0" sz="2400" spc="-5">
                <a:latin typeface="Calibri"/>
                <a:cs typeface="Calibri"/>
              </a:rPr>
              <a:t>management, </a:t>
            </a:r>
            <a:r>
              <a:rPr dirty="0" sz="2400" spc="-10">
                <a:latin typeface="Calibri"/>
                <a:cs typeface="Calibri"/>
              </a:rPr>
              <a:t>ultimately </a:t>
            </a:r>
            <a:r>
              <a:rPr dirty="0" sz="2400" spc="-5">
                <a:latin typeface="Calibri"/>
                <a:cs typeface="Calibri"/>
              </a:rPr>
              <a:t>contributing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improved work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outcomes,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reduced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stress,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healthier </a:t>
            </a:r>
            <a:r>
              <a:rPr dirty="0" sz="2400" spc="-15">
                <a:latin typeface="Calibri"/>
                <a:cs typeface="Calibri"/>
              </a:rPr>
              <a:t>work-life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balance.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8390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/>
              <a:t>Architecture</a:t>
            </a:r>
            <a:endParaRPr sz="4400"/>
          </a:p>
        </p:txBody>
      </p:sp>
      <p:grpSp>
        <p:nvGrpSpPr>
          <p:cNvPr id="7" name="object 7"/>
          <p:cNvGrpSpPr/>
          <p:nvPr/>
        </p:nvGrpSpPr>
        <p:grpSpPr>
          <a:xfrm>
            <a:off x="225083" y="1771068"/>
            <a:ext cx="8722360" cy="3244850"/>
            <a:chOff x="225083" y="1771068"/>
            <a:chExt cx="8722360" cy="32448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083" y="1800224"/>
              <a:ext cx="8721969" cy="32153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505577" y="1771068"/>
              <a:ext cx="284480" cy="285115"/>
            </a:xfrm>
            <a:custGeom>
              <a:avLst/>
              <a:gdLst/>
              <a:ahLst/>
              <a:cxnLst/>
              <a:rect l="l" t="t" r="r" b="b"/>
              <a:pathLst>
                <a:path w="284479" h="285114">
                  <a:moveTo>
                    <a:pt x="34153" y="284639"/>
                  </a:moveTo>
                  <a:lnTo>
                    <a:pt x="0" y="250466"/>
                  </a:lnTo>
                  <a:lnTo>
                    <a:pt x="108087" y="142319"/>
                  </a:lnTo>
                  <a:lnTo>
                    <a:pt x="0" y="34172"/>
                  </a:lnTo>
                  <a:lnTo>
                    <a:pt x="34154" y="0"/>
                  </a:lnTo>
                  <a:lnTo>
                    <a:pt x="142241" y="108147"/>
                  </a:lnTo>
                  <a:lnTo>
                    <a:pt x="210549" y="108147"/>
                  </a:lnTo>
                  <a:lnTo>
                    <a:pt x="176395" y="142319"/>
                  </a:lnTo>
                  <a:lnTo>
                    <a:pt x="210549" y="176492"/>
                  </a:lnTo>
                  <a:lnTo>
                    <a:pt x="142241" y="176492"/>
                  </a:lnTo>
                  <a:lnTo>
                    <a:pt x="34153" y="284639"/>
                  </a:lnTo>
                  <a:close/>
                </a:path>
                <a:path w="284479" h="285114">
                  <a:moveTo>
                    <a:pt x="210549" y="108147"/>
                  </a:moveTo>
                  <a:lnTo>
                    <a:pt x="142241" y="108147"/>
                  </a:lnTo>
                  <a:lnTo>
                    <a:pt x="250329" y="0"/>
                  </a:lnTo>
                  <a:lnTo>
                    <a:pt x="284483" y="34173"/>
                  </a:lnTo>
                  <a:lnTo>
                    <a:pt x="210549" y="108147"/>
                  </a:lnTo>
                  <a:close/>
                </a:path>
                <a:path w="284479" h="285114">
                  <a:moveTo>
                    <a:pt x="250329" y="284639"/>
                  </a:moveTo>
                  <a:lnTo>
                    <a:pt x="142241" y="176492"/>
                  </a:lnTo>
                  <a:lnTo>
                    <a:pt x="210549" y="176492"/>
                  </a:lnTo>
                  <a:lnTo>
                    <a:pt x="284483" y="250467"/>
                  </a:lnTo>
                  <a:lnTo>
                    <a:pt x="250329" y="284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293734" y="2054478"/>
            <a:ext cx="6737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End</a:t>
            </a:r>
            <a:r>
              <a:rPr dirty="0" sz="1050" spc="-5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Process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8576564" y="2992323"/>
            <a:ext cx="175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No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49460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0"/>
              <a:t>System</a:t>
            </a:r>
            <a:r>
              <a:rPr dirty="0" sz="4400" spc="-80"/>
              <a:t> </a:t>
            </a:r>
            <a:r>
              <a:rPr dirty="0" sz="4400" spc="-15"/>
              <a:t>Requirements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06526"/>
            <a:ext cx="7111365" cy="443865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Hardware: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spc="-5" b="1">
                <a:latin typeface="Calibri"/>
                <a:cs typeface="Calibri"/>
              </a:rPr>
              <a:t>Processor: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Dual-Core</a:t>
            </a:r>
            <a:r>
              <a:rPr dirty="0" sz="2400" spc="-5">
                <a:latin typeface="Calibri"/>
                <a:cs typeface="Calibri"/>
              </a:rPr>
              <a:t> 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higher</a:t>
            </a:r>
            <a:r>
              <a:rPr dirty="0" sz="2400" spc="-10">
                <a:latin typeface="Calibri"/>
                <a:cs typeface="Calibri"/>
              </a:rPr>
              <a:t> (Intel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i3/AMD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equivalent).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400" b="1">
                <a:latin typeface="Calibri"/>
                <a:cs typeface="Calibri"/>
              </a:rPr>
              <a:t>RAM: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GB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(8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GB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recommended).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spc="-15" b="1">
                <a:latin typeface="Calibri"/>
                <a:cs typeface="Calibri"/>
              </a:rPr>
              <a:t>Storage: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100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GB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free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space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(SSD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preferred).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spc="-5" b="1">
                <a:latin typeface="Calibri"/>
                <a:cs typeface="Calibri"/>
              </a:rPr>
              <a:t>Network: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Stable</a:t>
            </a:r>
            <a:r>
              <a:rPr dirty="0" sz="2400" spc="-10">
                <a:latin typeface="Calibri"/>
                <a:cs typeface="Calibri"/>
              </a:rPr>
              <a:t> internet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connection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(5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Mbps </a:t>
            </a:r>
            <a:r>
              <a:rPr dirty="0" sz="2400" spc="-10">
                <a:latin typeface="Calibri"/>
                <a:cs typeface="Calibri"/>
              </a:rPr>
              <a:t>or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higher).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spc="-5" b="1">
                <a:latin typeface="Calibri"/>
                <a:cs typeface="Calibri"/>
              </a:rPr>
              <a:t>OS: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Windows </a:t>
            </a:r>
            <a:r>
              <a:rPr dirty="0" sz="2400" spc="-5">
                <a:latin typeface="Calibri"/>
                <a:cs typeface="Calibri"/>
              </a:rPr>
              <a:t>10/11,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macOS,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Linux.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400" spc="-35" b="1">
                <a:latin typeface="Calibri"/>
                <a:cs typeface="Calibri"/>
              </a:rPr>
              <a:t>Tools: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UiPath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Studio,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UiPath Robot,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UiPath </a:t>
            </a:r>
            <a:r>
              <a:rPr dirty="0" sz="2400" spc="-35">
                <a:latin typeface="Calibri"/>
                <a:cs typeface="Calibri"/>
              </a:rPr>
              <a:t>Orchestrator.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spc="-15" b="1">
                <a:latin typeface="Calibri"/>
                <a:cs typeface="Calibri"/>
              </a:rPr>
              <a:t>Data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Source: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Excel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schedules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reminders.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8206" y="2666420"/>
            <a:ext cx="3198702" cy="36945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9240" y="161036"/>
            <a:ext cx="46577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Functional</a:t>
            </a:r>
            <a:r>
              <a:rPr dirty="0" sz="4000" spc="-50"/>
              <a:t> </a:t>
            </a:r>
            <a:r>
              <a:rPr dirty="0" sz="4000" spc="-10"/>
              <a:t>Description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69240" y="926948"/>
            <a:ext cx="8583295" cy="190944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b="1">
                <a:latin typeface="Calibri"/>
                <a:cs typeface="Calibri"/>
              </a:rPr>
              <a:t>Module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1: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40" b="1">
                <a:latin typeface="Calibri"/>
                <a:cs typeface="Calibri"/>
              </a:rPr>
              <a:t>Task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Initialization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Website </a:t>
            </a:r>
            <a:r>
              <a:rPr dirty="0" sz="2000" b="1">
                <a:latin typeface="Calibri"/>
                <a:cs typeface="Calibri"/>
              </a:rPr>
              <a:t>Blocking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14100"/>
              </a:lnSpc>
              <a:spcBef>
                <a:spcPts val="475"/>
              </a:spcBef>
            </a:pPr>
            <a:r>
              <a:rPr dirty="0" sz="2000" spc="-5">
                <a:latin typeface="Calibri"/>
                <a:cs typeface="Calibri"/>
              </a:rPr>
              <a:t>This </a:t>
            </a:r>
            <a:r>
              <a:rPr dirty="0" sz="2000">
                <a:latin typeface="Calibri"/>
                <a:cs typeface="Calibri"/>
              </a:rPr>
              <a:t>module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focuses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collecting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-5">
                <a:latin typeface="Calibri"/>
                <a:cs typeface="Calibri"/>
              </a:rPr>
              <a:t> task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name</a:t>
            </a:r>
            <a:r>
              <a:rPr dirty="0" sz="2000">
                <a:latin typeface="Calibri"/>
                <a:cs typeface="Calibri"/>
              </a:rPr>
              <a:t> and</a:t>
            </a:r>
            <a:r>
              <a:rPr dirty="0" sz="2000" spc="-10">
                <a:latin typeface="Calibri"/>
                <a:cs typeface="Calibri"/>
              </a:rPr>
              <a:t> estimated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time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45">
                <a:latin typeface="Calibri"/>
                <a:cs typeface="Calibri"/>
              </a:rPr>
              <a:t>user.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Once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provided,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bot </a:t>
            </a:r>
            <a:r>
              <a:rPr dirty="0" sz="2000" spc="-10">
                <a:latin typeface="Calibri"/>
                <a:cs typeface="Calibri"/>
              </a:rPr>
              <a:t>blocks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predefined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list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distracting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websites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specified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duration,</a:t>
            </a:r>
            <a:r>
              <a:rPr dirty="0" sz="2000" spc="-5">
                <a:latin typeface="Calibri"/>
                <a:cs typeface="Calibri"/>
              </a:rPr>
              <a:t> ensuring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focused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environment.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800" b="1">
                <a:latin typeface="Calibri"/>
                <a:cs typeface="Calibri"/>
              </a:rPr>
              <a:t>Activity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Diagram-Module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1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2024-11-22T07:50:54Z</dcterms:created>
  <dcterms:modified xsi:type="dcterms:W3CDTF">2024-11-22T07:50:54Z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2024-11-22T00:00:00Z</vt:filetime>
  </property>
</Properties>
</file>