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sldIdLst>
    <p:sldId id="268" r:id="rId2"/>
    <p:sldId id="269" r:id="rId3"/>
    <p:sldId id="264" r:id="rId4"/>
    <p:sldId id="263" r:id="rId5"/>
    <p:sldId id="258" r:id="rId6"/>
    <p:sldId id="274" r:id="rId7"/>
    <p:sldId id="259" r:id="rId8"/>
    <p:sldId id="260" r:id="rId9"/>
    <p:sldId id="261" r:id="rId10"/>
    <p:sldId id="262" r:id="rId11"/>
    <p:sldId id="272" r:id="rId12"/>
    <p:sldId id="273" r:id="rId13"/>
    <p:sldId id="271" r:id="rId14"/>
    <p:sldId id="275" r:id="rId15"/>
    <p:sldId id="270" r:id="rId16"/>
    <p:sldId id="267"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55" d="100"/>
          <a:sy n="55" d="100"/>
        </p:scale>
        <p:origin x="7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B03C17-CA3C-441D-8A6B-2E4AAA4F9849}" type="datetimeFigureOut">
              <a:rPr lang="en-IN" smtClean="0"/>
              <a:t>15-04-2019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A17C0F-F890-4ADE-8B43-1CCBE4635A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31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03C17-CA3C-441D-8A6B-2E4AAA4F9849}" type="datetimeFigureOut">
              <a:rPr lang="en-IN" smtClean="0"/>
              <a:t>15-04-2019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A17C0F-F890-4ADE-8B43-1CCBE4635A1B}" type="slidenum">
              <a:rPr lang="en-IN" smtClean="0"/>
              <a:t>‹#›</a:t>
            </a:fld>
            <a:endParaRPr lang="en-IN"/>
          </a:p>
        </p:txBody>
      </p:sp>
    </p:spTree>
    <p:extLst>
      <p:ext uri="{BB962C8B-B14F-4D97-AF65-F5344CB8AC3E}">
        <p14:creationId xmlns:p14="http://schemas.microsoft.com/office/powerpoint/2010/main" val="135815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03C17-CA3C-441D-8A6B-2E4AAA4F9849}" type="datetimeFigureOut">
              <a:rPr lang="en-IN" smtClean="0"/>
              <a:t>15-04-2019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A17C0F-F890-4ADE-8B43-1CCBE4635A1B}" type="slidenum">
              <a:rPr lang="en-IN" smtClean="0"/>
              <a:t>‹#›</a:t>
            </a:fld>
            <a:endParaRPr lang="en-IN"/>
          </a:p>
        </p:txBody>
      </p:sp>
    </p:spTree>
    <p:extLst>
      <p:ext uri="{BB962C8B-B14F-4D97-AF65-F5344CB8AC3E}">
        <p14:creationId xmlns:p14="http://schemas.microsoft.com/office/powerpoint/2010/main" val="10888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03C17-CA3C-441D-8A6B-2E4AAA4F9849}" type="datetimeFigureOut">
              <a:rPr lang="en-IN" smtClean="0"/>
              <a:t>15-04-2019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A17C0F-F890-4ADE-8B43-1CCBE4635A1B}" type="slidenum">
              <a:rPr lang="en-IN" smtClean="0"/>
              <a:t>‹#›</a:t>
            </a:fld>
            <a:endParaRPr lang="en-IN"/>
          </a:p>
        </p:txBody>
      </p:sp>
    </p:spTree>
    <p:extLst>
      <p:ext uri="{BB962C8B-B14F-4D97-AF65-F5344CB8AC3E}">
        <p14:creationId xmlns:p14="http://schemas.microsoft.com/office/powerpoint/2010/main" val="220424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03C17-CA3C-441D-8A6B-2E4AAA4F9849}" type="datetimeFigureOut">
              <a:rPr lang="en-IN" smtClean="0"/>
              <a:t>15-04-2019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A17C0F-F890-4ADE-8B43-1CCBE4635A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04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03C17-CA3C-441D-8A6B-2E4AAA4F9849}" type="datetimeFigureOut">
              <a:rPr lang="en-IN" smtClean="0"/>
              <a:t>15-04-2019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A17C0F-F890-4ADE-8B43-1CCBE4635A1B}" type="slidenum">
              <a:rPr lang="en-IN" smtClean="0"/>
              <a:t>‹#›</a:t>
            </a:fld>
            <a:endParaRPr lang="en-IN"/>
          </a:p>
        </p:txBody>
      </p:sp>
    </p:spTree>
    <p:extLst>
      <p:ext uri="{BB962C8B-B14F-4D97-AF65-F5344CB8AC3E}">
        <p14:creationId xmlns:p14="http://schemas.microsoft.com/office/powerpoint/2010/main" val="26437592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B03C17-CA3C-441D-8A6B-2E4AAA4F9849}" type="datetimeFigureOut">
              <a:rPr lang="en-IN" smtClean="0"/>
              <a:t>15-04-2019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A17C0F-F890-4ADE-8B43-1CCBE4635A1B}" type="slidenum">
              <a:rPr lang="en-IN" smtClean="0"/>
              <a:t>‹#›</a:t>
            </a:fld>
            <a:endParaRPr lang="en-IN"/>
          </a:p>
        </p:txBody>
      </p:sp>
    </p:spTree>
    <p:extLst>
      <p:ext uri="{BB962C8B-B14F-4D97-AF65-F5344CB8AC3E}">
        <p14:creationId xmlns:p14="http://schemas.microsoft.com/office/powerpoint/2010/main" val="5799319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B03C17-CA3C-441D-8A6B-2E4AAA4F9849}" type="datetimeFigureOut">
              <a:rPr lang="en-IN" smtClean="0"/>
              <a:t>15-04-2019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A17C0F-F890-4ADE-8B43-1CCBE4635A1B}" type="slidenum">
              <a:rPr lang="en-IN" smtClean="0"/>
              <a:t>‹#›</a:t>
            </a:fld>
            <a:endParaRPr lang="en-IN"/>
          </a:p>
        </p:txBody>
      </p:sp>
    </p:spTree>
    <p:extLst>
      <p:ext uri="{BB962C8B-B14F-4D97-AF65-F5344CB8AC3E}">
        <p14:creationId xmlns:p14="http://schemas.microsoft.com/office/powerpoint/2010/main" val="133584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B03C17-CA3C-441D-8A6B-2E4AAA4F9849}" type="datetimeFigureOut">
              <a:rPr lang="en-IN" smtClean="0"/>
              <a:t>15-04-2019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5A17C0F-F890-4ADE-8B43-1CCBE4635A1B}" type="slidenum">
              <a:rPr lang="en-IN" smtClean="0"/>
              <a:t>‹#›</a:t>
            </a:fld>
            <a:endParaRPr lang="en-IN"/>
          </a:p>
        </p:txBody>
      </p:sp>
    </p:spTree>
    <p:extLst>
      <p:ext uri="{BB962C8B-B14F-4D97-AF65-F5344CB8AC3E}">
        <p14:creationId xmlns:p14="http://schemas.microsoft.com/office/powerpoint/2010/main" val="350168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B03C17-CA3C-441D-8A6B-2E4AAA4F9849}" type="datetimeFigureOut">
              <a:rPr lang="en-IN" smtClean="0"/>
              <a:t>15-04-2019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A17C0F-F890-4ADE-8B43-1CCBE4635A1B}" type="slidenum">
              <a:rPr lang="en-IN" smtClean="0"/>
              <a:t>‹#›</a:t>
            </a:fld>
            <a:endParaRPr lang="en-IN"/>
          </a:p>
        </p:txBody>
      </p:sp>
    </p:spTree>
    <p:extLst>
      <p:ext uri="{BB962C8B-B14F-4D97-AF65-F5344CB8AC3E}">
        <p14:creationId xmlns:p14="http://schemas.microsoft.com/office/powerpoint/2010/main" val="17075284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B03C17-CA3C-441D-8A6B-2E4AAA4F9849}" type="datetimeFigureOut">
              <a:rPr lang="en-IN" smtClean="0"/>
              <a:t>15-04-2019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A17C0F-F890-4ADE-8B43-1CCBE4635A1B}" type="slidenum">
              <a:rPr lang="en-IN" smtClean="0"/>
              <a:t>‹#›</a:t>
            </a:fld>
            <a:endParaRPr lang="en-IN"/>
          </a:p>
        </p:txBody>
      </p:sp>
    </p:spTree>
    <p:extLst>
      <p:ext uri="{BB962C8B-B14F-4D97-AF65-F5344CB8AC3E}">
        <p14:creationId xmlns:p14="http://schemas.microsoft.com/office/powerpoint/2010/main" val="335569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B03C17-CA3C-441D-8A6B-2E4AAA4F9849}" type="datetimeFigureOut">
              <a:rPr lang="en-IN" smtClean="0"/>
              <a:t>15-04-2019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A17C0F-F890-4ADE-8B43-1CCBE4635A1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14945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EB4A-238A-4E2F-9B68-6839775C121B}"/>
              </a:ext>
            </a:extLst>
          </p:cNvPr>
          <p:cNvSpPr>
            <a:spLocks noGrp="1"/>
          </p:cNvSpPr>
          <p:nvPr>
            <p:ph type="ctrTitle"/>
          </p:nvPr>
        </p:nvSpPr>
        <p:spPr/>
        <p:txBody>
          <a:bodyPr/>
          <a:lstStyle/>
          <a:p>
            <a:r>
              <a:rPr lang="en-IN" dirty="0"/>
              <a:t>ROAD ACCIDENT ANALYSIS</a:t>
            </a:r>
          </a:p>
        </p:txBody>
      </p:sp>
      <p:sp>
        <p:nvSpPr>
          <p:cNvPr id="3" name="Subtitle 2">
            <a:extLst>
              <a:ext uri="{FF2B5EF4-FFF2-40B4-BE49-F238E27FC236}">
                <a16:creationId xmlns:a16="http://schemas.microsoft.com/office/drawing/2014/main" id="{6AF36D87-5A86-4F67-9C33-F47B905AB52F}"/>
              </a:ext>
            </a:extLst>
          </p:cNvPr>
          <p:cNvSpPr>
            <a:spLocks noGrp="1"/>
          </p:cNvSpPr>
          <p:nvPr>
            <p:ph type="subTitle" idx="1"/>
          </p:nvPr>
        </p:nvSpPr>
        <p:spPr/>
        <p:txBody>
          <a:bodyPr/>
          <a:lstStyle/>
          <a:p>
            <a:pPr algn="r"/>
            <a:endParaRPr lang="en-IN" dirty="0"/>
          </a:p>
        </p:txBody>
      </p:sp>
    </p:spTree>
    <p:extLst>
      <p:ext uri="{BB962C8B-B14F-4D97-AF65-F5344CB8AC3E}">
        <p14:creationId xmlns:p14="http://schemas.microsoft.com/office/powerpoint/2010/main" val="401336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0129-8E45-475C-B5E0-5383536E9266}"/>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CC77EA73-DA37-4645-B9D0-03F4DDB33595}"/>
              </a:ext>
            </a:extLst>
          </p:cNvPr>
          <p:cNvSpPr>
            <a:spLocks noGrp="1"/>
          </p:cNvSpPr>
          <p:nvPr>
            <p:ph sz="half" idx="1"/>
          </p:nvPr>
        </p:nvSpPr>
        <p:spPr/>
        <p:txBody>
          <a:bodyPr/>
          <a:lstStyle/>
          <a:p>
            <a:pPr marL="0" indent="0">
              <a:buNone/>
            </a:pPr>
            <a:r>
              <a:rPr lang="en-IN" b="1" dirty="0"/>
              <a:t>Software Requirements:</a:t>
            </a:r>
          </a:p>
          <a:p>
            <a:r>
              <a:rPr lang="en-IN" dirty="0"/>
              <a:t>Python 3.6</a:t>
            </a:r>
          </a:p>
          <a:p>
            <a:r>
              <a:rPr lang="en-IN" dirty="0"/>
              <a:t>Anaconda – </a:t>
            </a:r>
            <a:r>
              <a:rPr lang="en-IN" dirty="0" err="1"/>
              <a:t>Jupyter</a:t>
            </a:r>
            <a:r>
              <a:rPr lang="en-IN" dirty="0"/>
              <a:t>.</a:t>
            </a:r>
          </a:p>
          <a:p>
            <a:r>
              <a:rPr lang="en-IN" dirty="0" err="1"/>
              <a:t>Numpy</a:t>
            </a:r>
            <a:endParaRPr lang="en-IN" dirty="0"/>
          </a:p>
          <a:p>
            <a:r>
              <a:rPr lang="en-IN" dirty="0"/>
              <a:t>Pandas</a:t>
            </a:r>
          </a:p>
        </p:txBody>
      </p:sp>
      <p:sp>
        <p:nvSpPr>
          <p:cNvPr id="4" name="Content Placeholder 3">
            <a:extLst>
              <a:ext uri="{FF2B5EF4-FFF2-40B4-BE49-F238E27FC236}">
                <a16:creationId xmlns:a16="http://schemas.microsoft.com/office/drawing/2014/main" id="{10958460-01A1-44DA-8BF9-4FD488507DD2}"/>
              </a:ext>
            </a:extLst>
          </p:cNvPr>
          <p:cNvSpPr>
            <a:spLocks noGrp="1"/>
          </p:cNvSpPr>
          <p:nvPr>
            <p:ph sz="half" idx="2"/>
          </p:nvPr>
        </p:nvSpPr>
        <p:spPr>
          <a:xfrm>
            <a:off x="5543217" y="1845734"/>
            <a:ext cx="4937760" cy="4200914"/>
          </a:xfrm>
        </p:spPr>
        <p:txBody>
          <a:bodyPr/>
          <a:lstStyle/>
          <a:p>
            <a:pPr marL="0" indent="0">
              <a:buNone/>
            </a:pPr>
            <a:r>
              <a:rPr lang="en-IN" b="1" dirty="0"/>
              <a:t>Hardware Requirements:</a:t>
            </a:r>
          </a:p>
          <a:p>
            <a:r>
              <a:rPr lang="en-IN" dirty="0"/>
              <a:t>Minimum 4GB RAM</a:t>
            </a:r>
          </a:p>
          <a:p>
            <a:r>
              <a:rPr lang="en-IN" dirty="0"/>
              <a:t>Intel Core i5/i7</a:t>
            </a:r>
          </a:p>
        </p:txBody>
      </p:sp>
    </p:spTree>
    <p:extLst>
      <p:ext uri="{BB962C8B-B14F-4D97-AF65-F5344CB8AC3E}">
        <p14:creationId xmlns:p14="http://schemas.microsoft.com/office/powerpoint/2010/main" val="76065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9A67-EF61-4682-AB28-CAC52BF3F44F}"/>
              </a:ext>
            </a:extLst>
          </p:cNvPr>
          <p:cNvSpPr>
            <a:spLocks noGrp="1"/>
          </p:cNvSpPr>
          <p:nvPr>
            <p:ph type="ctrTitle"/>
          </p:nvPr>
        </p:nvSpPr>
        <p:spPr/>
        <p:txBody>
          <a:bodyPr/>
          <a:lstStyle/>
          <a:p>
            <a:pPr algn="ctr"/>
            <a:r>
              <a:rPr lang="en-IN" dirty="0"/>
              <a:t>DESIGN</a:t>
            </a:r>
          </a:p>
        </p:txBody>
      </p:sp>
      <p:sp>
        <p:nvSpPr>
          <p:cNvPr id="3" name="Subtitle 2">
            <a:extLst>
              <a:ext uri="{FF2B5EF4-FFF2-40B4-BE49-F238E27FC236}">
                <a16:creationId xmlns:a16="http://schemas.microsoft.com/office/drawing/2014/main" id="{3BCF5C2D-45BE-46E5-B831-3CF074AC6F7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028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DB60-B0AF-47A5-9124-23FC5E1B58DD}"/>
              </a:ext>
            </a:extLst>
          </p:cNvPr>
          <p:cNvSpPr>
            <a:spLocks noGrp="1"/>
          </p:cNvSpPr>
          <p:nvPr>
            <p:ph type="title"/>
          </p:nvPr>
        </p:nvSpPr>
        <p:spPr/>
        <p:txBody>
          <a:bodyPr/>
          <a:lstStyle/>
          <a:p>
            <a:r>
              <a:rPr lang="en-IN" dirty="0"/>
              <a:t>Architecture</a:t>
            </a:r>
          </a:p>
        </p:txBody>
      </p:sp>
      <p:pic>
        <p:nvPicPr>
          <p:cNvPr id="6" name="Picture 5">
            <a:extLst>
              <a:ext uri="{FF2B5EF4-FFF2-40B4-BE49-F238E27FC236}">
                <a16:creationId xmlns:a16="http://schemas.microsoft.com/office/drawing/2014/main" id="{919536FD-B336-4D10-82BC-8317F1A08FAC}"/>
              </a:ext>
            </a:extLst>
          </p:cNvPr>
          <p:cNvPicPr>
            <a:picLocks noChangeAspect="1"/>
          </p:cNvPicPr>
          <p:nvPr/>
        </p:nvPicPr>
        <p:blipFill>
          <a:blip r:embed="rId2"/>
          <a:stretch>
            <a:fillRect/>
          </a:stretch>
        </p:blipFill>
        <p:spPr>
          <a:xfrm>
            <a:off x="3657600" y="2219416"/>
            <a:ext cx="4687410" cy="3980969"/>
          </a:xfrm>
          <a:prstGeom prst="rect">
            <a:avLst/>
          </a:prstGeom>
        </p:spPr>
      </p:pic>
    </p:spTree>
    <p:extLst>
      <p:ext uri="{BB962C8B-B14F-4D97-AF65-F5344CB8AC3E}">
        <p14:creationId xmlns:p14="http://schemas.microsoft.com/office/powerpoint/2010/main" val="319021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8154-7ABC-4CA5-9C54-9037A20ED3AF}"/>
              </a:ext>
            </a:extLst>
          </p:cNvPr>
          <p:cNvSpPr>
            <a:spLocks noGrp="1"/>
          </p:cNvSpPr>
          <p:nvPr>
            <p:ph type="title"/>
          </p:nvPr>
        </p:nvSpPr>
        <p:spPr/>
        <p:txBody>
          <a:bodyPr/>
          <a:lstStyle/>
          <a:p>
            <a:r>
              <a:rPr lang="en-IN" dirty="0"/>
              <a:t>Data Flow Diagram</a:t>
            </a:r>
          </a:p>
        </p:txBody>
      </p:sp>
      <p:pic>
        <p:nvPicPr>
          <p:cNvPr id="5" name="Picture 4">
            <a:extLst>
              <a:ext uri="{FF2B5EF4-FFF2-40B4-BE49-F238E27FC236}">
                <a16:creationId xmlns:a16="http://schemas.microsoft.com/office/drawing/2014/main" id="{572ED640-6068-4294-AA6F-F44B7C6B7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468" y="2166096"/>
            <a:ext cx="7668021" cy="3808576"/>
          </a:xfrm>
          <a:prstGeom prst="rect">
            <a:avLst/>
          </a:prstGeom>
        </p:spPr>
      </p:pic>
    </p:spTree>
    <p:extLst>
      <p:ext uri="{BB962C8B-B14F-4D97-AF65-F5344CB8AC3E}">
        <p14:creationId xmlns:p14="http://schemas.microsoft.com/office/powerpoint/2010/main" val="49892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397A-AC39-4DD7-AF1B-B7649A40F423}"/>
              </a:ext>
            </a:extLst>
          </p:cNvPr>
          <p:cNvSpPr>
            <a:spLocks noGrp="1"/>
          </p:cNvSpPr>
          <p:nvPr>
            <p:ph type="title"/>
          </p:nvPr>
        </p:nvSpPr>
        <p:spPr/>
        <p:txBody>
          <a:bodyPr/>
          <a:lstStyle/>
          <a:p>
            <a:r>
              <a:rPr lang="en-IN" dirty="0"/>
              <a:t>Visualization</a:t>
            </a:r>
          </a:p>
        </p:txBody>
      </p:sp>
      <p:pic>
        <p:nvPicPr>
          <p:cNvPr id="3" name="Picture 2">
            <a:extLst>
              <a:ext uri="{FF2B5EF4-FFF2-40B4-BE49-F238E27FC236}">
                <a16:creationId xmlns:a16="http://schemas.microsoft.com/office/drawing/2014/main" id="{2E444824-7843-4315-9A07-78212EBF278F}"/>
              </a:ext>
            </a:extLst>
          </p:cNvPr>
          <p:cNvPicPr>
            <a:picLocks noChangeAspect="1"/>
          </p:cNvPicPr>
          <p:nvPr/>
        </p:nvPicPr>
        <p:blipFill>
          <a:blip r:embed="rId2"/>
          <a:stretch>
            <a:fillRect/>
          </a:stretch>
        </p:blipFill>
        <p:spPr>
          <a:xfrm>
            <a:off x="0" y="1831836"/>
            <a:ext cx="4030462" cy="2905882"/>
          </a:xfrm>
          <a:prstGeom prst="rect">
            <a:avLst/>
          </a:prstGeom>
        </p:spPr>
      </p:pic>
      <p:pic>
        <p:nvPicPr>
          <p:cNvPr id="5" name="Picture 4">
            <a:extLst>
              <a:ext uri="{FF2B5EF4-FFF2-40B4-BE49-F238E27FC236}">
                <a16:creationId xmlns:a16="http://schemas.microsoft.com/office/drawing/2014/main" id="{D26BC5D2-1F23-46D1-90A9-01621CEBECEB}"/>
              </a:ext>
            </a:extLst>
          </p:cNvPr>
          <p:cNvPicPr>
            <a:picLocks noChangeAspect="1"/>
          </p:cNvPicPr>
          <p:nvPr/>
        </p:nvPicPr>
        <p:blipFill>
          <a:blip r:embed="rId3"/>
          <a:stretch>
            <a:fillRect/>
          </a:stretch>
        </p:blipFill>
        <p:spPr>
          <a:xfrm>
            <a:off x="4203900" y="1879074"/>
            <a:ext cx="3784200" cy="2811406"/>
          </a:xfrm>
          <a:prstGeom prst="rect">
            <a:avLst/>
          </a:prstGeom>
        </p:spPr>
      </p:pic>
      <p:pic>
        <p:nvPicPr>
          <p:cNvPr id="6" name="Picture 5">
            <a:extLst>
              <a:ext uri="{FF2B5EF4-FFF2-40B4-BE49-F238E27FC236}">
                <a16:creationId xmlns:a16="http://schemas.microsoft.com/office/drawing/2014/main" id="{43247143-AE16-4A6B-AA06-7A22539C7017}"/>
              </a:ext>
            </a:extLst>
          </p:cNvPr>
          <p:cNvPicPr>
            <a:picLocks noChangeAspect="1"/>
          </p:cNvPicPr>
          <p:nvPr/>
        </p:nvPicPr>
        <p:blipFill>
          <a:blip r:embed="rId4"/>
          <a:stretch>
            <a:fillRect/>
          </a:stretch>
        </p:blipFill>
        <p:spPr>
          <a:xfrm>
            <a:off x="8088898" y="1831836"/>
            <a:ext cx="3709525" cy="2905882"/>
          </a:xfrm>
          <a:prstGeom prst="rect">
            <a:avLst/>
          </a:prstGeom>
        </p:spPr>
      </p:pic>
    </p:spTree>
    <p:extLst>
      <p:ext uri="{BB962C8B-B14F-4D97-AF65-F5344CB8AC3E}">
        <p14:creationId xmlns:p14="http://schemas.microsoft.com/office/powerpoint/2010/main" val="319369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ADE6-4E89-4765-8508-16CF9499F55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4D6F30A-B348-4C75-9779-39D2A643766E}"/>
              </a:ext>
            </a:extLst>
          </p:cNvPr>
          <p:cNvSpPr>
            <a:spLocks noGrp="1"/>
          </p:cNvSpPr>
          <p:nvPr>
            <p:ph idx="1"/>
          </p:nvPr>
        </p:nvSpPr>
        <p:spPr/>
        <p:txBody>
          <a:bodyPr>
            <a:normAutofit/>
          </a:bodyPr>
          <a:lstStyle/>
          <a:p>
            <a:r>
              <a:rPr lang="en-IN" dirty="0"/>
              <a:t>Sachin Kumar, Durga </a:t>
            </a:r>
            <a:r>
              <a:rPr lang="en-IN" dirty="0" err="1"/>
              <a:t>Toshniwal</a:t>
            </a:r>
            <a:r>
              <a:rPr lang="en-IN" dirty="0"/>
              <a:t>, "A data mining approach to characterize road accident locations”, J. Mod. Transport. (2016) 24(1):62–72.</a:t>
            </a:r>
          </a:p>
          <a:p>
            <a:r>
              <a:rPr lang="en-IN" dirty="0"/>
              <a:t>S. Shanthi and </a:t>
            </a:r>
            <a:r>
              <a:rPr lang="en-IN" dirty="0" err="1"/>
              <a:t>Dr.</a:t>
            </a:r>
            <a:r>
              <a:rPr lang="en-IN" dirty="0"/>
              <a:t> R. Geetha Ramani, “Gender Specific Classification of Road Accident Patterns through Data Mining Techniques”, IEEE-International Conference on Advances in Engineering, Science and Management (ICAESM -2012) March 30, 31, 2012.</a:t>
            </a:r>
          </a:p>
          <a:p>
            <a:r>
              <a:rPr lang="en-IN" dirty="0"/>
              <a:t>Tessa K. Anderson, “Kernel density estimation and K-means clustering to profile road accident hotspots”, Accident Analysis and Prevention 41 (2009) 359–364.</a:t>
            </a:r>
          </a:p>
          <a:p>
            <a:pPr marL="0" indent="0">
              <a:buNone/>
            </a:pPr>
            <a:br>
              <a:rPr lang="en-IN" dirty="0"/>
            </a:br>
            <a:endParaRPr lang="en-IN" dirty="0"/>
          </a:p>
        </p:txBody>
      </p:sp>
    </p:spTree>
    <p:extLst>
      <p:ext uri="{BB962C8B-B14F-4D97-AF65-F5344CB8AC3E}">
        <p14:creationId xmlns:p14="http://schemas.microsoft.com/office/powerpoint/2010/main" val="3279991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F7DF3273-4CBB-4FF6-A406-DEC00FC40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831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4523D7-653D-43A6-B6D3-08E8968C2304}"/>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424901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6B29-432E-4FF8-B73E-94FDC978415A}"/>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87D395F-142F-4E5C-984A-19C8CF2EABC2}"/>
              </a:ext>
            </a:extLst>
          </p:cNvPr>
          <p:cNvSpPr>
            <a:spLocks noGrp="1"/>
          </p:cNvSpPr>
          <p:nvPr>
            <p:ph idx="1"/>
          </p:nvPr>
        </p:nvSpPr>
        <p:spPr/>
        <p:txBody>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Problem Definition</a:t>
            </a:r>
          </a:p>
          <a:p>
            <a:pPr>
              <a:buFont typeface="Wingdings" panose="05000000000000000000" pitchFamily="2" charset="2"/>
              <a:buChar char="Ø"/>
            </a:pPr>
            <a:r>
              <a:rPr lang="en-IN" dirty="0"/>
              <a:t>Existing System Vs Proposed System</a:t>
            </a:r>
          </a:p>
          <a:p>
            <a:pPr>
              <a:buFont typeface="Wingdings" panose="05000000000000000000" pitchFamily="2" charset="2"/>
              <a:buChar char="Ø"/>
            </a:pPr>
            <a:r>
              <a:rPr lang="en-IN" dirty="0"/>
              <a:t>Requirements</a:t>
            </a:r>
          </a:p>
          <a:p>
            <a:pPr>
              <a:buFont typeface="Wingdings" panose="05000000000000000000" pitchFamily="2" charset="2"/>
              <a:buChar char="Ø"/>
            </a:pPr>
            <a:r>
              <a:rPr lang="en-IN" dirty="0"/>
              <a:t>Design</a:t>
            </a:r>
          </a:p>
          <a:p>
            <a:pPr>
              <a:buFont typeface="Wingdings" panose="05000000000000000000" pitchFamily="2" charset="2"/>
              <a:buChar char="Ø"/>
            </a:pPr>
            <a:r>
              <a:rPr lang="en-IN" dirty="0"/>
              <a:t>References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13269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3564-6D9E-495E-B148-3A634A12392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6B1AD46-1D45-4EEC-8035-A529B0A1A9F1}"/>
              </a:ext>
            </a:extLst>
          </p:cNvPr>
          <p:cNvSpPr>
            <a:spLocks noGrp="1"/>
          </p:cNvSpPr>
          <p:nvPr>
            <p:ph idx="1"/>
          </p:nvPr>
        </p:nvSpPr>
        <p:spPr/>
        <p:txBody>
          <a:bodyPr>
            <a:normAutofit/>
          </a:bodyPr>
          <a:lstStyle/>
          <a:p>
            <a:r>
              <a:rPr lang="en-IN" dirty="0">
                <a:latin typeface="Trebuchet MS (Body)"/>
                <a:cs typeface="Times New Roman" panose="02020603050405020304" pitchFamily="18" charset="0"/>
              </a:rPr>
              <a:t>Nowadays due to road accidents a large number of lives are lost. From an analysis it has been estimated that for every year over 3,00,000 people die and 10 to 15 million people are injured due to road accidents in the entire world. There are a lot of vehicles driving on the roadway every day, and traffic accidents could happen at any time anywhere. Some accident involves fatality, means people die in that accident. As a human being, we all want to avoid accident and stay safe.</a:t>
            </a:r>
          </a:p>
          <a:p>
            <a:r>
              <a:rPr lang="en-IN" dirty="0">
                <a:latin typeface="Trebuchet MS (Body)"/>
                <a:cs typeface="Times New Roman" panose="02020603050405020304" pitchFamily="18" charset="0"/>
              </a:rPr>
              <a:t>To find out how to drive safer, data mining technique could be applied on the traffic accident dataset to find out some valuable information, thus give driving suggestion. Data mining uses many different techniques and algorithms to discover the relationship in large amount of data</a:t>
            </a:r>
            <a:r>
              <a:rPr lang="en-IN" dirty="0">
                <a:latin typeface="Trebuchet MS (Body)"/>
              </a:rPr>
              <a:t>.</a:t>
            </a:r>
          </a:p>
          <a:p>
            <a:endParaRPr lang="en-IN" dirty="0"/>
          </a:p>
        </p:txBody>
      </p:sp>
    </p:spTree>
    <p:extLst>
      <p:ext uri="{BB962C8B-B14F-4D97-AF65-F5344CB8AC3E}">
        <p14:creationId xmlns:p14="http://schemas.microsoft.com/office/powerpoint/2010/main" val="64726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711B-37B0-4B3F-A409-82B9B6E6DEBA}"/>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D853BF06-37D2-4215-96C4-9A2E0006FFEB}"/>
              </a:ext>
            </a:extLst>
          </p:cNvPr>
          <p:cNvSpPr>
            <a:spLocks noGrp="1"/>
          </p:cNvSpPr>
          <p:nvPr>
            <p:ph idx="1"/>
          </p:nvPr>
        </p:nvSpPr>
        <p:spPr>
          <a:xfrm>
            <a:off x="1120653" y="1981765"/>
            <a:ext cx="9613861" cy="4223726"/>
          </a:xfrm>
        </p:spPr>
        <p:txBody>
          <a:bodyPr>
            <a:normAutofit fontScale="32500" lnSpcReduction="20000"/>
          </a:bodyPr>
          <a:lstStyle/>
          <a:p>
            <a:pPr marL="0" indent="0">
              <a:buNone/>
            </a:pPr>
            <a:r>
              <a:rPr lang="en-IN" sz="4300" dirty="0">
                <a:latin typeface="Trebuchet MS (Body)"/>
                <a:cs typeface="Times New Roman" panose="02020603050405020304" pitchFamily="18" charset="0"/>
              </a:rPr>
              <a:t>The costs of fatalities and injuries due to road traffic accidents have a tremendous impact on </a:t>
            </a:r>
          </a:p>
          <a:p>
            <a:pPr marL="0" indent="0">
              <a:buNone/>
            </a:pPr>
            <a:r>
              <a:rPr lang="en-IN" sz="4300" dirty="0">
                <a:latin typeface="Trebuchet MS (Body)"/>
                <a:cs typeface="Times New Roman" panose="02020603050405020304" pitchFamily="18" charset="0"/>
              </a:rPr>
              <a:t>societal well-being and socioeconomic development. Road accidents happen quite frequently and </a:t>
            </a:r>
          </a:p>
          <a:p>
            <a:pPr marL="0" indent="0">
              <a:buNone/>
            </a:pPr>
            <a:r>
              <a:rPr lang="en-IN" sz="4300" dirty="0">
                <a:latin typeface="Trebuchet MS (Body)"/>
                <a:cs typeface="Times New Roman" panose="02020603050405020304" pitchFamily="18" charset="0"/>
              </a:rPr>
              <a:t>they claim too many lives every year. It is necessary to find the root cause for road accidents in </a:t>
            </a:r>
          </a:p>
          <a:p>
            <a:pPr marL="0" indent="0">
              <a:buNone/>
            </a:pPr>
            <a:r>
              <a:rPr lang="en-IN" sz="4300" dirty="0">
                <a:latin typeface="Trebuchet MS (Body)"/>
                <a:cs typeface="Times New Roman" panose="02020603050405020304" pitchFamily="18" charset="0"/>
              </a:rPr>
              <a:t>order to avoid them.</a:t>
            </a:r>
          </a:p>
          <a:p>
            <a:pPr marL="0" indent="0">
              <a:buNone/>
            </a:pPr>
            <a:r>
              <a:rPr lang="en-IN" sz="4300" dirty="0">
                <a:latin typeface="Trebuchet MS (Body)"/>
                <a:cs typeface="Times New Roman" panose="02020603050405020304" pitchFamily="18" charset="0"/>
              </a:rPr>
              <a:t>In this project the road accident study is done by </a:t>
            </a:r>
            <a:r>
              <a:rPr lang="en-IN" sz="4300" dirty="0" err="1">
                <a:latin typeface="Trebuchet MS (Body)"/>
                <a:cs typeface="Times New Roman" panose="02020603050405020304" pitchFamily="18" charset="0"/>
              </a:rPr>
              <a:t>analyzing</a:t>
            </a:r>
            <a:r>
              <a:rPr lang="en-IN" sz="4300" dirty="0">
                <a:latin typeface="Trebuchet MS (Body)"/>
                <a:cs typeface="Times New Roman" panose="02020603050405020304" pitchFamily="18" charset="0"/>
              </a:rPr>
              <a:t> some dataset by giving some </a:t>
            </a:r>
          </a:p>
          <a:p>
            <a:pPr marL="0" indent="0">
              <a:buNone/>
            </a:pPr>
            <a:r>
              <a:rPr lang="en-IN" sz="4300" dirty="0" err="1">
                <a:latin typeface="Trebuchet MS (Body)"/>
                <a:cs typeface="Times New Roman" panose="02020603050405020304" pitchFamily="18" charset="0"/>
              </a:rPr>
              <a:t>queries.The</a:t>
            </a:r>
            <a:r>
              <a:rPr lang="en-IN" sz="4300" dirty="0">
                <a:latin typeface="Trebuchet MS (Body)"/>
                <a:cs typeface="Times New Roman" panose="02020603050405020304" pitchFamily="18" charset="0"/>
              </a:rPr>
              <a:t> queries like </a:t>
            </a:r>
          </a:p>
          <a:p>
            <a:pPr>
              <a:buFont typeface="Wingdings" panose="05000000000000000000" pitchFamily="2" charset="2"/>
              <a:buChar char="Ø"/>
            </a:pPr>
            <a:r>
              <a:rPr lang="en-IN" sz="4300" dirty="0">
                <a:latin typeface="Trebuchet MS (Body)"/>
                <a:cs typeface="Times New Roman" panose="02020603050405020304" pitchFamily="18" charset="0"/>
              </a:rPr>
              <a:t>What is the most dangerous time to drive </a:t>
            </a:r>
          </a:p>
          <a:p>
            <a:pPr>
              <a:buFont typeface="Wingdings" panose="05000000000000000000" pitchFamily="2" charset="2"/>
              <a:buChar char="Ø"/>
            </a:pPr>
            <a:r>
              <a:rPr lang="en-IN" sz="4300" dirty="0">
                <a:latin typeface="Trebuchet MS (Body)"/>
                <a:cs typeface="Times New Roman" panose="02020603050405020304" pitchFamily="18" charset="0"/>
              </a:rPr>
              <a:t>What fractions of accidents occur in rural, urban and other areas</a:t>
            </a:r>
          </a:p>
          <a:p>
            <a:pPr>
              <a:buFont typeface="Wingdings" panose="05000000000000000000" pitchFamily="2" charset="2"/>
              <a:buChar char="Ø"/>
            </a:pPr>
            <a:r>
              <a:rPr lang="en-IN" sz="4300" dirty="0">
                <a:latin typeface="Trebuchet MS (Body)"/>
                <a:cs typeface="Times New Roman" panose="02020603050405020304" pitchFamily="18" charset="0"/>
              </a:rPr>
              <a:t>What is the trend in the number of accidents that occur each year</a:t>
            </a:r>
          </a:p>
          <a:p>
            <a:pPr>
              <a:buFont typeface="Wingdings" panose="05000000000000000000" pitchFamily="2" charset="2"/>
              <a:buChar char="Ø"/>
            </a:pPr>
            <a:r>
              <a:rPr lang="en-IN" sz="4300" dirty="0">
                <a:latin typeface="Trebuchet MS (Body)"/>
                <a:cs typeface="Times New Roman" panose="02020603050405020304" pitchFamily="18" charset="0"/>
              </a:rPr>
              <a:t>Do accidents in high speed limit areas have more casualties and so on</a:t>
            </a:r>
          </a:p>
          <a:p>
            <a:pPr>
              <a:buFont typeface="Wingdings" panose="05000000000000000000" pitchFamily="2" charset="2"/>
              <a:buChar char="Ø"/>
            </a:pPr>
            <a:r>
              <a:rPr lang="en-IN" sz="4300" dirty="0">
                <a:latin typeface="Trebuchet MS (Body)"/>
                <a:cs typeface="Times New Roman" panose="02020603050405020304" pitchFamily="18" charset="0"/>
              </a:rPr>
              <a:t>No of Accidents Occurred As Per Light Conditions</a:t>
            </a:r>
          </a:p>
          <a:p>
            <a:pPr marL="0" indent="0">
              <a:buNone/>
            </a:pPr>
            <a:r>
              <a:rPr lang="en-IN" sz="4300" dirty="0">
                <a:latin typeface="Trebuchet MS (Body)"/>
                <a:cs typeface="Times New Roman" panose="02020603050405020304" pitchFamily="18" charset="0"/>
              </a:rPr>
              <a:t>It can be illustrated based on directed graphs.</a:t>
            </a:r>
          </a:p>
          <a:p>
            <a:endParaRPr lang="en-IN" dirty="0"/>
          </a:p>
        </p:txBody>
      </p:sp>
    </p:spTree>
    <p:extLst>
      <p:ext uri="{BB962C8B-B14F-4D97-AF65-F5344CB8AC3E}">
        <p14:creationId xmlns:p14="http://schemas.microsoft.com/office/powerpoint/2010/main" val="41243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03E7-3038-4831-AC5A-5DCF121A5A44}"/>
              </a:ext>
            </a:extLst>
          </p:cNvPr>
          <p:cNvSpPr>
            <a:spLocks noGrp="1"/>
          </p:cNvSpPr>
          <p:nvPr>
            <p:ph type="title"/>
          </p:nvPr>
        </p:nvSpPr>
        <p:spPr/>
        <p:txBody>
          <a:bodyPr>
            <a:normAutofit/>
          </a:bodyPr>
          <a:lstStyle/>
          <a:p>
            <a:r>
              <a:rPr lang="en-IN" dirty="0"/>
              <a:t>Existing System:</a:t>
            </a:r>
          </a:p>
        </p:txBody>
      </p:sp>
      <p:sp>
        <p:nvSpPr>
          <p:cNvPr id="3" name="Content Placeholder 2">
            <a:extLst>
              <a:ext uri="{FF2B5EF4-FFF2-40B4-BE49-F238E27FC236}">
                <a16:creationId xmlns:a16="http://schemas.microsoft.com/office/drawing/2014/main" id="{2B273CCC-3A26-4771-9698-D3389072EC3C}"/>
              </a:ext>
            </a:extLst>
          </p:cNvPr>
          <p:cNvSpPr>
            <a:spLocks noGrp="1"/>
          </p:cNvSpPr>
          <p:nvPr>
            <p:ph idx="1"/>
          </p:nvPr>
        </p:nvSpPr>
        <p:spPr/>
        <p:txBody>
          <a:bodyPr/>
          <a:lstStyle/>
          <a:p>
            <a:r>
              <a:rPr lang="en-US" dirty="0"/>
              <a:t>Most of the analysis of accidents in current system is manual where government sector make use of ledger data and analyze the data manually.</a:t>
            </a:r>
          </a:p>
          <a:p>
            <a:r>
              <a:rPr lang="en-US" dirty="0"/>
              <a:t>based on the analysis they will take the precautionary measures to reduce the number of accidents.</a:t>
            </a:r>
          </a:p>
          <a:p>
            <a:endParaRPr lang="en-IN" dirty="0"/>
          </a:p>
        </p:txBody>
      </p:sp>
    </p:spTree>
    <p:extLst>
      <p:ext uri="{BB962C8B-B14F-4D97-AF65-F5344CB8AC3E}">
        <p14:creationId xmlns:p14="http://schemas.microsoft.com/office/powerpoint/2010/main" val="356000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B9E3-B43F-4A15-9EDA-D052F72A4FE6}"/>
              </a:ext>
            </a:extLst>
          </p:cNvPr>
          <p:cNvSpPr>
            <a:spLocks noGrp="1"/>
          </p:cNvSpPr>
          <p:nvPr>
            <p:ph type="title"/>
          </p:nvPr>
        </p:nvSpPr>
        <p:spPr/>
        <p:txBody>
          <a:bodyPr/>
          <a:lstStyle/>
          <a:p>
            <a:r>
              <a:rPr lang="en-IN" dirty="0"/>
              <a:t>Data Flow Diagram</a:t>
            </a:r>
          </a:p>
        </p:txBody>
      </p:sp>
      <p:pic>
        <p:nvPicPr>
          <p:cNvPr id="4" name="Picture 3">
            <a:extLst>
              <a:ext uri="{FF2B5EF4-FFF2-40B4-BE49-F238E27FC236}">
                <a16:creationId xmlns:a16="http://schemas.microsoft.com/office/drawing/2014/main" id="{8412A31E-7A69-4082-8927-33478F496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101" y="2182751"/>
            <a:ext cx="6650465" cy="4200294"/>
          </a:xfrm>
          <a:prstGeom prst="rect">
            <a:avLst/>
          </a:prstGeom>
        </p:spPr>
      </p:pic>
    </p:spTree>
    <p:extLst>
      <p:ext uri="{BB962C8B-B14F-4D97-AF65-F5344CB8AC3E}">
        <p14:creationId xmlns:p14="http://schemas.microsoft.com/office/powerpoint/2010/main" val="333047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4DE5C-ADC3-4DB8-A6A9-EB92AB019101}"/>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9783A220-CC89-4BF5-837E-0F2263CE130A}"/>
              </a:ext>
            </a:extLst>
          </p:cNvPr>
          <p:cNvSpPr>
            <a:spLocks noGrp="1"/>
          </p:cNvSpPr>
          <p:nvPr>
            <p:ph idx="1"/>
          </p:nvPr>
        </p:nvSpPr>
        <p:spPr/>
        <p:txBody>
          <a:bodyPr/>
          <a:lstStyle/>
          <a:p>
            <a:pPr>
              <a:buFont typeface="Arial" panose="020B0604020202020204" pitchFamily="34" charset="0"/>
              <a:buChar char="•"/>
            </a:pPr>
            <a:r>
              <a:rPr lang="en-IN" dirty="0"/>
              <a:t>Time consuming process</a:t>
            </a:r>
          </a:p>
          <a:p>
            <a:pPr>
              <a:buFont typeface="Arial" panose="020B0604020202020204" pitchFamily="34" charset="0"/>
              <a:buChar char="•"/>
            </a:pPr>
            <a:r>
              <a:rPr lang="en-IN" dirty="0"/>
              <a:t>Work is manual.</a:t>
            </a:r>
          </a:p>
          <a:p>
            <a:pPr>
              <a:buFont typeface="Arial" panose="020B0604020202020204" pitchFamily="34" charset="0"/>
              <a:buChar char="•"/>
            </a:pPr>
            <a:r>
              <a:rPr lang="en-IN" dirty="0"/>
              <a:t>Inefficient.</a:t>
            </a:r>
          </a:p>
          <a:p>
            <a:pPr>
              <a:buFont typeface="Arial" panose="020B0604020202020204" pitchFamily="34" charset="0"/>
              <a:buChar char="•"/>
            </a:pPr>
            <a:r>
              <a:rPr lang="en-US" dirty="0"/>
              <a:t>Lot of inconsistency in data and outdated records.</a:t>
            </a:r>
          </a:p>
          <a:p>
            <a:pPr>
              <a:buFont typeface="Arial" panose="020B0604020202020204" pitchFamily="34" charset="0"/>
              <a:buChar char="•"/>
            </a:pPr>
            <a:r>
              <a:rPr lang="en-IN" dirty="0"/>
              <a:t>Inaccurate decision making.</a:t>
            </a:r>
          </a:p>
          <a:p>
            <a:endParaRPr lang="en-IN" dirty="0"/>
          </a:p>
        </p:txBody>
      </p:sp>
    </p:spTree>
    <p:extLst>
      <p:ext uri="{BB962C8B-B14F-4D97-AF65-F5344CB8AC3E}">
        <p14:creationId xmlns:p14="http://schemas.microsoft.com/office/powerpoint/2010/main" val="360164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4437-A474-429E-91C2-70FE25A32CF5}"/>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0438E394-561D-416F-ABF5-B0B1963671BB}"/>
              </a:ext>
            </a:extLst>
          </p:cNvPr>
          <p:cNvSpPr>
            <a:spLocks noGrp="1"/>
          </p:cNvSpPr>
          <p:nvPr>
            <p:ph idx="1"/>
          </p:nvPr>
        </p:nvSpPr>
        <p:spPr/>
        <p:txBody>
          <a:bodyPr>
            <a:normAutofit/>
          </a:bodyPr>
          <a:lstStyle/>
          <a:p>
            <a:r>
              <a:rPr lang="en-US" dirty="0"/>
              <a:t>In this system we will use different data mining algorithms to analyze the data. Different algorithm are applied to group the accident locations into clusters and mining  techniques are used to characterize the locations. Most state of the art traffic management and information systems focus on data analysis. Apart from analysis focus have been done towards the sense of classification. So our system also uses classification technique to predict the severity of the accident which will bring out the factors behind road accidents that occurred  and a predictive model is constructed using fuzzy logic to predict the location wise accident frequency. This system uses road accidents data to mine frequent patterns and important factors causing different types of accidents</a:t>
            </a:r>
          </a:p>
          <a:p>
            <a:pPr>
              <a:buFont typeface="Wingdings" panose="05000000000000000000" pitchFamily="2" charset="2"/>
              <a:buChar char="Ø"/>
            </a:pPr>
            <a:r>
              <a:rPr lang="en-US" dirty="0"/>
              <a:t>Analysis</a:t>
            </a:r>
          </a:p>
          <a:p>
            <a:pPr>
              <a:buFont typeface="Wingdings" panose="05000000000000000000" pitchFamily="2" charset="2"/>
              <a:buChar char="Ø"/>
            </a:pPr>
            <a:r>
              <a:rPr lang="en-US" dirty="0"/>
              <a:t>Classification</a:t>
            </a:r>
          </a:p>
          <a:p>
            <a:pPr>
              <a:buFont typeface="Wingdings" panose="05000000000000000000" pitchFamily="2" charset="2"/>
              <a:buChar char="Ø"/>
            </a:pPr>
            <a:r>
              <a:rPr lang="en-US" dirty="0"/>
              <a:t>Prediction</a:t>
            </a:r>
          </a:p>
          <a:p>
            <a:endParaRPr lang="en-IN" dirty="0"/>
          </a:p>
        </p:txBody>
      </p:sp>
    </p:spTree>
    <p:extLst>
      <p:ext uri="{BB962C8B-B14F-4D97-AF65-F5344CB8AC3E}">
        <p14:creationId xmlns:p14="http://schemas.microsoft.com/office/powerpoint/2010/main" val="3007112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D97A-3F7E-4F7D-BFB3-2983B6CCC278}"/>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E56EA3C1-0749-4144-A378-4DA68F03EB61}"/>
              </a:ext>
            </a:extLst>
          </p:cNvPr>
          <p:cNvSpPr>
            <a:spLocks noGrp="1"/>
          </p:cNvSpPr>
          <p:nvPr>
            <p:ph idx="1"/>
          </p:nvPr>
        </p:nvSpPr>
        <p:spPr/>
        <p:txBody>
          <a:bodyPr/>
          <a:lstStyle/>
          <a:p>
            <a:pPr>
              <a:buFont typeface="Arial" panose="020B0604020202020204" pitchFamily="34" charset="0"/>
              <a:buChar char="•"/>
            </a:pPr>
            <a:r>
              <a:rPr lang="en-IN" dirty="0"/>
              <a:t>Time saving process.</a:t>
            </a:r>
          </a:p>
          <a:p>
            <a:pPr>
              <a:buFont typeface="Arial" panose="020B0604020202020204" pitchFamily="34" charset="0"/>
              <a:buChar char="•"/>
            </a:pPr>
            <a:r>
              <a:rPr lang="en-IN" dirty="0"/>
              <a:t>Less manual work </a:t>
            </a:r>
          </a:p>
          <a:p>
            <a:pPr>
              <a:buFont typeface="Arial" panose="020B0604020202020204" pitchFamily="34" charset="0"/>
              <a:buChar char="•"/>
            </a:pPr>
            <a:r>
              <a:rPr lang="en-IN" dirty="0"/>
              <a:t>Efficient</a:t>
            </a:r>
          </a:p>
          <a:p>
            <a:pPr>
              <a:buFont typeface="Arial" panose="020B0604020202020204" pitchFamily="34" charset="0"/>
              <a:buChar char="•"/>
            </a:pPr>
            <a:r>
              <a:rPr lang="en-US" dirty="0"/>
              <a:t>Consistent data and up to the date records.</a:t>
            </a:r>
          </a:p>
          <a:p>
            <a:pPr>
              <a:buFont typeface="Arial" panose="020B0604020202020204" pitchFamily="34" charset="0"/>
              <a:buChar char="•"/>
            </a:pPr>
            <a:r>
              <a:rPr lang="en-IN" dirty="0"/>
              <a:t>Accurate decision making.</a:t>
            </a:r>
          </a:p>
          <a:p>
            <a:pPr>
              <a:buFont typeface="Arial" panose="020B0604020202020204" pitchFamily="34" charset="0"/>
              <a:buChar char="•"/>
            </a:pPr>
            <a:r>
              <a:rPr lang="en-IN" dirty="0"/>
              <a:t>Advanced functionality</a:t>
            </a:r>
          </a:p>
          <a:p>
            <a:endParaRPr lang="en-IN" dirty="0"/>
          </a:p>
        </p:txBody>
      </p:sp>
    </p:spTree>
    <p:extLst>
      <p:ext uri="{BB962C8B-B14F-4D97-AF65-F5344CB8AC3E}">
        <p14:creationId xmlns:p14="http://schemas.microsoft.com/office/powerpoint/2010/main" val="1356292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341</TotalTime>
  <Words>661</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Trebuchet MS (Body)</vt:lpstr>
      <vt:lpstr>Wingdings</vt:lpstr>
      <vt:lpstr>Retrospect</vt:lpstr>
      <vt:lpstr>ROAD ACCIDENT ANALYSIS</vt:lpstr>
      <vt:lpstr>Contents</vt:lpstr>
      <vt:lpstr>Introduction</vt:lpstr>
      <vt:lpstr>Problem Definition</vt:lpstr>
      <vt:lpstr>Existing System:</vt:lpstr>
      <vt:lpstr>Data Flow Diagram</vt:lpstr>
      <vt:lpstr>Disadvantages:</vt:lpstr>
      <vt:lpstr>Proposed System:</vt:lpstr>
      <vt:lpstr>Advantages:</vt:lpstr>
      <vt:lpstr>Requirements</vt:lpstr>
      <vt:lpstr>DESIGN</vt:lpstr>
      <vt:lpstr>Architecture</vt:lpstr>
      <vt:lpstr>Data Flow Diagram</vt:lpstr>
      <vt:lpstr>Visualization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Alekhya Rao V</dc:creator>
  <cp:lastModifiedBy>Alekhya Rao V</cp:lastModifiedBy>
  <cp:revision>24</cp:revision>
  <dcterms:created xsi:type="dcterms:W3CDTF">2019-03-13T14:02:10Z</dcterms:created>
  <dcterms:modified xsi:type="dcterms:W3CDTF">2019-04-15T09:39:26Z</dcterms:modified>
</cp:coreProperties>
</file>