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75" r:id="rId7"/>
    <p:sldId id="270" r:id="rId8"/>
    <p:sldId id="276" r:id="rId9"/>
    <p:sldId id="277" r:id="rId10"/>
    <p:sldId id="273" r:id="rId11"/>
    <p:sldId id="260" r:id="rId12"/>
    <p:sldId id="278" r:id="rId13"/>
    <p:sldId id="279" r:id="rId14"/>
    <p:sldId id="280" r:id="rId15"/>
    <p:sldId id="295" r:id="rId16"/>
    <p:sldId id="282" r:id="rId17"/>
    <p:sldId id="283" r:id="rId18"/>
    <p:sldId id="284" r:id="rId19"/>
    <p:sldId id="286" r:id="rId20"/>
    <p:sldId id="285" r:id="rId21"/>
    <p:sldId id="287" r:id="rId22"/>
    <p:sldId id="288" r:id="rId23"/>
    <p:sldId id="289" r:id="rId24"/>
    <p:sldId id="290" r:id="rId25"/>
    <p:sldId id="292" r:id="rId26"/>
    <p:sldId id="293" r:id="rId27"/>
    <p:sldId id="294" r:id="rId28"/>
    <p:sldId id="263" r:id="rId29"/>
    <p:sldId id="264" r:id="rId30"/>
    <p:sldId id="274" r:id="rId31"/>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ambria Math" panose="02040503050406030204" pitchFamily="18" charset="0"/>
      <p:regular r:id="rId38"/>
    </p:embeddedFont>
    <p:embeddedFont>
      <p:font typeface="Segoe UI" panose="020B0502040204020203" pitchFamily="34" charset="0"/>
      <p:regular r:id="rId39"/>
      <p:bold r:id="rId40"/>
      <p:italic r:id="rId41"/>
      <p:boldItalic r:id="rId42"/>
    </p:embeddedFont>
    <p:embeddedFont>
      <p:font typeface="Wingdings 2" panose="05020102010507070707" pitchFamily="18" charset="2"/>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9" autoAdjust="0"/>
    <p:restoredTop sz="94206" autoAdjust="0"/>
  </p:normalViewPr>
  <p:slideViewPr>
    <p:cSldViewPr>
      <p:cViewPr varScale="1">
        <p:scale>
          <a:sx n="68" d="100"/>
          <a:sy n="68" d="100"/>
        </p:scale>
        <p:origin x="732" y="6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5/17/2022</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5/17/2022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10</a:t>
            </a:fld>
            <a:endParaRPr lang="en-US" dirty="0"/>
          </a:p>
        </p:txBody>
      </p:sp>
    </p:spTree>
    <p:extLst>
      <p:ext uri="{BB962C8B-B14F-4D97-AF65-F5344CB8AC3E}">
        <p14:creationId xmlns:p14="http://schemas.microsoft.com/office/powerpoint/2010/main" val="1572897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11</a:t>
            </a:fld>
            <a:endParaRPr lang="en-US" dirty="0"/>
          </a:p>
        </p:txBody>
      </p:sp>
    </p:spTree>
    <p:extLst>
      <p:ext uri="{BB962C8B-B14F-4D97-AF65-F5344CB8AC3E}">
        <p14:creationId xmlns:p14="http://schemas.microsoft.com/office/powerpoint/2010/main" val="1716604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12</a:t>
            </a:fld>
            <a:endParaRPr lang="en-US" dirty="0"/>
          </a:p>
        </p:txBody>
      </p:sp>
    </p:spTree>
    <p:extLst>
      <p:ext uri="{BB962C8B-B14F-4D97-AF65-F5344CB8AC3E}">
        <p14:creationId xmlns:p14="http://schemas.microsoft.com/office/powerpoint/2010/main" val="1978329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13</a:t>
            </a:fld>
            <a:endParaRPr lang="en-US" dirty="0"/>
          </a:p>
        </p:txBody>
      </p:sp>
    </p:spTree>
    <p:extLst>
      <p:ext uri="{BB962C8B-B14F-4D97-AF65-F5344CB8AC3E}">
        <p14:creationId xmlns:p14="http://schemas.microsoft.com/office/powerpoint/2010/main" val="2279796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14</a:t>
            </a:fld>
            <a:endParaRPr lang="en-US" dirty="0"/>
          </a:p>
        </p:txBody>
      </p:sp>
    </p:spTree>
    <p:extLst>
      <p:ext uri="{BB962C8B-B14F-4D97-AF65-F5344CB8AC3E}">
        <p14:creationId xmlns:p14="http://schemas.microsoft.com/office/powerpoint/2010/main" val="2079967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15</a:t>
            </a:fld>
            <a:endParaRPr lang="en-US" dirty="0"/>
          </a:p>
        </p:txBody>
      </p:sp>
    </p:spTree>
    <p:extLst>
      <p:ext uri="{BB962C8B-B14F-4D97-AF65-F5344CB8AC3E}">
        <p14:creationId xmlns:p14="http://schemas.microsoft.com/office/powerpoint/2010/main" val="4053964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16</a:t>
            </a:fld>
            <a:endParaRPr lang="en-US" dirty="0"/>
          </a:p>
        </p:txBody>
      </p:sp>
    </p:spTree>
    <p:extLst>
      <p:ext uri="{BB962C8B-B14F-4D97-AF65-F5344CB8AC3E}">
        <p14:creationId xmlns:p14="http://schemas.microsoft.com/office/powerpoint/2010/main" val="1637498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17</a:t>
            </a:fld>
            <a:endParaRPr lang="en-US" dirty="0"/>
          </a:p>
        </p:txBody>
      </p:sp>
    </p:spTree>
    <p:extLst>
      <p:ext uri="{BB962C8B-B14F-4D97-AF65-F5344CB8AC3E}">
        <p14:creationId xmlns:p14="http://schemas.microsoft.com/office/powerpoint/2010/main" val="1631855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18</a:t>
            </a:fld>
            <a:endParaRPr lang="en-US" dirty="0"/>
          </a:p>
        </p:txBody>
      </p:sp>
    </p:spTree>
    <p:extLst>
      <p:ext uri="{BB962C8B-B14F-4D97-AF65-F5344CB8AC3E}">
        <p14:creationId xmlns:p14="http://schemas.microsoft.com/office/powerpoint/2010/main" val="3113058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19</a:t>
            </a:fld>
            <a:endParaRPr lang="en-US" dirty="0"/>
          </a:p>
        </p:txBody>
      </p:sp>
    </p:spTree>
    <p:extLst>
      <p:ext uri="{BB962C8B-B14F-4D97-AF65-F5344CB8AC3E}">
        <p14:creationId xmlns:p14="http://schemas.microsoft.com/office/powerpoint/2010/main" val="226600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00:26</a:t>
            </a:r>
          </a:p>
          <a:p>
            <a:r>
              <a:rPr lang="en-US" dirty="0"/>
              <a:t>03:06</a:t>
            </a:r>
          </a:p>
          <a:p>
            <a:r>
              <a:rPr lang="en-US" dirty="0"/>
              <a:t>03:54</a:t>
            </a:r>
          </a:p>
          <a:p>
            <a:r>
              <a:rPr lang="en-US" dirty="0"/>
              <a:t>05:35</a:t>
            </a:r>
          </a:p>
          <a:p>
            <a:r>
              <a:rPr lang="en-US" dirty="0"/>
              <a:t>07:50</a:t>
            </a:r>
          </a:p>
          <a:p>
            <a:r>
              <a:rPr lang="en-US" dirty="0"/>
              <a:t>08:42</a:t>
            </a:r>
          </a:p>
          <a:p>
            <a:r>
              <a:rPr lang="en-US" dirty="0"/>
              <a:t>09:35</a:t>
            </a:r>
          </a:p>
          <a:p>
            <a:r>
              <a:rPr lang="en-US" dirty="0"/>
              <a:t>09:40</a:t>
            </a:r>
          </a:p>
        </p:txBody>
      </p:sp>
      <p:sp>
        <p:nvSpPr>
          <p:cNvPr id="4" name="Slide Number Placeholder 3"/>
          <p:cNvSpPr>
            <a:spLocks noGrp="1"/>
          </p:cNvSpPr>
          <p:nvPr>
            <p:ph type="sldNum" sz="quarter" idx="10"/>
          </p:nvPr>
        </p:nvSpPr>
        <p:spPr/>
        <p:txBody>
          <a:bodyPr/>
          <a:lstStyle/>
          <a:p>
            <a:fld id="{7C4E7652-46AF-4259-BAE2-54978EA077C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20</a:t>
            </a:fld>
            <a:endParaRPr lang="en-US" dirty="0"/>
          </a:p>
        </p:txBody>
      </p:sp>
    </p:spTree>
    <p:extLst>
      <p:ext uri="{BB962C8B-B14F-4D97-AF65-F5344CB8AC3E}">
        <p14:creationId xmlns:p14="http://schemas.microsoft.com/office/powerpoint/2010/main" val="2670326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21</a:t>
            </a:fld>
            <a:endParaRPr lang="en-US" dirty="0"/>
          </a:p>
        </p:txBody>
      </p:sp>
    </p:spTree>
    <p:extLst>
      <p:ext uri="{BB962C8B-B14F-4D97-AF65-F5344CB8AC3E}">
        <p14:creationId xmlns:p14="http://schemas.microsoft.com/office/powerpoint/2010/main" val="2472614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22</a:t>
            </a:fld>
            <a:endParaRPr lang="en-US" dirty="0"/>
          </a:p>
        </p:txBody>
      </p:sp>
    </p:spTree>
    <p:extLst>
      <p:ext uri="{BB962C8B-B14F-4D97-AF65-F5344CB8AC3E}">
        <p14:creationId xmlns:p14="http://schemas.microsoft.com/office/powerpoint/2010/main" val="234335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23</a:t>
            </a:fld>
            <a:endParaRPr lang="en-US" dirty="0"/>
          </a:p>
        </p:txBody>
      </p:sp>
    </p:spTree>
    <p:extLst>
      <p:ext uri="{BB962C8B-B14F-4D97-AF65-F5344CB8AC3E}">
        <p14:creationId xmlns:p14="http://schemas.microsoft.com/office/powerpoint/2010/main" val="744834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24</a:t>
            </a:fld>
            <a:endParaRPr lang="en-US" dirty="0"/>
          </a:p>
        </p:txBody>
      </p:sp>
    </p:spTree>
    <p:extLst>
      <p:ext uri="{BB962C8B-B14F-4D97-AF65-F5344CB8AC3E}">
        <p14:creationId xmlns:p14="http://schemas.microsoft.com/office/powerpoint/2010/main" val="1184674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26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00:26</a:t>
            </a:r>
          </a:p>
          <a:p>
            <a:r>
              <a:rPr lang="en-US" dirty="0"/>
              <a:t>03:06</a:t>
            </a:r>
          </a:p>
          <a:p>
            <a:r>
              <a:rPr lang="en-US" dirty="0"/>
              <a:t>03:54</a:t>
            </a:r>
          </a:p>
          <a:p>
            <a:r>
              <a:rPr lang="en-US" dirty="0"/>
              <a:t>05:35</a:t>
            </a:r>
          </a:p>
          <a:p>
            <a:r>
              <a:rPr lang="en-US" dirty="0"/>
              <a:t>07:50</a:t>
            </a:r>
          </a:p>
          <a:p>
            <a:r>
              <a:rPr lang="en-US" dirty="0"/>
              <a:t>08:42</a:t>
            </a:r>
          </a:p>
          <a:p>
            <a:r>
              <a:rPr lang="en-US" dirty="0"/>
              <a:t>09:35</a:t>
            </a:r>
          </a:p>
          <a:p>
            <a:r>
              <a:rPr lang="en-US" dirty="0"/>
              <a:t>09:40</a:t>
            </a:r>
          </a:p>
        </p:txBody>
      </p:sp>
      <p:sp>
        <p:nvSpPr>
          <p:cNvPr id="4" name="Slide Number Placeholder 3"/>
          <p:cNvSpPr>
            <a:spLocks noGrp="1"/>
          </p:cNvSpPr>
          <p:nvPr>
            <p:ph type="sldNum" sz="quarter" idx="10"/>
          </p:nvPr>
        </p:nvSpPr>
        <p:spPr/>
        <p:txBody>
          <a:bodyPr/>
          <a:lstStyle/>
          <a:p>
            <a:fld id="{7C4E7652-46AF-4259-BAE2-54978EA077CD}" type="slidenum">
              <a:rPr lang="en-US" smtClean="0"/>
              <a:pPr/>
              <a:t>3</a:t>
            </a:fld>
            <a:endParaRPr lang="en-US" dirty="0"/>
          </a:p>
        </p:txBody>
      </p:sp>
    </p:spTree>
    <p:extLst>
      <p:ext uri="{BB962C8B-B14F-4D97-AF65-F5344CB8AC3E}">
        <p14:creationId xmlns:p14="http://schemas.microsoft.com/office/powerpoint/2010/main" val="322445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5</a:t>
            </a:fld>
            <a:endParaRPr lang="en-US" dirty="0"/>
          </a:p>
        </p:txBody>
      </p:sp>
    </p:spTree>
    <p:extLst>
      <p:ext uri="{BB962C8B-B14F-4D97-AF65-F5344CB8AC3E}">
        <p14:creationId xmlns:p14="http://schemas.microsoft.com/office/powerpoint/2010/main" val="4116848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6</a:t>
            </a:fld>
            <a:endParaRPr lang="en-US" dirty="0"/>
          </a:p>
        </p:txBody>
      </p:sp>
    </p:spTree>
    <p:extLst>
      <p:ext uri="{BB962C8B-B14F-4D97-AF65-F5344CB8AC3E}">
        <p14:creationId xmlns:p14="http://schemas.microsoft.com/office/powerpoint/2010/main" val="3756880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9</a:t>
            </a:fld>
            <a:endParaRPr lang="en-US" dirty="0"/>
          </a:p>
        </p:txBody>
      </p:sp>
    </p:spTree>
    <p:extLst>
      <p:ext uri="{BB962C8B-B14F-4D97-AF65-F5344CB8AC3E}">
        <p14:creationId xmlns:p14="http://schemas.microsoft.com/office/powerpoint/2010/main" val="227578770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2" y="-10825"/>
            <a:ext cx="12192003"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4368800" y="1213333"/>
            <a:ext cx="7102475"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6299200" y="3849667"/>
            <a:ext cx="5172075"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3749675" y="6322008"/>
            <a:ext cx="7721600" cy="365125"/>
          </a:xfrm>
          <a:prstGeom prst="rect">
            <a:avLst/>
          </a:prstGeom>
        </p:spPr>
        <p:txBody>
          <a:bodyPr tIns="0" bIns="0" anchor="t"/>
          <a:lstStyle>
            <a:lvl1pPr algn="r">
              <a:defRPr sz="1000"/>
            </a:lvl1pPr>
          </a:lstStyle>
          <a:p>
            <a:pPr algn="r"/>
            <a:fld id="{A2E209FB-7A34-414B-812A-BCC5C4256F49}" type="datetime1">
              <a:rPr lang="en-US" smtClean="0"/>
              <a:pPr algn="r"/>
              <a:t>5/17/2022</a:t>
            </a:fld>
            <a:endParaRPr lang="en-US" sz="1000" dirty="0"/>
          </a:p>
        </p:txBody>
      </p:sp>
      <p:sp>
        <p:nvSpPr>
          <p:cNvPr id="17" name="Footer Placeholder 16"/>
          <p:cNvSpPr>
            <a:spLocks noGrp="1"/>
          </p:cNvSpPr>
          <p:nvPr>
            <p:ph type="ftr" sz="quarter" idx="11"/>
          </p:nvPr>
        </p:nvSpPr>
        <p:spPr>
          <a:xfrm>
            <a:off x="3749675" y="5960056"/>
            <a:ext cx="7721600" cy="365125"/>
          </a:xfrm>
        </p:spPr>
        <p:txBody>
          <a:bodyPr tIns="0" bIns="0" anchor="b"/>
          <a:lstStyle>
            <a:lvl1pPr algn="r">
              <a:defRPr sz="1100"/>
            </a:lvl1pPr>
          </a:lstStyle>
          <a:p>
            <a:pPr algn="r"/>
            <a:endParaRPr lang="en-US" sz="1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65395"/>
            <a:ext cx="65024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7620000" y="173196"/>
            <a:ext cx="3291840" cy="300831"/>
          </a:xfrm>
        </p:spPr>
        <p:txBody>
          <a:bodyPr/>
          <a:lstStyle>
            <a:lvl1pPr>
              <a:defRPr/>
            </a:lvl1pPr>
          </a:lstStyle>
          <a:p>
            <a:r>
              <a:rPr lang="en-US" dirty="0"/>
              <a:t>www.website.com</a:t>
            </a:r>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6807200" y="3143"/>
            <a:ext cx="53848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dirty="0"/>
              <a:t>www.website.com</a:t>
            </a:r>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609600" y="1425655"/>
            <a:ext cx="1030224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609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722438"/>
            <a:ext cx="53848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721600" y="173195"/>
            <a:ext cx="3140075" cy="301752"/>
          </a:xfrm>
        </p:spPr>
        <p:txBody>
          <a:bodyPr/>
          <a:lstStyle/>
          <a:p>
            <a:r>
              <a:rPr lang="en-US" dirty="0"/>
              <a:t>www.website.com</a:t>
            </a:r>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10906760" y="173195"/>
            <a:ext cx="670560" cy="301752"/>
          </a:xfrm>
        </p:spPr>
        <p:txBody>
          <a:bodyPr/>
          <a:lstStyle/>
          <a:p>
            <a:fld id="{FEA1243F-3000-4347-94A4-FBDEAD3122CB}"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608" y="1295400"/>
            <a:ext cx="12192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514475" y="1295400"/>
            <a:ext cx="32512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8333" y="1295400"/>
            <a:ext cx="7034784"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7823200" y="173195"/>
            <a:ext cx="3098928" cy="301752"/>
          </a:xfrm>
        </p:spPr>
        <p:txBody>
          <a:bodyPr/>
          <a:lstStyle>
            <a:lvl1pPr>
              <a:defRPr sz="1200"/>
            </a:lvl1pPr>
          </a:lstStyle>
          <a:p>
            <a:r>
              <a:rPr lang="en-US" dirty="0"/>
              <a:t>www.website.com</a:t>
            </a:r>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10922128" y="173195"/>
            <a:ext cx="67056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6807200" y="3143"/>
            <a:ext cx="53848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622300" y="381198"/>
            <a:ext cx="6184899"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609600" y="1566839"/>
            <a:ext cx="109728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7823200" y="174117"/>
            <a:ext cx="2949576" cy="300831"/>
          </a:xfrm>
          <a:prstGeom prst="rect">
            <a:avLst/>
          </a:prstGeom>
        </p:spPr>
        <p:txBody>
          <a:bodyPr vert="horz" anchor="b"/>
          <a:lstStyle>
            <a:lvl1pPr algn="r">
              <a:defRPr sz="1200">
                <a:solidFill>
                  <a:schemeClr val="bg2"/>
                </a:solidFill>
              </a:defRPr>
            </a:lvl1pPr>
          </a:lstStyle>
          <a:p>
            <a:r>
              <a:rPr lang="en-US" dirty="0"/>
              <a:t>www.website.com</a:t>
            </a:r>
          </a:p>
        </p:txBody>
      </p:sp>
      <p:sp>
        <p:nvSpPr>
          <p:cNvPr id="23" name="Slide Number Placeholder 22"/>
          <p:cNvSpPr>
            <a:spLocks noGrp="1"/>
          </p:cNvSpPr>
          <p:nvPr>
            <p:ph type="sldNum" sz="quarter" idx="4"/>
          </p:nvPr>
        </p:nvSpPr>
        <p:spPr>
          <a:xfrm>
            <a:off x="10911840" y="173195"/>
            <a:ext cx="67056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6256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21945" y="4545317"/>
            <a:ext cx="1664613"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file:///E:\DOCUMENTS\COLLEGE\MINOR_PROJECT\Software%20Requirement%20Specification%20(SRS)%20for%20Fake%20News%20Detection%20Using%20NLP.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hyperlink" Target="http://127.0.0.1:5000/"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space.mit.edu/bitstream/handle/1721.1/119727/1078649610-MIT.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hyperlink" Target="https://levelup.gitconnected.com/fake-news-detector-nlp-project-9d67e0177075" TargetMode="External"/><Relationship Id="rId4" Type="http://schemas.openxmlformats.org/officeDocument/2006/relationships/hyperlink" Target="https://www.coursehero.com/file/102589219/Fake-News-Detection-Documentation2pdf"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4295800" y="0"/>
            <a:ext cx="7487096" cy="2694337"/>
          </a:xfrm>
        </p:spPr>
        <p:txBody>
          <a:bodyPr/>
          <a:lstStyle/>
          <a:p>
            <a:r>
              <a:rPr lang="en-US" dirty="0"/>
              <a:t>Fake News Detection Using Natural Language Processing (NLP)</a:t>
            </a:r>
            <a:endParaRPr lang="en-US" b="0" dirty="0"/>
          </a:p>
        </p:txBody>
      </p:sp>
      <p:sp>
        <p:nvSpPr>
          <p:cNvPr id="3" name="Rectangle 2"/>
          <p:cNvSpPr>
            <a:spLocks noGrp="1"/>
          </p:cNvSpPr>
          <p:nvPr>
            <p:ph type="subTitle" idx="1"/>
          </p:nvPr>
        </p:nvSpPr>
        <p:spPr>
          <a:xfrm>
            <a:off x="9048328" y="3645024"/>
            <a:ext cx="2663304" cy="2304256"/>
          </a:xfrm>
        </p:spPr>
        <p:txBody>
          <a:bodyPr>
            <a:normAutofit/>
          </a:bodyPr>
          <a:lstStyle/>
          <a:p>
            <a:pPr algn="r"/>
            <a:r>
              <a:rPr lang="en-US" dirty="0"/>
              <a:t>Minor Project 2</a:t>
            </a:r>
          </a:p>
          <a:p>
            <a:pPr lvl="0" algn="r"/>
            <a:br>
              <a:rPr lang="en-US" sz="1800" kern="0" dirty="0">
                <a:latin typeface="Times New Roman" panose="02020603050405020304" pitchFamily="18" charset="0"/>
                <a:ea typeface="Times New Roman" panose="02020603050405020304" pitchFamily="18" charset="0"/>
              </a:rPr>
            </a:br>
            <a:r>
              <a:rPr lang="en-US" sz="1800" kern="0" dirty="0">
                <a:latin typeface="Times New Roman" panose="02020603050405020304" pitchFamily="18" charset="0"/>
                <a:ea typeface="Times New Roman" panose="02020603050405020304" pitchFamily="18" charset="0"/>
              </a:rPr>
              <a:t>Rahul Dhanola</a:t>
            </a:r>
            <a:endParaRPr lang="en-IN" sz="1800" kern="0"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92B3B34-74A1-4D4D-A82E-A9EE9D27865D}"/>
              </a:ext>
            </a:extLst>
          </p:cNvPr>
          <p:cNvSpPr txBox="1"/>
          <p:nvPr/>
        </p:nvSpPr>
        <p:spPr>
          <a:xfrm>
            <a:off x="7259936" y="5949281"/>
            <a:ext cx="4522960" cy="369332"/>
          </a:xfrm>
          <a:prstGeom prst="rect">
            <a:avLst/>
          </a:prstGeom>
          <a:noFill/>
        </p:spPr>
        <p:txBody>
          <a:bodyPr wrap="square" rtlCol="0">
            <a:spAutoFit/>
          </a:bodyPr>
          <a:lstStyle/>
          <a:p>
            <a:pPr algn="r"/>
            <a:r>
              <a:rPr lang="en-IN" kern="0" dirty="0">
                <a:solidFill>
                  <a:schemeClr val="bg2">
                    <a:lumMod val="75000"/>
                    <a:lumOff val="25000"/>
                  </a:schemeClr>
                </a:solidFill>
                <a:latin typeface="Times New Roman" panose="02020603050405020304" pitchFamily="18" charset="0"/>
              </a:rPr>
              <a:t>Mentor – Dr Shivnaresh Shivhare</a:t>
            </a:r>
          </a:p>
        </p:txBody>
      </p:sp>
      <p:pic>
        <p:nvPicPr>
          <p:cNvPr id="10" name="Picture 9">
            <a:extLst>
              <a:ext uri="{FF2B5EF4-FFF2-40B4-BE49-F238E27FC236}">
                <a16:creationId xmlns:a16="http://schemas.microsoft.com/office/drawing/2014/main" id="{B63B46C5-37F9-478F-B086-1F1B03252D99}"/>
              </a:ext>
            </a:extLst>
          </p:cNvPr>
          <p:cNvPicPr>
            <a:picLocks noChangeAspect="1"/>
          </p:cNvPicPr>
          <p:nvPr/>
        </p:nvPicPr>
        <p:blipFill>
          <a:blip r:embed="rId3"/>
          <a:stretch>
            <a:fillRect/>
          </a:stretch>
        </p:blipFill>
        <p:spPr>
          <a:xfrm>
            <a:off x="0" y="5661249"/>
            <a:ext cx="2999656" cy="11967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1772816"/>
            <a:ext cx="11091672" cy="4462272"/>
          </a:xfrm>
        </p:spPr>
        <p:txBody>
          <a:bodyPr>
            <a:normAutofit/>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The system uses a dataset of fake news articles that was gathered by using a tool called the BS detector (It is a plug-in used by Mozilla and Chrome browsers to detect the presence of fake news sources and to alert the user accordingly.) which essentially has a blacklist of websites that are sources of fake news. </a:t>
            </a:r>
          </a:p>
          <a:p>
            <a:r>
              <a:rPr lang="en-US" sz="1800" dirty="0">
                <a:latin typeface="Calibri" panose="020F0502020204030204" pitchFamily="34" charset="0"/>
                <a:ea typeface="Calibri" panose="020F0502020204030204" pitchFamily="34" charset="0"/>
                <a:cs typeface="Times New Roman" panose="02020603050405020304" pitchFamily="18" charset="0"/>
              </a:rPr>
              <a:t>The articles were all published in the 30 days between October, 26 2016 to November 25, 2016.The dataset has articles and metadata from 244 different websites, which is helpful in the sense that the variety of sources will help the model to not learn a source bias. </a:t>
            </a:r>
          </a:p>
          <a:p>
            <a:r>
              <a:rPr lang="en-US" sz="1800" dirty="0">
                <a:latin typeface="Calibri" panose="020F0502020204030204" pitchFamily="34" charset="0"/>
                <a:ea typeface="Calibri" panose="020F0502020204030204" pitchFamily="34" charset="0"/>
                <a:cs typeface="Times New Roman" panose="02020603050405020304" pitchFamily="18" charset="0"/>
              </a:rPr>
              <a:t>However, at a first glance of the dataset, you can easily tell that there are still certain obvious reasons that a model could learn specifies of what is included in the “body” text in this dataset. </a:t>
            </a:r>
          </a:p>
          <a:p>
            <a:r>
              <a:rPr lang="en-US" sz="1800" dirty="0">
                <a:latin typeface="Calibri" panose="020F0502020204030204" pitchFamily="34" charset="0"/>
                <a:ea typeface="Calibri" panose="020F0502020204030204" pitchFamily="34" charset="0"/>
                <a:cs typeface="Times New Roman" panose="02020603050405020304" pitchFamily="18" charset="0"/>
              </a:rPr>
              <a:t>For example, there are instances of the author and source in the body text , Also, there are some patterns like including the date that, if not also repeated in the real news dataset, could be learned by the model. </a:t>
            </a: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10</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Dataset &amp; Input Format</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42402022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92960" y="1484784"/>
                <a:ext cx="11091672" cy="4462272"/>
              </a:xfrm>
            </p:spPr>
            <p:txBody>
              <a:bodyPr>
                <a:normAutofit fontScale="92500" lnSpcReduction="10000"/>
              </a:bodyPr>
              <a:lstStyle/>
              <a:p>
                <a:pPr marL="64008" indent="0">
                  <a:buNone/>
                </a:pPr>
                <a:r>
                  <a:rPr lang="en-US" sz="2000" b="1" dirty="0">
                    <a:solidFill>
                      <a:schemeClr val="tx1">
                        <a:lumMod val="50000"/>
                      </a:schemeClr>
                    </a:solidFill>
                  </a:rPr>
                  <a:t>Spam Detection</a:t>
                </a: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 problem of detecting not-genuine sources of information through content-based analysis is considered solvable at least in the domain of spam detection, spam detection utilizes statistical Machine Learning techniques to classify text (i.e., tweets or emails) as spam or legitimate. </a:t>
                </a:r>
              </a:p>
              <a:p>
                <a:pPr marL="228600" marR="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These techniques involve pre-processing of the text, feature extraction (i.e., bag of words), and feature selection based on which features lead to the best performance on a test dataset. Once these features are obtained, they can be classified using Nave Bayes, Support Vector Machines, or K-nearest neighbors classifiers.[3] All of these classifiers are characteristic of supervised Machine Learning, meaning that they require some labeled data in order to learn the function.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rPr>
                        <m:t>𝑓</m:t>
                      </m:r>
                      <m:r>
                        <a:rPr lang="en-US" sz="1800" i="1">
                          <a:effectLst/>
                          <a:latin typeface="Cambria Math" panose="02040503050406030204" pitchFamily="18" charset="0"/>
                          <a:ea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rPr>
                        <m:t>𝑚𝑒𝑠𝑎𝑔𝑒𝑠</m:t>
                      </m:r>
                      <m:r>
                        <a:rPr lang="en-US" sz="1800" i="1">
                          <a:effectLst/>
                          <a:latin typeface="Cambria Math" panose="02040503050406030204" pitchFamily="18" charset="0"/>
                          <a:ea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rPr>
                        <m:t>𝜃</m:t>
                      </m:r>
                      <m:r>
                        <a:rPr lang="en-US" sz="1800" i="1">
                          <a:effectLst/>
                          <a:latin typeface="Cambria Math" panose="02040503050406030204" pitchFamily="18" charset="0"/>
                          <a:ea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rPr>
                          </m:ctrlPr>
                        </m:dPr>
                        <m:e>
                          <m:eqArr>
                            <m:eqArrPr>
                              <m:ctrlPr>
                                <a:rPr lang="en-US" sz="1800" i="1">
                                  <a:effectLst/>
                                  <a:latin typeface="Cambria Math" panose="02040503050406030204" pitchFamily="18" charset="0"/>
                                  <a:ea typeface="Times New Roman" panose="02020603050405020304" pitchFamily="18" charset="0"/>
                                </a:rPr>
                              </m:ctrlPr>
                            </m:eqArr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rPr>
                                    <m:t>𝑠𝑝𝑎𝑚</m:t>
                                  </m:r>
                                </m:sub>
                              </m:sSub>
                              <m:r>
                                <a:rPr lang="en-US" sz="1800" i="1">
                                  <a:effectLst/>
                                  <a:latin typeface="Cambria Math" panose="02040503050406030204" pitchFamily="18" charset="0"/>
                                  <a:ea typeface="Times New Roman" panose="02020603050405020304" pitchFamily="18" charset="0"/>
                                </a:rPr>
                                <m:t> ; </m:t>
                              </m:r>
                              <m:r>
                                <a:rPr lang="en-US" sz="1800" i="1">
                                  <a:effectLst/>
                                  <a:latin typeface="Cambria Math" panose="02040503050406030204" pitchFamily="18" charset="0"/>
                                  <a:ea typeface="Times New Roman" panose="02020603050405020304" pitchFamily="18" charset="0"/>
                                </a:rPr>
                                <m:t>𝐼𝑓</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𝑐𝑙𝑎𝑠𝑠𝑖𝑓𝑖𝑒𝑑</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𝑎𝑠</m:t>
                              </m:r>
                              <m:r>
                                <a:rPr lang="en-US" sz="1800" i="1">
                                  <a:effectLst/>
                                  <a:latin typeface="Cambria Math" panose="02040503050406030204" pitchFamily="18" charset="0"/>
                                  <a:ea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rPr>
                                <m:t>𝑠𝑝𝑎𝑚</m:t>
                              </m:r>
                              <m:r>
                                <a:rPr lang="en-US" sz="1800" i="1">
                                  <a:effectLst/>
                                  <a:latin typeface="Cambria Math" panose="02040503050406030204" pitchFamily="18" charset="0"/>
                                  <a:ea typeface="Times New Roman" panose="02020603050405020304" pitchFamily="18" charset="0"/>
                                </a:rPr>
                                <m:t>     </m:t>
                              </m:r>
                            </m:e>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rPr>
                                    <m:t>𝐶</m:t>
                                  </m:r>
                                </m:e>
                                <m:sub>
                                  <m:r>
                                    <a:rPr lang="en-US" sz="1800" i="1">
                                      <a:effectLst/>
                                      <a:latin typeface="Cambria Math" panose="02040503050406030204" pitchFamily="18" charset="0"/>
                                      <a:ea typeface="Times New Roman" panose="02020603050405020304" pitchFamily="18" charset="0"/>
                                    </a:rPr>
                                    <m:t>𝑙𝑒𝑔</m:t>
                                  </m:r>
                                </m:sub>
                              </m:sSub>
                              <m:r>
                                <a:rPr lang="en-US" sz="1800" i="1">
                                  <a:effectLst/>
                                  <a:latin typeface="Cambria Math" panose="02040503050406030204" pitchFamily="18" charset="0"/>
                                  <a:ea typeface="Times New Roman" panose="02020603050405020304" pitchFamily="18" charset="0"/>
                                </a:rPr>
                                <m:t> ; &amp;</m:t>
                              </m:r>
                              <m:r>
                                <a:rPr lang="en-US" sz="1800" i="1">
                                  <a:effectLst/>
                                  <a:latin typeface="Cambria Math" panose="02040503050406030204" pitchFamily="18" charset="0"/>
                                  <a:ea typeface="Times New Roman" panose="02020603050405020304" pitchFamily="18" charset="0"/>
                                </a:rPr>
                                <m:t>𝑂𝑡h𝑒𝑟𝑤𝑖𝑠𝑒</m:t>
                              </m:r>
                              <m:r>
                                <a:rPr lang="en-US" sz="1800" i="1">
                                  <a:effectLst/>
                                  <a:latin typeface="Cambria Math" panose="02040503050406030204" pitchFamily="18" charset="0"/>
                                  <a:ea typeface="Times New Roman" panose="02020603050405020304" pitchFamily="18" charset="0"/>
                                </a:rPr>
                                <m:t>                           </m:t>
                              </m:r>
                            </m:e>
                          </m:eqArr>
                        </m:e>
                      </m:d>
                    </m:oMath>
                  </m:oMathPara>
                </a14:m>
                <a:endParaRPr lang="en-US" sz="1800" dirty="0">
                  <a:effectLst/>
                  <a:latin typeface="Times New Roman" panose="02020603050405020304" pitchFamily="18" charset="0"/>
                  <a:ea typeface="Times New Roman" panose="02020603050405020304" pitchFamily="18" charset="0"/>
                </a:endParaRPr>
              </a:p>
              <a:p>
                <a:pPr marL="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Where, the ’ </a:t>
                </a:r>
                <a:r>
                  <a:rPr lang="en-US" sz="1800" b="1" dirty="0">
                    <a:effectLst/>
                    <a:latin typeface="Times New Roman" panose="02020603050405020304" pitchFamily="18" charset="0"/>
                    <a:ea typeface="Times New Roman" panose="02020603050405020304" pitchFamily="18" charset="0"/>
                  </a:rPr>
                  <a:t>message</a:t>
                </a:r>
                <a:r>
                  <a:rPr lang="en-US" sz="1800" dirty="0">
                    <a:effectLst/>
                    <a:latin typeface="Times New Roman" panose="02020603050405020304" pitchFamily="18" charset="0"/>
                    <a:ea typeface="Times New Roman" panose="02020603050405020304" pitchFamily="18" charset="0"/>
                  </a:rPr>
                  <a:t>’ which is to be classified and is a vector of parameters, and </a:t>
                </a:r>
                <a14:m>
                  <m:oMath xmlns:m="http://schemas.openxmlformats.org/officeDocument/2006/math">
                    <m:sSub>
                      <m:sSubPr>
                        <m:ctrlPr>
                          <a:rPr lang="en-US" sz="1200"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𝒔𝒑𝒂𝒎</m:t>
                        </m:r>
                      </m:sub>
                    </m:sSub>
                  </m:oMath>
                </a14:m>
                <a:r>
                  <a:rPr lang="en-US" sz="1800" dirty="0">
                    <a:effectLst/>
                    <a:latin typeface="Times New Roman" panose="02020603050405020304" pitchFamily="18" charset="0"/>
                    <a:ea typeface="Times New Roman" panose="02020603050405020304" pitchFamily="18" charset="0"/>
                  </a:rPr>
                  <a:t> and </a:t>
                </a:r>
                <a14:m>
                  <m:oMath xmlns:m="http://schemas.openxmlformats.org/officeDocument/2006/math">
                    <m:sSub>
                      <m:sSubPr>
                        <m:ctrlPr>
                          <a:rPr lang="en-US" sz="1200" b="1" i="1">
                            <a:effectLst/>
                            <a:latin typeface="Cambria Math" panose="020405030504060302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𝑪</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𝒍𝒆𝒈</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rPr>
                  <a:t>are respectively spam and legitimate messages.[6] The task of detecting fake news is similar and almost analogous to the task of spam detection in which both aim to separate examples of legitimate text from examples of illegitimate, ill-intended texts.</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 name="Content Placeholder 9">
                <a:extLst>
                  <a:ext uri="{FF2B5EF4-FFF2-40B4-BE49-F238E27FC236}">
                    <a16:creationId xmlns:a16="http://schemas.microsoft.com/office/drawing/2014/main" id="{7A294947-D752-4AF2-9DE8-76CB5023D261}"/>
                  </a:ext>
                </a:extLst>
              </p:cNvPr>
              <p:cNvSpPr>
                <a:spLocks noGrp="1" noRot="1" noChangeAspect="1" noMove="1" noResize="1" noEditPoints="1" noAdjustHandles="1" noChangeArrowheads="1" noChangeShapeType="1" noTextEdit="1"/>
              </p:cNvSpPr>
              <p:nvPr>
                <p:ph sz="half" idx="1"/>
              </p:nvPr>
            </p:nvSpPr>
            <p:spPr>
              <a:xfrm>
                <a:off x="692960" y="1484784"/>
                <a:ext cx="11091672" cy="4462272"/>
              </a:xfrm>
              <a:blipFill>
                <a:blip r:embed="rId3"/>
                <a:stretch>
                  <a:fillRect l="-55" t="-1366" r="-825"/>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11</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Related Work</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4068320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191344" y="1484784"/>
                <a:ext cx="11522628" cy="5373216"/>
              </a:xfrm>
            </p:spPr>
            <p:txBody>
              <a:bodyPr>
                <a:normAutofit fontScale="85000" lnSpcReduction="10000"/>
              </a:bodyPr>
              <a:lstStyle/>
              <a:p>
                <a:pPr marL="64008" indent="0">
                  <a:buNone/>
                </a:pPr>
                <a:r>
                  <a:rPr lang="en-US" sz="2000" b="1" dirty="0">
                    <a:solidFill>
                      <a:schemeClr val="tx1">
                        <a:lumMod val="50000"/>
                      </a:schemeClr>
                    </a:solidFill>
                  </a:rPr>
                  <a:t>Term Frequency (TF) and Term Frequency Inverse Document Frequency (TF-IDF)</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Term Frequency (TF) is an approach that utilizes the counts of words appearing in the documents to figure out the similarity between documents (Ahmed, Traore, &amp; Saad, 2017).[8] The (Ahmed, Traore, &amp; Saad, 2017) proposes a fake news detection model that uses two feature extraction techniques namely term frequency and term frequency-inverted document frequency achieve 92% accuracy.</a:t>
                </a:r>
              </a:p>
              <a:p>
                <a:pPr marL="228600" marR="0">
                  <a:spcBef>
                    <a:spcPts val="0"/>
                  </a:spcBef>
                  <a:spcAft>
                    <a:spcPts val="0"/>
                  </a:spcAft>
                </a:pP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spcBef>
                    <a:spcPts val="0"/>
                  </a:spcBef>
                  <a:spcAft>
                    <a:spcPts val="0"/>
                  </a:spcAft>
                </a:pPr>
                <a:r>
                  <a:rPr lang="en-US" sz="1900" dirty="0">
                    <a:effectLst/>
                    <a:latin typeface="Calibri" panose="020F0502020204030204" pitchFamily="34" charset="0"/>
                    <a:ea typeface="Times New Roman" panose="02020603050405020304" pitchFamily="18" charset="0"/>
                    <a:cs typeface="Calibri" panose="020F0502020204030204" pitchFamily="34" charset="0"/>
                  </a:rPr>
                  <a:t>Term frequency-inverse document frequency (TF-IDF) is a weight value often used in information retrieval, natural language processing and gives a statistical measure to evaluate the importance of a word in a document collection or a corpus (Ahmed, Traore, &amp; Saad, 2017) (Granskogen, 2018).</a:t>
                </a:r>
              </a:p>
              <a:p>
                <a:pPr marL="228600" marR="0">
                  <a:spcBef>
                    <a:spcPts val="0"/>
                  </a:spcBef>
                  <a:spcAft>
                    <a:spcPts val="0"/>
                  </a:spcAft>
                </a:pP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Times New Roman" panose="02020603050405020304" pitchFamily="18" charset="0"/>
                          <a:cs typeface="Mangal" panose="02040503050203030202" pitchFamily="18" charset="0"/>
                        </a:rPr>
                        <m:t>𝑇𝐹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f>
                        <m:fPr>
                          <m:ctrlPr>
                            <a:rPr lang="en-US" sz="1900" i="1">
                              <a:effectLst/>
                              <a:latin typeface="Cambria Math" panose="02040503050406030204" pitchFamily="18" charset="0"/>
                              <a:ea typeface="Times New Roman" panose="02020603050405020304" pitchFamily="18" charset="0"/>
                              <a:cs typeface="Mangal" panose="02040503050203030202" pitchFamily="18" charset="0"/>
                            </a:rPr>
                          </m:ctrlPr>
                        </m:fPr>
                        <m:num>
                          <m:r>
                            <a:rPr lang="en-US" sz="1900" i="1">
                              <a:effectLst/>
                              <a:latin typeface="Cambria Math" panose="02040503050406030204" pitchFamily="18" charset="0"/>
                              <a:ea typeface="Times New Roman" panose="02020603050405020304" pitchFamily="18" charset="0"/>
                              <a:cs typeface="Mangal" panose="02040503050203030202" pitchFamily="18" charset="0"/>
                            </a:rPr>
                            <m:t>𝑁𝑢𝑚𝑏𝑒𝑟</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𝑜𝑓</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𝑡𝑖𝑚𝑒𝑠</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𝑡𝑒𝑟𝑚</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𝑎𝑝𝑝𝑒𝑎𝑟𝑠</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𝑖𝑛</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𝑡h𝑒</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𝑑𝑜𝑐𝑢𝑚𝑒𝑛𝑡</m:t>
                          </m:r>
                        </m:num>
                        <m:den>
                          <m:r>
                            <a:rPr lang="en-US" sz="1900" i="1">
                              <a:effectLst/>
                              <a:latin typeface="Cambria Math" panose="02040503050406030204" pitchFamily="18" charset="0"/>
                              <a:ea typeface="Times New Roman" panose="02020603050405020304" pitchFamily="18" charset="0"/>
                              <a:cs typeface="Mangal" panose="02040503050203030202" pitchFamily="18" charset="0"/>
                            </a:rPr>
                            <m:t>𝑇𝑜𝑡𝑎𝑙</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𝑛𝑢𝑚𝑏𝑒𝑟</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𝑜𝑓</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𝑡𝑒𝑟𝑚𝑠</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𝑖𝑛</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𝑡h𝑒</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𝑑𝑜𝑐𝑢𝑚𝑒𝑛𝑡</m:t>
                          </m:r>
                        </m:den>
                      </m:f>
                    </m:oMath>
                  </m:oMathPara>
                </a14:m>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b="1"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b="1"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Times New Roman" panose="02020603050405020304" pitchFamily="18" charset="0"/>
                          <a:cs typeface="Mangal" panose="02040503050203030202" pitchFamily="18" charset="0"/>
                        </a:rPr>
                        <m:t>𝐼𝐷𝐹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 (</m:t>
                      </m:r>
                      <m:r>
                        <a:rPr lang="en-US" sz="1900" i="1">
                          <a:effectLst/>
                          <a:latin typeface="Cambria Math" panose="02040503050406030204" pitchFamily="18" charset="0"/>
                          <a:ea typeface="Times New Roman" panose="02020603050405020304" pitchFamily="18" charset="0"/>
                          <a:cs typeface="Mangal" panose="02040503050203030202" pitchFamily="18" charset="0"/>
                        </a:rPr>
                        <m:t>𝑡</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b="0" i="1" smtClean="0">
                          <a:effectLst/>
                          <a:latin typeface="Cambria Math" panose="02040503050406030204" pitchFamily="18" charset="0"/>
                          <a:ea typeface="Times New Roman" panose="02020603050405020304" pitchFamily="18" charset="0"/>
                          <a:cs typeface="Mangal" panose="02040503050203030202" pitchFamily="18" charset="0"/>
                        </a:rPr>
                        <m:t>𝑙𝑜𝑔</m:t>
                      </m:r>
                      <m:d>
                        <m:dPr>
                          <m:ctrlPr>
                            <a:rPr lang="en-US" sz="1900" b="0" i="1" smtClean="0">
                              <a:effectLst/>
                              <a:latin typeface="Cambria Math" panose="02040503050406030204" pitchFamily="18" charset="0"/>
                              <a:cs typeface="Mangal" panose="02040503050203030202" pitchFamily="18" charset="0"/>
                            </a:rPr>
                          </m:ctrlPr>
                        </m:dPr>
                        <m:e>
                          <m:f>
                            <m:fPr>
                              <m:ctrlPr>
                                <a:rPr lang="en-US" sz="1900" b="0" i="1" smtClean="0">
                                  <a:effectLst/>
                                  <a:latin typeface="Cambria Math" panose="02040503050406030204" pitchFamily="18" charset="0"/>
                                  <a:cs typeface="Mangal" panose="02040503050203030202" pitchFamily="18" charset="0"/>
                                </a:rPr>
                              </m:ctrlPr>
                            </m:fPr>
                            <m:num>
                              <m:r>
                                <a:rPr lang="en-US" sz="1900" i="1">
                                  <a:latin typeface="Cambria Math" panose="02040503050406030204" pitchFamily="18" charset="0"/>
                                  <a:ea typeface="Times New Roman" panose="02020603050405020304" pitchFamily="18" charset="0"/>
                                  <a:cs typeface="Mangal" panose="02040503050203030202" pitchFamily="18" charset="0"/>
                                </a:rPr>
                                <m:t>𝑇𝑜𝑡𝑎𝑙</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𝑛𝑢𝑚𝑏𝑒𝑟</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𝑜𝑓</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𝑑𝑜𝑐𝑢𝑚𝑒𝑛𝑡𝑠</m:t>
                              </m:r>
                            </m:num>
                            <m:den>
                              <m:r>
                                <a:rPr lang="en-US" sz="1900" i="1">
                                  <a:latin typeface="Cambria Math" panose="02040503050406030204" pitchFamily="18" charset="0"/>
                                  <a:ea typeface="Times New Roman" panose="02020603050405020304" pitchFamily="18" charset="0"/>
                                  <a:cs typeface="Mangal" panose="02040503050203030202" pitchFamily="18" charset="0"/>
                                </a:rPr>
                                <m:t>𝑁𝑢𝑚𝑏𝑒𝑟</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𝑜𝑓</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𝑑𝑜𝑐𝑢𝑚𝑒𝑛𝑡𝑠</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𝑤𝑖𝑡h</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𝑡𝑒𝑟𝑚</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𝑡</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𝑖𝑛</m:t>
                              </m:r>
                              <m:r>
                                <a:rPr lang="en-US" sz="1900" i="1">
                                  <a:latin typeface="Cambria Math" panose="02040503050406030204" pitchFamily="18" charset="0"/>
                                  <a:ea typeface="Times New Roman" panose="02020603050405020304" pitchFamily="18" charset="0"/>
                                  <a:cs typeface="Mangal" panose="02040503050203030202" pitchFamily="18" charset="0"/>
                                </a:rPr>
                                <m:t> </m:t>
                              </m:r>
                              <m:r>
                                <a:rPr lang="en-US" sz="1900" i="1">
                                  <a:latin typeface="Cambria Math" panose="02040503050406030204" pitchFamily="18" charset="0"/>
                                  <a:ea typeface="Times New Roman" panose="02020603050405020304" pitchFamily="18" charset="0"/>
                                  <a:cs typeface="Mangal" panose="02040503050203030202" pitchFamily="18" charset="0"/>
                                </a:rPr>
                                <m:t>𝑖𝑡</m:t>
                              </m:r>
                            </m:den>
                          </m:f>
                        </m:e>
                      </m:d>
                    </m:oMath>
                  </m:oMathPara>
                </a14:m>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b="1" dirty="0">
                    <a:effectLst/>
                    <a:latin typeface="Calibri" panose="020F0502020204030204" pitchFamily="34" charset="0"/>
                    <a:ea typeface="Times New Roman" panose="02020603050405020304" pitchFamily="18" charset="0"/>
                    <a:cs typeface="Calibri" panose="020F0502020204030204" pitchFamily="34" charset="0"/>
                  </a:rPr>
                  <a:t> </a:t>
                </a:r>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900" i="1">
                          <a:effectLst/>
                          <a:latin typeface="Cambria Math" panose="02040503050406030204" pitchFamily="18" charset="0"/>
                          <a:ea typeface="Times New Roman" panose="02020603050405020304" pitchFamily="18" charset="0"/>
                          <a:cs typeface="Mangal" panose="02040503050203030202" pitchFamily="18" charset="0"/>
                        </a:rPr>
                        <m:t>𝑇𝐹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i="1">
                          <a:effectLst/>
                          <a:latin typeface="Cambria Math" panose="02040503050406030204" pitchFamily="18" charset="0"/>
                          <a:ea typeface="Times New Roman" panose="02020603050405020304" pitchFamily="18" charset="0"/>
                          <a:cs typeface="Mangal" panose="02040503050203030202" pitchFamily="18" charset="0"/>
                        </a:rPr>
                        <m:t>𝐼𝐷𝐹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i="1">
                          <a:effectLst/>
                          <a:latin typeface="Cambria Math" panose="02040503050406030204" pitchFamily="18" charset="0"/>
                          <a:ea typeface="Times New Roman" panose="02020603050405020304" pitchFamily="18" charset="0"/>
                          <a:cs typeface="Mangal" panose="02040503050203030202" pitchFamily="18" charset="0"/>
                        </a:rPr>
                        <m:t>𝑇𝐹</m:t>
                      </m:r>
                      <m:r>
                        <a:rPr lang="en-US" sz="1900" i="1">
                          <a:effectLst/>
                          <a:latin typeface="Cambria Math" panose="02040503050406030204" pitchFamily="18" charset="0"/>
                          <a:ea typeface="Times New Roman" panose="02020603050405020304" pitchFamily="18" charset="0"/>
                          <a:cs typeface="Mangal" panose="02040503050203030202" pitchFamily="18" charset="0"/>
                        </a:rPr>
                        <m:t>∗</m:t>
                      </m:r>
                      <m:r>
                        <a:rPr lang="en-US" sz="1900" i="1">
                          <a:effectLst/>
                          <a:latin typeface="Cambria Math" panose="02040503050406030204" pitchFamily="18" charset="0"/>
                          <a:ea typeface="Times New Roman" panose="02020603050405020304" pitchFamily="18" charset="0"/>
                          <a:cs typeface="Mangal" panose="02040503050203030202" pitchFamily="18" charset="0"/>
                        </a:rPr>
                        <m:t>𝐼𝐷𝐹</m:t>
                      </m:r>
                    </m:oMath>
                  </m:oMathPara>
                </a14:m>
                <a:endParaRPr lang="en-US" sz="1900" dirty="0">
                  <a:effectLst/>
                  <a:latin typeface="Calibri" panose="020F0502020204030204" pitchFamily="34" charset="0"/>
                  <a:ea typeface="Times New Roman" panose="02020603050405020304" pitchFamily="18" charset="0"/>
                  <a:cs typeface="Calibri" panose="020F0502020204030204" pitchFamily="34" charset="0"/>
                </a:endParaRPr>
              </a:p>
              <a:p>
                <a:pPr marL="0" marR="0" indent="0">
                  <a:spcBef>
                    <a:spcPts val="0"/>
                  </a:spcBef>
                  <a:spcAft>
                    <a:spcPts val="0"/>
                  </a:spcAft>
                  <a:buNone/>
                </a:pPr>
                <a:r>
                  <a:rPr lang="en-US" sz="1900" dirty="0">
                    <a:effectLst/>
                    <a:latin typeface="Calibri" panose="020F0502020204030204" pitchFamily="34" charset="0"/>
                    <a:ea typeface="Times New Roman" panose="02020603050405020304" pitchFamily="18" charset="0"/>
                    <a:cs typeface="Calibri" panose="020F0502020204030204" pitchFamily="34" charset="0"/>
                  </a:rPr>
                  <a:t> </a:t>
                </a:r>
              </a:p>
              <a:p>
                <a:r>
                  <a:rPr lang="en-US" sz="1900" dirty="0">
                    <a:effectLst/>
                    <a:latin typeface="Calibri" panose="020F0502020204030204" pitchFamily="34" charset="0"/>
                    <a:ea typeface="Times New Roman" panose="02020603050405020304" pitchFamily="18" charset="0"/>
                    <a:cs typeface="Calibri" panose="020F0502020204030204" pitchFamily="34" charset="0"/>
                  </a:rPr>
                  <a:t>The term frequency is how frequent a term is in a document. The inverse document frequency measures the importance of a term.[9] While the term frequency does not discriminate between terms, the IDF part knows that words that occur often normally bring little quality to the document collection, and weighs these down while rare terms are scaled up</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Content Placeholder 9">
                <a:extLst>
                  <a:ext uri="{FF2B5EF4-FFF2-40B4-BE49-F238E27FC236}">
                    <a16:creationId xmlns:a16="http://schemas.microsoft.com/office/drawing/2014/main" id="{7A294947-D752-4AF2-9DE8-76CB5023D261}"/>
                  </a:ext>
                </a:extLst>
              </p:cNvPr>
              <p:cNvSpPr>
                <a:spLocks noGrp="1" noRot="1" noChangeAspect="1" noMove="1" noResize="1" noEditPoints="1" noAdjustHandles="1" noChangeArrowheads="1" noChangeShapeType="1" noTextEdit="1"/>
              </p:cNvSpPr>
              <p:nvPr>
                <p:ph sz="half" idx="1"/>
              </p:nvPr>
            </p:nvSpPr>
            <p:spPr>
              <a:xfrm>
                <a:off x="191344" y="1484784"/>
                <a:ext cx="11522628" cy="5373216"/>
              </a:xfrm>
              <a:blipFill>
                <a:blip r:embed="rId3"/>
                <a:stretch>
                  <a:fillRect t="-908"/>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12</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Related Work</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53260660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060848"/>
            <a:ext cx="11234340" cy="2880320"/>
          </a:xfrm>
        </p:spPr>
        <p:txBody>
          <a:bodyPr>
            <a:normAutofit/>
          </a:bodyPr>
          <a:lstStyle/>
          <a:p>
            <a:pPr marL="2286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Mykhailo Granik proposed simple technique for fake news detection the usage of  naïve Bayes  classifier. They used BuzzFeed news for getting to know and trying out the   naïve Bayes classifier. The dataset is taken from Facebook news publish and completed accuracy up to 74% on test set. </a:t>
            </a:r>
          </a:p>
          <a:p>
            <a:pPr marL="228600" marR="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sz="1800" dirty="0">
                <a:effectLst/>
                <a:latin typeface="Times New Roman" panose="02020603050405020304" pitchFamily="18" charset="0"/>
                <a:ea typeface="Times New Roman" panose="02020603050405020304" pitchFamily="18" charset="0"/>
              </a:rPr>
              <a:t>Cody Buntain advanced  a  method  for  automating  fake  news  detection   on   twitter.  They applied  this  method  to  twitter  content  sourced  from  BuzzFeed's   fake   news  Dataset. Furthermore,  leveraging  non-professional,  crowdsourced   people   instead   of  Journalists presents a  beneficial  and  much  less  costly  way  to  classify  proper  and  fake Memories on twitter rapidly.</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13</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Inference </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94533380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119336" y="1268760"/>
            <a:ext cx="11881320" cy="4680520"/>
          </a:xfrm>
        </p:spPr>
        <p:txBody>
          <a:bodyPr>
            <a:normAutofit/>
          </a:bodyPr>
          <a:lstStyle/>
          <a:p>
            <a:pPr marL="64008" indent="0">
              <a:buNone/>
            </a:pPr>
            <a:r>
              <a:rPr lang="en-US" sz="2000" b="1" dirty="0">
                <a:solidFill>
                  <a:schemeClr val="tx1">
                    <a:lumMod val="50000"/>
                  </a:schemeClr>
                </a:solidFill>
              </a:rPr>
              <a:t>Strengths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We have used LSTM as a part of recurrent neural network it has designed for long term dependencies, therefore the idea which makes it different and unique from other neural network is that it is able to remember information for a long span of time without learning, again and again, making this whole process simpler and faster, it includes an inbuilt memory for storing information.</a:t>
            </a:r>
            <a:endParaRPr lang="en-US" sz="2000" b="1" dirty="0">
              <a:solidFill>
                <a:schemeClr val="tx1">
                  <a:lumMod val="50000"/>
                </a:schemeClr>
              </a:solidFill>
            </a:endParaRPr>
          </a:p>
          <a:p>
            <a:pPr marL="64008" indent="0">
              <a:buNone/>
            </a:pPr>
            <a:r>
              <a:rPr lang="en-US" sz="2000" b="1" dirty="0">
                <a:solidFill>
                  <a:schemeClr val="tx1">
                    <a:lumMod val="50000"/>
                  </a:schemeClr>
                </a:solidFill>
              </a:rPr>
              <a:t>Weakness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solidFill>
                  <a:srgbClr val="202124"/>
                </a:solidFill>
                <a:effectLst/>
                <a:latin typeface="Times New Roman" panose="02020603050405020304" pitchFamily="18" charset="0"/>
                <a:ea typeface="Times New Roman" panose="02020603050405020304" pitchFamily="18" charset="0"/>
              </a:rPr>
              <a:t>We have text data around 1700 Sentences</a:t>
            </a:r>
            <a:r>
              <a:rPr lang="en-US" sz="1800" dirty="0">
                <a:solidFill>
                  <a:srgbClr val="202124"/>
                </a:solidFill>
                <a:effectLst/>
                <a:highlight>
                  <a:srgbClr val="FFFFFF"/>
                </a:highligh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dirty="0">
                <a:solidFill>
                  <a:srgbClr val="202124"/>
                </a:solidFill>
                <a:effectLst/>
                <a:latin typeface="Times New Roman" panose="02020603050405020304" pitchFamily="18" charset="0"/>
                <a:ea typeface="Times New Roman" panose="02020603050405020304" pitchFamily="18" charset="0"/>
              </a:rPr>
              <a:t>Our data set is not sufficient enough.</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64008" indent="0">
              <a:buNone/>
            </a:pPr>
            <a:r>
              <a:rPr lang="en-US" sz="2000" b="1" dirty="0">
                <a:solidFill>
                  <a:schemeClr val="tx1">
                    <a:lumMod val="50000"/>
                  </a:schemeClr>
                </a:solidFill>
              </a:rPr>
              <a:t>Opportunities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solidFill>
                  <a:srgbClr val="0A0A0A"/>
                </a:solidFill>
                <a:effectLst/>
                <a:latin typeface="Times New Roman" panose="02020603050405020304" pitchFamily="18" charset="0"/>
                <a:ea typeface="Times New Roman" panose="02020603050405020304" pitchFamily="18" charset="0"/>
              </a:rPr>
              <a:t>Fake news detection is the hottest research area in deep learning. When combine with the new technology and automate approach. When used with technology like IoT (Internet when it comes to implementation of Things) allow us automate more chances to make greater profits in the detection of false text</a:t>
            </a:r>
            <a:r>
              <a:rPr lang="en-US" sz="1800" dirty="0">
                <a:solidFill>
                  <a:srgbClr val="202124"/>
                </a:solidFill>
                <a:effectLst/>
                <a:latin typeface="Times New Roman" panose="02020603050405020304" pitchFamily="18" charset="0"/>
                <a:ea typeface="Times New Roman" panose="02020603050405020304" pitchFamily="18" charset="0"/>
              </a:rPr>
              <a:t>.</a:t>
            </a:r>
          </a:p>
          <a:p>
            <a:pPr marL="64008" indent="0">
              <a:buNone/>
            </a:pPr>
            <a:r>
              <a:rPr lang="en-US" sz="2000" b="1" dirty="0">
                <a:solidFill>
                  <a:schemeClr val="tx1">
                    <a:lumMod val="50000"/>
                  </a:schemeClr>
                </a:solidFill>
              </a:rPr>
              <a:t>Threats</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solidFill>
                  <a:srgbClr val="0A0A0A"/>
                </a:solidFill>
                <a:effectLst/>
                <a:latin typeface="Times New Roman" panose="02020603050405020304" pitchFamily="18" charset="0"/>
                <a:ea typeface="Times New Roman" panose="02020603050405020304" pitchFamily="18" charset="0"/>
              </a:rPr>
              <a:t>We did not consider unlabeled data. Hence can make model to predict incorrectly and decreasing it’s accuracy</a:t>
            </a:r>
            <a:endParaRPr lang="en-US" sz="1800" dirty="0">
              <a:latin typeface="Times New Roman" panose="02020603050405020304" pitchFamily="18" charset="0"/>
              <a:ea typeface="Calibri" panose="020F0502020204030204" pitchFamily="34" charset="0"/>
              <a:cs typeface="Calibri" panose="020F0502020204030204" pitchFamily="34"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14</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Literature Review: SWOT Analysis</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153277335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30016" y="1956653"/>
            <a:ext cx="11091672" cy="3730752"/>
          </a:xfrm>
        </p:spPr>
        <p:txBody>
          <a:bodyPr>
            <a:normAutofit/>
          </a:bodyPr>
          <a:lstStyle/>
          <a:p>
            <a:pPr marL="64008" indent="0">
              <a:buNone/>
            </a:pPr>
            <a:r>
              <a:rPr lang="en-US" sz="2000" b="1" dirty="0">
                <a:solidFill>
                  <a:schemeClr val="tx1">
                    <a:lumMod val="50000"/>
                  </a:schemeClr>
                </a:solidFill>
              </a:rPr>
              <a:t>Proposed Method</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 proposed system when subjected to a scenario of a set of news articles, the new articles are categorized as true or fake by the existing data available. This prediction is done by using the relationship between the words used in the article with one another. The proposed system contains a Word2Vec model for finding the relationship between the words and with the obtained information of the existing relations, the new articles are categorized into fake and real news.</a:t>
            </a:r>
            <a:endParaRPr lang="en-US" sz="1800" dirty="0">
              <a:latin typeface="Times New Roman" panose="02020603050405020304" pitchFamily="18" charset="0"/>
              <a:ea typeface="Calibri" panose="020F0502020204030204" pitchFamily="34" charset="0"/>
              <a:cs typeface="Calibri" panose="020F0502020204030204" pitchFamily="34"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15</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Methodology</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56393268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30016" y="1412776"/>
                <a:ext cx="11091672" cy="5256584"/>
              </a:xfrm>
            </p:spPr>
            <p:txBody>
              <a:bodyPr>
                <a:normAutofit fontScale="92500" lnSpcReduction="10000"/>
              </a:bodyPr>
              <a:lstStyle/>
              <a:p>
                <a:pPr marL="64008" indent="0">
                  <a:buNone/>
                </a:pPr>
                <a:r>
                  <a:rPr lang="en-US" sz="2000" b="1" dirty="0">
                    <a:solidFill>
                      <a:schemeClr val="tx1">
                        <a:lumMod val="50000"/>
                      </a:schemeClr>
                    </a:solidFill>
                  </a:rPr>
                  <a:t>System Architecture</a:t>
                </a:r>
                <a:endParaRPr lang="en-US" sz="1800" dirty="0">
                  <a:effectLst/>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Input is collected from various sources such as newspapers, social media and stored in datasets. System will take input from datasets. The datasets undergo preprocessing and the unnecessary information is removed from it and the data types of the columns are changed if required.</a:t>
                </a:r>
              </a:p>
              <a:p>
                <a:pPr marL="285750" indent="-28575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 Jupyter notebook and python libraries are used in the above step. Count vectorizer technique is used in the initial step. For fake news detection , we have to train the system using dataset. Before entering to the detection of fake news , entire dataset is divided into two datasets. 80% is used for training and 20% is used for testing.</a:t>
                </a:r>
              </a:p>
              <a:p>
                <a:pPr marL="285750" indent="-285750">
                  <a:spcBef>
                    <a:spcPts val="0"/>
                  </a:spcBef>
                  <a:spcAft>
                    <a:spcPts val="0"/>
                  </a:spcAft>
                </a:pPr>
                <a:endParaRPr lang="en-US" sz="1800" dirty="0">
                  <a:latin typeface="Times New Roman" panose="02020603050405020304" pitchFamily="18" charset="0"/>
                  <a:ea typeface="Calibri" panose="020F0502020204030204" pitchFamily="34" charset="0"/>
                  <a:cs typeface="Calibri" panose="020F0502020204030204" pitchFamily="34"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During training, LSTM (Longest Short Term Memory) algorithm is used to train the model using the train dataset. In testing, the test dataset is given as input and the output is predicted. After the testing time, the predicted output and the actual output are compared using confusion matrix obtained. </a:t>
                </a:r>
              </a:p>
              <a:p>
                <a:pPr marL="285750" indent="-285750">
                  <a:spcBef>
                    <a:spcPts val="0"/>
                  </a:spcBef>
                  <a:spcAft>
                    <a:spcPts val="0"/>
                  </a:spcAft>
                </a:pPr>
                <a:endParaRPr lang="en-US" sz="1800" dirty="0">
                  <a:latin typeface="Times New Roman" panose="02020603050405020304" pitchFamily="18" charset="0"/>
                  <a:ea typeface="Times New Roman" panose="02020603050405020304" pitchFamily="18" charset="0"/>
                </a:endParaRPr>
              </a:p>
              <a:p>
                <a:pPr marL="285750" indent="-285750">
                  <a:spcBef>
                    <a:spcPts val="0"/>
                  </a:spcBef>
                  <a:spcAft>
                    <a:spcPts val="0"/>
                  </a:spcAft>
                </a:pPr>
                <a:r>
                  <a:rPr lang="en-US" sz="1800" dirty="0">
                    <a:effectLst/>
                    <a:latin typeface="Times New Roman" panose="02020603050405020304" pitchFamily="18" charset="0"/>
                    <a:ea typeface="Times New Roman" panose="02020603050405020304" pitchFamily="18" charset="0"/>
                  </a:rPr>
                  <a:t>The confusion matrix gives the information regarding the number of correct and wrong predictions in the case of real and fake news. For binary classification, accuracy can be calculated in terms of positives and negatives as follows:</a:t>
                </a: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Mangal" panose="02040503050203030202" pitchFamily="18" charset="0"/>
                        </a:rPr>
                        <m:t>𝐴𝑐𝑐𝑢𝑟𝑎𝑐𝑦</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f>
                        <m:fPr>
                          <m:ctrlPr>
                            <a:rPr lang="en-US" sz="1800" i="1">
                              <a:effectLst/>
                              <a:latin typeface="Cambria Math" panose="02040503050406030204" pitchFamily="18" charset="0"/>
                              <a:ea typeface="Times New Roman" panose="02020603050405020304" pitchFamily="18" charset="0"/>
                              <a:cs typeface="Mangal" panose="02040503050203030202" pitchFamily="18" charset="0"/>
                            </a:rPr>
                          </m:ctrlPr>
                        </m:fPr>
                        <m:num>
                          <m:r>
                            <a:rPr lang="en-US" sz="1800" i="1">
                              <a:effectLst/>
                              <a:latin typeface="Cambria Math" panose="02040503050406030204" pitchFamily="18" charset="0"/>
                              <a:ea typeface="Times New Roman" panose="02020603050405020304" pitchFamily="18" charset="0"/>
                              <a:cs typeface="Mangal" panose="02040503050203030202" pitchFamily="18" charset="0"/>
                            </a:rPr>
                            <m:t>𝑇𝑃</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𝑇𝑁</m:t>
                          </m:r>
                        </m:num>
                        <m:den>
                          <m:r>
                            <a:rPr lang="en-US" sz="1800" i="1">
                              <a:effectLst/>
                              <a:latin typeface="Cambria Math" panose="02040503050406030204" pitchFamily="18" charset="0"/>
                              <a:ea typeface="Times New Roman" panose="02020603050405020304" pitchFamily="18" charset="0"/>
                              <a:cs typeface="Mangal" panose="02040503050203030202" pitchFamily="18" charset="0"/>
                            </a:rPr>
                            <m:t>𝑇𝑃</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𝑇𝑁</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𝐹𝑃</m:t>
                          </m:r>
                          <m:r>
                            <a:rPr lang="en-US" sz="1800" i="1">
                              <a:effectLst/>
                              <a:latin typeface="Cambria Math" panose="02040503050406030204" pitchFamily="18" charset="0"/>
                              <a:ea typeface="Times New Roman" panose="02020603050405020304" pitchFamily="18" charset="0"/>
                              <a:cs typeface="Mangal" panose="02040503050203030202" pitchFamily="18" charset="0"/>
                            </a:rPr>
                            <m:t>+</m:t>
                          </m:r>
                          <m:r>
                            <a:rPr lang="en-US" sz="1800" i="1">
                              <a:effectLst/>
                              <a:latin typeface="Cambria Math" panose="02040503050406030204" pitchFamily="18" charset="0"/>
                              <a:ea typeface="Times New Roman" panose="02020603050405020304" pitchFamily="18" charset="0"/>
                              <a:cs typeface="Mangal" panose="02040503050203030202" pitchFamily="18" charset="0"/>
                            </a:rPr>
                            <m:t>𝐹𝑁</m:t>
                          </m:r>
                        </m:den>
                      </m:f>
                    </m:oMath>
                  </m:oMathPara>
                </a14:m>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64008" indent="0">
                  <a:buNone/>
                </a:pPr>
                <a:r>
                  <a:rPr lang="en-US" sz="1800" dirty="0">
                    <a:effectLst/>
                    <a:latin typeface="Times New Roman" panose="02020603050405020304" pitchFamily="18" charset="0"/>
                    <a:ea typeface="Times New Roman" panose="02020603050405020304" pitchFamily="18" charset="0"/>
                  </a:rPr>
                  <a:t>	Where TP = True Positives, TN = True Negatives, FP = False Positives, and FN = False Negatives.</a:t>
                </a:r>
                <a:endParaRPr lang="en-US" sz="1800" dirty="0">
                  <a:latin typeface="Times New Roman" panose="02020603050405020304" pitchFamily="18" charset="0"/>
                  <a:ea typeface="Calibri" panose="020F0502020204030204" pitchFamily="34" charset="0"/>
                  <a:cs typeface="Calibri" panose="020F0502020204030204" pitchFamily="34" charset="0"/>
                </a:endParaRPr>
              </a:p>
            </p:txBody>
          </p:sp>
        </mc:Choice>
        <mc:Fallback xmlns="">
          <p:sp>
            <p:nvSpPr>
              <p:cNvPr id="10" name="Content Placeholder 9">
                <a:extLst>
                  <a:ext uri="{FF2B5EF4-FFF2-40B4-BE49-F238E27FC236}">
                    <a16:creationId xmlns:a16="http://schemas.microsoft.com/office/drawing/2014/main" id="{7A294947-D752-4AF2-9DE8-76CB5023D261}"/>
                  </a:ext>
                </a:extLst>
              </p:cNvPr>
              <p:cNvSpPr>
                <a:spLocks noGrp="1" noRot="1" noChangeAspect="1" noMove="1" noResize="1" noEditPoints="1" noAdjustHandles="1" noChangeArrowheads="1" noChangeShapeType="1" noTextEdit="1"/>
              </p:cNvSpPr>
              <p:nvPr>
                <p:ph sz="half" idx="1"/>
              </p:nvPr>
            </p:nvSpPr>
            <p:spPr>
              <a:xfrm>
                <a:off x="630016" y="1412776"/>
                <a:ext cx="11091672" cy="5256584"/>
              </a:xfrm>
              <a:blipFill>
                <a:blip r:embed="rId3"/>
                <a:stretch>
                  <a:fillRect l="-55" t="-1160" r="-110"/>
                </a:stretch>
              </a:blipFill>
            </p:spPr>
            <p:txBody>
              <a:bodyPr/>
              <a:lstStyle/>
              <a:p>
                <a:r>
                  <a:rPr lang="en-US">
                    <a:noFill/>
                  </a:rPr>
                  <a:t> </a:t>
                </a:r>
              </a:p>
            </p:txBody>
          </p:sp>
        </mc:Fallback>
      </mc:AlternateContent>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16</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Methodology</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156380039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17</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887562"/>
          </a:xfrm>
        </p:spPr>
        <p:txBody>
          <a:bodyPr/>
          <a:lstStyle/>
          <a:p>
            <a:pPr algn="ctr"/>
            <a:r>
              <a:rPr lang="en-US" sz="3200" dirty="0"/>
              <a:t>Methodology</a:t>
            </a:r>
            <a:endParaRPr lang="en-IN" sz="3200" dirty="0"/>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8" name="Picture 7">
            <a:extLst>
              <a:ext uri="{FF2B5EF4-FFF2-40B4-BE49-F238E27FC236}">
                <a16:creationId xmlns:a16="http://schemas.microsoft.com/office/drawing/2014/main" id="{446A4408-896D-41BC-8FA3-70751839A9E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2300" y="1844824"/>
            <a:ext cx="11018316" cy="3672408"/>
          </a:xfrm>
          <a:prstGeom prst="rect">
            <a:avLst/>
          </a:prstGeom>
          <a:noFill/>
          <a:ln>
            <a:noFill/>
          </a:ln>
        </p:spPr>
      </p:pic>
      <p:sp>
        <p:nvSpPr>
          <p:cNvPr id="12" name="Content Placeholder 9">
            <a:extLst>
              <a:ext uri="{FF2B5EF4-FFF2-40B4-BE49-F238E27FC236}">
                <a16:creationId xmlns:a16="http://schemas.microsoft.com/office/drawing/2014/main" id="{6173DEC1-928B-4A75-96F3-F811527D9FD2}"/>
              </a:ext>
            </a:extLst>
          </p:cNvPr>
          <p:cNvSpPr>
            <a:spLocks noGrp="1"/>
          </p:cNvSpPr>
          <p:nvPr>
            <p:ph sz="half" idx="1"/>
          </p:nvPr>
        </p:nvSpPr>
        <p:spPr>
          <a:xfrm>
            <a:off x="661182" y="5661248"/>
            <a:ext cx="11060506" cy="792088"/>
          </a:xfrm>
        </p:spPr>
        <p:txBody>
          <a:bodyPr>
            <a:normAutofit/>
          </a:bodyPr>
          <a:lstStyle/>
          <a:p>
            <a:pPr marL="64008" indent="0" algn="ctr">
              <a:buNone/>
            </a:pPr>
            <a:r>
              <a:rPr lang="en-US" sz="1800" b="1" dirty="0">
                <a:solidFill>
                  <a:schemeClr val="tx1">
                    <a:lumMod val="50000"/>
                  </a:schemeClr>
                </a:solidFill>
              </a:rPr>
              <a:t>Architecture flow of proposed system.</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397289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Working Model</a:t>
            </a:r>
          </a:p>
        </p:txBody>
      </p:sp>
      <p:sp>
        <p:nvSpPr>
          <p:cNvPr id="9" name="TextBox 8">
            <a:extLst>
              <a:ext uri="{FF2B5EF4-FFF2-40B4-BE49-F238E27FC236}">
                <a16:creationId xmlns:a16="http://schemas.microsoft.com/office/drawing/2014/main" id="{43E9EB6A-3253-4640-8EE3-2E10C72070A2}"/>
              </a:ext>
            </a:extLst>
          </p:cNvPr>
          <p:cNvSpPr txBox="1"/>
          <p:nvPr/>
        </p:nvSpPr>
        <p:spPr>
          <a:xfrm>
            <a:off x="1380408" y="1589880"/>
            <a:ext cx="6184899" cy="523220"/>
          </a:xfrm>
          <a:prstGeom prst="rect">
            <a:avLst/>
          </a:prstGeom>
          <a:noFill/>
        </p:spPr>
        <p:txBody>
          <a:bodyPr wrap="square" rtlCol="0">
            <a:spAutoFit/>
          </a:bodyPr>
          <a:lstStyle/>
          <a:p>
            <a:r>
              <a:rPr lang="en-IN" sz="2800" u="sng" dirty="0">
                <a:solidFill>
                  <a:schemeClr val="tx1">
                    <a:lumMod val="50000"/>
                  </a:schemeClr>
                </a:solidFill>
              </a:rPr>
              <a:t>Data Flow Diagram</a:t>
            </a:r>
          </a:p>
        </p:txBody>
      </p:sp>
      <p:sp>
        <p:nvSpPr>
          <p:cNvPr id="11" name="Slide Number Placeholder 5">
            <a:extLst>
              <a:ext uri="{FF2B5EF4-FFF2-40B4-BE49-F238E27FC236}">
                <a16:creationId xmlns:a16="http://schemas.microsoft.com/office/drawing/2014/main" id="{E665562F-9B5D-49A3-8B41-CB652B60CD0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18</a:t>
            </a:fld>
            <a:endParaRPr lang="en-US" dirty="0"/>
          </a:p>
        </p:txBody>
      </p:sp>
      <p:pic>
        <p:nvPicPr>
          <p:cNvPr id="12" name="Picture 11">
            <a:extLst>
              <a:ext uri="{FF2B5EF4-FFF2-40B4-BE49-F238E27FC236}">
                <a16:creationId xmlns:a16="http://schemas.microsoft.com/office/drawing/2014/main" id="{8B4F2206-A7EA-4E68-80B0-5956B9AED54D}"/>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7" name="Picture 6">
            <a:extLst>
              <a:ext uri="{FF2B5EF4-FFF2-40B4-BE49-F238E27FC236}">
                <a16:creationId xmlns:a16="http://schemas.microsoft.com/office/drawing/2014/main" id="{BF64D29F-677E-479F-9357-5F3197138154}"/>
              </a:ext>
            </a:extLst>
          </p:cNvPr>
          <p:cNvPicPr/>
          <p:nvPr/>
        </p:nvPicPr>
        <p:blipFill>
          <a:blip r:embed="rId4">
            <a:extLst>
              <a:ext uri="{28A0092B-C50C-407E-A947-70E740481C1C}">
                <a14:useLocalDpi xmlns:a14="http://schemas.microsoft.com/office/drawing/2010/main" val="0"/>
              </a:ext>
            </a:extLst>
          </a:blip>
          <a:stretch>
            <a:fillRect/>
          </a:stretch>
        </p:blipFill>
        <p:spPr>
          <a:xfrm>
            <a:off x="-24680" y="2113101"/>
            <a:ext cx="12192000" cy="4744900"/>
          </a:xfrm>
          <a:prstGeom prst="rect">
            <a:avLst/>
          </a:prstGeom>
        </p:spPr>
      </p:pic>
    </p:spTree>
    <p:extLst>
      <p:ext uri="{BB962C8B-B14F-4D97-AF65-F5344CB8AC3E}">
        <p14:creationId xmlns:p14="http://schemas.microsoft.com/office/powerpoint/2010/main" val="318580853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Working Model</a:t>
            </a:r>
          </a:p>
        </p:txBody>
      </p:sp>
      <p:sp>
        <p:nvSpPr>
          <p:cNvPr id="9" name="TextBox 8">
            <a:extLst>
              <a:ext uri="{FF2B5EF4-FFF2-40B4-BE49-F238E27FC236}">
                <a16:creationId xmlns:a16="http://schemas.microsoft.com/office/drawing/2014/main" id="{43E9EB6A-3253-4640-8EE3-2E10C72070A2}"/>
              </a:ext>
            </a:extLst>
          </p:cNvPr>
          <p:cNvSpPr txBox="1"/>
          <p:nvPr/>
        </p:nvSpPr>
        <p:spPr>
          <a:xfrm>
            <a:off x="1380408" y="1589880"/>
            <a:ext cx="6184899" cy="523220"/>
          </a:xfrm>
          <a:prstGeom prst="rect">
            <a:avLst/>
          </a:prstGeom>
          <a:noFill/>
        </p:spPr>
        <p:txBody>
          <a:bodyPr wrap="square" rtlCol="0">
            <a:spAutoFit/>
          </a:bodyPr>
          <a:lstStyle/>
          <a:p>
            <a:r>
              <a:rPr lang="en-IN" sz="2800" u="sng" dirty="0">
                <a:solidFill>
                  <a:schemeClr val="tx1">
                    <a:lumMod val="50000"/>
                  </a:schemeClr>
                </a:solidFill>
              </a:rPr>
              <a:t>Requirement Analysis </a:t>
            </a:r>
          </a:p>
        </p:txBody>
      </p:sp>
      <p:sp>
        <p:nvSpPr>
          <p:cNvPr id="11" name="Slide Number Placeholder 5">
            <a:extLst>
              <a:ext uri="{FF2B5EF4-FFF2-40B4-BE49-F238E27FC236}">
                <a16:creationId xmlns:a16="http://schemas.microsoft.com/office/drawing/2014/main" id="{E665562F-9B5D-49A3-8B41-CB652B60CD0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19</a:t>
            </a:fld>
            <a:endParaRPr lang="en-US" dirty="0"/>
          </a:p>
        </p:txBody>
      </p:sp>
      <p:pic>
        <p:nvPicPr>
          <p:cNvPr id="12" name="Picture 11">
            <a:extLst>
              <a:ext uri="{FF2B5EF4-FFF2-40B4-BE49-F238E27FC236}">
                <a16:creationId xmlns:a16="http://schemas.microsoft.com/office/drawing/2014/main" id="{8B4F2206-A7EA-4E68-80B0-5956B9AED54D}"/>
              </a:ext>
            </a:extLst>
          </p:cNvPr>
          <p:cNvPicPr>
            <a:picLocks noChangeAspect="1"/>
          </p:cNvPicPr>
          <p:nvPr/>
        </p:nvPicPr>
        <p:blipFill>
          <a:blip r:embed="rId3"/>
          <a:stretch>
            <a:fillRect/>
          </a:stretch>
        </p:blipFill>
        <p:spPr>
          <a:xfrm>
            <a:off x="9264352" y="-205473"/>
            <a:ext cx="3215680" cy="1173342"/>
          </a:xfrm>
          <a:prstGeom prst="rect">
            <a:avLst/>
          </a:prstGeom>
        </p:spPr>
      </p:pic>
      <p:sp>
        <p:nvSpPr>
          <p:cNvPr id="8" name="Content Placeholder 9">
            <a:extLst>
              <a:ext uri="{FF2B5EF4-FFF2-40B4-BE49-F238E27FC236}">
                <a16:creationId xmlns:a16="http://schemas.microsoft.com/office/drawing/2014/main" id="{7A9DB894-6B38-4B7A-B3D6-83206CE0877B}"/>
              </a:ext>
            </a:extLst>
          </p:cNvPr>
          <p:cNvSpPr>
            <a:spLocks noGrp="1"/>
          </p:cNvSpPr>
          <p:nvPr>
            <p:ph sz="half" idx="1"/>
          </p:nvPr>
        </p:nvSpPr>
        <p:spPr>
          <a:xfrm>
            <a:off x="1278088" y="3068960"/>
            <a:ext cx="9570440" cy="2474898"/>
          </a:xfrm>
        </p:spPr>
        <p:txBody>
          <a:bodyPr>
            <a:normAutofit/>
          </a:bodyPr>
          <a:lstStyle/>
          <a:p>
            <a:pPr marL="64008" indent="0" algn="ctr">
              <a:buNone/>
            </a:pPr>
            <a:r>
              <a:rPr lang="en-US" sz="1800" b="1" u="sng" dirty="0">
                <a:solidFill>
                  <a:srgbClr val="002060"/>
                </a:solidFill>
                <a:latin typeface="Times New Roman" panose="02020603050405020304" pitchFamily="18" charset="0"/>
                <a:ea typeface="Calibri" panose="020F0502020204030204" pitchFamily="34" charset="0"/>
                <a:cs typeface="Calibri" panose="020F0502020204030204" pitchFamily="34" charset="0"/>
                <a:hlinkClick r:id="rId4" action="ppaction://hlinkfile">
                  <a:extLst>
                    <a:ext uri="{A12FA001-AC4F-418D-AE19-62706E023703}">
                      <ahyp:hlinkClr xmlns:ahyp="http://schemas.microsoft.com/office/drawing/2018/hyperlinkcolor" val="tx"/>
                    </a:ext>
                  </a:extLst>
                </a:hlinkClick>
              </a:rPr>
              <a:t>Link To Software Requirement Specification</a:t>
            </a:r>
            <a:endParaRPr lang="en-US" sz="1800" b="1" u="sng" dirty="0">
              <a:solidFill>
                <a:srgbClr val="002060"/>
              </a:solidFill>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4864717"/>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96A8BFB-8B4F-4A9A-A148-04275AE94738}"/>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a:t>
            </a:fld>
            <a:endParaRPr lang="en-US" dirty="0"/>
          </a:p>
        </p:txBody>
      </p:sp>
      <p:sp>
        <p:nvSpPr>
          <p:cNvPr id="9" name="Title 8">
            <a:extLst>
              <a:ext uri="{FF2B5EF4-FFF2-40B4-BE49-F238E27FC236}">
                <a16:creationId xmlns:a16="http://schemas.microsoft.com/office/drawing/2014/main" id="{40355F9B-ED0A-4818-A890-1044EFE0EA83}"/>
              </a:ext>
            </a:extLst>
          </p:cNvPr>
          <p:cNvSpPr>
            <a:spLocks noGrp="1"/>
          </p:cNvSpPr>
          <p:nvPr>
            <p:ph type="title"/>
          </p:nvPr>
        </p:nvSpPr>
        <p:spPr/>
        <p:txBody>
          <a:bodyPr/>
          <a:lstStyle/>
          <a:p>
            <a:pPr algn="ctr"/>
            <a:r>
              <a:rPr lang="en-IN" dirty="0"/>
              <a:t>Index</a:t>
            </a:r>
          </a:p>
        </p:txBody>
      </p:sp>
      <p:graphicFrame>
        <p:nvGraphicFramePr>
          <p:cNvPr id="3" name="Table 6">
            <a:extLst>
              <a:ext uri="{FF2B5EF4-FFF2-40B4-BE49-F238E27FC236}">
                <a16:creationId xmlns:a16="http://schemas.microsoft.com/office/drawing/2014/main" id="{8B956BE9-9C4E-4689-9A4C-334C9C798AC0}"/>
              </a:ext>
            </a:extLst>
          </p:cNvPr>
          <p:cNvGraphicFramePr>
            <a:graphicFrameLocks noGrp="1"/>
          </p:cNvGraphicFramePr>
          <p:nvPr>
            <p:extLst>
              <p:ext uri="{D42A27DB-BD31-4B8C-83A1-F6EECF244321}">
                <p14:modId xmlns:p14="http://schemas.microsoft.com/office/powerpoint/2010/main" val="2999896866"/>
              </p:ext>
            </p:extLst>
          </p:nvPr>
        </p:nvGraphicFramePr>
        <p:xfrm>
          <a:off x="647662" y="1777330"/>
          <a:ext cx="7320546" cy="4171950"/>
        </p:xfrm>
        <a:graphic>
          <a:graphicData uri="http://schemas.openxmlformats.org/drawingml/2006/table">
            <a:tbl>
              <a:tblPr firstRow="1" bandRow="1">
                <a:tableStyleId>{0E3FDE45-AF77-4B5C-9715-49D594BDF05E}</a:tableStyleId>
              </a:tblPr>
              <a:tblGrid>
                <a:gridCol w="1541167">
                  <a:extLst>
                    <a:ext uri="{9D8B030D-6E8A-4147-A177-3AD203B41FA5}">
                      <a16:colId xmlns:a16="http://schemas.microsoft.com/office/drawing/2014/main" val="4069878341"/>
                    </a:ext>
                  </a:extLst>
                </a:gridCol>
                <a:gridCol w="3596059">
                  <a:extLst>
                    <a:ext uri="{9D8B030D-6E8A-4147-A177-3AD203B41FA5}">
                      <a16:colId xmlns:a16="http://schemas.microsoft.com/office/drawing/2014/main" val="1247475228"/>
                    </a:ext>
                  </a:extLst>
                </a:gridCol>
                <a:gridCol w="2183320">
                  <a:extLst>
                    <a:ext uri="{9D8B030D-6E8A-4147-A177-3AD203B41FA5}">
                      <a16:colId xmlns:a16="http://schemas.microsoft.com/office/drawing/2014/main" val="4216849198"/>
                    </a:ext>
                  </a:extLst>
                </a:gridCol>
              </a:tblGrid>
              <a:tr h="417195">
                <a:tc>
                  <a:txBody>
                    <a:bodyPr/>
                    <a:lstStyle/>
                    <a:p>
                      <a:pPr algn="ctr"/>
                      <a:r>
                        <a:rPr lang="en-IN" dirty="0">
                          <a:solidFill>
                            <a:schemeClr val="bg1"/>
                          </a:solidFill>
                        </a:rPr>
                        <a:t>S. No.</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Content</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Slide No.</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915526334"/>
                  </a:ext>
                </a:extLst>
              </a:tr>
              <a:tr h="417195">
                <a:tc>
                  <a:txBody>
                    <a:bodyPr/>
                    <a:lstStyle/>
                    <a:p>
                      <a:pPr algn="ctr"/>
                      <a:r>
                        <a:rPr lang="en-IN" dirty="0">
                          <a:solidFill>
                            <a:schemeClr val="bg1"/>
                          </a:solidFill>
                        </a:rPr>
                        <a:t>1</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Introduction</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3</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560150464"/>
                  </a:ext>
                </a:extLst>
              </a:tr>
              <a:tr h="417195">
                <a:tc>
                  <a:txBody>
                    <a:bodyPr/>
                    <a:lstStyle/>
                    <a:p>
                      <a:pPr algn="ctr"/>
                      <a:r>
                        <a:rPr lang="en-IN" dirty="0">
                          <a:solidFill>
                            <a:schemeClr val="bg1"/>
                          </a:solidFill>
                        </a:rPr>
                        <a:t>2</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Motivation</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7 </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691464365"/>
                  </a:ext>
                </a:extLst>
              </a:tr>
              <a:tr h="417195">
                <a:tc>
                  <a:txBody>
                    <a:bodyPr/>
                    <a:lstStyle/>
                    <a:p>
                      <a:pPr algn="ctr"/>
                      <a:r>
                        <a:rPr lang="en-IN" dirty="0">
                          <a:solidFill>
                            <a:schemeClr val="bg1"/>
                          </a:solidFill>
                        </a:rPr>
                        <a:t>3</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Literature Review</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11</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292492161"/>
                  </a:ext>
                </a:extLst>
              </a:tr>
              <a:tr h="417195">
                <a:tc>
                  <a:txBody>
                    <a:bodyPr/>
                    <a:lstStyle/>
                    <a:p>
                      <a:pPr algn="ctr"/>
                      <a:r>
                        <a:rPr lang="en-IN" dirty="0">
                          <a:solidFill>
                            <a:schemeClr val="bg1"/>
                          </a:solidFill>
                        </a:rPr>
                        <a:t>4</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Methodology</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15</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677216659"/>
                  </a:ext>
                </a:extLst>
              </a:tr>
              <a:tr h="417195">
                <a:tc>
                  <a:txBody>
                    <a:bodyPr/>
                    <a:lstStyle/>
                    <a:p>
                      <a:pPr algn="ctr"/>
                      <a:r>
                        <a:rPr lang="en-IN" dirty="0">
                          <a:solidFill>
                            <a:schemeClr val="bg1"/>
                          </a:solidFill>
                        </a:rPr>
                        <a:t>5</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Working Model </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18 </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343882270"/>
                  </a:ext>
                </a:extLst>
              </a:tr>
              <a:tr h="417195">
                <a:tc>
                  <a:txBody>
                    <a:bodyPr/>
                    <a:lstStyle/>
                    <a:p>
                      <a:pPr algn="ctr"/>
                      <a:r>
                        <a:rPr lang="en-IN" dirty="0">
                          <a:solidFill>
                            <a:schemeClr val="bg1"/>
                          </a:solidFill>
                        </a:rPr>
                        <a:t>6</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Results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20</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87782183"/>
                  </a:ext>
                </a:extLst>
              </a:tr>
              <a:tr h="417195">
                <a:tc>
                  <a:txBody>
                    <a:bodyPr/>
                    <a:lstStyle/>
                    <a:p>
                      <a:pPr algn="ctr"/>
                      <a:r>
                        <a:rPr lang="en-IN" dirty="0">
                          <a:solidFill>
                            <a:schemeClr val="bg1"/>
                          </a:solidFill>
                        </a:rPr>
                        <a:t>7</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Conclusion</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22</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483372758"/>
                  </a:ext>
                </a:extLst>
              </a:tr>
              <a:tr h="417195">
                <a:tc>
                  <a:txBody>
                    <a:bodyPr/>
                    <a:lstStyle/>
                    <a:p>
                      <a:pPr algn="ctr"/>
                      <a:r>
                        <a:rPr lang="en-IN" dirty="0">
                          <a:solidFill>
                            <a:schemeClr val="bg1"/>
                          </a:solidFill>
                        </a:rPr>
                        <a:t>8</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Plan of Work</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25</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1358343037"/>
                  </a:ext>
                </a:extLst>
              </a:tr>
              <a:tr h="417195">
                <a:tc>
                  <a:txBody>
                    <a:bodyPr/>
                    <a:lstStyle/>
                    <a:p>
                      <a:pPr algn="ctr"/>
                      <a:r>
                        <a:rPr lang="en-IN" dirty="0">
                          <a:solidFill>
                            <a:schemeClr val="bg1"/>
                          </a:solidFill>
                        </a:rPr>
                        <a:t>9</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References</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tc>
                  <a:txBody>
                    <a:bodyPr/>
                    <a:lstStyle/>
                    <a:p>
                      <a:pPr algn="ctr"/>
                      <a:r>
                        <a:rPr lang="en-IN" dirty="0">
                          <a:solidFill>
                            <a:schemeClr val="bg1"/>
                          </a:solidFill>
                        </a:rPr>
                        <a:t>26</a:t>
                      </a:r>
                    </a:p>
                  </a:txBody>
                  <a:tcP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619105908"/>
                  </a:ext>
                </a:extLst>
              </a:tr>
            </a:tbl>
          </a:graphicData>
        </a:graphic>
      </p:graphicFrame>
      <p:pic>
        <p:nvPicPr>
          <p:cNvPr id="11" name="Picture 10">
            <a:extLst>
              <a:ext uri="{FF2B5EF4-FFF2-40B4-BE49-F238E27FC236}">
                <a16:creationId xmlns:a16="http://schemas.microsoft.com/office/drawing/2014/main" id="{82B1C01E-C4D0-47AA-B263-A1163568DE4D}"/>
              </a:ext>
            </a:extLst>
          </p:cNvPr>
          <p:cNvPicPr>
            <a:picLocks noChangeAspect="1"/>
          </p:cNvPicPr>
          <p:nvPr/>
        </p:nvPicPr>
        <p:blipFill>
          <a:blip r:embed="rId3"/>
          <a:stretch>
            <a:fillRect/>
          </a:stretch>
        </p:blipFill>
        <p:spPr>
          <a:xfrm>
            <a:off x="7968208" y="2178575"/>
            <a:ext cx="4223792" cy="3337560"/>
          </a:xfrm>
          <a:prstGeom prst="rect">
            <a:avLst/>
          </a:prstGeom>
        </p:spPr>
      </p:pic>
      <p:pic>
        <p:nvPicPr>
          <p:cNvPr id="10" name="Picture 9">
            <a:extLst>
              <a:ext uri="{FF2B5EF4-FFF2-40B4-BE49-F238E27FC236}">
                <a16:creationId xmlns:a16="http://schemas.microsoft.com/office/drawing/2014/main" id="{A6AEA5B4-8181-433D-A7FB-B92338EEC1C6}"/>
              </a:ext>
            </a:extLst>
          </p:cNvPr>
          <p:cNvPicPr>
            <a:picLocks noChangeAspect="1"/>
          </p:cNvPicPr>
          <p:nvPr/>
        </p:nvPicPr>
        <p:blipFill>
          <a:blip r:embed="rId4"/>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0" y="1268760"/>
            <a:ext cx="7176120" cy="5589240"/>
          </a:xfrm>
        </p:spPr>
        <p:txBody>
          <a:bodyPr>
            <a:normAutofit lnSpcReduction="10000"/>
          </a:bodyPr>
          <a:lstStyle/>
          <a:p>
            <a:pPr marL="64008" indent="0">
              <a:buNone/>
            </a:pPr>
            <a:r>
              <a:rPr lang="en-US" sz="2000" b="1" dirty="0">
                <a:solidFill>
                  <a:schemeClr val="tx1">
                    <a:lumMod val="50000"/>
                  </a:schemeClr>
                </a:solidFill>
              </a:rPr>
              <a:t>Confusion Matrix </a:t>
            </a:r>
          </a:p>
          <a:p>
            <a:r>
              <a:rPr lang="en-US" sz="1800" dirty="0">
                <a:latin typeface="Calibri" panose="020F0502020204030204" pitchFamily="34" charset="0"/>
                <a:ea typeface="Calibri" panose="020F0502020204030204" pitchFamily="34" charset="0"/>
                <a:cs typeface="Times New Roman" panose="02020603050405020304" pitchFamily="18" charset="0"/>
              </a:rPr>
              <a:t>A confusion matrix is a table that is often used to describe the performance of a classification model (or "classifier") on a set of test data for which the true values are known. The confusion matrix itself is relatively simple to understand, but the related terminology can be confusing.</a:t>
            </a:r>
          </a:p>
          <a:p>
            <a:r>
              <a:rPr lang="en-US" sz="1800" dirty="0">
                <a:latin typeface="Calibri" panose="020F0502020204030204" pitchFamily="34" charset="0"/>
                <a:ea typeface="Calibri" panose="020F0502020204030204" pitchFamily="34" charset="0"/>
                <a:cs typeface="Times New Roman" panose="02020603050405020304" pitchFamily="18" charset="0"/>
              </a:rPr>
              <a:t>Each row of the matrix represents the instances in an actual class while each column represents the instances in a predicted class, or vice versa both variants are found in the literature. </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True Positive (TP):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that correctly indicates the presence of a condition or characteristic.</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True Negative (TN):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that correctly indicates the absence of a condition or characteristic.</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False Positive (FP):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which wrongly indicates that a particular condition or attribute is present.</a:t>
            </a:r>
          </a:p>
          <a:p>
            <a:pPr marL="438912" lvl="1" indent="0">
              <a:buNone/>
            </a:pPr>
            <a:r>
              <a:rPr lang="en-US" sz="1600" b="1" dirty="0">
                <a:latin typeface="Calibri" panose="020F0502020204030204" pitchFamily="34" charset="0"/>
                <a:ea typeface="Calibri" panose="020F0502020204030204" pitchFamily="34" charset="0"/>
                <a:cs typeface="Times New Roman" panose="02020603050405020304" pitchFamily="18" charset="0"/>
              </a:rPr>
              <a:t>False Negative (FN): </a:t>
            </a:r>
            <a:r>
              <a:rPr lang="en-US" sz="1600" dirty="0">
                <a:latin typeface="Calibri" panose="020F0502020204030204" pitchFamily="34" charset="0"/>
                <a:ea typeface="Calibri" panose="020F0502020204030204" pitchFamily="34" charset="0"/>
                <a:cs typeface="Times New Roman" panose="02020603050405020304" pitchFamily="18" charset="0"/>
              </a:rPr>
              <a:t>A test result which wrongly indicates that a particular condition or attribute is absent.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20</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Results</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8" name="Picture 7">
            <a:extLst>
              <a:ext uri="{FF2B5EF4-FFF2-40B4-BE49-F238E27FC236}">
                <a16:creationId xmlns:a16="http://schemas.microsoft.com/office/drawing/2014/main" id="{026CBFCB-7836-458C-92C8-FE71220FD1A1}"/>
              </a:ext>
            </a:extLst>
          </p:cNvPr>
          <p:cNvPicPr>
            <a:picLocks noChangeAspect="1"/>
          </p:cNvPicPr>
          <p:nvPr/>
        </p:nvPicPr>
        <p:blipFill>
          <a:blip r:embed="rId4"/>
          <a:stretch>
            <a:fillRect/>
          </a:stretch>
        </p:blipFill>
        <p:spPr>
          <a:xfrm>
            <a:off x="7176120" y="1844823"/>
            <a:ext cx="5015880" cy="4176465"/>
          </a:xfrm>
          <a:prstGeom prst="rect">
            <a:avLst/>
          </a:prstGeom>
        </p:spPr>
      </p:pic>
    </p:spTree>
    <p:extLst>
      <p:ext uri="{BB962C8B-B14F-4D97-AF65-F5344CB8AC3E}">
        <p14:creationId xmlns:p14="http://schemas.microsoft.com/office/powerpoint/2010/main" val="268916470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0" y="872395"/>
            <a:ext cx="7774672" cy="5508933"/>
          </a:xfrm>
        </p:spPr>
        <p:txBody>
          <a:bodyPr>
            <a:normAutofit/>
          </a:bodyPr>
          <a:lstStyle/>
          <a:p>
            <a:pPr marL="64008" indent="0">
              <a:buNone/>
            </a:pPr>
            <a:r>
              <a:rPr lang="en-US" sz="1400" b="1" dirty="0">
                <a:solidFill>
                  <a:schemeClr val="tx1">
                    <a:lumMod val="50000"/>
                  </a:schemeClr>
                </a:solidFill>
              </a:rPr>
              <a:t>Evaluating The Model</a:t>
            </a:r>
          </a:p>
          <a:p>
            <a:r>
              <a:rPr lang="en-US" sz="1400" dirty="0">
                <a:latin typeface="Calibri" panose="020F0502020204030204" pitchFamily="34" charset="0"/>
                <a:ea typeface="Calibri" panose="020F0502020204030204" pitchFamily="34" charset="0"/>
                <a:cs typeface="Calibri" panose="020F0502020204030204" pitchFamily="34" charset="0"/>
              </a:rPr>
              <a:t>Some common intrinsic metrics to evaluate NLP systems are as follows:</a:t>
            </a: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Accuracy :- </a:t>
            </a:r>
            <a:r>
              <a:rPr lang="en-US" sz="1400" dirty="0">
                <a:latin typeface="Calibri" panose="020F0502020204030204" pitchFamily="34" charset="0"/>
                <a:ea typeface="Calibri" panose="020F0502020204030204" pitchFamily="34" charset="0"/>
                <a:cs typeface="Calibri" panose="020F0502020204030204" pitchFamily="34" charset="0"/>
              </a:rPr>
              <a:t>Accuracy is the number of correctly predicted data points out of all the data points.</a:t>
            </a: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Precision :- </a:t>
            </a:r>
            <a:r>
              <a:rPr lang="en-US" sz="1400" dirty="0">
                <a:latin typeface="Calibri" panose="020F0502020204030204" pitchFamily="34" charset="0"/>
                <a:ea typeface="Calibri" panose="020F0502020204030204" pitchFamily="34" charset="0"/>
                <a:cs typeface="Calibri" panose="020F0502020204030204" pitchFamily="34" charset="0"/>
              </a:rPr>
              <a:t>Precision (also called positive predictive value) is the fraction of relevant instances among the retrieved instances.</a:t>
            </a:r>
          </a:p>
          <a:p>
            <a:pPr marL="438912" lvl="1" indent="0">
              <a:buNone/>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Recall :- </a:t>
            </a:r>
            <a:r>
              <a:rPr lang="en-US" sz="1400" dirty="0">
                <a:latin typeface="Calibri" panose="020F0502020204030204" pitchFamily="34" charset="0"/>
                <a:ea typeface="Calibri" panose="020F0502020204030204" pitchFamily="34" charset="0"/>
                <a:cs typeface="Calibri" panose="020F0502020204030204" pitchFamily="34" charset="0"/>
              </a:rPr>
              <a:t>Recall measures the proportion of actual positive labels correctly identified by the model.</a:t>
            </a: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r>
              <a:rPr lang="en-US" sz="1400" b="1" dirty="0">
                <a:latin typeface="Calibri" panose="020F0502020204030204" pitchFamily="34" charset="0"/>
                <a:ea typeface="Calibri" panose="020F0502020204030204" pitchFamily="34" charset="0"/>
                <a:cs typeface="Calibri" panose="020F0502020204030204" pitchFamily="34" charset="0"/>
              </a:rPr>
              <a:t>F1-score: </a:t>
            </a:r>
            <a:r>
              <a:rPr lang="en-US" sz="1400" dirty="0">
                <a:latin typeface="Calibri" panose="020F0502020204030204" pitchFamily="34" charset="0"/>
                <a:ea typeface="Calibri" panose="020F0502020204030204" pitchFamily="34" charset="0"/>
                <a:cs typeface="Calibri" panose="020F0502020204030204" pitchFamily="34" charset="0"/>
              </a:rPr>
              <a:t>It elegantly sums up the predictive performance of a model by combining two otherwise competing metrics — precision and recall.</a:t>
            </a: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38912" lvl="1"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21</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188640"/>
            <a:ext cx="6553820" cy="675926"/>
          </a:xfrm>
        </p:spPr>
        <p:txBody>
          <a:bodyPr/>
          <a:lstStyle/>
          <a:p>
            <a:pPr algn="ctr"/>
            <a:r>
              <a:rPr lang="en-IN" dirty="0"/>
              <a:t>Results</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3" name="Picture 2">
            <a:extLst>
              <a:ext uri="{FF2B5EF4-FFF2-40B4-BE49-F238E27FC236}">
                <a16:creationId xmlns:a16="http://schemas.microsoft.com/office/drawing/2014/main" id="{A4CC7253-8200-4EB5-BC05-467C04A82906}"/>
              </a:ext>
            </a:extLst>
          </p:cNvPr>
          <p:cNvPicPr>
            <a:picLocks noChangeAspect="1"/>
          </p:cNvPicPr>
          <p:nvPr/>
        </p:nvPicPr>
        <p:blipFill>
          <a:blip r:embed="rId4"/>
          <a:stretch>
            <a:fillRect/>
          </a:stretch>
        </p:blipFill>
        <p:spPr>
          <a:xfrm>
            <a:off x="7774673" y="1700807"/>
            <a:ext cx="4417328" cy="4248473"/>
          </a:xfrm>
          <a:prstGeom prst="rect">
            <a:avLst/>
          </a:prstGeom>
        </p:spPr>
      </p:pic>
      <p:pic>
        <p:nvPicPr>
          <p:cNvPr id="9" name="Picture 8">
            <a:extLst>
              <a:ext uri="{FF2B5EF4-FFF2-40B4-BE49-F238E27FC236}">
                <a16:creationId xmlns:a16="http://schemas.microsoft.com/office/drawing/2014/main" id="{7021E84D-7834-4B15-92E6-EBE7389800C8}"/>
              </a:ext>
            </a:extLst>
          </p:cNvPr>
          <p:cNvPicPr>
            <a:picLocks noChangeAspect="1"/>
          </p:cNvPicPr>
          <p:nvPr/>
        </p:nvPicPr>
        <p:blipFill>
          <a:blip r:embed="rId5"/>
          <a:stretch>
            <a:fillRect/>
          </a:stretch>
        </p:blipFill>
        <p:spPr>
          <a:xfrm>
            <a:off x="1053251" y="5949279"/>
            <a:ext cx="6338893" cy="767453"/>
          </a:xfrm>
          <a:prstGeom prst="rect">
            <a:avLst/>
          </a:prstGeom>
        </p:spPr>
      </p:pic>
      <p:pic>
        <p:nvPicPr>
          <p:cNvPr id="12" name="Picture 11">
            <a:extLst>
              <a:ext uri="{FF2B5EF4-FFF2-40B4-BE49-F238E27FC236}">
                <a16:creationId xmlns:a16="http://schemas.microsoft.com/office/drawing/2014/main" id="{4D459D9F-3C89-4FF8-B09C-63FCB40AF691}"/>
              </a:ext>
            </a:extLst>
          </p:cNvPr>
          <p:cNvPicPr>
            <a:picLocks noChangeAspect="1"/>
          </p:cNvPicPr>
          <p:nvPr/>
        </p:nvPicPr>
        <p:blipFill>
          <a:blip r:embed="rId6"/>
          <a:stretch>
            <a:fillRect/>
          </a:stretch>
        </p:blipFill>
        <p:spPr>
          <a:xfrm>
            <a:off x="1053252" y="1988840"/>
            <a:ext cx="6122867" cy="510819"/>
          </a:xfrm>
          <a:prstGeom prst="rect">
            <a:avLst/>
          </a:prstGeom>
        </p:spPr>
      </p:pic>
      <p:pic>
        <p:nvPicPr>
          <p:cNvPr id="17" name="Picture 16">
            <a:extLst>
              <a:ext uri="{FF2B5EF4-FFF2-40B4-BE49-F238E27FC236}">
                <a16:creationId xmlns:a16="http://schemas.microsoft.com/office/drawing/2014/main" id="{32B52DB4-B6A4-450C-B5A2-0393BC98ABEE}"/>
              </a:ext>
            </a:extLst>
          </p:cNvPr>
          <p:cNvPicPr>
            <a:picLocks noChangeAspect="1"/>
          </p:cNvPicPr>
          <p:nvPr/>
        </p:nvPicPr>
        <p:blipFill>
          <a:blip r:embed="rId7"/>
          <a:stretch>
            <a:fillRect/>
          </a:stretch>
        </p:blipFill>
        <p:spPr>
          <a:xfrm>
            <a:off x="1053252" y="3356992"/>
            <a:ext cx="6122867" cy="510819"/>
          </a:xfrm>
          <a:prstGeom prst="rect">
            <a:avLst/>
          </a:prstGeom>
        </p:spPr>
      </p:pic>
      <p:pic>
        <p:nvPicPr>
          <p:cNvPr id="19" name="Picture 18">
            <a:extLst>
              <a:ext uri="{FF2B5EF4-FFF2-40B4-BE49-F238E27FC236}">
                <a16:creationId xmlns:a16="http://schemas.microsoft.com/office/drawing/2014/main" id="{43811C86-821C-439E-B992-848E338E4FB0}"/>
              </a:ext>
            </a:extLst>
          </p:cNvPr>
          <p:cNvPicPr>
            <a:picLocks noChangeAspect="1"/>
          </p:cNvPicPr>
          <p:nvPr/>
        </p:nvPicPr>
        <p:blipFill>
          <a:blip r:embed="rId8"/>
          <a:stretch>
            <a:fillRect/>
          </a:stretch>
        </p:blipFill>
        <p:spPr>
          <a:xfrm>
            <a:off x="1053251" y="4581128"/>
            <a:ext cx="6122867" cy="510819"/>
          </a:xfrm>
          <a:prstGeom prst="rect">
            <a:avLst/>
          </a:prstGeom>
        </p:spPr>
      </p:pic>
    </p:spTree>
    <p:extLst>
      <p:ext uri="{BB962C8B-B14F-4D97-AF65-F5344CB8AC3E}">
        <p14:creationId xmlns:p14="http://schemas.microsoft.com/office/powerpoint/2010/main" val="24421444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a:t>Conclusion</a:t>
            </a:r>
          </a:p>
        </p:txBody>
      </p:sp>
      <p:sp>
        <p:nvSpPr>
          <p:cNvPr id="12" name="Content Placeholder 10">
            <a:extLst>
              <a:ext uri="{FF2B5EF4-FFF2-40B4-BE49-F238E27FC236}">
                <a16:creationId xmlns:a16="http://schemas.microsoft.com/office/drawing/2014/main" id="{0330EB0D-E8C9-4BB5-A4B7-8990477B2012}"/>
              </a:ext>
            </a:extLst>
          </p:cNvPr>
          <p:cNvSpPr>
            <a:spLocks noGrp="1"/>
          </p:cNvSpPr>
          <p:nvPr/>
        </p:nvSpPr>
        <p:spPr>
          <a:xfrm>
            <a:off x="550838" y="1628800"/>
            <a:ext cx="11090324" cy="4536504"/>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6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buNone/>
            </a:pPr>
            <a:r>
              <a:rPr lang="en-US" sz="2400" b="1" dirty="0">
                <a:solidFill>
                  <a:schemeClr val="tx1">
                    <a:lumMod val="50000"/>
                  </a:schemeClr>
                </a:solidFill>
              </a:rPr>
              <a:t>Justification of Objectives </a:t>
            </a:r>
          </a:p>
          <a:p>
            <a:r>
              <a:rPr lang="en-US" sz="1800" dirty="0">
                <a:latin typeface="Calibri" panose="020F0502020204030204" pitchFamily="34" charset="0"/>
                <a:ea typeface="Calibri" panose="020F0502020204030204" pitchFamily="34" charset="0"/>
                <a:cs typeface="Times New Roman" panose="02020603050405020304" pitchFamily="18" charset="0"/>
              </a:rPr>
              <a:t>In this project , we have predicted whether a news article is a real or fake article based on the relationship between the words . </a:t>
            </a:r>
          </a:p>
          <a:p>
            <a:r>
              <a:rPr lang="en-US" sz="1800" dirty="0">
                <a:latin typeface="Calibri" panose="020F0502020204030204" pitchFamily="34" charset="0"/>
                <a:ea typeface="Calibri" panose="020F0502020204030204" pitchFamily="34" charset="0"/>
                <a:cs typeface="Times New Roman" panose="02020603050405020304" pitchFamily="18" charset="0"/>
              </a:rPr>
              <a:t>We have used the news articles published in the 30 days between October, 26 2016 to November 25, 2016 for creation of this system </a:t>
            </a:r>
          </a:p>
          <a:p>
            <a:r>
              <a:rPr lang="en-US" sz="1800" dirty="0">
                <a:latin typeface="Calibri" panose="020F0502020204030204" pitchFamily="34" charset="0"/>
                <a:ea typeface="Calibri" panose="020F0502020204030204" pitchFamily="34" charset="0"/>
                <a:cs typeface="Times New Roman" panose="02020603050405020304" pitchFamily="18" charset="0"/>
              </a:rPr>
              <a:t>Also we have collected fake news articles from a tool called the BS detector (It is a plug-in used by Mozilla and Chrome browsers to detect the presence of fake news sources and to alert the user accordingly.) which essentially has a blacklist of websites that are sources of fake news.</a:t>
            </a:r>
          </a:p>
          <a:p>
            <a:r>
              <a:rPr lang="en-US" sz="1800" dirty="0">
                <a:latin typeface="Calibri" panose="020F0502020204030204" pitchFamily="34" charset="0"/>
                <a:ea typeface="Calibri" panose="020F0502020204030204" pitchFamily="34" charset="0"/>
                <a:cs typeface="Times New Roman" panose="02020603050405020304" pitchFamily="18" charset="0"/>
              </a:rPr>
              <a:t>We used the Word2Vec model for building model and RNN - LSTM for the prediction and obtained an accuracy of 97.47%.</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4008" indent="0">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Slide Number Placeholder 5">
            <a:extLst>
              <a:ext uri="{FF2B5EF4-FFF2-40B4-BE49-F238E27FC236}">
                <a16:creationId xmlns:a16="http://schemas.microsoft.com/office/drawing/2014/main" id="{DD3F9C8B-4F76-4841-A26A-AB6DC82A2910}"/>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22</a:t>
            </a:fld>
            <a:endParaRPr lang="en-US" dirty="0"/>
          </a:p>
        </p:txBody>
      </p:sp>
      <p:pic>
        <p:nvPicPr>
          <p:cNvPr id="7" name="Picture 6">
            <a:extLst>
              <a:ext uri="{FF2B5EF4-FFF2-40B4-BE49-F238E27FC236}">
                <a16:creationId xmlns:a16="http://schemas.microsoft.com/office/drawing/2014/main" id="{19FFF8BB-3CC5-4F9A-A37C-C10FC1E705CC}"/>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57943949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a:t>Conclusion</a:t>
            </a:r>
          </a:p>
        </p:txBody>
      </p:sp>
      <p:sp>
        <p:nvSpPr>
          <p:cNvPr id="12" name="Content Placeholder 10">
            <a:extLst>
              <a:ext uri="{FF2B5EF4-FFF2-40B4-BE49-F238E27FC236}">
                <a16:creationId xmlns:a16="http://schemas.microsoft.com/office/drawing/2014/main" id="{0330EB0D-E8C9-4BB5-A4B7-8990477B2012}"/>
              </a:ext>
            </a:extLst>
          </p:cNvPr>
          <p:cNvSpPr>
            <a:spLocks noGrp="1"/>
          </p:cNvSpPr>
          <p:nvPr/>
        </p:nvSpPr>
        <p:spPr>
          <a:xfrm>
            <a:off x="550838" y="1916832"/>
            <a:ext cx="11090324" cy="3168352"/>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6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buNone/>
            </a:pPr>
            <a:r>
              <a:rPr lang="en-US" sz="2000" b="1" dirty="0">
                <a:solidFill>
                  <a:schemeClr val="tx1">
                    <a:lumMod val="50000"/>
                  </a:schemeClr>
                </a:solidFill>
              </a:rPr>
              <a:t>Future Scope </a:t>
            </a:r>
          </a:p>
          <a:p>
            <a:r>
              <a:rPr lang="en-US" sz="2000" dirty="0">
                <a:latin typeface="Calibri" panose="020F0502020204030204" pitchFamily="34" charset="0"/>
                <a:ea typeface="Calibri" panose="020F0502020204030204" pitchFamily="34" charset="0"/>
                <a:cs typeface="Times New Roman" panose="02020603050405020304" pitchFamily="18" charset="0"/>
              </a:rPr>
              <a:t>We want to use web scraping in our system and get the data from various social media and websites by ourselves and use them.</a:t>
            </a:r>
          </a:p>
          <a:p>
            <a:r>
              <a:rPr lang="en-US" sz="2000" dirty="0">
                <a:latin typeface="Calibri" panose="020F0502020204030204" pitchFamily="34" charset="0"/>
                <a:ea typeface="Calibri" panose="020F0502020204030204" pitchFamily="34" charset="0"/>
                <a:cs typeface="Times New Roman" panose="02020603050405020304" pitchFamily="18" charset="0"/>
              </a:rPr>
              <a:t>We also want to improve the accuracy by query optimization.</a:t>
            </a:r>
          </a:p>
          <a:p>
            <a:r>
              <a:rPr lang="en-US" sz="2000" dirty="0">
                <a:latin typeface="Calibri" panose="020F0502020204030204" pitchFamily="34" charset="0"/>
                <a:ea typeface="Calibri" panose="020F0502020204030204" pitchFamily="34" charset="0"/>
                <a:cs typeface="Times New Roman" panose="02020603050405020304" pitchFamily="18" charset="0"/>
              </a:rPr>
              <a:t>Also we want to host the tool as an interactive website and also as a deployment behind the various services to help the customers with the various fact check.</a:t>
            </a:r>
          </a:p>
        </p:txBody>
      </p:sp>
      <p:sp>
        <p:nvSpPr>
          <p:cNvPr id="15" name="Slide Number Placeholder 5">
            <a:extLst>
              <a:ext uri="{FF2B5EF4-FFF2-40B4-BE49-F238E27FC236}">
                <a16:creationId xmlns:a16="http://schemas.microsoft.com/office/drawing/2014/main" id="{DD3F9C8B-4F76-4841-A26A-AB6DC82A2910}"/>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23</a:t>
            </a:fld>
            <a:endParaRPr lang="en-US" dirty="0"/>
          </a:p>
        </p:txBody>
      </p:sp>
      <p:pic>
        <p:nvPicPr>
          <p:cNvPr id="7" name="Picture 6">
            <a:extLst>
              <a:ext uri="{FF2B5EF4-FFF2-40B4-BE49-F238E27FC236}">
                <a16:creationId xmlns:a16="http://schemas.microsoft.com/office/drawing/2014/main" id="{19FFF8BB-3CC5-4F9A-A37C-C10FC1E705CC}"/>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211240038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algn="ctr"/>
            <a:r>
              <a:rPr lang="en-US" dirty="0"/>
              <a:t>Conclusion</a:t>
            </a:r>
          </a:p>
        </p:txBody>
      </p:sp>
      <p:sp>
        <p:nvSpPr>
          <p:cNvPr id="12" name="Content Placeholder 10">
            <a:extLst>
              <a:ext uri="{FF2B5EF4-FFF2-40B4-BE49-F238E27FC236}">
                <a16:creationId xmlns:a16="http://schemas.microsoft.com/office/drawing/2014/main" id="{0330EB0D-E8C9-4BB5-A4B7-8990477B2012}"/>
              </a:ext>
            </a:extLst>
          </p:cNvPr>
          <p:cNvSpPr>
            <a:spLocks noGrp="1"/>
          </p:cNvSpPr>
          <p:nvPr/>
        </p:nvSpPr>
        <p:spPr>
          <a:xfrm>
            <a:off x="406822" y="1196752"/>
            <a:ext cx="3960986" cy="360040"/>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6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pPr marL="64008" indent="0">
              <a:buNone/>
            </a:pPr>
            <a:r>
              <a:rPr lang="en-US" sz="2000" b="1" dirty="0">
                <a:solidFill>
                  <a:schemeClr val="tx1">
                    <a:lumMod val="50000"/>
                  </a:schemeClr>
                </a:solidFill>
              </a:rPr>
              <a:t>Future Scope: A Small Picture</a:t>
            </a:r>
          </a:p>
        </p:txBody>
      </p:sp>
      <p:sp>
        <p:nvSpPr>
          <p:cNvPr id="15" name="Slide Number Placeholder 5">
            <a:extLst>
              <a:ext uri="{FF2B5EF4-FFF2-40B4-BE49-F238E27FC236}">
                <a16:creationId xmlns:a16="http://schemas.microsoft.com/office/drawing/2014/main" id="{DD3F9C8B-4F76-4841-A26A-AB6DC82A2910}"/>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24</a:t>
            </a:fld>
            <a:endParaRPr lang="en-US" dirty="0"/>
          </a:p>
        </p:txBody>
      </p:sp>
      <p:pic>
        <p:nvPicPr>
          <p:cNvPr id="7" name="Picture 6">
            <a:extLst>
              <a:ext uri="{FF2B5EF4-FFF2-40B4-BE49-F238E27FC236}">
                <a16:creationId xmlns:a16="http://schemas.microsoft.com/office/drawing/2014/main" id="{19FFF8BB-3CC5-4F9A-A37C-C10FC1E705CC}"/>
              </a:ext>
            </a:extLst>
          </p:cNvPr>
          <p:cNvPicPr>
            <a:picLocks noChangeAspect="1"/>
          </p:cNvPicPr>
          <p:nvPr/>
        </p:nvPicPr>
        <p:blipFill>
          <a:blip r:embed="rId3"/>
          <a:stretch>
            <a:fillRect/>
          </a:stretch>
        </p:blipFill>
        <p:spPr>
          <a:xfrm>
            <a:off x="9264352" y="-205473"/>
            <a:ext cx="3215680" cy="1173342"/>
          </a:xfrm>
          <a:prstGeom prst="rect">
            <a:avLst/>
          </a:prstGeom>
        </p:spPr>
      </p:pic>
      <p:pic>
        <p:nvPicPr>
          <p:cNvPr id="9" name="Picture 8">
            <a:hlinkClick r:id="rId4"/>
            <a:extLst>
              <a:ext uri="{FF2B5EF4-FFF2-40B4-BE49-F238E27FC236}">
                <a16:creationId xmlns:a16="http://schemas.microsoft.com/office/drawing/2014/main" id="{EDE847CB-71E9-4074-B959-7ED5388117E7}"/>
              </a:ext>
            </a:extLst>
          </p:cNvPr>
          <p:cNvPicPr>
            <a:picLocks noChangeAspect="1"/>
          </p:cNvPicPr>
          <p:nvPr/>
        </p:nvPicPr>
        <p:blipFill>
          <a:blip r:embed="rId5"/>
          <a:stretch>
            <a:fillRect/>
          </a:stretch>
        </p:blipFill>
        <p:spPr>
          <a:xfrm>
            <a:off x="406822" y="1696420"/>
            <a:ext cx="11449819" cy="4926342"/>
          </a:xfrm>
          <a:prstGeom prst="rect">
            <a:avLst/>
          </a:prstGeom>
        </p:spPr>
      </p:pic>
    </p:spTree>
    <p:extLst>
      <p:ext uri="{BB962C8B-B14F-4D97-AF65-F5344CB8AC3E}">
        <p14:creationId xmlns:p14="http://schemas.microsoft.com/office/powerpoint/2010/main" val="371302294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Plan of Work</a:t>
            </a:r>
          </a:p>
        </p:txBody>
      </p:sp>
      <p:sp>
        <p:nvSpPr>
          <p:cNvPr id="9" name="TextBox 8">
            <a:extLst>
              <a:ext uri="{FF2B5EF4-FFF2-40B4-BE49-F238E27FC236}">
                <a16:creationId xmlns:a16="http://schemas.microsoft.com/office/drawing/2014/main" id="{43E9EB6A-3253-4640-8EE3-2E10C72070A2}"/>
              </a:ext>
            </a:extLst>
          </p:cNvPr>
          <p:cNvSpPr txBox="1"/>
          <p:nvPr/>
        </p:nvSpPr>
        <p:spPr>
          <a:xfrm>
            <a:off x="1380408" y="1589880"/>
            <a:ext cx="6184899" cy="523220"/>
          </a:xfrm>
          <a:prstGeom prst="rect">
            <a:avLst/>
          </a:prstGeom>
          <a:noFill/>
        </p:spPr>
        <p:txBody>
          <a:bodyPr wrap="square" rtlCol="0">
            <a:spAutoFit/>
          </a:bodyPr>
          <a:lstStyle/>
          <a:p>
            <a:r>
              <a:rPr lang="en-IN" sz="2800" u="sng" dirty="0">
                <a:solidFill>
                  <a:schemeClr val="tx1">
                    <a:lumMod val="50000"/>
                  </a:schemeClr>
                </a:solidFill>
              </a:rPr>
              <a:t>Project Timeline</a:t>
            </a:r>
          </a:p>
        </p:txBody>
      </p:sp>
      <p:sp>
        <p:nvSpPr>
          <p:cNvPr id="11" name="Slide Number Placeholder 5">
            <a:extLst>
              <a:ext uri="{FF2B5EF4-FFF2-40B4-BE49-F238E27FC236}">
                <a16:creationId xmlns:a16="http://schemas.microsoft.com/office/drawing/2014/main" id="{E665562F-9B5D-49A3-8B41-CB652B60CD0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25</a:t>
            </a:fld>
            <a:endParaRPr lang="en-US" dirty="0"/>
          </a:p>
        </p:txBody>
      </p:sp>
      <p:graphicFrame>
        <p:nvGraphicFramePr>
          <p:cNvPr id="4" name="Table 3">
            <a:extLst>
              <a:ext uri="{FF2B5EF4-FFF2-40B4-BE49-F238E27FC236}">
                <a16:creationId xmlns:a16="http://schemas.microsoft.com/office/drawing/2014/main" id="{FF0025C9-636A-4A86-B2F5-2974916F27ED}"/>
              </a:ext>
            </a:extLst>
          </p:cNvPr>
          <p:cNvGraphicFramePr>
            <a:graphicFrameLocks noGrp="1"/>
          </p:cNvGraphicFramePr>
          <p:nvPr>
            <p:extLst>
              <p:ext uri="{D42A27DB-BD31-4B8C-83A1-F6EECF244321}">
                <p14:modId xmlns:p14="http://schemas.microsoft.com/office/powerpoint/2010/main" val="2747967516"/>
              </p:ext>
            </p:extLst>
          </p:nvPr>
        </p:nvGraphicFramePr>
        <p:xfrm>
          <a:off x="609600" y="2538278"/>
          <a:ext cx="11027810" cy="3767271"/>
        </p:xfrm>
        <a:graphic>
          <a:graphicData uri="http://schemas.openxmlformats.org/drawingml/2006/table">
            <a:tbl>
              <a:tblPr firstRow="1" firstCol="1" bandRow="1">
                <a:tableStyleId>{5C22544A-7EE6-4342-B048-85BDC9FD1C3A}</a:tableStyleId>
              </a:tblPr>
              <a:tblGrid>
                <a:gridCol w="3340794">
                  <a:extLst>
                    <a:ext uri="{9D8B030D-6E8A-4147-A177-3AD203B41FA5}">
                      <a16:colId xmlns:a16="http://schemas.microsoft.com/office/drawing/2014/main" val="3084874860"/>
                    </a:ext>
                  </a:extLst>
                </a:gridCol>
                <a:gridCol w="7687016">
                  <a:extLst>
                    <a:ext uri="{9D8B030D-6E8A-4147-A177-3AD203B41FA5}">
                      <a16:colId xmlns:a16="http://schemas.microsoft.com/office/drawing/2014/main" val="129891887"/>
                    </a:ext>
                  </a:extLst>
                </a:gridCol>
              </a:tblGrid>
              <a:tr h="339123">
                <a:tc>
                  <a:txBody>
                    <a:bodyPr/>
                    <a:lstStyle/>
                    <a:p>
                      <a:pPr marL="0" marR="0" algn="ctr">
                        <a:spcBef>
                          <a:spcPts val="0"/>
                        </a:spcBef>
                        <a:spcAft>
                          <a:spcPts val="0"/>
                        </a:spcAft>
                      </a:pPr>
                      <a:r>
                        <a:rPr lang="en-IN" sz="1600" dirty="0">
                          <a:effectLst/>
                        </a:rPr>
                        <a:t>Date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tc>
                  <a:txBody>
                    <a:bodyPr/>
                    <a:lstStyle/>
                    <a:p>
                      <a:pPr marL="0" marR="0" algn="ctr">
                        <a:spcBef>
                          <a:spcPts val="0"/>
                        </a:spcBef>
                        <a:spcAft>
                          <a:spcPts val="0"/>
                        </a:spcAft>
                      </a:pPr>
                      <a:r>
                        <a:rPr lang="en-IN" sz="1600" dirty="0">
                          <a:effectLst/>
                        </a:rPr>
                        <a:t>Expected Work</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2758601790"/>
                  </a:ext>
                </a:extLst>
              </a:tr>
              <a:tr h="1318707">
                <a:tc>
                  <a:txBody>
                    <a:bodyPr/>
                    <a:lstStyle/>
                    <a:p>
                      <a:pPr marL="0" marR="0" algn="ctr">
                        <a:spcBef>
                          <a:spcPts val="0"/>
                        </a:spcBef>
                        <a:spcAft>
                          <a:spcPts val="0"/>
                        </a:spcAft>
                      </a:pPr>
                      <a:r>
                        <a:rPr lang="en-IN" sz="1600" dirty="0">
                          <a:effectLst/>
                        </a:rPr>
                        <a:t>February 2022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nchor="ctr"/>
                </a:tc>
                <a:tc>
                  <a:txBody>
                    <a:bodyPr/>
                    <a:lstStyle/>
                    <a:p>
                      <a:pPr marL="342900" marR="0" lvl="0" indent="-342900">
                        <a:spcBef>
                          <a:spcPts val="0"/>
                        </a:spcBef>
                        <a:spcAft>
                          <a:spcPts val="0"/>
                        </a:spcAft>
                        <a:buFont typeface="Symbol" panose="05050102010706020507" pitchFamily="18" charset="2"/>
                        <a:buChar char=""/>
                      </a:pPr>
                      <a:r>
                        <a:rPr lang="en-IN" sz="1600" dirty="0">
                          <a:effectLst/>
                        </a:rPr>
                        <a:t>Research paper &amp; feasibility understanding of the different methods used in the project.</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Gather all the requirements like hardware and software tools and modules for the implementation.</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Also collecting &amp; understanding the required datasets.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818775412"/>
                  </a:ext>
                </a:extLst>
              </a:tr>
              <a:tr h="966725">
                <a:tc>
                  <a:txBody>
                    <a:bodyPr/>
                    <a:lstStyle/>
                    <a:p>
                      <a:pPr marL="0" marR="0" algn="ctr">
                        <a:spcBef>
                          <a:spcPts val="0"/>
                        </a:spcBef>
                        <a:spcAft>
                          <a:spcPts val="0"/>
                        </a:spcAft>
                      </a:pPr>
                      <a:r>
                        <a:rPr lang="en-IN" sz="1600">
                          <a:effectLst/>
                        </a:rPr>
                        <a:t>March 2022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nchor="ctr"/>
                </a:tc>
                <a:tc>
                  <a:txBody>
                    <a:bodyPr/>
                    <a:lstStyle/>
                    <a:p>
                      <a:pPr marL="342900" marR="0" lvl="0" indent="-342900">
                        <a:spcBef>
                          <a:spcPts val="0"/>
                        </a:spcBef>
                        <a:spcAft>
                          <a:spcPts val="0"/>
                        </a:spcAft>
                        <a:buFont typeface="Symbol" panose="05050102010706020507" pitchFamily="18" charset="2"/>
                        <a:buChar char=""/>
                      </a:pPr>
                      <a:r>
                        <a:rPr lang="en-IN" sz="1600">
                          <a:effectLst/>
                        </a:rPr>
                        <a:t>Starting the Implementation part with various pre-processing steps.</a:t>
                      </a:r>
                      <a:endParaRPr lang="en-US" sz="1600">
                        <a:effectLst/>
                      </a:endParaRPr>
                    </a:p>
                    <a:p>
                      <a:pPr marL="342900" marR="0" lvl="0" indent="-342900">
                        <a:spcBef>
                          <a:spcPts val="0"/>
                        </a:spcBef>
                        <a:spcAft>
                          <a:spcPts val="0"/>
                        </a:spcAft>
                        <a:buFont typeface="Symbol" panose="05050102010706020507" pitchFamily="18" charset="2"/>
                        <a:buChar char=""/>
                      </a:pPr>
                      <a:r>
                        <a:rPr lang="en-IN" sz="1600">
                          <a:effectLst/>
                        </a:rPr>
                        <a:t>Arranging the data according to the model requirements.</a:t>
                      </a:r>
                      <a:endParaRPr lang="en-US" sz="1600">
                        <a:effectLst/>
                      </a:endParaRPr>
                    </a:p>
                    <a:p>
                      <a:pPr marL="342900" marR="0" lvl="0" indent="-342900">
                        <a:spcBef>
                          <a:spcPts val="0"/>
                        </a:spcBef>
                        <a:spcAft>
                          <a:spcPts val="0"/>
                        </a:spcAft>
                        <a:buFont typeface="Symbol" panose="05050102010706020507" pitchFamily="18" charset="2"/>
                        <a:buChar char=""/>
                      </a:pPr>
                      <a:r>
                        <a:rPr lang="en-IN" sz="1600">
                          <a:effectLst/>
                        </a:rPr>
                        <a:t>Training &amp; testing of the model.</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3364833553"/>
                  </a:ext>
                </a:extLst>
              </a:tr>
              <a:tr h="1142716">
                <a:tc>
                  <a:txBody>
                    <a:bodyPr/>
                    <a:lstStyle/>
                    <a:p>
                      <a:pPr marL="0" marR="0" algn="ctr">
                        <a:spcBef>
                          <a:spcPts val="0"/>
                        </a:spcBef>
                        <a:spcAft>
                          <a:spcPts val="0"/>
                        </a:spcAft>
                      </a:pPr>
                      <a:r>
                        <a:rPr lang="en-IN" sz="1600" dirty="0">
                          <a:effectLst/>
                        </a:rPr>
                        <a:t>April 2022</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nchor="ctr"/>
                </a:tc>
                <a:tc>
                  <a:txBody>
                    <a:bodyPr/>
                    <a:lstStyle/>
                    <a:p>
                      <a:pPr marL="342900" marR="0" lvl="0" indent="-342900">
                        <a:spcBef>
                          <a:spcPts val="0"/>
                        </a:spcBef>
                        <a:spcAft>
                          <a:spcPts val="0"/>
                        </a:spcAft>
                        <a:buFont typeface="Symbol" panose="05050102010706020507" pitchFamily="18" charset="2"/>
                        <a:buChar char=""/>
                      </a:pPr>
                      <a:r>
                        <a:rPr lang="en-IN" sz="1600" dirty="0">
                          <a:effectLst/>
                        </a:rPr>
                        <a:t>Optimizing &amp; tuning the model parameters to increase the model accuracy.</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Visualization of various approaches for better understanding.</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Completion of the Project.</a:t>
                      </a:r>
                      <a:endParaRPr lang="en-US" sz="1600" dirty="0">
                        <a:effectLst/>
                      </a:endParaRPr>
                    </a:p>
                    <a:p>
                      <a:pPr marL="342900" marR="0" lvl="0" indent="-342900">
                        <a:spcBef>
                          <a:spcPts val="0"/>
                        </a:spcBef>
                        <a:spcAft>
                          <a:spcPts val="0"/>
                        </a:spcAft>
                        <a:buFont typeface="Symbol" panose="05050102010706020507" pitchFamily="18" charset="2"/>
                        <a:buChar char=""/>
                      </a:pPr>
                      <a:r>
                        <a:rPr lang="en-IN" sz="1600" dirty="0">
                          <a:effectLst/>
                        </a:rPr>
                        <a:t>Preparation of Project Report.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53975" marB="36195"/>
                </a:tc>
                <a:extLst>
                  <a:ext uri="{0D108BD9-81ED-4DB2-BD59-A6C34878D82A}">
                    <a16:rowId xmlns:a16="http://schemas.microsoft.com/office/drawing/2014/main" val="1674985971"/>
                  </a:ext>
                </a:extLst>
              </a:tr>
            </a:tbl>
          </a:graphicData>
        </a:graphic>
      </p:graphicFrame>
      <p:pic>
        <p:nvPicPr>
          <p:cNvPr id="12" name="Picture 11">
            <a:extLst>
              <a:ext uri="{FF2B5EF4-FFF2-40B4-BE49-F238E27FC236}">
                <a16:creationId xmlns:a16="http://schemas.microsoft.com/office/drawing/2014/main" id="{8B4F2206-A7EA-4E68-80B0-5956B9AED54D}"/>
              </a:ext>
            </a:extLst>
          </p:cNvPr>
          <p:cNvPicPr>
            <a:picLocks noChangeAspect="1"/>
          </p:cNvPicPr>
          <p:nvPr/>
        </p:nvPicPr>
        <p:blipFill>
          <a:blip r:embed="rId3"/>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References</a:t>
            </a:r>
          </a:p>
        </p:txBody>
      </p:sp>
      <p:sp>
        <p:nvSpPr>
          <p:cNvPr id="8" name="Content Placeholder 7">
            <a:extLst>
              <a:ext uri="{FF2B5EF4-FFF2-40B4-BE49-F238E27FC236}">
                <a16:creationId xmlns:a16="http://schemas.microsoft.com/office/drawing/2014/main" id="{F9973C09-F636-4499-99F3-ECA4BD64B332}"/>
              </a:ext>
            </a:extLst>
          </p:cNvPr>
          <p:cNvSpPr>
            <a:spLocks noGrp="1"/>
          </p:cNvSpPr>
          <p:nvPr>
            <p:ph idx="1"/>
          </p:nvPr>
        </p:nvSpPr>
        <p:spPr>
          <a:xfrm>
            <a:off x="609600" y="1268760"/>
            <a:ext cx="10972800" cy="5354002"/>
          </a:xfrm>
        </p:spPr>
        <p:txBody>
          <a:bodyPr>
            <a:normAutofit fontScale="85000" lnSpcReduction="10000"/>
          </a:bodyPr>
          <a:lstStyle/>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 Machine learning for detection of fake news (</a:t>
            </a:r>
            <a:r>
              <a:rPr lang="en-US" sz="1800" u="sng" dirty="0">
                <a:solidFill>
                  <a:srgbClr val="0563C1"/>
                </a:solidFill>
                <a:effectLst/>
                <a:latin typeface="Times New Roman" panose="02020603050405020304" pitchFamily="18" charset="0"/>
                <a:ea typeface="Times New Roman" panose="02020603050405020304" pitchFamily="18" charset="0"/>
                <a:hlinkClick r:id="rId3"/>
              </a:rPr>
              <a:t>https://dspace.mit.edu/bitstream/handle/1721.1/119727/1078649610-MIT.pdf</a:t>
            </a:r>
            <a:r>
              <a:rPr lang="en-US" sz="1800" dirty="0">
                <a:effectLst/>
                <a:latin typeface="Times New Roman" panose="02020603050405020304" pitchFamily="18" charset="0"/>
                <a:ea typeface="Times New Roman" panose="02020603050405020304" pitchFamily="18" charset="0"/>
              </a:rPr>
              <a:t>).</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Fake News Detection Documentation2.pdf (</a:t>
            </a:r>
            <a:r>
              <a:rPr lang="en-US" sz="1800" u="sng" dirty="0">
                <a:solidFill>
                  <a:srgbClr val="0563C1"/>
                </a:solidFill>
                <a:effectLst/>
                <a:latin typeface="Times New Roman" panose="02020603050405020304" pitchFamily="18" charset="0"/>
                <a:ea typeface="Times New Roman" panose="02020603050405020304" pitchFamily="18" charset="0"/>
                <a:hlinkClick r:id="rId4"/>
              </a:rPr>
              <a:t>https://www.coursehero.com/file/102589219/Fake-News-Detection-Documentation2pdf</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[3]. Fake news detector: NLP project by </a:t>
            </a:r>
            <a:r>
              <a:rPr lang="en-US" sz="1800" dirty="0" err="1">
                <a:effectLst/>
                <a:latin typeface="Times New Roman" panose="02020603050405020304" pitchFamily="18" charset="0"/>
                <a:ea typeface="Times New Roman" panose="02020603050405020304" pitchFamily="18" charset="0"/>
              </a:rPr>
              <a:t>Ishant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Juyal</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5"/>
              </a:rPr>
              <a:t>https://levelup.Gitconnected.Com/fake-news-detector-nlp-project-9d67e0177075</a:t>
            </a:r>
            <a:r>
              <a:rPr lang="en-US" sz="1800" dirty="0">
                <a:effectLst/>
                <a:latin typeface="Times New Roman" panose="02020603050405020304" pitchFamily="18" charset="0"/>
                <a:ea typeface="Times New Roman" panose="02020603050405020304" pitchFamily="18" charset="0"/>
              </a:rPr>
              <a:t>).</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[4]. Shloka Gilda,“Evaluating Machine Learning Algorithms for Fake News Detection” ,2017 IEEE 15th Student Conference on Research and Development (SCOReD).</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[5]. Mykhailo Granik, Volodymyr Mesyura, “Fake News Detection Using Naive Bayes Classifier”, 2017 IEEE First Ukraine Conference on Electrical and Computer Engineering (UKRCON).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[6]. Gravanis, Behind the cues: A benchmarking study for fake news detection. Expert Systems with Applications,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[7]. Zhang, C., et al., Detecting fake news for reducing misinformation risks using analytics approaches. European Journal of Operational Research,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[8]. Bondielli, A. and F. Marcelloni, A survey on fake news and rumour detection techniques. Information Sciences,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[9]. </a:t>
            </a:r>
            <a:r>
              <a:rPr lang="en-US" sz="1800" dirty="0" err="1">
                <a:effectLst/>
                <a:latin typeface="Times New Roman" panose="02020603050405020304" pitchFamily="18" charset="0"/>
                <a:ea typeface="Times New Roman" panose="02020603050405020304" pitchFamily="18" charset="0"/>
              </a:rPr>
              <a:t>Alirezaei</a:t>
            </a:r>
            <a:r>
              <a:rPr lang="en-US" sz="1800" dirty="0">
                <a:effectLst/>
                <a:latin typeface="Times New Roman" panose="02020603050405020304" pitchFamily="18" charset="0"/>
                <a:ea typeface="Times New Roman" panose="02020603050405020304" pitchFamily="18" charset="0"/>
              </a:rPr>
              <a:t>, M., S.T.A. Niaki, and S.A.A. Niaki, A bi-objective hybrid optimization algorithm to reduce noise and data dimension in diabetes diagnosis using support vector machines. Expert Systems with Applications, 2019.</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[10]. Fake News Detection using LSTM </a:t>
            </a:r>
            <a:r>
              <a:rPr lang="en-US" sz="1800" dirty="0" err="1">
                <a:effectLst/>
                <a:latin typeface="Times New Roman" panose="02020603050405020304" pitchFamily="18" charset="0"/>
                <a:ea typeface="Times New Roman" panose="02020603050405020304" pitchFamily="18" charset="0"/>
              </a:rPr>
              <a:t>Tejaswini</a:t>
            </a:r>
            <a:r>
              <a:rPr lang="en-US" sz="1800" dirty="0">
                <a:effectLst/>
                <a:latin typeface="Times New Roman" panose="02020603050405020304" pitchFamily="18" charset="0"/>
                <a:ea typeface="Times New Roman" panose="02020603050405020304" pitchFamily="18" charset="0"/>
              </a:rPr>
              <a:t> Yesugade, Shrikant Kokate, </a:t>
            </a:r>
            <a:r>
              <a:rPr lang="en-US" sz="1800" dirty="0" err="1">
                <a:effectLst/>
                <a:latin typeface="Times New Roman" panose="02020603050405020304" pitchFamily="18" charset="0"/>
                <a:ea typeface="Times New Roman" panose="02020603050405020304" pitchFamily="18" charset="0"/>
              </a:rPr>
              <a:t>Sarjana</a:t>
            </a:r>
            <a:r>
              <a:rPr lang="en-US" sz="1800" dirty="0">
                <a:effectLst/>
                <a:latin typeface="Times New Roman" panose="02020603050405020304" pitchFamily="18" charset="0"/>
                <a:ea typeface="Times New Roman" panose="02020603050405020304" pitchFamily="18" charset="0"/>
              </a:rPr>
              <a:t> Patil, </a:t>
            </a:r>
            <a:r>
              <a:rPr lang="en-US" sz="1800" dirty="0" err="1">
                <a:effectLst/>
                <a:latin typeface="Times New Roman" panose="02020603050405020304" pitchFamily="18" charset="0"/>
                <a:ea typeface="Times New Roman" panose="02020603050405020304" pitchFamily="18" charset="0"/>
              </a:rPr>
              <a:t>Ritik</a:t>
            </a:r>
            <a:r>
              <a:rPr lang="en-US" sz="1800" dirty="0">
                <a:effectLst/>
                <a:latin typeface="Times New Roman" panose="02020603050405020304" pitchFamily="18" charset="0"/>
                <a:ea typeface="Times New Roman" panose="02020603050405020304" pitchFamily="18" charset="0"/>
              </a:rPr>
              <a:t> Varma, </a:t>
            </a:r>
            <a:r>
              <a:rPr lang="en-US" sz="1800" dirty="0" err="1">
                <a:effectLst/>
                <a:latin typeface="Times New Roman" panose="02020603050405020304" pitchFamily="18" charset="0"/>
                <a:ea typeface="Times New Roman" panose="02020603050405020304" pitchFamily="18" charset="0"/>
              </a:rPr>
              <a:t>Sejal</a:t>
            </a:r>
            <a:r>
              <a:rPr lang="en-US" sz="1800" dirty="0">
                <a:effectLst/>
                <a:latin typeface="Times New Roman" panose="02020603050405020304" pitchFamily="18" charset="0"/>
                <a:ea typeface="Times New Roman" panose="02020603050405020304" pitchFamily="18" charset="0"/>
              </a:rPr>
              <a:t> Pawar. e-ISSN: 2395-0056</a:t>
            </a:r>
          </a:p>
        </p:txBody>
      </p:sp>
      <p:sp>
        <p:nvSpPr>
          <p:cNvPr id="7" name="Slide Number Placeholder 5">
            <a:extLst>
              <a:ext uri="{FF2B5EF4-FFF2-40B4-BE49-F238E27FC236}">
                <a16:creationId xmlns:a16="http://schemas.microsoft.com/office/drawing/2014/main" id="{8F2B43EC-52BD-46A1-8804-DF3EF004B18C}"/>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26</a:t>
            </a:fld>
            <a:endParaRPr lang="en-US" dirty="0"/>
          </a:p>
        </p:txBody>
      </p:sp>
      <p:pic>
        <p:nvPicPr>
          <p:cNvPr id="9" name="Picture 8">
            <a:extLst>
              <a:ext uri="{FF2B5EF4-FFF2-40B4-BE49-F238E27FC236}">
                <a16:creationId xmlns:a16="http://schemas.microsoft.com/office/drawing/2014/main" id="{CD1AF3A8-F7BD-4002-B0EB-9A704629A689}"/>
              </a:ext>
            </a:extLst>
          </p:cNvPr>
          <p:cNvPicPr>
            <a:picLocks noChangeAspect="1"/>
          </p:cNvPicPr>
          <p:nvPr/>
        </p:nvPicPr>
        <p:blipFill>
          <a:blip r:embed="rId6"/>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9CA400-734C-47C7-A940-B423FBC21678}"/>
              </a:ext>
            </a:extLst>
          </p:cNvPr>
          <p:cNvSpPr>
            <a:spLocks noGrp="1"/>
          </p:cNvSpPr>
          <p:nvPr>
            <p:ph type="title"/>
          </p:nvPr>
        </p:nvSpPr>
        <p:spPr>
          <a:xfrm>
            <a:off x="652500" y="3029347"/>
            <a:ext cx="10887000" cy="799306"/>
          </a:xfrm>
        </p:spPr>
        <p:txBody>
          <a:bodyPr/>
          <a:lstStyle/>
          <a:p>
            <a:pPr algn="ctr"/>
            <a:r>
              <a:rPr lang="en-IN" sz="9600" dirty="0"/>
              <a:t>Thank You</a:t>
            </a:r>
          </a:p>
        </p:txBody>
      </p:sp>
      <p:sp>
        <p:nvSpPr>
          <p:cNvPr id="10" name="TextBox 9">
            <a:extLst>
              <a:ext uri="{FF2B5EF4-FFF2-40B4-BE49-F238E27FC236}">
                <a16:creationId xmlns:a16="http://schemas.microsoft.com/office/drawing/2014/main" id="{C04726DC-8AA3-46C0-82F7-EA6BDDE0B247}"/>
              </a:ext>
            </a:extLst>
          </p:cNvPr>
          <p:cNvSpPr txBox="1"/>
          <p:nvPr/>
        </p:nvSpPr>
        <p:spPr>
          <a:xfrm>
            <a:off x="3035174" y="3246597"/>
            <a:ext cx="6106562" cy="369332"/>
          </a:xfrm>
          <a:prstGeom prst="rect">
            <a:avLst/>
          </a:prstGeom>
          <a:noFill/>
        </p:spPr>
        <p:txBody>
          <a:bodyPr wrap="square">
            <a:spAutoFit/>
          </a:bodyPr>
          <a:lstStyle/>
          <a:p>
            <a:fld id="{FEA1243F-3000-4347-94A4-FBDEAD3122CB}" type="slidenum">
              <a:rPr lang="en-US" b="0" smtClean="0"/>
              <a:pPr/>
              <a:t>27</a:t>
            </a:fld>
            <a:endParaRPr lang="en-IN" dirty="0"/>
          </a:p>
        </p:txBody>
      </p:sp>
      <p:sp>
        <p:nvSpPr>
          <p:cNvPr id="11" name="Slide Number Placeholder 5">
            <a:extLst>
              <a:ext uri="{FF2B5EF4-FFF2-40B4-BE49-F238E27FC236}">
                <a16:creationId xmlns:a16="http://schemas.microsoft.com/office/drawing/2014/main" id="{38DA68E0-DF60-43FE-8B7E-88167018D63C}"/>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27</a:t>
            </a:fld>
            <a:endParaRPr lang="en-US" dirty="0"/>
          </a:p>
        </p:txBody>
      </p:sp>
      <p:pic>
        <p:nvPicPr>
          <p:cNvPr id="7" name="Picture 6">
            <a:extLst>
              <a:ext uri="{FF2B5EF4-FFF2-40B4-BE49-F238E27FC236}">
                <a16:creationId xmlns:a16="http://schemas.microsoft.com/office/drawing/2014/main" id="{BB49D4A9-6AAA-4117-9DF0-1D1C2ED450CA}"/>
              </a:ext>
            </a:extLst>
          </p:cNvPr>
          <p:cNvPicPr>
            <a:picLocks noChangeAspect="1"/>
          </p:cNvPicPr>
          <p:nvPr/>
        </p:nvPicPr>
        <p:blipFill>
          <a:blip r:embed="rId2"/>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92406732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AEA5B4-8181-433D-A7FB-B92338EEC1C6}"/>
              </a:ext>
            </a:extLst>
          </p:cNvPr>
          <p:cNvPicPr>
            <a:picLocks noChangeAspect="1"/>
          </p:cNvPicPr>
          <p:nvPr/>
        </p:nvPicPr>
        <p:blipFill>
          <a:blip r:embed="rId3"/>
          <a:stretch>
            <a:fillRect/>
          </a:stretch>
        </p:blipFill>
        <p:spPr>
          <a:xfrm>
            <a:off x="9264352" y="-205473"/>
            <a:ext cx="3215680" cy="1173342"/>
          </a:xfrm>
          <a:prstGeom prst="rect">
            <a:avLst/>
          </a:prstGeom>
        </p:spPr>
      </p:pic>
      <p:sp>
        <p:nvSpPr>
          <p:cNvPr id="12" name="Content Placeholder 9">
            <a:extLst>
              <a:ext uri="{FF2B5EF4-FFF2-40B4-BE49-F238E27FC236}">
                <a16:creationId xmlns:a16="http://schemas.microsoft.com/office/drawing/2014/main" id="{4F766C4C-EAEB-4650-B6C0-3A022CBEF4CA}"/>
              </a:ext>
            </a:extLst>
          </p:cNvPr>
          <p:cNvSpPr>
            <a:spLocks noGrp="1"/>
          </p:cNvSpPr>
          <p:nvPr>
            <p:ph sz="half" idx="1"/>
          </p:nvPr>
        </p:nvSpPr>
        <p:spPr>
          <a:xfrm>
            <a:off x="1271464" y="2060848"/>
            <a:ext cx="9865096" cy="3672407"/>
          </a:xfrm>
        </p:spPr>
        <p:txBody>
          <a:bodyPr>
            <a:normAutofit fontScale="92500" lnSpcReduction="10000"/>
          </a:bodyPr>
          <a:lstStyle/>
          <a:p>
            <a:r>
              <a:rPr lang="en-US" sz="1800" dirty="0">
                <a:latin typeface="Calibri" panose="020F0502020204030204" pitchFamily="34" charset="0"/>
                <a:ea typeface="Calibri" panose="020F0502020204030204" pitchFamily="34" charset="0"/>
                <a:cs typeface="Times New Roman" panose="02020603050405020304" pitchFamily="18" charset="0"/>
              </a:rPr>
              <a:t>Fake News has become one of the major problem in the existing society. Fake News has high potential to change opinions, facts and can be the most dangerous weapon in influencing society. There is no question that the web has made our lives simpler and admittance to heaps of data. </a:t>
            </a:r>
          </a:p>
          <a:p>
            <a:r>
              <a:rPr lang="en-US" sz="1800" dirty="0">
                <a:latin typeface="Calibri" panose="020F0502020204030204" pitchFamily="34" charset="0"/>
                <a:ea typeface="Calibri" panose="020F0502020204030204" pitchFamily="34" charset="0"/>
                <a:cs typeface="Times New Roman" panose="02020603050405020304" pitchFamily="18" charset="0"/>
              </a:rPr>
              <a:t>This is a development in mankind's set of experiences, and yet it unfocused the line between obvious media and vindictively manufactured media. Today anybody can distribute content - trustworthy or   not - that can be consumed by the internet. Tragically, counterfeit news gathers a lot of  consideration over the web, particularly  via  web-based media. Individuals get misled and don't reconsider circling such mis educational parts of the world.  This sort of information evaporates however not without causing the damage it planned to cause.</a:t>
            </a:r>
          </a:p>
          <a:p>
            <a:r>
              <a:rPr lang="en-US" sz="1800" dirty="0">
                <a:latin typeface="Calibri" panose="020F0502020204030204" pitchFamily="34" charset="0"/>
                <a:ea typeface="Calibri" panose="020F0502020204030204" pitchFamily="34" charset="0"/>
                <a:cs typeface="Times New Roman" panose="02020603050405020304" pitchFamily="18" charset="0"/>
              </a:rPr>
              <a:t>The current project involves utilizing Machine Learning and Natural Language Processing (NLP) techniques to create a model that can expose documents that are, with a high probability, fake news articles. The outcome of this project should determine how much can be achieved in this task by analyzing patterns contained in the text and blind to outside information about the world.</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Slide Number Placeholder 5">
            <a:extLst>
              <a:ext uri="{FF2B5EF4-FFF2-40B4-BE49-F238E27FC236}">
                <a16:creationId xmlns:a16="http://schemas.microsoft.com/office/drawing/2014/main" id="{CAB3AC58-BC93-471A-9229-1887E568A717}"/>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3</a:t>
            </a:fld>
            <a:endParaRPr lang="en-US" dirty="0"/>
          </a:p>
        </p:txBody>
      </p:sp>
      <p:sp>
        <p:nvSpPr>
          <p:cNvPr id="14" name="Title 8">
            <a:extLst>
              <a:ext uri="{FF2B5EF4-FFF2-40B4-BE49-F238E27FC236}">
                <a16:creationId xmlns:a16="http://schemas.microsoft.com/office/drawing/2014/main" id="{69AB936B-EAC5-41D0-99A8-C64A807C13B3}"/>
              </a:ext>
            </a:extLst>
          </p:cNvPr>
          <p:cNvSpPr>
            <a:spLocks noGrp="1"/>
          </p:cNvSpPr>
          <p:nvPr>
            <p:ph type="title"/>
          </p:nvPr>
        </p:nvSpPr>
        <p:spPr>
          <a:xfrm>
            <a:off x="622300" y="381198"/>
            <a:ext cx="6184899" cy="675926"/>
          </a:xfrm>
        </p:spPr>
        <p:txBody>
          <a:bodyPr/>
          <a:lstStyle/>
          <a:p>
            <a:pPr algn="ctr"/>
            <a:r>
              <a:rPr lang="en-IN" dirty="0"/>
              <a:t>Introduction</a:t>
            </a:r>
          </a:p>
        </p:txBody>
      </p:sp>
    </p:spTree>
    <p:extLst>
      <p:ext uri="{BB962C8B-B14F-4D97-AF65-F5344CB8AC3E}">
        <p14:creationId xmlns:p14="http://schemas.microsoft.com/office/powerpoint/2010/main" val="9573014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470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3470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nodeType="withEffect">
                                  <p:stCondLst>
                                    <p:cond delay="3470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132856"/>
            <a:ext cx="8137996" cy="3675888"/>
          </a:xfrm>
        </p:spPr>
        <p:txBody>
          <a:bodyPr>
            <a:normAutofit/>
          </a:bodyPr>
          <a:lstStyle/>
          <a:p>
            <a:pPr marL="64008" indent="0">
              <a:buNone/>
            </a:pPr>
            <a:r>
              <a:rPr lang="en-US" sz="2000" b="1" dirty="0">
                <a:solidFill>
                  <a:schemeClr val="tx1">
                    <a:lumMod val="50000"/>
                  </a:schemeClr>
                </a:solidFill>
              </a:rPr>
              <a:t>Knowing Machine Learning </a:t>
            </a:r>
          </a:p>
          <a:p>
            <a:r>
              <a:rPr lang="en-US" sz="1800" dirty="0">
                <a:latin typeface="Calibri" panose="020F0502020204030204" pitchFamily="34" charset="0"/>
                <a:ea typeface="Calibri" panose="020F0502020204030204" pitchFamily="34" charset="0"/>
                <a:cs typeface="Times New Roman" panose="02020603050405020304" pitchFamily="18" charset="0"/>
              </a:rPr>
              <a:t>Machine learning (ML) is the scientific study of algorithms and statistical models that computer systems use to perform a specific task without using explicit instructions, relying on patterns and inference instead. </a:t>
            </a:r>
          </a:p>
          <a:p>
            <a:r>
              <a:rPr lang="en-US" sz="1800" dirty="0">
                <a:latin typeface="Calibri" panose="020F0502020204030204" pitchFamily="34" charset="0"/>
                <a:ea typeface="Calibri" panose="020F0502020204030204" pitchFamily="34" charset="0"/>
                <a:cs typeface="Times New Roman" panose="02020603050405020304" pitchFamily="18" charset="0"/>
              </a:rPr>
              <a:t>It is seen as a subset of artificial intelligence. Machine learning algorithms build a mathematical model based on sample data, known as "training data", in order to make predictions or decisions without being explicitly programmed to perform the task. </a:t>
            </a:r>
          </a:p>
          <a:p>
            <a:r>
              <a:rPr lang="en-US" sz="1800" dirty="0">
                <a:latin typeface="Calibri" panose="020F0502020204030204" pitchFamily="34" charset="0"/>
                <a:ea typeface="Calibri" panose="020F0502020204030204" pitchFamily="34" charset="0"/>
                <a:cs typeface="Times New Roman" panose="02020603050405020304" pitchFamily="18" charset="0"/>
              </a:rPr>
              <a:t>Machine learning is closely related to computational statistics, which focuses on making predictions using computers.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4</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Machine Learning, Deep Learning &amp; NLP</a:t>
            </a:r>
          </a:p>
        </p:txBody>
      </p:sp>
      <p:pic>
        <p:nvPicPr>
          <p:cNvPr id="11" name="image3.jpeg">
            <a:extLst>
              <a:ext uri="{FF2B5EF4-FFF2-40B4-BE49-F238E27FC236}">
                <a16:creationId xmlns:a16="http://schemas.microsoft.com/office/drawing/2014/main" id="{79CACDDF-8EE2-43E3-B9BC-E394A17F42E3}"/>
              </a:ext>
            </a:extLst>
          </p:cNvPr>
          <p:cNvPicPr/>
          <p:nvPr/>
        </p:nvPicPr>
        <p:blipFill>
          <a:blip r:embed="rId3" cstate="print"/>
          <a:stretch>
            <a:fillRect/>
          </a:stretch>
        </p:blipFill>
        <p:spPr>
          <a:xfrm>
            <a:off x="8760296" y="2852936"/>
            <a:ext cx="3431704" cy="2349500"/>
          </a:xfrm>
          <a:prstGeom prst="rect">
            <a:avLst/>
          </a:prstGeom>
        </p:spPr>
      </p:pic>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4"/>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132856"/>
            <a:ext cx="11091672" cy="3675888"/>
          </a:xfrm>
        </p:spPr>
        <p:txBody>
          <a:bodyPr>
            <a:normAutofit lnSpcReduction="10000"/>
          </a:bodyPr>
          <a:lstStyle/>
          <a:p>
            <a:pPr marL="64008" indent="0">
              <a:buNone/>
            </a:pPr>
            <a:r>
              <a:rPr lang="en-US" sz="2000" b="1" dirty="0">
                <a:solidFill>
                  <a:schemeClr val="tx1">
                    <a:lumMod val="50000"/>
                  </a:schemeClr>
                </a:solidFill>
              </a:rPr>
              <a:t>Understanding Deep Learning </a:t>
            </a:r>
          </a:p>
          <a:p>
            <a:r>
              <a:rPr lang="en-US" sz="1800" dirty="0">
                <a:latin typeface="Calibri" panose="020F0502020204030204" pitchFamily="34" charset="0"/>
                <a:ea typeface="Calibri" panose="020F0502020204030204" pitchFamily="34" charset="0"/>
                <a:cs typeface="Times New Roman" panose="02020603050405020304" pitchFamily="18" charset="0"/>
              </a:rPr>
              <a:t>Deep learning is a class of machine learning algorithms that utilizes a hierarchical level of artificial neural networks to carry out the process of machine learning. The artificial neural networks are built like the human brain, with neuron nodes connected together like a web.</a:t>
            </a:r>
          </a:p>
          <a:p>
            <a:r>
              <a:rPr lang="en-US" sz="1800" dirty="0">
                <a:latin typeface="Calibri" panose="020F0502020204030204" pitchFamily="34" charset="0"/>
                <a:ea typeface="Calibri" panose="020F0502020204030204" pitchFamily="34" charset="0"/>
                <a:cs typeface="Times New Roman" panose="02020603050405020304" pitchFamily="18" charset="0"/>
              </a:rPr>
              <a:t>Deep learning architectures such as deep neural networks, deep belief networks, recurrent neural networks and convolutional neural networks have been applied to fields including computer vision, speech recognition, natural language processing, audio recognition, social network filtering, machine translation, bioinformatics, drug design, medical image analysis, material inspection and board game programs, where they have produced results comparable to and in some cases superior to human experts. </a:t>
            </a:r>
          </a:p>
          <a:p>
            <a:r>
              <a:rPr lang="en-US" sz="1800" dirty="0">
                <a:latin typeface="Calibri" panose="020F0502020204030204" pitchFamily="34" charset="0"/>
                <a:ea typeface="Calibri" panose="020F0502020204030204" pitchFamily="34" charset="0"/>
                <a:cs typeface="Times New Roman" panose="02020603050405020304" pitchFamily="18" charset="0"/>
              </a:rPr>
              <a:t>Machine learning is closely related to computational statistics, which focuses on making predictions using computers.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5</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Machine Learning, Deep Learning &amp; NLP</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3896039459"/>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2348881"/>
            <a:ext cx="11091672" cy="3096343"/>
          </a:xfrm>
        </p:spPr>
        <p:txBody>
          <a:bodyPr>
            <a:normAutofit/>
          </a:bodyPr>
          <a:lstStyle/>
          <a:p>
            <a:pPr marL="64008" indent="0">
              <a:buNone/>
            </a:pPr>
            <a:r>
              <a:rPr lang="en-US" sz="2000" b="1" dirty="0">
                <a:solidFill>
                  <a:schemeClr val="tx1">
                    <a:lumMod val="50000"/>
                  </a:schemeClr>
                </a:solidFill>
              </a:rPr>
              <a:t>Natural Language Processing (NLP) . What’s it ?</a:t>
            </a:r>
          </a:p>
          <a:p>
            <a:r>
              <a:rPr lang="en-US" sz="1800" dirty="0">
                <a:latin typeface="Calibri" panose="020F0502020204030204" pitchFamily="34" charset="0"/>
                <a:ea typeface="Calibri" panose="020F0502020204030204" pitchFamily="34" charset="0"/>
                <a:cs typeface="Times New Roman" panose="02020603050405020304" pitchFamily="18" charset="0"/>
              </a:rPr>
              <a:t>NLP is an area of computer science and artificial intelligence concerned with the interactions between computers and human (natural) languages, in particular how to program computers to fruitfully process large amounts of natural language data.</a:t>
            </a:r>
          </a:p>
          <a:p>
            <a:r>
              <a:rPr lang="en-US" sz="1800" dirty="0">
                <a:latin typeface="Calibri" panose="020F0502020204030204" pitchFamily="34" charset="0"/>
                <a:ea typeface="Calibri" panose="020F0502020204030204" pitchFamily="34" charset="0"/>
                <a:cs typeface="Times New Roman" panose="02020603050405020304" pitchFamily="18" charset="0"/>
              </a:rPr>
              <a:t>Natural language processing (NLP) is a subfield of linguistics, computer science, information engineering, and artificial intelligence concerned with the interactions between computers and human (natural) languages, in particular how to program computers to process and analyze large amounts of natural language data.</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p>
          <a:p>
            <a:pPr marL="64008"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endParaRPr lang="en-IN" sz="2000" b="1" dirty="0"/>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6</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Machine Learning, Deep Learning &amp; NLP</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9996422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51384" y="332656"/>
            <a:ext cx="6502400" cy="799306"/>
          </a:xfrm>
        </p:spPr>
        <p:txBody>
          <a:bodyPr/>
          <a:lstStyle/>
          <a:p>
            <a:r>
              <a:rPr lang="en-US" dirty="0"/>
              <a:t>Motivation</a:t>
            </a:r>
          </a:p>
        </p:txBody>
      </p:sp>
      <p:sp>
        <p:nvSpPr>
          <p:cNvPr id="3" name="Rectangle 2"/>
          <p:cNvSpPr>
            <a:spLocks noGrp="1"/>
          </p:cNvSpPr>
          <p:nvPr>
            <p:ph idx="1"/>
          </p:nvPr>
        </p:nvSpPr>
        <p:spPr>
          <a:xfrm>
            <a:off x="609600" y="1628800"/>
            <a:ext cx="10972800" cy="4464496"/>
          </a:xfrm>
        </p:spPr>
        <p:txBody>
          <a:bodyPr>
            <a:normAutofit lnSpcReduction="10000"/>
          </a:bodyPr>
          <a:lstStyle/>
          <a:p>
            <a:r>
              <a:rPr lang="en-US" sz="1800" dirty="0"/>
              <a:t>Fake news may be a relatively new term but it is not necessarily a new phenomenon. Fake news has technically been around at least since the appearance and popularity of one-sided, partisan newspapers in the 19th century. However, advances in technology and the spread of news through different types of media have increased the spread of fake news today. As such, the effects of fake news have increased exponentially in the recent past and something must be done to prevent this from continuing in the future.</a:t>
            </a:r>
            <a:endParaRPr lang="en-IN" sz="1800" dirty="0"/>
          </a:p>
          <a:p>
            <a:r>
              <a:rPr lang="en-US" sz="1800" dirty="0"/>
              <a:t>In prior days, we used to don’t have any innovation to figure out which news is fake information and which news is the genuine. Everything they did is that, individuals will physically attempt and learn about the report from a wide range of sources whether it is a fake or genuine news. As we get the news, we don’t even have any familiarity with that news and without intentionally, we will straightforwardly consider it as a genuine news in a large portion of the cases.</a:t>
            </a:r>
          </a:p>
          <a:p>
            <a:r>
              <a:rPr lang="en-US" sz="1800" dirty="0"/>
              <a:t>The current project involves utilizing Machine Learning and Natural Language Processing (NLP) techniques to create a model that can expose documents that are, with a high probability, fake news articles. The outcome of this project should determine how much can be achieved in this task by analyzing patterns contained in the text and blind to outside information about the world</a:t>
            </a:r>
            <a:endParaRPr lang="en-IN" sz="1800" dirty="0"/>
          </a:p>
          <a:p>
            <a:endParaRPr lang="en-US" sz="1800" dirty="0"/>
          </a:p>
        </p:txBody>
      </p:sp>
      <p:sp>
        <p:nvSpPr>
          <p:cNvPr id="7" name="Slide Number Placeholder 5">
            <a:extLst>
              <a:ext uri="{FF2B5EF4-FFF2-40B4-BE49-F238E27FC236}">
                <a16:creationId xmlns:a16="http://schemas.microsoft.com/office/drawing/2014/main" id="{7D5EC088-8434-4BF5-BD04-201AD1D42CCE}"/>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7</a:t>
            </a:fld>
            <a:endParaRPr lang="en-US" dirty="0"/>
          </a:p>
        </p:txBody>
      </p:sp>
      <p:pic>
        <p:nvPicPr>
          <p:cNvPr id="8" name="Picture 7">
            <a:extLst>
              <a:ext uri="{FF2B5EF4-FFF2-40B4-BE49-F238E27FC236}">
                <a16:creationId xmlns:a16="http://schemas.microsoft.com/office/drawing/2014/main" id="{998142A5-8351-4220-8F0D-DE26990DF02E}"/>
              </a:ext>
            </a:extLst>
          </p:cNvPr>
          <p:cNvPicPr>
            <a:picLocks noChangeAspect="1"/>
          </p:cNvPicPr>
          <p:nvPr/>
        </p:nvPicPr>
        <p:blipFill>
          <a:blip r:embed="rId3"/>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Problem Statement</a:t>
            </a:r>
          </a:p>
        </p:txBody>
      </p:sp>
      <p:sp>
        <p:nvSpPr>
          <p:cNvPr id="12" name="Content Placeholder 10">
            <a:extLst>
              <a:ext uri="{FF2B5EF4-FFF2-40B4-BE49-F238E27FC236}">
                <a16:creationId xmlns:a16="http://schemas.microsoft.com/office/drawing/2014/main" id="{0330EB0D-E8C9-4BB5-A4B7-8990477B2012}"/>
              </a:ext>
            </a:extLst>
          </p:cNvPr>
          <p:cNvSpPr>
            <a:spLocks noGrp="1"/>
          </p:cNvSpPr>
          <p:nvPr/>
        </p:nvSpPr>
        <p:spPr>
          <a:xfrm>
            <a:off x="550838" y="2492895"/>
            <a:ext cx="11090324" cy="3268215"/>
          </a:xfrm>
          <a:prstGeom prst="rect">
            <a:avLst/>
          </a:prstGeom>
        </p:spPr>
        <p:txBody>
          <a:bodyPr vert="horz" anchor="t">
            <a:noAutofit/>
          </a:bodyPr>
          <a:lst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6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a:lstStyle>
          <a:p>
            <a:r>
              <a:rPr lang="en-US" sz="1800" dirty="0"/>
              <a:t>To develop a Fake News Detection system using Natural Language Processing (NLP) and its accuracy will be tested using Machine Learning algorithms. The algorithm must be able to detect fake news in a given scenario.</a:t>
            </a:r>
          </a:p>
        </p:txBody>
      </p:sp>
      <p:sp>
        <p:nvSpPr>
          <p:cNvPr id="15" name="Slide Number Placeholder 5">
            <a:extLst>
              <a:ext uri="{FF2B5EF4-FFF2-40B4-BE49-F238E27FC236}">
                <a16:creationId xmlns:a16="http://schemas.microsoft.com/office/drawing/2014/main" id="{DD3F9C8B-4F76-4841-A26A-AB6DC82A2910}"/>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8</a:t>
            </a:fld>
            <a:endParaRPr lang="en-US" dirty="0"/>
          </a:p>
        </p:txBody>
      </p:sp>
      <p:pic>
        <p:nvPicPr>
          <p:cNvPr id="7" name="Picture 6">
            <a:extLst>
              <a:ext uri="{FF2B5EF4-FFF2-40B4-BE49-F238E27FC236}">
                <a16:creationId xmlns:a16="http://schemas.microsoft.com/office/drawing/2014/main" id="{19FFF8BB-3CC5-4F9A-A37C-C10FC1E705CC}"/>
              </a:ext>
            </a:extLst>
          </p:cNvPr>
          <p:cNvPicPr>
            <a:picLocks noChangeAspect="1"/>
          </p:cNvPicPr>
          <p:nvPr/>
        </p:nvPicPr>
        <p:blipFill>
          <a:blip r:embed="rId3"/>
          <a:stretch>
            <a:fillRect/>
          </a:stretch>
        </p:blipFill>
        <p:spPr>
          <a:xfrm>
            <a:off x="9264352" y="-205473"/>
            <a:ext cx="3215680" cy="1173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A294947-D752-4AF2-9DE8-76CB5023D261}"/>
              </a:ext>
            </a:extLst>
          </p:cNvPr>
          <p:cNvSpPr>
            <a:spLocks noGrp="1"/>
          </p:cNvSpPr>
          <p:nvPr>
            <p:ph sz="half" idx="1"/>
          </p:nvPr>
        </p:nvSpPr>
        <p:spPr>
          <a:xfrm>
            <a:off x="622300" y="1772816"/>
            <a:ext cx="11091672" cy="4462272"/>
          </a:xfrm>
        </p:spPr>
        <p:txBody>
          <a:bodyPr>
            <a:normAutofit/>
          </a:bodyPr>
          <a:lstStyle/>
          <a:p>
            <a:pPr marL="64008" indent="0">
              <a:buNone/>
            </a:pPr>
            <a:r>
              <a:rPr lang="en-US" sz="2000" b="1" dirty="0">
                <a:solidFill>
                  <a:schemeClr val="tx1">
                    <a:lumMod val="50000"/>
                  </a:schemeClr>
                </a:solidFill>
              </a:rPr>
              <a:t>Journalism</a:t>
            </a:r>
          </a:p>
          <a:p>
            <a:r>
              <a:rPr lang="en-US" sz="1800" dirty="0">
                <a:latin typeface="Calibri" panose="020F0502020204030204" pitchFamily="34" charset="0"/>
                <a:ea typeface="Calibri" panose="020F0502020204030204" pitchFamily="34" charset="0"/>
                <a:cs typeface="Times New Roman" panose="02020603050405020304" pitchFamily="18" charset="0"/>
              </a:rPr>
              <a:t>The major spread of information and trusted source is through newspapers and news channels, so this detection can be used to verify the news before broadcasting it. </a:t>
            </a: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4008" indent="0">
              <a:buNone/>
            </a:pPr>
            <a:r>
              <a:rPr lang="en-US" sz="2000" b="1" dirty="0">
                <a:solidFill>
                  <a:schemeClr val="tx1">
                    <a:lumMod val="50000"/>
                  </a:schemeClr>
                </a:solidFill>
              </a:rPr>
              <a:t>Social Media</a:t>
            </a:r>
          </a:p>
          <a:p>
            <a:r>
              <a:rPr lang="en-US" sz="1800" dirty="0">
                <a:latin typeface="Calibri" panose="020F0502020204030204" pitchFamily="34" charset="0"/>
                <a:ea typeface="Calibri" panose="020F0502020204030204" pitchFamily="34" charset="0"/>
                <a:cs typeface="Times New Roman" panose="02020603050405020304" pitchFamily="18" charset="0"/>
              </a:rPr>
              <a:t>In today’s world of social media, it is easy to manipulate any information or news. Such manipulated news misguides the readers. </a:t>
            </a:r>
          </a:p>
          <a:p>
            <a:r>
              <a:rPr lang="en-US" sz="1800" dirty="0">
                <a:latin typeface="Calibri" panose="020F0502020204030204" pitchFamily="34" charset="0"/>
                <a:ea typeface="Calibri" panose="020F0502020204030204" pitchFamily="34" charset="0"/>
                <a:cs typeface="Times New Roman" panose="02020603050405020304" pitchFamily="18" charset="0"/>
              </a:rPr>
              <a:t>It is important to identify that news is fake or real. This project provides various techniques that can be used in detection and classification of information</a:t>
            </a:r>
          </a:p>
        </p:txBody>
      </p:sp>
      <p:sp>
        <p:nvSpPr>
          <p:cNvPr id="7" name="Slide Number Placeholder 5">
            <a:extLst>
              <a:ext uri="{FF2B5EF4-FFF2-40B4-BE49-F238E27FC236}">
                <a16:creationId xmlns:a16="http://schemas.microsoft.com/office/drawing/2014/main" id="{CC119ADE-FD9E-4D63-8EC3-685BD9E6D4DD}"/>
              </a:ext>
            </a:extLst>
          </p:cNvPr>
          <p:cNvSpPr txBox="1">
            <a:spLocks/>
          </p:cNvSpPr>
          <p:nvPr/>
        </p:nvSpPr>
        <p:spPr>
          <a:xfrm>
            <a:off x="7392144" y="235238"/>
            <a:ext cx="382528" cy="301752"/>
          </a:xfrm>
          <a:prstGeom prst="rect">
            <a:avLst/>
          </a:prstGeom>
        </p:spPr>
        <p:txBody>
          <a:bodyPr vert="horz" anchor="b"/>
          <a:lstStyle>
            <a:defPPr>
              <a:defRPr lang="en-US"/>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A1243F-3000-4347-94A4-FBDEAD3122CB}" type="slidenum">
              <a:rPr lang="en-US" smtClean="0"/>
              <a:pPr/>
              <a:t>9</a:t>
            </a:fld>
            <a:endParaRPr lang="en-US" dirty="0"/>
          </a:p>
        </p:txBody>
      </p:sp>
      <p:sp>
        <p:nvSpPr>
          <p:cNvPr id="18" name="Title 8">
            <a:extLst>
              <a:ext uri="{FF2B5EF4-FFF2-40B4-BE49-F238E27FC236}">
                <a16:creationId xmlns:a16="http://schemas.microsoft.com/office/drawing/2014/main" id="{EEFD4CA6-4BFF-4842-9571-649956F81114}"/>
              </a:ext>
            </a:extLst>
          </p:cNvPr>
          <p:cNvSpPr>
            <a:spLocks noGrp="1"/>
          </p:cNvSpPr>
          <p:nvPr>
            <p:ph type="title"/>
          </p:nvPr>
        </p:nvSpPr>
        <p:spPr>
          <a:xfrm>
            <a:off x="622300" y="381198"/>
            <a:ext cx="6553820" cy="675926"/>
          </a:xfrm>
        </p:spPr>
        <p:txBody>
          <a:bodyPr/>
          <a:lstStyle/>
          <a:p>
            <a:pPr algn="ctr"/>
            <a:r>
              <a:rPr lang="en-IN" dirty="0"/>
              <a:t>Area of Application</a:t>
            </a:r>
          </a:p>
        </p:txBody>
      </p:sp>
      <p:pic>
        <p:nvPicPr>
          <p:cNvPr id="20" name="Picture 19">
            <a:extLst>
              <a:ext uri="{FF2B5EF4-FFF2-40B4-BE49-F238E27FC236}">
                <a16:creationId xmlns:a16="http://schemas.microsoft.com/office/drawing/2014/main" id="{95E19137-B4C5-4638-AA33-015B8C02EB2F}"/>
              </a:ext>
            </a:extLst>
          </p:cNvPr>
          <p:cNvPicPr>
            <a:picLocks noChangeAspect="1"/>
          </p:cNvPicPr>
          <p:nvPr/>
        </p:nvPicPr>
        <p:blipFill>
          <a:blip r:embed="rId3"/>
          <a:stretch>
            <a:fillRect/>
          </a:stretch>
        </p:blipFill>
        <p:spPr>
          <a:xfrm>
            <a:off x="9264352" y="-205473"/>
            <a:ext cx="3215680" cy="1173342"/>
          </a:xfrm>
          <a:prstGeom prst="rect">
            <a:avLst/>
          </a:prstGeom>
        </p:spPr>
      </p:pic>
    </p:spTree>
    <p:extLst>
      <p:ext uri="{BB962C8B-B14F-4D97-AF65-F5344CB8AC3E}">
        <p14:creationId xmlns:p14="http://schemas.microsoft.com/office/powerpoint/2010/main" val="29326621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47EFB-BDBB-4CE5-A848-1507BE3B7989}">
  <ds:schemaRefs>
    <ds:schemaRef ds:uri="http://www.w3.org/XML/1998/namespace"/>
    <ds:schemaRef ds:uri="http://purl.org/dc/dcmitype/"/>
    <ds:schemaRef ds:uri="http://schemas.microsoft.com/office/2006/documentManagement/types"/>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16c05727-aa75-4e4a-9b5f-8a80a1165891"/>
    <ds:schemaRef ds:uri="http://purl.org/dc/terms/"/>
    <ds:schemaRef ds:uri="http://purl.org/dc/elements/1.1/"/>
  </ds:schemaRefs>
</ds:datastoreItem>
</file>

<file path=customXml/itemProps2.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3.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1717</TotalTime>
  <Words>3241</Words>
  <Application>Microsoft Office PowerPoint</Application>
  <PresentationFormat>Widescreen</PresentationFormat>
  <Paragraphs>280</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Segoe UI</vt:lpstr>
      <vt:lpstr>Arial</vt:lpstr>
      <vt:lpstr>Times New Roman</vt:lpstr>
      <vt:lpstr>Symbol</vt:lpstr>
      <vt:lpstr>Wingdings 2</vt:lpstr>
      <vt:lpstr>Calibri</vt:lpstr>
      <vt:lpstr>Cambria Math</vt:lpstr>
      <vt:lpstr>Verve</vt:lpstr>
      <vt:lpstr>Fake News Detection Using Natural Language Processing (NLP)</vt:lpstr>
      <vt:lpstr>Index</vt:lpstr>
      <vt:lpstr>Introduction</vt:lpstr>
      <vt:lpstr>Machine Learning, Deep Learning &amp; NLP</vt:lpstr>
      <vt:lpstr>Machine Learning, Deep Learning &amp; NLP</vt:lpstr>
      <vt:lpstr>Machine Learning, Deep Learning &amp; NLP</vt:lpstr>
      <vt:lpstr>Motivation</vt:lpstr>
      <vt:lpstr>Problem Statement</vt:lpstr>
      <vt:lpstr>Area of Application</vt:lpstr>
      <vt:lpstr>Dataset &amp; Input Format</vt:lpstr>
      <vt:lpstr>Literature Review: Related Work</vt:lpstr>
      <vt:lpstr>Literature Review: Related Work</vt:lpstr>
      <vt:lpstr>Literature Review: Inference </vt:lpstr>
      <vt:lpstr>Literature Review: SWOT Analysis</vt:lpstr>
      <vt:lpstr>Methodology</vt:lpstr>
      <vt:lpstr>Methodology</vt:lpstr>
      <vt:lpstr>Methodology</vt:lpstr>
      <vt:lpstr>Working Model</vt:lpstr>
      <vt:lpstr>Working Model</vt:lpstr>
      <vt:lpstr>Results</vt:lpstr>
      <vt:lpstr>Results</vt:lpstr>
      <vt:lpstr>Conclusion</vt:lpstr>
      <vt:lpstr>Conclusion</vt:lpstr>
      <vt:lpstr>Conclusion</vt:lpstr>
      <vt:lpstr>Plan of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Rubik’s Cube Solving Algorithms</dc:title>
  <dc:subject>Synopsis Presentation</dc:subject>
  <dc:creator>Utkarsh Gupta;Tanya Malhotra;Garvit Khurana;Vanshaj Goel</dc:creator>
  <cp:keywords>Presentation Video</cp:keywords>
  <cp:lastModifiedBy>Rahul Dhanola</cp:lastModifiedBy>
  <cp:revision>96</cp:revision>
  <dcterms:created xsi:type="dcterms:W3CDTF">2021-09-01T17:31:23Z</dcterms:created>
  <dcterms:modified xsi:type="dcterms:W3CDTF">2022-05-17T03:51:10Z</dcterms:modified>
  <cp:category>Presentation</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MarkAsFinal">
    <vt:bool>true</vt:bool>
  </property>
</Properties>
</file>