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79" r:id="rId11"/>
    <p:sldId id="274" r:id="rId12"/>
    <p:sldId id="275" r:id="rId13"/>
    <p:sldId id="27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53">
          <p15:clr>
            <a:srgbClr val="A4A3A4"/>
          </p15:clr>
        </p15:guide>
        <p15:guide id="2" pos="384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guide orient="horz" pos="2353"/>
        <p:guide pos="384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 name="Google Shape;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b03b0192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b03b0192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g12b03b0192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92731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a6d8798c3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11a6d8798c3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1e850010e1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11e850010e1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 name="Google Shape;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73c042c8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 name="Google Shape;66;g1673c042c8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a6d8798c3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a6d8798c3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3" name="Google Shape;73;g11a6d8798c3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e850010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e850010e1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50000"/>
              </a:lnSpc>
              <a:spcBef>
                <a:spcPts val="0"/>
              </a:spcBef>
              <a:spcAft>
                <a:spcPts val="0"/>
              </a:spcAft>
              <a:buNone/>
            </a:pPr>
            <a:endParaRPr sz="1300" dirty="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b03b0192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b03b0192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g12b03b0192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2" name="Google Shape;2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ctr" anchorCtr="0">
            <a:noAutofit/>
          </a:bodyPr>
          <a:lstStyle>
            <a:lvl1pPr lvl="0" rtl="0">
              <a:spcBef>
                <a:spcPts val="0"/>
              </a:spcBef>
              <a:spcAft>
                <a:spcPts val="0"/>
              </a:spcAft>
              <a:buSzPts val="1900"/>
              <a:buChar char="●"/>
              <a:defRPr sz="1900"/>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a:endParaRPr/>
          </a:p>
        </p:txBody>
      </p:sp>
      <p:sp>
        <p:nvSpPr>
          <p:cNvPr id="25" name="Google Shape;25;p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ctr"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26" name="Google Shape;26;p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500" cy="6684900"/>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6">
            <a:alphaModFix/>
          </a:blip>
          <a:srcRect t="12816" r="7450"/>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obots.ox.ac.uk/~vgg/data/flowers/10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32" name="Google Shape;32;p6"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33" name="Google Shape;33;p6" descr="A picture containing text, clipart&#10;&#10;Description automatically generated"/>
          <p:cNvPicPr preferRelativeResize="0"/>
          <p:nvPr/>
        </p:nvPicPr>
        <p:blipFill rotWithShape="1">
          <a:blip r:embed="rId4">
            <a:alphaModFix/>
          </a:blip>
          <a:srcRect/>
          <a:stretch/>
        </p:blipFill>
        <p:spPr>
          <a:xfrm>
            <a:off x="8063345" y="143688"/>
            <a:ext cx="3985900" cy="1474098"/>
          </a:xfrm>
          <a:prstGeom prst="rect">
            <a:avLst/>
          </a:prstGeom>
          <a:noFill/>
          <a:ln>
            <a:noFill/>
          </a:ln>
        </p:spPr>
      </p:pic>
      <p:sp>
        <p:nvSpPr>
          <p:cNvPr id="34" name="Google Shape;34;p6"/>
          <p:cNvSpPr txBox="1"/>
          <p:nvPr/>
        </p:nvSpPr>
        <p:spPr>
          <a:xfrm>
            <a:off x="3754200" y="1513400"/>
            <a:ext cx="46836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Calibri"/>
                <a:ea typeface="Calibri"/>
                <a:cs typeface="Calibri"/>
                <a:sym typeface="Calibri"/>
              </a:rPr>
              <a:t>Major Project</a:t>
            </a:r>
            <a:endParaRPr sz="5400" dirty="0">
              <a:solidFill>
                <a:schemeClr val="dk1"/>
              </a:solidFill>
              <a:latin typeface="Calibri"/>
              <a:ea typeface="Calibri"/>
              <a:cs typeface="Calibri"/>
              <a:sym typeface="Calibri"/>
            </a:endParaRPr>
          </a:p>
        </p:txBody>
      </p:sp>
      <p:sp>
        <p:nvSpPr>
          <p:cNvPr id="35" name="Google Shape;35;p6"/>
          <p:cNvSpPr txBox="1"/>
          <p:nvPr/>
        </p:nvSpPr>
        <p:spPr>
          <a:xfrm>
            <a:off x="1180999" y="2560320"/>
            <a:ext cx="99486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Title: </a:t>
            </a:r>
            <a:r>
              <a:rPr lang="en-GB" sz="2800" dirty="0">
                <a:solidFill>
                  <a:schemeClr val="dk1"/>
                </a:solidFill>
                <a:latin typeface="Calibri"/>
                <a:ea typeface="Calibri"/>
                <a:cs typeface="Calibri"/>
                <a:sym typeface="Calibri"/>
              </a:rPr>
              <a:t>Text To Image Generation</a:t>
            </a:r>
            <a:endParaRPr sz="2800" dirty="0">
              <a:solidFill>
                <a:schemeClr val="dk1"/>
              </a:solidFill>
              <a:latin typeface="Calibri"/>
              <a:ea typeface="Calibri"/>
              <a:cs typeface="Calibri"/>
              <a:sym typeface="Calibri"/>
            </a:endParaRPr>
          </a:p>
        </p:txBody>
      </p:sp>
      <p:sp>
        <p:nvSpPr>
          <p:cNvPr id="36" name="Google Shape;36;p6"/>
          <p:cNvSpPr txBox="1"/>
          <p:nvPr/>
        </p:nvSpPr>
        <p:spPr>
          <a:xfrm>
            <a:off x="134958" y="4973209"/>
            <a:ext cx="2485893" cy="21969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dirty="0">
                <a:solidFill>
                  <a:schemeClr val="dk1"/>
                </a:solidFill>
                <a:latin typeface="Calibri"/>
                <a:ea typeface="Calibri"/>
                <a:cs typeface="Calibri"/>
                <a:sym typeface="Calibri"/>
              </a:rPr>
              <a:t>Presented by:</a:t>
            </a:r>
            <a:endParaRPr sz="1500" dirty="0"/>
          </a:p>
          <a:p>
            <a:pPr marL="0" lvl="0" indent="0" algn="l" rtl="0">
              <a:lnSpc>
                <a:spcPct val="115000"/>
              </a:lnSpc>
              <a:spcBef>
                <a:spcPts val="1200"/>
              </a:spcBef>
              <a:spcAft>
                <a:spcPts val="0"/>
              </a:spcAft>
              <a:buClr>
                <a:srgbClr val="000000"/>
              </a:buClr>
              <a:buSzPts val="1400"/>
              <a:buFont typeface="Arial"/>
              <a:buNone/>
            </a:pPr>
            <a:r>
              <a:rPr lang="en-US" b="1" dirty="0">
                <a:solidFill>
                  <a:schemeClr val="dk1"/>
                </a:solidFill>
                <a:highlight>
                  <a:srgbClr val="FFFFFF"/>
                </a:highlight>
                <a:latin typeface="Montserrat"/>
                <a:ea typeface="Montserrat"/>
                <a:cs typeface="Montserrat"/>
                <a:sym typeface="Montserrat"/>
              </a:rPr>
              <a:t>Mudit </a:t>
            </a:r>
            <a:r>
              <a:rPr lang="en-US" b="1" dirty="0" err="1">
                <a:solidFill>
                  <a:schemeClr val="dk1"/>
                </a:solidFill>
                <a:highlight>
                  <a:srgbClr val="FFFFFF"/>
                </a:highlight>
                <a:latin typeface="Montserrat"/>
                <a:ea typeface="Montserrat"/>
                <a:cs typeface="Montserrat"/>
                <a:sym typeface="Montserrat"/>
              </a:rPr>
              <a:t>Dagar</a:t>
            </a:r>
            <a:endParaRPr b="1" dirty="0">
              <a:solidFill>
                <a:schemeClr val="dk1"/>
              </a:solidFill>
              <a:highlight>
                <a:srgbClr val="FFFFFF"/>
              </a:highlight>
              <a:latin typeface="Montserrat"/>
              <a:ea typeface="Montserrat"/>
              <a:cs typeface="Montserrat"/>
              <a:sym typeface="Montserrat"/>
            </a:endParaRPr>
          </a:p>
          <a:p>
            <a:pPr marL="0" lvl="0" indent="0" algn="l" rtl="0">
              <a:lnSpc>
                <a:spcPct val="150000"/>
              </a:lnSpc>
              <a:spcBef>
                <a:spcPts val="200"/>
              </a:spcBef>
              <a:spcAft>
                <a:spcPts val="0"/>
              </a:spcAft>
              <a:buClr>
                <a:srgbClr val="000000"/>
              </a:buClr>
              <a:buSzPts val="1200"/>
              <a:buFont typeface="Arial"/>
              <a:buNone/>
            </a:pPr>
            <a:r>
              <a:rPr lang="en-US" sz="1200" dirty="0">
                <a:solidFill>
                  <a:schemeClr val="dk1"/>
                </a:solidFill>
                <a:highlight>
                  <a:srgbClr val="FFFFFF"/>
                </a:highlight>
                <a:latin typeface="Montserrat"/>
                <a:ea typeface="Montserrat"/>
                <a:cs typeface="Montserrat"/>
                <a:sym typeface="Montserrat"/>
              </a:rPr>
              <a:t>BTech CSE AI &amp; ML Batch- 4</a:t>
            </a:r>
            <a:endParaRPr sz="1200" dirty="0">
              <a:solidFill>
                <a:schemeClr val="dk1"/>
              </a:solidFill>
              <a:highlight>
                <a:srgbClr val="FFFFFF"/>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rgbClr val="FFFFFF"/>
                </a:highlight>
                <a:latin typeface="Montserrat"/>
                <a:ea typeface="Montserrat"/>
                <a:cs typeface="Montserrat"/>
                <a:sym typeface="Montserrat"/>
              </a:rPr>
              <a:t>500076400	            </a:t>
            </a: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rgbClr val="FFFFFF"/>
                </a:highlight>
                <a:latin typeface="Montserrat"/>
                <a:ea typeface="Montserrat"/>
                <a:cs typeface="Montserrat"/>
                <a:sym typeface="Montserrat"/>
              </a:rPr>
              <a:t>R177219126</a:t>
            </a:r>
            <a:endParaRPr b="1" dirty="0">
              <a:solidFill>
                <a:schemeClr val="dk1"/>
              </a:solidFill>
              <a:highlight>
                <a:srgbClr val="FFFFFF"/>
              </a:highlight>
              <a:latin typeface="Montserrat"/>
              <a:ea typeface="Montserrat"/>
              <a:cs typeface="Montserrat"/>
              <a:sym typeface="Montserrat"/>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7" name="Google Shape;37;p6"/>
          <p:cNvSpPr txBox="1"/>
          <p:nvPr/>
        </p:nvSpPr>
        <p:spPr>
          <a:xfrm>
            <a:off x="9352826" y="5003074"/>
            <a:ext cx="2717100" cy="2017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Mentored By:</a:t>
            </a:r>
            <a:endParaRPr sz="18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highlight>
                  <a:schemeClr val="lt1"/>
                </a:highlight>
                <a:latin typeface="Montserrat"/>
                <a:ea typeface="Montserrat"/>
                <a:cs typeface="Montserrat"/>
                <a:sym typeface="Montserrat"/>
              </a:rPr>
              <a:t>Dr. Virendra </a:t>
            </a:r>
            <a:r>
              <a:rPr lang="en-US" b="1" dirty="0" err="1">
                <a:solidFill>
                  <a:schemeClr val="dk1"/>
                </a:solidFill>
                <a:highlight>
                  <a:schemeClr val="lt1"/>
                </a:highlight>
                <a:latin typeface="Montserrat"/>
                <a:ea typeface="Montserrat"/>
                <a:cs typeface="Montserrat"/>
                <a:sym typeface="Montserrat"/>
              </a:rPr>
              <a:t>Kadyan</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Department of Informatics</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UPES, Dehradun</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8" name="Google Shape;38;p6"/>
          <p:cNvSpPr txBox="1"/>
          <p:nvPr/>
        </p:nvSpPr>
        <p:spPr>
          <a:xfrm>
            <a:off x="2421373" y="5269628"/>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Prateek Sherawat</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Batch- 4</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500076579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R177219134</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10" name="Google Shape;38;p6">
            <a:extLst>
              <a:ext uri="{FF2B5EF4-FFF2-40B4-BE49-F238E27FC236}">
                <a16:creationId xmlns:a16="http://schemas.microsoft.com/office/drawing/2014/main" id="{553F6423-2729-4006-9BBB-2C664BDE0309}"/>
              </a:ext>
            </a:extLst>
          </p:cNvPr>
          <p:cNvSpPr txBox="1"/>
          <p:nvPr/>
        </p:nvSpPr>
        <p:spPr>
          <a:xfrm>
            <a:off x="4785190" y="5288945"/>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Piyush Malviya</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Batch- 3</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500075183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R177219073</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11" name="Google Shape;38;p6">
            <a:extLst>
              <a:ext uri="{FF2B5EF4-FFF2-40B4-BE49-F238E27FC236}">
                <a16:creationId xmlns:a16="http://schemas.microsoft.com/office/drawing/2014/main" id="{CE058473-5DD3-4D51-B48D-E8CFCE411891}"/>
              </a:ext>
            </a:extLst>
          </p:cNvPr>
          <p:cNvSpPr txBox="1"/>
          <p:nvPr/>
        </p:nvSpPr>
        <p:spPr>
          <a:xfrm>
            <a:off x="6989848" y="5291971"/>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Rahul Dhanola</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Batch- 4</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500075154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R177219139</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Methodology</a:t>
            </a:r>
            <a:br>
              <a:rPr lang="en-US" sz="3200" b="1" dirty="0">
                <a:solidFill>
                  <a:srgbClr val="46B0FA"/>
                </a:solidFill>
                <a:latin typeface="Roboto"/>
                <a:ea typeface="Roboto"/>
                <a:cs typeface="Roboto"/>
                <a:sym typeface="Roboto"/>
              </a:rPr>
            </a:br>
            <a:br>
              <a:rPr lang="en-US" sz="3200" b="1" dirty="0">
                <a:solidFill>
                  <a:srgbClr val="46B0FA"/>
                </a:solidFill>
                <a:latin typeface="Roboto"/>
                <a:ea typeface="Roboto"/>
                <a:cs typeface="Roboto"/>
                <a:sym typeface="Roboto"/>
              </a:rPr>
            </a:br>
            <a:r>
              <a:rPr lang="en-US" sz="2000" b="1" dirty="0">
                <a:solidFill>
                  <a:srgbClr val="46B0FA"/>
                </a:solidFill>
                <a:latin typeface="Roboto"/>
                <a:ea typeface="Roboto"/>
                <a:cs typeface="Roboto"/>
                <a:sym typeface="Roboto"/>
              </a:rPr>
              <a:t>4.2 </a:t>
            </a:r>
            <a:r>
              <a:rPr lang="en-US" sz="2000" b="1" u="sng" dirty="0">
                <a:solidFill>
                  <a:srgbClr val="46B0FA"/>
                </a:solidFill>
                <a:latin typeface="Roboto"/>
                <a:ea typeface="Roboto"/>
                <a:cs typeface="Roboto"/>
                <a:sym typeface="Roboto"/>
              </a:rPr>
              <a:t>System Architecture</a:t>
            </a:r>
            <a:endParaRPr sz="2000" b="1" u="sng" dirty="0">
              <a:solidFill>
                <a:srgbClr val="46B0FA"/>
              </a:solidFill>
              <a:latin typeface="Roboto"/>
              <a:ea typeface="Roboto"/>
              <a:cs typeface="Roboto"/>
              <a:sym typeface="Roboto"/>
            </a:endParaRPr>
          </a:p>
        </p:txBody>
      </p:sp>
      <p:sp>
        <p:nvSpPr>
          <p:cNvPr id="108" name="Google Shape;108;p14"/>
          <p:cNvSpPr txBox="1"/>
          <p:nvPr/>
        </p:nvSpPr>
        <p:spPr>
          <a:xfrm>
            <a:off x="494489" y="1957762"/>
            <a:ext cx="11281811" cy="4278064"/>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GB" dirty="0">
                <a:latin typeface="Roboto" panose="02000000000000000000" pitchFamily="2" charset="0"/>
                <a:ea typeface="Roboto" panose="02000000000000000000" pitchFamily="2" charset="0"/>
                <a:cs typeface="Roboto" panose="02000000000000000000" pitchFamily="2" charset="0"/>
                <a:sym typeface="Roboto"/>
              </a:rPr>
              <a:t>A text to image generation system receives an input in the form of text which contains some information about the image to generate. The output of this system is the image generated similar to as described in the text description. There are two Networks:</a:t>
            </a:r>
          </a:p>
          <a:p>
            <a:pPr lvl="0" algn="just" rtl="0">
              <a:spcBef>
                <a:spcPts val="0"/>
              </a:spcBef>
              <a:spcAft>
                <a:spcPts val="0"/>
              </a:spcAft>
            </a:pPr>
            <a:endParaRPr lang="en-GB" dirty="0">
              <a:latin typeface="Roboto" panose="02000000000000000000" pitchFamily="2" charset="0"/>
              <a:ea typeface="Roboto" panose="02000000000000000000" pitchFamily="2" charset="0"/>
              <a:cs typeface="Roboto" panose="02000000000000000000" pitchFamily="2" charset="0"/>
              <a:sym typeface="Roboto"/>
            </a:endParaRPr>
          </a:p>
          <a:p>
            <a:pPr marL="342900" lvl="0" indent="-342900" algn="just" rtl="0">
              <a:spcBef>
                <a:spcPts val="0"/>
              </a:spcBef>
              <a:spcAft>
                <a:spcPts val="0"/>
              </a:spcAft>
              <a:buAutoNum type="alphaUcParenBoth"/>
            </a:pPr>
            <a:r>
              <a:rPr lang="en-GB" b="1" dirty="0">
                <a:latin typeface="Roboto" panose="02000000000000000000" pitchFamily="2" charset="0"/>
                <a:ea typeface="Roboto" panose="02000000000000000000" pitchFamily="2" charset="0"/>
                <a:cs typeface="Roboto" panose="02000000000000000000" pitchFamily="2" charset="0"/>
                <a:sym typeface="Roboto"/>
              </a:rPr>
              <a:t>) Generator Network (G): </a:t>
            </a:r>
            <a:r>
              <a:rPr lang="en-GB" dirty="0">
                <a:latin typeface="Roboto" panose="02000000000000000000" pitchFamily="2" charset="0"/>
                <a:ea typeface="Roboto" panose="02000000000000000000" pitchFamily="2" charset="0"/>
                <a:cs typeface="Roboto" panose="02000000000000000000" pitchFamily="2" charset="0"/>
                <a:sym typeface="Roboto"/>
              </a:rPr>
              <a:t>The Generator Network is very similar to that of the ACGAN. However, instead of feeding the class label to which the synthesized image is supposed to pertain, we input the noise vector z, containing information related to the textual description of the image. In our model, G is a neural network consisting of a sequence of transposed convolutional layers. It outputs an upscaled image If (fake image) of shape 128 × 128 × 3.</a:t>
            </a:r>
          </a:p>
          <a:p>
            <a:pPr marL="342900" lvl="0" indent="-342900" algn="just" rtl="0">
              <a:spcBef>
                <a:spcPts val="0"/>
              </a:spcBef>
              <a:spcAft>
                <a:spcPts val="0"/>
              </a:spcAft>
              <a:buAutoNum type="alphaUcParenBoth"/>
            </a:pPr>
            <a:endParaRPr lang="en-US" b="1" dirty="0">
              <a:latin typeface="Roboto" panose="02000000000000000000" pitchFamily="2" charset="0"/>
              <a:ea typeface="Roboto" panose="02000000000000000000" pitchFamily="2" charset="0"/>
              <a:cs typeface="Roboto" panose="02000000000000000000" pitchFamily="2" charset="0"/>
              <a:sym typeface="Roboto"/>
            </a:endParaRPr>
          </a:p>
          <a:p>
            <a:pPr marL="342900" lvl="0" indent="-342900" algn="just" rtl="0">
              <a:spcBef>
                <a:spcPts val="0"/>
              </a:spcBef>
              <a:spcAft>
                <a:spcPts val="0"/>
              </a:spcAft>
              <a:buAutoNum type="alphaUcParenBoth"/>
            </a:pPr>
            <a:r>
              <a:rPr lang="en-US" b="1" dirty="0">
                <a:latin typeface="Roboto" panose="02000000000000000000" pitchFamily="2" charset="0"/>
                <a:ea typeface="Roboto" panose="02000000000000000000" pitchFamily="2" charset="0"/>
                <a:cs typeface="Roboto" panose="02000000000000000000" pitchFamily="2" charset="0"/>
                <a:sym typeface="Roboto"/>
              </a:rPr>
              <a:t>Discriminator Network (D): </a:t>
            </a:r>
          </a:p>
          <a:p>
            <a:pPr marL="342900" lvl="0" indent="-342900" algn="just" rtl="0">
              <a:spcBef>
                <a:spcPts val="0"/>
              </a:spcBef>
              <a:spcAft>
                <a:spcPts val="0"/>
              </a:spcAft>
              <a:buAutoNum type="alphaUcParenBoth"/>
            </a:pPr>
            <a:endParaRPr lang="en-US" b="1" dirty="0">
              <a:latin typeface="Roboto" panose="02000000000000000000" pitchFamily="2" charset="0"/>
              <a:ea typeface="Roboto" panose="02000000000000000000" pitchFamily="2" charset="0"/>
              <a:cs typeface="Roboto" panose="02000000000000000000" pitchFamily="2" charset="0"/>
              <a:sym typeface="Roboto"/>
            </a:endParaRPr>
          </a:p>
          <a:p>
            <a:pPr marL="285750" lvl="0" indent="-285750" algn="just" rtl="0">
              <a:spcBef>
                <a:spcPts val="0"/>
              </a:spcBef>
              <a:spcAft>
                <a:spcPts val="0"/>
              </a:spcAft>
              <a:buFont typeface="Arial" panose="020B0604020202020204" pitchFamily="34" charset="0"/>
              <a:buChar char="•"/>
            </a:pPr>
            <a:r>
              <a:rPr lang="en-GB" dirty="0">
                <a:latin typeface="Roboto" panose="02000000000000000000" pitchFamily="2" charset="0"/>
                <a:ea typeface="Roboto" panose="02000000000000000000" pitchFamily="2" charset="0"/>
                <a:cs typeface="Roboto" panose="02000000000000000000" pitchFamily="2" charset="0"/>
                <a:sym typeface="Roboto"/>
              </a:rPr>
              <a:t>The Discriminator network is composed by a series of convolutional layers and receives an image I (any of the images from A). By passing through the convolutional layers, the image is down sampled into an image MD of size M × M × F, where M and F are hyperparameters of the model. lr is replicated spatially to form a vector of shape M × M × </a:t>
            </a:r>
            <a:r>
              <a:rPr lang="en-GB" dirty="0" err="1">
                <a:latin typeface="Roboto" panose="02000000000000000000" pitchFamily="2" charset="0"/>
                <a:ea typeface="Roboto" panose="02000000000000000000" pitchFamily="2" charset="0"/>
                <a:cs typeface="Roboto" panose="02000000000000000000" pitchFamily="2" charset="0"/>
                <a:sym typeface="Roboto"/>
              </a:rPr>
              <a:t>Nl</a:t>
            </a:r>
            <a:r>
              <a:rPr lang="en-GB" dirty="0">
                <a:latin typeface="Roboto" panose="02000000000000000000" pitchFamily="2" charset="0"/>
                <a:ea typeface="Roboto" panose="02000000000000000000" pitchFamily="2" charset="0"/>
                <a:cs typeface="Roboto" panose="02000000000000000000" pitchFamily="2" charset="0"/>
                <a:sym typeface="Roboto"/>
              </a:rPr>
              <a:t>  and is concatenated with MD in the F (channels) dimension.</a:t>
            </a:r>
          </a:p>
          <a:p>
            <a:pPr lvl="0" algn="just" rtl="0">
              <a:spcBef>
                <a:spcPts val="0"/>
              </a:spcBef>
              <a:spcAft>
                <a:spcPts val="0"/>
              </a:spcAft>
            </a:pPr>
            <a:endParaRPr lang="en-GB" dirty="0">
              <a:latin typeface="Roboto" panose="02000000000000000000" pitchFamily="2" charset="0"/>
              <a:ea typeface="Roboto" panose="02000000000000000000" pitchFamily="2" charset="0"/>
              <a:cs typeface="Roboto" panose="02000000000000000000" pitchFamily="2" charset="0"/>
              <a:sym typeface="Roboto"/>
            </a:endParaRPr>
          </a:p>
          <a:p>
            <a:pPr marL="285750" lvl="0" indent="-285750" algn="just" rtl="0">
              <a:spcBef>
                <a:spcPts val="0"/>
              </a:spcBef>
              <a:spcAft>
                <a:spcPts val="0"/>
              </a:spcAft>
              <a:buFont typeface="Arial" panose="020B0604020202020204" pitchFamily="34" charset="0"/>
              <a:buChar char="•"/>
            </a:pPr>
            <a:r>
              <a:rPr lang="en-GB" dirty="0">
                <a:latin typeface="Roboto" panose="02000000000000000000" pitchFamily="2" charset="0"/>
                <a:ea typeface="Roboto" panose="02000000000000000000" pitchFamily="2" charset="0"/>
                <a:cs typeface="Roboto" panose="02000000000000000000" pitchFamily="2" charset="0"/>
                <a:sym typeface="Roboto"/>
              </a:rPr>
              <a:t>This concatenated vector is then fed to another convolutional layer with spatial dimension M × M. Finally, two fully connected layers are used with 1 and Nc neurons, respectively, along with the sigmoid activation function. F C1 produces a probability distribution DS over the sources (real/fake), while F C2 produces a probability distribution DC over the class labels. Details of the architecture are described in Figure 1.</a:t>
            </a:r>
            <a:endParaRPr lang="en-US" dirty="0">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76943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Timeline</a:t>
            </a:r>
            <a:endParaRPr sz="3200" b="1" dirty="0">
              <a:solidFill>
                <a:srgbClr val="46B0FA"/>
              </a:solidFill>
              <a:latin typeface="Roboto"/>
              <a:ea typeface="Roboto"/>
              <a:cs typeface="Roboto"/>
              <a:sym typeface="Roboto"/>
            </a:endParaRPr>
          </a:p>
        </p:txBody>
      </p:sp>
      <p:sp>
        <p:nvSpPr>
          <p:cNvPr id="185" name="Google Shape;185;p24"/>
          <p:cNvSpPr txBox="1"/>
          <p:nvPr/>
        </p:nvSpPr>
        <p:spPr>
          <a:xfrm>
            <a:off x="1145554" y="1173370"/>
            <a:ext cx="9900900" cy="5678437"/>
          </a:xfrm>
          <a:prstGeom prst="rect">
            <a:avLst/>
          </a:prstGeom>
          <a:noFill/>
          <a:ln>
            <a:noFill/>
          </a:ln>
        </p:spPr>
        <p:txBody>
          <a:bodyPr spcFirstLastPara="1" wrap="square" lIns="91425" tIns="45700" rIns="91425" bIns="45700" anchor="t" anchorCtr="0">
            <a:spAutoFit/>
          </a:bodyPr>
          <a:lstStyle/>
          <a:p>
            <a:pPr marL="25400" lvl="0" indent="0" algn="just" rtl="0">
              <a:spcBef>
                <a:spcPts val="1200"/>
              </a:spcBef>
              <a:spcAft>
                <a:spcPts val="0"/>
              </a:spcAft>
              <a:buClr>
                <a:schemeClr val="dk1"/>
              </a:buClr>
              <a:buSzPts val="3200"/>
              <a:buFont typeface="Arial"/>
              <a:buNone/>
            </a:pPr>
            <a:r>
              <a:rPr lang="en-US" sz="1900" dirty="0">
                <a:solidFill>
                  <a:srgbClr val="3A3A3A"/>
                </a:solidFill>
                <a:highlight>
                  <a:schemeClr val="lt1"/>
                </a:highlight>
                <a:latin typeface="Roboto"/>
                <a:ea typeface="Roboto"/>
                <a:cs typeface="Roboto"/>
                <a:sym typeface="Roboto"/>
              </a:rPr>
              <a:t>Our month wise plan to complete the project is as follows </a:t>
            </a:r>
            <a:endParaRPr sz="1900" dirty="0">
              <a:solidFill>
                <a:srgbClr val="3A3A3A"/>
              </a:solidFill>
              <a:highlight>
                <a:schemeClr val="lt1"/>
              </a:highlight>
              <a:latin typeface="Roboto"/>
              <a:ea typeface="Roboto"/>
              <a:cs typeface="Roboto"/>
              <a:sym typeface="Roboto"/>
            </a:endParaRPr>
          </a:p>
          <a:p>
            <a:pPr marL="25400" lvl="0" indent="0" algn="just" rtl="0">
              <a:spcBef>
                <a:spcPts val="1200"/>
              </a:spcBef>
              <a:spcAft>
                <a:spcPts val="0"/>
              </a:spcAft>
              <a:buClr>
                <a:schemeClr val="dk1"/>
              </a:buClr>
              <a:buSzPts val="3200"/>
              <a:buFont typeface="Arial"/>
              <a:buNone/>
            </a:pPr>
            <a:r>
              <a:rPr lang="en-US" sz="1900" b="1" dirty="0">
                <a:solidFill>
                  <a:schemeClr val="dk1"/>
                </a:solidFill>
                <a:highlight>
                  <a:schemeClr val="lt1"/>
                </a:highlight>
                <a:latin typeface="Roboto"/>
                <a:ea typeface="Roboto"/>
                <a:cs typeface="Roboto"/>
                <a:sym typeface="Roboto"/>
              </a:rPr>
              <a:t>February 2023</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Research paper &amp; feasibility understanding of the different methods used in the project.</a:t>
            </a:r>
          </a:p>
          <a:p>
            <a:pPr marL="457200" lvl="0" indent="-349250" algn="just" rtl="0">
              <a:spcBef>
                <a:spcPts val="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Gather all the requirements like hardware and software tools and modules for the implementation.</a:t>
            </a:r>
            <a:endParaRPr lang="en-GB"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Calibri"/>
              <a:buChar char="•"/>
            </a:pPr>
            <a:r>
              <a:rPr lang="en-GB" sz="1900" dirty="0">
                <a:solidFill>
                  <a:schemeClr val="dk1"/>
                </a:solidFill>
                <a:latin typeface="Roboto"/>
                <a:ea typeface="Roboto"/>
                <a:cs typeface="Roboto"/>
                <a:sym typeface="Roboto"/>
              </a:rPr>
              <a:t>Also collecting &amp; understanding the required datasets</a:t>
            </a:r>
            <a:r>
              <a:rPr lang="en-US" sz="1900" dirty="0">
                <a:solidFill>
                  <a:schemeClr val="dk1"/>
                </a:solidFill>
                <a:latin typeface="Roboto"/>
                <a:ea typeface="Roboto"/>
                <a:cs typeface="Roboto"/>
                <a:sym typeface="Roboto"/>
              </a:rPr>
              <a:t>.</a:t>
            </a:r>
            <a:r>
              <a:rPr lang="en-US" sz="1900" b="1" dirty="0">
                <a:solidFill>
                  <a:srgbClr val="3A3A3A"/>
                </a:solidFill>
                <a:highlight>
                  <a:schemeClr val="lt1"/>
                </a:highlight>
                <a:latin typeface="Roboto"/>
                <a:ea typeface="Roboto"/>
                <a:cs typeface="Roboto"/>
                <a:sym typeface="Roboto"/>
              </a:rPr>
              <a:t>	</a:t>
            </a:r>
            <a:endParaRPr sz="1900" b="1" dirty="0">
              <a:solidFill>
                <a:srgbClr val="3A3A3A"/>
              </a:solidFill>
              <a:highlight>
                <a:schemeClr val="lt1"/>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US" sz="1900" b="1" dirty="0">
                <a:solidFill>
                  <a:schemeClr val="dk1"/>
                </a:solidFill>
                <a:highlight>
                  <a:schemeClr val="lt1"/>
                </a:highlight>
                <a:latin typeface="Roboto"/>
                <a:ea typeface="Roboto"/>
                <a:cs typeface="Roboto"/>
                <a:sym typeface="Roboto"/>
              </a:rPr>
              <a:t>April 2023</a:t>
            </a:r>
            <a:endParaRPr sz="1900" dirty="0">
              <a:solidFill>
                <a:schemeClr val="dk1"/>
              </a:solidFill>
              <a:latin typeface="Roboto"/>
              <a:ea typeface="Roboto"/>
              <a:cs typeface="Roboto"/>
              <a:sym typeface="Roboto"/>
            </a:endParaRPr>
          </a:p>
          <a:p>
            <a:pPr marL="457200" lvl="0" indent="-349250" algn="just" rtl="0">
              <a:spcBef>
                <a:spcPts val="120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Starting the Implementation part with various pre-processing steps.</a:t>
            </a:r>
            <a:endParaRPr sz="1900" dirty="0">
              <a:solidFill>
                <a:schemeClr val="dk1"/>
              </a:solidFill>
              <a:highlight>
                <a:schemeClr val="lt1"/>
              </a:highlight>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GB" sz="1900" dirty="0">
                <a:solidFill>
                  <a:schemeClr val="dk1"/>
                </a:solidFill>
                <a:latin typeface="Roboto"/>
                <a:ea typeface="Roboto"/>
                <a:cs typeface="Roboto"/>
                <a:sym typeface="Roboto"/>
              </a:rPr>
              <a:t>Arranging the data according to the model requirements.</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Training &amp; testing of the model.</a:t>
            </a:r>
            <a:endParaRPr sz="1900" dirty="0">
              <a:solidFill>
                <a:schemeClr val="dk1"/>
              </a:solidFill>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IN" sz="1900" b="1" dirty="0">
                <a:solidFill>
                  <a:schemeClr val="dk1"/>
                </a:solidFill>
                <a:highlight>
                  <a:schemeClr val="lt1"/>
                </a:highlight>
                <a:latin typeface="Roboto"/>
                <a:ea typeface="Roboto"/>
                <a:cs typeface="Roboto"/>
                <a:sym typeface="Roboto"/>
              </a:rPr>
              <a:t>May 2023</a:t>
            </a:r>
            <a:endParaRPr sz="1900" dirty="0">
              <a:solidFill>
                <a:schemeClr val="dk1"/>
              </a:solidFill>
              <a:latin typeface="Roboto"/>
              <a:ea typeface="Roboto"/>
              <a:cs typeface="Roboto"/>
              <a:sym typeface="Roboto"/>
            </a:endParaRPr>
          </a:p>
          <a:p>
            <a:pPr marL="457200" lvl="0" indent="-349250" algn="just" rtl="0">
              <a:spcBef>
                <a:spcPts val="120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Optimizing &amp; tuning the model parameters to increase the model accuracy</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GB" sz="1900" dirty="0">
                <a:solidFill>
                  <a:schemeClr val="dk1"/>
                </a:solidFill>
                <a:highlight>
                  <a:schemeClr val="lt1"/>
                </a:highlight>
                <a:latin typeface="Roboto"/>
                <a:ea typeface="Roboto"/>
                <a:cs typeface="Roboto"/>
                <a:sym typeface="Roboto"/>
              </a:rPr>
              <a:t>Visualization of various approaches for better understanding.</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Completion of the Project.</a:t>
            </a:r>
            <a:endParaRPr sz="2000" dirty="0">
              <a:solidFill>
                <a:schemeClr val="dk1"/>
              </a:solidFill>
              <a:latin typeface="Roboto"/>
              <a:ea typeface="Roboto"/>
              <a:cs typeface="Roboto"/>
              <a:sym typeface="Roboto"/>
            </a:endParaRPr>
          </a:p>
          <a:p>
            <a:pPr marL="0" marR="0" lvl="0" indent="0" algn="just" rtl="0">
              <a:spcBef>
                <a:spcPts val="0"/>
              </a:spcBef>
              <a:spcAft>
                <a:spcPts val="0"/>
              </a:spcAft>
              <a:buNone/>
            </a:pPr>
            <a:endParaRPr sz="1800" dirty="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p:nvPr/>
        </p:nvSpPr>
        <p:spPr>
          <a:xfrm>
            <a:off x="631052" y="408451"/>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References</a:t>
            </a:r>
            <a:endParaRPr sz="3200" b="1" dirty="0">
              <a:solidFill>
                <a:srgbClr val="46B0FA"/>
              </a:solidFill>
              <a:latin typeface="Roboto"/>
              <a:ea typeface="Roboto"/>
              <a:cs typeface="Roboto"/>
              <a:sym typeface="Roboto"/>
            </a:endParaRPr>
          </a:p>
        </p:txBody>
      </p:sp>
      <p:sp>
        <p:nvSpPr>
          <p:cNvPr id="191" name="Google Shape;191;p25"/>
          <p:cNvSpPr txBox="1"/>
          <p:nvPr/>
        </p:nvSpPr>
        <p:spPr>
          <a:xfrm>
            <a:off x="726925" y="1507425"/>
            <a:ext cx="10751400" cy="4852570"/>
          </a:xfrm>
          <a:prstGeom prst="rect">
            <a:avLst/>
          </a:prstGeom>
          <a:noFill/>
          <a:ln>
            <a:noFill/>
          </a:ln>
        </p:spPr>
        <p:txBody>
          <a:bodyPr spcFirstLastPara="1" wrap="square" lIns="57150" tIns="45700" rIns="91425" bIns="45700" anchor="t" anchorCtr="0">
            <a:spAutoFit/>
          </a:bodyPr>
          <a:lstStyle/>
          <a:p>
            <a:pPr marR="0" lvl="0" algn="just">
              <a:lnSpc>
                <a:spcPct val="115000"/>
              </a:lnSpc>
              <a:spcBef>
                <a:spcPts val="0"/>
              </a:spcBef>
              <a:spcAft>
                <a:spcPts val="800"/>
              </a:spcAft>
            </a:pPr>
            <a:r>
              <a:rPr lang="en-US" sz="2000" b="1" dirty="0">
                <a:effectLst/>
                <a:latin typeface="Roboto" panose="02000000000000000000" pitchFamily="2" charset="0"/>
                <a:ea typeface="Roboto" panose="02000000000000000000" pitchFamily="2" charset="0"/>
                <a:cs typeface="Roboto" panose="02000000000000000000" pitchFamily="2" charset="0"/>
              </a:rPr>
              <a:t>1.</a:t>
            </a:r>
            <a:r>
              <a:rPr lang="en-US" sz="2000" dirty="0">
                <a:effectLst/>
                <a:latin typeface="Roboto" panose="02000000000000000000" pitchFamily="2" charset="0"/>
                <a:ea typeface="Roboto" panose="02000000000000000000" pitchFamily="2" charset="0"/>
                <a:cs typeface="Roboto" panose="02000000000000000000" pitchFamily="2" charset="0"/>
              </a:rPr>
              <a:t> M.-E. </a:t>
            </a:r>
            <a:r>
              <a:rPr lang="en-US" sz="2000" dirty="0" err="1">
                <a:effectLst/>
                <a:latin typeface="Roboto" panose="02000000000000000000" pitchFamily="2" charset="0"/>
                <a:ea typeface="Roboto" panose="02000000000000000000" pitchFamily="2" charset="0"/>
                <a:cs typeface="Roboto" panose="02000000000000000000" pitchFamily="2" charset="0"/>
              </a:rPr>
              <a:t>Nilsback</a:t>
            </a:r>
            <a:r>
              <a:rPr lang="en-US" sz="2000" dirty="0">
                <a:effectLst/>
                <a:latin typeface="Roboto" panose="02000000000000000000" pitchFamily="2" charset="0"/>
                <a:ea typeface="Roboto" panose="02000000000000000000" pitchFamily="2" charset="0"/>
                <a:cs typeface="Roboto" panose="02000000000000000000" pitchFamily="2" charset="0"/>
              </a:rPr>
              <a:t> and A. Zisserman. Automated flower classification over a large number of classes. In Computer Vision, Graphics &amp; Image Processing, 2008. ICVGIP’08. Sixth Indian Conference on, pages 722–729. IEEE, 2008.</a:t>
            </a:r>
          </a:p>
          <a:p>
            <a:pPr marR="0" lvl="0" algn="just">
              <a:lnSpc>
                <a:spcPct val="115000"/>
              </a:lnSpc>
              <a:spcBef>
                <a:spcPts val="0"/>
              </a:spcBef>
              <a:spcAft>
                <a:spcPts val="800"/>
              </a:spcAft>
            </a:pPr>
            <a:r>
              <a:rPr lang="en-US" sz="2000" b="1" dirty="0">
                <a:effectLst/>
                <a:latin typeface="Roboto" panose="02000000000000000000" pitchFamily="2" charset="0"/>
                <a:ea typeface="Roboto" panose="02000000000000000000" pitchFamily="2" charset="0"/>
                <a:cs typeface="Roboto" panose="02000000000000000000" pitchFamily="2" charset="0"/>
              </a:rPr>
              <a:t>2.</a:t>
            </a:r>
            <a:r>
              <a:rPr lang="en-US" sz="2000" dirty="0">
                <a:effectLst/>
                <a:latin typeface="Roboto" panose="02000000000000000000" pitchFamily="2" charset="0"/>
                <a:ea typeface="Roboto" panose="02000000000000000000" pitchFamily="2" charset="0"/>
                <a:cs typeface="Roboto" panose="02000000000000000000" pitchFamily="2" charset="0"/>
              </a:rPr>
              <a:t> C. </a:t>
            </a:r>
            <a:r>
              <a:rPr lang="en-US" sz="2000" dirty="0" err="1">
                <a:effectLst/>
                <a:latin typeface="Roboto" panose="02000000000000000000" pitchFamily="2" charset="0"/>
                <a:ea typeface="Roboto" panose="02000000000000000000" pitchFamily="2" charset="0"/>
                <a:cs typeface="Roboto" panose="02000000000000000000" pitchFamily="2" charset="0"/>
              </a:rPr>
              <a:t>Doersch</a:t>
            </a:r>
            <a:r>
              <a:rPr lang="en-US" sz="2000" dirty="0">
                <a:effectLst/>
                <a:latin typeface="Roboto" panose="02000000000000000000" pitchFamily="2" charset="0"/>
                <a:ea typeface="Roboto" panose="02000000000000000000" pitchFamily="2" charset="0"/>
                <a:cs typeface="Roboto" panose="02000000000000000000" pitchFamily="2" charset="0"/>
              </a:rPr>
              <a:t>. Tutorial on variational autoencoders. </a:t>
            </a:r>
            <a:r>
              <a:rPr lang="en-US" sz="2000" dirty="0" err="1">
                <a:effectLst/>
                <a:latin typeface="Roboto" panose="02000000000000000000" pitchFamily="2" charset="0"/>
                <a:ea typeface="Roboto" panose="02000000000000000000" pitchFamily="2" charset="0"/>
                <a:cs typeface="Roboto" panose="02000000000000000000" pitchFamily="2" charset="0"/>
              </a:rPr>
              <a:t>arXiv</a:t>
            </a:r>
            <a:r>
              <a:rPr lang="en-US" sz="2000" dirty="0">
                <a:effectLst/>
                <a:latin typeface="Roboto" panose="02000000000000000000" pitchFamily="2" charset="0"/>
                <a:ea typeface="Roboto" panose="02000000000000000000" pitchFamily="2" charset="0"/>
                <a:cs typeface="Roboto" panose="02000000000000000000" pitchFamily="2" charset="0"/>
              </a:rPr>
              <a:t> preprint arXiv:1606.05908, 2016</a:t>
            </a:r>
          </a:p>
          <a:p>
            <a:pPr marR="0" lvl="0" algn="just">
              <a:lnSpc>
                <a:spcPct val="115000"/>
              </a:lnSpc>
              <a:spcBef>
                <a:spcPts val="0"/>
              </a:spcBef>
              <a:spcAft>
                <a:spcPts val="800"/>
              </a:spcAft>
            </a:pPr>
            <a:r>
              <a:rPr lang="en-US" sz="2000" b="1" dirty="0">
                <a:effectLst/>
                <a:latin typeface="Roboto" panose="02000000000000000000" pitchFamily="2" charset="0"/>
                <a:ea typeface="Roboto" panose="02000000000000000000" pitchFamily="2" charset="0"/>
                <a:cs typeface="Roboto" panose="02000000000000000000" pitchFamily="2" charset="0"/>
              </a:rPr>
              <a:t>3.</a:t>
            </a:r>
            <a:r>
              <a:rPr lang="en-US" sz="2000" dirty="0">
                <a:effectLst/>
                <a:latin typeface="Roboto" panose="02000000000000000000" pitchFamily="2" charset="0"/>
                <a:ea typeface="Roboto" panose="02000000000000000000" pitchFamily="2" charset="0"/>
                <a:cs typeface="Roboto" panose="02000000000000000000" pitchFamily="2" charset="0"/>
              </a:rPr>
              <a:t> D. P. </a:t>
            </a:r>
            <a:r>
              <a:rPr lang="en-US" sz="2000" dirty="0" err="1">
                <a:effectLst/>
                <a:latin typeface="Roboto" panose="02000000000000000000" pitchFamily="2" charset="0"/>
                <a:ea typeface="Roboto" panose="02000000000000000000" pitchFamily="2" charset="0"/>
                <a:cs typeface="Roboto" panose="02000000000000000000" pitchFamily="2" charset="0"/>
              </a:rPr>
              <a:t>Kingma</a:t>
            </a:r>
            <a:r>
              <a:rPr lang="en-US" sz="2000" dirty="0">
                <a:effectLst/>
                <a:latin typeface="Roboto" panose="02000000000000000000" pitchFamily="2" charset="0"/>
                <a:ea typeface="Roboto" panose="02000000000000000000" pitchFamily="2" charset="0"/>
                <a:cs typeface="Roboto" panose="02000000000000000000" pitchFamily="2" charset="0"/>
              </a:rPr>
              <a:t> and M. Welling. Auto-encoding variational bayes. </a:t>
            </a:r>
            <a:r>
              <a:rPr lang="en-US" sz="2000" dirty="0" err="1">
                <a:effectLst/>
                <a:latin typeface="Roboto" panose="02000000000000000000" pitchFamily="2" charset="0"/>
                <a:ea typeface="Roboto" panose="02000000000000000000" pitchFamily="2" charset="0"/>
                <a:cs typeface="Roboto" panose="02000000000000000000" pitchFamily="2" charset="0"/>
              </a:rPr>
              <a:t>arXiv</a:t>
            </a:r>
            <a:r>
              <a:rPr lang="en-US" sz="2000" dirty="0">
                <a:effectLst/>
                <a:latin typeface="Roboto" panose="02000000000000000000" pitchFamily="2" charset="0"/>
                <a:ea typeface="Roboto" panose="02000000000000000000" pitchFamily="2" charset="0"/>
                <a:cs typeface="Roboto" panose="02000000000000000000" pitchFamily="2" charset="0"/>
              </a:rPr>
              <a:t> preprint arXiv:1312.6114, 2013.</a:t>
            </a:r>
          </a:p>
          <a:p>
            <a:pPr marR="0" lvl="0" algn="just">
              <a:lnSpc>
                <a:spcPct val="115000"/>
              </a:lnSpc>
              <a:spcBef>
                <a:spcPts val="0"/>
              </a:spcBef>
              <a:spcAft>
                <a:spcPts val="800"/>
              </a:spcAft>
            </a:pPr>
            <a:r>
              <a:rPr lang="en-US" sz="2000" b="1" dirty="0">
                <a:effectLst/>
                <a:latin typeface="Roboto" panose="02000000000000000000" pitchFamily="2" charset="0"/>
                <a:ea typeface="Roboto" panose="02000000000000000000" pitchFamily="2" charset="0"/>
                <a:cs typeface="Roboto" panose="02000000000000000000" pitchFamily="2" charset="0"/>
              </a:rPr>
              <a:t>4.</a:t>
            </a:r>
            <a:r>
              <a:rPr lang="en-US" sz="2000" dirty="0">
                <a:effectLst/>
                <a:latin typeface="Roboto" panose="02000000000000000000" pitchFamily="2" charset="0"/>
                <a:ea typeface="Roboto" panose="02000000000000000000" pitchFamily="2" charset="0"/>
                <a:cs typeface="Roboto" panose="02000000000000000000" pitchFamily="2" charset="0"/>
              </a:rPr>
              <a:t> Nisha Sharma et al, “Recognition for handwritten English letters: A Re- view “International Journal of Engineering and Innovative Technology (IJEIT) Volume 2, Issue 7, January 2013. Access Date:09/07/2015</a:t>
            </a:r>
          </a:p>
          <a:p>
            <a:pPr marR="0" lvl="0" algn="just">
              <a:lnSpc>
                <a:spcPct val="115000"/>
              </a:lnSpc>
              <a:spcBef>
                <a:spcPts val="0"/>
              </a:spcBef>
              <a:spcAft>
                <a:spcPts val="800"/>
              </a:spcAft>
            </a:pPr>
            <a:r>
              <a:rPr lang="en-US" sz="2000" b="1" dirty="0">
                <a:effectLst/>
                <a:latin typeface="Roboto" panose="02000000000000000000" pitchFamily="2" charset="0"/>
                <a:ea typeface="Roboto" panose="02000000000000000000" pitchFamily="2" charset="0"/>
                <a:cs typeface="Roboto" panose="02000000000000000000" pitchFamily="2" charset="0"/>
              </a:rPr>
              <a:t>5.</a:t>
            </a:r>
            <a:r>
              <a:rPr lang="en-US" sz="2000" dirty="0">
                <a:effectLst/>
                <a:latin typeface="Roboto" panose="02000000000000000000" pitchFamily="2" charset="0"/>
                <a:ea typeface="Roboto" panose="02000000000000000000" pitchFamily="2" charset="0"/>
                <a:cs typeface="Roboto" panose="02000000000000000000" pitchFamily="2" charset="0"/>
              </a:rPr>
              <a:t> Salvador España-Boquera, Maria J. C. B., Jorge G. M. and Francisco Z. M., “Improving Offline Handwritten Text Recognition with Hybrid HMM/ANN Models”, IEEE Transactions on Pattern Analysis and Machine Intelligence, Vol. 33, No. 4, April 2011</a:t>
            </a:r>
            <a:endParaRPr lang="en-US" sz="2000" u="sng"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rgbClr val="46B0FA"/>
                </a:solidFill>
                <a:latin typeface="Arial"/>
                <a:ea typeface="Arial"/>
                <a:cs typeface="Arial"/>
                <a:sym typeface="Arial"/>
              </a:rPr>
              <a:t>Thank You</a:t>
            </a:r>
            <a:endParaRPr sz="7200" b="1" dirty="0">
              <a:solidFill>
                <a:srgbClr val="46B0FA"/>
              </a:solidFill>
              <a:latin typeface="Arial"/>
              <a:ea typeface="Arial"/>
              <a:cs typeface="Arial"/>
              <a:sym typeface="Arial"/>
            </a:endParaRPr>
          </a:p>
        </p:txBody>
      </p:sp>
      <p:sp>
        <p:nvSpPr>
          <p:cNvPr id="197" name="Google Shape;197;p2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198" name="Google Shape;198;p26"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Content</a:t>
            </a:r>
            <a:endParaRPr sz="3200" b="1">
              <a:solidFill>
                <a:srgbClr val="46B0FA"/>
              </a:solidFill>
              <a:latin typeface="Arial"/>
              <a:ea typeface="Arial"/>
              <a:cs typeface="Arial"/>
              <a:sym typeface="Arial"/>
            </a:endParaRPr>
          </a:p>
        </p:txBody>
      </p:sp>
      <p:sp>
        <p:nvSpPr>
          <p:cNvPr id="44" name="Google Shape;44;p7"/>
          <p:cNvSpPr txBox="1"/>
          <p:nvPr/>
        </p:nvSpPr>
        <p:spPr>
          <a:xfrm>
            <a:off x="1071154" y="1034854"/>
            <a:ext cx="4650300"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Roboto"/>
                <a:ea typeface="Roboto"/>
                <a:cs typeface="Roboto"/>
                <a:sym typeface="Roboto"/>
              </a:rPr>
              <a:t>Introduction</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Literature Review</a:t>
            </a:r>
          </a:p>
          <a:p>
            <a:pPr marL="0" marR="0" lvl="0" indent="0" algn="l" rtl="0">
              <a:spcBef>
                <a:spcPts val="0"/>
              </a:spcBef>
              <a:spcAft>
                <a:spcPts val="0"/>
              </a:spcAft>
              <a:buNone/>
            </a:pPr>
            <a:endParaRPr lang="en-US"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Problem Statement</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Objectives</a:t>
            </a:r>
          </a:p>
          <a:p>
            <a:pPr marL="0" marR="0" lvl="0" indent="0" algn="l" rtl="0">
              <a:spcBef>
                <a:spcPts val="0"/>
              </a:spcBef>
              <a:spcAft>
                <a:spcPts val="0"/>
              </a:spcAft>
              <a:buNone/>
            </a:pPr>
            <a:endParaRPr lang="en-US"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Datasets Used</a:t>
            </a:r>
          </a:p>
          <a:p>
            <a:pPr marL="0" marR="0" lvl="0" indent="0" algn="l" rtl="0">
              <a:spcBef>
                <a:spcPts val="0"/>
              </a:spcBef>
              <a:spcAft>
                <a:spcPts val="0"/>
              </a:spcAft>
              <a:buNone/>
            </a:pPr>
            <a:endParaRPr lang="en-US"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Model Architecture</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Methodology</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IN" sz="2100" dirty="0">
                <a:solidFill>
                  <a:schemeClr val="dk1"/>
                </a:solidFill>
                <a:latin typeface="Roboto"/>
                <a:ea typeface="Roboto"/>
                <a:cs typeface="Roboto"/>
                <a:sym typeface="Roboto"/>
              </a:rPr>
              <a:t>Timeline</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References </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p:nvPr/>
        </p:nvSpPr>
        <p:spPr>
          <a:xfrm>
            <a:off x="616527" y="411425"/>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Roboto"/>
                <a:ea typeface="Roboto"/>
                <a:cs typeface="Roboto"/>
                <a:sym typeface="Roboto"/>
              </a:rPr>
              <a:t>Introduction</a:t>
            </a:r>
            <a:endParaRPr sz="3200" b="1">
              <a:solidFill>
                <a:srgbClr val="46B0FA"/>
              </a:solidFill>
              <a:latin typeface="Roboto"/>
              <a:ea typeface="Roboto"/>
              <a:cs typeface="Roboto"/>
              <a:sym typeface="Roboto"/>
            </a:endParaRPr>
          </a:p>
        </p:txBody>
      </p:sp>
      <p:sp>
        <p:nvSpPr>
          <p:cNvPr id="50" name="Google Shape;50;p8"/>
          <p:cNvSpPr txBox="1"/>
          <p:nvPr/>
        </p:nvSpPr>
        <p:spPr>
          <a:xfrm>
            <a:off x="697425" y="1309950"/>
            <a:ext cx="11118941" cy="3991822"/>
          </a:xfrm>
          <a:prstGeom prst="rect">
            <a:avLst/>
          </a:prstGeom>
          <a:noFill/>
          <a:ln>
            <a:noFill/>
          </a:ln>
        </p:spPr>
        <p:txBody>
          <a:bodyPr spcFirstLastPara="1" wrap="square" lIns="91425" tIns="45700" rIns="91425" bIns="45700" anchor="t" anchorCtr="0">
            <a:spAutoFit/>
          </a:bodyPr>
          <a:lstStyle/>
          <a:p>
            <a:pPr marL="457200" lvl="0" indent="-355600" algn="just" rtl="0">
              <a:lnSpc>
                <a:spcPct val="115000"/>
              </a:lnSpc>
              <a:spcBef>
                <a:spcPts val="640"/>
              </a:spcBef>
              <a:spcAft>
                <a:spcPts val="0"/>
              </a:spcAft>
              <a:buClr>
                <a:schemeClr val="dk1"/>
              </a:buClr>
              <a:buSzPts val="2000"/>
              <a:buFont typeface="Roboto"/>
              <a:buChar char="●"/>
            </a:pPr>
            <a:r>
              <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Text to image synthesis refers to the method of generating images from the input text automatically. Deciphering data between picture and text is a major issue in artificial intelligence</a:t>
            </a:r>
            <a:r>
              <a:rPr lang="en-US"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endParaRPr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just" rtl="0">
              <a:lnSpc>
                <a:spcPct val="115000"/>
              </a:lnSpc>
              <a:spcBef>
                <a:spcPts val="0"/>
              </a:spcBef>
              <a:spcAft>
                <a:spcPts val="0"/>
              </a:spcAft>
              <a:buClr>
                <a:schemeClr val="dk1"/>
              </a:buClr>
              <a:buSzPts val="2000"/>
              <a:buFont typeface="Roboto"/>
              <a:buChar char="●"/>
            </a:pPr>
            <a:endPar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just" rtl="0">
              <a:lnSpc>
                <a:spcPct val="115000"/>
              </a:lnSpc>
              <a:spcBef>
                <a:spcPts val="0"/>
              </a:spcBef>
              <a:spcAft>
                <a:spcPts val="0"/>
              </a:spcAft>
              <a:buClr>
                <a:schemeClr val="dk1"/>
              </a:buClr>
              <a:buSzPts val="2000"/>
              <a:buFont typeface="Roboto"/>
              <a:buChar char="●"/>
            </a:pPr>
            <a:r>
              <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For generating images, GAN(Generative Adversarial Models) are used. Recent progress has been made using Generative Adversarial Networks (GAN).</a:t>
            </a:r>
          </a:p>
          <a:p>
            <a:pPr marL="457200" lvl="0" indent="-355600" algn="just" rtl="0">
              <a:lnSpc>
                <a:spcPct val="115000"/>
              </a:lnSpc>
              <a:spcBef>
                <a:spcPts val="0"/>
              </a:spcBef>
              <a:spcAft>
                <a:spcPts val="0"/>
              </a:spcAft>
              <a:buClr>
                <a:schemeClr val="dk1"/>
              </a:buClr>
              <a:buSzPts val="2000"/>
              <a:buFont typeface="Roboto"/>
              <a:buChar char="●"/>
            </a:pPr>
            <a:endPar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just" rtl="0">
              <a:lnSpc>
                <a:spcPct val="115000"/>
              </a:lnSpc>
              <a:spcBef>
                <a:spcPts val="0"/>
              </a:spcBef>
              <a:spcAft>
                <a:spcPts val="0"/>
              </a:spcAft>
              <a:buClr>
                <a:schemeClr val="dk1"/>
              </a:buClr>
              <a:buSzPts val="2000"/>
              <a:buFont typeface="Roboto"/>
              <a:buChar char="●"/>
            </a:pPr>
            <a:r>
              <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In this project, we present a Generative Adversarial Network (GAN), which can generate images based on the text description provided. </a:t>
            </a:r>
          </a:p>
          <a:p>
            <a:pPr marL="457200" lvl="0" indent="-355600" algn="just" rtl="0">
              <a:lnSpc>
                <a:spcPct val="115000"/>
              </a:lnSpc>
              <a:spcBef>
                <a:spcPts val="0"/>
              </a:spcBef>
              <a:spcAft>
                <a:spcPts val="0"/>
              </a:spcAft>
              <a:buClr>
                <a:schemeClr val="dk1"/>
              </a:buClr>
              <a:buSzPts val="2000"/>
              <a:buFont typeface="Roboto"/>
              <a:buChar char="●"/>
            </a:pPr>
            <a:endPar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just" rtl="0">
              <a:lnSpc>
                <a:spcPct val="115000"/>
              </a:lnSpc>
              <a:spcBef>
                <a:spcPts val="0"/>
              </a:spcBef>
              <a:spcAft>
                <a:spcPts val="0"/>
              </a:spcAft>
              <a:buClr>
                <a:schemeClr val="dk1"/>
              </a:buClr>
              <a:buSzPts val="2000"/>
              <a:buFont typeface="Roboto"/>
              <a:buChar char="●"/>
            </a:pPr>
            <a:r>
              <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In the presented GAN model, the input vector of the Generative network is built based on a noise vector z and another vector containing an embedded representation of the textual description. </a:t>
            </a:r>
          </a:p>
          <a:p>
            <a:pPr marL="457200" lvl="0" indent="-355600" algn="just" rtl="0">
              <a:lnSpc>
                <a:spcPct val="115000"/>
              </a:lnSpc>
              <a:spcBef>
                <a:spcPts val="0"/>
              </a:spcBef>
              <a:spcAft>
                <a:spcPts val="0"/>
              </a:spcAft>
              <a:buClr>
                <a:schemeClr val="dk1"/>
              </a:buClr>
              <a:buSzPts val="2000"/>
              <a:buFont typeface="Roboto"/>
              <a:buChar char="●"/>
            </a:pPr>
            <a:endParaRPr lang="en-GB"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p:nvPr/>
        </p:nvSpPr>
        <p:spPr>
          <a:xfrm>
            <a:off x="506225" y="1238400"/>
            <a:ext cx="10827000" cy="4816663"/>
          </a:xfrm>
          <a:prstGeom prst="rect">
            <a:avLst/>
          </a:prstGeom>
          <a:noFill/>
          <a:ln>
            <a:noFill/>
          </a:ln>
        </p:spPr>
        <p:txBody>
          <a:bodyPr spcFirstLastPara="1" wrap="square" lIns="91425" tIns="45700" rIns="91425" bIns="45700" anchor="t" anchorCtr="0">
            <a:spAutoFit/>
          </a:bodyPr>
          <a:lstStyle/>
          <a:p>
            <a:pPr marL="457200" lvl="0" indent="0" algn="just" rtl="0">
              <a:spcBef>
                <a:spcPts val="640"/>
              </a:spcBef>
              <a:spcAft>
                <a:spcPts val="0"/>
              </a:spcAft>
              <a:buClr>
                <a:schemeClr val="dk1"/>
              </a:buClr>
              <a:buSzPts val="3200"/>
              <a:buFont typeface="Arial"/>
              <a:buNone/>
            </a:pPr>
            <a:r>
              <a:rPr lang="en-GB" sz="17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There is numerous literature and studies on the application of these algorithms to understand emotions and state of mind from human speech.</a:t>
            </a:r>
          </a:p>
          <a:p>
            <a:pPr marL="457200" lvl="0" indent="0" algn="just" rtl="0">
              <a:spcBef>
                <a:spcPts val="640"/>
              </a:spcBef>
              <a:spcAft>
                <a:spcPts val="0"/>
              </a:spcAft>
              <a:buClr>
                <a:schemeClr val="dk1"/>
              </a:buClr>
              <a:buSzPts val="3200"/>
              <a:buFont typeface="Arial"/>
              <a:buNone/>
            </a:pPr>
            <a:endParaRPr lang="en-GB" sz="17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0" algn="just" rtl="0">
              <a:spcBef>
                <a:spcPts val="640"/>
              </a:spcBef>
              <a:spcAft>
                <a:spcPts val="0"/>
              </a:spcAft>
              <a:buClr>
                <a:schemeClr val="dk1"/>
              </a:buClr>
              <a:buSzPts val="3200"/>
              <a:buFont typeface="Arial"/>
              <a:buNone/>
            </a:pPr>
            <a:r>
              <a:rPr lang="en-GB" sz="17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1. </a:t>
            </a:r>
            <a:r>
              <a:rPr lang="en-GB" sz="17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In the last few years, approaches based on Deep Learning have raised, which are able to synthesize images with varied success. Variational Autoencoders (VAE) [2], once trained, can be interpreted as generative models that produce samples from a distribution that approximates that of the training set.</a:t>
            </a:r>
          </a:p>
          <a:p>
            <a:pPr marL="742950" lvl="0" indent="0" algn="just" rtl="0">
              <a:spcBef>
                <a:spcPts val="640"/>
              </a:spcBef>
              <a:spcAft>
                <a:spcPts val="0"/>
              </a:spcAft>
              <a:buClr>
                <a:schemeClr val="dk1"/>
              </a:buClr>
              <a:buSzPts val="3200"/>
              <a:buFont typeface="Arial"/>
              <a:buNone/>
            </a:pPr>
            <a:endParaRPr lang="en-GB" sz="17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0" algn="just" rtl="0">
              <a:spcBef>
                <a:spcPts val="640"/>
              </a:spcBef>
              <a:spcAft>
                <a:spcPts val="0"/>
              </a:spcAft>
              <a:buClr>
                <a:schemeClr val="dk1"/>
              </a:buClr>
              <a:buSzPts val="3200"/>
              <a:buFont typeface="Arial"/>
              <a:buNone/>
            </a:pPr>
            <a:r>
              <a:rPr lang="en-GB" sz="17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2. </a:t>
            </a:r>
            <a:r>
              <a:rPr lang="en-GB" sz="17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Generative Adversarial Networks (GAN) have gained a considerable amount of interest since its inception, having been used in tasks such as single-image super resolution, Simulated + Unsupervised learning, image-to-image translation and semantic image inpainting.</a:t>
            </a:r>
          </a:p>
          <a:p>
            <a:pPr marL="457200" lvl="0" indent="0" algn="just" rtl="0">
              <a:spcBef>
                <a:spcPts val="640"/>
              </a:spcBef>
              <a:spcAft>
                <a:spcPts val="0"/>
              </a:spcAft>
              <a:buClr>
                <a:schemeClr val="dk1"/>
              </a:buClr>
              <a:buSzPts val="3200"/>
              <a:buFont typeface="Arial"/>
              <a:buNone/>
            </a:pPr>
            <a:endParaRPr lang="en-GB" sz="17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685800" lvl="0" indent="-228600" algn="just" rtl="0">
              <a:spcBef>
                <a:spcPts val="640"/>
              </a:spcBef>
              <a:spcAft>
                <a:spcPts val="0"/>
              </a:spcAft>
              <a:buClr>
                <a:schemeClr val="dk1"/>
              </a:buClr>
              <a:buSzPts val="3200"/>
              <a:buFont typeface="Arial"/>
              <a:buNone/>
            </a:pPr>
            <a:r>
              <a:rPr lang="en-GB" sz="17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3. </a:t>
            </a:r>
            <a:r>
              <a:rPr lang="en-GB" sz="17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Some approaches to tackle these problems have focused on iteratively refining the generated images. For example, in the Style and Structure GAN (S2 -GAN) model, a first GAN is used to produce the image structure, which is then fed into a second GAN, responsible for the image style. Similarly, the Laplacian GANs (LAPGAN) can have an indefinite number of stages, integrating “a conditional form of GAN model into the framework of a Laplacian pyramid”.</a:t>
            </a:r>
            <a:endParaRPr lang="en-GB"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57" name="Google Shape;57;p9"/>
          <p:cNvSpPr txBox="1"/>
          <p:nvPr/>
        </p:nvSpPr>
        <p:spPr>
          <a:xfrm>
            <a:off x="606487" y="410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Roboto"/>
                <a:ea typeface="Roboto"/>
                <a:cs typeface="Roboto"/>
                <a:sym typeface="Roboto"/>
              </a:rPr>
              <a:t>Literature Review</a:t>
            </a:r>
            <a:endParaRPr sz="3200" b="1">
              <a:solidFill>
                <a:srgbClr val="46B0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p:nvPr/>
        </p:nvSpPr>
        <p:spPr>
          <a:xfrm>
            <a:off x="721177" y="553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Problem Statement</a:t>
            </a:r>
            <a:endParaRPr sz="3200" b="1" dirty="0">
              <a:solidFill>
                <a:srgbClr val="46B0FA"/>
              </a:solidFill>
              <a:latin typeface="Roboto"/>
              <a:ea typeface="Roboto"/>
              <a:cs typeface="Roboto"/>
              <a:sym typeface="Roboto"/>
            </a:endParaRPr>
          </a:p>
        </p:txBody>
      </p:sp>
      <p:sp>
        <p:nvSpPr>
          <p:cNvPr id="63" name="Google Shape;63;p10"/>
          <p:cNvSpPr txBox="1"/>
          <p:nvPr/>
        </p:nvSpPr>
        <p:spPr>
          <a:xfrm>
            <a:off x="1037822" y="2507618"/>
            <a:ext cx="10116355" cy="2325596"/>
          </a:xfrm>
          <a:prstGeom prst="rect">
            <a:avLst/>
          </a:prstGeom>
          <a:noFill/>
          <a:ln>
            <a:noFill/>
          </a:ln>
        </p:spPr>
        <p:txBody>
          <a:bodyPr spcFirstLastPara="1" wrap="square" lIns="91425" tIns="45700" rIns="91425" bIns="45700" anchor="t" anchorCtr="0">
            <a:spAutoFit/>
          </a:bodyPr>
          <a:lstStyle/>
          <a:p>
            <a:pPr marL="95250" lvl="0" algn="just" rtl="0">
              <a:lnSpc>
                <a:spcPct val="114400"/>
              </a:lnSpc>
              <a:spcBef>
                <a:spcPts val="1000"/>
              </a:spcBef>
              <a:spcAft>
                <a:spcPts val="0"/>
              </a:spcAft>
              <a:buClr>
                <a:schemeClr val="dk1"/>
              </a:buClr>
              <a:buSzPts val="2100"/>
            </a:pPr>
            <a:r>
              <a:rPr lang="en-GB" sz="2400" dirty="0">
                <a:latin typeface="Roboto" panose="02000000000000000000" pitchFamily="2" charset="0"/>
                <a:ea typeface="Roboto" panose="02000000000000000000" pitchFamily="2" charset="0"/>
                <a:cs typeface="Roboto" panose="02000000000000000000" pitchFamily="2" charset="0"/>
              </a:rPr>
              <a:t>Generating photo-realistic images from text is an important problem and has tremendous applications, including photo-editing, computer-aided design, etc and this can be achieved by the GAN. These capabilities of GAN motivated us to build a system that will be able to generate fake images based on the input text provided.</a:t>
            </a:r>
            <a:endParaRPr lang="en-US"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1"/>
          <p:cNvSpPr txBox="1"/>
          <p:nvPr/>
        </p:nvSpPr>
        <p:spPr>
          <a:xfrm>
            <a:off x="721177" y="553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Objective</a:t>
            </a:r>
            <a:endParaRPr sz="3200" b="1" dirty="0">
              <a:solidFill>
                <a:srgbClr val="46B0FA"/>
              </a:solidFill>
              <a:latin typeface="Roboto"/>
              <a:ea typeface="Roboto"/>
              <a:cs typeface="Roboto"/>
              <a:sym typeface="Roboto"/>
            </a:endParaRPr>
          </a:p>
        </p:txBody>
      </p:sp>
      <p:sp>
        <p:nvSpPr>
          <p:cNvPr id="69" name="Google Shape;69;p11"/>
          <p:cNvSpPr txBox="1"/>
          <p:nvPr/>
        </p:nvSpPr>
        <p:spPr>
          <a:xfrm>
            <a:off x="914400" y="1412574"/>
            <a:ext cx="10043160" cy="5140625"/>
          </a:xfrm>
          <a:prstGeom prst="rect">
            <a:avLst/>
          </a:prstGeom>
          <a:noFill/>
          <a:ln>
            <a:noFill/>
          </a:ln>
        </p:spPr>
        <p:txBody>
          <a:bodyPr spcFirstLastPara="1" wrap="square" lIns="91425" tIns="45700" rIns="91425" bIns="45700" anchor="ctr" anchorCtr="0">
            <a:noAutofit/>
          </a:bodyPr>
          <a:lstStyle/>
          <a:p>
            <a:pPr marL="457200" lvl="0" indent="-361950" algn="just" rtl="0">
              <a:lnSpc>
                <a:spcPct val="115000"/>
              </a:lnSpc>
              <a:spcBef>
                <a:spcPts val="640"/>
              </a:spcBef>
              <a:spcAft>
                <a:spcPts val="0"/>
              </a:spcAft>
              <a:buClr>
                <a:schemeClr val="dk1"/>
              </a:buClr>
              <a:buSzPts val="2100"/>
              <a:buFont typeface="Roboto"/>
              <a:buChar char="●"/>
            </a:pPr>
            <a:r>
              <a:rPr lang="en-GB"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To develop a Text to Image Synthesis system using the Generative Adversarial Networks (GAN) and its calculating the Generator/Discriminator loss over time</a:t>
            </a:r>
            <a:r>
              <a:rPr lang="en-US"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a:t>
            </a:r>
          </a:p>
          <a:p>
            <a:pPr marL="457200" lvl="0" indent="-361950" algn="just"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Therefore,  the  following  objectives  need to be achieved to satisfy  the  development of the project. </a:t>
            </a:r>
          </a:p>
          <a:p>
            <a:pPr marL="457200" lvl="0" indent="-361950" algn="just" rtl="0">
              <a:lnSpc>
                <a:spcPct val="115000"/>
              </a:lnSpc>
              <a:spcBef>
                <a:spcPts val="640"/>
              </a:spcBef>
              <a:spcAft>
                <a:spcPts val="0"/>
              </a:spcAft>
              <a:buClr>
                <a:schemeClr val="dk1"/>
              </a:buClr>
              <a:buSzPts val="2100"/>
              <a:buFont typeface="Roboto"/>
              <a:buChar char="●"/>
            </a:pPr>
            <a:r>
              <a:rPr lang="en-GB"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To study Generative Adversarial Network (GAN) and develop a system that is able to generate images</a:t>
            </a:r>
            <a:r>
              <a:rPr lang="en-US"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a:p>
            <a:pPr marL="457200" lvl="0" indent="-361950" algn="just" rtl="0">
              <a:lnSpc>
                <a:spcPct val="115000"/>
              </a:lnSpc>
              <a:spcBef>
                <a:spcPts val="640"/>
              </a:spcBef>
              <a:spcAft>
                <a:spcPts val="0"/>
              </a:spcAft>
              <a:buClr>
                <a:schemeClr val="dk1"/>
              </a:buClr>
              <a:buSzPts val="2100"/>
              <a:buFont typeface="Roboto"/>
              <a:buChar char="●"/>
            </a:pPr>
            <a:r>
              <a:rPr lang="en-GB"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To detect, extract and recognize image characteristics using Convolutional Neural Network (CNN) and,</a:t>
            </a:r>
          </a:p>
          <a:p>
            <a:pPr marL="457200" lvl="0" indent="-361950" algn="just" rtl="0">
              <a:lnSpc>
                <a:spcPct val="115000"/>
              </a:lnSpc>
              <a:spcBef>
                <a:spcPts val="640"/>
              </a:spcBef>
              <a:spcAft>
                <a:spcPts val="0"/>
              </a:spcAft>
              <a:buClr>
                <a:schemeClr val="dk1"/>
              </a:buClr>
              <a:buSzPts val="2100"/>
              <a:buFont typeface="Roboto"/>
              <a:buChar char="●"/>
            </a:pPr>
            <a:r>
              <a:rPr lang="en-GB" sz="21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To study about Skip-Thought vectors to generate an embedding vector for each of our dataset captions and their corresponding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p:nvPr/>
        </p:nvSpPr>
        <p:spPr>
          <a:xfrm>
            <a:off x="378489" y="114501"/>
            <a:ext cx="8997331" cy="861744"/>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4400" b="1" dirty="0">
                <a:solidFill>
                  <a:srgbClr val="46B0F9"/>
                </a:solidFill>
                <a:latin typeface="Roboto"/>
                <a:ea typeface="Roboto"/>
                <a:cs typeface="Roboto"/>
                <a:sym typeface="Roboto"/>
              </a:rPr>
              <a:t>Datasets Used</a:t>
            </a:r>
            <a:endParaRPr sz="4400" b="1" dirty="0">
              <a:solidFill>
                <a:srgbClr val="46B0F9"/>
              </a:solidFill>
              <a:latin typeface="Roboto"/>
              <a:ea typeface="Roboto"/>
              <a:cs typeface="Roboto"/>
              <a:sym typeface="Roboto"/>
            </a:endParaRPr>
          </a:p>
        </p:txBody>
      </p:sp>
      <p:sp>
        <p:nvSpPr>
          <p:cNvPr id="76" name="Google Shape;76;p12"/>
          <p:cNvSpPr txBox="1"/>
          <p:nvPr/>
        </p:nvSpPr>
        <p:spPr>
          <a:xfrm>
            <a:off x="378490" y="822960"/>
            <a:ext cx="11435020" cy="5601503"/>
          </a:xfrm>
          <a:prstGeom prst="rect">
            <a:avLst/>
          </a:prstGeom>
          <a:noFill/>
          <a:ln>
            <a:noFill/>
          </a:ln>
        </p:spPr>
        <p:txBody>
          <a:bodyPr spcFirstLastPara="1" wrap="square" lIns="91425" tIns="91425" rIns="91425" bIns="91425" anchor="t" anchorCtr="0">
            <a:spAutoFit/>
          </a:bodyPr>
          <a:lstStyle/>
          <a:p>
            <a:pPr marL="95250" algn="just">
              <a:spcBef>
                <a:spcPts val="640"/>
              </a:spcBef>
              <a:buClr>
                <a:schemeClr val="dk1"/>
              </a:buClr>
              <a:buSzPts val="2100"/>
            </a:pPr>
            <a:r>
              <a:rPr lang="en-US" sz="2400" b="1" i="0" u="sng" dirty="0">
                <a:effectLst/>
                <a:latin typeface="Roboto" panose="02000000000000000000" pitchFamily="2" charset="0"/>
                <a:ea typeface="Roboto" panose="02000000000000000000" pitchFamily="2" charset="0"/>
                <a:cs typeface="Roboto" panose="02000000000000000000" pitchFamily="2" charset="0"/>
                <a:hlinkClick r:id="rId3"/>
              </a:rPr>
              <a:t>Dataset: 102 Category Flower Dataset</a:t>
            </a:r>
            <a:endParaRPr lang="en-US" sz="2400" u="sng"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95250" lvl="0" algn="just" rtl="0">
              <a:lnSpc>
                <a:spcPct val="100000"/>
              </a:lnSpc>
              <a:spcBef>
                <a:spcPts val="640"/>
              </a:spcBef>
              <a:spcAft>
                <a:spcPts val="0"/>
              </a:spcAft>
              <a:buClr>
                <a:schemeClr val="dk1"/>
              </a:buClr>
              <a:buSzPts val="2100"/>
            </a:pPr>
            <a:endParaRPr lang="en-US"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95250" lvl="0" algn="just" rtl="0">
              <a:lnSpc>
                <a:spcPct val="100000"/>
              </a:lnSpc>
              <a:spcBef>
                <a:spcPts val="640"/>
              </a:spcBef>
              <a:spcAft>
                <a:spcPts val="0"/>
              </a:spcAft>
              <a:buClr>
                <a:schemeClr val="dk1"/>
              </a:buClr>
              <a:buSzPts val="2100"/>
            </a:pPr>
            <a:r>
              <a:rPr lang="en-US"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We are using </a:t>
            </a:r>
            <a:r>
              <a:rPr lang="en-GB"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Oxford-102 dataset of flowers</a:t>
            </a:r>
            <a:r>
              <a:rPr lang="en-US"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for the model to learn in generation of any flower image based on its description.</a:t>
            </a:r>
            <a:endParaRPr lang="en-US" sz="2400" dirty="0">
              <a:solidFill>
                <a:schemeClr val="dk1"/>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endParaRPr>
          </a:p>
          <a:p>
            <a:pPr marL="457200" indent="-361950" algn="just">
              <a:spcBef>
                <a:spcPts val="640"/>
              </a:spcBef>
              <a:buClr>
                <a:schemeClr val="dk1"/>
              </a:buClr>
              <a:buSzPts val="2100"/>
              <a:buFont typeface="Roboto"/>
              <a:buChar char="●"/>
            </a:pPr>
            <a:endParaRPr lang="en-GB" sz="24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457200" indent="-361950" algn="just">
              <a:spcBef>
                <a:spcPts val="640"/>
              </a:spcBef>
              <a:buClr>
                <a:schemeClr val="dk1"/>
              </a:buClr>
              <a:buSzPts val="2100"/>
              <a:buFont typeface="Roboto"/>
              <a:buChar char="●"/>
            </a:pPr>
            <a:r>
              <a:rPr lang="en-GB" sz="2400" i="0" dirty="0">
                <a:solidFill>
                  <a:srgbClr val="000000"/>
                </a:solidFill>
                <a:effectLst/>
                <a:latin typeface="Roboto" panose="02000000000000000000" pitchFamily="2" charset="0"/>
                <a:ea typeface="Roboto" panose="02000000000000000000" pitchFamily="2" charset="0"/>
                <a:cs typeface="Roboto" panose="02000000000000000000" pitchFamily="2" charset="0"/>
              </a:rPr>
              <a:t>We have created a 102-category dataset, consisting of 102 flower categories. The flowers chosen to be flower commonly occurring in the United Kingdom. </a:t>
            </a:r>
          </a:p>
          <a:p>
            <a:pPr marL="457200" indent="-361950" algn="just">
              <a:spcBef>
                <a:spcPts val="640"/>
              </a:spcBef>
              <a:buClr>
                <a:schemeClr val="dk1"/>
              </a:buClr>
              <a:buSzPts val="2100"/>
              <a:buFont typeface="Roboto"/>
              <a:buChar char="●"/>
            </a:pPr>
            <a:r>
              <a:rPr lang="en-GB" sz="2400" i="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class consists of between 40 and 258 images.</a:t>
            </a:r>
          </a:p>
          <a:p>
            <a:pPr marL="457200" indent="-361950" algn="just">
              <a:spcBef>
                <a:spcPts val="640"/>
              </a:spcBef>
              <a:buClr>
                <a:schemeClr val="dk1"/>
              </a:buClr>
              <a:buSzPts val="2100"/>
              <a:buFont typeface="Roboto"/>
              <a:buChar char="●"/>
            </a:pPr>
            <a:r>
              <a:rPr lang="en-GB" sz="2400" i="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Image Have its Corresponding Description about what the image is describing about that flower in it.</a:t>
            </a:r>
          </a:p>
          <a:p>
            <a:pPr marL="457200" indent="-361950" algn="just">
              <a:spcBef>
                <a:spcPts val="640"/>
              </a:spcBef>
              <a:buClr>
                <a:schemeClr val="dk1"/>
              </a:buClr>
              <a:buSzPts val="2100"/>
              <a:buFont typeface="Roboto"/>
              <a:buChar char="●"/>
            </a:pPr>
            <a:r>
              <a:rPr lang="en-US" sz="24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We have also used the help of a pre trained model which can help in the generation of the thought vectors of each corresponding GAN and that can be then used to train the Generator and Discriminator.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9" name="Google Shape;82;p13">
            <a:extLst>
              <a:ext uri="{FF2B5EF4-FFF2-40B4-BE49-F238E27FC236}">
                <a16:creationId xmlns:a16="http://schemas.microsoft.com/office/drawing/2014/main" id="{6E058FC3-D0AA-4720-9F94-2B6113AE413C}"/>
              </a:ext>
            </a:extLst>
          </p:cNvPr>
          <p:cNvSpPr txBox="1">
            <a:spLocks/>
          </p:cNvSpPr>
          <p:nvPr/>
        </p:nvSpPr>
        <p:spPr>
          <a:xfrm>
            <a:off x="415650" y="316617"/>
            <a:ext cx="62244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pPr>
              <a:buFont typeface="Arial"/>
              <a:buNone/>
            </a:pPr>
            <a:r>
              <a:rPr lang="en-US" sz="3200" b="1" dirty="0">
                <a:solidFill>
                  <a:srgbClr val="46B0FA"/>
                </a:solidFill>
                <a:latin typeface="Roboto"/>
                <a:ea typeface="Roboto"/>
                <a:cs typeface="Roboto"/>
                <a:sym typeface="Roboto"/>
              </a:rPr>
              <a:t>Model Architecture</a:t>
            </a:r>
            <a:endParaRPr lang="en-US" sz="3200" b="1" dirty="0">
              <a:solidFill>
                <a:srgbClr val="46B0FA"/>
              </a:solidFill>
            </a:endParaRPr>
          </a:p>
        </p:txBody>
      </p:sp>
      <p:pic>
        <p:nvPicPr>
          <p:cNvPr id="3" name="Picture 2" descr="Diagram&#10;&#10;Description automatically generated">
            <a:extLst>
              <a:ext uri="{FF2B5EF4-FFF2-40B4-BE49-F238E27FC236}">
                <a16:creationId xmlns:a16="http://schemas.microsoft.com/office/drawing/2014/main" id="{071172D7-D0EF-7940-D7D5-168987668F4A}"/>
              </a:ext>
            </a:extLst>
          </p:cNvPr>
          <p:cNvPicPr>
            <a:picLocks noChangeAspect="1"/>
          </p:cNvPicPr>
          <p:nvPr/>
        </p:nvPicPr>
        <p:blipFill>
          <a:blip r:embed="rId3"/>
          <a:stretch>
            <a:fillRect/>
          </a:stretch>
        </p:blipFill>
        <p:spPr>
          <a:xfrm>
            <a:off x="5460642" y="476519"/>
            <a:ext cx="5396248" cy="6265572"/>
          </a:xfrm>
          <a:prstGeom prst="rect">
            <a:avLst/>
          </a:prstGeom>
        </p:spPr>
      </p:pic>
      <p:sp>
        <p:nvSpPr>
          <p:cNvPr id="5" name="Text Box 104">
            <a:extLst>
              <a:ext uri="{FF2B5EF4-FFF2-40B4-BE49-F238E27FC236}">
                <a16:creationId xmlns:a16="http://schemas.microsoft.com/office/drawing/2014/main" id="{397CE74E-767E-ADC6-9286-9642CB1D31C0}"/>
              </a:ext>
            </a:extLst>
          </p:cNvPr>
          <p:cNvSpPr txBox="1">
            <a:spLocks noChangeArrowheads="1"/>
          </p:cNvSpPr>
          <p:nvPr/>
        </p:nvSpPr>
        <p:spPr bwMode="auto">
          <a:xfrm>
            <a:off x="240186" y="2137893"/>
            <a:ext cx="5574625" cy="4243587"/>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algn="just">
              <a:lnSpc>
                <a:spcPct val="107000"/>
              </a:lnSpc>
              <a:spcAft>
                <a:spcPts val="800"/>
              </a:spcAft>
            </a:pPr>
            <a:r>
              <a:rPr lang="en-GB" sz="1600" dirty="0">
                <a:effectLst/>
                <a:latin typeface="Roboto" panose="02000000000000000000" pitchFamily="2" charset="0"/>
                <a:ea typeface="Roboto" panose="02000000000000000000" pitchFamily="2" charset="0"/>
                <a:cs typeface="Roboto" panose="02000000000000000000" pitchFamily="2" charset="0"/>
              </a:rPr>
              <a:t>The architecture of the TAC-GAN. Here, </a:t>
            </a:r>
            <a:r>
              <a:rPr lang="en-GB" sz="1600" b="1" dirty="0">
                <a:effectLst/>
                <a:latin typeface="Roboto" panose="02000000000000000000" pitchFamily="2" charset="0"/>
                <a:ea typeface="Roboto" panose="02000000000000000000" pitchFamily="2" charset="0"/>
                <a:cs typeface="Roboto" panose="02000000000000000000" pitchFamily="2" charset="0"/>
              </a:rPr>
              <a:t>t</a:t>
            </a:r>
            <a:r>
              <a:rPr lang="en-GB" sz="1600" dirty="0">
                <a:effectLst/>
                <a:latin typeface="Roboto" panose="02000000000000000000" pitchFamily="2" charset="0"/>
                <a:ea typeface="Roboto" panose="02000000000000000000" pitchFamily="2" charset="0"/>
                <a:cs typeface="Roboto" panose="02000000000000000000" pitchFamily="2" charset="0"/>
              </a:rPr>
              <a:t> is a text description of an image, </a:t>
            </a:r>
            <a:r>
              <a:rPr lang="en-GB" sz="1600" b="1" dirty="0">
                <a:effectLst/>
                <a:latin typeface="Roboto" panose="02000000000000000000" pitchFamily="2" charset="0"/>
                <a:ea typeface="Roboto" panose="02000000000000000000" pitchFamily="2" charset="0"/>
                <a:cs typeface="Roboto" panose="02000000000000000000" pitchFamily="2" charset="0"/>
              </a:rPr>
              <a:t>z</a:t>
            </a:r>
            <a:r>
              <a:rPr lang="en-GB" sz="1600" dirty="0">
                <a:effectLst/>
                <a:latin typeface="Roboto" panose="02000000000000000000" pitchFamily="2" charset="0"/>
                <a:ea typeface="Roboto" panose="02000000000000000000" pitchFamily="2" charset="0"/>
                <a:cs typeface="Roboto" panose="02000000000000000000" pitchFamily="2" charset="0"/>
              </a:rPr>
              <a:t> is a noise vector of </a:t>
            </a:r>
            <a:r>
              <a:rPr lang="en-GB" sz="1600">
                <a:effectLst/>
                <a:latin typeface="Roboto" panose="02000000000000000000" pitchFamily="2" charset="0"/>
                <a:ea typeface="Roboto" panose="02000000000000000000" pitchFamily="2" charset="0"/>
                <a:cs typeface="Roboto" panose="02000000000000000000" pitchFamily="2" charset="0"/>
              </a:rPr>
              <a:t>size  </a:t>
            </a:r>
            <a:r>
              <a:rPr lang="en-GB" sz="1600" b="1">
                <a:effectLst/>
                <a:latin typeface="Roboto" panose="02000000000000000000" pitchFamily="2" charset="0"/>
                <a:ea typeface="Roboto" panose="02000000000000000000" pitchFamily="2" charset="0"/>
                <a:cs typeface="Roboto" panose="02000000000000000000" pitchFamily="2" charset="0"/>
              </a:rPr>
              <a:t>Nz.</a:t>
            </a:r>
            <a:r>
              <a:rPr lang="en-GB" sz="1600">
                <a:effectLst/>
                <a:latin typeface="Roboto" panose="02000000000000000000" pitchFamily="2" charset="0"/>
                <a:ea typeface="Roboto" panose="02000000000000000000" pitchFamily="2" charset="0"/>
                <a:cs typeface="Roboto" panose="02000000000000000000" pitchFamily="2" charset="0"/>
              </a:rPr>
              <a:t> </a:t>
            </a:r>
          </a:p>
          <a:p>
            <a:pPr algn="just">
              <a:lnSpc>
                <a:spcPct val="107000"/>
              </a:lnSpc>
              <a:spcAft>
                <a:spcPts val="800"/>
              </a:spcAft>
            </a:pPr>
            <a:r>
              <a:rPr lang="en-GB" sz="1600" b="1" dirty="0">
                <a:effectLst/>
                <a:latin typeface="Roboto" panose="02000000000000000000" pitchFamily="2" charset="0"/>
                <a:ea typeface="Roboto" panose="02000000000000000000" pitchFamily="2" charset="0"/>
                <a:cs typeface="Roboto" panose="02000000000000000000" pitchFamily="2" charset="0"/>
              </a:rPr>
              <a:t>Ireal</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err="1">
                <a:effectLst/>
                <a:latin typeface="Roboto" panose="02000000000000000000" pitchFamily="2" charset="0"/>
                <a:ea typeface="Roboto" panose="02000000000000000000" pitchFamily="2" charset="0"/>
                <a:cs typeface="Roboto" panose="02000000000000000000" pitchFamily="2" charset="0"/>
              </a:rPr>
              <a:t>Iwrong</a:t>
            </a:r>
            <a:r>
              <a:rPr lang="en-GB" sz="1600" dirty="0">
                <a:effectLst/>
                <a:latin typeface="Roboto" panose="02000000000000000000" pitchFamily="2" charset="0"/>
                <a:ea typeface="Roboto" panose="02000000000000000000" pitchFamily="2" charset="0"/>
                <a:cs typeface="Roboto" panose="02000000000000000000" pitchFamily="2" charset="0"/>
              </a:rPr>
              <a:t> are the real and wrong images respectively, </a:t>
            </a:r>
            <a:r>
              <a:rPr lang="en-GB" sz="1600" b="1" dirty="0" err="1">
                <a:effectLst/>
                <a:latin typeface="Roboto" panose="02000000000000000000" pitchFamily="2" charset="0"/>
                <a:ea typeface="Roboto" panose="02000000000000000000" pitchFamily="2" charset="0"/>
                <a:cs typeface="Roboto" panose="02000000000000000000" pitchFamily="2" charset="0"/>
              </a:rPr>
              <a:t>Ifake</a:t>
            </a:r>
            <a:r>
              <a:rPr lang="en-GB" sz="1600" dirty="0">
                <a:effectLst/>
                <a:latin typeface="Roboto" panose="02000000000000000000" pitchFamily="2" charset="0"/>
                <a:ea typeface="Roboto" panose="02000000000000000000" pitchFamily="2" charset="0"/>
                <a:cs typeface="Roboto" panose="02000000000000000000" pitchFamily="2" charset="0"/>
              </a:rPr>
              <a:t> is the image synthesized by the generator network </a:t>
            </a:r>
            <a:r>
              <a:rPr lang="en-GB" sz="1600" b="1" dirty="0">
                <a:effectLst/>
                <a:latin typeface="Roboto" panose="02000000000000000000" pitchFamily="2" charset="0"/>
                <a:ea typeface="Roboto" panose="02000000000000000000" pitchFamily="2" charset="0"/>
                <a:cs typeface="Roboto" panose="02000000000000000000" pitchFamily="2" charset="0"/>
              </a:rPr>
              <a:t>G</a:t>
            </a:r>
            <a:r>
              <a:rPr lang="en-GB" sz="1600" dirty="0">
                <a:effectLst/>
                <a:latin typeface="Roboto" panose="02000000000000000000" pitchFamily="2" charset="0"/>
                <a:ea typeface="Roboto" panose="02000000000000000000" pitchFamily="2" charset="0"/>
                <a:cs typeface="Roboto" panose="02000000000000000000" pitchFamily="2" charset="0"/>
              </a:rPr>
              <a:t>, </a:t>
            </a:r>
            <a:r>
              <a:rPr lang="en-GB" sz="1600" b="1" dirty="0">
                <a:effectLst/>
                <a:latin typeface="Roboto" panose="02000000000000000000" pitchFamily="2" charset="0"/>
                <a:ea typeface="Roboto" panose="02000000000000000000" pitchFamily="2" charset="0"/>
                <a:cs typeface="Roboto" panose="02000000000000000000" pitchFamily="2" charset="0"/>
              </a:rPr>
              <a:t>Ψ(t)</a:t>
            </a:r>
            <a:r>
              <a:rPr lang="en-GB" sz="1600" dirty="0">
                <a:effectLst/>
                <a:latin typeface="Roboto" panose="02000000000000000000" pitchFamily="2" charset="0"/>
                <a:ea typeface="Roboto" panose="02000000000000000000" pitchFamily="2" charset="0"/>
                <a:cs typeface="Roboto" panose="02000000000000000000" pitchFamily="2" charset="0"/>
              </a:rPr>
              <a:t> is the text embedding for the text </a:t>
            </a:r>
            <a:r>
              <a:rPr lang="en-GB" sz="1600" b="1" dirty="0">
                <a:effectLst/>
                <a:latin typeface="Roboto" panose="02000000000000000000" pitchFamily="2" charset="0"/>
                <a:ea typeface="Roboto" panose="02000000000000000000" pitchFamily="2" charset="0"/>
                <a:cs typeface="Roboto" panose="02000000000000000000" pitchFamily="2" charset="0"/>
              </a:rPr>
              <a:t>t</a:t>
            </a:r>
            <a:r>
              <a:rPr lang="en-GB" sz="1600" dirty="0">
                <a:effectLst/>
                <a:latin typeface="Roboto" panose="02000000000000000000" pitchFamily="2" charset="0"/>
                <a:ea typeface="Roboto" panose="02000000000000000000" pitchFamily="2" charset="0"/>
                <a:cs typeface="Roboto" panose="02000000000000000000" pitchFamily="2" charset="0"/>
              </a:rPr>
              <a:t> of size </a:t>
            </a:r>
            <a:r>
              <a:rPr lang="en-GB" sz="1600" b="1" dirty="0" err="1">
                <a:effectLst/>
                <a:latin typeface="Roboto" panose="02000000000000000000" pitchFamily="2" charset="0"/>
                <a:ea typeface="Roboto" panose="02000000000000000000" pitchFamily="2" charset="0"/>
                <a:cs typeface="Roboto" panose="02000000000000000000" pitchFamily="2" charset="0"/>
              </a:rPr>
              <a:t>Nt</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a:effectLst/>
                <a:latin typeface="Roboto" panose="02000000000000000000" pitchFamily="2" charset="0"/>
                <a:ea typeface="Roboto" panose="02000000000000000000" pitchFamily="2" charset="0"/>
                <a:cs typeface="Roboto" panose="02000000000000000000" pitchFamily="2" charset="0"/>
              </a:rPr>
              <a:t>Cr</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err="1">
                <a:effectLst/>
                <a:latin typeface="Roboto" panose="02000000000000000000" pitchFamily="2" charset="0"/>
                <a:ea typeface="Roboto" panose="02000000000000000000" pitchFamily="2" charset="0"/>
                <a:cs typeface="Roboto" panose="02000000000000000000" pitchFamily="2" charset="0"/>
              </a:rPr>
              <a:t>Cw</a:t>
            </a:r>
            <a:r>
              <a:rPr lang="en-GB" sz="1600" dirty="0">
                <a:effectLst/>
                <a:latin typeface="Roboto" panose="02000000000000000000" pitchFamily="2" charset="0"/>
                <a:ea typeface="Roboto" panose="02000000000000000000" pitchFamily="2" charset="0"/>
                <a:cs typeface="Roboto" panose="02000000000000000000" pitchFamily="2" charset="0"/>
              </a:rPr>
              <a:t> are one-hot encoded class labels of the </a:t>
            </a:r>
            <a:r>
              <a:rPr lang="en-GB" sz="1600" b="1" dirty="0">
                <a:effectLst/>
                <a:latin typeface="Roboto" panose="02000000000000000000" pitchFamily="2" charset="0"/>
                <a:ea typeface="Roboto" panose="02000000000000000000" pitchFamily="2" charset="0"/>
                <a:cs typeface="Roboto" panose="02000000000000000000" pitchFamily="2" charset="0"/>
              </a:rPr>
              <a:t>Ireal</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err="1">
                <a:effectLst/>
                <a:latin typeface="Roboto" panose="02000000000000000000" pitchFamily="2" charset="0"/>
                <a:ea typeface="Roboto" panose="02000000000000000000" pitchFamily="2" charset="0"/>
                <a:cs typeface="Roboto" panose="02000000000000000000" pitchFamily="2" charset="0"/>
              </a:rPr>
              <a:t>Iwrong</a:t>
            </a:r>
            <a:r>
              <a:rPr lang="en-GB" sz="1600" dirty="0">
                <a:effectLst/>
                <a:latin typeface="Roboto" panose="02000000000000000000" pitchFamily="2" charset="0"/>
                <a:ea typeface="Roboto" panose="02000000000000000000" pitchFamily="2" charset="0"/>
                <a:cs typeface="Roboto" panose="02000000000000000000" pitchFamily="2" charset="0"/>
              </a:rPr>
              <a:t>, respectively. </a:t>
            </a:r>
            <a:r>
              <a:rPr lang="en-GB" sz="1600" b="1" dirty="0">
                <a:effectLst/>
                <a:latin typeface="Roboto" panose="02000000000000000000" pitchFamily="2" charset="0"/>
                <a:ea typeface="Roboto" panose="02000000000000000000" pitchFamily="2" charset="0"/>
                <a:cs typeface="Roboto" panose="02000000000000000000" pitchFamily="2" charset="0"/>
              </a:rPr>
              <a:t>LG</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a:effectLst/>
                <a:latin typeface="Roboto" panose="02000000000000000000" pitchFamily="2" charset="0"/>
                <a:ea typeface="Roboto" panose="02000000000000000000" pitchFamily="2" charset="0"/>
                <a:cs typeface="Roboto" panose="02000000000000000000" pitchFamily="2" charset="0"/>
              </a:rPr>
              <a:t>LD</a:t>
            </a:r>
            <a:r>
              <a:rPr lang="en-GB" sz="1600" dirty="0">
                <a:effectLst/>
                <a:latin typeface="Roboto" panose="02000000000000000000" pitchFamily="2" charset="0"/>
                <a:ea typeface="Roboto" panose="02000000000000000000" pitchFamily="2" charset="0"/>
                <a:cs typeface="Roboto" panose="02000000000000000000" pitchFamily="2" charset="0"/>
              </a:rPr>
              <a:t> are two neural networks that generate latent representations of size </a:t>
            </a:r>
            <a:r>
              <a:rPr lang="en-GB" sz="1600" b="1" dirty="0" err="1">
                <a:effectLst/>
                <a:latin typeface="Roboto" panose="02000000000000000000" pitchFamily="2" charset="0"/>
                <a:ea typeface="Roboto" panose="02000000000000000000" pitchFamily="2" charset="0"/>
                <a:cs typeface="Roboto" panose="02000000000000000000" pitchFamily="2" charset="0"/>
              </a:rPr>
              <a:t>Nl</a:t>
            </a:r>
            <a:r>
              <a:rPr lang="en-GB" sz="1600" dirty="0">
                <a:effectLst/>
                <a:latin typeface="Roboto" panose="02000000000000000000" pitchFamily="2" charset="0"/>
                <a:ea typeface="Roboto" panose="02000000000000000000" pitchFamily="2" charset="0"/>
                <a:cs typeface="Roboto" panose="02000000000000000000" pitchFamily="2" charset="0"/>
              </a:rPr>
              <a:t> each, for the text embedding </a:t>
            </a:r>
            <a:r>
              <a:rPr lang="en-GB" sz="1600" b="1" dirty="0">
                <a:effectLst/>
                <a:latin typeface="Roboto" panose="02000000000000000000" pitchFamily="2" charset="0"/>
                <a:ea typeface="Roboto" panose="02000000000000000000" pitchFamily="2" charset="0"/>
                <a:cs typeface="Roboto" panose="02000000000000000000" pitchFamily="2" charset="0"/>
              </a:rPr>
              <a:t>Ψ(t)</a:t>
            </a:r>
            <a:r>
              <a:rPr lang="en-GB" sz="1600" dirty="0">
                <a:effectLst/>
                <a:latin typeface="Roboto" panose="02000000000000000000" pitchFamily="2" charset="0"/>
                <a:ea typeface="Roboto" panose="02000000000000000000" pitchFamily="2" charset="0"/>
                <a:cs typeface="Roboto" panose="02000000000000000000" pitchFamily="2" charset="0"/>
              </a:rPr>
              <a:t>. </a:t>
            </a:r>
            <a:r>
              <a:rPr lang="en-GB" sz="1600" b="1" dirty="0">
                <a:effectLst/>
                <a:latin typeface="Roboto" panose="02000000000000000000" pitchFamily="2" charset="0"/>
                <a:ea typeface="Roboto" panose="02000000000000000000" pitchFamily="2" charset="0"/>
                <a:cs typeface="Roboto" panose="02000000000000000000" pitchFamily="2" charset="0"/>
              </a:rPr>
              <a:t>DS</a:t>
            </a:r>
            <a:r>
              <a:rPr lang="en-GB" sz="1600" dirty="0">
                <a:effectLst/>
                <a:latin typeface="Roboto" panose="02000000000000000000" pitchFamily="2" charset="0"/>
                <a:ea typeface="Roboto" panose="02000000000000000000" pitchFamily="2" charset="0"/>
                <a:cs typeface="Roboto" panose="02000000000000000000" pitchFamily="2" charset="0"/>
              </a:rPr>
              <a:t> and </a:t>
            </a:r>
            <a:r>
              <a:rPr lang="en-GB" sz="1600" b="1" dirty="0">
                <a:effectLst/>
                <a:latin typeface="Roboto" panose="02000000000000000000" pitchFamily="2" charset="0"/>
                <a:ea typeface="Roboto" panose="02000000000000000000" pitchFamily="2" charset="0"/>
                <a:cs typeface="Roboto" panose="02000000000000000000" pitchFamily="2" charset="0"/>
              </a:rPr>
              <a:t>DC</a:t>
            </a:r>
            <a:r>
              <a:rPr lang="en-GB" sz="1600" dirty="0">
                <a:effectLst/>
                <a:latin typeface="Roboto" panose="02000000000000000000" pitchFamily="2" charset="0"/>
                <a:ea typeface="Roboto" panose="02000000000000000000" pitchFamily="2" charset="0"/>
                <a:cs typeface="Roboto" panose="02000000000000000000" pitchFamily="2" charset="0"/>
              </a:rPr>
              <a:t> are the probability distribution that the Discriminator outputs over the sources </a:t>
            </a:r>
            <a:r>
              <a:rPr lang="en-GB" sz="1600" b="1" dirty="0">
                <a:effectLst/>
                <a:latin typeface="Roboto" panose="02000000000000000000" pitchFamily="2" charset="0"/>
                <a:ea typeface="Roboto" panose="02000000000000000000" pitchFamily="2" charset="0"/>
                <a:cs typeface="Roboto" panose="02000000000000000000" pitchFamily="2" charset="0"/>
              </a:rPr>
              <a:t>(real/fake)</a:t>
            </a:r>
            <a:r>
              <a:rPr lang="en-GB" sz="1600" dirty="0">
                <a:effectLst/>
                <a:latin typeface="Roboto" panose="02000000000000000000" pitchFamily="2" charset="0"/>
                <a:ea typeface="Roboto" panose="02000000000000000000" pitchFamily="2" charset="0"/>
                <a:cs typeface="Roboto" panose="02000000000000000000" pitchFamily="2" charset="0"/>
              </a:rPr>
              <a:t> and the classes respectively.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Methodology</a:t>
            </a:r>
            <a:br>
              <a:rPr lang="en-US" sz="3200" b="1" dirty="0">
                <a:solidFill>
                  <a:srgbClr val="46B0FA"/>
                </a:solidFill>
                <a:latin typeface="Roboto"/>
                <a:ea typeface="Roboto"/>
                <a:cs typeface="Roboto"/>
                <a:sym typeface="Roboto"/>
              </a:rPr>
            </a:br>
            <a:br>
              <a:rPr lang="en-US" sz="3200" b="1" dirty="0">
                <a:solidFill>
                  <a:srgbClr val="46B0FA"/>
                </a:solidFill>
                <a:latin typeface="Roboto"/>
                <a:ea typeface="Roboto"/>
                <a:cs typeface="Roboto"/>
                <a:sym typeface="Roboto"/>
              </a:rPr>
            </a:br>
            <a:r>
              <a:rPr lang="en-US" sz="2000" b="1" dirty="0">
                <a:solidFill>
                  <a:srgbClr val="46B0FA"/>
                </a:solidFill>
                <a:latin typeface="Roboto"/>
                <a:ea typeface="Roboto"/>
                <a:cs typeface="Roboto"/>
                <a:sym typeface="Roboto"/>
              </a:rPr>
              <a:t>4.1 </a:t>
            </a:r>
            <a:r>
              <a:rPr lang="en-US" sz="2000" b="1" u="sng" dirty="0">
                <a:solidFill>
                  <a:srgbClr val="46B0FA"/>
                </a:solidFill>
                <a:latin typeface="Roboto"/>
                <a:ea typeface="Roboto"/>
                <a:cs typeface="Roboto"/>
                <a:sym typeface="Roboto"/>
              </a:rPr>
              <a:t>Proposed Method</a:t>
            </a:r>
            <a:endParaRPr sz="2000" b="1" u="sng" dirty="0">
              <a:solidFill>
                <a:srgbClr val="46B0FA"/>
              </a:solidFill>
              <a:latin typeface="Roboto"/>
              <a:ea typeface="Roboto"/>
              <a:cs typeface="Roboto"/>
              <a:sym typeface="Roboto"/>
            </a:endParaRPr>
          </a:p>
        </p:txBody>
      </p:sp>
      <p:sp>
        <p:nvSpPr>
          <p:cNvPr id="108" name="Google Shape;108;p14"/>
          <p:cNvSpPr txBox="1"/>
          <p:nvPr/>
        </p:nvSpPr>
        <p:spPr>
          <a:xfrm>
            <a:off x="1235024" y="2092990"/>
            <a:ext cx="10330203" cy="3139291"/>
          </a:xfrm>
          <a:prstGeom prst="rect">
            <a:avLst/>
          </a:prstGeom>
          <a:noFill/>
          <a:ln>
            <a:noFill/>
          </a:ln>
        </p:spPr>
        <p:txBody>
          <a:bodyPr spcFirstLastPara="1" wrap="square" lIns="91425" tIns="91425" rIns="91425" bIns="91425" anchor="t" anchorCtr="0">
            <a:spAutoFit/>
          </a:bodyPr>
          <a:lstStyle/>
          <a:p>
            <a:pPr marL="457200" lvl="0" indent="-457200" algn="just" rtl="0">
              <a:spcBef>
                <a:spcPts val="0"/>
              </a:spcBef>
              <a:spcAft>
                <a:spcPts val="0"/>
              </a:spcAft>
              <a:buAutoNum type="arabicPeriod"/>
            </a:pPr>
            <a:r>
              <a:rPr lang="en-GB" sz="2400" dirty="0">
                <a:latin typeface="Roboto"/>
                <a:ea typeface="Roboto"/>
                <a:cs typeface="Roboto"/>
                <a:sym typeface="Roboto"/>
              </a:rPr>
              <a:t>The proposed system when subjected to a scenario of a set of text description of images (mainly flowers related), the characters in the text description are converted to skip-thought vectors which have the features of the image to be generated and then the vector is passed to the GAN which generates the images based on the features identified by the text.</a:t>
            </a:r>
          </a:p>
          <a:p>
            <a:pPr marL="457200" lvl="0" indent="-457200" algn="just" rtl="0">
              <a:spcBef>
                <a:spcPts val="0"/>
              </a:spcBef>
              <a:spcAft>
                <a:spcPts val="0"/>
              </a:spcAft>
              <a:buAutoNum type="arabicPeriod"/>
            </a:pPr>
            <a:r>
              <a:rPr lang="en-GB" sz="2400" dirty="0">
                <a:latin typeface="Roboto"/>
                <a:ea typeface="Roboto"/>
                <a:cs typeface="Roboto"/>
                <a:sym typeface="Roboto"/>
              </a:rPr>
              <a:t>Generative Adversarial Network is using the stages like pre-processing, feature extraction and recognition using neural network</a:t>
            </a:r>
            <a:r>
              <a:rPr lang="en-US" sz="2400" dirty="0">
                <a:latin typeface="Roboto"/>
                <a:ea typeface="Roboto"/>
                <a:cs typeface="Roboto"/>
                <a:sym typeface="Roboto"/>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1531</Words>
  <Application>Microsoft Office PowerPoint</Application>
  <PresentationFormat>Widescreen</PresentationFormat>
  <Paragraphs>114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4.1 Proposed Method</vt:lpstr>
      <vt:lpstr>Methodology  4.2 System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Dhanola</dc:creator>
  <cp:lastModifiedBy>Rahul Dhanola</cp:lastModifiedBy>
  <cp:revision>33</cp:revision>
  <dcterms:modified xsi:type="dcterms:W3CDTF">2023-05-09T05:15:57Z</dcterms:modified>
</cp:coreProperties>
</file>