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7" r:id="rId11"/>
    <p:sldId id="265" r:id="rId12"/>
    <p:sldId id="277" r:id="rId13"/>
    <p:sldId id="270" r:id="rId14"/>
    <p:sldId id="278" r:id="rId15"/>
    <p:sldId id="271" r:id="rId16"/>
    <p:sldId id="272" r:id="rId17"/>
    <p:sldId id="273" r:id="rId18"/>
    <p:sldId id="274" r:id="rId19"/>
    <p:sldId id="275" r:id="rId20"/>
    <p:sldId id="27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53">
          <p15:clr>
            <a:srgbClr val="A4A3A4"/>
          </p15:clr>
        </p15:guide>
        <p15:guide id="2" pos="3840">
          <p15:clr>
            <a:srgbClr val="A4A3A4"/>
          </p15:clr>
        </p15:guide>
        <p15:guide id="3"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353"/>
        <p:guide pos="3840"/>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 name="Google Shape;2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b03b0192d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b03b0192d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82550" algn="l" rtl="0">
              <a:spcBef>
                <a:spcPts val="1400"/>
              </a:spcBef>
              <a:spcAft>
                <a:spcPts val="1400"/>
              </a:spcAft>
              <a:buClr>
                <a:schemeClr val="dk1"/>
              </a:buClr>
              <a:buSzPts val="1400"/>
              <a:buFont typeface="Roboto"/>
              <a:buChar char="●"/>
            </a:pPr>
            <a:r>
              <a:rPr lang="en-US" sz="1300" dirty="0">
                <a:latin typeface="Roboto"/>
                <a:ea typeface="Roboto"/>
                <a:cs typeface="Roboto"/>
                <a:sym typeface="Roboto"/>
              </a:rPr>
              <a:t> MFCC is used to produce the coefficients that describe the frequency Cepstral; these coefficients are based on the linear cosine transform of the log power spectrum on the nonlinear Mel scale frequency.</a:t>
            </a:r>
            <a:endParaRPr sz="500" dirty="0"/>
          </a:p>
        </p:txBody>
      </p:sp>
      <p:sp>
        <p:nvSpPr>
          <p:cNvPr id="126" name="Google Shape;126;g12b03b0192d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dirty="0"/>
          </a:p>
        </p:txBody>
      </p:sp>
    </p:spTree>
    <p:extLst>
      <p:ext uri="{BB962C8B-B14F-4D97-AF65-F5344CB8AC3E}">
        <p14:creationId xmlns:p14="http://schemas.microsoft.com/office/powerpoint/2010/main" val="3806459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b03b0192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b03b0192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g12b03b0192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dirty="0"/>
          </a:p>
        </p:txBody>
      </p:sp>
    </p:spTree>
    <p:extLst>
      <p:ext uri="{BB962C8B-B14F-4D97-AF65-F5344CB8AC3E}">
        <p14:creationId xmlns:p14="http://schemas.microsoft.com/office/powerpoint/2010/main" val="394463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b03b0192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b03b0192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g12b03b0192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dirty="0"/>
          </a:p>
        </p:txBody>
      </p:sp>
    </p:spTree>
    <p:extLst>
      <p:ext uri="{BB962C8B-B14F-4D97-AF65-F5344CB8AC3E}">
        <p14:creationId xmlns:p14="http://schemas.microsoft.com/office/powerpoint/2010/main" val="2240687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a6d8798c3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a6d8798c3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5" name="Google Shape;145;g11a6d8798c3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Tree>
    <p:extLst>
      <p:ext uri="{BB962C8B-B14F-4D97-AF65-F5344CB8AC3E}">
        <p14:creationId xmlns:p14="http://schemas.microsoft.com/office/powerpoint/2010/main" val="238999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7e9eaeb27a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7e9eaeb27a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g17e9eaeb27a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dirty="0"/>
          </a:p>
        </p:txBody>
      </p:sp>
    </p:spTree>
    <p:extLst>
      <p:ext uri="{BB962C8B-B14F-4D97-AF65-F5344CB8AC3E}">
        <p14:creationId xmlns:p14="http://schemas.microsoft.com/office/powerpoint/2010/main" val="4159377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7e9eaeb27a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7e9eaeb27a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g17e9eaeb27a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7e9eaeb27a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7e9eaeb27a_0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17e9eaeb27a_0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7e9eaeb27a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7e9eaeb27a_0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g17e9eaeb27a_0_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a6d8798c3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g11a6d8798c3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1e850010e1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g11e850010e1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0" name="Google Shape;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673c042c8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6" name="Google Shape;66;g1673c042c8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a6d8798c3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a6d8798c3_1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3" name="Google Shape;73;g11a6d8798c3_1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e850010e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e850010e1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0" algn="l" rtl="0">
              <a:lnSpc>
                <a:spcPct val="150000"/>
              </a:lnSpc>
              <a:spcBef>
                <a:spcPts val="0"/>
              </a:spcBef>
              <a:spcAft>
                <a:spcPts val="0"/>
              </a:spcAft>
              <a:buNone/>
            </a:pPr>
            <a:endParaRPr sz="1300" dirty="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b03b0192d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b03b0192d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g12b03b0192d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9" name="Google Shape;19;p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Google Shape;2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1" name="Google Shape;2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2" name="Google Shape;2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ctr" anchorCtr="0">
            <a:noAutofit/>
          </a:bodyPr>
          <a:lstStyle>
            <a:lvl1pPr lvl="0" rtl="0">
              <a:spcBef>
                <a:spcPts val="0"/>
              </a:spcBef>
              <a:spcAft>
                <a:spcPts val="0"/>
              </a:spcAft>
              <a:buSzPts val="1900"/>
              <a:buChar char="●"/>
              <a:defRPr sz="1900"/>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a:endParaRPr/>
          </a:p>
        </p:txBody>
      </p:sp>
      <p:sp>
        <p:nvSpPr>
          <p:cNvPr id="25" name="Google Shape;25;p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ctr"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sz="1900"/>
            </a:lvl2pPr>
            <a:lvl3pPr marL="1371600" lvl="2" indent="-349250" rtl="0">
              <a:spcBef>
                <a:spcPts val="0"/>
              </a:spcBef>
              <a:spcAft>
                <a:spcPts val="0"/>
              </a:spcAft>
              <a:buSzPts val="1900"/>
              <a:buChar char="■"/>
              <a:defRPr sz="1900"/>
            </a:lvl3pPr>
            <a:lvl4pPr marL="1828800" lvl="3" indent="-349250" rtl="0">
              <a:spcBef>
                <a:spcPts val="0"/>
              </a:spcBef>
              <a:spcAft>
                <a:spcPts val="0"/>
              </a:spcAft>
              <a:buSzPts val="1900"/>
              <a:buChar char="●"/>
              <a:defRPr sz="1900"/>
            </a:lvl4pPr>
            <a:lvl5pPr marL="2286000" lvl="4" indent="-349250" rtl="0">
              <a:spcBef>
                <a:spcPts val="0"/>
              </a:spcBef>
              <a:spcAft>
                <a:spcPts val="0"/>
              </a:spcAft>
              <a:buSzPts val="1900"/>
              <a:buChar char="○"/>
              <a:defRPr sz="1900"/>
            </a:lvl5pPr>
            <a:lvl6pPr marL="2743200" lvl="5" indent="-349250" rtl="0">
              <a:spcBef>
                <a:spcPts val="0"/>
              </a:spcBef>
              <a:spcAft>
                <a:spcPts val="0"/>
              </a:spcAft>
              <a:buSzPts val="1900"/>
              <a:buChar char="■"/>
              <a:defRPr sz="1900"/>
            </a:lvl6pPr>
            <a:lvl7pPr marL="3200400" lvl="6" indent="-349250" rtl="0">
              <a:spcBef>
                <a:spcPts val="0"/>
              </a:spcBef>
              <a:spcAft>
                <a:spcPts val="0"/>
              </a:spcAft>
              <a:buSzPts val="1900"/>
              <a:buChar char="●"/>
              <a:defRPr sz="1900"/>
            </a:lvl7pPr>
            <a:lvl8pPr marL="3657600" lvl="7" indent="-349250" rtl="0">
              <a:spcBef>
                <a:spcPts val="0"/>
              </a:spcBef>
              <a:spcAft>
                <a:spcPts val="0"/>
              </a:spcAft>
              <a:buSzPts val="1900"/>
              <a:buChar char="○"/>
              <a:defRPr sz="1900"/>
            </a:lvl8pPr>
            <a:lvl9pPr marL="4114800" lvl="8" indent="-349250" rtl="0">
              <a:spcBef>
                <a:spcPts val="0"/>
              </a:spcBef>
              <a:spcAft>
                <a:spcPts val="0"/>
              </a:spcAft>
              <a:buSzPts val="1900"/>
              <a:buChar char="■"/>
              <a:defRPr sz="1900"/>
            </a:lvl9pPr>
          </a:lstStyle>
          <a:p>
            <a:endParaRPr/>
          </a:p>
        </p:txBody>
      </p:sp>
      <p:sp>
        <p:nvSpPr>
          <p:cNvPr id="26" name="Google Shape;26;p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8853" y="86497"/>
            <a:ext cx="11998500" cy="6684900"/>
          </a:xfrm>
          <a:prstGeom prst="rect">
            <a:avLst/>
          </a:prstGeom>
          <a:noFill/>
          <a:ln w="28575" cap="flat" cmpd="sng">
            <a:solidFill>
              <a:srgbClr val="46B0F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11" name="Google Shape;11;p1" descr="A picture containing text, clipart&#10;&#10;Description automatically generated"/>
          <p:cNvPicPr preferRelativeResize="0"/>
          <p:nvPr/>
        </p:nvPicPr>
        <p:blipFill rotWithShape="1">
          <a:blip r:embed="rId6">
            <a:alphaModFix/>
          </a:blip>
          <a:srcRect t="12816" r="7450"/>
          <a:stretch/>
        </p:blipFill>
        <p:spPr>
          <a:xfrm>
            <a:off x="10718090" y="127821"/>
            <a:ext cx="1336257" cy="540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6"/>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32" name="Google Shape;32;p6" descr="A picture containing text, sign, outdoor&#10;&#10;Description automatically generated"/>
          <p:cNvPicPr preferRelativeResize="0"/>
          <p:nvPr/>
        </p:nvPicPr>
        <p:blipFill rotWithShape="1">
          <a:blip r:embed="rId3">
            <a:alphaModFix/>
          </a:blip>
          <a:srcRect/>
          <a:stretch/>
        </p:blipFill>
        <p:spPr>
          <a:xfrm>
            <a:off x="304829" y="126108"/>
            <a:ext cx="876170" cy="1491678"/>
          </a:xfrm>
          <a:prstGeom prst="rect">
            <a:avLst/>
          </a:prstGeom>
          <a:noFill/>
          <a:ln>
            <a:noFill/>
          </a:ln>
        </p:spPr>
      </p:pic>
      <p:pic>
        <p:nvPicPr>
          <p:cNvPr id="33" name="Google Shape;33;p6" descr="A picture containing text, clipart&#10;&#10;Description automatically generated"/>
          <p:cNvPicPr preferRelativeResize="0"/>
          <p:nvPr/>
        </p:nvPicPr>
        <p:blipFill rotWithShape="1">
          <a:blip r:embed="rId4">
            <a:alphaModFix/>
          </a:blip>
          <a:srcRect/>
          <a:stretch/>
        </p:blipFill>
        <p:spPr>
          <a:xfrm>
            <a:off x="8063345" y="143688"/>
            <a:ext cx="3985900" cy="1474098"/>
          </a:xfrm>
          <a:prstGeom prst="rect">
            <a:avLst/>
          </a:prstGeom>
          <a:noFill/>
          <a:ln>
            <a:noFill/>
          </a:ln>
        </p:spPr>
      </p:pic>
      <p:sp>
        <p:nvSpPr>
          <p:cNvPr id="34" name="Google Shape;34;p6"/>
          <p:cNvSpPr txBox="1"/>
          <p:nvPr/>
        </p:nvSpPr>
        <p:spPr>
          <a:xfrm>
            <a:off x="3754200" y="1513400"/>
            <a:ext cx="46836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Calibri"/>
                <a:ea typeface="Calibri"/>
                <a:cs typeface="Calibri"/>
                <a:sym typeface="Calibri"/>
              </a:rPr>
              <a:t>Major Project</a:t>
            </a:r>
            <a:endParaRPr sz="5400" dirty="0">
              <a:solidFill>
                <a:schemeClr val="dk1"/>
              </a:solidFill>
              <a:latin typeface="Calibri"/>
              <a:ea typeface="Calibri"/>
              <a:cs typeface="Calibri"/>
              <a:sym typeface="Calibri"/>
            </a:endParaRPr>
          </a:p>
        </p:txBody>
      </p:sp>
      <p:sp>
        <p:nvSpPr>
          <p:cNvPr id="35" name="Google Shape;35;p6"/>
          <p:cNvSpPr txBox="1"/>
          <p:nvPr/>
        </p:nvSpPr>
        <p:spPr>
          <a:xfrm>
            <a:off x="1180999" y="2560320"/>
            <a:ext cx="99486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Calibri"/>
                <a:ea typeface="Calibri"/>
                <a:cs typeface="Calibri"/>
                <a:sym typeface="Calibri"/>
              </a:rPr>
              <a:t>Title:</a:t>
            </a:r>
            <a:r>
              <a:rPr lang="en-US" sz="4000" dirty="0"/>
              <a:t>Handwriting Character Recognition </a:t>
            </a:r>
            <a:endParaRPr sz="1500" dirty="0">
              <a:solidFill>
                <a:schemeClr val="dk1"/>
              </a:solidFill>
              <a:latin typeface="Calibri"/>
              <a:ea typeface="Calibri"/>
              <a:cs typeface="Calibri"/>
              <a:sym typeface="Calibri"/>
            </a:endParaRPr>
          </a:p>
        </p:txBody>
      </p:sp>
      <p:sp>
        <p:nvSpPr>
          <p:cNvPr id="36" name="Google Shape;36;p6"/>
          <p:cNvSpPr txBox="1"/>
          <p:nvPr/>
        </p:nvSpPr>
        <p:spPr>
          <a:xfrm>
            <a:off x="134958" y="4973209"/>
            <a:ext cx="3174300" cy="219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dirty="0">
                <a:solidFill>
                  <a:schemeClr val="dk1"/>
                </a:solidFill>
                <a:latin typeface="Calibri"/>
                <a:ea typeface="Calibri"/>
                <a:cs typeface="Calibri"/>
                <a:sym typeface="Calibri"/>
              </a:rPr>
              <a:t>Presented by:</a:t>
            </a:r>
            <a:endParaRPr sz="1500" dirty="0"/>
          </a:p>
          <a:p>
            <a:pPr marL="0" lvl="0" indent="0" algn="l" rtl="0">
              <a:lnSpc>
                <a:spcPct val="115000"/>
              </a:lnSpc>
              <a:spcBef>
                <a:spcPts val="1200"/>
              </a:spcBef>
              <a:spcAft>
                <a:spcPts val="0"/>
              </a:spcAft>
              <a:buClr>
                <a:srgbClr val="000000"/>
              </a:buClr>
              <a:buSzPts val="1400"/>
              <a:buFont typeface="Arial"/>
              <a:buNone/>
            </a:pPr>
            <a:r>
              <a:rPr lang="en-US" b="1" dirty="0">
                <a:solidFill>
                  <a:schemeClr val="dk1"/>
                </a:solidFill>
                <a:highlight>
                  <a:srgbClr val="FFFFFF"/>
                </a:highlight>
                <a:latin typeface="Montserrat"/>
                <a:ea typeface="Montserrat"/>
                <a:cs typeface="Montserrat"/>
                <a:sym typeface="Montserrat"/>
              </a:rPr>
              <a:t>Mudit </a:t>
            </a:r>
            <a:r>
              <a:rPr lang="en-US" b="1" dirty="0" err="1">
                <a:solidFill>
                  <a:schemeClr val="dk1"/>
                </a:solidFill>
                <a:highlight>
                  <a:srgbClr val="FFFFFF"/>
                </a:highlight>
                <a:latin typeface="Montserrat"/>
                <a:ea typeface="Montserrat"/>
                <a:cs typeface="Montserrat"/>
                <a:sym typeface="Montserrat"/>
              </a:rPr>
              <a:t>Dagar</a:t>
            </a:r>
            <a:endParaRPr b="1" dirty="0">
              <a:solidFill>
                <a:schemeClr val="dk1"/>
              </a:solidFill>
              <a:highlight>
                <a:srgbClr val="FFFFFF"/>
              </a:highlight>
              <a:latin typeface="Montserrat"/>
              <a:ea typeface="Montserrat"/>
              <a:cs typeface="Montserrat"/>
              <a:sym typeface="Montserrat"/>
            </a:endParaRPr>
          </a:p>
          <a:p>
            <a:pPr marL="0" lvl="0" indent="0" algn="l" rtl="0">
              <a:lnSpc>
                <a:spcPct val="150000"/>
              </a:lnSpc>
              <a:spcBef>
                <a:spcPts val="200"/>
              </a:spcBef>
              <a:spcAft>
                <a:spcPts val="0"/>
              </a:spcAft>
              <a:buClr>
                <a:srgbClr val="000000"/>
              </a:buClr>
              <a:buSzPts val="1200"/>
              <a:buFont typeface="Arial"/>
              <a:buNone/>
            </a:pPr>
            <a:r>
              <a:rPr lang="en-US" sz="1200" dirty="0">
                <a:solidFill>
                  <a:schemeClr val="dk1"/>
                </a:solidFill>
                <a:highlight>
                  <a:srgbClr val="FFFFFF"/>
                </a:highlight>
                <a:latin typeface="Montserrat"/>
                <a:ea typeface="Montserrat"/>
                <a:cs typeface="Montserrat"/>
                <a:sym typeface="Montserrat"/>
              </a:rPr>
              <a:t>BTech CSE AI &amp; ML Batch- 4</a:t>
            </a:r>
            <a:endParaRPr sz="1200" dirty="0">
              <a:solidFill>
                <a:schemeClr val="dk1"/>
              </a:solidFill>
              <a:highlight>
                <a:srgbClr val="FFFFFF"/>
              </a:highlight>
              <a:latin typeface="Montserrat"/>
              <a:ea typeface="Montserrat"/>
              <a:cs typeface="Montserrat"/>
              <a:sym typeface="Montserrat"/>
            </a:endParaRPr>
          </a:p>
          <a:p>
            <a:pPr marL="0" lvl="0" indent="0" algn="l" rtl="0">
              <a:lnSpc>
                <a:spcPct val="150000"/>
              </a:lnSpc>
              <a:spcBef>
                <a:spcPts val="0"/>
              </a:spcBef>
              <a:spcAft>
                <a:spcPts val="0"/>
              </a:spcAft>
              <a:buSzPts val="1100"/>
              <a:buNone/>
            </a:pPr>
            <a:r>
              <a:rPr lang="en-US" sz="1200" dirty="0">
                <a:solidFill>
                  <a:schemeClr val="dk1"/>
                </a:solidFill>
                <a:highlight>
                  <a:srgbClr val="FFFFFF"/>
                </a:highlight>
                <a:latin typeface="Montserrat"/>
                <a:ea typeface="Montserrat"/>
                <a:cs typeface="Montserrat"/>
                <a:sym typeface="Montserrat"/>
              </a:rPr>
              <a:t>500075764	            </a:t>
            </a:r>
          </a:p>
          <a:p>
            <a:pPr marL="0" lvl="0" indent="0" algn="l" rtl="0">
              <a:lnSpc>
                <a:spcPct val="150000"/>
              </a:lnSpc>
              <a:spcBef>
                <a:spcPts val="0"/>
              </a:spcBef>
              <a:spcAft>
                <a:spcPts val="0"/>
              </a:spcAft>
              <a:buClr>
                <a:schemeClr val="dk1"/>
              </a:buClr>
              <a:buSzPts val="1100"/>
              <a:buFont typeface="Arial"/>
              <a:buNone/>
            </a:pPr>
            <a:r>
              <a:rPr lang="en-US" sz="1200" dirty="0">
                <a:solidFill>
                  <a:schemeClr val="dk1"/>
                </a:solidFill>
                <a:highlight>
                  <a:srgbClr val="FFFFFF"/>
                </a:highlight>
                <a:latin typeface="Montserrat"/>
                <a:ea typeface="Montserrat"/>
                <a:cs typeface="Montserrat"/>
                <a:sym typeface="Montserrat"/>
              </a:rPr>
              <a:t>R177219126</a:t>
            </a:r>
            <a:endParaRPr b="1" dirty="0">
              <a:solidFill>
                <a:schemeClr val="dk1"/>
              </a:solidFill>
              <a:highlight>
                <a:srgbClr val="FFFFFF"/>
              </a:highlight>
              <a:latin typeface="Montserrat"/>
              <a:ea typeface="Montserrat"/>
              <a:cs typeface="Montserrat"/>
              <a:sym typeface="Montserrat"/>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7" name="Google Shape;37;p6"/>
          <p:cNvSpPr txBox="1"/>
          <p:nvPr/>
        </p:nvSpPr>
        <p:spPr>
          <a:xfrm>
            <a:off x="8882743" y="5003074"/>
            <a:ext cx="2717100" cy="2320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Mentored By:</a:t>
            </a:r>
            <a:endParaRPr sz="18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highlight>
                  <a:schemeClr val="lt1"/>
                </a:highlight>
                <a:latin typeface="Montserrat"/>
                <a:ea typeface="Montserrat"/>
                <a:cs typeface="Montserrat"/>
                <a:sym typeface="Montserrat"/>
              </a:rPr>
              <a:t>Mr. Sudhanshu Srivastava</a:t>
            </a:r>
            <a:endParaRPr b="1"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20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Assistant Professor</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Department of Informatics</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UPES, Dehradun</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2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8" name="Google Shape;38;p6"/>
          <p:cNvSpPr txBox="1"/>
          <p:nvPr/>
        </p:nvSpPr>
        <p:spPr>
          <a:xfrm>
            <a:off x="2337666" y="5288945"/>
            <a:ext cx="2717100" cy="1566029"/>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400"/>
              <a:buFont typeface="Arial"/>
              <a:buNone/>
            </a:pPr>
            <a:r>
              <a:rPr lang="en-US" b="1" dirty="0">
                <a:solidFill>
                  <a:schemeClr val="dk1"/>
                </a:solidFill>
                <a:highlight>
                  <a:schemeClr val="lt1"/>
                </a:highlight>
                <a:latin typeface="Montserrat"/>
                <a:ea typeface="Montserrat"/>
                <a:cs typeface="Montserrat"/>
                <a:sym typeface="Montserrat"/>
              </a:rPr>
              <a:t>Prateek Sherawat</a:t>
            </a:r>
            <a:endParaRPr b="1"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20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BTech CSE AI &amp; ML Batch- 3</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SzPts val="1100"/>
              <a:buNone/>
            </a:pPr>
            <a:r>
              <a:rPr lang="en-US" sz="1200" dirty="0">
                <a:solidFill>
                  <a:schemeClr val="dk1"/>
                </a:solidFill>
                <a:highlight>
                  <a:schemeClr val="lt1"/>
                </a:highlight>
                <a:latin typeface="Montserrat"/>
                <a:ea typeface="Montserrat"/>
                <a:cs typeface="Montserrat"/>
                <a:sym typeface="Montserrat"/>
              </a:rPr>
              <a:t>500075945	           </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100"/>
              <a:buFont typeface="Arial"/>
              <a:buNone/>
            </a:pPr>
            <a:r>
              <a:rPr lang="en-US" sz="1200" dirty="0">
                <a:solidFill>
                  <a:schemeClr val="dk1"/>
                </a:solidFill>
                <a:highlight>
                  <a:schemeClr val="lt1"/>
                </a:highlight>
                <a:latin typeface="Montserrat"/>
                <a:ea typeface="Montserrat"/>
                <a:cs typeface="Montserrat"/>
                <a:sym typeface="Montserrat"/>
              </a:rPr>
              <a:t> R177219073</a:t>
            </a:r>
            <a:endParaRPr b="1" dirty="0">
              <a:solidFill>
                <a:schemeClr val="dk1"/>
              </a:solidFill>
              <a:highlight>
                <a:schemeClr val="lt1"/>
              </a:highlight>
              <a:latin typeface="Montserrat"/>
              <a:ea typeface="Montserrat"/>
              <a:cs typeface="Montserrat"/>
              <a:sym typeface="Montserrat"/>
            </a:endParaRPr>
          </a:p>
          <a:p>
            <a:pPr marL="0" marR="0" lvl="0" indent="0" algn="l" rtl="0">
              <a:spcBef>
                <a:spcPts val="0"/>
              </a:spcBef>
              <a:spcAft>
                <a:spcPts val="0"/>
              </a:spcAft>
              <a:buNone/>
            </a:pPr>
            <a:endParaRPr dirty="0"/>
          </a:p>
        </p:txBody>
      </p:sp>
      <p:sp>
        <p:nvSpPr>
          <p:cNvPr id="10" name="Google Shape;38;p6">
            <a:extLst>
              <a:ext uri="{FF2B5EF4-FFF2-40B4-BE49-F238E27FC236}">
                <a16:creationId xmlns:a16="http://schemas.microsoft.com/office/drawing/2014/main" id="{553F6423-2729-4006-9BBB-2C664BDE0309}"/>
              </a:ext>
            </a:extLst>
          </p:cNvPr>
          <p:cNvSpPr txBox="1"/>
          <p:nvPr/>
        </p:nvSpPr>
        <p:spPr>
          <a:xfrm>
            <a:off x="4785190" y="5288945"/>
            <a:ext cx="2717100" cy="1566029"/>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400"/>
              <a:buFont typeface="Arial"/>
              <a:buNone/>
            </a:pPr>
            <a:r>
              <a:rPr lang="en-US" b="1" dirty="0">
                <a:solidFill>
                  <a:schemeClr val="dk1"/>
                </a:solidFill>
                <a:highlight>
                  <a:schemeClr val="lt1"/>
                </a:highlight>
                <a:latin typeface="Montserrat"/>
                <a:ea typeface="Montserrat"/>
                <a:cs typeface="Montserrat"/>
                <a:sym typeface="Montserrat"/>
              </a:rPr>
              <a:t>Piyush Malviya</a:t>
            </a:r>
            <a:endParaRPr b="1"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20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BTech CSE AI &amp; ML Batch- 3</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SzPts val="1100"/>
              <a:buNone/>
            </a:pPr>
            <a:r>
              <a:rPr lang="en-US" sz="1200" dirty="0">
                <a:solidFill>
                  <a:schemeClr val="dk1"/>
                </a:solidFill>
                <a:highlight>
                  <a:schemeClr val="lt1"/>
                </a:highlight>
                <a:latin typeface="Montserrat"/>
                <a:ea typeface="Montserrat"/>
                <a:cs typeface="Montserrat"/>
                <a:sym typeface="Montserrat"/>
              </a:rPr>
              <a:t>500075945	           </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100"/>
              <a:buFont typeface="Arial"/>
              <a:buNone/>
            </a:pPr>
            <a:r>
              <a:rPr lang="en-US" sz="1200" dirty="0">
                <a:solidFill>
                  <a:schemeClr val="dk1"/>
                </a:solidFill>
                <a:highlight>
                  <a:schemeClr val="lt1"/>
                </a:highlight>
                <a:latin typeface="Montserrat"/>
                <a:ea typeface="Montserrat"/>
                <a:cs typeface="Montserrat"/>
                <a:sym typeface="Montserrat"/>
              </a:rPr>
              <a:t> R177219073</a:t>
            </a:r>
            <a:endParaRPr b="1" dirty="0">
              <a:solidFill>
                <a:schemeClr val="dk1"/>
              </a:solidFill>
              <a:highlight>
                <a:schemeClr val="lt1"/>
              </a:highlight>
              <a:latin typeface="Montserrat"/>
              <a:ea typeface="Montserrat"/>
              <a:cs typeface="Montserrat"/>
              <a:sym typeface="Montserrat"/>
            </a:endParaRPr>
          </a:p>
          <a:p>
            <a:pPr marL="0" marR="0" lvl="0" indent="0" algn="l" rtl="0">
              <a:spcBef>
                <a:spcPts val="0"/>
              </a:spcBef>
              <a:spcAft>
                <a:spcPts val="0"/>
              </a:spcAft>
              <a:buNone/>
            </a:pPr>
            <a:endParaRPr dirty="0"/>
          </a:p>
        </p:txBody>
      </p:sp>
      <p:sp>
        <p:nvSpPr>
          <p:cNvPr id="11" name="Google Shape;38;p6">
            <a:extLst>
              <a:ext uri="{FF2B5EF4-FFF2-40B4-BE49-F238E27FC236}">
                <a16:creationId xmlns:a16="http://schemas.microsoft.com/office/drawing/2014/main" id="{CE058473-5DD3-4D51-B48D-E8CFCE411891}"/>
              </a:ext>
            </a:extLst>
          </p:cNvPr>
          <p:cNvSpPr txBox="1"/>
          <p:nvPr/>
        </p:nvSpPr>
        <p:spPr>
          <a:xfrm>
            <a:off x="6603488" y="5291971"/>
            <a:ext cx="2717100" cy="1566029"/>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400"/>
              <a:buFont typeface="Arial"/>
              <a:buNone/>
            </a:pPr>
            <a:r>
              <a:rPr lang="en-US" b="1" dirty="0">
                <a:solidFill>
                  <a:schemeClr val="dk1"/>
                </a:solidFill>
                <a:highlight>
                  <a:schemeClr val="lt1"/>
                </a:highlight>
                <a:latin typeface="Montserrat"/>
                <a:ea typeface="Montserrat"/>
                <a:cs typeface="Montserrat"/>
                <a:sym typeface="Montserrat"/>
              </a:rPr>
              <a:t>Rahul Dhanola</a:t>
            </a:r>
            <a:endParaRPr b="1"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200"/>
              </a:spcBef>
              <a:spcAft>
                <a:spcPts val="0"/>
              </a:spcAft>
              <a:buClr>
                <a:schemeClr val="dk1"/>
              </a:buClr>
              <a:buSzPts val="1200"/>
              <a:buFont typeface="Arial"/>
              <a:buNone/>
            </a:pPr>
            <a:r>
              <a:rPr lang="en-US" sz="1200" dirty="0">
                <a:solidFill>
                  <a:schemeClr val="dk1"/>
                </a:solidFill>
                <a:highlight>
                  <a:schemeClr val="lt1"/>
                </a:highlight>
                <a:latin typeface="Montserrat"/>
                <a:ea typeface="Montserrat"/>
                <a:cs typeface="Montserrat"/>
                <a:sym typeface="Montserrat"/>
              </a:rPr>
              <a:t>BTech CSE AI &amp; ML Batch- 3</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SzPts val="1100"/>
              <a:buNone/>
            </a:pPr>
            <a:r>
              <a:rPr lang="en-US" sz="1200" dirty="0">
                <a:solidFill>
                  <a:schemeClr val="dk1"/>
                </a:solidFill>
                <a:highlight>
                  <a:schemeClr val="lt1"/>
                </a:highlight>
                <a:latin typeface="Montserrat"/>
                <a:ea typeface="Montserrat"/>
                <a:cs typeface="Montserrat"/>
                <a:sym typeface="Montserrat"/>
              </a:rPr>
              <a:t>500075154	           </a:t>
            </a:r>
            <a:endParaRPr sz="1200" dirty="0">
              <a:solidFill>
                <a:schemeClr val="dk1"/>
              </a:solidFill>
              <a:highlight>
                <a:schemeClr val="lt1"/>
              </a:highlight>
              <a:latin typeface="Montserrat"/>
              <a:ea typeface="Montserrat"/>
              <a:cs typeface="Montserrat"/>
              <a:sym typeface="Montserrat"/>
            </a:endParaRPr>
          </a:p>
          <a:p>
            <a:pPr marL="0" lvl="0" indent="0" algn="l" rtl="0">
              <a:lnSpc>
                <a:spcPct val="150000"/>
              </a:lnSpc>
              <a:spcBef>
                <a:spcPts val="0"/>
              </a:spcBef>
              <a:spcAft>
                <a:spcPts val="0"/>
              </a:spcAft>
              <a:buClr>
                <a:schemeClr val="dk1"/>
              </a:buClr>
              <a:buSzPts val="1100"/>
              <a:buFont typeface="Arial"/>
              <a:buNone/>
            </a:pPr>
            <a:r>
              <a:rPr lang="en-US" sz="1200" dirty="0">
                <a:solidFill>
                  <a:schemeClr val="dk1"/>
                </a:solidFill>
                <a:highlight>
                  <a:schemeClr val="lt1"/>
                </a:highlight>
                <a:latin typeface="Montserrat"/>
                <a:ea typeface="Montserrat"/>
                <a:cs typeface="Montserrat"/>
                <a:sym typeface="Montserrat"/>
              </a:rPr>
              <a:t> R177219139</a:t>
            </a:r>
            <a:endParaRPr b="1" dirty="0">
              <a:solidFill>
                <a:schemeClr val="dk1"/>
              </a:solidFill>
              <a:highlight>
                <a:schemeClr val="lt1"/>
              </a:highlight>
              <a:latin typeface="Montserrat"/>
              <a:ea typeface="Montserrat"/>
              <a:cs typeface="Montserrat"/>
              <a:sym typeface="Montserrat"/>
            </a:endParaRPr>
          </a:p>
          <a:p>
            <a:pPr marL="0" marR="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624775" y="283919"/>
            <a:ext cx="106212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rgbClr val="46B0FA"/>
                </a:solidFill>
                <a:latin typeface="Roboto"/>
                <a:ea typeface="Roboto"/>
                <a:cs typeface="Roboto"/>
                <a:sym typeface="Roboto"/>
              </a:rPr>
              <a:t>Background Removal: </a:t>
            </a:r>
            <a:endParaRPr lang="en-US" sz="1600" b="1" dirty="0">
              <a:solidFill>
                <a:schemeClr val="tx1"/>
              </a:solidFill>
              <a:latin typeface="Roboto"/>
              <a:ea typeface="Roboto"/>
              <a:cs typeface="Roboto"/>
              <a:sym typeface="Roboto"/>
            </a:endParaRPr>
          </a:p>
          <a:p>
            <a:pPr marL="0" lvl="0" indent="0" algn="l" rtl="0">
              <a:spcBef>
                <a:spcPts val="0"/>
              </a:spcBef>
              <a:spcAft>
                <a:spcPts val="0"/>
              </a:spcAft>
              <a:buNone/>
            </a:pPr>
            <a:endParaRPr lang="en-US" sz="1600" b="1" dirty="0">
              <a:solidFill>
                <a:schemeClr val="tx1"/>
              </a:solidFill>
              <a:latin typeface="Roboto"/>
              <a:ea typeface="Roboto"/>
              <a:cs typeface="Roboto"/>
              <a:sym typeface="Roboto"/>
            </a:endParaRPr>
          </a:p>
          <a:p>
            <a:pPr marL="0" lvl="0" indent="0" algn="l" rtl="0">
              <a:spcBef>
                <a:spcPts val="0"/>
              </a:spcBef>
              <a:spcAft>
                <a:spcPts val="0"/>
              </a:spcAft>
              <a:buNone/>
            </a:pPr>
            <a:r>
              <a:rPr lang="en-US" sz="1600" b="1" dirty="0">
                <a:solidFill>
                  <a:schemeClr val="tx1"/>
                </a:solidFill>
                <a:latin typeface="Roboto"/>
                <a:ea typeface="Roboto"/>
                <a:cs typeface="Roboto"/>
                <a:sym typeface="Roboto"/>
              </a:rPr>
              <a:t>First The Background of an input image is removed.</a:t>
            </a:r>
            <a:endParaRPr sz="3200" b="1" dirty="0">
              <a:solidFill>
                <a:srgbClr val="46B0FA"/>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3200" b="1" dirty="0">
              <a:solidFill>
                <a:srgbClr val="46B0FA"/>
              </a:solidFill>
              <a:latin typeface="Roboto"/>
              <a:ea typeface="Roboto"/>
              <a:cs typeface="Roboto"/>
              <a:sym typeface="Roboto"/>
            </a:endParaRPr>
          </a:p>
        </p:txBody>
      </p:sp>
      <p:pic>
        <p:nvPicPr>
          <p:cNvPr id="3" name="Picture 2">
            <a:extLst>
              <a:ext uri="{FF2B5EF4-FFF2-40B4-BE49-F238E27FC236}">
                <a16:creationId xmlns:a16="http://schemas.microsoft.com/office/drawing/2014/main" id="{D1BE80E3-A5F3-4FF7-B404-2C3F16525E73}"/>
              </a:ext>
            </a:extLst>
          </p:cNvPr>
          <p:cNvPicPr>
            <a:picLocks/>
          </p:cNvPicPr>
          <p:nvPr/>
        </p:nvPicPr>
        <p:blipFill>
          <a:blip r:embed="rId3"/>
          <a:stretch>
            <a:fillRect/>
          </a:stretch>
        </p:blipFill>
        <p:spPr>
          <a:xfrm>
            <a:off x="168470" y="1907628"/>
            <a:ext cx="5316785" cy="4751480"/>
          </a:xfrm>
          <a:prstGeom prst="rect">
            <a:avLst/>
          </a:prstGeom>
        </p:spPr>
      </p:pic>
      <p:pic>
        <p:nvPicPr>
          <p:cNvPr id="5" name="Picture 4">
            <a:extLst>
              <a:ext uri="{FF2B5EF4-FFF2-40B4-BE49-F238E27FC236}">
                <a16:creationId xmlns:a16="http://schemas.microsoft.com/office/drawing/2014/main" id="{D804DAF1-5A7D-4C7F-9869-67BC64B718AE}"/>
              </a:ext>
            </a:extLst>
          </p:cNvPr>
          <p:cNvPicPr>
            <a:picLocks/>
          </p:cNvPicPr>
          <p:nvPr/>
        </p:nvPicPr>
        <p:blipFill>
          <a:blip r:embed="rId4"/>
          <a:stretch>
            <a:fillRect/>
          </a:stretch>
        </p:blipFill>
        <p:spPr>
          <a:xfrm>
            <a:off x="6096001" y="1890159"/>
            <a:ext cx="5927530" cy="4768949"/>
          </a:xfrm>
          <a:prstGeom prst="rect">
            <a:avLst/>
          </a:prstGeom>
        </p:spPr>
      </p:pic>
      <p:sp>
        <p:nvSpPr>
          <p:cNvPr id="6" name="TextBox 5">
            <a:extLst>
              <a:ext uri="{FF2B5EF4-FFF2-40B4-BE49-F238E27FC236}">
                <a16:creationId xmlns:a16="http://schemas.microsoft.com/office/drawing/2014/main" id="{6C91DAB8-1A62-49EA-846D-ECBD39E026DD}"/>
              </a:ext>
            </a:extLst>
          </p:cNvPr>
          <p:cNvSpPr txBox="1"/>
          <p:nvPr/>
        </p:nvSpPr>
        <p:spPr>
          <a:xfrm>
            <a:off x="4800600" y="670560"/>
            <a:ext cx="6445375" cy="19812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8E06B4C1-032A-4074-9BB0-9ECEE960E5F2}"/>
              </a:ext>
            </a:extLst>
          </p:cNvPr>
          <p:cNvSpPr txBox="1"/>
          <p:nvPr/>
        </p:nvSpPr>
        <p:spPr>
          <a:xfrm>
            <a:off x="335280" y="1539240"/>
            <a:ext cx="5440680" cy="307777"/>
          </a:xfrm>
          <a:prstGeom prst="rect">
            <a:avLst/>
          </a:prstGeom>
          <a:noFill/>
        </p:spPr>
        <p:txBody>
          <a:bodyPr wrap="square" rtlCol="0">
            <a:spAutoFit/>
          </a:bodyPr>
          <a:lstStyle/>
          <a:p>
            <a:pPr algn="ctr"/>
            <a:r>
              <a:rPr lang="en-US" b="1" dirty="0">
                <a:latin typeface="Arial Black" panose="020B0A04020102020204" pitchFamily="34" charset="0"/>
              </a:rPr>
              <a:t>Input Handwritten Text</a:t>
            </a:r>
          </a:p>
        </p:txBody>
      </p:sp>
      <p:sp>
        <p:nvSpPr>
          <p:cNvPr id="10" name="TextBox 9">
            <a:extLst>
              <a:ext uri="{FF2B5EF4-FFF2-40B4-BE49-F238E27FC236}">
                <a16:creationId xmlns:a16="http://schemas.microsoft.com/office/drawing/2014/main" id="{0AB0CB13-1CEF-419E-8F6B-B3FF10B84CEF}"/>
              </a:ext>
            </a:extLst>
          </p:cNvPr>
          <p:cNvSpPr txBox="1"/>
          <p:nvPr/>
        </p:nvSpPr>
        <p:spPr>
          <a:xfrm>
            <a:off x="6065455" y="1539240"/>
            <a:ext cx="5791265" cy="307777"/>
          </a:xfrm>
          <a:prstGeom prst="rect">
            <a:avLst/>
          </a:prstGeom>
          <a:noFill/>
        </p:spPr>
        <p:txBody>
          <a:bodyPr wrap="square" rtlCol="0">
            <a:spAutoFit/>
          </a:bodyPr>
          <a:lstStyle/>
          <a:p>
            <a:pPr algn="ctr"/>
            <a:r>
              <a:rPr lang="en-US" b="1" dirty="0">
                <a:latin typeface="Arial Black" panose="020B0A04020102020204" pitchFamily="34" charset="0"/>
              </a:rPr>
              <a:t>Processed Handwritten Text after Background Removal</a:t>
            </a:r>
          </a:p>
        </p:txBody>
      </p:sp>
      <p:sp>
        <p:nvSpPr>
          <p:cNvPr id="8" name="Arrow: Right 7">
            <a:extLst>
              <a:ext uri="{FF2B5EF4-FFF2-40B4-BE49-F238E27FC236}">
                <a16:creationId xmlns:a16="http://schemas.microsoft.com/office/drawing/2014/main" id="{25CE4C7F-8E7A-4726-806F-ED8C44617517}"/>
              </a:ext>
            </a:extLst>
          </p:cNvPr>
          <p:cNvSpPr/>
          <p:nvPr/>
        </p:nvSpPr>
        <p:spPr>
          <a:xfrm>
            <a:off x="5608320" y="3581400"/>
            <a:ext cx="457135"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967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9" name="Picture 8">
            <a:extLst>
              <a:ext uri="{FF2B5EF4-FFF2-40B4-BE49-F238E27FC236}">
                <a16:creationId xmlns:a16="http://schemas.microsoft.com/office/drawing/2014/main" id="{F2A2B243-8706-40C1-A953-7A9784337AC3}"/>
              </a:ext>
            </a:extLst>
          </p:cNvPr>
          <p:cNvPicPr>
            <a:picLocks/>
          </p:cNvPicPr>
          <p:nvPr/>
        </p:nvPicPr>
        <p:blipFill>
          <a:blip r:embed="rId3"/>
          <a:stretch>
            <a:fillRect/>
          </a:stretch>
        </p:blipFill>
        <p:spPr>
          <a:xfrm>
            <a:off x="168470" y="1584959"/>
            <a:ext cx="5440680" cy="5074331"/>
          </a:xfrm>
          <a:prstGeom prst="rect">
            <a:avLst/>
          </a:prstGeom>
        </p:spPr>
      </p:pic>
      <p:pic>
        <p:nvPicPr>
          <p:cNvPr id="3" name="Picture 2">
            <a:extLst>
              <a:ext uri="{FF2B5EF4-FFF2-40B4-BE49-F238E27FC236}">
                <a16:creationId xmlns:a16="http://schemas.microsoft.com/office/drawing/2014/main" id="{CE27AD37-FE19-4031-B558-98EA6649C616}"/>
              </a:ext>
            </a:extLst>
          </p:cNvPr>
          <p:cNvPicPr>
            <a:picLocks noChangeAspect="1"/>
          </p:cNvPicPr>
          <p:nvPr/>
        </p:nvPicPr>
        <p:blipFill>
          <a:blip r:embed="rId4"/>
          <a:stretch>
            <a:fillRect/>
          </a:stretch>
        </p:blipFill>
        <p:spPr>
          <a:xfrm>
            <a:off x="6416040" y="1584959"/>
            <a:ext cx="5607490" cy="5055280"/>
          </a:xfrm>
          <a:prstGeom prst="rect">
            <a:avLst/>
          </a:prstGeom>
        </p:spPr>
      </p:pic>
      <p:sp>
        <p:nvSpPr>
          <p:cNvPr id="12" name="Arrow: Right 11">
            <a:extLst>
              <a:ext uri="{FF2B5EF4-FFF2-40B4-BE49-F238E27FC236}">
                <a16:creationId xmlns:a16="http://schemas.microsoft.com/office/drawing/2014/main" id="{79848811-657E-4698-A88A-B412AEBDE9E3}"/>
              </a:ext>
            </a:extLst>
          </p:cNvPr>
          <p:cNvSpPr/>
          <p:nvPr/>
        </p:nvSpPr>
        <p:spPr>
          <a:xfrm>
            <a:off x="5775960" y="3566160"/>
            <a:ext cx="457135"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Google Shape;128;p17">
            <a:extLst>
              <a:ext uri="{FF2B5EF4-FFF2-40B4-BE49-F238E27FC236}">
                <a16:creationId xmlns:a16="http://schemas.microsoft.com/office/drawing/2014/main" id="{7C3B5734-EB5F-4A69-A06F-D6DD2FAB0A14}"/>
              </a:ext>
            </a:extLst>
          </p:cNvPr>
          <p:cNvSpPr txBox="1">
            <a:spLocks/>
          </p:cNvSpPr>
          <p:nvPr/>
        </p:nvSpPr>
        <p:spPr>
          <a:xfrm>
            <a:off x="624775" y="161999"/>
            <a:ext cx="10408985"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rgbClr val="46B0FA"/>
                </a:solidFill>
                <a:latin typeface="Roboto"/>
                <a:ea typeface="Roboto"/>
                <a:cs typeface="Roboto"/>
                <a:sym typeface="Roboto"/>
              </a:rPr>
              <a:t>Words Detection And Normalization: </a:t>
            </a:r>
            <a:endParaRPr lang="en-US" sz="1600" b="1" dirty="0">
              <a:solidFill>
                <a:schemeClr val="tx1"/>
              </a:solidFill>
              <a:latin typeface="Roboto"/>
              <a:ea typeface="Roboto"/>
              <a:cs typeface="Roboto"/>
              <a:sym typeface="Roboto"/>
            </a:endParaRPr>
          </a:p>
          <a:p>
            <a:pPr marL="0" lvl="0" indent="0" algn="l" rtl="0">
              <a:spcBef>
                <a:spcPts val="0"/>
              </a:spcBef>
              <a:spcAft>
                <a:spcPts val="0"/>
              </a:spcAft>
              <a:buNone/>
            </a:pPr>
            <a:r>
              <a:rPr lang="en-US" sz="1600" b="1" dirty="0">
                <a:solidFill>
                  <a:schemeClr val="tx1"/>
                </a:solidFill>
                <a:latin typeface="Roboto"/>
                <a:ea typeface="Roboto"/>
                <a:cs typeface="Roboto"/>
                <a:sym typeface="Roboto"/>
              </a:rPr>
              <a:t>After that image is Normalized by help of Binarization i.e. convert to Black &amp; White Format and then we use OpenCV to make Bounding box across white region.</a:t>
            </a:r>
            <a:endParaRPr sz="3200" b="1" dirty="0">
              <a:solidFill>
                <a:srgbClr val="46B0FA"/>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3200" b="1" dirty="0">
              <a:solidFill>
                <a:srgbClr val="46B0FA"/>
              </a:solidFill>
              <a:latin typeface="Roboto"/>
              <a:ea typeface="Roboto"/>
              <a:cs typeface="Roboto"/>
              <a:sym typeface="Roboto"/>
            </a:endParaRPr>
          </a:p>
        </p:txBody>
      </p:sp>
    </p:spTree>
    <p:extLst>
      <p:ext uri="{BB962C8B-B14F-4D97-AF65-F5344CB8AC3E}">
        <p14:creationId xmlns:p14="http://schemas.microsoft.com/office/powerpoint/2010/main" val="262404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3" name="Picture 12">
            <a:extLst>
              <a:ext uri="{FF2B5EF4-FFF2-40B4-BE49-F238E27FC236}">
                <a16:creationId xmlns:a16="http://schemas.microsoft.com/office/drawing/2014/main" id="{67198C07-746E-4240-A8BF-B375CC66351F}"/>
              </a:ext>
            </a:extLst>
          </p:cNvPr>
          <p:cNvPicPr>
            <a:picLocks noChangeAspect="1"/>
          </p:cNvPicPr>
          <p:nvPr/>
        </p:nvPicPr>
        <p:blipFill>
          <a:blip r:embed="rId3"/>
          <a:stretch>
            <a:fillRect/>
          </a:stretch>
        </p:blipFill>
        <p:spPr>
          <a:xfrm>
            <a:off x="190924" y="1467440"/>
            <a:ext cx="5585036" cy="5191850"/>
          </a:xfrm>
          <a:prstGeom prst="rect">
            <a:avLst/>
          </a:prstGeom>
        </p:spPr>
      </p:pic>
      <p:sp>
        <p:nvSpPr>
          <p:cNvPr id="15" name="TextBox 14">
            <a:extLst>
              <a:ext uri="{FF2B5EF4-FFF2-40B4-BE49-F238E27FC236}">
                <a16:creationId xmlns:a16="http://schemas.microsoft.com/office/drawing/2014/main" id="{72477FDE-5B3E-405C-84DE-6ACD56E68732}"/>
              </a:ext>
            </a:extLst>
          </p:cNvPr>
          <p:cNvSpPr txBox="1">
            <a:spLocks/>
          </p:cNvSpPr>
          <p:nvPr/>
        </p:nvSpPr>
        <p:spPr>
          <a:xfrm>
            <a:off x="6416040" y="2403991"/>
            <a:ext cx="5596128" cy="2862322"/>
          </a:xfrm>
          <a:prstGeom prst="rect">
            <a:avLst/>
          </a:prstGeom>
          <a:noFill/>
        </p:spPr>
        <p:txBody>
          <a:bodyPr wrap="square" rtlCol="0">
            <a:spAutoFit/>
          </a:bodyPr>
          <a:lstStyle/>
          <a:p>
            <a:pPr algn="ctr"/>
            <a:r>
              <a:rPr lang="en-US" sz="6000" b="1" dirty="0">
                <a:latin typeface="Arial Black" panose="020B0A04020102020204" pitchFamily="34" charset="0"/>
              </a:rPr>
              <a:t>Optical Character Recognition</a:t>
            </a:r>
          </a:p>
        </p:txBody>
      </p:sp>
      <p:pic>
        <p:nvPicPr>
          <p:cNvPr id="19" name="Picture 18">
            <a:extLst>
              <a:ext uri="{FF2B5EF4-FFF2-40B4-BE49-F238E27FC236}">
                <a16:creationId xmlns:a16="http://schemas.microsoft.com/office/drawing/2014/main" id="{10B47EC0-4E8C-47A2-9DB7-5093F9DBDB7E}"/>
              </a:ext>
            </a:extLst>
          </p:cNvPr>
          <p:cNvPicPr>
            <a:picLocks noChangeAspect="1"/>
          </p:cNvPicPr>
          <p:nvPr/>
        </p:nvPicPr>
        <p:blipFill>
          <a:blip r:embed="rId4"/>
          <a:stretch>
            <a:fillRect/>
          </a:stretch>
        </p:blipFill>
        <p:spPr>
          <a:xfrm>
            <a:off x="5848350" y="3143250"/>
            <a:ext cx="495300" cy="571500"/>
          </a:xfrm>
          <a:prstGeom prst="rect">
            <a:avLst/>
          </a:prstGeom>
        </p:spPr>
      </p:pic>
      <p:pic>
        <p:nvPicPr>
          <p:cNvPr id="21" name="Picture 20">
            <a:extLst>
              <a:ext uri="{FF2B5EF4-FFF2-40B4-BE49-F238E27FC236}">
                <a16:creationId xmlns:a16="http://schemas.microsoft.com/office/drawing/2014/main" id="{84235D20-624E-4203-A9C3-824A895A7457}"/>
              </a:ext>
            </a:extLst>
          </p:cNvPr>
          <p:cNvPicPr>
            <a:picLocks noChangeAspect="1"/>
          </p:cNvPicPr>
          <p:nvPr/>
        </p:nvPicPr>
        <p:blipFill>
          <a:blip r:embed="rId4"/>
          <a:stretch>
            <a:fillRect/>
          </a:stretch>
        </p:blipFill>
        <p:spPr>
          <a:xfrm>
            <a:off x="5848350" y="3143250"/>
            <a:ext cx="495300" cy="571500"/>
          </a:xfrm>
          <a:prstGeom prst="rect">
            <a:avLst/>
          </a:prstGeom>
        </p:spPr>
      </p:pic>
      <p:pic>
        <p:nvPicPr>
          <p:cNvPr id="23" name="Picture 22">
            <a:extLst>
              <a:ext uri="{FF2B5EF4-FFF2-40B4-BE49-F238E27FC236}">
                <a16:creationId xmlns:a16="http://schemas.microsoft.com/office/drawing/2014/main" id="{63501E61-6364-4233-90E1-626F8B8FB147}"/>
              </a:ext>
            </a:extLst>
          </p:cNvPr>
          <p:cNvPicPr>
            <a:picLocks/>
          </p:cNvPicPr>
          <p:nvPr/>
        </p:nvPicPr>
        <p:blipFill>
          <a:blip r:embed="rId4"/>
          <a:stretch>
            <a:fillRect/>
          </a:stretch>
        </p:blipFill>
        <p:spPr>
          <a:xfrm>
            <a:off x="5848350" y="3143250"/>
            <a:ext cx="495300" cy="571500"/>
          </a:xfrm>
          <a:prstGeom prst="rect">
            <a:avLst/>
          </a:prstGeom>
        </p:spPr>
      </p:pic>
      <p:sp>
        <p:nvSpPr>
          <p:cNvPr id="26" name="Google Shape;128;p17">
            <a:extLst>
              <a:ext uri="{FF2B5EF4-FFF2-40B4-BE49-F238E27FC236}">
                <a16:creationId xmlns:a16="http://schemas.microsoft.com/office/drawing/2014/main" id="{1173DD2F-B766-46A4-AAD0-978128818D67}"/>
              </a:ext>
            </a:extLst>
          </p:cNvPr>
          <p:cNvSpPr txBox="1">
            <a:spLocks/>
          </p:cNvSpPr>
          <p:nvPr/>
        </p:nvSpPr>
        <p:spPr>
          <a:xfrm>
            <a:off x="624775" y="161999"/>
            <a:ext cx="10408985"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rgbClr val="46B0FA"/>
                </a:solidFill>
                <a:latin typeface="Roboto"/>
                <a:ea typeface="Roboto"/>
                <a:cs typeface="Roboto"/>
                <a:sym typeface="Roboto"/>
              </a:rPr>
              <a:t>Prediction By Model of the Text: </a:t>
            </a:r>
            <a:endParaRPr lang="en-US" sz="1600" b="1" dirty="0">
              <a:solidFill>
                <a:schemeClr val="tx1"/>
              </a:solidFill>
              <a:latin typeface="Roboto"/>
              <a:ea typeface="Roboto"/>
              <a:cs typeface="Roboto"/>
              <a:sym typeface="Roboto"/>
            </a:endParaRPr>
          </a:p>
          <a:p>
            <a:pPr marL="0" lvl="0" indent="0" algn="l" rtl="0">
              <a:spcBef>
                <a:spcPts val="0"/>
              </a:spcBef>
              <a:spcAft>
                <a:spcPts val="0"/>
              </a:spcAft>
              <a:buNone/>
            </a:pPr>
            <a:r>
              <a:rPr lang="en-US" sz="1600" b="1" dirty="0">
                <a:solidFill>
                  <a:schemeClr val="tx1"/>
                </a:solidFill>
                <a:latin typeface="Roboto"/>
                <a:ea typeface="Roboto"/>
                <a:cs typeface="Roboto"/>
                <a:sym typeface="Roboto"/>
              </a:rPr>
              <a:t>The Image is then Predicted by the Model.</a:t>
            </a:r>
            <a:endParaRPr sz="3200" b="1" dirty="0">
              <a:solidFill>
                <a:srgbClr val="46B0FA"/>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3200" b="1" dirty="0">
              <a:solidFill>
                <a:srgbClr val="46B0FA"/>
              </a:solidFill>
              <a:latin typeface="Roboto"/>
              <a:ea typeface="Roboto"/>
              <a:cs typeface="Roboto"/>
              <a:sym typeface="Roboto"/>
            </a:endParaRPr>
          </a:p>
        </p:txBody>
      </p:sp>
    </p:spTree>
    <p:extLst>
      <p:ext uri="{BB962C8B-B14F-4D97-AF65-F5344CB8AC3E}">
        <p14:creationId xmlns:p14="http://schemas.microsoft.com/office/powerpoint/2010/main" val="2609585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p:nvPr/>
        </p:nvSpPr>
        <p:spPr>
          <a:xfrm>
            <a:off x="254500" y="153340"/>
            <a:ext cx="113853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200" dirty="0">
              <a:solidFill>
                <a:schemeClr val="dk1"/>
              </a:solidFill>
              <a:latin typeface="Calibri"/>
              <a:ea typeface="Calibri"/>
              <a:cs typeface="Calibri"/>
              <a:sym typeface="Calibri"/>
            </a:endParaRPr>
          </a:p>
        </p:txBody>
      </p:sp>
      <p:sp>
        <p:nvSpPr>
          <p:cNvPr id="148" name="Google Shape;148;p20"/>
          <p:cNvSpPr txBox="1"/>
          <p:nvPr/>
        </p:nvSpPr>
        <p:spPr>
          <a:xfrm>
            <a:off x="435900" y="421375"/>
            <a:ext cx="3000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rgbClr val="46B0FA"/>
                </a:solidFill>
                <a:latin typeface="Roboto"/>
                <a:ea typeface="Roboto"/>
                <a:cs typeface="Roboto"/>
                <a:sym typeface="Roboto"/>
              </a:rPr>
              <a:t>Methodology </a:t>
            </a:r>
            <a:endParaRPr dirty="0"/>
          </a:p>
        </p:txBody>
      </p:sp>
      <p:sp>
        <p:nvSpPr>
          <p:cNvPr id="149" name="Google Shape;149;p20"/>
          <p:cNvSpPr/>
          <p:nvPr/>
        </p:nvSpPr>
        <p:spPr>
          <a:xfrm>
            <a:off x="522325" y="4998650"/>
            <a:ext cx="3209700" cy="889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0" name="Google Shape;150;p20"/>
          <p:cNvSpPr/>
          <p:nvPr/>
        </p:nvSpPr>
        <p:spPr>
          <a:xfrm>
            <a:off x="732125" y="1715538"/>
            <a:ext cx="2542100" cy="795550"/>
          </a:xfrm>
          <a:prstGeom prst="flowChartProcess">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2100" dirty="0">
                <a:latin typeface="Roboto Medium"/>
                <a:ea typeface="Roboto Medium"/>
                <a:cs typeface="Roboto Medium"/>
                <a:sym typeface="Roboto Medium"/>
              </a:rPr>
              <a:t>Load the Image Datasets</a:t>
            </a:r>
            <a:endParaRPr sz="800" i="0" u="none" strike="noStrike" cap="none" dirty="0">
              <a:solidFill>
                <a:srgbClr val="000000"/>
              </a:solidFill>
              <a:latin typeface="Roboto Medium"/>
              <a:ea typeface="Roboto Medium"/>
              <a:cs typeface="Roboto Medium"/>
              <a:sym typeface="Roboto Medium"/>
            </a:endParaRPr>
          </a:p>
        </p:txBody>
      </p:sp>
      <p:sp>
        <p:nvSpPr>
          <p:cNvPr id="151" name="Google Shape;151;p20"/>
          <p:cNvSpPr/>
          <p:nvPr/>
        </p:nvSpPr>
        <p:spPr>
          <a:xfrm>
            <a:off x="4302925" y="1567756"/>
            <a:ext cx="2618275" cy="912970"/>
          </a:xfrm>
          <a:prstGeom prst="flowChartProcess">
            <a:avLst/>
          </a:prstGeom>
          <a:no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dirty="0">
                <a:latin typeface="Roboto Medium"/>
                <a:ea typeface="Roboto Medium"/>
                <a:cs typeface="Roboto Medium"/>
                <a:sym typeface="Roboto Medium"/>
              </a:rPr>
              <a:t>Feature Extraction using the Image processing libraries</a:t>
            </a:r>
            <a:endParaRPr sz="2100" i="0" u="none" strike="noStrike" cap="none" dirty="0">
              <a:solidFill>
                <a:srgbClr val="000000"/>
              </a:solidFill>
              <a:latin typeface="Roboto Medium"/>
              <a:ea typeface="Roboto Medium"/>
              <a:cs typeface="Roboto Medium"/>
              <a:sym typeface="Roboto Medium"/>
            </a:endParaRPr>
          </a:p>
        </p:txBody>
      </p:sp>
      <p:sp>
        <p:nvSpPr>
          <p:cNvPr id="152" name="Google Shape;152;p20"/>
          <p:cNvSpPr/>
          <p:nvPr/>
        </p:nvSpPr>
        <p:spPr>
          <a:xfrm>
            <a:off x="8174438" y="3498800"/>
            <a:ext cx="2618275" cy="721500"/>
          </a:xfrm>
          <a:prstGeom prst="flowChartProcess">
            <a:avLst/>
          </a:prstGeom>
          <a:no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US" sz="2100" dirty="0">
                <a:latin typeface="Roboto Medium"/>
                <a:ea typeface="Roboto Medium"/>
                <a:cs typeface="Roboto Medium"/>
                <a:sym typeface="Roboto Medium"/>
              </a:rPr>
              <a:t>Training the Model</a:t>
            </a:r>
            <a:endParaRPr sz="2100" i="0" u="none" strike="noStrike" cap="none" dirty="0">
              <a:solidFill>
                <a:srgbClr val="000000"/>
              </a:solidFill>
              <a:latin typeface="Roboto Medium"/>
              <a:ea typeface="Roboto Medium"/>
              <a:cs typeface="Roboto Medium"/>
              <a:sym typeface="Roboto Medium"/>
            </a:endParaRPr>
          </a:p>
        </p:txBody>
      </p:sp>
      <p:sp>
        <p:nvSpPr>
          <p:cNvPr id="153" name="Google Shape;153;p20"/>
          <p:cNvSpPr/>
          <p:nvPr/>
        </p:nvSpPr>
        <p:spPr>
          <a:xfrm>
            <a:off x="4007288" y="3471775"/>
            <a:ext cx="3209550" cy="721500"/>
          </a:xfrm>
          <a:prstGeom prst="flowChartProcess">
            <a:avLst/>
          </a:prstGeom>
          <a:no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2100" b="1" dirty="0">
                <a:latin typeface="Roboto"/>
                <a:ea typeface="Roboto"/>
                <a:cs typeface="Roboto"/>
                <a:sym typeface="Roboto"/>
              </a:rPr>
              <a:t>Text recognized</a:t>
            </a:r>
            <a:endParaRPr sz="2100" b="1" i="0" u="none" strike="noStrike" cap="none" dirty="0">
              <a:solidFill>
                <a:srgbClr val="000000"/>
              </a:solidFill>
              <a:latin typeface="Roboto"/>
              <a:ea typeface="Roboto"/>
              <a:cs typeface="Roboto"/>
              <a:sym typeface="Roboto"/>
            </a:endParaRPr>
          </a:p>
        </p:txBody>
      </p:sp>
      <p:sp>
        <p:nvSpPr>
          <p:cNvPr id="154" name="Google Shape;154;p20"/>
          <p:cNvSpPr/>
          <p:nvPr/>
        </p:nvSpPr>
        <p:spPr>
          <a:xfrm>
            <a:off x="7949899" y="1554480"/>
            <a:ext cx="4167525" cy="912970"/>
          </a:xfrm>
          <a:prstGeom prst="flowChartProcess">
            <a:avLst/>
          </a:prstGeom>
          <a:no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US" sz="2100" i="0" u="none" strike="noStrike" cap="none" dirty="0">
                <a:solidFill>
                  <a:srgbClr val="000000"/>
                </a:solidFill>
                <a:latin typeface="Roboto Medium"/>
                <a:ea typeface="Roboto Medium"/>
                <a:cs typeface="Roboto Medium"/>
                <a:sym typeface="Roboto Medium"/>
              </a:rPr>
              <a:t>Creating a Connectionist Temporal Classification (CTC) Model</a:t>
            </a:r>
            <a:endParaRPr sz="2100" i="0" u="none" strike="noStrike" cap="none" dirty="0">
              <a:solidFill>
                <a:srgbClr val="000000"/>
              </a:solidFill>
              <a:latin typeface="Roboto Medium"/>
              <a:ea typeface="Roboto Medium"/>
              <a:cs typeface="Roboto Medium"/>
              <a:sym typeface="Roboto Medium"/>
            </a:endParaRPr>
          </a:p>
        </p:txBody>
      </p:sp>
      <p:sp>
        <p:nvSpPr>
          <p:cNvPr id="155" name="Google Shape;155;p20"/>
          <p:cNvSpPr/>
          <p:nvPr/>
        </p:nvSpPr>
        <p:spPr>
          <a:xfrm>
            <a:off x="3406675" y="2002025"/>
            <a:ext cx="763800" cy="222600"/>
          </a:xfrm>
          <a:prstGeom prst="rightArrow">
            <a:avLst>
              <a:gd name="adj1" fmla="val 50000"/>
              <a:gd name="adj2" fmla="val 85704"/>
            </a:avLst>
          </a:prstGeom>
          <a:solidFill>
            <a:srgbClr val="2E2E2E"/>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6" name="Google Shape;156;p20"/>
          <p:cNvSpPr/>
          <p:nvPr/>
        </p:nvSpPr>
        <p:spPr>
          <a:xfrm>
            <a:off x="7053650" y="2002025"/>
            <a:ext cx="763800" cy="222600"/>
          </a:xfrm>
          <a:prstGeom prst="rightArrow">
            <a:avLst>
              <a:gd name="adj1" fmla="val 50000"/>
              <a:gd name="adj2" fmla="val 85704"/>
            </a:avLst>
          </a:prstGeom>
          <a:solidFill>
            <a:srgbClr val="2E2E2E"/>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7" name="Google Shape;157;p20"/>
          <p:cNvSpPr/>
          <p:nvPr/>
        </p:nvSpPr>
        <p:spPr>
          <a:xfrm rot="10796615">
            <a:off x="7418444" y="3711778"/>
            <a:ext cx="609300" cy="241500"/>
          </a:xfrm>
          <a:prstGeom prst="rightArrow">
            <a:avLst>
              <a:gd name="adj1" fmla="val 50000"/>
              <a:gd name="adj2" fmla="val 85704"/>
            </a:avLst>
          </a:prstGeom>
          <a:solidFill>
            <a:srgbClr val="2E2E2E"/>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 name="Google Shape;158;p20"/>
          <p:cNvSpPr/>
          <p:nvPr/>
        </p:nvSpPr>
        <p:spPr>
          <a:xfrm rot="5400000">
            <a:off x="9122837" y="2859525"/>
            <a:ext cx="721500" cy="247200"/>
          </a:xfrm>
          <a:prstGeom prst="rightArrow">
            <a:avLst>
              <a:gd name="adj1" fmla="val 50000"/>
              <a:gd name="adj2" fmla="val 85704"/>
            </a:avLst>
          </a:prstGeom>
          <a:solidFill>
            <a:srgbClr val="2E2E2E"/>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2958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1"/>
          <p:cNvSpPr txBox="1"/>
          <p:nvPr/>
        </p:nvSpPr>
        <p:spPr>
          <a:xfrm>
            <a:off x="396175" y="37627"/>
            <a:ext cx="6276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Roboto Medium"/>
                <a:ea typeface="Roboto Medium"/>
                <a:cs typeface="Roboto Medium"/>
                <a:sym typeface="Roboto Medium"/>
              </a:rPr>
              <a:t>Python Libraries Used:</a:t>
            </a:r>
            <a:endParaRPr sz="2200" dirty="0">
              <a:latin typeface="Roboto Medium"/>
              <a:ea typeface="Roboto Medium"/>
              <a:cs typeface="Roboto Medium"/>
              <a:sym typeface="Roboto Medium"/>
            </a:endParaRPr>
          </a:p>
        </p:txBody>
      </p:sp>
      <p:pic>
        <p:nvPicPr>
          <p:cNvPr id="3" name="Picture 2">
            <a:extLst>
              <a:ext uri="{FF2B5EF4-FFF2-40B4-BE49-F238E27FC236}">
                <a16:creationId xmlns:a16="http://schemas.microsoft.com/office/drawing/2014/main" id="{BC63A042-CF4C-44EF-AF5A-8CCB8D713606}"/>
              </a:ext>
            </a:extLst>
          </p:cNvPr>
          <p:cNvPicPr>
            <a:picLocks noChangeAspect="1"/>
          </p:cNvPicPr>
          <p:nvPr/>
        </p:nvPicPr>
        <p:blipFill>
          <a:blip r:embed="rId3"/>
          <a:stretch>
            <a:fillRect/>
          </a:stretch>
        </p:blipFill>
        <p:spPr>
          <a:xfrm>
            <a:off x="1242335" y="90021"/>
            <a:ext cx="9707330" cy="6677957"/>
          </a:xfrm>
          <a:prstGeom prst="rect">
            <a:avLst/>
          </a:prstGeom>
        </p:spPr>
      </p:pic>
    </p:spTree>
    <p:extLst>
      <p:ext uri="{BB962C8B-B14F-4D97-AF65-F5344CB8AC3E}">
        <p14:creationId xmlns:p14="http://schemas.microsoft.com/office/powerpoint/2010/main" val="170826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1"/>
          <p:cNvSpPr txBox="1"/>
          <p:nvPr/>
        </p:nvSpPr>
        <p:spPr>
          <a:xfrm>
            <a:off x="396175" y="37627"/>
            <a:ext cx="6276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Roboto Medium"/>
                <a:ea typeface="Roboto Medium"/>
                <a:cs typeface="Roboto Medium"/>
                <a:sym typeface="Roboto Medium"/>
              </a:rPr>
              <a:t>Python Libraries Used:</a:t>
            </a:r>
            <a:endParaRPr sz="2200" dirty="0">
              <a:latin typeface="Roboto Medium"/>
              <a:ea typeface="Roboto Medium"/>
              <a:cs typeface="Roboto Medium"/>
              <a:sym typeface="Roboto Medium"/>
            </a:endParaRPr>
          </a:p>
        </p:txBody>
      </p:sp>
      <p:pic>
        <p:nvPicPr>
          <p:cNvPr id="7" name="Picture 6">
            <a:extLst>
              <a:ext uri="{FF2B5EF4-FFF2-40B4-BE49-F238E27FC236}">
                <a16:creationId xmlns:a16="http://schemas.microsoft.com/office/drawing/2014/main" id="{7396DC6B-5D5F-4362-A641-833895B729B5}"/>
              </a:ext>
            </a:extLst>
          </p:cNvPr>
          <p:cNvPicPr>
            <a:picLocks noChangeAspect="1"/>
          </p:cNvPicPr>
          <p:nvPr/>
        </p:nvPicPr>
        <p:blipFill>
          <a:blip r:embed="rId3"/>
          <a:stretch>
            <a:fillRect/>
          </a:stretch>
        </p:blipFill>
        <p:spPr>
          <a:xfrm>
            <a:off x="1470967" y="861654"/>
            <a:ext cx="9250066" cy="51346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22"/>
          <p:cNvSpPr txBox="1"/>
          <p:nvPr/>
        </p:nvSpPr>
        <p:spPr>
          <a:xfrm>
            <a:off x="1031600" y="944425"/>
            <a:ext cx="5811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Roboto Medium"/>
                <a:ea typeface="Roboto Medium"/>
                <a:cs typeface="Roboto Medium"/>
                <a:sym typeface="Roboto Medium"/>
              </a:rPr>
              <a:t>Count of Handwritten Images in dataset:</a:t>
            </a:r>
            <a:endParaRPr sz="2200" dirty="0">
              <a:latin typeface="Roboto Medium"/>
              <a:ea typeface="Roboto Medium"/>
              <a:cs typeface="Roboto Medium"/>
              <a:sym typeface="Roboto Medium"/>
            </a:endParaRPr>
          </a:p>
        </p:txBody>
      </p:sp>
      <p:pic>
        <p:nvPicPr>
          <p:cNvPr id="3" name="Picture 2">
            <a:extLst>
              <a:ext uri="{FF2B5EF4-FFF2-40B4-BE49-F238E27FC236}">
                <a16:creationId xmlns:a16="http://schemas.microsoft.com/office/drawing/2014/main" id="{9B1CFCDA-0800-44C9-B008-4B935F588D69}"/>
              </a:ext>
            </a:extLst>
          </p:cNvPr>
          <p:cNvPicPr>
            <a:picLocks noChangeAspect="1"/>
          </p:cNvPicPr>
          <p:nvPr/>
        </p:nvPicPr>
        <p:blipFill>
          <a:blip r:embed="rId3"/>
          <a:stretch>
            <a:fillRect/>
          </a:stretch>
        </p:blipFill>
        <p:spPr>
          <a:xfrm>
            <a:off x="1185177" y="975970"/>
            <a:ext cx="9821646" cy="49060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3"/>
          <p:cNvSpPr txBox="1"/>
          <p:nvPr/>
        </p:nvSpPr>
        <p:spPr>
          <a:xfrm>
            <a:off x="755550" y="653825"/>
            <a:ext cx="6683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latin typeface="Roboto"/>
                <a:ea typeface="Roboto"/>
                <a:cs typeface="Roboto"/>
                <a:sym typeface="Roboto"/>
              </a:rPr>
              <a:t>Normalization of the Data:</a:t>
            </a:r>
            <a:endParaRPr sz="2200" b="1" dirty="0">
              <a:latin typeface="Roboto"/>
              <a:ea typeface="Roboto"/>
              <a:cs typeface="Roboto"/>
              <a:sym typeface="Roboto"/>
            </a:endParaRPr>
          </a:p>
        </p:txBody>
      </p:sp>
      <p:pic>
        <p:nvPicPr>
          <p:cNvPr id="3" name="Picture 2">
            <a:extLst>
              <a:ext uri="{FF2B5EF4-FFF2-40B4-BE49-F238E27FC236}">
                <a16:creationId xmlns:a16="http://schemas.microsoft.com/office/drawing/2014/main" id="{479251B1-0BAA-4F9E-8575-79EE3CB0BEF6}"/>
              </a:ext>
            </a:extLst>
          </p:cNvPr>
          <p:cNvPicPr>
            <a:picLocks noChangeAspect="1"/>
          </p:cNvPicPr>
          <p:nvPr/>
        </p:nvPicPr>
        <p:blipFill>
          <a:blip r:embed="rId3"/>
          <a:stretch>
            <a:fillRect/>
          </a:stretch>
        </p:blipFill>
        <p:spPr>
          <a:xfrm>
            <a:off x="1151835" y="909286"/>
            <a:ext cx="9888330" cy="50394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p:nvPr/>
        </p:nvSpPr>
        <p:spPr>
          <a:xfrm>
            <a:off x="325927" y="24862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46B0FA"/>
                </a:solidFill>
                <a:latin typeface="Roboto"/>
                <a:ea typeface="Roboto"/>
                <a:cs typeface="Roboto"/>
                <a:sym typeface="Roboto"/>
              </a:rPr>
              <a:t>Timeline</a:t>
            </a:r>
            <a:endParaRPr sz="3200" b="1" dirty="0">
              <a:solidFill>
                <a:srgbClr val="46B0FA"/>
              </a:solidFill>
              <a:latin typeface="Roboto"/>
              <a:ea typeface="Roboto"/>
              <a:cs typeface="Roboto"/>
              <a:sym typeface="Roboto"/>
            </a:endParaRPr>
          </a:p>
        </p:txBody>
      </p:sp>
      <p:sp>
        <p:nvSpPr>
          <p:cNvPr id="185" name="Google Shape;185;p24"/>
          <p:cNvSpPr txBox="1"/>
          <p:nvPr/>
        </p:nvSpPr>
        <p:spPr>
          <a:xfrm>
            <a:off x="1145554" y="1173370"/>
            <a:ext cx="9900900" cy="5233500"/>
          </a:xfrm>
          <a:prstGeom prst="rect">
            <a:avLst/>
          </a:prstGeom>
          <a:noFill/>
          <a:ln>
            <a:noFill/>
          </a:ln>
        </p:spPr>
        <p:txBody>
          <a:bodyPr spcFirstLastPara="1" wrap="square" lIns="91425" tIns="45700" rIns="91425" bIns="45700" anchor="t" anchorCtr="0">
            <a:spAutoFit/>
          </a:bodyPr>
          <a:lstStyle/>
          <a:p>
            <a:pPr marL="25400" lvl="0" indent="0" algn="just" rtl="0">
              <a:spcBef>
                <a:spcPts val="1200"/>
              </a:spcBef>
              <a:spcAft>
                <a:spcPts val="0"/>
              </a:spcAft>
              <a:buClr>
                <a:schemeClr val="dk1"/>
              </a:buClr>
              <a:buSzPts val="3200"/>
              <a:buFont typeface="Arial"/>
              <a:buNone/>
            </a:pPr>
            <a:r>
              <a:rPr lang="en-US" sz="1900" dirty="0">
                <a:solidFill>
                  <a:srgbClr val="3A3A3A"/>
                </a:solidFill>
                <a:highlight>
                  <a:schemeClr val="lt1"/>
                </a:highlight>
                <a:latin typeface="Roboto"/>
                <a:ea typeface="Roboto"/>
                <a:cs typeface="Roboto"/>
                <a:sym typeface="Roboto"/>
              </a:rPr>
              <a:t>Our month wise plan to complete the project is as follows </a:t>
            </a:r>
            <a:endParaRPr sz="1900" dirty="0">
              <a:solidFill>
                <a:srgbClr val="3A3A3A"/>
              </a:solidFill>
              <a:highlight>
                <a:schemeClr val="lt1"/>
              </a:highlight>
              <a:latin typeface="Roboto"/>
              <a:ea typeface="Roboto"/>
              <a:cs typeface="Roboto"/>
              <a:sym typeface="Roboto"/>
            </a:endParaRPr>
          </a:p>
          <a:p>
            <a:pPr marL="25400" lvl="0" indent="0" algn="just" rtl="0">
              <a:spcBef>
                <a:spcPts val="1200"/>
              </a:spcBef>
              <a:spcAft>
                <a:spcPts val="0"/>
              </a:spcAft>
              <a:buClr>
                <a:schemeClr val="dk1"/>
              </a:buClr>
              <a:buSzPts val="3200"/>
              <a:buFont typeface="Arial"/>
              <a:buNone/>
            </a:pPr>
            <a:r>
              <a:rPr lang="en-US" sz="1900" b="1" dirty="0">
                <a:solidFill>
                  <a:schemeClr val="dk1"/>
                </a:solidFill>
                <a:highlight>
                  <a:schemeClr val="lt1"/>
                </a:highlight>
                <a:latin typeface="Roboto"/>
                <a:ea typeface="Roboto"/>
                <a:cs typeface="Roboto"/>
                <a:sym typeface="Roboto"/>
              </a:rPr>
              <a:t>August</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Finalizing the dataset.</a:t>
            </a:r>
            <a:endParaRPr sz="1900" dirty="0">
              <a:solidFill>
                <a:schemeClr val="dk1"/>
              </a:solidFill>
              <a:highlight>
                <a:schemeClr val="lt1"/>
              </a:highlight>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Research on Speech Analysing techniques.</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Calibri"/>
              <a:buChar char="•"/>
            </a:pPr>
            <a:r>
              <a:rPr lang="en-US" sz="1900" dirty="0">
                <a:solidFill>
                  <a:schemeClr val="dk1"/>
                </a:solidFill>
                <a:latin typeface="Roboto"/>
                <a:ea typeface="Roboto"/>
                <a:cs typeface="Roboto"/>
                <a:sym typeface="Roboto"/>
              </a:rPr>
              <a:t>Deciding the architecture of the model.</a:t>
            </a:r>
            <a:r>
              <a:rPr lang="en-US" sz="1900" b="1" dirty="0">
                <a:solidFill>
                  <a:srgbClr val="3A3A3A"/>
                </a:solidFill>
                <a:highlight>
                  <a:schemeClr val="lt1"/>
                </a:highlight>
                <a:latin typeface="Roboto"/>
                <a:ea typeface="Roboto"/>
                <a:cs typeface="Roboto"/>
                <a:sym typeface="Roboto"/>
              </a:rPr>
              <a:t>	</a:t>
            </a:r>
            <a:endParaRPr sz="1900" b="1" dirty="0">
              <a:solidFill>
                <a:srgbClr val="3A3A3A"/>
              </a:solidFill>
              <a:highlight>
                <a:schemeClr val="lt1"/>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US" sz="1900" b="1" dirty="0">
                <a:solidFill>
                  <a:schemeClr val="dk1"/>
                </a:solidFill>
                <a:highlight>
                  <a:schemeClr val="lt1"/>
                </a:highlight>
                <a:latin typeface="Roboto"/>
                <a:ea typeface="Roboto"/>
                <a:cs typeface="Roboto"/>
                <a:sym typeface="Roboto"/>
              </a:rPr>
              <a:t>September- October</a:t>
            </a:r>
            <a:endParaRPr sz="1900" dirty="0">
              <a:solidFill>
                <a:schemeClr val="dk1"/>
              </a:solidFill>
              <a:latin typeface="Roboto"/>
              <a:ea typeface="Roboto"/>
              <a:cs typeface="Roboto"/>
              <a:sym typeface="Roboto"/>
            </a:endParaRPr>
          </a:p>
          <a:p>
            <a:pPr marL="457200" lvl="0" indent="-349250" algn="just" rtl="0">
              <a:spcBef>
                <a:spcPts val="1200"/>
              </a:spcBef>
              <a:spcAft>
                <a:spcPts val="0"/>
              </a:spcAft>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Developing the architecture</a:t>
            </a:r>
            <a:endParaRPr sz="1900" dirty="0">
              <a:solidFill>
                <a:schemeClr val="dk1"/>
              </a:solidFill>
              <a:highlight>
                <a:schemeClr val="lt1"/>
              </a:highlight>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dirty="0">
                <a:solidFill>
                  <a:schemeClr val="dk1"/>
                </a:solidFill>
                <a:latin typeface="Roboto"/>
                <a:ea typeface="Roboto"/>
                <a:cs typeface="Roboto"/>
                <a:sym typeface="Roboto"/>
              </a:rPr>
              <a:t>Training the model.</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Debugging the code.</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Retraining the model to increase accuracy of model.</a:t>
            </a:r>
            <a:endParaRPr sz="1900" dirty="0">
              <a:solidFill>
                <a:schemeClr val="dk1"/>
              </a:solidFill>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US" sz="1900" b="1" dirty="0">
                <a:solidFill>
                  <a:schemeClr val="dk1"/>
                </a:solidFill>
                <a:highlight>
                  <a:schemeClr val="lt1"/>
                </a:highlight>
                <a:latin typeface="Roboto"/>
                <a:ea typeface="Roboto"/>
                <a:cs typeface="Roboto"/>
                <a:sym typeface="Roboto"/>
              </a:rPr>
              <a:t>November</a:t>
            </a:r>
            <a:endParaRPr sz="1900" dirty="0">
              <a:solidFill>
                <a:schemeClr val="dk1"/>
              </a:solidFill>
              <a:latin typeface="Roboto"/>
              <a:ea typeface="Roboto"/>
              <a:cs typeface="Roboto"/>
              <a:sym typeface="Roboto"/>
            </a:endParaRPr>
          </a:p>
          <a:p>
            <a:pPr marL="457200" lvl="0" indent="-349250" algn="just" rtl="0">
              <a:spcBef>
                <a:spcPts val="1200"/>
              </a:spcBef>
              <a:spcAft>
                <a:spcPts val="0"/>
              </a:spcAft>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Concluding the result</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Publishing the results.</a:t>
            </a:r>
            <a:endParaRPr sz="1900" dirty="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Submitting the project.</a:t>
            </a:r>
            <a:endParaRPr sz="2000" dirty="0">
              <a:solidFill>
                <a:schemeClr val="dk1"/>
              </a:solidFill>
              <a:latin typeface="Roboto"/>
              <a:ea typeface="Roboto"/>
              <a:cs typeface="Roboto"/>
              <a:sym typeface="Roboto"/>
            </a:endParaRPr>
          </a:p>
          <a:p>
            <a:pPr marL="0" marR="0" lvl="0" indent="0" algn="l" rtl="0">
              <a:spcBef>
                <a:spcPts val="0"/>
              </a:spcBef>
              <a:spcAft>
                <a:spcPts val="0"/>
              </a:spcAft>
              <a:buNone/>
            </a:pPr>
            <a:endParaRPr sz="1800" dirty="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p:nvPr/>
        </p:nvSpPr>
        <p:spPr>
          <a:xfrm>
            <a:off x="631052" y="408451"/>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46B0FA"/>
                </a:solidFill>
                <a:latin typeface="Roboto"/>
                <a:ea typeface="Roboto"/>
                <a:cs typeface="Roboto"/>
                <a:sym typeface="Roboto"/>
              </a:rPr>
              <a:t>References</a:t>
            </a:r>
            <a:endParaRPr sz="3200" b="1" dirty="0">
              <a:solidFill>
                <a:srgbClr val="46B0FA"/>
              </a:solidFill>
              <a:latin typeface="Roboto"/>
              <a:ea typeface="Roboto"/>
              <a:cs typeface="Roboto"/>
              <a:sym typeface="Roboto"/>
            </a:endParaRPr>
          </a:p>
        </p:txBody>
      </p:sp>
      <p:sp>
        <p:nvSpPr>
          <p:cNvPr id="191" name="Google Shape;191;p25"/>
          <p:cNvSpPr txBox="1"/>
          <p:nvPr/>
        </p:nvSpPr>
        <p:spPr>
          <a:xfrm>
            <a:off x="726925" y="1507425"/>
            <a:ext cx="10751400" cy="4920024"/>
          </a:xfrm>
          <a:prstGeom prst="rect">
            <a:avLst/>
          </a:prstGeom>
          <a:noFill/>
          <a:ln>
            <a:noFill/>
          </a:ln>
        </p:spPr>
        <p:txBody>
          <a:bodyPr spcFirstLastPara="1" wrap="square" lIns="57150" tIns="45700" rIns="91425" bIns="45700" anchor="t" anchorCtr="0">
            <a:spAutoFit/>
          </a:bodyPr>
          <a:lstStyle/>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rPr>
              <a:t>Shabana Mehfuz,Gauri katiyar, ‘Intelligent Systems for Off-Line Handwritten Character Recognition: A Review” ,International Journal of Emerging Technology and Advanced Engineering Volume 2, Issue 4, April 2012. Access Date: 09/07/2015. </a:t>
            </a: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]Rahul KALA, Harsh VAZIRANI, Anupam SHUKLA and Ritu TIWARI, “An Overview of Character Recognition Focused on Off-Line Handwriting”, IEEE TRANSACTIONS ON SYSTEMS, MAN, AND CYBERNETICS PART APPLICATIONS AND RE- VIEWS, VOL. 31, NO. 2, MAY 2001. Access Date:09/07/2015</a:t>
            </a: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]Miroslav NOHAJ, Rudolf JAKA, “Image preprocessing for optical character recog- nition using neural networks ”Journal of Patter Recognition Research, 2011. Access Date:09/07/2015. </a:t>
            </a: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]Nisha Sharma et al, “Recognition for handwritten English letters: A Re- view “International Journal of Engineering and Innovative Technology (IJEIT) Volume 2, Issue 7, January 2013. Access Date:09/07/2015</a:t>
            </a: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Salvador España-Boquera, Maria J. C. B., Jorge G. M. and Francisco Z. M., “Improving Offline Handwritten Text Recognition with Hybrid HMM/ANN Models”, IEEE Transactions on Pattern Analysis and Machine Intelligence, Vol. 33, No. 4, April 2011</a:t>
            </a:r>
          </a:p>
          <a:p>
            <a:pPr marL="0" marR="25400" lvl="0" indent="0" algn="l" rtl="0">
              <a:lnSpc>
                <a:spcPct val="115000"/>
              </a:lnSpc>
              <a:spcBef>
                <a:spcPts val="0"/>
              </a:spcBef>
              <a:spcAft>
                <a:spcPts val="0"/>
              </a:spcAft>
              <a:buClr>
                <a:schemeClr val="dk1"/>
              </a:buClr>
              <a:buSzPts val="1100"/>
              <a:buFont typeface="Arial"/>
              <a:buNone/>
            </a:pPr>
            <a:endParaRPr sz="1500" u="sng" dirty="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7"/>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Content</a:t>
            </a:r>
            <a:endParaRPr sz="3200" b="1">
              <a:solidFill>
                <a:srgbClr val="46B0FA"/>
              </a:solidFill>
              <a:latin typeface="Arial"/>
              <a:ea typeface="Arial"/>
              <a:cs typeface="Arial"/>
              <a:sym typeface="Arial"/>
            </a:endParaRPr>
          </a:p>
        </p:txBody>
      </p:sp>
      <p:sp>
        <p:nvSpPr>
          <p:cNvPr id="44" name="Google Shape;44;p7"/>
          <p:cNvSpPr txBox="1"/>
          <p:nvPr/>
        </p:nvSpPr>
        <p:spPr>
          <a:xfrm>
            <a:off x="1071154" y="1247350"/>
            <a:ext cx="4650300" cy="526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Roboto"/>
                <a:ea typeface="Roboto"/>
                <a:cs typeface="Roboto"/>
                <a:sym typeface="Roboto"/>
              </a:rPr>
              <a:t>Introduction</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Literature Review</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Objectives</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Methodology</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Working Model</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Results</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Conclusion</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a:p>
            <a:pPr marL="0" marR="0" lvl="0" indent="0" algn="l" rtl="0">
              <a:spcBef>
                <a:spcPts val="0"/>
              </a:spcBef>
              <a:spcAft>
                <a:spcPts val="0"/>
              </a:spcAft>
              <a:buNone/>
            </a:pPr>
            <a:r>
              <a:rPr lang="en-US" sz="2100" dirty="0">
                <a:solidFill>
                  <a:schemeClr val="dk1"/>
                </a:solidFill>
                <a:latin typeface="Roboto"/>
                <a:ea typeface="Roboto"/>
                <a:cs typeface="Roboto"/>
                <a:sym typeface="Roboto"/>
              </a:rPr>
              <a:t>References </a:t>
            </a:r>
            <a:endParaRPr sz="2100" dirty="0">
              <a:latin typeface="Roboto"/>
              <a:ea typeface="Roboto"/>
              <a:cs typeface="Roboto"/>
              <a:sym typeface="Roboto"/>
            </a:endParaRPr>
          </a:p>
          <a:p>
            <a:pPr marL="0" marR="0" lvl="0" indent="0" algn="l" rtl="0">
              <a:spcBef>
                <a:spcPts val="0"/>
              </a:spcBef>
              <a:spcAft>
                <a:spcPts val="0"/>
              </a:spcAft>
              <a:buNone/>
            </a:pPr>
            <a:endParaRPr sz="2100" dirty="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p:nvPr/>
        </p:nvSpPr>
        <p:spPr>
          <a:xfrm>
            <a:off x="1895294" y="3601496"/>
            <a:ext cx="840141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rgbClr val="46B0FA"/>
                </a:solidFill>
                <a:latin typeface="Arial"/>
                <a:ea typeface="Arial"/>
                <a:cs typeface="Arial"/>
                <a:sym typeface="Arial"/>
              </a:rPr>
              <a:t>Thank You</a:t>
            </a:r>
            <a:endParaRPr sz="7200" b="1" dirty="0">
              <a:solidFill>
                <a:srgbClr val="46B0FA"/>
              </a:solidFill>
              <a:latin typeface="Arial"/>
              <a:ea typeface="Arial"/>
              <a:cs typeface="Arial"/>
              <a:sym typeface="Arial"/>
            </a:endParaRPr>
          </a:p>
        </p:txBody>
      </p:sp>
      <p:sp>
        <p:nvSpPr>
          <p:cNvPr id="197" name="Google Shape;197;p26"/>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198" name="Google Shape;198;p26" descr="A picture containing text, clipart&#10;&#10;Description automatically generated"/>
          <p:cNvPicPr preferRelativeResize="0"/>
          <p:nvPr/>
        </p:nvPicPr>
        <p:blipFill rotWithShape="1">
          <a:blip r:embed="rId3">
            <a:alphaModFix/>
          </a:blip>
          <a:srcRect/>
          <a:stretch/>
        </p:blipFill>
        <p:spPr>
          <a:xfrm>
            <a:off x="3992880" y="1709987"/>
            <a:ext cx="4206240" cy="18068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p:nvPr/>
        </p:nvSpPr>
        <p:spPr>
          <a:xfrm>
            <a:off x="616527" y="411425"/>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Roboto"/>
                <a:ea typeface="Roboto"/>
                <a:cs typeface="Roboto"/>
                <a:sym typeface="Roboto"/>
              </a:rPr>
              <a:t>Introduction</a:t>
            </a:r>
            <a:endParaRPr sz="3200" b="1">
              <a:solidFill>
                <a:srgbClr val="46B0FA"/>
              </a:solidFill>
              <a:latin typeface="Roboto"/>
              <a:ea typeface="Roboto"/>
              <a:cs typeface="Roboto"/>
              <a:sym typeface="Roboto"/>
            </a:endParaRPr>
          </a:p>
        </p:txBody>
      </p:sp>
      <p:sp>
        <p:nvSpPr>
          <p:cNvPr id="50" name="Google Shape;50;p8"/>
          <p:cNvSpPr txBox="1"/>
          <p:nvPr/>
        </p:nvSpPr>
        <p:spPr>
          <a:xfrm>
            <a:off x="697425" y="1309950"/>
            <a:ext cx="7897935" cy="4062610"/>
          </a:xfrm>
          <a:prstGeom prst="rect">
            <a:avLst/>
          </a:prstGeom>
          <a:noFill/>
          <a:ln>
            <a:noFill/>
          </a:ln>
        </p:spPr>
        <p:txBody>
          <a:bodyPr spcFirstLastPara="1" wrap="square" lIns="91425" tIns="45700" rIns="91425" bIns="45700" anchor="t" anchorCtr="0">
            <a:spAutoFit/>
          </a:bodyPr>
          <a:lstStyle/>
          <a:p>
            <a:pPr marL="457200" lvl="0" indent="-355600" algn="l" rtl="0">
              <a:lnSpc>
                <a:spcPct val="115000"/>
              </a:lnSpc>
              <a:spcBef>
                <a:spcPts val="640"/>
              </a:spcBef>
              <a:spcAft>
                <a:spcPts val="0"/>
              </a:spcAft>
              <a:buClr>
                <a:schemeClr val="dk1"/>
              </a:buClr>
              <a:buSzPts val="2000"/>
              <a:buFont typeface="Roboto"/>
              <a:buChar char="●"/>
            </a:pPr>
            <a:r>
              <a:rPr lang="en-US" sz="2000" dirty="0">
                <a:solidFill>
                  <a:schemeClr val="dk1"/>
                </a:solidFill>
                <a:latin typeface="Roboto"/>
                <a:ea typeface="Roboto"/>
                <a:cs typeface="Roboto"/>
                <a:sym typeface="Roboto"/>
              </a:rPr>
              <a:t>Handwriting Character Recognition is a process that translates images of handwritten scanned text into machine-editable text, or pictures of characters into a standard encoding scheme representing them in ASCII or Unicode. </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US" sz="2000" dirty="0">
                <a:solidFill>
                  <a:schemeClr val="dk1"/>
                </a:solidFill>
                <a:latin typeface="Roboto"/>
                <a:ea typeface="Roboto"/>
                <a:cs typeface="Roboto"/>
                <a:sym typeface="Roboto"/>
              </a:rPr>
              <a:t>A Handwriting Character Recognition system enable us to feed a book or a magazine article directly into an electronic computer file, and edit the file using a word processor.</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US" sz="2000" dirty="0">
                <a:solidFill>
                  <a:schemeClr val="dk1"/>
                </a:solidFill>
                <a:latin typeface="Roboto"/>
                <a:ea typeface="Roboto"/>
                <a:cs typeface="Roboto"/>
                <a:sym typeface="Roboto"/>
              </a:rPr>
              <a:t>This project primarily focuses on recognition of a handwritten text from handwritten text images. It uses computer vision and machine learning. And it experiments with different approaches to the problem. </a:t>
            </a:r>
            <a:endParaRPr lang="en-US" sz="1800"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A5229009-E5CE-4F85-AE90-192307A99588}"/>
              </a:ext>
            </a:extLst>
          </p:cNvPr>
          <p:cNvPicPr>
            <a:picLocks noChangeAspect="1"/>
          </p:cNvPicPr>
          <p:nvPr/>
        </p:nvPicPr>
        <p:blipFill>
          <a:blip r:embed="rId3"/>
          <a:stretch>
            <a:fillRect/>
          </a:stretch>
        </p:blipFill>
        <p:spPr>
          <a:xfrm>
            <a:off x="8595360" y="1707617"/>
            <a:ext cx="2899215" cy="38404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p:nvPr/>
        </p:nvSpPr>
        <p:spPr>
          <a:xfrm>
            <a:off x="506225" y="1238400"/>
            <a:ext cx="10827000" cy="5032106"/>
          </a:xfrm>
          <a:prstGeom prst="rect">
            <a:avLst/>
          </a:prstGeom>
          <a:noFill/>
          <a:ln>
            <a:noFill/>
          </a:ln>
        </p:spPr>
        <p:txBody>
          <a:bodyPr spcFirstLastPara="1" wrap="square" lIns="91425" tIns="45700" rIns="91425" bIns="45700" anchor="t" anchorCtr="0">
            <a:spAutoFit/>
          </a:bodyPr>
          <a:lstStyle/>
          <a:p>
            <a:pPr marL="457200" lvl="0" indent="0" algn="l" rtl="0">
              <a:spcBef>
                <a:spcPts val="640"/>
              </a:spcBef>
              <a:spcAft>
                <a:spcPts val="0"/>
              </a:spcAft>
              <a:buClr>
                <a:schemeClr val="dk1"/>
              </a:buClr>
              <a:buSzPts val="3200"/>
              <a:buFont typeface="Arial"/>
              <a:buNone/>
            </a:pPr>
            <a:r>
              <a:rPr lang="en-US" sz="1700" dirty="0">
                <a:solidFill>
                  <a:schemeClr val="dk1"/>
                </a:solidFill>
                <a:latin typeface="Roboto"/>
                <a:ea typeface="Roboto"/>
                <a:cs typeface="Roboto"/>
                <a:sym typeface="Roboto"/>
              </a:rPr>
              <a:t>There is numerous literature and studies on the application of these algorithms to understand emotions and state of mind from human speech.</a:t>
            </a:r>
            <a:endParaRPr sz="1700" dirty="0">
              <a:solidFill>
                <a:schemeClr val="dk1"/>
              </a:solidFill>
              <a:latin typeface="Roboto"/>
              <a:ea typeface="Roboto"/>
              <a:cs typeface="Roboto"/>
              <a:sym typeface="Roboto"/>
            </a:endParaRPr>
          </a:p>
          <a:p>
            <a:pPr marL="457200" lvl="0" indent="0" algn="l" rtl="0">
              <a:spcBef>
                <a:spcPts val="640"/>
              </a:spcBef>
              <a:spcAft>
                <a:spcPts val="0"/>
              </a:spcAft>
              <a:buClr>
                <a:schemeClr val="dk1"/>
              </a:buClr>
              <a:buSzPts val="3200"/>
              <a:buFont typeface="Arial"/>
              <a:buNone/>
            </a:pPr>
            <a:r>
              <a:rPr lang="en-US" sz="1700" dirty="0">
                <a:solidFill>
                  <a:schemeClr val="dk1"/>
                </a:solidFill>
                <a:latin typeface="Roboto"/>
                <a:ea typeface="Roboto"/>
                <a:cs typeface="Roboto"/>
                <a:sym typeface="Roboto"/>
              </a:rPr>
              <a:t>1. </a:t>
            </a:r>
            <a:r>
              <a:rPr lang="en-US" sz="1700" b="1" dirty="0">
                <a:solidFill>
                  <a:schemeClr val="dk1"/>
                </a:solidFill>
                <a:latin typeface="Roboto"/>
                <a:ea typeface="Roboto"/>
                <a:cs typeface="Roboto"/>
                <a:sym typeface="Roboto"/>
              </a:rPr>
              <a:t>Intelligent Systems for Off-Line Handwritten Character Recognition:  A Review</a:t>
            </a:r>
            <a:r>
              <a:rPr lang="en-US" sz="1700" dirty="0">
                <a:solidFill>
                  <a:schemeClr val="dk1"/>
                </a:solidFill>
                <a:latin typeface="Roboto"/>
                <a:ea typeface="Roboto"/>
                <a:cs typeface="Roboto"/>
                <a:sym typeface="Roboto"/>
              </a:rPr>
              <a:t> </a:t>
            </a:r>
            <a:endParaRPr sz="1700" dirty="0">
              <a:solidFill>
                <a:schemeClr val="dk1"/>
              </a:solidFill>
              <a:latin typeface="Roboto"/>
              <a:ea typeface="Roboto"/>
              <a:cs typeface="Roboto"/>
              <a:sym typeface="Roboto"/>
            </a:endParaRPr>
          </a:p>
          <a:p>
            <a:pPr marL="742950" lvl="0" indent="0" algn="l" rtl="0">
              <a:spcBef>
                <a:spcPts val="640"/>
              </a:spcBef>
              <a:spcAft>
                <a:spcPts val="0"/>
              </a:spcAft>
              <a:buClr>
                <a:schemeClr val="dk1"/>
              </a:buClr>
              <a:buSzPts val="3200"/>
              <a:buFont typeface="Arial"/>
              <a:buNone/>
            </a:pPr>
            <a:r>
              <a:rPr lang="en-US" sz="1700" dirty="0">
                <a:solidFill>
                  <a:schemeClr val="dk1"/>
                </a:solidFill>
                <a:latin typeface="Roboto"/>
                <a:ea typeface="Roboto"/>
                <a:cs typeface="Roboto"/>
                <a:sym typeface="Roboto"/>
              </a:rPr>
              <a:t>This paper provides a comparatively review of included works in handwritten character recognition based on soft computing technique.</a:t>
            </a:r>
          </a:p>
          <a:p>
            <a:pPr marL="742950" lvl="0" indent="0" algn="l" rtl="0">
              <a:spcBef>
                <a:spcPts val="640"/>
              </a:spcBef>
              <a:spcAft>
                <a:spcPts val="0"/>
              </a:spcAft>
              <a:buClr>
                <a:schemeClr val="dk1"/>
              </a:buClr>
              <a:buSzPts val="3200"/>
              <a:buFont typeface="Arial"/>
              <a:buNone/>
            </a:pPr>
            <a:endParaRPr lang="en-US" sz="1700" dirty="0">
              <a:solidFill>
                <a:schemeClr val="dk1"/>
              </a:solidFill>
              <a:latin typeface="Roboto"/>
              <a:ea typeface="Roboto"/>
              <a:cs typeface="Roboto"/>
              <a:sym typeface="Roboto"/>
            </a:endParaRPr>
          </a:p>
          <a:p>
            <a:pPr marL="457200" lvl="0" indent="0" algn="l" rtl="0">
              <a:spcBef>
                <a:spcPts val="640"/>
              </a:spcBef>
              <a:spcAft>
                <a:spcPts val="0"/>
              </a:spcAft>
              <a:buClr>
                <a:schemeClr val="dk1"/>
              </a:buClr>
              <a:buSzPts val="3200"/>
              <a:buFont typeface="Arial"/>
              <a:buNone/>
            </a:pPr>
            <a:r>
              <a:rPr lang="en-US" sz="1700" dirty="0">
                <a:solidFill>
                  <a:schemeClr val="dk1"/>
                </a:solidFill>
                <a:latin typeface="Roboto"/>
                <a:ea typeface="Roboto"/>
                <a:cs typeface="Roboto"/>
                <a:sym typeface="Roboto"/>
              </a:rPr>
              <a:t> 2. </a:t>
            </a:r>
            <a:r>
              <a:rPr lang="en-US" sz="1700" b="1" dirty="0">
                <a:solidFill>
                  <a:schemeClr val="dk1"/>
                </a:solidFill>
                <a:latin typeface="Roboto"/>
                <a:ea typeface="Roboto"/>
                <a:cs typeface="Roboto"/>
                <a:sym typeface="Roboto"/>
              </a:rPr>
              <a:t>An Overview of Character Recognition Focused on Off-Line Hand writing </a:t>
            </a:r>
          </a:p>
          <a:p>
            <a:pPr marL="742950" lvl="0" indent="0" algn="l" rtl="0">
              <a:spcBef>
                <a:spcPts val="640"/>
              </a:spcBef>
              <a:spcAft>
                <a:spcPts val="0"/>
              </a:spcAft>
              <a:buClr>
                <a:schemeClr val="dk1"/>
              </a:buClr>
              <a:buSzPts val="3200"/>
              <a:buFont typeface="Arial"/>
              <a:buNone/>
            </a:pPr>
            <a:r>
              <a:rPr lang="en-US" sz="1700" dirty="0">
                <a:solidFill>
                  <a:schemeClr val="dk1"/>
                </a:solidFill>
                <a:latin typeface="Roboto"/>
                <a:ea typeface="Roboto"/>
                <a:cs typeface="Roboto"/>
                <a:sym typeface="Roboto"/>
              </a:rPr>
              <a:t>In this paper forward-feed neural networks are used to processing of text for optical character. </a:t>
            </a:r>
          </a:p>
          <a:p>
            <a:pPr marL="742950" lvl="0" indent="0" algn="l" rtl="0">
              <a:spcBef>
                <a:spcPts val="640"/>
              </a:spcBef>
              <a:spcAft>
                <a:spcPts val="0"/>
              </a:spcAft>
              <a:buClr>
                <a:schemeClr val="dk1"/>
              </a:buClr>
              <a:buSzPts val="3200"/>
              <a:buFont typeface="Arial"/>
              <a:buNone/>
            </a:pPr>
            <a:endParaRPr sz="1700" dirty="0">
              <a:solidFill>
                <a:schemeClr val="dk1"/>
              </a:solidFill>
              <a:latin typeface="Roboto"/>
              <a:ea typeface="Roboto"/>
              <a:cs typeface="Roboto"/>
              <a:sym typeface="Roboto"/>
            </a:endParaRPr>
          </a:p>
          <a:p>
            <a:pPr marL="685800" lvl="0" indent="-228600" algn="l" rtl="0">
              <a:spcBef>
                <a:spcPts val="640"/>
              </a:spcBef>
              <a:spcAft>
                <a:spcPts val="0"/>
              </a:spcAft>
              <a:buClr>
                <a:schemeClr val="dk1"/>
              </a:buClr>
              <a:buSzPts val="3200"/>
              <a:buFont typeface="Arial"/>
              <a:buNone/>
            </a:pPr>
            <a:r>
              <a:rPr lang="en-US" sz="1700" dirty="0">
                <a:solidFill>
                  <a:schemeClr val="dk1"/>
                </a:solidFill>
                <a:latin typeface="Roboto"/>
                <a:ea typeface="Roboto"/>
                <a:cs typeface="Roboto"/>
                <a:sym typeface="Roboto"/>
              </a:rPr>
              <a:t>3. </a:t>
            </a:r>
            <a:r>
              <a:rPr lang="en-US" sz="1700" b="1" dirty="0">
                <a:solidFill>
                  <a:schemeClr val="dk1"/>
                </a:solidFill>
                <a:latin typeface="Roboto"/>
                <a:ea typeface="Roboto"/>
                <a:cs typeface="Roboto"/>
                <a:sym typeface="Roboto"/>
              </a:rPr>
              <a:t>Improving Offline Handwritten Text Recognition with Hybrid  HMM/ANN Models </a:t>
            </a:r>
            <a:endParaRPr sz="1700" b="1" dirty="0">
              <a:solidFill>
                <a:schemeClr val="dk1"/>
              </a:solidFill>
              <a:latin typeface="Roboto"/>
              <a:ea typeface="Roboto"/>
              <a:cs typeface="Roboto"/>
              <a:sym typeface="Roboto"/>
            </a:endParaRPr>
          </a:p>
          <a:p>
            <a:pPr marL="685800" lvl="0" indent="0" algn="l" rtl="0">
              <a:spcBef>
                <a:spcPts val="640"/>
              </a:spcBef>
              <a:spcAft>
                <a:spcPts val="0"/>
              </a:spcAft>
              <a:buClr>
                <a:schemeClr val="dk1"/>
              </a:buClr>
              <a:buSzPts val="3200"/>
              <a:buFont typeface="Arial"/>
              <a:buNone/>
            </a:pPr>
            <a:r>
              <a:rPr lang="en-US" sz="1700" dirty="0">
                <a:solidFill>
                  <a:schemeClr val="dk1"/>
                </a:solidFill>
                <a:latin typeface="Roboto"/>
                <a:ea typeface="Roboto"/>
                <a:cs typeface="Roboto"/>
                <a:sym typeface="Roboto"/>
              </a:rPr>
              <a:t>In this paper Hybrid Hidden Markov Model (HMM) is used for recognizing offline handwritten texts. In this paper, different techniques are applied to remove slope and slant from handwritten text and to normalize the size of text images with supervised learning methods. The key features of this recognition system were to develop a system having high accuracy in preprocessing and recognition, which are both based on ANNs. </a:t>
            </a:r>
            <a:endParaRPr sz="2100"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SzPts val="2000"/>
              <a:buFont typeface="Arial"/>
              <a:buNone/>
            </a:pPr>
            <a:endParaRPr sz="2100" dirty="0">
              <a:solidFill>
                <a:schemeClr val="dk1"/>
              </a:solidFill>
              <a:latin typeface="Roboto"/>
              <a:ea typeface="Roboto"/>
              <a:cs typeface="Roboto"/>
              <a:sym typeface="Roboto"/>
            </a:endParaRPr>
          </a:p>
        </p:txBody>
      </p:sp>
      <p:sp>
        <p:nvSpPr>
          <p:cNvPr id="57" name="Google Shape;57;p9"/>
          <p:cNvSpPr txBox="1"/>
          <p:nvPr/>
        </p:nvSpPr>
        <p:spPr>
          <a:xfrm>
            <a:off x="606487" y="41077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Roboto"/>
                <a:ea typeface="Roboto"/>
                <a:cs typeface="Roboto"/>
                <a:sym typeface="Roboto"/>
              </a:rPr>
              <a:t>Literature Review</a:t>
            </a:r>
            <a:endParaRPr sz="3200" b="1">
              <a:solidFill>
                <a:srgbClr val="46B0FA"/>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0"/>
          <p:cNvSpPr txBox="1"/>
          <p:nvPr/>
        </p:nvSpPr>
        <p:spPr>
          <a:xfrm>
            <a:off x="721177" y="55377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46B0FA"/>
                </a:solidFill>
                <a:latin typeface="Roboto"/>
                <a:ea typeface="Roboto"/>
                <a:cs typeface="Roboto"/>
                <a:sym typeface="Roboto"/>
              </a:rPr>
              <a:t>Problem Statement</a:t>
            </a:r>
            <a:endParaRPr sz="3200" b="1" dirty="0">
              <a:solidFill>
                <a:srgbClr val="46B0FA"/>
              </a:solidFill>
              <a:latin typeface="Roboto"/>
              <a:ea typeface="Roboto"/>
              <a:cs typeface="Roboto"/>
              <a:sym typeface="Roboto"/>
            </a:endParaRPr>
          </a:p>
        </p:txBody>
      </p:sp>
      <p:sp>
        <p:nvSpPr>
          <p:cNvPr id="63" name="Google Shape;63;p10"/>
          <p:cNvSpPr txBox="1"/>
          <p:nvPr/>
        </p:nvSpPr>
        <p:spPr>
          <a:xfrm>
            <a:off x="477600" y="1528825"/>
            <a:ext cx="11236800" cy="3904875"/>
          </a:xfrm>
          <a:prstGeom prst="rect">
            <a:avLst/>
          </a:prstGeom>
          <a:noFill/>
          <a:ln>
            <a:noFill/>
          </a:ln>
        </p:spPr>
        <p:txBody>
          <a:bodyPr spcFirstLastPara="1" wrap="square" lIns="91425" tIns="45700" rIns="91425" bIns="45700" anchor="t" anchorCtr="0">
            <a:spAutoFit/>
          </a:bodyPr>
          <a:lstStyle/>
          <a:p>
            <a:pPr marL="457200" lvl="0" indent="-361950" algn="l" rtl="0">
              <a:lnSpc>
                <a:spcPct val="114400"/>
              </a:lnSpc>
              <a:spcBef>
                <a:spcPts val="1000"/>
              </a:spcBef>
              <a:spcAft>
                <a:spcPts val="0"/>
              </a:spcAft>
              <a:buClr>
                <a:schemeClr val="dk1"/>
              </a:buClr>
              <a:buSzPts val="2100"/>
              <a:buFont typeface="Roboto"/>
              <a:buChar char="●"/>
            </a:pPr>
            <a:r>
              <a:rPr lang="en-US" sz="2100" dirty="0">
                <a:solidFill>
                  <a:schemeClr val="dk1"/>
                </a:solidFill>
                <a:latin typeface="Roboto"/>
                <a:ea typeface="Roboto"/>
                <a:cs typeface="Roboto"/>
                <a:sym typeface="Roboto"/>
              </a:rPr>
              <a:t>The main problem is the handwriting style of every different people has its own approach to handwriting in different languages .This problem motivated us to build a system that will recognize character (English) given as an input image.</a:t>
            </a:r>
          </a:p>
          <a:p>
            <a:pPr marL="457200" lvl="0" indent="-361950" algn="l" rtl="0">
              <a:lnSpc>
                <a:spcPct val="114400"/>
              </a:lnSpc>
              <a:spcBef>
                <a:spcPts val="0"/>
              </a:spcBef>
              <a:spcAft>
                <a:spcPts val="0"/>
              </a:spcAft>
              <a:buClr>
                <a:schemeClr val="dk1"/>
              </a:buClr>
              <a:buSzPts val="2100"/>
              <a:buFont typeface="Roboto"/>
              <a:buChar char="●"/>
            </a:pPr>
            <a:endParaRPr lang="en-US" sz="2100" dirty="0">
              <a:solidFill>
                <a:schemeClr val="dk1"/>
              </a:solidFill>
              <a:latin typeface="Roboto"/>
              <a:ea typeface="Roboto"/>
              <a:cs typeface="Roboto"/>
              <a:sym typeface="Roboto"/>
            </a:endParaRPr>
          </a:p>
          <a:p>
            <a:pPr marL="457200" lvl="0" indent="-361950" algn="l" rtl="0">
              <a:lnSpc>
                <a:spcPct val="114400"/>
              </a:lnSpc>
              <a:spcBef>
                <a:spcPts val="0"/>
              </a:spcBef>
              <a:spcAft>
                <a:spcPts val="0"/>
              </a:spcAft>
              <a:buClr>
                <a:schemeClr val="dk1"/>
              </a:buClr>
              <a:buSzPts val="2100"/>
              <a:buFont typeface="Roboto"/>
              <a:buChar char="●"/>
            </a:pPr>
            <a:r>
              <a:rPr lang="en-US" sz="2100" dirty="0">
                <a:solidFill>
                  <a:schemeClr val="dk1"/>
                </a:solidFill>
                <a:latin typeface="Roboto"/>
                <a:ea typeface="Roboto"/>
                <a:cs typeface="Roboto"/>
                <a:sym typeface="Roboto"/>
              </a:rPr>
              <a:t>Handwriting Character Recognition (HCR) is using the stages like preprocessing, segmentation, feature extraction and recognition using neural network. </a:t>
            </a:r>
          </a:p>
          <a:p>
            <a:pPr marL="457200" lvl="0" indent="-361950" algn="l" rtl="0">
              <a:lnSpc>
                <a:spcPct val="114400"/>
              </a:lnSpc>
              <a:spcBef>
                <a:spcPts val="0"/>
              </a:spcBef>
              <a:spcAft>
                <a:spcPts val="0"/>
              </a:spcAft>
              <a:buClr>
                <a:schemeClr val="dk1"/>
              </a:buClr>
              <a:buSzPts val="2100"/>
              <a:buFont typeface="Roboto"/>
              <a:buChar char="●"/>
            </a:pPr>
            <a:endParaRPr lang="en-US" sz="2100" dirty="0">
              <a:solidFill>
                <a:schemeClr val="dk1"/>
              </a:solidFill>
              <a:latin typeface="Roboto"/>
              <a:ea typeface="Roboto"/>
              <a:cs typeface="Roboto"/>
              <a:sym typeface="Roboto"/>
            </a:endParaRPr>
          </a:p>
          <a:p>
            <a:pPr marL="457200" lvl="0" indent="-361950" algn="l" rtl="0">
              <a:lnSpc>
                <a:spcPct val="114400"/>
              </a:lnSpc>
              <a:spcBef>
                <a:spcPts val="0"/>
              </a:spcBef>
              <a:spcAft>
                <a:spcPts val="0"/>
              </a:spcAft>
              <a:buClr>
                <a:schemeClr val="dk1"/>
              </a:buClr>
              <a:buSzPts val="2100"/>
              <a:buFont typeface="Roboto"/>
              <a:buChar char="●"/>
            </a:pPr>
            <a:r>
              <a:rPr lang="en-US" sz="2100" dirty="0">
                <a:solidFill>
                  <a:schemeClr val="dk1"/>
                </a:solidFill>
                <a:latin typeface="Roboto"/>
                <a:ea typeface="Roboto"/>
                <a:cs typeface="Roboto"/>
                <a:sym typeface="Roboto"/>
              </a:rPr>
              <a:t>In Preprocessing image document to make use for segmentation. In segmentation the image is segmented into individual character then feature extraction technique is apply on character image. </a:t>
            </a:r>
            <a:endParaRPr sz="2400" dirty="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1"/>
          <p:cNvSpPr txBox="1"/>
          <p:nvPr/>
        </p:nvSpPr>
        <p:spPr>
          <a:xfrm>
            <a:off x="721177" y="55377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46B0FA"/>
                </a:solidFill>
                <a:latin typeface="Roboto"/>
                <a:ea typeface="Roboto"/>
                <a:cs typeface="Roboto"/>
                <a:sym typeface="Roboto"/>
              </a:rPr>
              <a:t>Objective</a:t>
            </a:r>
            <a:endParaRPr sz="3200" b="1" dirty="0">
              <a:solidFill>
                <a:srgbClr val="46B0FA"/>
              </a:solidFill>
              <a:latin typeface="Roboto"/>
              <a:ea typeface="Roboto"/>
              <a:cs typeface="Roboto"/>
              <a:sym typeface="Roboto"/>
            </a:endParaRPr>
          </a:p>
        </p:txBody>
      </p:sp>
      <p:sp>
        <p:nvSpPr>
          <p:cNvPr id="69" name="Google Shape;69;p11"/>
          <p:cNvSpPr txBox="1"/>
          <p:nvPr/>
        </p:nvSpPr>
        <p:spPr>
          <a:xfrm>
            <a:off x="914400" y="1412574"/>
            <a:ext cx="10043160" cy="5140625"/>
          </a:xfrm>
          <a:prstGeom prst="rect">
            <a:avLst/>
          </a:prstGeom>
          <a:noFill/>
          <a:ln>
            <a:noFill/>
          </a:ln>
        </p:spPr>
        <p:txBody>
          <a:bodyPr spcFirstLastPara="1" wrap="square" lIns="91425" tIns="45700" rIns="91425" bIns="45700" anchor="ctr" anchorCtr="0">
            <a:noAutofit/>
          </a:bodyPr>
          <a:lstStyle/>
          <a:p>
            <a:pPr marL="457200" lvl="0" indent="-361950" algn="l" rtl="0">
              <a:lnSpc>
                <a:spcPct val="115000"/>
              </a:lnSpc>
              <a:spcBef>
                <a:spcPts val="640"/>
              </a:spcBef>
              <a:spcAft>
                <a:spcPts val="0"/>
              </a:spcAft>
              <a:buClr>
                <a:schemeClr val="dk1"/>
              </a:buClr>
              <a:buSzPts val="2100"/>
              <a:buFont typeface="Roboto"/>
              <a:buChar char="●"/>
            </a:pPr>
            <a:r>
              <a:rPr lang="en-US" sz="2100" dirty="0">
                <a:solidFill>
                  <a:schemeClr val="dk1"/>
                </a:solidFill>
                <a:latin typeface="Roboto"/>
                <a:ea typeface="Roboto"/>
                <a:cs typeface="Roboto"/>
                <a:sym typeface="Roboto"/>
              </a:rPr>
              <a:t>To develop a Handwriting Character Recognition system using the Convolutional Recurrent Neural Networks (CRNN) and its accuracy will be tested using Machine Learning metrices and Label Error Rate.</a:t>
            </a:r>
          </a:p>
          <a:p>
            <a:pPr marL="457200" lvl="0" indent="-361950" algn="l" rtl="0">
              <a:lnSpc>
                <a:spcPct val="115000"/>
              </a:lnSpc>
              <a:spcBef>
                <a:spcPts val="640"/>
              </a:spcBef>
              <a:spcAft>
                <a:spcPts val="0"/>
              </a:spcAft>
              <a:buClr>
                <a:schemeClr val="dk1"/>
              </a:buClr>
              <a:buSzPts val="2100"/>
              <a:buFont typeface="Roboto"/>
              <a:buChar char="●"/>
            </a:pPr>
            <a:r>
              <a:rPr lang="en-US" sz="2100" dirty="0">
                <a:solidFill>
                  <a:schemeClr val="dk1"/>
                </a:solidFill>
                <a:latin typeface="Roboto"/>
                <a:ea typeface="Roboto"/>
                <a:cs typeface="Roboto"/>
                <a:sym typeface="Roboto"/>
              </a:rPr>
              <a:t>Therefore,  the  following  objectives  need to be achieved to satisfy  the  development of the project. </a:t>
            </a:r>
          </a:p>
          <a:p>
            <a:pPr marL="457200" lvl="0" indent="-361950" algn="l" rtl="0">
              <a:lnSpc>
                <a:spcPct val="115000"/>
              </a:lnSpc>
              <a:spcBef>
                <a:spcPts val="640"/>
              </a:spcBef>
              <a:spcAft>
                <a:spcPts val="0"/>
              </a:spcAft>
              <a:buClr>
                <a:schemeClr val="dk1"/>
              </a:buClr>
              <a:buSzPts val="2100"/>
              <a:buFont typeface="Roboto"/>
              <a:buChar char="●"/>
            </a:pPr>
            <a:r>
              <a:rPr lang="en-US" sz="2100" dirty="0">
                <a:solidFill>
                  <a:schemeClr val="dk1"/>
                </a:solidFill>
                <a:latin typeface="Roboto"/>
                <a:ea typeface="Roboto"/>
                <a:cs typeface="Roboto"/>
                <a:sym typeface="Roboto"/>
              </a:rPr>
              <a:t>To  study  Convolutional Recurrent Neural  Network  (CRNN) algorithm  and  develop  a  system  that  is  able  to recognize  characters </a:t>
            </a:r>
          </a:p>
          <a:p>
            <a:pPr marL="457200" lvl="0" indent="-361950" algn="l" rtl="0">
              <a:lnSpc>
                <a:spcPct val="115000"/>
              </a:lnSpc>
              <a:spcBef>
                <a:spcPts val="640"/>
              </a:spcBef>
              <a:spcAft>
                <a:spcPts val="0"/>
              </a:spcAft>
              <a:buClr>
                <a:schemeClr val="dk1"/>
              </a:buClr>
              <a:buSzPts val="2100"/>
              <a:buFont typeface="Roboto"/>
              <a:buChar char="●"/>
            </a:pPr>
            <a:r>
              <a:rPr lang="en-US" sz="2100" dirty="0">
                <a:solidFill>
                  <a:schemeClr val="dk1"/>
                </a:solidFill>
                <a:latin typeface="Roboto"/>
                <a:ea typeface="Roboto"/>
                <a:cs typeface="Roboto"/>
                <a:sym typeface="Roboto"/>
              </a:rPr>
              <a:t>To  detect,  extract  and  recognize  characters using  Convolutional Recurrent Neural  Network  (CRNN).</a:t>
            </a:r>
          </a:p>
          <a:p>
            <a:pPr marL="457200" lvl="0" indent="-361950" algn="l" rtl="0">
              <a:lnSpc>
                <a:spcPct val="115000"/>
              </a:lnSpc>
              <a:spcBef>
                <a:spcPts val="640"/>
              </a:spcBef>
              <a:spcAft>
                <a:spcPts val="0"/>
              </a:spcAft>
              <a:buClr>
                <a:schemeClr val="dk1"/>
              </a:buClr>
              <a:buSzPts val="2100"/>
              <a:buFont typeface="Roboto"/>
              <a:buChar char="●"/>
            </a:pPr>
            <a:r>
              <a:rPr lang="en-US" sz="2100" dirty="0">
                <a:solidFill>
                  <a:schemeClr val="dk1"/>
                </a:solidFill>
                <a:latin typeface="Roboto"/>
                <a:ea typeface="Roboto"/>
                <a:cs typeface="Roboto"/>
                <a:sym typeface="Roboto"/>
              </a:rPr>
              <a:t>To reduce noise from handwritten documents.</a:t>
            </a:r>
          </a:p>
          <a:p>
            <a:pPr marL="0" lvl="0" indent="0" algn="just" rtl="0">
              <a:lnSpc>
                <a:spcPct val="115000"/>
              </a:lnSpc>
              <a:spcBef>
                <a:spcPts val="0"/>
              </a:spcBef>
              <a:spcAft>
                <a:spcPts val="1200"/>
              </a:spcAft>
              <a:buNone/>
            </a:pPr>
            <a:endParaRPr sz="1000" dirty="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p:nvPr/>
        </p:nvSpPr>
        <p:spPr>
          <a:xfrm>
            <a:off x="378490" y="153138"/>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400" b="1" dirty="0">
                <a:solidFill>
                  <a:srgbClr val="46B0F9"/>
                </a:solidFill>
                <a:latin typeface="Roboto"/>
                <a:ea typeface="Roboto"/>
                <a:cs typeface="Roboto"/>
                <a:sym typeface="Roboto"/>
              </a:rPr>
              <a:t>Dataset</a:t>
            </a:r>
            <a:endParaRPr sz="4400" b="1" dirty="0">
              <a:solidFill>
                <a:srgbClr val="46B0F9"/>
              </a:solidFill>
              <a:latin typeface="Roboto"/>
              <a:ea typeface="Roboto"/>
              <a:cs typeface="Roboto"/>
              <a:sym typeface="Roboto"/>
            </a:endParaRPr>
          </a:p>
        </p:txBody>
      </p:sp>
      <p:sp>
        <p:nvSpPr>
          <p:cNvPr id="76" name="Google Shape;76;p12"/>
          <p:cNvSpPr txBox="1"/>
          <p:nvPr/>
        </p:nvSpPr>
        <p:spPr>
          <a:xfrm>
            <a:off x="378490" y="822960"/>
            <a:ext cx="11435020" cy="5186005"/>
          </a:xfrm>
          <a:prstGeom prst="rect">
            <a:avLst/>
          </a:prstGeom>
          <a:noFill/>
          <a:ln>
            <a:noFill/>
          </a:ln>
        </p:spPr>
        <p:txBody>
          <a:bodyPr spcFirstLastPara="1" wrap="square" lIns="91425" tIns="91425" rIns="91425" bIns="91425" anchor="t" anchorCtr="0">
            <a:spAutoFit/>
          </a:bodyPr>
          <a:lstStyle/>
          <a:p>
            <a:pPr marL="457200" lvl="0" indent="-361950" algn="just" rtl="0">
              <a:lnSpc>
                <a:spcPct val="100000"/>
              </a:lnSpc>
              <a:spcBef>
                <a:spcPts val="640"/>
              </a:spcBef>
              <a:spcAft>
                <a:spcPts val="0"/>
              </a:spcAft>
              <a:buClr>
                <a:schemeClr val="dk1"/>
              </a:buClr>
              <a:buSzPts val="2100"/>
              <a:buFont typeface="Roboto"/>
              <a:buChar char="●"/>
            </a:pPr>
            <a:r>
              <a:rPr lang="en-US" sz="2000" dirty="0">
                <a:solidFill>
                  <a:schemeClr val="dk1"/>
                </a:solidFill>
                <a:latin typeface="Roboto"/>
                <a:ea typeface="Roboto"/>
                <a:cs typeface="Roboto"/>
                <a:sym typeface="Roboto"/>
              </a:rPr>
              <a:t>We are using four handwritten datasets for the recognition of handwritten text. </a:t>
            </a:r>
            <a:r>
              <a:rPr lang="en-US" sz="2000" dirty="0">
                <a:solidFill>
                  <a:schemeClr val="dk1"/>
                </a:solidFill>
                <a:highlight>
                  <a:schemeClr val="lt1"/>
                </a:highlight>
                <a:latin typeface="Roboto"/>
                <a:ea typeface="Roboto"/>
                <a:cs typeface="Roboto"/>
                <a:sym typeface="Roboto"/>
              </a:rPr>
              <a:t>All together it should total in about 188000 images. </a:t>
            </a:r>
          </a:p>
          <a:p>
            <a:pPr marL="457200" indent="-361950" algn="just">
              <a:spcBef>
                <a:spcPts val="640"/>
              </a:spcBef>
              <a:buClr>
                <a:schemeClr val="dk1"/>
              </a:buClr>
              <a:buSzPts val="2100"/>
              <a:buFont typeface="Roboto"/>
              <a:buChar char="●"/>
            </a:pPr>
            <a:r>
              <a:rPr lang="en-US" sz="2000" b="1" i="0" dirty="0">
                <a:solidFill>
                  <a:srgbClr val="000000"/>
                </a:solidFill>
                <a:effectLst/>
                <a:latin typeface="Inter"/>
              </a:rPr>
              <a:t>IAM Handwriting Data [85000 images] : </a:t>
            </a:r>
            <a:r>
              <a:rPr lang="en-US" sz="2000" i="0" dirty="0">
                <a:solidFill>
                  <a:srgbClr val="000000"/>
                </a:solidFill>
                <a:effectLst/>
                <a:latin typeface="Inter"/>
              </a:rPr>
              <a:t>The IAM Handwriting Database contains forms of handwritten English text and was first published in at the ICDAR (International Conference on Document Analysis and Recognition) 1999.</a:t>
            </a:r>
          </a:p>
          <a:p>
            <a:pPr marL="457200" indent="-361950" algn="just">
              <a:spcBef>
                <a:spcPts val="640"/>
              </a:spcBef>
              <a:buClr>
                <a:schemeClr val="dk1"/>
              </a:buClr>
              <a:buSzPts val="2100"/>
              <a:buFont typeface="Roboto"/>
              <a:buChar char="●"/>
            </a:pPr>
            <a:r>
              <a:rPr lang="en-US" sz="2000" b="1" i="0" dirty="0">
                <a:solidFill>
                  <a:srgbClr val="000000"/>
                </a:solidFill>
                <a:effectLst/>
                <a:latin typeface="Inter"/>
              </a:rPr>
              <a:t>CVL Database: </a:t>
            </a:r>
            <a:r>
              <a:rPr lang="en-US" sz="2000" i="0" dirty="0">
                <a:solidFill>
                  <a:srgbClr val="000000"/>
                </a:solidFill>
                <a:effectLst/>
                <a:latin typeface="Inter"/>
              </a:rPr>
              <a:t>The CVL Database is a public database for writer retrieval, writer identification and word spotting. The database consists of 7 different handwritten texts.</a:t>
            </a:r>
          </a:p>
          <a:p>
            <a:pPr marL="457200" indent="-361950" algn="just">
              <a:spcBef>
                <a:spcPts val="640"/>
              </a:spcBef>
              <a:buClr>
                <a:schemeClr val="dk1"/>
              </a:buClr>
              <a:buSzPts val="2100"/>
              <a:buFont typeface="Roboto"/>
              <a:buChar char="●"/>
            </a:pPr>
            <a:r>
              <a:rPr lang="en-US" sz="2000" b="1" i="0" dirty="0">
                <a:solidFill>
                  <a:srgbClr val="000000"/>
                </a:solidFill>
                <a:effectLst/>
                <a:latin typeface="Inter"/>
              </a:rPr>
              <a:t>ORAND CAR 2014: </a:t>
            </a:r>
            <a:r>
              <a:rPr lang="en-US" sz="2000" i="0" dirty="0">
                <a:solidFill>
                  <a:srgbClr val="000000"/>
                </a:solidFill>
                <a:effectLst/>
                <a:latin typeface="Inter"/>
              </a:rPr>
              <a:t>The ORAND-CAR-2014 dataset consists of approximately 10,000 CAR* images extracted from real bank checks with a resolution of 200 dpi. The dataset contains approximately 5000 images for training purposes and 5000 images for testing.</a:t>
            </a:r>
          </a:p>
          <a:p>
            <a:pPr marL="457200" indent="-361950" algn="just">
              <a:spcBef>
                <a:spcPts val="640"/>
              </a:spcBef>
              <a:buClr>
                <a:schemeClr val="dk1"/>
              </a:buClr>
              <a:buSzPts val="2100"/>
              <a:buFont typeface="Roboto"/>
              <a:buChar char="●"/>
            </a:pPr>
            <a:r>
              <a:rPr lang="en-US" sz="2000" b="1" i="0" dirty="0">
                <a:solidFill>
                  <a:srgbClr val="000000"/>
                </a:solidFill>
                <a:effectLst/>
                <a:latin typeface="Inter"/>
              </a:rPr>
              <a:t>Google Drive Data [5000 images] : </a:t>
            </a:r>
            <a:r>
              <a:rPr lang="en-US" sz="2000" i="0" dirty="0">
                <a:solidFill>
                  <a:srgbClr val="000000"/>
                </a:solidFill>
                <a:effectLst/>
                <a:latin typeface="Inter"/>
              </a:rPr>
              <a:t>The Datasets are collected by various other sources and merges in a single zip file stored at Gdrive.</a:t>
            </a:r>
            <a:endParaRPr lang="en-US" sz="2000" dirty="0">
              <a:solidFill>
                <a:schemeClr val="dk1"/>
              </a:solidFill>
              <a:latin typeface="Roboto"/>
              <a:ea typeface="Roboto"/>
              <a:cs typeface="Roboto"/>
              <a:sym typeface="Roboto"/>
            </a:endParaRPr>
          </a:p>
          <a:p>
            <a:pPr marL="0" lvl="0" indent="0" algn="just" rtl="0">
              <a:lnSpc>
                <a:spcPct val="150000"/>
              </a:lnSpc>
              <a:spcBef>
                <a:spcPts val="0"/>
              </a:spcBef>
              <a:spcAft>
                <a:spcPts val="0"/>
              </a:spcAft>
              <a:buNone/>
            </a:pPr>
            <a:r>
              <a:rPr lang="en-US" sz="2000" b="1" dirty="0">
                <a:solidFill>
                  <a:schemeClr val="dk1"/>
                </a:solidFill>
                <a:latin typeface="Roboto"/>
                <a:ea typeface="Roboto"/>
                <a:cs typeface="Roboto"/>
                <a:sym typeface="Roboto"/>
              </a:rPr>
              <a:t>* Note: </a:t>
            </a:r>
            <a:r>
              <a:rPr lang="en-US" sz="2000" dirty="0">
                <a:solidFill>
                  <a:schemeClr val="dk1"/>
                </a:solidFill>
                <a:latin typeface="Roboto"/>
                <a:ea typeface="Roboto"/>
                <a:cs typeface="Arial" panose="020B0604020202020204" pitchFamily="34" charset="0"/>
                <a:sym typeface="Roboto"/>
              </a:rPr>
              <a:t>CAR is an abbreviation for Courtesy Amount Recognition, a technique used in the electronic check clearing process to determine the value of the check.</a:t>
            </a:r>
            <a:endParaRPr sz="2000" dirty="0">
              <a:solidFill>
                <a:schemeClr val="dk1"/>
              </a:solidFill>
              <a:latin typeface="Roboto"/>
              <a:ea typeface="Roboto"/>
              <a:cs typeface="Arial" panose="020B0604020202020204" pitchFamily="34" charset="0"/>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29" name="Google Shape;82;p13">
            <a:extLst>
              <a:ext uri="{FF2B5EF4-FFF2-40B4-BE49-F238E27FC236}">
                <a16:creationId xmlns:a16="http://schemas.microsoft.com/office/drawing/2014/main" id="{6E058FC3-D0AA-4720-9F94-2B6113AE413C}"/>
              </a:ext>
            </a:extLst>
          </p:cNvPr>
          <p:cNvSpPr txBox="1">
            <a:spLocks/>
          </p:cNvSpPr>
          <p:nvPr/>
        </p:nvSpPr>
        <p:spPr>
          <a:xfrm>
            <a:off x="415650" y="316617"/>
            <a:ext cx="62244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9pPr>
          </a:lstStyle>
          <a:p>
            <a:pPr>
              <a:buFont typeface="Arial"/>
              <a:buNone/>
            </a:pPr>
            <a:r>
              <a:rPr lang="en-US" sz="3200" b="1" dirty="0">
                <a:solidFill>
                  <a:srgbClr val="46B0FA"/>
                </a:solidFill>
                <a:latin typeface="Roboto"/>
                <a:ea typeface="Roboto"/>
                <a:cs typeface="Roboto"/>
                <a:sym typeface="Roboto"/>
              </a:rPr>
              <a:t>Model Architecture</a:t>
            </a:r>
            <a:endParaRPr lang="en-US" sz="3200" b="1" dirty="0">
              <a:solidFill>
                <a:srgbClr val="46B0FA"/>
              </a:solidFill>
            </a:endParaRPr>
          </a:p>
        </p:txBody>
      </p:sp>
      <p:pic>
        <p:nvPicPr>
          <p:cNvPr id="18" name="Picture 17">
            <a:extLst>
              <a:ext uri="{FF2B5EF4-FFF2-40B4-BE49-F238E27FC236}">
                <a16:creationId xmlns:a16="http://schemas.microsoft.com/office/drawing/2014/main" id="{D2B39911-6C23-4C87-92F3-64077191AC76}"/>
              </a:ext>
            </a:extLst>
          </p:cNvPr>
          <p:cNvPicPr>
            <a:picLocks noChangeAspect="1"/>
          </p:cNvPicPr>
          <p:nvPr/>
        </p:nvPicPr>
        <p:blipFill rotWithShape="1">
          <a:blip r:embed="rId3"/>
          <a:srcRect l="22393" t="8223" r="10314" b="27111"/>
          <a:stretch/>
        </p:blipFill>
        <p:spPr>
          <a:xfrm>
            <a:off x="415650" y="1080117"/>
            <a:ext cx="11360700" cy="54612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15600" y="593367"/>
            <a:ext cx="113607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3200" b="1" dirty="0">
                <a:solidFill>
                  <a:srgbClr val="46B0FA"/>
                </a:solidFill>
                <a:latin typeface="Roboto"/>
                <a:ea typeface="Roboto"/>
                <a:cs typeface="Roboto"/>
                <a:sym typeface="Roboto"/>
              </a:rPr>
              <a:t>Preprocessing</a:t>
            </a:r>
            <a:endParaRPr sz="3200" b="1" dirty="0">
              <a:solidFill>
                <a:srgbClr val="46B0FA"/>
              </a:solidFill>
              <a:latin typeface="Roboto"/>
              <a:ea typeface="Roboto"/>
              <a:cs typeface="Roboto"/>
              <a:sym typeface="Roboto"/>
            </a:endParaRPr>
          </a:p>
        </p:txBody>
      </p:sp>
      <p:sp>
        <p:nvSpPr>
          <p:cNvPr id="108" name="Google Shape;108;p14"/>
          <p:cNvSpPr txBox="1"/>
          <p:nvPr/>
        </p:nvSpPr>
        <p:spPr>
          <a:xfrm>
            <a:off x="1235025" y="2092990"/>
            <a:ext cx="8921100" cy="29546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latin typeface="Roboto"/>
                <a:ea typeface="Roboto"/>
                <a:cs typeface="Roboto"/>
                <a:sym typeface="Roboto"/>
              </a:rPr>
              <a:t>We have done preprocessing  of data in 3 steps:</a:t>
            </a:r>
          </a:p>
          <a:p>
            <a:pPr marL="0" lvl="0" indent="0" algn="l" rtl="0">
              <a:spcBef>
                <a:spcPts val="0"/>
              </a:spcBef>
              <a:spcAft>
                <a:spcPts val="0"/>
              </a:spcAft>
              <a:buNone/>
            </a:pPr>
            <a:endParaRPr sz="2000" dirty="0">
              <a:latin typeface="Roboto"/>
              <a:ea typeface="Roboto"/>
              <a:cs typeface="Roboto"/>
              <a:sym typeface="Roboto"/>
            </a:endParaRPr>
          </a:p>
          <a:p>
            <a:pPr marL="457200" lvl="0" indent="-355600" algn="l" rtl="0">
              <a:spcBef>
                <a:spcPts val="0"/>
              </a:spcBef>
              <a:spcAft>
                <a:spcPts val="0"/>
              </a:spcAft>
              <a:buSzPts val="2000"/>
              <a:buFont typeface="Roboto"/>
              <a:buAutoNum type="arabicParenR"/>
            </a:pPr>
            <a:r>
              <a:rPr lang="en-US" sz="2000" dirty="0">
                <a:latin typeface="Roboto"/>
                <a:ea typeface="Roboto"/>
                <a:cs typeface="Roboto"/>
                <a:sym typeface="Roboto"/>
              </a:rPr>
              <a:t>We have extracted image files and arranged them in their respective datasets folder.</a:t>
            </a:r>
            <a:endParaRPr sz="2000" dirty="0">
              <a:latin typeface="Roboto"/>
              <a:ea typeface="Roboto"/>
              <a:cs typeface="Roboto"/>
              <a:sym typeface="Roboto"/>
            </a:endParaRPr>
          </a:p>
          <a:p>
            <a:pPr marL="457200" lvl="0" indent="-355600" algn="l" rtl="0">
              <a:spcBef>
                <a:spcPts val="0"/>
              </a:spcBef>
              <a:spcAft>
                <a:spcPts val="0"/>
              </a:spcAft>
              <a:buSzPts val="2000"/>
              <a:buFont typeface="Roboto"/>
              <a:buAutoNum type="arabicParenR"/>
            </a:pPr>
            <a:r>
              <a:rPr lang="en-US" sz="2000" dirty="0">
                <a:latin typeface="Roboto"/>
                <a:ea typeface="Roboto"/>
                <a:cs typeface="Roboto"/>
                <a:sym typeface="Roboto"/>
              </a:rPr>
              <a:t>We normalize the images and transformed them into black and white format i.e. binarizing for getting a clear contrast of the text written.</a:t>
            </a:r>
          </a:p>
          <a:p>
            <a:pPr marL="457200" lvl="0" indent="-355600" algn="l" rtl="0">
              <a:spcBef>
                <a:spcPts val="0"/>
              </a:spcBef>
              <a:spcAft>
                <a:spcPts val="0"/>
              </a:spcAft>
              <a:buSzPts val="2000"/>
              <a:buFont typeface="Roboto"/>
              <a:buAutoNum type="arabicParenR"/>
            </a:pPr>
            <a:r>
              <a:rPr lang="en-US" sz="2000" dirty="0">
                <a:latin typeface="Roboto"/>
                <a:ea typeface="Roboto"/>
                <a:cs typeface="Roboto"/>
                <a:sym typeface="Roboto"/>
              </a:rPr>
              <a:t>Now we have created a csv file containing the paths to the normalized images and there corresponding label names, which will be divided into train, test and validation datasets.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1278</Words>
  <Application>Microsoft Office PowerPoint</Application>
  <PresentationFormat>Widescreen</PresentationFormat>
  <Paragraphs>137</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Calibri</vt:lpstr>
      <vt:lpstr>Inter</vt:lpstr>
      <vt:lpstr>Montserrat</vt:lpstr>
      <vt:lpstr>Roboto</vt:lpstr>
      <vt:lpstr>Roboto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Dhanola</dc:creator>
  <cp:lastModifiedBy>Rahul Dhanola</cp:lastModifiedBy>
  <cp:revision>8</cp:revision>
  <dcterms:modified xsi:type="dcterms:W3CDTF">2022-11-06T20:02:38Z</dcterms:modified>
</cp:coreProperties>
</file>