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4"/>
  </p:notesMasterIdLst>
  <p:sldIdLst>
    <p:sldId id="256" r:id="rId5"/>
    <p:sldId id="257" r:id="rId6"/>
    <p:sldId id="258" r:id="rId7"/>
    <p:sldId id="265" r:id="rId8"/>
    <p:sldId id="260" r:id="rId9"/>
    <p:sldId id="261" r:id="rId10"/>
    <p:sldId id="266" r:id="rId11"/>
    <p:sldId id="280" r:id="rId12"/>
    <p:sldId id="276" r:id="rId13"/>
    <p:sldId id="262" r:id="rId14"/>
    <p:sldId id="272" r:id="rId15"/>
    <p:sldId id="268" r:id="rId16"/>
    <p:sldId id="274" r:id="rId17"/>
    <p:sldId id="275" r:id="rId18"/>
    <p:sldId id="278" r:id="rId19"/>
    <p:sldId id="263" r:id="rId20"/>
    <p:sldId id="264"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5/10/2024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5/10/2024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5/10/2024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5/10/2024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5/10/2024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r>
              <a:rPr lang="en-US" sz="5400" dirty="0">
                <a:latin typeface="Arial" panose="020B0604020202020204" pitchFamily="34" charset="0"/>
                <a:cs typeface="Arial" panose="020B0604020202020204" pitchFamily="34" charset="0"/>
              </a:rPr>
              <a:t>Firewall and network management In hybrid cloud</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560655" y="305785"/>
            <a:ext cx="4034717" cy="5222117"/>
          </a:xfrm>
        </p:spPr>
        <p:txBody>
          <a:bodyPr anchor="ctr">
            <a:normAutofit/>
          </a:bodyPr>
          <a:lstStyle/>
          <a:p>
            <a:r>
              <a:rPr lang="en-US" dirty="0">
                <a:latin typeface="Arial" panose="020B0604020202020204" pitchFamily="34" charset="0"/>
                <a:cs typeface="Arial" panose="020B0604020202020204" pitchFamily="34" charset="0"/>
              </a:rPr>
              <a:t>Team :</a:t>
            </a:r>
          </a:p>
          <a:p>
            <a:r>
              <a:rPr lang="en-US" sz="1600" dirty="0">
                <a:latin typeface="Arial" panose="020B0604020202020204" pitchFamily="34" charset="0"/>
                <a:cs typeface="Arial" panose="020B0604020202020204" pitchFamily="34" charset="0"/>
              </a:rPr>
              <a:t>M.DHANUSHKARTHIKEYAN - 002</a:t>
            </a:r>
          </a:p>
          <a:p>
            <a:r>
              <a:rPr lang="en-US" sz="1600" dirty="0">
                <a:latin typeface="Arial" panose="020B0604020202020204" pitchFamily="34" charset="0"/>
                <a:cs typeface="Arial" panose="020B0604020202020204" pitchFamily="34" charset="0"/>
              </a:rPr>
              <a:t>B.JAYA ESWARAN - 010</a:t>
            </a:r>
          </a:p>
          <a:p>
            <a:r>
              <a:rPr lang="en-US" sz="1600" dirty="0">
                <a:latin typeface="Arial" panose="020B0604020202020204" pitchFamily="34" charset="0"/>
                <a:cs typeface="Arial" panose="020B0604020202020204" pitchFamily="34" charset="0"/>
              </a:rPr>
              <a:t>A.SACHIN JOSHUA - 021</a:t>
            </a:r>
          </a:p>
          <a:p>
            <a:r>
              <a:rPr lang="en-US" sz="1600" dirty="0">
                <a:latin typeface="Arial" panose="020B0604020202020204" pitchFamily="34" charset="0"/>
                <a:cs typeface="Arial" panose="020B0604020202020204" pitchFamily="34" charset="0"/>
              </a:rPr>
              <a:t>P.SAM PRASANNARAJ - 022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Guide: </a:t>
            </a:r>
          </a:p>
          <a:p>
            <a:r>
              <a:rPr lang="en-US" dirty="0">
                <a:latin typeface="Arial" panose="020B0604020202020204" pitchFamily="34" charset="0"/>
                <a:cs typeface="Arial" panose="020B0604020202020204" pitchFamily="34" charset="0"/>
              </a:rPr>
              <a:t>Mr. DIJU DANIEL M.E., AP/ECE.,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why Azure and hyper v</a:t>
            </a:r>
          </a:p>
        </p:txBody>
      </p:sp>
      <p:sp>
        <p:nvSpPr>
          <p:cNvPr id="5" name="Text Placeholder 4"/>
          <p:cNvSpPr>
            <a:spLocks noGrp="1"/>
          </p:cNvSpPr>
          <p:nvPr>
            <p:ph type="body" idx="1"/>
          </p:nvPr>
        </p:nvSpPr>
        <p:spPr/>
        <p:txBody>
          <a:bodyPr/>
          <a:lstStyle/>
          <a:p>
            <a:r>
              <a:rPr lang="en-GB" dirty="0">
                <a:solidFill>
                  <a:schemeClr val="bg1"/>
                </a:solidFill>
                <a:latin typeface="Arial" panose="020B0604020202020204" pitchFamily="34" charset="0"/>
                <a:cs typeface="Arial" panose="020B0604020202020204" pitchFamily="34" charset="0"/>
              </a:rPr>
              <a:t>Azure</a:t>
            </a:r>
          </a:p>
        </p:txBody>
      </p:sp>
      <p:sp>
        <p:nvSpPr>
          <p:cNvPr id="6" name="Content Placeholder 5"/>
          <p:cNvSpPr>
            <a:spLocks noGrp="1"/>
          </p:cNvSpPr>
          <p:nvPr>
            <p:ph sz="half" idx="2"/>
          </p:nvPr>
        </p:nvSpPr>
        <p:spPr/>
        <p:txBody>
          <a:bodyPr/>
          <a:lstStyle/>
          <a:p>
            <a:r>
              <a:rPr lang="en-GB" dirty="0">
                <a:solidFill>
                  <a:schemeClr val="bg1"/>
                </a:solidFill>
                <a:latin typeface="Arial" panose="020B0604020202020204" pitchFamily="34" charset="0"/>
                <a:cs typeface="Arial" panose="020B0604020202020204" pitchFamily="34" charset="0"/>
              </a:rPr>
              <a:t>Flexible</a:t>
            </a:r>
          </a:p>
          <a:p>
            <a:r>
              <a:rPr lang="en-GB" dirty="0">
                <a:solidFill>
                  <a:schemeClr val="bg1"/>
                </a:solidFill>
                <a:latin typeface="Arial" panose="020B0604020202020204" pitchFamily="34" charset="0"/>
                <a:cs typeface="Arial" panose="020B0604020202020204" pitchFamily="34" charset="0"/>
              </a:rPr>
              <a:t>Low cost</a:t>
            </a:r>
          </a:p>
          <a:p>
            <a:r>
              <a:rPr lang="en-GB" dirty="0">
                <a:solidFill>
                  <a:schemeClr val="bg1"/>
                </a:solidFill>
                <a:latin typeface="Arial" panose="020B0604020202020204" pitchFamily="34" charset="0"/>
                <a:cs typeface="Arial" panose="020B0604020202020204" pitchFamily="34" charset="0"/>
              </a:rPr>
              <a:t>Scalable and high-performance</a:t>
            </a:r>
          </a:p>
          <a:p>
            <a:r>
              <a:rPr lang="en-GB" dirty="0">
                <a:solidFill>
                  <a:schemeClr val="bg1"/>
                </a:solidFill>
                <a:latin typeface="Arial" panose="020B0604020202020204" pitchFamily="34" charset="0"/>
                <a:cs typeface="Arial" panose="020B0604020202020204" pitchFamily="34" charset="0"/>
              </a:rPr>
              <a:t>Low latency</a:t>
            </a:r>
          </a:p>
        </p:txBody>
      </p:sp>
      <p:sp>
        <p:nvSpPr>
          <p:cNvPr id="7" name="Text Placeholder 6"/>
          <p:cNvSpPr>
            <a:spLocks noGrp="1"/>
          </p:cNvSpPr>
          <p:nvPr>
            <p:ph type="body" sz="quarter" idx="3"/>
          </p:nvPr>
        </p:nvSpPr>
        <p:spPr/>
        <p:txBody>
          <a:bodyPr/>
          <a:lstStyle/>
          <a:p>
            <a:r>
              <a:rPr lang="en-GB" dirty="0">
                <a:solidFill>
                  <a:schemeClr val="bg1"/>
                </a:solidFill>
              </a:rPr>
              <a:t>Hyper V</a:t>
            </a:r>
          </a:p>
        </p:txBody>
      </p:sp>
      <p:sp>
        <p:nvSpPr>
          <p:cNvPr id="8" name="Content Placeholder 7"/>
          <p:cNvSpPr>
            <a:spLocks noGrp="1"/>
          </p:cNvSpPr>
          <p:nvPr>
            <p:ph sz="quarter" idx="4"/>
          </p:nvPr>
        </p:nvSpPr>
        <p:spPr/>
        <p:txBody>
          <a:bodyPr/>
          <a:lstStyle/>
          <a:p>
            <a:r>
              <a:rPr lang="en-GB" dirty="0">
                <a:solidFill>
                  <a:schemeClr val="bg1"/>
                </a:solidFill>
                <a:latin typeface="Arial" panose="020B0604020202020204" pitchFamily="34" charset="0"/>
                <a:cs typeface="Arial" panose="020B0604020202020204" pitchFamily="34" charset="0"/>
              </a:rPr>
              <a:t>It is a hypervisor </a:t>
            </a:r>
          </a:p>
          <a:p>
            <a:r>
              <a:rPr lang="en-GB" dirty="0">
                <a:solidFill>
                  <a:schemeClr val="bg1"/>
                </a:solidFill>
                <a:latin typeface="Arial" panose="020B0604020202020204" pitchFamily="34" charset="0"/>
                <a:cs typeface="Arial" panose="020B0604020202020204" pitchFamily="34" charset="0"/>
              </a:rPr>
              <a:t>Easy to use </a:t>
            </a:r>
          </a:p>
          <a:p>
            <a:r>
              <a:rPr lang="en-GB" dirty="0">
                <a:solidFill>
                  <a:schemeClr val="bg1"/>
                </a:solidFill>
                <a:latin typeface="Arial" panose="020B0604020202020204" pitchFamily="34" charset="0"/>
                <a:cs typeface="Arial" panose="020B0604020202020204" pitchFamily="34" charset="0"/>
              </a:rPr>
              <a:t>Comes inbuilt with windows pro operating systems</a:t>
            </a:r>
          </a:p>
          <a:p>
            <a:r>
              <a:rPr lang="en-GB" dirty="0">
                <a:solidFill>
                  <a:schemeClr val="bg1"/>
                </a:solidFill>
                <a:latin typeface="Arial" panose="020B0604020202020204" pitchFamily="34" charset="0"/>
                <a:cs typeface="Arial" panose="020B0604020202020204" pitchFamily="34" charset="0"/>
              </a:rPr>
              <a:t>We can split the resources as much as we need</a:t>
            </a:r>
          </a:p>
        </p:txBody>
      </p:sp>
    </p:spTree>
    <p:extLst>
      <p:ext uri="{BB962C8B-B14F-4D97-AF65-F5344CB8AC3E}">
        <p14:creationId xmlns:p14="http://schemas.microsoft.com/office/powerpoint/2010/main" val="252595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751E8E-C9F9-CAC8-3B69-F79492F20EAD}"/>
              </a:ext>
            </a:extLst>
          </p:cNvPr>
          <p:cNvPicPr>
            <a:picLocks noChangeAspect="1"/>
          </p:cNvPicPr>
          <p:nvPr/>
        </p:nvPicPr>
        <p:blipFill>
          <a:blip r:embed="rId2"/>
          <a:stretch>
            <a:fillRect/>
          </a:stretch>
        </p:blipFill>
        <p:spPr>
          <a:xfrm>
            <a:off x="1623527" y="1420955"/>
            <a:ext cx="9162460" cy="5153883"/>
          </a:xfrm>
          <a:prstGeom prst="rect">
            <a:avLst/>
          </a:prstGeom>
        </p:spPr>
      </p:pic>
      <p:sp>
        <p:nvSpPr>
          <p:cNvPr id="7" name="Title 6">
            <a:extLst>
              <a:ext uri="{FF2B5EF4-FFF2-40B4-BE49-F238E27FC236}">
                <a16:creationId xmlns:a16="http://schemas.microsoft.com/office/drawing/2014/main" id="{A5ED9C80-EC43-48AE-A01C-2C5CEE605B09}"/>
              </a:ext>
            </a:extLst>
          </p:cNvPr>
          <p:cNvSpPr>
            <a:spLocks noGrp="1"/>
          </p:cNvSpPr>
          <p:nvPr>
            <p:ph type="title"/>
          </p:nvPr>
        </p:nvSpPr>
        <p:spPr>
          <a:xfrm>
            <a:off x="2597020" y="127928"/>
            <a:ext cx="8610600" cy="1293028"/>
          </a:xfrm>
        </p:spPr>
        <p:txBody>
          <a:bodyPr/>
          <a:lstStyle/>
          <a:p>
            <a:r>
              <a:rPr lang="en-GB" dirty="0">
                <a:solidFill>
                  <a:schemeClr val="bg1"/>
                </a:solidFill>
              </a:rPr>
              <a:t>Azure arc architecture</a:t>
            </a:r>
            <a:endParaRPr lang="en-IN" dirty="0">
              <a:solidFill>
                <a:schemeClr val="bg1"/>
              </a:solidFill>
            </a:endParaRPr>
          </a:p>
        </p:txBody>
      </p:sp>
    </p:spTree>
    <p:extLst>
      <p:ext uri="{BB962C8B-B14F-4D97-AF65-F5344CB8AC3E}">
        <p14:creationId xmlns:p14="http://schemas.microsoft.com/office/powerpoint/2010/main" val="229174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277" y="639316"/>
            <a:ext cx="6873240" cy="1600200"/>
          </a:xfrm>
        </p:spPr>
        <p:txBody>
          <a:bodyPr/>
          <a:lstStyle/>
          <a:p>
            <a:r>
              <a:rPr lang="en-GB" dirty="0">
                <a:solidFill>
                  <a:schemeClr val="bg1"/>
                </a:solidFill>
              </a:rPr>
              <a:t>Azure cloud based firewall</a:t>
            </a:r>
          </a:p>
        </p:txBody>
      </p:sp>
      <p:sp>
        <p:nvSpPr>
          <p:cNvPr id="4" name="Text Placeholder 3"/>
          <p:cNvSpPr>
            <a:spLocks noGrp="1"/>
          </p:cNvSpPr>
          <p:nvPr>
            <p:ph type="body" sz="half" idx="2"/>
          </p:nvPr>
        </p:nvSpPr>
        <p:spPr>
          <a:xfrm>
            <a:off x="542925" y="2855257"/>
            <a:ext cx="5447714" cy="3094485"/>
          </a:xfrm>
        </p:spPr>
        <p:txBody>
          <a:bodyPr>
            <a:normAutofit fontScale="92500"/>
          </a:bodyPr>
          <a:lstStyle/>
          <a:p>
            <a:pPr>
              <a:lnSpc>
                <a:spcPct val="150000"/>
              </a:lnSpc>
            </a:pPr>
            <a:r>
              <a:rPr lang="en-GB" sz="1800" dirty="0">
                <a:solidFill>
                  <a:schemeClr val="bg1"/>
                </a:solidFill>
                <a:latin typeface="Arial" panose="020B0604020202020204" pitchFamily="34" charset="0"/>
                <a:cs typeface="Arial" panose="020B0604020202020204" pitchFamily="34" charset="0"/>
              </a:rPr>
              <a:t>Azure Firewall is a cloud-native and intelligent network firewall security service that provides the best of threat protection for your cloud workloads running in Azure. It's a fully stateful firewall as a service with built-in high availability and unrestricted cloud scalability. It provides zero maintenance and trust over networks. We can configure inbound and outbound policies .</a:t>
            </a:r>
          </a:p>
        </p:txBody>
      </p:sp>
      <p:pic>
        <p:nvPicPr>
          <p:cNvPr id="5" name="Picture 4">
            <a:extLst>
              <a:ext uri="{FF2B5EF4-FFF2-40B4-BE49-F238E27FC236}">
                <a16:creationId xmlns:a16="http://schemas.microsoft.com/office/drawing/2014/main" id="{12F284D9-0748-576E-8A9F-D3EC2660F754}"/>
              </a:ext>
            </a:extLst>
          </p:cNvPr>
          <p:cNvPicPr>
            <a:picLocks noChangeAspect="1"/>
          </p:cNvPicPr>
          <p:nvPr/>
        </p:nvPicPr>
        <p:blipFill>
          <a:blip r:embed="rId2"/>
          <a:stretch>
            <a:fillRect/>
          </a:stretch>
        </p:blipFill>
        <p:spPr>
          <a:xfrm>
            <a:off x="6875986" y="2130756"/>
            <a:ext cx="4658205" cy="3632367"/>
          </a:xfrm>
          <a:prstGeom prst="rect">
            <a:avLst/>
          </a:prstGeom>
        </p:spPr>
      </p:pic>
    </p:spTree>
    <p:extLst>
      <p:ext uri="{BB962C8B-B14F-4D97-AF65-F5344CB8AC3E}">
        <p14:creationId xmlns:p14="http://schemas.microsoft.com/office/powerpoint/2010/main" val="370274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8D23-EB7A-4528-B87E-FB80B0F61D4A}"/>
              </a:ext>
            </a:extLst>
          </p:cNvPr>
          <p:cNvSpPr>
            <a:spLocks noGrp="1"/>
          </p:cNvSpPr>
          <p:nvPr>
            <p:ph type="title"/>
          </p:nvPr>
        </p:nvSpPr>
        <p:spPr/>
        <p:txBody>
          <a:bodyPr/>
          <a:lstStyle/>
          <a:p>
            <a:r>
              <a:rPr lang="en-GB" dirty="0">
                <a:solidFill>
                  <a:schemeClr val="bg1"/>
                </a:solidFill>
              </a:rPr>
              <a:t>System management &amp; monitoring</a:t>
            </a:r>
            <a:endParaRPr lang="en-IN" dirty="0">
              <a:solidFill>
                <a:schemeClr val="bg1"/>
              </a:solidFill>
            </a:endParaRPr>
          </a:p>
        </p:txBody>
      </p:sp>
      <p:sp>
        <p:nvSpPr>
          <p:cNvPr id="8" name="Content Placeholder 7">
            <a:extLst>
              <a:ext uri="{FF2B5EF4-FFF2-40B4-BE49-F238E27FC236}">
                <a16:creationId xmlns:a16="http://schemas.microsoft.com/office/drawing/2014/main" id="{90E5E0FF-27A1-4C12-8D2B-F96BB5C639BD}"/>
              </a:ext>
            </a:extLst>
          </p:cNvPr>
          <p:cNvSpPr>
            <a:spLocks noGrp="1"/>
          </p:cNvSpPr>
          <p:nvPr>
            <p:ph idx="1"/>
          </p:nvPr>
        </p:nvSpPr>
        <p:spPr/>
        <p:txBody>
          <a:bodyPr/>
          <a:lstStyle/>
          <a:p>
            <a:endParaRPr lang="en-GB" dirty="0">
              <a:solidFill>
                <a:schemeClr val="bg1"/>
              </a:solidFill>
              <a:latin typeface="Arial" panose="020B0604020202020204" pitchFamily="34" charset="0"/>
              <a:cs typeface="Arial" panose="020B0604020202020204" pitchFamily="34" charset="0"/>
            </a:endParaRPr>
          </a:p>
          <a:p>
            <a:endParaRPr lang="en-GB"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973F0F4-D6A1-BA8D-1A3C-E49CEB625091}"/>
              </a:ext>
            </a:extLst>
          </p:cNvPr>
          <p:cNvSpPr>
            <a:spLocks noGrp="1"/>
          </p:cNvSpPr>
          <p:nvPr>
            <p:ph type="body" sz="half" idx="2"/>
          </p:nvPr>
        </p:nvSpPr>
        <p:spPr/>
        <p:txBody>
          <a:bodyPr/>
          <a:lstStyle/>
          <a:p>
            <a:pPr marL="285750" indent="-285750">
              <a:buFont typeface="Arial" panose="020B0604020202020204" pitchFamily="34" charset="0"/>
              <a:buChar char="•"/>
            </a:pPr>
            <a:r>
              <a:rPr lang="en-GB" dirty="0">
                <a:solidFill>
                  <a:schemeClr val="bg1"/>
                </a:solidFill>
              </a:rPr>
              <a:t>Realtime system and network monitoring</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Remote access to the CLI or Power shell</a:t>
            </a:r>
          </a:p>
          <a:p>
            <a:pPr marL="285750" indent="-285750">
              <a:buFont typeface="Arial" panose="020B0604020202020204" pitchFamily="34" charset="0"/>
              <a:buChar char="•"/>
            </a:pPr>
            <a:r>
              <a:rPr lang="en-IN" dirty="0">
                <a:solidFill>
                  <a:schemeClr val="bg1"/>
                </a:solidFill>
              </a:rPr>
              <a:t>Real time security </a:t>
            </a:r>
          </a:p>
          <a:p>
            <a:pPr marL="285750" indent="-285750">
              <a:buFont typeface="Arial" panose="020B0604020202020204" pitchFamily="34" charset="0"/>
              <a:buChar char="•"/>
            </a:pPr>
            <a:r>
              <a:rPr lang="en-IN" dirty="0">
                <a:solidFill>
                  <a:schemeClr val="bg1"/>
                </a:solidFill>
              </a:rPr>
              <a:t>Remote update </a:t>
            </a:r>
          </a:p>
          <a:p>
            <a:pPr marL="285750" indent="-285750">
              <a:buFont typeface="Arial" panose="020B0604020202020204" pitchFamily="34" charset="0"/>
              <a:buChar char="•"/>
            </a:pPr>
            <a:r>
              <a:rPr lang="en-IN" dirty="0">
                <a:solidFill>
                  <a:schemeClr val="bg1"/>
                </a:solidFill>
              </a:rPr>
              <a:t>Threat or fault detection </a:t>
            </a:r>
          </a:p>
          <a:p>
            <a:pPr marL="285750" indent="-285750">
              <a:buFont typeface="Arial" panose="020B0604020202020204" pitchFamily="34" charset="0"/>
              <a:buChar char="•"/>
            </a:pPr>
            <a:r>
              <a:rPr lang="en-IN" dirty="0">
                <a:solidFill>
                  <a:schemeClr val="bg1"/>
                </a:solidFill>
              </a:rPr>
              <a:t>Addable extinctions</a:t>
            </a:r>
          </a:p>
          <a:p>
            <a:pPr marL="285750" indent="-285750">
              <a:buFont typeface="Arial" panose="020B0604020202020204" pitchFamily="34" charset="0"/>
              <a:buChar char="•"/>
            </a:pPr>
            <a:endParaRPr lang="en-GB" dirty="0">
              <a:solidFill>
                <a:schemeClr val="bg1"/>
              </a:solidFill>
            </a:endParaRPr>
          </a:p>
        </p:txBody>
      </p:sp>
      <p:pic>
        <p:nvPicPr>
          <p:cNvPr id="7" name="Picture 6">
            <a:extLst>
              <a:ext uri="{FF2B5EF4-FFF2-40B4-BE49-F238E27FC236}">
                <a16:creationId xmlns:a16="http://schemas.microsoft.com/office/drawing/2014/main" id="{612B8D7F-F6E6-DA01-7DEF-FF66EC330677}"/>
              </a:ext>
            </a:extLst>
          </p:cNvPr>
          <p:cNvPicPr>
            <a:picLocks noChangeAspect="1"/>
          </p:cNvPicPr>
          <p:nvPr/>
        </p:nvPicPr>
        <p:blipFill>
          <a:blip r:embed="rId2"/>
          <a:stretch>
            <a:fillRect/>
          </a:stretch>
        </p:blipFill>
        <p:spPr>
          <a:xfrm>
            <a:off x="5441016" y="225424"/>
            <a:ext cx="6205818" cy="2898775"/>
          </a:xfrm>
          <a:prstGeom prst="rect">
            <a:avLst/>
          </a:prstGeom>
        </p:spPr>
      </p:pic>
      <p:pic>
        <p:nvPicPr>
          <p:cNvPr id="10" name="Picture 9">
            <a:extLst>
              <a:ext uri="{FF2B5EF4-FFF2-40B4-BE49-F238E27FC236}">
                <a16:creationId xmlns:a16="http://schemas.microsoft.com/office/drawing/2014/main" id="{4729188E-0D29-6362-0E14-16170E35917D}"/>
              </a:ext>
            </a:extLst>
          </p:cNvPr>
          <p:cNvPicPr>
            <a:picLocks noChangeAspect="1"/>
          </p:cNvPicPr>
          <p:nvPr/>
        </p:nvPicPr>
        <p:blipFill>
          <a:blip r:embed="rId3"/>
          <a:stretch>
            <a:fillRect/>
          </a:stretch>
        </p:blipFill>
        <p:spPr>
          <a:xfrm>
            <a:off x="5441016" y="3267687"/>
            <a:ext cx="6205818" cy="2950997"/>
          </a:xfrm>
          <a:prstGeom prst="rect">
            <a:avLst/>
          </a:prstGeom>
        </p:spPr>
      </p:pic>
    </p:spTree>
    <p:extLst>
      <p:ext uri="{BB962C8B-B14F-4D97-AF65-F5344CB8AC3E}">
        <p14:creationId xmlns:p14="http://schemas.microsoft.com/office/powerpoint/2010/main" val="53130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E3F9-7C74-48C1-9FFB-E15F1CD23142}"/>
              </a:ext>
            </a:extLst>
          </p:cNvPr>
          <p:cNvSpPr>
            <a:spLocks noGrp="1"/>
          </p:cNvSpPr>
          <p:nvPr>
            <p:ph type="title"/>
          </p:nvPr>
        </p:nvSpPr>
        <p:spPr/>
        <p:txBody>
          <a:bodyPr/>
          <a:lstStyle/>
          <a:p>
            <a:r>
              <a:rPr lang="en-GB" dirty="0">
                <a:solidFill>
                  <a:schemeClr val="bg1"/>
                </a:solidFill>
              </a:rPr>
              <a:t>Network management</a:t>
            </a:r>
            <a:endParaRPr lang="en-IN" dirty="0">
              <a:solidFill>
                <a:schemeClr val="bg1"/>
              </a:solidFill>
            </a:endParaRPr>
          </a:p>
        </p:txBody>
      </p:sp>
      <p:sp>
        <p:nvSpPr>
          <p:cNvPr id="4" name="Text Placeholder 3">
            <a:extLst>
              <a:ext uri="{FF2B5EF4-FFF2-40B4-BE49-F238E27FC236}">
                <a16:creationId xmlns:a16="http://schemas.microsoft.com/office/drawing/2014/main" id="{0F7495C5-FA0D-425F-BBBD-7B5B0DEB7061}"/>
              </a:ext>
            </a:extLst>
          </p:cNvPr>
          <p:cNvSpPr>
            <a:spLocks noGrp="1"/>
          </p:cNvSpPr>
          <p:nvPr>
            <p:ph type="body" idx="1"/>
          </p:nvPr>
        </p:nvSpPr>
        <p:spPr/>
        <p:txBody>
          <a:bodyPr/>
          <a:lstStyle/>
          <a:p>
            <a:r>
              <a:rPr lang="en-GB" dirty="0">
                <a:solidFill>
                  <a:schemeClr val="bg1"/>
                </a:solidFill>
              </a:rPr>
              <a:t>On-premise</a:t>
            </a:r>
            <a:endParaRPr lang="en-IN" dirty="0">
              <a:solidFill>
                <a:schemeClr val="bg1"/>
              </a:solidFill>
            </a:endParaRPr>
          </a:p>
        </p:txBody>
      </p:sp>
      <p:sp>
        <p:nvSpPr>
          <p:cNvPr id="5" name="Content Placeholder 4">
            <a:extLst>
              <a:ext uri="{FF2B5EF4-FFF2-40B4-BE49-F238E27FC236}">
                <a16:creationId xmlns:a16="http://schemas.microsoft.com/office/drawing/2014/main" id="{50E9B022-2C98-4A2C-A29E-3EF0BF40D043}"/>
              </a:ext>
            </a:extLst>
          </p:cNvPr>
          <p:cNvSpPr>
            <a:spLocks noGrp="1"/>
          </p:cNvSpPr>
          <p:nvPr>
            <p:ph sz="half" idx="2"/>
          </p:nvPr>
        </p:nvSpPr>
        <p:spPr/>
        <p:txBody>
          <a:bodyPr/>
          <a:lstStyle/>
          <a:p>
            <a:pPr>
              <a:lnSpc>
                <a:spcPct val="100000"/>
              </a:lnSpc>
            </a:pPr>
            <a:r>
              <a:rPr lang="en-GB" dirty="0">
                <a:solidFill>
                  <a:schemeClr val="bg1"/>
                </a:solidFill>
                <a:latin typeface="Arial" panose="020B0604020202020204" pitchFamily="34" charset="0"/>
                <a:cs typeface="Arial" panose="020B0604020202020204" pitchFamily="34" charset="0"/>
              </a:rPr>
              <a:t>Hyper v provides a high-end network architecture for the VM </a:t>
            </a:r>
          </a:p>
          <a:p>
            <a:pPr>
              <a:lnSpc>
                <a:spcPct val="100000"/>
              </a:lnSpc>
            </a:pPr>
            <a:r>
              <a:rPr lang="en-GB" dirty="0">
                <a:solidFill>
                  <a:schemeClr val="bg1"/>
                </a:solidFill>
                <a:latin typeface="Arial" panose="020B0604020202020204" pitchFamily="34" charset="0"/>
                <a:cs typeface="Arial" panose="020B0604020202020204" pitchFamily="34" charset="0"/>
              </a:rPr>
              <a:t>We can configure VMs either with or without network switch</a:t>
            </a:r>
          </a:p>
          <a:p>
            <a:pPr>
              <a:lnSpc>
                <a:spcPct val="100000"/>
              </a:lnSpc>
            </a:pPr>
            <a:r>
              <a:rPr lang="en-IN" dirty="0">
                <a:solidFill>
                  <a:schemeClr val="bg1"/>
                </a:solidFill>
                <a:latin typeface="Arial" panose="020B0604020202020204" pitchFamily="34" charset="0"/>
                <a:cs typeface="Arial" panose="020B0604020202020204" pitchFamily="34" charset="0"/>
              </a:rPr>
              <a:t>We can use most of the network protocells like TCP,SSH,HTTP,HTTPS and etc..,</a:t>
            </a:r>
          </a:p>
        </p:txBody>
      </p:sp>
      <p:sp>
        <p:nvSpPr>
          <p:cNvPr id="6" name="Text Placeholder 5">
            <a:extLst>
              <a:ext uri="{FF2B5EF4-FFF2-40B4-BE49-F238E27FC236}">
                <a16:creationId xmlns:a16="http://schemas.microsoft.com/office/drawing/2014/main" id="{A8550FAC-D1CC-4B5B-832C-6659545ECBA4}"/>
              </a:ext>
            </a:extLst>
          </p:cNvPr>
          <p:cNvSpPr>
            <a:spLocks noGrp="1"/>
          </p:cNvSpPr>
          <p:nvPr>
            <p:ph type="body" sz="quarter" idx="3"/>
          </p:nvPr>
        </p:nvSpPr>
        <p:spPr/>
        <p:txBody>
          <a:bodyPr/>
          <a:lstStyle/>
          <a:p>
            <a:r>
              <a:rPr lang="en-GB" dirty="0">
                <a:solidFill>
                  <a:schemeClr val="bg1"/>
                </a:solidFill>
              </a:rPr>
              <a:t>Public cloud</a:t>
            </a:r>
            <a:endParaRPr lang="en-IN" dirty="0">
              <a:solidFill>
                <a:schemeClr val="bg1"/>
              </a:solidFill>
            </a:endParaRPr>
          </a:p>
        </p:txBody>
      </p:sp>
      <p:sp>
        <p:nvSpPr>
          <p:cNvPr id="7" name="Content Placeholder 6">
            <a:extLst>
              <a:ext uri="{FF2B5EF4-FFF2-40B4-BE49-F238E27FC236}">
                <a16:creationId xmlns:a16="http://schemas.microsoft.com/office/drawing/2014/main" id="{A381C9BC-A8DB-48DF-8581-7CF5794B83F2}"/>
              </a:ext>
            </a:extLst>
          </p:cNvPr>
          <p:cNvSpPr>
            <a:spLocks noGrp="1"/>
          </p:cNvSpPr>
          <p:nvPr>
            <p:ph sz="quarter" idx="4"/>
          </p:nvPr>
        </p:nvSpPr>
        <p:spPr/>
        <p:txBody>
          <a:bodyPr/>
          <a:lstStyle/>
          <a:p>
            <a:pPr>
              <a:lnSpc>
                <a:spcPct val="100000"/>
              </a:lnSpc>
            </a:pPr>
            <a:r>
              <a:rPr lang="en-GB" dirty="0">
                <a:solidFill>
                  <a:schemeClr val="bg1"/>
                </a:solidFill>
                <a:latin typeface="Arial" panose="020B0604020202020204" pitchFamily="34" charset="0"/>
                <a:cs typeface="Arial" panose="020B0604020202020204" pitchFamily="34" charset="0"/>
              </a:rPr>
              <a:t>Azure have set of virtual network architectures and the provide highspeed connectivity and latency</a:t>
            </a:r>
          </a:p>
          <a:p>
            <a:pPr>
              <a:lnSpc>
                <a:spcPct val="100000"/>
              </a:lnSpc>
            </a:pPr>
            <a:r>
              <a:rPr lang="en-GB" dirty="0">
                <a:solidFill>
                  <a:schemeClr val="bg1"/>
                </a:solidFill>
                <a:latin typeface="Arial" panose="020B0604020202020204" pitchFamily="34" charset="0"/>
                <a:cs typeface="Arial" panose="020B0604020202020204" pitchFamily="34" charset="0"/>
              </a:rPr>
              <a:t>They provide various virtual  network service  components like network switch , firewall , router ,load balancers and network managers </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8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E994-2E38-9B9F-09E2-350725CC28EE}"/>
              </a:ext>
            </a:extLst>
          </p:cNvPr>
          <p:cNvSpPr>
            <a:spLocks noGrp="1"/>
          </p:cNvSpPr>
          <p:nvPr>
            <p:ph type="title"/>
          </p:nvPr>
        </p:nvSpPr>
        <p:spPr/>
        <p:txBody>
          <a:bodyPr/>
          <a:lstStyle/>
          <a:p>
            <a:r>
              <a:rPr lang="en-GB" dirty="0">
                <a:solidFill>
                  <a:schemeClr val="bg1"/>
                </a:solidFill>
              </a:rPr>
              <a:t>Migration </a:t>
            </a:r>
            <a:endParaRPr lang="en-IN" dirty="0">
              <a:solidFill>
                <a:schemeClr val="bg1"/>
              </a:solidFill>
            </a:endParaRPr>
          </a:p>
        </p:txBody>
      </p:sp>
      <p:sp>
        <p:nvSpPr>
          <p:cNvPr id="3" name="Content Placeholder 2">
            <a:extLst>
              <a:ext uri="{FF2B5EF4-FFF2-40B4-BE49-F238E27FC236}">
                <a16:creationId xmlns:a16="http://schemas.microsoft.com/office/drawing/2014/main" id="{9750CA0A-FA46-1E9B-CD71-7F04BC03A9C6}"/>
              </a:ext>
            </a:extLst>
          </p:cNvPr>
          <p:cNvSpPr>
            <a:spLocks noGrp="1"/>
          </p:cNvSpPr>
          <p:nvPr>
            <p:ph idx="1"/>
          </p:nvPr>
        </p:nvSpPr>
        <p:spPr/>
        <p:txBody>
          <a:bodyPr/>
          <a:lstStyle/>
          <a:p>
            <a:r>
              <a:rPr lang="en-GB" dirty="0">
                <a:solidFill>
                  <a:schemeClr val="bg1"/>
                </a:solidFill>
                <a:latin typeface="Arial" panose="020B0604020202020204" pitchFamily="34" charset="0"/>
                <a:cs typeface="Arial" panose="020B0604020202020204" pitchFamily="34" charset="0"/>
              </a:rPr>
              <a:t>Migration can be done by transferring data or the entire server from either one host to another or physical machine to virtual</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We can use Azure migrate or AD connect or Arc SCVMM to migrate systems to azure</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We can also install third-party migrations tools to migrate data between cloud Example : VM ware </a:t>
            </a:r>
            <a:r>
              <a:rPr lang="en-GB" dirty="0" err="1">
                <a:solidFill>
                  <a:schemeClr val="bg1"/>
                </a:solidFill>
                <a:latin typeface="Arial" panose="020B0604020202020204" pitchFamily="34" charset="0"/>
                <a:cs typeface="Arial" panose="020B0604020202020204" pitchFamily="34" charset="0"/>
              </a:rPr>
              <a:t>Vcenter</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78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Advantages</a:t>
            </a:r>
            <a:r>
              <a:rPr lang="en-GB" dirty="0"/>
              <a:t> </a:t>
            </a:r>
          </a:p>
        </p:txBody>
      </p:sp>
      <p:sp>
        <p:nvSpPr>
          <p:cNvPr id="3" name="Content Placeholder 2"/>
          <p:cNvSpPr>
            <a:spLocks noGrp="1"/>
          </p:cNvSpPr>
          <p:nvPr>
            <p:ph idx="1"/>
          </p:nvPr>
        </p:nvSpPr>
        <p:spPr>
          <a:xfrm>
            <a:off x="685800" y="2208628"/>
            <a:ext cx="10820400" cy="4024125"/>
          </a:xfrm>
        </p:spPr>
        <p:txBody>
          <a:bodyPr/>
          <a:lstStyle/>
          <a:p>
            <a:pPr>
              <a:lnSpc>
                <a:spcPct val="100000"/>
              </a:lnSpc>
            </a:pPr>
            <a:r>
              <a:rPr lang="en-GB" dirty="0">
                <a:solidFill>
                  <a:schemeClr val="bg1"/>
                </a:solidFill>
                <a:latin typeface="Arial" panose="020B0604020202020204" pitchFamily="34" charset="0"/>
                <a:cs typeface="Arial" panose="020B0604020202020204" pitchFamily="34" charset="0"/>
              </a:rPr>
              <a:t>Low cost home data sharing hybrid cloud </a:t>
            </a:r>
          </a:p>
          <a:p>
            <a:pPr>
              <a:lnSpc>
                <a:spcPct val="100000"/>
              </a:lnSpc>
            </a:pPr>
            <a:r>
              <a:rPr lang="en-GB" dirty="0">
                <a:solidFill>
                  <a:schemeClr val="bg1"/>
                </a:solidFill>
                <a:latin typeface="Arial" panose="020B0604020202020204" pitchFamily="34" charset="0"/>
                <a:cs typeface="Arial" panose="020B0604020202020204" pitchFamily="34" charset="0"/>
              </a:rPr>
              <a:t>Removes the past data breaches and issues </a:t>
            </a:r>
          </a:p>
          <a:p>
            <a:pPr>
              <a:lnSpc>
                <a:spcPct val="100000"/>
              </a:lnSpc>
            </a:pPr>
            <a:r>
              <a:rPr lang="en-GB" dirty="0">
                <a:solidFill>
                  <a:schemeClr val="bg1"/>
                </a:solidFill>
                <a:latin typeface="Arial" panose="020B0604020202020204" pitchFamily="34" charset="0"/>
                <a:cs typeface="Arial" panose="020B0604020202020204" pitchFamily="34" charset="0"/>
              </a:rPr>
              <a:t>By replacing the SDN with cloud-native firewall will give a high security with a centralised platform</a:t>
            </a:r>
          </a:p>
          <a:p>
            <a:pPr>
              <a:lnSpc>
                <a:spcPct val="100000"/>
              </a:lnSpc>
            </a:pPr>
            <a:r>
              <a:rPr lang="en-GB" dirty="0">
                <a:solidFill>
                  <a:schemeClr val="bg1"/>
                </a:solidFill>
                <a:latin typeface="Arial" panose="020B0604020202020204" pitchFamily="34" charset="0"/>
                <a:cs typeface="Arial" panose="020B0604020202020204" pitchFamily="34" charset="0"/>
              </a:rPr>
              <a:t>Arc enabled hybrid compute architecture is scalable so it can be upgraded as per the requirements </a:t>
            </a:r>
          </a:p>
          <a:p>
            <a:pPr>
              <a:lnSpc>
                <a:spcPct val="100000"/>
              </a:lnSpc>
            </a:pPr>
            <a:r>
              <a:rPr lang="en-GB" dirty="0">
                <a:solidFill>
                  <a:schemeClr val="bg1"/>
                </a:solidFill>
                <a:latin typeface="Arial" panose="020B0604020202020204" pitchFamily="34" charset="0"/>
                <a:cs typeface="Arial" panose="020B0604020202020204" pitchFamily="34" charset="0"/>
              </a:rPr>
              <a:t>Azure gives the optimised solution for systems management and monitoring </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69374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Use cases</a:t>
            </a:r>
          </a:p>
        </p:txBody>
      </p:sp>
      <p:sp>
        <p:nvSpPr>
          <p:cNvPr id="3" name="Content Placeholder 2"/>
          <p:cNvSpPr>
            <a:spLocks noGrp="1"/>
          </p:cNvSpPr>
          <p:nvPr>
            <p:ph idx="1"/>
          </p:nvPr>
        </p:nvSpPr>
        <p:spPr/>
        <p:txBody>
          <a:bodyPr/>
          <a:lstStyle/>
          <a:p>
            <a:r>
              <a:rPr lang="en-GB" dirty="0">
                <a:solidFill>
                  <a:schemeClr val="bg1"/>
                </a:solidFill>
                <a:latin typeface="Arial" panose="020B0604020202020204" pitchFamily="34" charset="0"/>
                <a:cs typeface="Arial" panose="020B0604020202020204" pitchFamily="34" charset="0"/>
              </a:rPr>
              <a:t>Cloud computing can be used everywhere using the internet </a:t>
            </a:r>
          </a:p>
          <a:p>
            <a:r>
              <a:rPr lang="en-GB" dirty="0">
                <a:solidFill>
                  <a:schemeClr val="bg1"/>
                </a:solidFill>
                <a:latin typeface="Arial" panose="020B0604020202020204" pitchFamily="34" charset="0"/>
                <a:cs typeface="Arial" panose="020B0604020202020204" pitchFamily="34" charset="0"/>
              </a:rPr>
              <a:t>Network and fire wall management provides security</a:t>
            </a:r>
          </a:p>
          <a:p>
            <a:r>
              <a:rPr lang="en-GB" dirty="0">
                <a:solidFill>
                  <a:schemeClr val="bg1"/>
                </a:solidFill>
                <a:latin typeface="Arial" panose="020B0604020202020204" pitchFamily="34" charset="0"/>
                <a:cs typeface="Arial" panose="020B0604020202020204" pitchFamily="34" charset="0"/>
              </a:rPr>
              <a:t>Low cost and effective cloud solution</a:t>
            </a:r>
          </a:p>
          <a:p>
            <a:r>
              <a:rPr lang="en-GB" dirty="0">
                <a:solidFill>
                  <a:schemeClr val="bg1"/>
                </a:solidFill>
                <a:latin typeface="Arial" panose="020B0604020202020204" pitchFamily="34" charset="0"/>
                <a:cs typeface="Arial" panose="020B0604020202020204" pitchFamily="34" charset="0"/>
              </a:rPr>
              <a:t>Virtualization of computation</a:t>
            </a:r>
          </a:p>
          <a:p>
            <a:r>
              <a:rPr lang="en-GB" dirty="0">
                <a:solidFill>
                  <a:schemeClr val="bg1"/>
                </a:solidFill>
                <a:latin typeface="Arial" panose="020B0604020202020204" pitchFamily="34" charset="0"/>
                <a:cs typeface="Arial" panose="020B0604020202020204" pitchFamily="34" charset="0"/>
              </a:rPr>
              <a:t>Real-time network monitoring</a:t>
            </a:r>
          </a:p>
          <a:p>
            <a:r>
              <a:rPr lang="en-GB" dirty="0">
                <a:solidFill>
                  <a:schemeClr val="bg1"/>
                </a:solidFill>
                <a:latin typeface="Arial" panose="020B0604020202020204" pitchFamily="34" charset="0"/>
                <a:cs typeface="Arial" panose="020B0604020202020204" pitchFamily="34" charset="0"/>
              </a:rPr>
              <a:t>automation</a:t>
            </a:r>
          </a:p>
        </p:txBody>
      </p:sp>
    </p:spTree>
    <p:extLst>
      <p:ext uri="{BB962C8B-B14F-4D97-AF65-F5344CB8AC3E}">
        <p14:creationId xmlns:p14="http://schemas.microsoft.com/office/powerpoint/2010/main" val="419974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126A-5932-20AD-0799-243F39D7B189}"/>
              </a:ext>
            </a:extLst>
          </p:cNvPr>
          <p:cNvSpPr>
            <a:spLocks noGrp="1"/>
          </p:cNvSpPr>
          <p:nvPr>
            <p:ph type="title"/>
          </p:nvPr>
        </p:nvSpPr>
        <p:spPr/>
        <p:txBody>
          <a:bodyPr/>
          <a:lstStyle/>
          <a:p>
            <a:r>
              <a:rPr lang="en-GB" dirty="0">
                <a:solidFill>
                  <a:schemeClr val="bg2"/>
                </a:solidFill>
              </a:rPr>
              <a:t>conclusion</a:t>
            </a:r>
            <a:endParaRPr lang="en-IN" dirty="0">
              <a:solidFill>
                <a:schemeClr val="bg2"/>
              </a:solidFill>
            </a:endParaRPr>
          </a:p>
        </p:txBody>
      </p:sp>
      <p:sp>
        <p:nvSpPr>
          <p:cNvPr id="3" name="Content Placeholder 2">
            <a:extLst>
              <a:ext uri="{FF2B5EF4-FFF2-40B4-BE49-F238E27FC236}">
                <a16:creationId xmlns:a16="http://schemas.microsoft.com/office/drawing/2014/main" id="{10F115C8-639A-3897-BAE9-3C19256063B0}"/>
              </a:ext>
            </a:extLst>
          </p:cNvPr>
          <p:cNvSpPr>
            <a:spLocks noGrp="1"/>
          </p:cNvSpPr>
          <p:nvPr>
            <p:ph idx="1"/>
          </p:nvPr>
        </p:nvSpPr>
        <p:spPr/>
        <p:txBody>
          <a:bodyPr/>
          <a:lstStyle/>
          <a:p>
            <a:r>
              <a:rPr lang="en-GB" dirty="0">
                <a:solidFill>
                  <a:schemeClr val="bg1"/>
                </a:solidFill>
                <a:latin typeface="Arial" panose="020B0604020202020204" pitchFamily="34" charset="0"/>
                <a:cs typeface="Arial" panose="020B0604020202020204" pitchFamily="34" charset="0"/>
              </a:rPr>
              <a:t>The azure arc and hyper v based hybrid cloud have been built . The network and firewalls has been managed. systems are working properly as expected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We are providing a easy implementation method of a hybrid cloud structure</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Which can be used for home automation and data-centres. This method can be upgraded and utilised asper the scale and parameters of the hardware </a:t>
            </a:r>
          </a:p>
        </p:txBody>
      </p:sp>
    </p:spTree>
    <p:extLst>
      <p:ext uri="{BB962C8B-B14F-4D97-AF65-F5344CB8AC3E}">
        <p14:creationId xmlns:p14="http://schemas.microsoft.com/office/powerpoint/2010/main" val="191398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F178-6A82-5DD0-736F-37A3E05B02B3}"/>
              </a:ext>
            </a:extLst>
          </p:cNvPr>
          <p:cNvSpPr>
            <a:spLocks noGrp="1"/>
          </p:cNvSpPr>
          <p:nvPr>
            <p:ph type="title"/>
          </p:nvPr>
        </p:nvSpPr>
        <p:spPr/>
        <p:txBody>
          <a:bodyPr/>
          <a:lstStyle/>
          <a:p>
            <a:r>
              <a:rPr lang="en-GB" dirty="0">
                <a:solidFill>
                  <a:schemeClr val="bg1"/>
                </a:solidFill>
              </a:rPr>
              <a:t>Thanking you</a:t>
            </a:r>
            <a:endParaRPr lang="en-IN" dirty="0">
              <a:solidFill>
                <a:schemeClr val="bg1"/>
              </a:solidFill>
            </a:endParaRPr>
          </a:p>
        </p:txBody>
      </p:sp>
    </p:spTree>
    <p:extLst>
      <p:ext uri="{BB962C8B-B14F-4D97-AF65-F5344CB8AC3E}">
        <p14:creationId xmlns:p14="http://schemas.microsoft.com/office/powerpoint/2010/main" val="389486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10609" y="2238703"/>
            <a:ext cx="7833975" cy="4619297"/>
          </a:xfrm>
        </p:spPr>
        <p:txBody>
          <a:bodyPr>
            <a:normAutofit/>
          </a:bodyPr>
          <a:lstStyle/>
          <a:p>
            <a:pPr>
              <a:lnSpc>
                <a:spcPct val="150000"/>
              </a:lnSpc>
            </a:pPr>
            <a:r>
              <a:rPr lang="en-GB" sz="1600" dirty="0">
                <a:latin typeface="Arial" panose="020B0604020202020204" pitchFamily="34" charset="0"/>
                <a:cs typeface="Arial" panose="020B0604020202020204" pitchFamily="34" charset="0"/>
              </a:rPr>
              <a:t>Setting up a hybrid cloud platform in a small scale will help to manage and compute the data scraps everywhere. But network security should be managed properly to maintain privacy. </a:t>
            </a:r>
          </a:p>
          <a:p>
            <a:pPr>
              <a:lnSpc>
                <a:spcPct val="150000"/>
              </a:lnSpc>
            </a:pPr>
            <a:r>
              <a:rPr lang="en-GB" sz="1600" dirty="0">
                <a:latin typeface="Arial" panose="020B0604020202020204" pitchFamily="34" charset="0"/>
                <a:cs typeface="Arial" panose="020B0604020202020204" pitchFamily="34" charset="0"/>
              </a:rPr>
              <a:t>As cloud computing technology continues to grow at a rapid pace, it introduces even more vulnerabilities</a:t>
            </a:r>
          </a:p>
          <a:p>
            <a:pPr>
              <a:lnSpc>
                <a:spcPct val="150000"/>
              </a:lnSpc>
            </a:pPr>
            <a:r>
              <a:rPr lang="en-US" sz="1600" dirty="0">
                <a:latin typeface="Arial" panose="020B0604020202020204" pitchFamily="34" charset="0"/>
                <a:cs typeface="Arial" panose="020B0604020202020204" pitchFamily="34" charset="0"/>
              </a:rPr>
              <a:t>Even in personal and home cloud this will be a much bigger problem without network security.</a:t>
            </a:r>
          </a:p>
          <a:p>
            <a:pPr>
              <a:lnSpc>
                <a:spcPct val="150000"/>
              </a:lnSpc>
            </a:pPr>
            <a:r>
              <a:rPr lang="en-US" sz="1600" dirty="0">
                <a:latin typeface="Arial" panose="020B0604020202020204" pitchFamily="34" charset="0"/>
                <a:cs typeface="Arial" panose="020B0604020202020204" pitchFamily="34" charset="0"/>
              </a:rPr>
              <a:t>So we building a data sharing hybrid cloud in a home network. And developing the cloud Based firewall and network managing system</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objective</a:t>
            </a:r>
          </a:p>
        </p:txBody>
      </p:sp>
      <p:sp>
        <p:nvSpPr>
          <p:cNvPr id="4" name="Content Placeholder 3"/>
          <p:cNvSpPr>
            <a:spLocks noGrp="1"/>
          </p:cNvSpPr>
          <p:nvPr>
            <p:ph idx="1"/>
          </p:nvPr>
        </p:nvSpPr>
        <p:spPr/>
        <p:txBody>
          <a:bodyPr/>
          <a:lstStyle/>
          <a:p>
            <a:pPr>
              <a:lnSpc>
                <a:spcPct val="150000"/>
              </a:lnSpc>
            </a:pPr>
            <a:r>
              <a:rPr lang="en-GB" dirty="0">
                <a:solidFill>
                  <a:schemeClr val="bg1"/>
                </a:solidFill>
                <a:latin typeface="Arial" panose="020B0604020202020204" pitchFamily="34" charset="0"/>
                <a:cs typeface="Arial" panose="020B0604020202020204" pitchFamily="34" charset="0"/>
              </a:rPr>
              <a:t>To build a low cost, scalable home hybrid cloud .</a:t>
            </a:r>
          </a:p>
          <a:p>
            <a:pPr>
              <a:lnSpc>
                <a:spcPct val="150000"/>
              </a:lnSpc>
            </a:pPr>
            <a:r>
              <a:rPr lang="en-GB" dirty="0">
                <a:solidFill>
                  <a:schemeClr val="bg1"/>
                </a:solidFill>
                <a:latin typeface="Arial" panose="020B0604020202020204" pitchFamily="34" charset="0"/>
                <a:cs typeface="Arial" panose="020B0604020202020204" pitchFamily="34" charset="0"/>
              </a:rPr>
              <a:t>Maintaining the network security and firewalls.</a:t>
            </a:r>
          </a:p>
          <a:p>
            <a:pPr marL="0" indent="0">
              <a:lnSpc>
                <a:spcPct val="150000"/>
              </a:lnSpc>
              <a:buNone/>
            </a:pPr>
            <a:endParaRPr lang="en-GB" dirty="0"/>
          </a:p>
        </p:txBody>
      </p:sp>
    </p:spTree>
    <p:extLst>
      <p:ext uri="{BB962C8B-B14F-4D97-AF65-F5344CB8AC3E}">
        <p14:creationId xmlns:p14="http://schemas.microsoft.com/office/powerpoint/2010/main" val="160105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Existing method</a:t>
            </a:r>
          </a:p>
        </p:txBody>
      </p:sp>
      <p:sp>
        <p:nvSpPr>
          <p:cNvPr id="4" name="Content Placeholder 3"/>
          <p:cNvSpPr>
            <a:spLocks noGrp="1"/>
          </p:cNvSpPr>
          <p:nvPr>
            <p:ph idx="1"/>
          </p:nvPr>
        </p:nvSpPr>
        <p:spPr>
          <a:xfrm>
            <a:off x="685800" y="1867989"/>
            <a:ext cx="10820400" cy="4024125"/>
          </a:xfrm>
        </p:spPr>
        <p:txBody>
          <a:bodyPr/>
          <a:lstStyle/>
          <a:p>
            <a:pPr>
              <a:lnSpc>
                <a:spcPct val="100000"/>
              </a:lnSpc>
            </a:pPr>
            <a:r>
              <a:rPr lang="en-GB" sz="2800" dirty="0">
                <a:solidFill>
                  <a:schemeClr val="bg1"/>
                </a:solidFill>
                <a:latin typeface="Arial" panose="020B0604020202020204" pitchFamily="34" charset="0"/>
                <a:cs typeface="Arial" panose="020B0604020202020204" pitchFamily="34" charset="0"/>
              </a:rPr>
              <a:t>Software-defined networking (SDN) can be used to provide security over the cloud in several ways, such as follows:</a:t>
            </a:r>
          </a:p>
          <a:p>
            <a:pPr lvl="2">
              <a:lnSpc>
                <a:spcPct val="100000"/>
              </a:lnSpc>
            </a:pPr>
            <a:r>
              <a:rPr lang="en-GB" sz="2400" dirty="0">
                <a:solidFill>
                  <a:schemeClr val="bg1"/>
                </a:solidFill>
                <a:latin typeface="Arial" panose="020B0604020202020204" pitchFamily="34" charset="0"/>
                <a:cs typeface="Arial" panose="020B0604020202020204" pitchFamily="34" charset="0"/>
              </a:rPr>
              <a:t>Network Segmentation With SDN, you can segment your network to isolate different types of traffic, such as web traffic, application traffic, and database traffic. This helps to prevent the spread of threats and malware across your network</a:t>
            </a:r>
          </a:p>
          <a:p>
            <a:pPr lvl="2">
              <a:lnSpc>
                <a:spcPct val="100000"/>
              </a:lnSpc>
            </a:pPr>
            <a:r>
              <a:rPr lang="en-GB" sz="2400" dirty="0">
                <a:solidFill>
                  <a:schemeClr val="bg1"/>
                </a:solidFill>
                <a:latin typeface="Arial" panose="020B0604020202020204" pitchFamily="34" charset="0"/>
                <a:cs typeface="Arial" panose="020B0604020202020204" pitchFamily="34" charset="0"/>
              </a:rPr>
              <a:t>Access Control: SDN can be used to create and enforce access policies for different types of users, devices, and applications. For example, you can use SDN to create a virtual private network (VPN) to securely connect remote users to your cloud infrastructure</a:t>
            </a:r>
          </a:p>
          <a:p>
            <a:pPr lvl="2">
              <a:buFont typeface="Wingdings" panose="05000000000000000000" pitchFamily="2" charset="2"/>
              <a:buChar char="Ø"/>
            </a:pPr>
            <a:endParaRPr lang="en-GB" dirty="0"/>
          </a:p>
        </p:txBody>
      </p:sp>
    </p:spTree>
    <p:extLst>
      <p:ext uri="{BB962C8B-B14F-4D97-AF65-F5344CB8AC3E}">
        <p14:creationId xmlns:p14="http://schemas.microsoft.com/office/powerpoint/2010/main" val="336096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Drawback of existing methods</a:t>
            </a:r>
          </a:p>
        </p:txBody>
      </p:sp>
      <p:sp>
        <p:nvSpPr>
          <p:cNvPr id="3" name="Content Placeholder 2"/>
          <p:cNvSpPr>
            <a:spLocks noGrp="1"/>
          </p:cNvSpPr>
          <p:nvPr>
            <p:ph idx="1"/>
          </p:nvPr>
        </p:nvSpPr>
        <p:spPr/>
        <p:txBody>
          <a:bodyPr>
            <a:normAutofit/>
          </a:bodyPr>
          <a:lstStyle/>
          <a:p>
            <a:r>
              <a:rPr lang="en-GB" dirty="0">
                <a:solidFill>
                  <a:schemeClr val="bg1"/>
                </a:solidFill>
                <a:latin typeface="Arial" panose="020B0604020202020204" pitchFamily="34" charset="0"/>
                <a:cs typeface="Arial" panose="020B0604020202020204" pitchFamily="34" charset="0"/>
              </a:rPr>
              <a:t>Attackers can focus on compromising the SDN controller If the attacker successfully gains access, the compromised SDN controller can be used to direct the network devices it controls</a:t>
            </a:r>
          </a:p>
          <a:p>
            <a:r>
              <a:rPr lang="en-GB" dirty="0">
                <a:solidFill>
                  <a:schemeClr val="bg1"/>
                </a:solidFill>
                <a:latin typeface="Arial" panose="020B0604020202020204" pitchFamily="34" charset="0"/>
                <a:cs typeface="Arial" panose="020B0604020202020204" pitchFamily="34" charset="0"/>
              </a:rPr>
              <a:t>Communicating messages between the control plane layer and the data plane layer is subject to man-in-the-middle attacks</a:t>
            </a:r>
          </a:p>
          <a:p>
            <a:r>
              <a:rPr lang="en-GB" dirty="0">
                <a:solidFill>
                  <a:schemeClr val="bg1"/>
                </a:solidFill>
                <a:latin typeface="Arial" panose="020B0604020202020204" pitchFamily="34" charset="0"/>
                <a:cs typeface="Arial" panose="020B0604020202020204" pitchFamily="34" charset="0"/>
              </a:rPr>
              <a:t>These are only for large scale industrial networks  and not for small scale networks and not cost effective</a:t>
            </a:r>
          </a:p>
          <a:p>
            <a:r>
              <a:rPr lang="en-GB" dirty="0">
                <a:solidFill>
                  <a:schemeClr val="bg1"/>
                </a:solidFill>
                <a:latin typeface="Arial" panose="020B0604020202020204" pitchFamily="34" charset="0"/>
                <a:cs typeface="Arial" panose="020B0604020202020204" pitchFamily="34" charset="0"/>
              </a:rPr>
              <a:t>High cost</a:t>
            </a:r>
          </a:p>
          <a:p>
            <a:r>
              <a:rPr lang="en-GB" dirty="0">
                <a:solidFill>
                  <a:schemeClr val="bg1"/>
                </a:solidFill>
                <a:latin typeface="Arial" panose="020B0604020202020204" pitchFamily="34" charset="0"/>
                <a:cs typeface="Arial" panose="020B0604020202020204" pitchFamily="34" charset="0"/>
              </a:rPr>
              <a:t>SDN have no </a:t>
            </a:r>
            <a:r>
              <a:rPr lang="en-GB" dirty="0" err="1">
                <a:solidFill>
                  <a:schemeClr val="bg1"/>
                </a:solidFill>
                <a:latin typeface="Arial" panose="020B0604020202020204" pitchFamily="34" charset="0"/>
                <a:cs typeface="Arial" panose="020B0604020202020204" pitchFamily="34" charset="0"/>
              </a:rPr>
              <a:t>vritual</a:t>
            </a:r>
            <a:r>
              <a:rPr lang="en-GB" dirty="0">
                <a:solidFill>
                  <a:schemeClr val="bg1"/>
                </a:solidFill>
                <a:latin typeface="Arial" panose="020B0604020202020204" pitchFamily="34" charset="0"/>
                <a:cs typeface="Arial" panose="020B0604020202020204" pitchFamily="34" charset="0"/>
              </a:rPr>
              <a:t> firewall</a:t>
            </a:r>
          </a:p>
          <a:p>
            <a:pPr>
              <a:lnSpc>
                <a:spcPct val="150000"/>
              </a:lnSpc>
            </a:pPr>
            <a:endParaRPr lang="en-GB" dirty="0"/>
          </a:p>
        </p:txBody>
      </p:sp>
    </p:spTree>
    <p:extLst>
      <p:ext uri="{BB962C8B-B14F-4D97-AF65-F5344CB8AC3E}">
        <p14:creationId xmlns:p14="http://schemas.microsoft.com/office/powerpoint/2010/main" val="223227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bg1"/>
                </a:solidFill>
              </a:rPr>
              <a:t>Proposal</a:t>
            </a:r>
            <a:r>
              <a:rPr lang="en-GB" dirty="0"/>
              <a:t> </a:t>
            </a:r>
            <a:r>
              <a:rPr lang="en-GB" dirty="0">
                <a:solidFill>
                  <a:schemeClr val="bg1"/>
                </a:solidFill>
              </a:rPr>
              <a:t>method</a:t>
            </a:r>
          </a:p>
        </p:txBody>
      </p:sp>
      <p:sp>
        <p:nvSpPr>
          <p:cNvPr id="4" name="Content Placeholder 3"/>
          <p:cNvSpPr>
            <a:spLocks noGrp="1"/>
          </p:cNvSpPr>
          <p:nvPr>
            <p:ph idx="1"/>
          </p:nvPr>
        </p:nvSpPr>
        <p:spPr/>
        <p:txBody>
          <a:bodyPr/>
          <a:lstStyle/>
          <a:p>
            <a:pPr>
              <a:lnSpc>
                <a:spcPct val="100000"/>
              </a:lnSpc>
            </a:pPr>
            <a:r>
              <a:rPr lang="en-GB" dirty="0">
                <a:solidFill>
                  <a:schemeClr val="bg1"/>
                </a:solidFill>
                <a:latin typeface="Arial" panose="020B0604020202020204" pitchFamily="34" charset="0"/>
                <a:cs typeface="Arial" panose="020B0604020202020204" pitchFamily="34" charset="0"/>
              </a:rPr>
              <a:t>Building a home data sharing cloud we using the Azure and deploying the VMs to manage files and secure the pubic cloud side of  the hybrid cloud</a:t>
            </a:r>
          </a:p>
          <a:p>
            <a:pPr>
              <a:lnSpc>
                <a:spcPct val="100000"/>
              </a:lnSpc>
            </a:pPr>
            <a:r>
              <a:rPr lang="en-GB" dirty="0">
                <a:solidFill>
                  <a:schemeClr val="bg1"/>
                </a:solidFill>
                <a:latin typeface="Arial" panose="020B0604020202020204" pitchFamily="34" charset="0"/>
                <a:cs typeface="Arial" panose="020B0604020202020204" pitchFamily="34" charset="0"/>
              </a:rPr>
              <a:t>We using Hyper V for the on premise VMs</a:t>
            </a:r>
          </a:p>
          <a:p>
            <a:pPr>
              <a:lnSpc>
                <a:spcPct val="100000"/>
              </a:lnSpc>
            </a:pPr>
            <a:r>
              <a:rPr lang="en-GB" dirty="0">
                <a:solidFill>
                  <a:schemeClr val="bg1"/>
                </a:solidFill>
                <a:latin typeface="Arial" panose="020B0604020202020204" pitchFamily="34" charset="0"/>
                <a:cs typeface="Arial" panose="020B0604020202020204" pitchFamily="34" charset="0"/>
              </a:rPr>
              <a:t>Connecting Azure arc and hyper V VMs in a hybrid architecture</a:t>
            </a:r>
          </a:p>
          <a:p>
            <a:pPr>
              <a:lnSpc>
                <a:spcPct val="100000"/>
              </a:lnSpc>
            </a:pPr>
            <a:r>
              <a:rPr lang="en-GB" dirty="0">
                <a:solidFill>
                  <a:schemeClr val="bg1"/>
                </a:solidFill>
                <a:latin typeface="Arial" panose="020B0604020202020204" pitchFamily="34" charset="0"/>
                <a:cs typeface="Arial" panose="020B0604020202020204" pitchFamily="34" charset="0"/>
              </a:rPr>
              <a:t>We can migrate the servers and network between private and public clouds</a:t>
            </a:r>
          </a:p>
          <a:p>
            <a:pPr>
              <a:lnSpc>
                <a:spcPct val="100000"/>
              </a:lnSpc>
            </a:pPr>
            <a:r>
              <a:rPr lang="en-GB" dirty="0">
                <a:solidFill>
                  <a:schemeClr val="bg1"/>
                </a:solidFill>
                <a:latin typeface="Arial" panose="020B0604020202020204" pitchFamily="34" charset="0"/>
                <a:cs typeface="Arial" panose="020B0604020202020204" pitchFamily="34" charset="0"/>
              </a:rPr>
              <a:t>We can configure the firewall with Azure cloud-based managed firewall  to secure the VMs and other network resources and configuring alerts system </a:t>
            </a:r>
          </a:p>
          <a:p>
            <a:pPr>
              <a:lnSpc>
                <a:spcPct val="100000"/>
              </a:lnSpc>
            </a:pPr>
            <a:r>
              <a:rPr lang="en-GB" dirty="0">
                <a:solidFill>
                  <a:schemeClr val="bg1"/>
                </a:solidFill>
                <a:latin typeface="Arial" panose="020B0604020202020204" pitchFamily="34" charset="0"/>
                <a:cs typeface="Arial" panose="020B0604020202020204" pitchFamily="34" charset="0"/>
              </a:rPr>
              <a:t>Network can be managed with either Azure network manager or local machine networks </a:t>
            </a:r>
          </a:p>
        </p:txBody>
      </p:sp>
    </p:spTree>
    <p:extLst>
      <p:ext uri="{BB962C8B-B14F-4D97-AF65-F5344CB8AC3E}">
        <p14:creationId xmlns:p14="http://schemas.microsoft.com/office/powerpoint/2010/main" val="250349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components</a:t>
            </a:r>
          </a:p>
        </p:txBody>
      </p:sp>
      <p:sp>
        <p:nvSpPr>
          <p:cNvPr id="3" name="Content Placeholder 2"/>
          <p:cNvSpPr>
            <a:spLocks noGrp="1"/>
          </p:cNvSpPr>
          <p:nvPr>
            <p:ph sz="half" idx="1"/>
          </p:nvPr>
        </p:nvSpPr>
        <p:spPr/>
        <p:txBody>
          <a:bodyPr/>
          <a:lstStyle/>
          <a:p>
            <a:r>
              <a:rPr lang="en-GB" dirty="0">
                <a:solidFill>
                  <a:schemeClr val="bg1"/>
                </a:solidFill>
                <a:latin typeface="Arial" panose="020B0604020202020204" pitchFamily="34" charset="0"/>
                <a:cs typeface="Arial" panose="020B0604020202020204" pitchFamily="34" charset="0"/>
              </a:rPr>
              <a:t>software:</a:t>
            </a:r>
          </a:p>
          <a:p>
            <a:pPr lvl="1"/>
            <a:r>
              <a:rPr lang="en-GB" dirty="0">
                <a:solidFill>
                  <a:schemeClr val="bg1"/>
                </a:solidFill>
                <a:latin typeface="Arial" panose="020B0604020202020204" pitchFamily="34" charset="0"/>
                <a:cs typeface="Arial" panose="020B0604020202020204" pitchFamily="34" charset="0"/>
              </a:rPr>
              <a:t>Windows pro </a:t>
            </a:r>
          </a:p>
          <a:p>
            <a:pPr lvl="1"/>
            <a:r>
              <a:rPr lang="en-GB" dirty="0">
                <a:solidFill>
                  <a:schemeClr val="bg1"/>
                </a:solidFill>
                <a:latin typeface="Arial" panose="020B0604020202020204" pitchFamily="34" charset="0"/>
                <a:cs typeface="Arial" panose="020B0604020202020204" pitchFamily="34" charset="0"/>
              </a:rPr>
              <a:t>Azure (free/paid)</a:t>
            </a:r>
          </a:p>
          <a:p>
            <a:pPr lvl="1"/>
            <a:r>
              <a:rPr lang="en-GB" dirty="0">
                <a:solidFill>
                  <a:schemeClr val="bg1"/>
                </a:solidFill>
                <a:latin typeface="Arial" panose="020B0604020202020204" pitchFamily="34" charset="0"/>
                <a:cs typeface="Arial" panose="020B0604020202020204" pitchFamily="34" charset="0"/>
              </a:rPr>
              <a:t>Hyper V hypervisor</a:t>
            </a:r>
          </a:p>
          <a:p>
            <a:pPr lvl="1"/>
            <a:r>
              <a:rPr lang="en-GB" dirty="0">
                <a:solidFill>
                  <a:schemeClr val="bg1"/>
                </a:solidFill>
                <a:latin typeface="Arial" panose="020B0604020202020204" pitchFamily="34" charset="0"/>
                <a:cs typeface="Arial" panose="020B0604020202020204" pitchFamily="34" charset="0"/>
              </a:rPr>
              <a:t>VM operating system </a:t>
            </a:r>
          </a:p>
        </p:txBody>
      </p:sp>
      <p:sp>
        <p:nvSpPr>
          <p:cNvPr id="4" name="Content Placeholder 3"/>
          <p:cNvSpPr>
            <a:spLocks noGrp="1"/>
          </p:cNvSpPr>
          <p:nvPr>
            <p:ph sz="half" idx="2"/>
          </p:nvPr>
        </p:nvSpPr>
        <p:spPr/>
        <p:txBody>
          <a:bodyPr/>
          <a:lstStyle/>
          <a:p>
            <a:r>
              <a:rPr lang="en-GB" dirty="0">
                <a:solidFill>
                  <a:schemeClr val="bg1"/>
                </a:solidFill>
                <a:latin typeface="Arial" panose="020B0604020202020204" pitchFamily="34" charset="0"/>
                <a:cs typeface="Arial" panose="020B0604020202020204" pitchFamily="34" charset="0"/>
              </a:rPr>
              <a:t>Hardware:</a:t>
            </a:r>
          </a:p>
          <a:p>
            <a:pPr lvl="1"/>
            <a:r>
              <a:rPr lang="en-GB" dirty="0">
                <a:solidFill>
                  <a:schemeClr val="bg1"/>
                </a:solidFill>
                <a:latin typeface="Arial" panose="020B0604020202020204" pitchFamily="34" charset="0"/>
                <a:cs typeface="Arial" panose="020B0604020202020204" pitchFamily="34" charset="0"/>
              </a:rPr>
              <a:t>Spear server/medium spec laptop or PC(home cloud)</a:t>
            </a:r>
          </a:p>
        </p:txBody>
      </p:sp>
    </p:spTree>
    <p:extLst>
      <p:ext uri="{BB962C8B-B14F-4D97-AF65-F5344CB8AC3E}">
        <p14:creationId xmlns:p14="http://schemas.microsoft.com/office/powerpoint/2010/main" val="36053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0C54-B081-EA29-B26C-B491E51A6871}"/>
              </a:ext>
            </a:extLst>
          </p:cNvPr>
          <p:cNvSpPr>
            <a:spLocks noGrp="1"/>
          </p:cNvSpPr>
          <p:nvPr>
            <p:ph type="title"/>
          </p:nvPr>
        </p:nvSpPr>
        <p:spPr/>
        <p:txBody>
          <a:bodyPr/>
          <a:lstStyle/>
          <a:p>
            <a:r>
              <a:rPr lang="en-GB" dirty="0">
                <a:solidFill>
                  <a:schemeClr val="bg1"/>
                </a:solidFill>
              </a:rPr>
              <a:t>Hyper v</a:t>
            </a:r>
            <a:endParaRPr lang="en-IN" dirty="0">
              <a:solidFill>
                <a:schemeClr val="bg1"/>
              </a:solidFill>
            </a:endParaRPr>
          </a:p>
        </p:txBody>
      </p:sp>
      <p:sp>
        <p:nvSpPr>
          <p:cNvPr id="3" name="Content Placeholder 2">
            <a:extLst>
              <a:ext uri="{FF2B5EF4-FFF2-40B4-BE49-F238E27FC236}">
                <a16:creationId xmlns:a16="http://schemas.microsoft.com/office/drawing/2014/main" id="{FE92C3C7-2107-C84A-B6BF-709F3A52530B}"/>
              </a:ext>
            </a:extLst>
          </p:cNvPr>
          <p:cNvSpPr>
            <a:spLocks noGrp="1"/>
          </p:cNvSpPr>
          <p:nvPr>
            <p:ph idx="1"/>
          </p:nvPr>
        </p:nvSpPr>
        <p:spPr/>
        <p:txBody>
          <a:bodyPr/>
          <a:lstStyle/>
          <a:p>
            <a:r>
              <a:rPr lang="en-GB">
                <a:solidFill>
                  <a:schemeClr val="bg1"/>
                </a:solidFill>
              </a:rPr>
              <a:t>Hyper V </a:t>
            </a:r>
            <a:r>
              <a:rPr lang="en-GB" dirty="0">
                <a:solidFill>
                  <a:schemeClr val="bg1"/>
                </a:solidFill>
              </a:rPr>
              <a:t>is a windows server based virtualisation platform it can also be called as hypervisor </a:t>
            </a:r>
          </a:p>
          <a:p>
            <a:endParaRPr lang="en-GB" dirty="0">
              <a:solidFill>
                <a:schemeClr val="bg1"/>
              </a:solidFill>
            </a:endParaRPr>
          </a:p>
          <a:p>
            <a:r>
              <a:rPr lang="en-GB" dirty="0">
                <a:solidFill>
                  <a:schemeClr val="bg1"/>
                </a:solidFill>
              </a:rPr>
              <a:t>Hyper-V specifically provides hardware virtualization. That means each virtual machine runs on virtual hardware.</a:t>
            </a:r>
          </a:p>
          <a:p>
            <a:endParaRPr lang="en-GB" dirty="0">
              <a:solidFill>
                <a:schemeClr val="bg1"/>
              </a:solidFill>
            </a:endParaRPr>
          </a:p>
          <a:p>
            <a:r>
              <a:rPr lang="en-GB" dirty="0">
                <a:solidFill>
                  <a:schemeClr val="bg1"/>
                </a:solidFill>
              </a:rPr>
              <a:t>Hyper-V is available on 64-bit versions of Windows 10 Pro, Enterprise, and Education. It is not available on the Home edition.</a:t>
            </a:r>
            <a:endParaRPr lang="en-IN" dirty="0">
              <a:solidFill>
                <a:schemeClr val="bg1"/>
              </a:solidFill>
            </a:endParaRPr>
          </a:p>
        </p:txBody>
      </p:sp>
    </p:spTree>
    <p:extLst>
      <p:ext uri="{BB962C8B-B14F-4D97-AF65-F5344CB8AC3E}">
        <p14:creationId xmlns:p14="http://schemas.microsoft.com/office/powerpoint/2010/main" val="401858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C410-4274-B837-556B-E26C1A535132}"/>
              </a:ext>
            </a:extLst>
          </p:cNvPr>
          <p:cNvSpPr>
            <a:spLocks noGrp="1"/>
          </p:cNvSpPr>
          <p:nvPr>
            <p:ph type="title"/>
          </p:nvPr>
        </p:nvSpPr>
        <p:spPr/>
        <p:txBody>
          <a:bodyPr/>
          <a:lstStyle/>
          <a:p>
            <a:r>
              <a:rPr lang="en-GB" dirty="0">
                <a:solidFill>
                  <a:schemeClr val="bg1"/>
                </a:solidFill>
              </a:rPr>
              <a:t>azure</a:t>
            </a:r>
            <a:endParaRPr lang="en-IN" dirty="0">
              <a:solidFill>
                <a:schemeClr val="bg1"/>
              </a:solidFill>
            </a:endParaRPr>
          </a:p>
        </p:txBody>
      </p:sp>
      <p:sp>
        <p:nvSpPr>
          <p:cNvPr id="3" name="Content Placeholder 2">
            <a:extLst>
              <a:ext uri="{FF2B5EF4-FFF2-40B4-BE49-F238E27FC236}">
                <a16:creationId xmlns:a16="http://schemas.microsoft.com/office/drawing/2014/main" id="{E16DA52B-583D-3AE4-E935-314865F0F50E}"/>
              </a:ext>
            </a:extLst>
          </p:cNvPr>
          <p:cNvSpPr>
            <a:spLocks noGrp="1"/>
          </p:cNvSpPr>
          <p:nvPr>
            <p:ph idx="1"/>
          </p:nvPr>
        </p:nvSpPr>
        <p:spPr/>
        <p:txBody>
          <a:bodyPr/>
          <a:lstStyle/>
          <a:p>
            <a:r>
              <a:rPr lang="en-GB" dirty="0">
                <a:solidFill>
                  <a:schemeClr val="bg1"/>
                </a:solidFill>
                <a:latin typeface="Arial" panose="020B0604020202020204" pitchFamily="34" charset="0"/>
                <a:cs typeface="Arial" panose="020B0604020202020204" pitchFamily="34" charset="0"/>
              </a:rPr>
              <a:t>Azure is a public cloud provider platform </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Azure  provides various types of services included storage, computing, network even for free trails</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We are using computing , arc for managing and firewall manager in this project</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All the service are completely virtual. </a:t>
            </a:r>
          </a:p>
          <a:p>
            <a:pPr marL="0" indent="0">
              <a:buNone/>
            </a:pPr>
            <a:endParaRPr lang="en-GB"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9192817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1000</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vt:lpstr>
      <vt:lpstr>Vapor Trail</vt:lpstr>
      <vt:lpstr>Firewall and network management In hybrid cloud</vt:lpstr>
      <vt:lpstr>introduction</vt:lpstr>
      <vt:lpstr>objective</vt:lpstr>
      <vt:lpstr>Existing method</vt:lpstr>
      <vt:lpstr>Drawback of existing methods</vt:lpstr>
      <vt:lpstr>Proposal method</vt:lpstr>
      <vt:lpstr>components</vt:lpstr>
      <vt:lpstr>Hyper v</vt:lpstr>
      <vt:lpstr>azure</vt:lpstr>
      <vt:lpstr>why Azure and hyper v</vt:lpstr>
      <vt:lpstr>Azure arc architecture</vt:lpstr>
      <vt:lpstr>Azure cloud based firewall</vt:lpstr>
      <vt:lpstr>System management &amp; monitoring</vt:lpstr>
      <vt:lpstr>Network management</vt:lpstr>
      <vt:lpstr>Migration </vt:lpstr>
      <vt:lpstr>Advantages </vt:lpstr>
      <vt:lpstr>Use cases</vt:lpstr>
      <vt:lpstr>conclusion</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2024-02-25T13:18:32Z</dcterms:created>
  <dcterms:modified xsi:type="dcterms:W3CDTF">2024-05-10T05:34:50Z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