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000000"/>
          </p15:clr>
        </p15:guide>
        <p15:guide id="2" pos="2891"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1" d="100"/>
          <a:sy n="81" d="100"/>
        </p:scale>
        <p:origin x="725" y="-91"/>
      </p:cViewPr>
      <p:guideLst>
        <p:guide orient="horz" pos="2160"/>
        <p:guide pos="289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5" name="Google Shape;5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9"/>
        <p:cNvGrpSpPr/>
        <p:nvPr/>
      </p:nvGrpSpPr>
      <p:grpSpPr>
        <a:xfrm>
          <a:off x="0" y="0"/>
          <a:ext cx="0" cy="0"/>
          <a:chOff x="0" y="0"/>
          <a:chExt cx="0" cy="0"/>
        </a:xfrm>
      </p:grpSpPr>
      <p:sp>
        <p:nvSpPr>
          <p:cNvPr id="190" name="Google Shape;19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1" name="Google Shape;19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9" name="Google Shape;6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4" name="Google Shape;9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9" name="Google Shape;11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2" name="Google Shape;1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5" name="Google Shape;14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6" name="Google Shape;15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6"/>
        <p:cNvGrpSpPr/>
        <p:nvPr/>
      </p:nvGrpSpPr>
      <p:grpSpPr>
        <a:xfrm>
          <a:off x="0" y="0"/>
          <a:ext cx="0" cy="0"/>
          <a:chOff x="0" y="0"/>
          <a:chExt cx="0" cy="0"/>
        </a:xfrm>
      </p:grpSpPr>
      <p:sp>
        <p:nvSpPr>
          <p:cNvPr id="167" name="Google Shape;16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8" name="Google Shape;16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7"/>
        <p:cNvGrpSpPr/>
        <p:nvPr/>
      </p:nvGrpSpPr>
      <p:grpSpPr>
        <a:xfrm>
          <a:off x="0" y="0"/>
          <a:ext cx="0" cy="0"/>
          <a:chOff x="0" y="0"/>
          <a:chExt cx="0" cy="0"/>
        </a:xfrm>
      </p:grpSpPr>
      <p:sp>
        <p:nvSpPr>
          <p:cNvPr id="178" name="Google Shape;17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9" name="Google Shape;17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Slide">
  <p:cSld name="OBJECT">
    <p:spTree>
      <p:nvGrpSpPr>
        <p:cNvPr id="1" name="Shape 25"/>
        <p:cNvGrpSpPr/>
        <p:nvPr/>
      </p:nvGrpSpPr>
      <p:grpSpPr>
        <a:xfrm>
          <a:off x="0" y="0"/>
          <a:ext cx="0" cy="0"/>
          <a:chOff x="0" y="0"/>
          <a:chExt cx="0" cy="0"/>
        </a:xfrm>
      </p:grpSpPr>
      <p:sp>
        <p:nvSpPr>
          <p:cNvPr id="26" name="Google Shape;26;p12"/>
          <p:cNvSpPr txBox="1">
            <a:spLocks noGrp="1"/>
          </p:cNvSpPr>
          <p:nvPr>
            <p:ph type="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2"/>
          <p:cNvSpPr txBox="1">
            <a:spLocks noGrp="1"/>
          </p:cNvSpPr>
          <p:nvPr>
            <p:ph type="subTitle" idx="1"/>
          </p:nvPr>
        </p:nvSpPr>
        <p:spPr>
          <a:xfrm>
            <a:off x="1828800" y="3840479"/>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2"/>
          <p:cNvSpPr txBox="1">
            <a:spLocks noGrp="1"/>
          </p:cNvSpPr>
          <p:nvPr>
            <p:ph type="sldNum" idx="12"/>
          </p:nvPr>
        </p:nvSpPr>
        <p:spPr>
          <a:xfrm>
            <a:off x="11353419"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u="none" strike="noStrike" cap="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3"/>
          <p:cNvSpPr txBox="1">
            <a:spLocks noGrp="1"/>
          </p:cNvSpPr>
          <p:nvPr>
            <p:ph type="title"/>
          </p:nvPr>
        </p:nvSpPr>
        <p:spPr>
          <a:xfrm>
            <a:off x="755331" y="385444"/>
            <a:ext cx="10681334"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a:spLocks noGrp="1"/>
          </p:cNvSpPr>
          <p:nvPr>
            <p:ph type="sldNum" idx="12"/>
          </p:nvPr>
        </p:nvSpPr>
        <p:spPr>
          <a:xfrm>
            <a:off x="11353419"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u="none" strike="noStrike" cap="non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4"/>
          <p:cNvSpPr txBox="1">
            <a:spLocks noGrp="1"/>
          </p:cNvSpPr>
          <p:nvPr>
            <p:ph type="title"/>
          </p:nvPr>
        </p:nvSpPr>
        <p:spPr>
          <a:xfrm>
            <a:off x="755331" y="385444"/>
            <a:ext cx="10681334"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4"/>
          <p:cNvSpPr txBox="1">
            <a:spLocks noGrp="1"/>
          </p:cNvSpPr>
          <p:nvPr>
            <p:ph type="body" idx="1"/>
          </p:nvPr>
        </p:nvSpPr>
        <p:spPr>
          <a:xfrm>
            <a:off x="609600" y="1577340"/>
            <a:ext cx="10972800" cy="4526279"/>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39" name="Google Shape;39;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4"/>
          <p:cNvSpPr txBox="1">
            <a:spLocks noGrp="1"/>
          </p:cNvSpPr>
          <p:nvPr>
            <p:ph type="sldNum" idx="12"/>
          </p:nvPr>
        </p:nvSpPr>
        <p:spPr>
          <a:xfrm>
            <a:off x="11353419"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u="none" strike="noStrike" cap="non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15"/>
          <p:cNvSpPr txBox="1">
            <a:spLocks noGrp="1"/>
          </p:cNvSpPr>
          <p:nvPr>
            <p:ph type="title"/>
          </p:nvPr>
        </p:nvSpPr>
        <p:spPr>
          <a:xfrm>
            <a:off x="755331" y="385444"/>
            <a:ext cx="10681334"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5"/>
          <p:cNvSpPr txBox="1">
            <a:spLocks noGrp="1"/>
          </p:cNvSpPr>
          <p:nvPr>
            <p:ph type="body" idx="1"/>
          </p:nvPr>
        </p:nvSpPr>
        <p:spPr>
          <a:xfrm>
            <a:off x="609600" y="1577340"/>
            <a:ext cx="5303520" cy="4526279"/>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45" name="Google Shape;45;p15"/>
          <p:cNvSpPr txBox="1">
            <a:spLocks noGrp="1"/>
          </p:cNvSpPr>
          <p:nvPr>
            <p:ph type="body" idx="2"/>
          </p:nvPr>
        </p:nvSpPr>
        <p:spPr>
          <a:xfrm>
            <a:off x="6278880" y="1577340"/>
            <a:ext cx="5303520" cy="4526279"/>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46" name="Google Shape;46;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a:spLocks noGrp="1"/>
          </p:cNvSpPr>
          <p:nvPr>
            <p:ph type="sldNum" idx="12"/>
          </p:nvPr>
        </p:nvSpPr>
        <p:spPr>
          <a:xfrm>
            <a:off x="11353419"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u="none" strike="noStrike" cap="non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a:spLocks noGrp="1"/>
          </p:cNvSpPr>
          <p:nvPr>
            <p:ph type="sldNum" idx="12"/>
          </p:nvPr>
        </p:nvSpPr>
        <p:spPr>
          <a:xfrm>
            <a:off x="11353419"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u="none" strike="noStrike" cap="none"/>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p:nvPr/>
        </p:nvSpPr>
        <p:spPr>
          <a:xfrm>
            <a:off x="9377426" y="4825"/>
            <a:ext cx="1218565" cy="6853554"/>
          </a:xfrm>
          <a:custGeom>
            <a:avLst/>
            <a:gdLst/>
            <a:ahLst/>
            <a:cxnLst/>
            <a:rect l="l" t="t" r="r" b="b"/>
            <a:pathLst>
              <a:path w="1218565" h="6853555" extrusionOk="0">
                <a:moveTo>
                  <a:pt x="0" y="0"/>
                </a:moveTo>
                <a:lnTo>
                  <a:pt x="1218352" y="6853172"/>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 name="Google Shape;11;p11"/>
          <p:cNvSpPr/>
          <p:nvPr/>
        </p:nvSpPr>
        <p:spPr>
          <a:xfrm>
            <a:off x="7448611" y="3694896"/>
            <a:ext cx="4743450" cy="3163570"/>
          </a:xfrm>
          <a:custGeom>
            <a:avLst/>
            <a:gdLst/>
            <a:ahLst/>
            <a:cxnLst/>
            <a:rect l="l" t="t" r="r" b="b"/>
            <a:pathLst>
              <a:path w="4743450" h="3163570" extrusionOk="0">
                <a:moveTo>
                  <a:pt x="4743388"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 name="Google Shape;12;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 name="Google Shape;13;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 name="Google Shape;14;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 name="Google Shape;15;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 name="Google Shape;16;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 name="Google Shape;17;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 name="Google Shape;18;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 name="Google Shape;19;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 name="Google Shape;20;p11"/>
          <p:cNvSpPr txBox="1">
            <a:spLocks noGrp="1"/>
          </p:cNvSpPr>
          <p:nvPr>
            <p:ph type="title"/>
          </p:nvPr>
        </p:nvSpPr>
        <p:spPr>
          <a:xfrm>
            <a:off x="755331" y="385444"/>
            <a:ext cx="10681334"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1"/>
          <p:cNvSpPr txBox="1">
            <a:spLocks noGrp="1"/>
          </p:cNvSpPr>
          <p:nvPr>
            <p:ph type="body" idx="1"/>
          </p:nvPr>
        </p:nvSpPr>
        <p:spPr>
          <a:xfrm>
            <a:off x="609600" y="1577340"/>
            <a:ext cx="10972800" cy="4526279"/>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9pPr>
          </a:lstStyle>
          <a:p/>
        </p:txBody>
      </p:sp>
      <p:sp>
        <p:nvSpPr>
          <p:cNvPr id="22" name="Google Shape;22;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3" name="Google Shape;23;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4" name="Google Shape;24;p11"/>
          <p:cNvSpPr txBox="1">
            <a:spLocks noGrp="1"/>
          </p:cNvSpPr>
          <p:nvPr>
            <p:ph type="sldNum" idx="12"/>
          </p:nvPr>
        </p:nvSpPr>
        <p:spPr>
          <a:xfrm>
            <a:off x="11353419"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strike="noStrike" cap="none">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rtl="0">
              <a:lnSpc>
                <a:spcPct val="100000"/>
              </a:lnSpc>
              <a:spcBef>
                <a:spcPts val="0"/>
              </a:spcBef>
              <a:buNone/>
              <a:defRPr sz="1100" b="0" i="0" u="none" strike="noStrike" cap="none">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rtl="0">
              <a:lnSpc>
                <a:spcPct val="100000"/>
              </a:lnSpc>
              <a:spcBef>
                <a:spcPts val="0"/>
              </a:spcBef>
              <a:buNone/>
              <a:defRPr sz="1100" b="0" i="0" u="none" strike="noStrike" cap="none">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rtl="0">
              <a:lnSpc>
                <a:spcPct val="100000"/>
              </a:lnSpc>
              <a:spcBef>
                <a:spcPts val="0"/>
              </a:spcBef>
              <a:buNone/>
              <a:defRPr sz="1100" b="0" i="0" u="none" strike="noStrike" cap="none">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rtl="0">
              <a:lnSpc>
                <a:spcPct val="100000"/>
              </a:lnSpc>
              <a:spcBef>
                <a:spcPts val="0"/>
              </a:spcBef>
              <a:buNone/>
              <a:defRPr sz="1100" b="0" i="0" u="none" strike="noStrike" cap="none">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rtl="0">
              <a:lnSpc>
                <a:spcPct val="100000"/>
              </a:lnSpc>
              <a:spcBef>
                <a:spcPts val="0"/>
              </a:spcBef>
              <a:buNone/>
              <a:defRPr sz="1100" b="0" i="0" u="none" strike="noStrike" cap="none">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rtl="0">
              <a:lnSpc>
                <a:spcPct val="100000"/>
              </a:lnSpc>
              <a:spcBef>
                <a:spcPts val="0"/>
              </a:spcBef>
              <a:buNone/>
              <a:defRPr sz="1100" b="0" i="0" u="none" strike="noStrike" cap="none">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rtl="0">
              <a:lnSpc>
                <a:spcPct val="100000"/>
              </a:lnSpc>
              <a:spcBef>
                <a:spcPts val="0"/>
              </a:spcBef>
              <a:buNone/>
              <a:defRPr sz="1100" b="0" i="0" u="none" strike="noStrike" cap="none">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rtl="0">
              <a:lnSpc>
                <a:spcPct val="100000"/>
              </a:lnSpc>
              <a:spcBef>
                <a:spcPts val="0"/>
              </a:spcBef>
              <a:buNone/>
              <a:defRPr sz="1100" b="0" i="0" u="none" strike="noStrike" cap="none">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pSp>
        <p:nvGrpSpPr>
          <p:cNvPr id="57" name="Google Shape;57;p1"/>
          <p:cNvGrpSpPr/>
          <p:nvPr/>
        </p:nvGrpSpPr>
        <p:grpSpPr>
          <a:xfrm>
            <a:off x="742950" y="1104900"/>
            <a:ext cx="1743075" cy="1333500"/>
            <a:chOff x="742950" y="1104900"/>
            <a:chExt cx="1743075" cy="1333500"/>
          </a:xfrm>
        </p:grpSpPr>
        <p:sp>
          <p:nvSpPr>
            <p:cNvPr id="58" name="Google Shape;58;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9" name="Google Shape;59;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60" name="Google Shape;60;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1" name="Google Shape;61;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3" name="Google Shape;63;p1"/>
          <p:cNvSpPr txBox="1"/>
          <p:nvPr/>
        </p:nvSpPr>
        <p:spPr>
          <a:xfrm>
            <a:off x="6484620" y="2821305"/>
            <a:ext cx="3722370" cy="391795"/>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4400" b="1" i="0" u="none" strike="noStrike" cap="none" dirty="0">
                <a:solidFill>
                  <a:schemeClr val="accent3">
                    <a:lumMod val="75000"/>
                  </a:schemeClr>
                </a:solidFill>
                <a:latin typeface="Bernard MT Condensed" panose="02050806060905020404" charset="0"/>
                <a:ea typeface="Trebuchet MS" panose="020B0603020202020204"/>
                <a:cs typeface="Bernard MT Condensed" panose="02050806060905020404" charset="0"/>
                <a:sym typeface="Trebuchet MS" panose="020B0603020202020204"/>
              </a:rPr>
              <a:t>Final Project</a:t>
            </a:r>
            <a:endParaRPr lang="en-US" sz="4400" b="1" i="0" u="none" strike="noStrike" cap="none" dirty="0">
              <a:solidFill>
                <a:schemeClr val="accent3">
                  <a:lumMod val="75000"/>
                </a:schemeClr>
              </a:solidFill>
              <a:latin typeface="Bernard MT Condensed" panose="02050806060905020404" charset="0"/>
              <a:ea typeface="Trebuchet MS" panose="020B0603020202020204"/>
              <a:cs typeface="Bernard MT Condensed" panose="02050806060905020404" charset="0"/>
              <a:sym typeface="Trebuchet MS" panose="020B0603020202020204"/>
            </a:endParaRPr>
          </a:p>
        </p:txBody>
      </p:sp>
      <p:pic>
        <p:nvPicPr>
          <p:cNvPr id="64" name="Google Shape;64;p1"/>
          <p:cNvPicPr preferRelativeResize="0"/>
          <p:nvPr/>
        </p:nvPicPr>
        <p:blipFill rotWithShape="1">
          <a:blip r:embed="rId1"/>
          <a:srcRect/>
          <a:stretch>
            <a:fillRect/>
          </a:stretch>
        </p:blipFill>
        <p:spPr>
          <a:xfrm>
            <a:off x="676275" y="6467474"/>
            <a:ext cx="2143125" cy="200025"/>
          </a:xfrm>
          <a:prstGeom prst="rect">
            <a:avLst/>
          </a:prstGeom>
          <a:noFill/>
          <a:ln>
            <a:noFill/>
          </a:ln>
        </p:spPr>
      </p:pic>
      <p:sp>
        <p:nvSpPr>
          <p:cNvPr id="65" name="Google Shape;65;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b="0" i="0" u="none" strike="noStrike" cap="none">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i="0" u="none" strike="noStrike" cap="none">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b="1" i="0" u="none" strike="noStrike" cap="none">
              <a:solidFill>
                <a:srgbClr val="2D83C3"/>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p:nvPr>
            <p:ph type="title"/>
          </p:nvPr>
        </p:nvSpPr>
        <p:spPr>
          <a:xfrm>
            <a:off x="6484620" y="2136775"/>
            <a:ext cx="3989705" cy="492125"/>
          </a:xfrm>
        </p:spPr>
        <p:txBody>
          <a:bodyPr wrap="square"/>
          <a:p>
            <a:r>
              <a:rPr lang="en-US">
                <a:latin typeface="STZhongsong" panose="02010600040101010101" charset="-122"/>
                <a:ea typeface="STZhongsong" panose="02010600040101010101" charset="-122"/>
              </a:rPr>
              <a:t>DHANUSHKODI L</a:t>
            </a:r>
            <a:endParaRPr lang="en-US">
              <a:latin typeface="STZhongsong" panose="02010600040101010101" charset="-122"/>
              <a:ea typeface="STZhongsong" panose="0201060004010101010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0"/>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6000"/>
              </a:lnSpc>
              <a:spcBef>
                <a:spcPts val="0"/>
              </a:spcBef>
              <a:spcAft>
                <a:spcPts val="0"/>
              </a:spcAft>
              <a:buNone/>
            </a:pPr>
            <a:r>
              <a:rPr lang="en-US" sz="1100" b="0" i="0" u="none" strike="noStrike" cap="none">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i="0" u="none" strike="noStrike" cap="none">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b="1" i="0" u="none" strike="noStrike" cap="none">
              <a:solidFill>
                <a:srgbClr val="2D83C3"/>
              </a:solidFill>
              <a:latin typeface="Trebuchet MS" panose="020B0603020202020204"/>
              <a:ea typeface="Trebuchet MS" panose="020B0603020202020204"/>
              <a:cs typeface="Trebuchet MS" panose="020B0603020202020204"/>
              <a:sym typeface="Trebuchet MS" panose="020B0603020202020204"/>
            </a:endParaRPr>
          </a:p>
        </p:txBody>
      </p:sp>
      <p:sp>
        <p:nvSpPr>
          <p:cNvPr id="194" name="Google Shape;194;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5" name="Google Shape;195;p10"/>
          <p:cNvSpPr/>
          <p:nvPr/>
        </p:nvSpPr>
        <p:spPr>
          <a:xfrm>
            <a:off x="6696074"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6" name="Google Shape;196;p10"/>
          <p:cNvSpPr/>
          <p:nvPr/>
        </p:nvSpPr>
        <p:spPr>
          <a:xfrm>
            <a:off x="9353550"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97" name="Google Shape;197;p10"/>
          <p:cNvPicPr preferRelativeResize="0"/>
          <p:nvPr/>
        </p:nvPicPr>
        <p:blipFill rotWithShape="1">
          <a:blip r:embed="rId1"/>
          <a:srcRect/>
          <a:stretch>
            <a:fillRect/>
          </a:stretch>
        </p:blipFill>
        <p:spPr>
          <a:xfrm>
            <a:off x="1666875" y="6467474"/>
            <a:ext cx="76200" cy="177800"/>
          </a:xfrm>
          <a:prstGeom prst="rect">
            <a:avLst/>
          </a:prstGeom>
          <a:noFill/>
          <a:ln>
            <a:noFill/>
          </a:ln>
        </p:spPr>
      </p:pic>
      <p:sp>
        <p:nvSpPr>
          <p:cNvPr id="198" name="Google Shape;198;p10"/>
          <p:cNvSpPr txBox="1">
            <a:spLocks noGrp="1"/>
          </p:cNvSpPr>
          <p:nvPr>
            <p:ph type="title"/>
          </p:nvPr>
        </p:nvSpPr>
        <p:spPr>
          <a:xfrm>
            <a:off x="462915" y="345440"/>
            <a:ext cx="2538095" cy="1167765"/>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dirty="0"/>
              <a:t>RESULT</a:t>
            </a:r>
            <a:endParaRPr dirty="0"/>
          </a:p>
          <a:p>
            <a:pPr marL="12700" lvl="0" indent="0" algn="l" rtl="0">
              <a:lnSpc>
                <a:spcPct val="100000"/>
              </a:lnSpc>
              <a:spcBef>
                <a:spcPts val="105"/>
              </a:spcBef>
              <a:spcAft>
                <a:spcPts val="0"/>
              </a:spcAft>
              <a:buNone/>
            </a:pPr>
            <a:endParaRPr dirty="0"/>
          </a:p>
          <a:p>
            <a:pPr marL="12700" lvl="0" indent="0" algn="l" rtl="0">
              <a:lnSpc>
                <a:spcPct val="100000"/>
              </a:lnSpc>
              <a:spcBef>
                <a:spcPts val="105"/>
              </a:spcBef>
              <a:spcAft>
                <a:spcPts val="0"/>
              </a:spcAft>
              <a:buNone/>
            </a:pPr>
            <a:endParaRPr dirty="0"/>
          </a:p>
          <a:p>
            <a:pPr marL="12700" lvl="0" indent="0" algn="l" rtl="0">
              <a:lnSpc>
                <a:spcPct val="100000"/>
              </a:lnSpc>
              <a:spcBef>
                <a:spcPts val="105"/>
              </a:spcBef>
              <a:spcAft>
                <a:spcPts val="0"/>
              </a:spcAft>
              <a:buNone/>
            </a:pPr>
            <a:endParaRPr dirty="0"/>
          </a:p>
        </p:txBody>
      </p:sp>
      <p:sp>
        <p:nvSpPr>
          <p:cNvPr id="199" name="Google Shape;199;p10"/>
          <p:cNvSpPr txBox="1"/>
          <p:nvPr/>
        </p:nvSpPr>
        <p:spPr>
          <a:xfrm>
            <a:off x="11277217"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100" b="0" i="0" u="none" strike="noStrike" cap="none">
              <a:solidFill>
                <a:srgbClr val="2D936B"/>
              </a:solidFill>
              <a:latin typeface="Trebuchet MS" panose="020B0603020202020204"/>
              <a:ea typeface="Trebuchet MS" panose="020B0603020202020204"/>
              <a:cs typeface="Trebuchet MS" panose="020B0603020202020204"/>
              <a:sym typeface="Trebuchet MS" panose="020B0603020202020204"/>
            </a:endParaRPr>
          </a:p>
        </p:txBody>
      </p:sp>
      <p:sp>
        <p:nvSpPr>
          <p:cNvPr id="200" name="Google Shape;200;p10"/>
          <p:cNvSpPr txBox="1"/>
          <p:nvPr/>
        </p:nvSpPr>
        <p:spPr>
          <a:xfrm>
            <a:off x="683259" y="6111874"/>
            <a:ext cx="1230630" cy="33528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2000" b="0" i="0" u="sng" strike="noStrike" cap="none">
                <a:solidFill>
                  <a:srgbClr val="006FC0"/>
                </a:solidFill>
                <a:latin typeface="Trebuchet MS" panose="020B0603020202020204"/>
                <a:ea typeface="Trebuchet MS" panose="020B0603020202020204"/>
                <a:cs typeface="Trebuchet MS" panose="020B0603020202020204"/>
                <a:sym typeface="Trebuchet MS" panose="020B0603020202020204"/>
              </a:rPr>
              <a:t>Demo Link</a:t>
            </a:r>
            <a:endParaRPr sz="2000" b="0" i="0" u="sng" strike="noStrike" cap="none">
              <a:solidFill>
                <a:srgbClr val="006FC0"/>
              </a:solidFill>
              <a:latin typeface="Trebuchet MS" panose="020B0603020202020204"/>
              <a:ea typeface="Trebuchet MS" panose="020B0603020202020204"/>
              <a:cs typeface="Trebuchet MS" panose="020B0603020202020204"/>
              <a:sym typeface="Trebuchet MS" panose="020B0603020202020204"/>
            </a:endParaRPr>
          </a:p>
        </p:txBody>
      </p:sp>
      <p:pic>
        <p:nvPicPr>
          <p:cNvPr id="2" name="Picture 1"/>
          <p:cNvPicPr>
            <a:picLocks noChangeAspect="1"/>
          </p:cNvPicPr>
          <p:nvPr/>
        </p:nvPicPr>
        <p:blipFill>
          <a:blip r:embed="rId2"/>
          <a:srcRect r="3470"/>
          <a:stretch>
            <a:fillRect/>
          </a:stretch>
        </p:blipFill>
        <p:spPr>
          <a:xfrm>
            <a:off x="683260" y="1205865"/>
            <a:ext cx="10547350" cy="40805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72" name="Google Shape;72;p2"/>
          <p:cNvGrpSpPr/>
          <p:nvPr/>
        </p:nvGrpSpPr>
        <p:grpSpPr>
          <a:xfrm>
            <a:off x="7448611" y="0"/>
            <a:ext cx="4743797" cy="6858466"/>
            <a:chOff x="7448611" y="0"/>
            <a:chExt cx="4743797" cy="6858466"/>
          </a:xfrm>
        </p:grpSpPr>
        <p:sp>
          <p:nvSpPr>
            <p:cNvPr id="73" name="Google Shape;73;p2"/>
            <p:cNvSpPr/>
            <p:nvPr/>
          </p:nvSpPr>
          <p:spPr>
            <a:xfrm>
              <a:off x="9377426" y="4825"/>
              <a:ext cx="1218565" cy="6853554"/>
            </a:xfrm>
            <a:custGeom>
              <a:avLst/>
              <a:gdLst/>
              <a:ahLst/>
              <a:cxnLst/>
              <a:rect l="l" t="t" r="r" b="b"/>
              <a:pathLst>
                <a:path w="1218565" h="6853555" extrusionOk="0">
                  <a:moveTo>
                    <a:pt x="0" y="0"/>
                  </a:moveTo>
                  <a:lnTo>
                    <a:pt x="1218352" y="6853172"/>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4" name="Google Shape;74;p2"/>
            <p:cNvSpPr/>
            <p:nvPr/>
          </p:nvSpPr>
          <p:spPr>
            <a:xfrm>
              <a:off x="7448611" y="3694896"/>
              <a:ext cx="4743450" cy="3163570"/>
            </a:xfrm>
            <a:custGeom>
              <a:avLst/>
              <a:gdLst/>
              <a:ahLst/>
              <a:cxnLst/>
              <a:rect l="l" t="t" r="r" b="b"/>
              <a:pathLst>
                <a:path w="4743450" h="3163570" extrusionOk="0">
                  <a:moveTo>
                    <a:pt x="4743388"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5" name="Google Shape;75;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6" name="Google Shape;76;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7" name="Google Shape;77;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8" name="Google Shape;78;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9" name="Google Shape;79;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0" name="Google Shape;80;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1" name="Google Shape;81;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82" name="Google Shape;82;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3" name="Google Shape;83;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4" name="Google Shape;84;p2"/>
          <p:cNvSpPr/>
          <p:nvPr/>
        </p:nvSpPr>
        <p:spPr>
          <a:xfrm>
            <a:off x="6696074"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5" name="Google Shape;85;p2"/>
          <p:cNvSpPr/>
          <p:nvPr/>
        </p:nvSpPr>
        <p:spPr>
          <a:xfrm>
            <a:off x="9353550"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6" name="Google Shape;86;p2"/>
          <p:cNvSpPr txBox="1">
            <a:spLocks noGrp="1"/>
          </p:cNvSpPr>
          <p:nvPr>
            <p:ph type="title"/>
          </p:nvPr>
        </p:nvSpPr>
        <p:spPr>
          <a:xfrm>
            <a:off x="739778" y="1298638"/>
            <a:ext cx="5650944" cy="1323340"/>
          </a:xfrm>
          <a:prstGeom prst="rect">
            <a:avLst/>
          </a:prstGeom>
          <a:noFill/>
          <a:ln>
            <a:noFill/>
          </a:ln>
        </p:spPr>
        <p:txBody>
          <a:bodyPr spcFirstLastPara="1" wrap="square" lIns="0" tIns="16500" rIns="0" bIns="0" anchor="t" anchorCtr="0">
            <a:spAutoFit/>
          </a:bodyPr>
          <a:lstStyle/>
          <a:p>
            <a:pPr marL="12700" lvl="0" indent="0" algn="ctr" rtl="0">
              <a:lnSpc>
                <a:spcPct val="100000"/>
              </a:lnSpc>
              <a:spcBef>
                <a:spcPts val="0"/>
              </a:spcBef>
              <a:spcAft>
                <a:spcPts val="0"/>
              </a:spcAft>
              <a:buNone/>
            </a:pPr>
            <a:r>
              <a:rPr lang="en-IN" sz="4250" dirty="0"/>
              <a:t>Transformer-Powered Text Summarizer</a:t>
            </a:r>
            <a:endParaRPr lang="en-IN" sz="4250" dirty="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1"/>
            <a:srcRect/>
            <a:stretch>
              <a:fillRect/>
            </a:stretch>
          </p:blipFill>
          <p:spPr>
            <a:xfrm>
              <a:off x="676275" y="6467474"/>
              <a:ext cx="2143125" cy="200025"/>
            </a:xfrm>
            <a:prstGeom prst="rect">
              <a:avLst/>
            </a:prstGeom>
            <a:noFill/>
            <a:ln>
              <a:noFill/>
            </a:ln>
          </p:spPr>
        </p:pic>
        <p:pic>
          <p:nvPicPr>
            <p:cNvPr id="89" name="Google Shape;89;p2"/>
            <p:cNvPicPr preferRelativeResize="0"/>
            <p:nvPr/>
          </p:nvPicPr>
          <p:blipFill rotWithShape="1">
            <a:blip r:embed="rId2"/>
            <a:srcRect/>
            <a:stretch>
              <a:fillRect/>
            </a:stretch>
          </p:blipFill>
          <p:spPr>
            <a:xfrm>
              <a:off x="466725" y="6410325"/>
              <a:ext cx="3705225" cy="295275"/>
            </a:xfrm>
            <a:prstGeom prst="rect">
              <a:avLst/>
            </a:prstGeom>
            <a:noFill/>
            <a:ln>
              <a:noFill/>
            </a:ln>
          </p:spPr>
        </p:pic>
      </p:grpSp>
      <p:sp>
        <p:nvSpPr>
          <p:cNvPr id="90" name="Google Shape;90;p2"/>
          <p:cNvSpPr txBox="1"/>
          <p:nvPr/>
        </p:nvSpPr>
        <p:spPr>
          <a:xfrm>
            <a:off x="739775" y="6473337"/>
            <a:ext cx="1798955" cy="17632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b="0" i="0" u="none" strike="noStrike" cap="none">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i="0" u="none" strike="noStrike" cap="none">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b="1" i="0" u="none" strike="noStrike" cap="none">
              <a:solidFill>
                <a:srgbClr val="2D83C3"/>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3"/>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97" name="Google Shape;97;p3"/>
          <p:cNvGrpSpPr/>
          <p:nvPr/>
        </p:nvGrpSpPr>
        <p:grpSpPr>
          <a:xfrm>
            <a:off x="7448611" y="0"/>
            <a:ext cx="4743797" cy="6858466"/>
            <a:chOff x="7448611" y="0"/>
            <a:chExt cx="4743797" cy="6858466"/>
          </a:xfrm>
        </p:grpSpPr>
        <p:sp>
          <p:nvSpPr>
            <p:cNvPr id="98" name="Google Shape;98;p3"/>
            <p:cNvSpPr/>
            <p:nvPr/>
          </p:nvSpPr>
          <p:spPr>
            <a:xfrm>
              <a:off x="9377426" y="4825"/>
              <a:ext cx="1218565" cy="6853554"/>
            </a:xfrm>
            <a:custGeom>
              <a:avLst/>
              <a:gdLst/>
              <a:ahLst/>
              <a:cxnLst/>
              <a:rect l="l" t="t" r="r" b="b"/>
              <a:pathLst>
                <a:path w="1218565" h="6853555" extrusionOk="0">
                  <a:moveTo>
                    <a:pt x="0" y="0"/>
                  </a:moveTo>
                  <a:lnTo>
                    <a:pt x="1218352" y="6853172"/>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9" name="Google Shape;99;p3"/>
            <p:cNvSpPr/>
            <p:nvPr/>
          </p:nvSpPr>
          <p:spPr>
            <a:xfrm>
              <a:off x="7448611" y="3694896"/>
              <a:ext cx="4743450" cy="3163570"/>
            </a:xfrm>
            <a:custGeom>
              <a:avLst/>
              <a:gdLst/>
              <a:ahLst/>
              <a:cxnLst/>
              <a:rect l="l" t="t" r="r" b="b"/>
              <a:pathLst>
                <a:path w="4743450" h="3163570" extrusionOk="0">
                  <a:moveTo>
                    <a:pt x="4743388"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0" name="Google Shape;100;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1" name="Google Shape;101;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2" name="Google Shape;102;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3" name="Google Shape;103;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 name="Google Shape;104;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 name="Google Shape;105;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6" name="Google Shape;106;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7" name="Google Shape;107;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8" name="Google Shape;108;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6000"/>
              </a:lnSpc>
              <a:spcBef>
                <a:spcPts val="0"/>
              </a:spcBef>
              <a:spcAft>
                <a:spcPts val="0"/>
              </a:spcAft>
              <a:buNone/>
            </a:pPr>
            <a:r>
              <a:rPr lang="en-US" sz="1100" b="0" i="0" u="none" strike="noStrike" cap="none">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i="0" u="none" strike="noStrike" cap="none">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b="1" i="0" u="none" strike="noStrike" cap="none">
              <a:solidFill>
                <a:srgbClr val="2D83C3"/>
              </a:solidFill>
              <a:latin typeface="Trebuchet MS" panose="020B0603020202020204"/>
              <a:ea typeface="Trebuchet MS" panose="020B0603020202020204"/>
              <a:cs typeface="Trebuchet MS" panose="020B0603020202020204"/>
              <a:sym typeface="Trebuchet MS" panose="020B0603020202020204"/>
            </a:endParaRPr>
          </a:p>
        </p:txBody>
      </p:sp>
      <p:sp>
        <p:nvSpPr>
          <p:cNvPr id="109" name="Google Shape;109;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0" name="Google Shape;110;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11" name="Google Shape;111;p3"/>
          <p:cNvPicPr preferRelativeResize="0"/>
          <p:nvPr/>
        </p:nvPicPr>
        <p:blipFill rotWithShape="1">
          <a:blip r:embed="rId1"/>
          <a:srcRect/>
          <a:stretch>
            <a:fillRect/>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2"/>
            <a:srcRect/>
            <a:stretch>
              <a:fillRect/>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3"/>
            <a:srcRect/>
            <a:stretch>
              <a:fillRect/>
            </a:stretch>
          </p:blipFill>
          <p:spPr>
            <a:xfrm>
              <a:off x="47625" y="3819523"/>
              <a:ext cx="1733550" cy="3009898"/>
            </a:xfrm>
            <a:prstGeom prst="rect">
              <a:avLst/>
            </a:prstGeom>
            <a:noFill/>
            <a:ln>
              <a:noFill/>
            </a:ln>
          </p:spPr>
        </p:pic>
      </p:grpSp>
      <p:sp>
        <p:nvSpPr>
          <p:cNvPr id="115" name="Google Shape;115;p3"/>
          <p:cNvSpPr txBox="1">
            <a:spLocks noGrp="1"/>
          </p:cNvSpPr>
          <p:nvPr>
            <p:ph type="title"/>
          </p:nvPr>
        </p:nvSpPr>
        <p:spPr>
          <a:xfrm>
            <a:off x="1728063" y="445389"/>
            <a:ext cx="7759598" cy="5250786"/>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             AGENDA</a:t>
            </a:r>
            <a:endParaRPr dirty="0"/>
          </a:p>
          <a:p>
            <a:pPr marL="12700" lvl="0" indent="0" algn="l" rtl="0">
              <a:lnSpc>
                <a:spcPct val="100000"/>
              </a:lnSpc>
              <a:spcBef>
                <a:spcPts val="105"/>
              </a:spcBef>
              <a:spcAft>
                <a:spcPts val="0"/>
              </a:spcAft>
              <a:buNone/>
            </a:pPr>
            <a:endParaRPr lang="en-IN" dirty="0"/>
          </a:p>
          <a:p>
            <a:pPr marL="355600" lvl="0" indent="-342900" algn="l" rtl="0">
              <a:lnSpc>
                <a:spcPct val="100000"/>
              </a:lnSpc>
              <a:spcBef>
                <a:spcPts val="105"/>
              </a:spcBef>
              <a:spcAft>
                <a:spcPts val="0"/>
              </a:spcAft>
              <a:buFont typeface="Arial" panose="020B0604020202020204" pitchFamily="34" charset="0"/>
              <a:buChar char="•"/>
            </a:pPr>
            <a:r>
              <a:rPr lang="en-US" sz="2400" b="0" dirty="0">
                <a:latin typeface="Trebuchet MS" panose="020B0603020202020204"/>
                <a:ea typeface="Trebuchet MS" panose="020B0603020202020204"/>
                <a:cs typeface="Trebuchet MS" panose="020B0603020202020204"/>
                <a:sym typeface="Trebuchet MS" panose="020B0603020202020204"/>
              </a:rPr>
              <a:t>Problem  statement</a:t>
            </a:r>
            <a:endParaRPr sz="2400" dirty="0"/>
          </a:p>
          <a:p>
            <a:pPr marL="355600" lvl="0" indent="-342900" algn="l" rtl="0">
              <a:lnSpc>
                <a:spcPct val="100000"/>
              </a:lnSpc>
              <a:spcBef>
                <a:spcPts val="105"/>
              </a:spcBef>
              <a:spcAft>
                <a:spcPts val="0"/>
              </a:spcAft>
              <a:buFont typeface="Arial" panose="020B0604020202020204" pitchFamily="34" charset="0"/>
              <a:buChar char="•"/>
            </a:pPr>
            <a:r>
              <a:rPr lang="en-US" sz="2400" b="0" dirty="0">
                <a:latin typeface="Trebuchet MS" panose="020B0603020202020204"/>
                <a:ea typeface="Trebuchet MS" panose="020B0603020202020204"/>
                <a:cs typeface="Trebuchet MS" panose="020B0603020202020204"/>
                <a:sym typeface="Trebuchet MS" panose="020B0603020202020204"/>
              </a:rPr>
              <a:t>Project overview</a:t>
            </a:r>
            <a:endParaRPr sz="2400" dirty="0"/>
          </a:p>
          <a:p>
            <a:pPr marL="355600" lvl="0" indent="-342900" algn="l" rtl="0">
              <a:lnSpc>
                <a:spcPct val="100000"/>
              </a:lnSpc>
              <a:spcBef>
                <a:spcPts val="105"/>
              </a:spcBef>
              <a:spcAft>
                <a:spcPts val="0"/>
              </a:spcAft>
              <a:buFont typeface="Arial" panose="020B0604020202020204" pitchFamily="34" charset="0"/>
              <a:buChar char="•"/>
            </a:pPr>
            <a:r>
              <a:rPr lang="en-US" sz="2400" b="0" dirty="0"/>
              <a:t>T</a:t>
            </a:r>
            <a:r>
              <a:rPr lang="en-US" sz="2400" b="0" dirty="0">
                <a:latin typeface="Trebuchet MS" panose="020B0603020202020204"/>
                <a:ea typeface="Trebuchet MS" panose="020B0603020202020204"/>
                <a:cs typeface="Trebuchet MS" panose="020B0603020202020204"/>
                <a:sym typeface="Trebuchet MS" panose="020B0603020202020204"/>
              </a:rPr>
              <a:t>he end users</a:t>
            </a:r>
            <a:endParaRPr sz="2400" b="0" dirty="0">
              <a:latin typeface="Trebuchet MS" panose="020B0603020202020204"/>
              <a:ea typeface="Trebuchet MS" panose="020B0603020202020204"/>
              <a:cs typeface="Trebuchet MS" panose="020B0603020202020204"/>
              <a:sym typeface="Trebuchet MS" panose="020B0603020202020204"/>
            </a:endParaRPr>
          </a:p>
          <a:p>
            <a:pPr marL="355600" lvl="0" indent="-342900" algn="l" rtl="0">
              <a:lnSpc>
                <a:spcPct val="100000"/>
              </a:lnSpc>
              <a:spcBef>
                <a:spcPts val="105"/>
              </a:spcBef>
              <a:spcAft>
                <a:spcPts val="0"/>
              </a:spcAft>
              <a:buFont typeface="Arial" panose="020B0604020202020204" pitchFamily="34" charset="0"/>
              <a:buChar char="•"/>
            </a:pPr>
            <a:r>
              <a:rPr lang="en-US" sz="2400" b="0" dirty="0"/>
              <a:t>My</a:t>
            </a:r>
            <a:r>
              <a:rPr lang="en-US" sz="2400" b="0" dirty="0">
                <a:latin typeface="Trebuchet MS" panose="020B0603020202020204"/>
                <a:ea typeface="Trebuchet MS" panose="020B0603020202020204"/>
                <a:cs typeface="Trebuchet MS" panose="020B0603020202020204"/>
                <a:sym typeface="Trebuchet MS" panose="020B0603020202020204"/>
              </a:rPr>
              <a:t> solution and its proposition</a:t>
            </a:r>
            <a:endParaRPr sz="2400" dirty="0"/>
          </a:p>
          <a:p>
            <a:pPr marL="355600" lvl="0" indent="-342900" algn="l" rtl="0">
              <a:lnSpc>
                <a:spcPct val="100000"/>
              </a:lnSpc>
              <a:spcBef>
                <a:spcPts val="105"/>
              </a:spcBef>
              <a:spcAft>
                <a:spcPts val="0"/>
              </a:spcAft>
              <a:buFont typeface="Arial" panose="020B0604020202020204" pitchFamily="34" charset="0"/>
              <a:buChar char="•"/>
            </a:pPr>
            <a:r>
              <a:rPr lang="en-US" sz="2400" b="0" dirty="0">
                <a:latin typeface="Trebuchet MS" panose="020B0603020202020204"/>
                <a:ea typeface="Trebuchet MS" panose="020B0603020202020204"/>
                <a:cs typeface="Trebuchet MS" panose="020B0603020202020204"/>
                <a:sym typeface="Trebuchet MS" panose="020B0603020202020204"/>
              </a:rPr>
              <a:t>The wow in </a:t>
            </a:r>
            <a:r>
              <a:rPr lang="en-US" sz="2400" b="0" dirty="0"/>
              <a:t>my</a:t>
            </a:r>
            <a:r>
              <a:rPr lang="en-US" sz="2400" b="0" dirty="0">
                <a:latin typeface="Trebuchet MS" panose="020B0603020202020204"/>
                <a:ea typeface="Trebuchet MS" panose="020B0603020202020204"/>
                <a:cs typeface="Trebuchet MS" panose="020B0603020202020204"/>
                <a:sym typeface="Trebuchet MS" panose="020B0603020202020204"/>
              </a:rPr>
              <a:t> solution</a:t>
            </a:r>
            <a:endParaRPr sz="2400" dirty="0"/>
          </a:p>
          <a:p>
            <a:pPr marL="355600" lvl="0" indent="-342900" algn="l" rtl="0">
              <a:lnSpc>
                <a:spcPct val="100000"/>
              </a:lnSpc>
              <a:spcBef>
                <a:spcPts val="105"/>
              </a:spcBef>
              <a:spcAft>
                <a:spcPts val="0"/>
              </a:spcAft>
              <a:buFont typeface="Arial" panose="020B0604020202020204" pitchFamily="34" charset="0"/>
              <a:buChar char="•"/>
            </a:pPr>
            <a:r>
              <a:rPr lang="en-US" sz="2400" b="0" dirty="0">
                <a:latin typeface="Trebuchet MS" panose="020B0603020202020204"/>
                <a:ea typeface="Trebuchet MS" panose="020B0603020202020204"/>
                <a:cs typeface="Trebuchet MS" panose="020B0603020202020204"/>
                <a:sym typeface="Trebuchet MS" panose="020B0603020202020204"/>
              </a:rPr>
              <a:t>Modeling</a:t>
            </a:r>
            <a:endParaRPr sz="2400" dirty="0"/>
          </a:p>
          <a:p>
            <a:pPr marL="355600" lvl="0" indent="-342900" algn="l" rtl="0">
              <a:lnSpc>
                <a:spcPct val="100000"/>
              </a:lnSpc>
              <a:spcBef>
                <a:spcPts val="105"/>
              </a:spcBef>
              <a:spcAft>
                <a:spcPts val="0"/>
              </a:spcAft>
              <a:buFont typeface="Arial" panose="020B0604020202020204" pitchFamily="34" charset="0"/>
              <a:buChar char="•"/>
            </a:pPr>
            <a:r>
              <a:rPr lang="en-US" sz="2400" b="0" dirty="0">
                <a:latin typeface="Trebuchet MS" panose="020B0603020202020204"/>
                <a:ea typeface="Trebuchet MS" panose="020B0603020202020204"/>
                <a:cs typeface="Trebuchet MS" panose="020B0603020202020204"/>
                <a:sym typeface="Trebuchet MS" panose="020B0603020202020204"/>
              </a:rPr>
              <a:t>Result</a:t>
            </a:r>
            <a:endParaRPr sz="2400" dirty="0"/>
          </a:p>
          <a:p>
            <a:pPr marL="12700" lvl="0" indent="0" algn="l" rtl="0">
              <a:lnSpc>
                <a:spcPct val="100000"/>
              </a:lnSpc>
              <a:spcBef>
                <a:spcPts val="105"/>
              </a:spcBef>
              <a:spcAft>
                <a:spcPts val="0"/>
              </a:spcAft>
              <a:buNone/>
            </a:pPr>
            <a:endParaRPr sz="2000" b="0" dirty="0">
              <a:latin typeface="Trebuchet MS" panose="020B0603020202020204"/>
              <a:ea typeface="Trebuchet MS" panose="020B0603020202020204"/>
              <a:cs typeface="Trebuchet MS" panose="020B0603020202020204"/>
              <a:sym typeface="Trebuchet MS" panose="020B0603020202020204"/>
            </a:endParaRPr>
          </a:p>
          <a:p>
            <a:pPr marL="12700" lvl="0" indent="0" algn="l" rtl="0">
              <a:lnSpc>
                <a:spcPct val="100000"/>
              </a:lnSpc>
              <a:spcBef>
                <a:spcPts val="105"/>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grpSp>
        <p:nvGrpSpPr>
          <p:cNvPr id="121" name="Google Shape;121;p4"/>
          <p:cNvGrpSpPr/>
          <p:nvPr/>
        </p:nvGrpSpPr>
        <p:grpSpPr>
          <a:xfrm>
            <a:off x="7991474" y="2933700"/>
            <a:ext cx="2762250" cy="3257550"/>
            <a:chOff x="7991474" y="2933700"/>
            <a:chExt cx="2762250" cy="3257550"/>
          </a:xfrm>
        </p:grpSpPr>
        <p:sp>
          <p:nvSpPr>
            <p:cNvPr id="122" name="Google Shape;122;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3" name="Google Shape;123;p4"/>
            <p:cNvSpPr/>
            <p:nvPr/>
          </p:nvSpPr>
          <p:spPr>
            <a:xfrm>
              <a:off x="9353550"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24" name="Google Shape;124;p4"/>
            <p:cNvPicPr preferRelativeResize="0"/>
            <p:nvPr/>
          </p:nvPicPr>
          <p:blipFill rotWithShape="1">
            <a:blip r:embed="rId1"/>
            <a:srcRect/>
            <a:stretch>
              <a:fillRect/>
            </a:stretch>
          </p:blipFill>
          <p:spPr>
            <a:xfrm>
              <a:off x="7991474" y="2933700"/>
              <a:ext cx="2762250" cy="3257550"/>
            </a:xfrm>
            <a:prstGeom prst="rect">
              <a:avLst/>
            </a:prstGeom>
            <a:noFill/>
            <a:ln>
              <a:noFill/>
            </a:ln>
          </p:spPr>
        </p:pic>
      </p:grpSp>
      <p:sp>
        <p:nvSpPr>
          <p:cNvPr id="126" name="Google Shape;126;p4"/>
          <p:cNvSpPr txBox="1">
            <a:spLocks noGrp="1"/>
          </p:cNvSpPr>
          <p:nvPr>
            <p:ph type="title"/>
          </p:nvPr>
        </p:nvSpPr>
        <p:spPr>
          <a:xfrm>
            <a:off x="914399" y="303456"/>
            <a:ext cx="5637000" cy="67068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lang="en-US" dirty="0"/>
          </a:p>
        </p:txBody>
      </p:sp>
      <p:pic>
        <p:nvPicPr>
          <p:cNvPr id="127" name="Google Shape;127;p4"/>
          <p:cNvPicPr preferRelativeResize="0"/>
          <p:nvPr/>
        </p:nvPicPr>
        <p:blipFill rotWithShape="1">
          <a:blip r:embed="rId2"/>
          <a:srcRect/>
          <a:stretch>
            <a:fillRect/>
          </a:stretch>
        </p:blipFill>
        <p:spPr>
          <a:xfrm>
            <a:off x="676275" y="6467474"/>
            <a:ext cx="2143125" cy="200025"/>
          </a:xfrm>
          <a:prstGeom prst="rect">
            <a:avLst/>
          </a:prstGeom>
          <a:noFill/>
          <a:ln>
            <a:noFill/>
          </a:ln>
        </p:spPr>
      </p:pic>
      <p:sp>
        <p:nvSpPr>
          <p:cNvPr id="128" name="Google Shape;128;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b="0" i="0" u="none" strike="noStrike" cap="none">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i="0" u="none" strike="noStrike" cap="none">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b="1" i="0" u="none" strike="noStrike" cap="none">
              <a:solidFill>
                <a:srgbClr val="2D83C3"/>
              </a:solidFill>
              <a:latin typeface="Trebuchet MS" panose="020B0603020202020204"/>
              <a:ea typeface="Trebuchet MS" panose="020B0603020202020204"/>
              <a:cs typeface="Trebuchet MS" panose="020B0603020202020204"/>
              <a:sym typeface="Trebuchet MS" panose="020B0603020202020204"/>
            </a:endParaRPr>
          </a:p>
        </p:txBody>
      </p:sp>
      <p:sp>
        <p:nvSpPr>
          <p:cNvPr id="2" name="Rectangle 1"/>
          <p:cNvSpPr/>
          <p:nvPr/>
        </p:nvSpPr>
        <p:spPr>
          <a:xfrm>
            <a:off x="676275" y="1181651"/>
            <a:ext cx="7219952" cy="4646295"/>
          </a:xfrm>
          <a:prstGeom prst="rect">
            <a:avLst/>
          </a:prstGeom>
        </p:spPr>
        <p:txBody>
          <a:bodyPr wrap="square">
            <a:spAutoFit/>
          </a:bodyPr>
          <a:lstStyle/>
          <a:p>
            <a:pPr marL="12700" lvl="0" algn="just"/>
            <a:r>
              <a:rPr lang="en-US" sz="2000" dirty="0">
                <a:latin typeface="Arial Rounded MT Bold" panose="020F0704030504030204" charset="0"/>
                <a:cs typeface="Arial Rounded MT Bold" panose="020F0704030504030204" charset="0"/>
              </a:rPr>
              <a:t>Efficient Communication: </a:t>
            </a:r>
            <a:endParaRPr lang="en-US" sz="2000" dirty="0">
              <a:latin typeface="Arial Rounded MT Bold" panose="020F0704030504030204" charset="0"/>
              <a:cs typeface="Arial Rounded MT Bold" panose="020F0704030504030204" charset="0"/>
            </a:endParaRPr>
          </a:p>
          <a:p>
            <a:pPr marL="12700" lvl="0" indent="457200" algn="just"/>
            <a:r>
              <a:rPr lang="en-US" sz="1800" dirty="0"/>
              <a:t>Text summaries streamline information, presenting the core ideas without the need for sifting through extensive texts, ensuring clarity in communication.</a:t>
            </a:r>
            <a:endParaRPr lang="en-US" sz="1800" dirty="0"/>
          </a:p>
          <a:p>
            <a:pPr marL="12700" lvl="0" algn="just"/>
            <a:r>
              <a:rPr lang="en-US" sz="1800" dirty="0">
                <a:latin typeface="Arial Rounded MT Bold" panose="020F0704030504030204" charset="0"/>
                <a:cs typeface="Arial Rounded MT Bold" panose="020F0704030504030204" charset="0"/>
              </a:rPr>
              <a:t>Time </a:t>
            </a:r>
            <a:r>
              <a:rPr lang="en-US" sz="2000" dirty="0">
                <a:latin typeface="Arial Rounded MT Bold" panose="020F0704030504030204" charset="0"/>
                <a:cs typeface="Arial Rounded MT Bold" panose="020F0704030504030204" charset="0"/>
              </a:rPr>
              <a:t>Saving</a:t>
            </a:r>
            <a:r>
              <a:rPr lang="en-US" sz="1800" dirty="0">
                <a:latin typeface="Arial Rounded MT Bold" panose="020F0704030504030204" charset="0"/>
                <a:cs typeface="Arial Rounded MT Bold" panose="020F0704030504030204" charset="0"/>
              </a:rPr>
              <a:t>:</a:t>
            </a:r>
            <a:endParaRPr lang="en-US" sz="1800" dirty="0">
              <a:latin typeface="Arial Rounded MT Bold" panose="020F0704030504030204" charset="0"/>
              <a:cs typeface="Arial Rounded MT Bold" panose="020F0704030504030204" charset="0"/>
            </a:endParaRPr>
          </a:p>
          <a:p>
            <a:pPr marL="12700" lvl="0" indent="457200" algn="just"/>
            <a:r>
              <a:rPr lang="en-US" sz="1800" dirty="0"/>
              <a:t>In our rapid-paced environment, text summaries offer a shortcut to understanding, delivering key insights in a fraction of the usual reading time.</a:t>
            </a:r>
            <a:endParaRPr lang="en-US" sz="1800" dirty="0"/>
          </a:p>
          <a:p>
            <a:pPr marL="12700" lvl="0" algn="just"/>
            <a:r>
              <a:rPr lang="en-US" sz="2000" dirty="0">
                <a:latin typeface="Arial Rounded MT Bold" panose="020F0704030504030204" charset="0"/>
                <a:cs typeface="Arial Rounded MT Bold" panose="020F0704030504030204" charset="0"/>
              </a:rPr>
              <a:t>Clarity and Focus:</a:t>
            </a:r>
            <a:endParaRPr lang="en-US" sz="1800" dirty="0"/>
          </a:p>
          <a:p>
            <a:pPr marL="12700" lvl="0" indent="457200" algn="just"/>
            <a:r>
              <a:rPr lang="en-US" sz="1800" dirty="0"/>
              <a:t>Summarizing distills content to its essentials, enhancing clarity by removing superfluous details and focusing on the main points for easier comprehension.</a:t>
            </a:r>
            <a:endParaRPr lang="en-US" sz="1800" dirty="0"/>
          </a:p>
          <a:p>
            <a:pPr marL="12700" lvl="0" algn="just"/>
            <a:r>
              <a:rPr lang="en-US" sz="2000" dirty="0">
                <a:latin typeface="Arial Rounded MT Bold" panose="020F0704030504030204" charset="0"/>
                <a:cs typeface="Arial Rounded MT Bold" panose="020F0704030504030204" charset="0"/>
              </a:rPr>
              <a:t>Decision Making:</a:t>
            </a:r>
            <a:endParaRPr lang="en-US" sz="2000" dirty="0">
              <a:latin typeface="Arial Rounded MT Bold" panose="020F0704030504030204" charset="0"/>
              <a:cs typeface="Arial Rounded MT Bold" panose="020F0704030504030204" charset="0"/>
            </a:endParaRPr>
          </a:p>
          <a:p>
            <a:pPr marL="12700" lvl="0" indent="457200" algn="just"/>
            <a:r>
              <a:rPr lang="en-US" sz="1800" dirty="0"/>
              <a:t>By offering a concise overview, text summaries empower decision-makers to assess information swiftly and make informed choices effectively.</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pSp>
        <p:nvGrpSpPr>
          <p:cNvPr id="134" name="Google Shape;134;p5"/>
          <p:cNvGrpSpPr/>
          <p:nvPr/>
        </p:nvGrpSpPr>
        <p:grpSpPr>
          <a:xfrm>
            <a:off x="8658225" y="2647950"/>
            <a:ext cx="3533775" cy="3810000"/>
            <a:chOff x="8658225" y="2647950"/>
            <a:chExt cx="3533775" cy="3810000"/>
          </a:xfrm>
        </p:grpSpPr>
        <p:sp>
          <p:nvSpPr>
            <p:cNvPr id="135" name="Google Shape;135;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6" name="Google Shape;136;p5"/>
            <p:cNvSpPr/>
            <p:nvPr/>
          </p:nvSpPr>
          <p:spPr>
            <a:xfrm>
              <a:off x="9353550"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37" name="Google Shape;137;p5"/>
            <p:cNvPicPr preferRelativeResize="0"/>
            <p:nvPr/>
          </p:nvPicPr>
          <p:blipFill rotWithShape="1">
            <a:blip r:embed="rId1"/>
            <a:srcRect/>
            <a:stretch>
              <a:fillRect/>
            </a:stretch>
          </p:blipFill>
          <p:spPr>
            <a:xfrm>
              <a:off x="8658225" y="2647950"/>
              <a:ext cx="3533775" cy="3810000"/>
            </a:xfrm>
            <a:prstGeom prst="rect">
              <a:avLst/>
            </a:prstGeom>
            <a:noFill/>
            <a:ln>
              <a:noFill/>
            </a:ln>
          </p:spPr>
        </p:pic>
      </p:grpSp>
      <p:sp>
        <p:nvSpPr>
          <p:cNvPr id="139" name="Google Shape;139;p5"/>
          <p:cNvSpPr txBox="1">
            <a:spLocks noGrp="1"/>
          </p:cNvSpPr>
          <p:nvPr>
            <p:ph type="title"/>
          </p:nvPr>
        </p:nvSpPr>
        <p:spPr>
          <a:xfrm>
            <a:off x="739775" y="621660"/>
            <a:ext cx="5263500" cy="67068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OVERVIEW</a:t>
            </a:r>
            <a:endParaRPr dirty="0"/>
          </a:p>
        </p:txBody>
      </p:sp>
      <p:pic>
        <p:nvPicPr>
          <p:cNvPr id="140" name="Google Shape;140;p5"/>
          <p:cNvPicPr preferRelativeResize="0"/>
          <p:nvPr/>
        </p:nvPicPr>
        <p:blipFill rotWithShape="1">
          <a:blip r:embed="rId2"/>
          <a:srcRect/>
          <a:stretch>
            <a:fillRect/>
          </a:stretch>
        </p:blipFill>
        <p:spPr>
          <a:xfrm>
            <a:off x="676275" y="6467474"/>
            <a:ext cx="2143125" cy="200025"/>
          </a:xfrm>
          <a:prstGeom prst="rect">
            <a:avLst/>
          </a:prstGeom>
          <a:noFill/>
          <a:ln>
            <a:noFill/>
          </a:ln>
        </p:spPr>
      </p:pic>
      <p:sp>
        <p:nvSpPr>
          <p:cNvPr id="141" name="Google Shape;141;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b="0" i="0" u="none" strike="noStrike" cap="none">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i="0" u="none" strike="noStrike" cap="none">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b="1" i="0" u="none" strike="noStrike" cap="none">
              <a:solidFill>
                <a:srgbClr val="2D83C3"/>
              </a:solidFill>
              <a:latin typeface="Trebuchet MS" panose="020B0603020202020204"/>
              <a:ea typeface="Trebuchet MS" panose="020B0603020202020204"/>
              <a:cs typeface="Trebuchet MS" panose="020B0603020202020204"/>
              <a:sym typeface="Trebuchet MS" panose="020B0603020202020204"/>
            </a:endParaRPr>
          </a:p>
        </p:txBody>
      </p:sp>
      <p:sp>
        <p:nvSpPr>
          <p:cNvPr id="2" name="Rectangle 1"/>
          <p:cNvSpPr/>
          <p:nvPr/>
        </p:nvSpPr>
        <p:spPr>
          <a:xfrm>
            <a:off x="586135" y="1356270"/>
            <a:ext cx="7724428" cy="4723130"/>
          </a:xfrm>
          <a:prstGeom prst="rect">
            <a:avLst/>
          </a:prstGeom>
        </p:spPr>
        <p:txBody>
          <a:bodyPr wrap="square">
            <a:spAutoFit/>
          </a:bodyPr>
          <a:lstStyle/>
          <a:p>
            <a:pPr algn="just"/>
            <a:r>
              <a:rPr lang="en-US" sz="2000" dirty="0">
                <a:latin typeface="Arial Rounded MT Bold" panose="020F0704030504030204" charset="0"/>
                <a:ea typeface="Trebuchet MS" panose="020B0603020202020204"/>
                <a:cs typeface="Arial Rounded MT Bold" panose="020F0704030504030204" charset="0"/>
                <a:sym typeface="Trebuchet MS" panose="020B0603020202020204"/>
              </a:rPr>
              <a:t>Objective: </a:t>
            </a:r>
            <a:endParaRPr lang="en-US" sz="2000" dirty="0">
              <a:latin typeface="Arial Rounded MT Bold" panose="020F0704030504030204" charset="0"/>
              <a:ea typeface="Trebuchet MS" panose="020B0603020202020204"/>
              <a:cs typeface="Arial Rounded MT Bold" panose="020F0704030504030204" charset="0"/>
              <a:sym typeface="Trebuchet MS" panose="020B0603020202020204"/>
            </a:endParaRPr>
          </a:p>
          <a:p>
            <a:pPr indent="457200" algn="just"/>
            <a:r>
              <a:rPr lang="en-US" sz="1700" dirty="0">
                <a:latin typeface="Trebuchet MS" panose="020B0603020202020204"/>
                <a:ea typeface="Trebuchet MS" panose="020B0603020202020204"/>
                <a:cs typeface="Trebuchet MS" panose="020B0603020202020204"/>
                <a:sym typeface="Trebuchet MS" panose="020B0603020202020204"/>
              </a:rPr>
              <a:t>The project seeks to create an advanced text summarization system employing transformer-based models, harnessing cutting-edge natural language processing techniques to produce succinct and informative summaries from input texts.</a:t>
            </a:r>
            <a:endParaRPr lang="en-US" sz="1700" dirty="0">
              <a:latin typeface="Trebuchet MS" panose="020B0603020202020204"/>
              <a:ea typeface="Trebuchet MS" panose="020B0603020202020204"/>
              <a:cs typeface="Trebuchet MS" panose="020B0603020202020204"/>
              <a:sym typeface="Trebuchet MS" panose="020B0603020202020204"/>
            </a:endParaRPr>
          </a:p>
          <a:p>
            <a:pPr algn="just"/>
            <a:r>
              <a:rPr lang="en-US" sz="2000" dirty="0">
                <a:latin typeface="Arial Rounded MT Bold" panose="020F0704030504030204" charset="0"/>
                <a:ea typeface="Trebuchet MS" panose="020B0603020202020204"/>
                <a:cs typeface="Arial Rounded MT Bold" panose="020F0704030504030204" charset="0"/>
                <a:sym typeface="Trebuchet MS" panose="020B0603020202020204"/>
              </a:rPr>
              <a:t>Methodology: </a:t>
            </a:r>
            <a:endParaRPr lang="en-US" sz="2000" dirty="0">
              <a:latin typeface="Arial Rounded MT Bold" panose="020F0704030504030204" charset="0"/>
              <a:ea typeface="Trebuchet MS" panose="020B0603020202020204"/>
              <a:cs typeface="Arial Rounded MT Bold" panose="020F0704030504030204" charset="0"/>
              <a:sym typeface="Trebuchet MS" panose="020B0603020202020204"/>
            </a:endParaRPr>
          </a:p>
          <a:p>
            <a:pPr indent="457200" algn="just"/>
            <a:r>
              <a:rPr lang="en-US" sz="1700" dirty="0">
                <a:latin typeface="Trebuchet MS" panose="020B0603020202020204"/>
                <a:ea typeface="Trebuchet MS" panose="020B0603020202020204"/>
                <a:cs typeface="Trebuchet MS" panose="020B0603020202020204"/>
                <a:sym typeface="Trebuchet MS" panose="020B0603020202020204"/>
              </a:rPr>
              <a:t>The approach entails training a transformer model, like BERT or GPT, on an extensive dataset of text to acquire comprehensive language representations.</a:t>
            </a:r>
            <a:endParaRPr lang="en-US" sz="1700" dirty="0">
              <a:latin typeface="Trebuchet MS" panose="020B0603020202020204"/>
              <a:ea typeface="Trebuchet MS" panose="020B0603020202020204"/>
              <a:cs typeface="Trebuchet MS" panose="020B0603020202020204"/>
              <a:sym typeface="Trebuchet MS" panose="020B0603020202020204"/>
            </a:endParaRPr>
          </a:p>
          <a:p>
            <a:pPr algn="just"/>
            <a:r>
              <a:rPr lang="en-US" sz="2000" dirty="0">
                <a:latin typeface="Arial Rounded MT Bold" panose="020F0704030504030204" charset="0"/>
                <a:ea typeface="Trebuchet MS" panose="020B0603020202020204"/>
                <a:cs typeface="Arial Rounded MT Bold" panose="020F0704030504030204" charset="0"/>
                <a:sym typeface="Trebuchet MS" panose="020B0603020202020204"/>
              </a:rPr>
              <a:t>Key Features: </a:t>
            </a:r>
            <a:endParaRPr lang="en-US" sz="2000" dirty="0">
              <a:latin typeface="Arial Rounded MT Bold" panose="020F0704030504030204" charset="0"/>
              <a:ea typeface="Trebuchet MS" panose="020B0603020202020204"/>
              <a:cs typeface="Arial Rounded MT Bold" panose="020F0704030504030204" charset="0"/>
              <a:sym typeface="Trebuchet MS" panose="020B0603020202020204"/>
            </a:endParaRPr>
          </a:p>
          <a:p>
            <a:pPr indent="457200" algn="just"/>
            <a:r>
              <a:rPr lang="en-US" sz="1700" dirty="0">
                <a:latin typeface="Trebuchet MS" panose="020B0603020202020204"/>
                <a:ea typeface="Trebuchet MS" panose="020B0603020202020204"/>
                <a:cs typeface="Trebuchet MS" panose="020B0603020202020204"/>
                <a:sym typeface="Trebuchet MS" panose="020B0603020202020204"/>
              </a:rPr>
              <a:t>Utilizing the attention mechanism inherent in transformer architecture, the text summarizer discerns pivotal sentences and phrases in the input text, effectively capturing the content's core essence.</a:t>
            </a:r>
            <a:endParaRPr lang="en-US" sz="1700" dirty="0">
              <a:latin typeface="Trebuchet MS" panose="020B0603020202020204"/>
              <a:ea typeface="Trebuchet MS" panose="020B0603020202020204"/>
              <a:cs typeface="Trebuchet MS" panose="020B0603020202020204"/>
              <a:sym typeface="Trebuchet MS" panose="020B0603020202020204"/>
            </a:endParaRPr>
          </a:p>
          <a:p>
            <a:pPr algn="just"/>
            <a:r>
              <a:rPr lang="en-US" sz="2000" dirty="0">
                <a:latin typeface="Arial Rounded MT Bold" panose="020F0704030504030204" charset="0"/>
                <a:ea typeface="Trebuchet MS" panose="020B0603020202020204"/>
                <a:cs typeface="Arial Rounded MT Bold" panose="020F0704030504030204" charset="0"/>
                <a:sym typeface="Trebuchet MS" panose="020B0603020202020204"/>
              </a:rPr>
              <a:t>Evaluation and Deployment: </a:t>
            </a:r>
            <a:endParaRPr lang="en-US" sz="2000" dirty="0">
              <a:latin typeface="Arial Rounded MT Bold" panose="020F0704030504030204" charset="0"/>
              <a:ea typeface="Trebuchet MS" panose="020B0603020202020204"/>
              <a:cs typeface="Arial Rounded MT Bold" panose="020F0704030504030204" charset="0"/>
              <a:sym typeface="Trebuchet MS" panose="020B0603020202020204"/>
            </a:endParaRPr>
          </a:p>
          <a:p>
            <a:pPr indent="457200" algn="just"/>
            <a:r>
              <a:rPr lang="en-US" sz="1700" dirty="0">
                <a:latin typeface="Trebuchet MS" panose="020B0603020202020204"/>
                <a:ea typeface="Trebuchet MS" panose="020B0603020202020204"/>
                <a:cs typeface="Trebuchet MS" panose="020B0603020202020204"/>
                <a:sym typeface="Trebuchet MS" panose="020B0603020202020204"/>
              </a:rPr>
              <a:t>The text summarizer's efficacy is assessed using established metrics like ROUGE (Recall-Oriented Understudy for Gist Evaluation), quantifying the agreement between the generated summaries and reference summaries.</a:t>
            </a:r>
            <a:endParaRPr lang="en-US" sz="1700" dirty="0">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8" name="Google Shape;148;p6"/>
          <p:cNvSpPr/>
          <p:nvPr/>
        </p:nvSpPr>
        <p:spPr>
          <a:xfrm>
            <a:off x="9039225" y="781051"/>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9" name="Google Shape;149;p6"/>
          <p:cNvSpPr/>
          <p:nvPr/>
        </p:nvSpPr>
        <p:spPr>
          <a:xfrm>
            <a:off x="9353550"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0" name="Google Shape;150;p6"/>
          <p:cNvSpPr txBox="1">
            <a:spLocks noGrp="1"/>
          </p:cNvSpPr>
          <p:nvPr>
            <p:ph type="title"/>
          </p:nvPr>
        </p:nvSpPr>
        <p:spPr>
          <a:xfrm>
            <a:off x="787901" y="200025"/>
            <a:ext cx="7578722" cy="1506813"/>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dirty="0"/>
              <a:t>THE END USERS</a:t>
            </a:r>
            <a:endParaRPr lang="en-IN" dirty="0"/>
          </a:p>
          <a:p>
            <a:pPr marL="12700" lvl="0" indent="0" algn="l" rtl="0">
              <a:lnSpc>
                <a:spcPct val="100000"/>
              </a:lnSpc>
              <a:spcBef>
                <a:spcPts val="130"/>
              </a:spcBef>
              <a:spcAft>
                <a:spcPts val="0"/>
              </a:spcAft>
              <a:buNone/>
            </a:pPr>
            <a:endParaRPr lang="en-IN" dirty="0"/>
          </a:p>
        </p:txBody>
      </p:sp>
      <p:pic>
        <p:nvPicPr>
          <p:cNvPr id="151" name="Google Shape;151;p6"/>
          <p:cNvPicPr preferRelativeResize="0"/>
          <p:nvPr/>
        </p:nvPicPr>
        <p:blipFill rotWithShape="1">
          <a:blip r:embed="rId1"/>
          <a:srcRect/>
          <a:stretch>
            <a:fillRect/>
          </a:stretch>
        </p:blipFill>
        <p:spPr>
          <a:xfrm>
            <a:off x="723900" y="6172200"/>
            <a:ext cx="2181225" cy="485775"/>
          </a:xfrm>
          <a:prstGeom prst="rect">
            <a:avLst/>
          </a:prstGeom>
          <a:noFill/>
          <a:ln>
            <a:noFill/>
          </a:ln>
        </p:spPr>
      </p:pic>
      <p:sp>
        <p:nvSpPr>
          <p:cNvPr id="152" name="Google Shape;152;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b="0" i="0" u="none" strike="noStrike" cap="none">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i="0" u="none" strike="noStrike" cap="none">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b="1" i="0" u="none" strike="noStrike" cap="none">
              <a:solidFill>
                <a:srgbClr val="2D83C3"/>
              </a:solidFill>
              <a:latin typeface="Trebuchet MS" panose="020B0603020202020204"/>
              <a:ea typeface="Trebuchet MS" panose="020B0603020202020204"/>
              <a:cs typeface="Trebuchet MS" panose="020B0603020202020204"/>
              <a:sym typeface="Trebuchet MS" panose="020B0603020202020204"/>
            </a:endParaRPr>
          </a:p>
        </p:txBody>
      </p:sp>
      <p:sp>
        <p:nvSpPr>
          <p:cNvPr id="2" name="Rectangle 1"/>
          <p:cNvSpPr/>
          <p:nvPr/>
        </p:nvSpPr>
        <p:spPr>
          <a:xfrm>
            <a:off x="787901" y="1254777"/>
            <a:ext cx="7730621" cy="4769485"/>
          </a:xfrm>
          <a:prstGeom prst="rect">
            <a:avLst/>
          </a:prstGeom>
        </p:spPr>
        <p:txBody>
          <a:bodyPr wrap="square">
            <a:spAutoFit/>
          </a:bodyPr>
          <a:lstStyle/>
          <a:p>
            <a:pPr algn="just"/>
            <a:r>
              <a:rPr lang="en-US" sz="2000" dirty="0">
                <a:latin typeface="Arial Rounded MT Bold" panose="020F0704030504030204" charset="0"/>
                <a:ea typeface="Trebuchet MS" panose="020B0603020202020204"/>
                <a:cs typeface="Arial Rounded MT Bold" panose="020F0704030504030204" charset="0"/>
                <a:sym typeface="Trebuchet MS" panose="020B0603020202020204"/>
              </a:rPr>
              <a:t>Students and Researchers: </a:t>
            </a:r>
            <a:endParaRPr lang="en-US" sz="2000" dirty="0">
              <a:latin typeface="Arial Rounded MT Bold" panose="020F0704030504030204" charset="0"/>
              <a:ea typeface="Trebuchet MS" panose="020B0603020202020204"/>
              <a:cs typeface="Arial Rounded MT Bold" panose="020F0704030504030204" charset="0"/>
              <a:sym typeface="Trebuchet MS" panose="020B0603020202020204"/>
            </a:endParaRPr>
          </a:p>
          <a:p>
            <a:pPr indent="457200" algn="just"/>
            <a:r>
              <a:rPr lang="en-US" sz="1600" dirty="0">
                <a:latin typeface="Trebuchet MS" panose="020B0603020202020204"/>
                <a:ea typeface="Trebuchet MS" panose="020B0603020202020204"/>
                <a:cs typeface="Trebuchet MS" panose="020B0603020202020204"/>
                <a:sym typeface="Trebuchet MS" panose="020B0603020202020204"/>
              </a:rPr>
              <a:t>Academic enthusiasts and researchers can employ the text summarizer to swiftly distill key insights from scholarly articles, papers, and textbooks, streamlining literature reviews and research endeavors.</a:t>
            </a:r>
            <a:endParaRPr lang="en-US" sz="1600" dirty="0">
              <a:latin typeface="Trebuchet MS" panose="020B0603020202020204"/>
              <a:ea typeface="Trebuchet MS" panose="020B0603020202020204"/>
              <a:cs typeface="Trebuchet MS" panose="020B0603020202020204"/>
              <a:sym typeface="Trebuchet MS" panose="020B0603020202020204"/>
            </a:endParaRPr>
          </a:p>
          <a:p>
            <a:pPr algn="just"/>
            <a:r>
              <a:rPr lang="en-US" sz="2000" dirty="0">
                <a:latin typeface="Arial Rounded MT Bold" panose="020F0704030504030204" charset="0"/>
                <a:ea typeface="Trebuchet MS" panose="020B0603020202020204"/>
                <a:cs typeface="Arial Rounded MT Bold" panose="020F0704030504030204" charset="0"/>
                <a:sym typeface="Trebuchet MS" panose="020B0603020202020204"/>
              </a:rPr>
              <a:t>Professionals: </a:t>
            </a:r>
            <a:endParaRPr lang="en-US" sz="2000" dirty="0">
              <a:latin typeface="Arial Rounded MT Bold" panose="020F0704030504030204" charset="0"/>
              <a:ea typeface="Trebuchet MS" panose="020B0603020202020204"/>
              <a:cs typeface="Arial Rounded MT Bold" panose="020F0704030504030204" charset="0"/>
              <a:sym typeface="Trebuchet MS" panose="020B0603020202020204"/>
            </a:endParaRPr>
          </a:p>
          <a:p>
            <a:pPr indent="457200" algn="just"/>
            <a:r>
              <a:rPr lang="en-US" sz="1600" dirty="0">
                <a:latin typeface="Trebuchet MS" panose="020B0603020202020204"/>
                <a:ea typeface="Trebuchet MS" panose="020B0603020202020204"/>
                <a:cs typeface="Trebuchet MS" panose="020B0603020202020204"/>
                <a:sym typeface="Trebuchet MS" panose="020B0603020202020204"/>
              </a:rPr>
              <a:t>Experts across industries, from business and law to medicine and journalism, can leverage the text summarizer to efficiently navigate extensive information, ensuring they remain abreast of pertinent developments and can make well-informed decisions.</a:t>
            </a:r>
            <a:endParaRPr lang="en-US" sz="1600" dirty="0">
              <a:latin typeface="Trebuchet MS" panose="020B0603020202020204"/>
              <a:ea typeface="Trebuchet MS" panose="020B0603020202020204"/>
              <a:cs typeface="Trebuchet MS" panose="020B0603020202020204"/>
              <a:sym typeface="Trebuchet MS" panose="020B0603020202020204"/>
            </a:endParaRPr>
          </a:p>
          <a:p>
            <a:pPr algn="just"/>
            <a:r>
              <a:rPr lang="en-US" sz="2000" dirty="0">
                <a:latin typeface="Arial Rounded MT Bold" panose="020F0704030504030204" charset="0"/>
                <a:ea typeface="Trebuchet MS" panose="020B0603020202020204"/>
                <a:cs typeface="Arial Rounded MT Bold" panose="020F0704030504030204" charset="0"/>
                <a:sym typeface="Trebuchet MS" panose="020B0603020202020204"/>
              </a:rPr>
              <a:t>Content Creators and Editors: </a:t>
            </a:r>
            <a:endParaRPr lang="en-US" sz="2000" dirty="0">
              <a:latin typeface="Arial Rounded MT Bold" panose="020F0704030504030204" charset="0"/>
              <a:ea typeface="Trebuchet MS" panose="020B0603020202020204"/>
              <a:cs typeface="Arial Rounded MT Bold" panose="020F0704030504030204" charset="0"/>
              <a:sym typeface="Trebuchet MS" panose="020B0603020202020204"/>
            </a:endParaRPr>
          </a:p>
          <a:p>
            <a:pPr indent="457200" algn="just"/>
            <a:r>
              <a:rPr lang="en-US" sz="1600" dirty="0">
                <a:latin typeface="Trebuchet MS" panose="020B0603020202020204"/>
                <a:ea typeface="Trebuchet MS" panose="020B0603020202020204"/>
                <a:cs typeface="Trebuchet MS" panose="020B0603020202020204"/>
                <a:sym typeface="Trebuchet MS" panose="020B0603020202020204"/>
              </a:rPr>
              <a:t>Bloggers, journalists, and content creators can utilize the text summarizer to craft concise summaries of their content or aggregate insights from various sources, boosting productivity and simplifying the editorial process.</a:t>
            </a:r>
            <a:endParaRPr lang="en-US" sz="1600" dirty="0">
              <a:latin typeface="Trebuchet MS" panose="020B0603020202020204"/>
              <a:ea typeface="Trebuchet MS" panose="020B0603020202020204"/>
              <a:cs typeface="Trebuchet MS" panose="020B0603020202020204"/>
              <a:sym typeface="Trebuchet MS" panose="020B0603020202020204"/>
            </a:endParaRPr>
          </a:p>
          <a:p>
            <a:pPr algn="just"/>
            <a:r>
              <a:rPr lang="en-US" sz="2000" dirty="0">
                <a:latin typeface="Arial Rounded MT Bold" panose="020F0704030504030204" charset="0"/>
                <a:ea typeface="Trebuchet MS" panose="020B0603020202020204"/>
                <a:cs typeface="Arial Rounded MT Bold" panose="020F0704030504030204" charset="0"/>
                <a:sym typeface="Trebuchet MS" panose="020B0603020202020204"/>
              </a:rPr>
              <a:t>Consumers of News and Information: </a:t>
            </a:r>
            <a:endParaRPr lang="en-US" sz="2000" dirty="0">
              <a:latin typeface="Arial Rounded MT Bold" panose="020F0704030504030204" charset="0"/>
              <a:ea typeface="Trebuchet MS" panose="020B0603020202020204"/>
              <a:cs typeface="Arial Rounded MT Bold" panose="020F0704030504030204" charset="0"/>
              <a:sym typeface="Trebuchet MS" panose="020B0603020202020204"/>
            </a:endParaRPr>
          </a:p>
          <a:p>
            <a:pPr indent="457200" algn="just"/>
            <a:r>
              <a:rPr lang="en-US" sz="1600" dirty="0">
                <a:latin typeface="Trebuchet MS" panose="020B0603020202020204"/>
                <a:ea typeface="Trebuchet MS" panose="020B0603020202020204"/>
                <a:cs typeface="Trebuchet MS" panose="020B0603020202020204"/>
                <a:sym typeface="Trebuchet MS" panose="020B0603020202020204"/>
              </a:rPr>
              <a:t>Individuals keen on staying updated with current events, industry shifts, or specific subjects can employ the text summarizer to rapidly comprehend news articles, blog entries, and other textual content, enhancing their ability to consume information effectively in our fast-paced digital age.</a:t>
            </a:r>
            <a:endParaRPr lang="en-US" sz="1600" dirty="0">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7"/>
          <p:cNvPicPr preferRelativeResize="0"/>
          <p:nvPr/>
        </p:nvPicPr>
        <p:blipFill rotWithShape="1">
          <a:blip r:embed="rId1"/>
          <a:srcRect/>
          <a:stretch>
            <a:fillRect/>
          </a:stretch>
        </p:blipFill>
        <p:spPr>
          <a:xfrm>
            <a:off x="76883" y="2054000"/>
            <a:ext cx="2461847" cy="2848072"/>
          </a:xfrm>
          <a:prstGeom prst="rect">
            <a:avLst/>
          </a:prstGeom>
          <a:noFill/>
          <a:ln>
            <a:noFill/>
          </a:ln>
        </p:spPr>
      </p:pic>
      <p:sp>
        <p:nvSpPr>
          <p:cNvPr id="159" name="Google Shape;159;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1" name="Google Shape;161;p7"/>
          <p:cNvSpPr/>
          <p:nvPr/>
        </p:nvSpPr>
        <p:spPr>
          <a:xfrm>
            <a:off x="9353550"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2" name="Google Shape;162;p7"/>
          <p:cNvSpPr txBox="1">
            <a:spLocks noGrp="1"/>
          </p:cNvSpPr>
          <p:nvPr>
            <p:ph type="title"/>
          </p:nvPr>
        </p:nvSpPr>
        <p:spPr>
          <a:xfrm>
            <a:off x="2657475" y="1190341"/>
            <a:ext cx="7798131" cy="4937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105"/>
              </a:spcBef>
              <a:spcAft>
                <a:spcPts val="0"/>
              </a:spcAft>
              <a:buNone/>
            </a:pPr>
            <a:r>
              <a:rPr lang="en-US" sz="2000" b="0" dirty="0">
                <a:latin typeface="Arial Rounded MT Bold" panose="020F0704030504030204" charset="0"/>
                <a:cs typeface="Arial Rounded MT Bold" panose="020F0704030504030204" charset="0"/>
              </a:rPr>
              <a:t>Solution </a:t>
            </a:r>
            <a:r>
              <a:rPr lang="en-US" sz="1600" b="0" dirty="0">
                <a:latin typeface="Arial Rounded MT Bold" panose="020F0704030504030204" charset="0"/>
                <a:cs typeface="Arial Rounded MT Bold" panose="020F0704030504030204" charset="0"/>
              </a:rPr>
              <a:t>Overview:</a:t>
            </a:r>
            <a:br>
              <a:rPr lang="en-US" sz="1600" b="0" dirty="0"/>
            </a:br>
            <a:r>
              <a:rPr lang="en-US" sz="1600" b="0" dirty="0"/>
              <a:t>	Transformer-Based Approach: The solution employs the transformer architecture, an advanced deep learning model renowned for its effectiveness in natural language processing tasks.</a:t>
            </a:r>
            <a:br>
              <a:rPr lang="en-US" sz="1600" b="0" dirty="0"/>
            </a:br>
            <a:r>
              <a:rPr lang="en-US" sz="2000" b="0" dirty="0">
                <a:latin typeface="Arial Rounded MT Bold" panose="020F0704030504030204" charset="0"/>
                <a:cs typeface="Arial Rounded MT Bold" panose="020F0704030504030204" charset="0"/>
              </a:rPr>
              <a:t>Pre-training and Fine-tuning: </a:t>
            </a:r>
            <a:br>
              <a:rPr lang="en-US" sz="1600" b="0" dirty="0"/>
            </a:br>
            <a:r>
              <a:rPr lang="en-US" sz="1600" b="0" dirty="0"/>
              <a:t>	The solution encompasses pre-training the transformer model on an extensive dataset to acquire foundational language representations, followed by fine-tuning to optimize performance for specific summarization tasks.</a:t>
            </a:r>
            <a:br>
              <a:rPr lang="en-US" sz="1600" b="0" dirty="0"/>
            </a:br>
            <a:br>
              <a:rPr lang="en-US" sz="1600" b="0" dirty="0"/>
            </a:br>
            <a:r>
              <a:rPr lang="en-US" sz="2000" b="0" dirty="0">
                <a:latin typeface="Arial Rounded MT Bold" panose="020F0704030504030204" charset="0"/>
                <a:cs typeface="Arial Rounded MT Bold" panose="020F0704030504030204" charset="0"/>
              </a:rPr>
              <a:t>KEY PROPOSITIONS:</a:t>
            </a:r>
            <a:br>
              <a:rPr lang="en-US" sz="1600" b="0" dirty="0"/>
            </a:br>
            <a:br>
              <a:rPr lang="en-US" sz="1600" b="0" dirty="0"/>
            </a:br>
            <a:r>
              <a:rPr lang="en-US" sz="1600" b="0" dirty="0">
                <a:latin typeface="Arial Rounded MT Bold" panose="020F0704030504030204" charset="0"/>
                <a:cs typeface="Arial Rounded MT Bold" panose="020F0704030504030204" charset="0"/>
              </a:rPr>
              <a:t>High-Quality Summaries: </a:t>
            </a:r>
            <a:br>
              <a:rPr lang="en-US" sz="1600" b="0" dirty="0"/>
            </a:br>
            <a:r>
              <a:rPr lang="en-US" sz="1600" b="0" dirty="0"/>
              <a:t>	The solution delivers high-caliber summaries that succinctly encapsulate the primary points and essential insights from the input text.</a:t>
            </a:r>
            <a:br>
              <a:rPr lang="en-US" sz="1600" b="0" dirty="0"/>
            </a:br>
            <a:br>
              <a:rPr lang="en-US" sz="1600" b="0" dirty="0"/>
            </a:br>
            <a:r>
              <a:rPr lang="en-US" sz="2000" b="0" dirty="0">
                <a:latin typeface="Arial Rounded MT Bold" panose="020F0704030504030204" charset="0"/>
                <a:cs typeface="Arial Rounded MT Bold" panose="020F0704030504030204" charset="0"/>
              </a:rPr>
              <a:t>Scalability and Adaptability: </a:t>
            </a:r>
            <a:br>
              <a:rPr lang="en-US" sz="1600" b="0" dirty="0"/>
            </a:br>
            <a:r>
              <a:rPr lang="en-US" sz="1600" b="0" dirty="0"/>
              <a:t>	Utilizing the transformer-based methodology ensures the solution's scalability to handle varying volumes of data and adaptability to diverse text types and domains.</a:t>
            </a:r>
            <a:endParaRPr lang="en-US" sz="1600" b="0" dirty="0"/>
          </a:p>
        </p:txBody>
      </p:sp>
      <p:pic>
        <p:nvPicPr>
          <p:cNvPr id="163" name="Google Shape;163;p7"/>
          <p:cNvPicPr preferRelativeResize="0"/>
          <p:nvPr/>
        </p:nvPicPr>
        <p:blipFill rotWithShape="1">
          <a:blip r:embed="rId2"/>
          <a:srcRect/>
          <a:stretch>
            <a:fillRect/>
          </a:stretch>
        </p:blipFill>
        <p:spPr>
          <a:xfrm>
            <a:off x="676275" y="6467474"/>
            <a:ext cx="2143125" cy="200025"/>
          </a:xfrm>
          <a:prstGeom prst="rect">
            <a:avLst/>
          </a:prstGeom>
          <a:noFill/>
          <a:ln>
            <a:noFill/>
          </a:ln>
        </p:spPr>
      </p:pic>
      <p:sp>
        <p:nvSpPr>
          <p:cNvPr id="164" name="Google Shape;164;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b="0" i="0" u="none" strike="noStrike" cap="none">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i="0" u="none" strike="noStrike" cap="none">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b="1" i="0" u="none" strike="noStrike" cap="none">
              <a:solidFill>
                <a:srgbClr val="2D83C3"/>
              </a:solidFill>
              <a:latin typeface="Trebuchet MS" panose="020B0603020202020204"/>
              <a:ea typeface="Trebuchet MS" panose="020B0603020202020204"/>
              <a:cs typeface="Trebuchet MS" panose="020B0603020202020204"/>
              <a:sym typeface="Trebuchet MS" panose="020B0603020202020204"/>
            </a:endParaRPr>
          </a:p>
        </p:txBody>
      </p:sp>
      <p:sp>
        <p:nvSpPr>
          <p:cNvPr id="4" name="Rectangle 3"/>
          <p:cNvSpPr/>
          <p:nvPr/>
        </p:nvSpPr>
        <p:spPr>
          <a:xfrm>
            <a:off x="364382" y="12266"/>
            <a:ext cx="9515746" cy="646331"/>
          </a:xfrm>
          <a:prstGeom prst="rect">
            <a:avLst/>
          </a:prstGeom>
        </p:spPr>
        <p:txBody>
          <a:bodyPr wrap="none">
            <a:spAutoFit/>
          </a:bodyPr>
          <a:lstStyle/>
          <a:p>
            <a:r>
              <a:rPr lang="en-US" sz="3600" b="1" dirty="0">
                <a:latin typeface="Trebuchet MS" panose="020B0603020202020204" pitchFamily="34" charset="0"/>
              </a:rPr>
              <a:t>MY SOLUTION AND ITS VALUE PROPOSITION</a:t>
            </a:r>
            <a:endParaRPr lang="en-IN" sz="3600" b="1"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6000"/>
              </a:lnSpc>
              <a:spcBef>
                <a:spcPts val="0"/>
              </a:spcBef>
              <a:spcAft>
                <a:spcPts val="0"/>
              </a:spcAft>
              <a:buNone/>
            </a:pPr>
            <a:r>
              <a:rPr lang="en-US" sz="1100" b="0" i="0" u="none" strike="noStrike" cap="none">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i="0" u="none" strike="noStrike" cap="none">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b="1" i="0" u="none" strike="noStrike" cap="none">
              <a:solidFill>
                <a:srgbClr val="2D83C3"/>
              </a:solidFill>
              <a:latin typeface="Trebuchet MS" panose="020B0603020202020204"/>
              <a:ea typeface="Trebuchet MS" panose="020B0603020202020204"/>
              <a:cs typeface="Trebuchet MS" panose="020B0603020202020204"/>
              <a:sym typeface="Trebuchet MS" panose="020B0603020202020204"/>
            </a:endParaRPr>
          </a:p>
        </p:txBody>
      </p:sp>
      <p:sp>
        <p:nvSpPr>
          <p:cNvPr id="171" name="Google Shape;171;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3" name="Google Shape;173;p8"/>
          <p:cNvSpPr/>
          <p:nvPr/>
        </p:nvSpPr>
        <p:spPr>
          <a:xfrm>
            <a:off x="9353550"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74" name="Google Shape;174;p8"/>
          <p:cNvPicPr preferRelativeResize="0"/>
          <p:nvPr/>
        </p:nvPicPr>
        <p:blipFill rotWithShape="1">
          <a:blip r:embed="rId1"/>
          <a:srcRect/>
          <a:stretch>
            <a:fillRect/>
          </a:stretch>
        </p:blipFill>
        <p:spPr>
          <a:xfrm>
            <a:off x="0" y="3438525"/>
            <a:ext cx="2466975" cy="3419475"/>
          </a:xfrm>
          <a:prstGeom prst="rect">
            <a:avLst/>
          </a:prstGeom>
          <a:noFill/>
          <a:ln>
            <a:noFill/>
          </a:ln>
        </p:spPr>
      </p:pic>
      <p:sp>
        <p:nvSpPr>
          <p:cNvPr id="175" name="Google Shape;175;p8"/>
          <p:cNvSpPr txBox="1">
            <a:spLocks noGrp="1"/>
          </p:cNvSpPr>
          <p:nvPr>
            <p:ph type="title"/>
          </p:nvPr>
        </p:nvSpPr>
        <p:spPr>
          <a:xfrm>
            <a:off x="548508" y="328557"/>
            <a:ext cx="8381400" cy="67068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THE WOW IN MY SOLUTION</a:t>
            </a:r>
            <a:endParaRPr dirty="0"/>
          </a:p>
        </p:txBody>
      </p:sp>
      <p:sp>
        <p:nvSpPr>
          <p:cNvPr id="176" name="Google Shape;176;p8"/>
          <p:cNvSpPr txBox="1"/>
          <p:nvPr/>
        </p:nvSpPr>
        <p:spPr>
          <a:xfrm>
            <a:off x="11277217"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100" b="0" i="0" u="none" strike="noStrike" cap="none">
              <a:solidFill>
                <a:srgbClr val="2D936B"/>
              </a:solidFill>
              <a:latin typeface="Trebuchet MS" panose="020B0603020202020204"/>
              <a:ea typeface="Trebuchet MS" panose="020B0603020202020204"/>
              <a:cs typeface="Trebuchet MS" panose="020B0603020202020204"/>
              <a:sym typeface="Trebuchet MS" panose="020B0603020202020204"/>
            </a:endParaRPr>
          </a:p>
        </p:txBody>
      </p:sp>
      <p:sp>
        <p:nvSpPr>
          <p:cNvPr id="2" name="Rectangle 1"/>
          <p:cNvSpPr/>
          <p:nvPr/>
        </p:nvSpPr>
        <p:spPr>
          <a:xfrm>
            <a:off x="2361565" y="1167765"/>
            <a:ext cx="8368030" cy="5323205"/>
          </a:xfrm>
          <a:prstGeom prst="rect">
            <a:avLst/>
          </a:prstGeom>
        </p:spPr>
        <p:txBody>
          <a:bodyPr wrap="square">
            <a:spAutoFit/>
          </a:bodyPr>
          <a:lstStyle/>
          <a:p>
            <a:pPr algn="just"/>
            <a:r>
              <a:rPr lang="en-IN" sz="2000" dirty="0">
                <a:latin typeface="Arial Rounded MT Bold" panose="020F0704030504030204" charset="0"/>
                <a:cs typeface="Arial Rounded MT Bold" panose="020F0704030504030204" charset="0"/>
              </a:rPr>
              <a:t>Natural Language Fluency:</a:t>
            </a:r>
            <a:endParaRPr lang="en-IN" sz="2000" dirty="0">
              <a:latin typeface="Arial Rounded MT Bold" panose="020F0704030504030204" charset="0"/>
              <a:cs typeface="Arial Rounded MT Bold" panose="020F0704030504030204" charset="0"/>
            </a:endParaRPr>
          </a:p>
          <a:p>
            <a:pPr indent="457200" algn="just"/>
            <a:r>
              <a:rPr lang="en-US" sz="1600" dirty="0">
                <a:solidFill>
                  <a:schemeClr val="dk1"/>
                </a:solidFill>
                <a:latin typeface="Trebuchet MS" panose="020B0603020202020204"/>
                <a:ea typeface="Trebuchet MS" panose="020B0603020202020204"/>
                <a:cs typeface="Trebuchet MS" panose="020B0603020202020204"/>
              </a:rPr>
              <a:t>The summarizer crafts summaries that flow naturally and cohesively, echoing the style and structure of human-crafted summaries. This ensures an enhanced user experience, as the summaries are intuitive and easy to comprehend.</a:t>
            </a:r>
            <a:endParaRPr lang="en-US" sz="1600" dirty="0">
              <a:solidFill>
                <a:schemeClr val="dk1"/>
              </a:solidFill>
              <a:latin typeface="Trebuchet MS" panose="020B0603020202020204"/>
              <a:ea typeface="Trebuchet MS" panose="020B0603020202020204"/>
              <a:cs typeface="Trebuchet MS" panose="020B0603020202020204"/>
            </a:endParaRPr>
          </a:p>
          <a:p>
            <a:pPr algn="just"/>
            <a:r>
              <a:rPr lang="en-US" sz="2000" dirty="0">
                <a:solidFill>
                  <a:schemeClr val="dk1"/>
                </a:solidFill>
                <a:latin typeface="Arial Rounded MT Bold" panose="020F0704030504030204" charset="0"/>
                <a:ea typeface="Trebuchet MS" panose="020B0603020202020204"/>
                <a:cs typeface="Arial Rounded MT Bold" panose="020F0704030504030204" charset="0"/>
              </a:rPr>
              <a:t>Contextual Understanding:</a:t>
            </a:r>
            <a:endParaRPr lang="en-US" sz="2000" dirty="0">
              <a:solidFill>
                <a:schemeClr val="dk1"/>
              </a:solidFill>
              <a:latin typeface="Arial Rounded MT Bold" panose="020F0704030504030204" charset="0"/>
              <a:ea typeface="Trebuchet MS" panose="020B0603020202020204"/>
              <a:cs typeface="Arial Rounded MT Bold" panose="020F0704030504030204" charset="0"/>
            </a:endParaRPr>
          </a:p>
          <a:p>
            <a:pPr indent="457200" algn="just"/>
            <a:r>
              <a:rPr lang="en-US" sz="1600" dirty="0">
                <a:solidFill>
                  <a:schemeClr val="dk1"/>
                </a:solidFill>
                <a:latin typeface="Trebuchet MS" panose="020B0603020202020204"/>
                <a:ea typeface="Trebuchet MS" panose="020B0603020202020204"/>
                <a:cs typeface="Trebuchet MS" panose="020B0603020202020204"/>
              </a:rPr>
              <a:t>The summarizer exhibits profound contextual comprehension, allowing it to generate summaries that faithfully represent the main ideas and key points of the input text without omitting crucial nuances or details.</a:t>
            </a:r>
            <a:endParaRPr lang="en-US" sz="1600" dirty="0">
              <a:solidFill>
                <a:schemeClr val="dk1"/>
              </a:solidFill>
              <a:latin typeface="Trebuchet MS" panose="020B0603020202020204"/>
              <a:ea typeface="Trebuchet MS" panose="020B0603020202020204"/>
              <a:cs typeface="Trebuchet MS" panose="020B0603020202020204"/>
            </a:endParaRPr>
          </a:p>
          <a:p>
            <a:pPr algn="just"/>
            <a:r>
              <a:rPr lang="en-US" sz="2000" dirty="0">
                <a:solidFill>
                  <a:schemeClr val="dk1"/>
                </a:solidFill>
                <a:latin typeface="Arial Rounded MT Bold" panose="020F0704030504030204" charset="0"/>
                <a:ea typeface="Trebuchet MS" panose="020B0603020202020204"/>
                <a:cs typeface="Arial Rounded MT Bold" panose="020F0704030504030204" charset="0"/>
              </a:rPr>
              <a:t>Abstraction and Generalization:</a:t>
            </a:r>
            <a:endParaRPr lang="en-US" sz="2000" dirty="0">
              <a:solidFill>
                <a:schemeClr val="dk1"/>
              </a:solidFill>
              <a:latin typeface="Arial Rounded MT Bold" panose="020F0704030504030204" charset="0"/>
              <a:ea typeface="Trebuchet MS" panose="020B0603020202020204"/>
              <a:cs typeface="Arial Rounded MT Bold" panose="020F0704030504030204" charset="0"/>
            </a:endParaRPr>
          </a:p>
          <a:p>
            <a:pPr indent="457200" algn="just"/>
            <a:r>
              <a:rPr lang="en-US" sz="1600" dirty="0">
                <a:solidFill>
                  <a:schemeClr val="dk1"/>
                </a:solidFill>
                <a:latin typeface="Trebuchet MS" panose="020B0603020202020204"/>
                <a:ea typeface="Trebuchet MS" panose="020B0603020202020204"/>
                <a:cs typeface="Trebuchet MS" panose="020B0603020202020204"/>
              </a:rPr>
              <a:t>Capable of abstracting and generalizing information, the summarizer condenses intricate concepts and lengthy passages into succinct, easily digestible summaries.</a:t>
            </a:r>
            <a:endParaRPr lang="en-US" sz="1600" dirty="0">
              <a:solidFill>
                <a:schemeClr val="dk1"/>
              </a:solidFill>
              <a:latin typeface="Trebuchet MS" panose="020B0603020202020204"/>
              <a:ea typeface="Trebuchet MS" panose="020B0603020202020204"/>
              <a:cs typeface="Trebuchet MS" panose="020B0603020202020204"/>
            </a:endParaRPr>
          </a:p>
          <a:p>
            <a:pPr algn="just"/>
            <a:r>
              <a:rPr lang="en-US" sz="2000" dirty="0">
                <a:solidFill>
                  <a:schemeClr val="dk1"/>
                </a:solidFill>
                <a:latin typeface="Arial Rounded MT Bold" panose="020F0704030504030204" charset="0"/>
                <a:ea typeface="Trebuchet MS" panose="020B0603020202020204"/>
                <a:cs typeface="Arial Rounded MT Bold" panose="020F0704030504030204" charset="0"/>
              </a:rPr>
              <a:t>Types and Lengths:</a:t>
            </a:r>
            <a:endParaRPr lang="en-US" sz="2000" dirty="0">
              <a:solidFill>
                <a:schemeClr val="dk1"/>
              </a:solidFill>
              <a:latin typeface="Arial Rounded MT Bold" panose="020F0704030504030204" charset="0"/>
              <a:ea typeface="Trebuchet MS" panose="020B0603020202020204"/>
              <a:cs typeface="Arial Rounded MT Bold" panose="020F0704030504030204" charset="0"/>
            </a:endParaRPr>
          </a:p>
          <a:p>
            <a:pPr indent="457200" algn="just"/>
            <a:r>
              <a:rPr lang="en-US" sz="1600" dirty="0">
                <a:solidFill>
                  <a:schemeClr val="dk1"/>
                </a:solidFill>
                <a:latin typeface="Trebuchet MS" panose="020B0603020202020204"/>
                <a:ea typeface="Trebuchet MS" panose="020B0603020202020204"/>
                <a:cs typeface="Trebuchet MS" panose="020B0603020202020204"/>
              </a:rPr>
              <a:t>The summarizer showcases versatility by efficiently summarizing text from diverse genres, lengths, and domains while maintaining consistent quality. Be it news articles, research papers, or user-generated content, the summarizer adapts its output to align with the input text's specific characteristics.</a:t>
            </a:r>
            <a:endParaRPr lang="en-US" sz="1600" dirty="0">
              <a:solidFill>
                <a:schemeClr val="dk1"/>
              </a:solidFill>
              <a:latin typeface="Trebuchet MS" panose="020B0603020202020204"/>
              <a:ea typeface="Trebuchet MS" panose="020B0603020202020204"/>
              <a:cs typeface="Trebuchet MS" panose="020B0603020202020204"/>
            </a:endParaRPr>
          </a:p>
          <a:p>
            <a:pPr algn="just"/>
            <a:r>
              <a:rPr lang="en-US" sz="2000" dirty="0">
                <a:solidFill>
                  <a:schemeClr val="dk1"/>
                </a:solidFill>
                <a:latin typeface="Arial Rounded MT Bold" panose="020F0704030504030204" charset="0"/>
                <a:ea typeface="Trebuchet MS" panose="020B0603020202020204"/>
                <a:cs typeface="Arial Rounded MT Bold" panose="020F0704030504030204" charset="0"/>
              </a:rPr>
              <a:t>Customization and Control:</a:t>
            </a:r>
            <a:endParaRPr lang="en-US" sz="2000" dirty="0">
              <a:solidFill>
                <a:schemeClr val="dk1"/>
              </a:solidFill>
              <a:latin typeface="Arial Rounded MT Bold" panose="020F0704030504030204" charset="0"/>
              <a:ea typeface="Trebuchet MS" panose="020B0603020202020204"/>
              <a:cs typeface="Arial Rounded MT Bold" panose="020F0704030504030204" charset="0"/>
            </a:endParaRPr>
          </a:p>
          <a:p>
            <a:pPr indent="457200" algn="just"/>
            <a:r>
              <a:rPr lang="en-US" sz="1600" dirty="0">
                <a:solidFill>
                  <a:schemeClr val="dk1"/>
                </a:solidFill>
                <a:latin typeface="Trebuchet MS" panose="020B0603020202020204"/>
                <a:ea typeface="Trebuchet MS" panose="020B0603020202020204"/>
                <a:cs typeface="Trebuchet MS" panose="020B0603020202020204"/>
              </a:rPr>
              <a:t>Users enjoy flexibility in tailoring the summarization process to their preferences and needs. They can modify parameters such as summary length, detail level, and specific information inclusion/exclusion to customize the summaries accordingly.</a:t>
            </a:r>
            <a:endParaRPr lang="en-US" sz="1600" dirty="0">
              <a:solidFill>
                <a:schemeClr val="dk1"/>
              </a:solidFill>
              <a:latin typeface="Trebuchet MS" panose="020B0603020202020204"/>
              <a:ea typeface="Trebuchet MS" panose="020B0603020202020204"/>
              <a:cs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6000"/>
              </a:lnSpc>
              <a:spcBef>
                <a:spcPts val="0"/>
              </a:spcBef>
              <a:spcAft>
                <a:spcPts val="0"/>
              </a:spcAft>
              <a:buNone/>
            </a:pPr>
            <a:r>
              <a:rPr lang="en-US" sz="1100" b="0" i="0" u="none" strike="noStrike" cap="none">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i="0" u="none" strike="noStrike" cap="none">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b="1" i="0" u="none" strike="noStrike" cap="none">
              <a:solidFill>
                <a:srgbClr val="2D83C3"/>
              </a:solidFill>
              <a:latin typeface="Trebuchet MS" panose="020B0603020202020204"/>
              <a:ea typeface="Trebuchet MS" panose="020B0603020202020204"/>
              <a:cs typeface="Trebuchet MS" panose="020B0603020202020204"/>
              <a:sym typeface="Trebuchet MS" panose="020B0603020202020204"/>
            </a:endParaRPr>
          </a:p>
        </p:txBody>
      </p:sp>
      <p:sp>
        <p:nvSpPr>
          <p:cNvPr id="182" name="Google Shape;182;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4" name="Google Shape;184;p9"/>
          <p:cNvSpPr/>
          <p:nvPr/>
        </p:nvSpPr>
        <p:spPr>
          <a:xfrm>
            <a:off x="9353550"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85" name="Google Shape;185;p9"/>
          <p:cNvPicPr preferRelativeResize="0"/>
          <p:nvPr/>
        </p:nvPicPr>
        <p:blipFill rotWithShape="1">
          <a:blip r:embed="rId1"/>
          <a:srcRect/>
          <a:stretch>
            <a:fillRect/>
          </a:stretch>
        </p:blipFill>
        <p:spPr>
          <a:xfrm>
            <a:off x="1666875" y="6467474"/>
            <a:ext cx="76200" cy="177800"/>
          </a:xfrm>
          <a:prstGeom prst="rect">
            <a:avLst/>
          </a:prstGeom>
          <a:noFill/>
          <a:ln>
            <a:noFill/>
          </a:ln>
        </p:spPr>
      </p:pic>
      <p:sp>
        <p:nvSpPr>
          <p:cNvPr id="186" name="Google Shape;186;p9"/>
          <p:cNvSpPr txBox="1"/>
          <p:nvPr/>
        </p:nvSpPr>
        <p:spPr>
          <a:xfrm>
            <a:off x="11277217"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100" b="0" i="0" u="none" strike="noStrike" cap="none">
              <a:solidFill>
                <a:srgbClr val="2D936B"/>
              </a:solidFill>
              <a:latin typeface="Trebuchet MS" panose="020B0603020202020204"/>
              <a:ea typeface="Trebuchet MS" panose="020B0603020202020204"/>
              <a:cs typeface="Trebuchet MS" panose="020B0603020202020204"/>
              <a:sym typeface="Trebuchet MS" panose="020B0603020202020204"/>
            </a:endParaRPr>
          </a:p>
        </p:txBody>
      </p:sp>
      <p:sp>
        <p:nvSpPr>
          <p:cNvPr id="187" name="Google Shape;187;p9"/>
          <p:cNvSpPr txBox="1"/>
          <p:nvPr/>
        </p:nvSpPr>
        <p:spPr>
          <a:xfrm>
            <a:off x="647709" y="291150"/>
            <a:ext cx="9507600" cy="3213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105"/>
              </a:spcBef>
              <a:spcAft>
                <a:spcPts val="0"/>
              </a:spcAft>
              <a:buNone/>
            </a:pPr>
            <a:endParaRPr sz="2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88" name="Google Shape;188;p9"/>
          <p:cNvSpPr txBox="1"/>
          <p:nvPr/>
        </p:nvSpPr>
        <p:spPr>
          <a:xfrm>
            <a:off x="345643" y="291150"/>
            <a:ext cx="8490600" cy="923299"/>
          </a:xfrm>
          <a:prstGeom prst="rect">
            <a:avLst/>
          </a:prstGeom>
          <a:noFill/>
          <a:ln>
            <a:noFill/>
          </a:ln>
        </p:spPr>
        <p:txBody>
          <a:bodyPr spcFirstLastPara="1" wrap="square" lIns="91425" tIns="91425" rIns="91425" bIns="91425" anchor="t" anchorCtr="0">
            <a:spAutoFit/>
          </a:bodyPr>
          <a:lstStyle/>
          <a:p>
            <a:pPr marL="12700" lvl="0" indent="0" algn="l" rtl="0">
              <a:spcBef>
                <a:spcPts val="0"/>
              </a:spcBef>
              <a:spcAft>
                <a:spcPts val="0"/>
              </a:spcAft>
              <a:buNone/>
            </a:pPr>
            <a:r>
              <a:rPr lang="en-US" sz="4800" b="1" dirty="0">
                <a:solidFill>
                  <a:schemeClr val="dk1"/>
                </a:solidFill>
                <a:latin typeface="Trebuchet MS" panose="020B0603020202020204"/>
                <a:ea typeface="Trebuchet MS" panose="020B0603020202020204"/>
                <a:cs typeface="Trebuchet MS" panose="020B0603020202020204"/>
                <a:sym typeface="Trebuchet MS" panose="020B0603020202020204"/>
              </a:rPr>
              <a:t>MODELLING</a:t>
            </a:r>
            <a:endParaRPr dirty="0">
              <a:solidFill>
                <a:schemeClr val="dk1"/>
              </a:solidFill>
            </a:endParaRPr>
          </a:p>
        </p:txBody>
      </p:sp>
      <p:sp>
        <p:nvSpPr>
          <p:cNvPr id="2" name="Rectangle 1"/>
          <p:cNvSpPr/>
          <p:nvPr/>
        </p:nvSpPr>
        <p:spPr>
          <a:xfrm>
            <a:off x="345440" y="1009015"/>
            <a:ext cx="10340340" cy="5507990"/>
          </a:xfrm>
          <a:prstGeom prst="rect">
            <a:avLst/>
          </a:prstGeom>
        </p:spPr>
        <p:txBody>
          <a:bodyPr wrap="square">
            <a:spAutoFit/>
          </a:bodyPr>
          <a:lstStyle/>
          <a:p>
            <a:pPr algn="just"/>
            <a:r>
              <a:rPr lang="en-IN" sz="2000" dirty="0">
                <a:latin typeface="Arial Rounded MT Bold" panose="020F0704030504030204" charset="0"/>
                <a:cs typeface="Arial Rounded MT Bold" panose="020F0704030504030204" charset="0"/>
              </a:rPr>
              <a:t>Model Architecture Selection:</a:t>
            </a:r>
            <a:endParaRPr lang="en-IN" sz="2000" dirty="0">
              <a:latin typeface="Arial Rounded MT Bold" panose="020F0704030504030204" charset="0"/>
              <a:cs typeface="Arial Rounded MT Bold" panose="020F0704030504030204" charset="0"/>
            </a:endParaRPr>
          </a:p>
          <a:p>
            <a:pPr indent="457200" algn="just"/>
            <a:r>
              <a:rPr lang="en-IN" sz="1800" dirty="0"/>
              <a:t>Choosing the right transformer architecture, like BERT, GPT, or BART, is vital as each offers distinct advantages tailored to specific summarization tasks.</a:t>
            </a:r>
            <a:endParaRPr lang="en-IN" sz="1800" dirty="0"/>
          </a:p>
          <a:p>
            <a:pPr algn="just"/>
            <a:r>
              <a:rPr lang="en-IN" sz="2000" dirty="0">
                <a:latin typeface="Arial Rounded MT Bold" panose="020F0704030504030204" charset="0"/>
                <a:cs typeface="Arial Rounded MT Bold" panose="020F0704030504030204" charset="0"/>
              </a:rPr>
              <a:t>Fine-tuning on Summarization Task:</a:t>
            </a:r>
            <a:endParaRPr lang="en-IN" sz="2000" dirty="0">
              <a:latin typeface="Arial Rounded MT Bold" panose="020F0704030504030204" charset="0"/>
              <a:cs typeface="Arial Rounded MT Bold" panose="020F0704030504030204" charset="0"/>
            </a:endParaRPr>
          </a:p>
          <a:p>
            <a:pPr indent="457200" algn="just"/>
            <a:r>
              <a:rPr lang="en-IN" sz="1800" dirty="0"/>
              <a:t>Once the transformer model is chosen, it undergoes fine-tuning on a dedicated summarization dataset. This process refines the model's ability to produce summaries by optimizing such as minimizing discrepancies between the generated and reference summaries.</a:t>
            </a:r>
            <a:endParaRPr lang="en-IN" sz="1800" dirty="0"/>
          </a:p>
          <a:p>
            <a:pPr algn="just"/>
            <a:r>
              <a:rPr lang="en-IN" sz="2000" dirty="0">
                <a:latin typeface="Arial Rounded MT Bold" panose="020F0704030504030204" charset="0"/>
                <a:cs typeface="Arial Rounded MT Bold" panose="020F0704030504030204" charset="0"/>
              </a:rPr>
              <a:t>Attention Mechanism:</a:t>
            </a:r>
            <a:endParaRPr lang="en-IN" sz="2000" dirty="0">
              <a:latin typeface="Arial Rounded MT Bold" panose="020F0704030504030204" charset="0"/>
              <a:cs typeface="Arial Rounded MT Bold" panose="020F0704030504030204" charset="0"/>
            </a:endParaRPr>
          </a:p>
          <a:p>
            <a:pPr indent="457200" algn="just"/>
            <a:r>
              <a:rPr lang="en-IN" sz="1800" dirty="0"/>
              <a:t>Transformer models leverage attention mechanisms to discern relationships between words in the input text. This capability enables the model to allocate varying levels of importance to different sections of the input, emphasizing relevant information during the summarization process.</a:t>
            </a:r>
            <a:endParaRPr lang="en-IN" sz="1800" dirty="0"/>
          </a:p>
          <a:p>
            <a:pPr algn="just"/>
            <a:r>
              <a:rPr lang="en-IN" sz="2000" dirty="0">
                <a:latin typeface="Arial Rounded MT Bold" panose="020F0704030504030204" charset="0"/>
                <a:cs typeface="Arial Rounded MT Bold" panose="020F0704030504030204" charset="0"/>
              </a:rPr>
              <a:t>Decoding Strategy:</a:t>
            </a:r>
            <a:endParaRPr lang="en-IN" sz="2000" dirty="0">
              <a:latin typeface="Arial Rounded MT Bold" panose="020F0704030504030204" charset="0"/>
              <a:cs typeface="Arial Rounded MT Bold" panose="020F0704030504030204" charset="0"/>
            </a:endParaRPr>
          </a:p>
          <a:p>
            <a:pPr indent="457200" algn="just"/>
            <a:r>
              <a:rPr lang="en-IN" sz="1800" dirty="0"/>
              <a:t>The decoding strategy dictates the method used by the model to generate the summary output. Techniques like greedy decoding, beam search</a:t>
            </a:r>
            <a:r>
              <a:rPr lang="en-US" altLang="en-IN" sz="1800" dirty="0"/>
              <a:t>, </a:t>
            </a:r>
            <a:r>
              <a:rPr lang="en-IN" sz="1800" dirty="0"/>
              <a:t>subsequent token in the summary sequence, influenced by its current state and the tokens generated thus far.</a:t>
            </a:r>
            <a:endParaRPr lang="en-IN" sz="1800" dirty="0"/>
          </a:p>
          <a:p>
            <a:pPr algn="just"/>
            <a:r>
              <a:rPr lang="en-IN" sz="2000" dirty="0">
                <a:latin typeface="Arial Rounded MT Bold" panose="020F0704030504030204" charset="0"/>
                <a:cs typeface="Arial Rounded MT Bold" panose="020F0704030504030204" charset="0"/>
              </a:rPr>
              <a:t>Evaluation Metrics:</a:t>
            </a:r>
            <a:endParaRPr lang="en-IN" sz="2000" dirty="0">
              <a:latin typeface="Arial Rounded MT Bold" panose="020F0704030504030204" charset="0"/>
              <a:cs typeface="Arial Rounded MT Bold" panose="020F0704030504030204" charset="0"/>
            </a:endParaRPr>
          </a:p>
          <a:p>
            <a:pPr indent="457200" algn="just"/>
            <a:r>
              <a:rPr lang="en-IN" sz="1800" dirty="0"/>
              <a:t>To gauge the quality of the generated summaries, evaluation metrics like ROUGE (Recall-Oriented Understudy for Gisting Evaluation) are employed. ence summaries using criteria such as precision, recall, and the F1 score to assess performance.</a:t>
            </a:r>
            <a:endParaRPr lang="en-IN" sz="18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6557</Words>
  <Application>WPS Presentation</Application>
  <PresentationFormat>Widescreen</PresentationFormat>
  <Paragraphs>115</Paragraphs>
  <Slides>10</Slides>
  <Notes>10</Notes>
  <HiddenSlides>0</HiddenSlides>
  <MMClips>0</MMClips>
  <ScaleCrop>false</ScaleCrop>
  <HeadingPairs>
    <vt:vector size="6" baseType="variant">
      <vt:variant>
        <vt:lpstr>已用的字体</vt:lpstr>
      </vt:variant>
      <vt:variant>
        <vt:i4>49</vt:i4>
      </vt:variant>
      <vt:variant>
        <vt:lpstr>主题</vt:lpstr>
      </vt:variant>
      <vt:variant>
        <vt:i4>1</vt:i4>
      </vt:variant>
      <vt:variant>
        <vt:lpstr>幻灯片标题</vt:lpstr>
      </vt:variant>
      <vt:variant>
        <vt:i4>10</vt:i4>
      </vt:variant>
    </vt:vector>
  </HeadingPairs>
  <TitlesOfParts>
    <vt:vector size="60" baseType="lpstr">
      <vt:lpstr>Arial</vt:lpstr>
      <vt:lpstr>SimSun</vt:lpstr>
      <vt:lpstr>Wingdings</vt:lpstr>
      <vt:lpstr>Arial</vt:lpstr>
      <vt:lpstr>Calibri</vt:lpstr>
      <vt:lpstr>Trebuchet MS</vt:lpstr>
      <vt:lpstr>Trebuchet MS</vt:lpstr>
      <vt:lpstr>Microsoft YaHei</vt:lpstr>
      <vt:lpstr>Arial Unicode MS</vt:lpstr>
      <vt:lpstr>STLiti</vt:lpstr>
      <vt:lpstr>STSong</vt:lpstr>
      <vt:lpstr>STXingkai</vt:lpstr>
      <vt:lpstr>STXinwei</vt:lpstr>
      <vt:lpstr>STZhongsong</vt:lpstr>
      <vt:lpstr>Sylfaen</vt:lpstr>
      <vt:lpstr>Tahoma</vt:lpstr>
      <vt:lpstr>Tw Cen MT Condensed</vt:lpstr>
      <vt:lpstr>Tw Cen MT Condensed Extra Bold</vt:lpstr>
      <vt:lpstr>Times New Roman</vt:lpstr>
      <vt:lpstr>Verdana</vt:lpstr>
      <vt:lpstr>Yu Gothic UI Semilight</vt:lpstr>
      <vt:lpstr>Yu Gothic UI Semibold</vt:lpstr>
      <vt:lpstr>MS Outlook</vt:lpstr>
      <vt:lpstr>Symbol</vt:lpstr>
      <vt:lpstr>VANAVIL-Avvaiyar</vt:lpstr>
      <vt:lpstr>Vijaya</vt:lpstr>
      <vt:lpstr>Marlett</vt:lpstr>
      <vt:lpstr>Diamond</vt:lpstr>
      <vt:lpstr>Bookshelf Symbol 7</vt:lpstr>
      <vt:lpstr>Vladimir Script</vt:lpstr>
      <vt:lpstr>Wide Latin</vt:lpstr>
      <vt:lpstr>Vivaldi</vt:lpstr>
      <vt:lpstr>Arial Narrow</vt:lpstr>
      <vt:lpstr>Algerian</vt:lpstr>
      <vt:lpstr>Arial Black</vt:lpstr>
      <vt:lpstr>Britannic Bold</vt:lpstr>
      <vt:lpstr>Tw Cen MT</vt:lpstr>
      <vt:lpstr>Wingdings</vt:lpstr>
      <vt:lpstr>Bahnschrift SemiBold</vt:lpstr>
      <vt:lpstr>Bahnschrift SemiBold Condensed</vt:lpstr>
      <vt:lpstr>Bahnschrift SemiBold SemiConden</vt:lpstr>
      <vt:lpstr>Bahnschrift</vt:lpstr>
      <vt:lpstr>Bahnschrift Light SemiCondensed</vt:lpstr>
      <vt:lpstr>Bahnschrift Light</vt:lpstr>
      <vt:lpstr>Bahnschrift Condensed</vt:lpstr>
      <vt:lpstr>Arial Rounded MT Bold</vt:lpstr>
      <vt:lpstr>Ravie</vt:lpstr>
      <vt:lpstr>Berlin Sans FB Demi</vt:lpstr>
      <vt:lpstr>Bernard MT Condensed</vt:lpstr>
      <vt:lpstr>Office Theme</vt:lpstr>
      <vt:lpstr>Vishal S</vt:lpstr>
      <vt:lpstr>Text  Summarizer using Transformer</vt:lpstr>
      <vt:lpstr>Result</vt:lpstr>
      <vt:lpstr>PROBLEM STATEMENT</vt:lpstr>
      <vt:lpstr>PROJECT OVERVIEW</vt:lpstr>
      <vt:lpstr>THE END USERS</vt:lpstr>
      <vt:lpstr>                              </vt:lpstr>
      <vt:lpstr>THE WOW IN MY SOLUTION</vt:lpstr>
      <vt:lpstr>PowerPoint 演示文稿</vt:lpstr>
      <vt:lpstr>RESULT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Vishal S</dc:title>
  <dc:creator/>
  <cp:lastModifiedBy>Dhanush Kodi L V</cp:lastModifiedBy>
  <cp:revision>13</cp:revision>
  <dcterms:created xsi:type="dcterms:W3CDTF">2024-04-16T22:57:00Z</dcterms:created>
  <dcterms:modified xsi:type="dcterms:W3CDTF">2024-04-25T05:50:19Z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8AA9A00F137D4408AAC3497325BFB672_13</vt:lpwstr>
  </property>
  <property fmtid="{D5CDD505-2E9C-101B-9397-08002B2CF9AE}" pid="3" name="KSOProductBuildVer">
    <vt:lpwstr>1033-12.2.0.13489</vt:lpwstr>
  </property>
</Properties>
</file>