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0"/>
  </p:notesMasterIdLst>
  <p:sldIdLst>
    <p:sldId id="284" r:id="rId2"/>
    <p:sldId id="281" r:id="rId3"/>
    <p:sldId id="258" r:id="rId4"/>
    <p:sldId id="259" r:id="rId5"/>
    <p:sldId id="260" r:id="rId6"/>
    <p:sldId id="261" r:id="rId7"/>
    <p:sldId id="289" r:id="rId8"/>
    <p:sldId id="287" r:id="rId9"/>
    <p:sldId id="288" r:id="rId10"/>
    <p:sldId id="262" r:id="rId11"/>
    <p:sldId id="265" r:id="rId12"/>
    <p:sldId id="264" r:id="rId13"/>
    <p:sldId id="266" r:id="rId14"/>
    <p:sldId id="291" r:id="rId15"/>
    <p:sldId id="271" r:id="rId16"/>
    <p:sldId id="268" r:id="rId17"/>
    <p:sldId id="290"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 initials="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7859" autoAdjust="0"/>
  </p:normalViewPr>
  <p:slideViewPr>
    <p:cSldViewPr>
      <p:cViewPr varScale="1">
        <p:scale>
          <a:sx n="72" d="100"/>
          <a:sy n="72" d="100"/>
        </p:scale>
        <p:origin x="181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CBB9D-32C1-437C-8558-22C486946E20}" type="datetimeFigureOut">
              <a:rPr lang="en-US" smtClean="0"/>
              <a:t>9/29/2023</a:t>
            </a:fld>
            <a:endParaRPr lang="en-US"/>
          </a:p>
        </p:txBody>
      </p:sp>
      <p:sp>
        <p:nvSpPr>
          <p:cNvPr id="104867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F8E65-01D6-4A0F-A392-6138AFB60E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F8E65-01D6-4A0F-A392-6138AFB60E1D}" type="slidenum">
              <a:rPr lang="en-US" smtClean="0"/>
              <a:t>1</a:t>
            </a:fld>
            <a:endParaRPr lang="en-US"/>
          </a:p>
        </p:txBody>
      </p:sp>
    </p:spTree>
    <p:extLst>
      <p:ext uri="{BB962C8B-B14F-4D97-AF65-F5344CB8AC3E}">
        <p14:creationId xmlns:p14="http://schemas.microsoft.com/office/powerpoint/2010/main" val="278321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F8E65-01D6-4A0F-A392-6138AFB60E1D}" type="slidenum">
              <a:rPr lang="en-US" smtClean="0"/>
              <a:t>3</a:t>
            </a:fld>
            <a:endParaRPr lang="en-US"/>
          </a:p>
        </p:txBody>
      </p:sp>
    </p:spTree>
    <p:extLst>
      <p:ext uri="{BB962C8B-B14F-4D97-AF65-F5344CB8AC3E}">
        <p14:creationId xmlns:p14="http://schemas.microsoft.com/office/powerpoint/2010/main" val="109095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F8E65-01D6-4A0F-A392-6138AFB60E1D}" type="slidenum">
              <a:rPr lang="en-US" smtClean="0"/>
              <a:t>5</a:t>
            </a:fld>
            <a:endParaRPr lang="en-US"/>
          </a:p>
        </p:txBody>
      </p:sp>
    </p:spTree>
    <p:extLst>
      <p:ext uri="{BB962C8B-B14F-4D97-AF65-F5344CB8AC3E}">
        <p14:creationId xmlns:p14="http://schemas.microsoft.com/office/powerpoint/2010/main" val="19599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5A844D4-A145-40F6-9D95-C3BDCEE12DE4}" type="slidenum">
              <a:rPr lang="en-IN" smtClean="0"/>
              <a:t>18</a:t>
            </a:fld>
            <a:endParaRPr lang="en-IN"/>
          </a:p>
        </p:txBody>
      </p:sp>
    </p:spTree>
    <p:extLst>
      <p:ext uri="{BB962C8B-B14F-4D97-AF65-F5344CB8AC3E}">
        <p14:creationId xmlns:p14="http://schemas.microsoft.com/office/powerpoint/2010/main" val="144647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CF7096F9-6806-4B43-B428-B4787AE31649}" type="datetime1">
              <a:rPr lang="en-US" smtClean="0"/>
              <a:t>9/29/2023</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r>
              <a:rPr lang="en-US"/>
              <a:t>M.kumarasamy College Of Engineering</a:t>
            </a:r>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CD8B592C-F890-4E26-880A-5879F0F24328}" type="slidenum">
              <a:rPr lang="en-US" smtClean="0"/>
              <a:t>‹#›</a:t>
            </a:fld>
            <a:endParaRPr lang="en-US"/>
          </a:p>
        </p:txBody>
      </p:sp>
    </p:spTree>
    <p:extLst>
      <p:ext uri="{BB962C8B-B14F-4D97-AF65-F5344CB8AC3E}">
        <p14:creationId xmlns:p14="http://schemas.microsoft.com/office/powerpoint/2010/main" val="9695849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E3011-5D6A-4C4D-AE9E-F49AA5944147}" type="datetime1">
              <a:rPr lang="en-US" smtClean="0"/>
              <a:t>9/29/2023</a:t>
            </a:fld>
            <a:endParaRPr lang="en-US"/>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264190459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E3011-5D6A-4C4D-AE9E-F49AA5944147}" type="datetime1">
              <a:rPr lang="en-US" smtClean="0"/>
              <a:t>9/29/2023</a:t>
            </a:fld>
            <a:endParaRPr lang="en-US"/>
          </a:p>
        </p:txBody>
      </p:sp>
      <p:sp>
        <p:nvSpPr>
          <p:cNvPr id="5" name="Footer Placeholder 4"/>
          <p:cNvSpPr>
            <a:spLocks noGrp="1"/>
          </p:cNvSpPr>
          <p:nvPr>
            <p:ph type="ftr" sz="quarter" idx="11"/>
          </p:nvPr>
        </p:nvSpPr>
        <p:spPr/>
        <p:txBody>
          <a:bodyPr/>
          <a:lstStyle/>
          <a:p>
            <a:r>
              <a:rPr lang="en-US"/>
              <a:t>M.kumarasamy College Of Engineering</a:t>
            </a:r>
          </a:p>
        </p:txBody>
      </p:sp>
      <p:sp>
        <p:nvSpPr>
          <p:cNvPr id="6" name="Slide Number Placeholder 5"/>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1687058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E3011-5D6A-4C4D-AE9E-F49AA5944147}" type="datetime1">
              <a:rPr lang="en-US" smtClean="0"/>
              <a:t>9/29/2023</a:t>
            </a:fld>
            <a:endParaRPr lang="en-US"/>
          </a:p>
        </p:txBody>
      </p:sp>
      <p:sp>
        <p:nvSpPr>
          <p:cNvPr id="8" name="Footer Placeholder 7"/>
          <p:cNvSpPr>
            <a:spLocks noGrp="1"/>
          </p:cNvSpPr>
          <p:nvPr>
            <p:ph type="ftr" sz="quarter" idx="11"/>
          </p:nvPr>
        </p:nvSpPr>
        <p:spPr/>
        <p:txBody>
          <a:bodyPr/>
          <a:lstStyle/>
          <a:p>
            <a:r>
              <a:rPr lang="en-US"/>
              <a:t>M.kumarasamy College Of Engineering</a:t>
            </a:r>
          </a:p>
        </p:txBody>
      </p:sp>
      <p:sp>
        <p:nvSpPr>
          <p:cNvPr id="9" name="Slide Number Placeholder 8"/>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303611400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9C1226F3-EACB-4E85-A316-3D5CA6F954B5}" type="datetime1">
              <a:rPr lang="en-US" smtClean="0"/>
              <a:t>9/29/2023</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r>
              <a:rPr lang="en-US"/>
              <a:t>M.kumarasamy College Of Engineering</a:t>
            </a:r>
          </a:p>
        </p:txBody>
      </p:sp>
      <p:sp>
        <p:nvSpPr>
          <p:cNvPr id="6" name="Slide Number Placeholder 5"/>
          <p:cNvSpPr>
            <a:spLocks noGrp="1"/>
          </p:cNvSpPr>
          <p:nvPr>
            <p:ph type="sldNum" sz="quarter" idx="12"/>
          </p:nvPr>
        </p:nvSpPr>
        <p:spPr>
          <a:xfrm>
            <a:off x="6453378" y="5211060"/>
            <a:ext cx="1584198" cy="228600"/>
          </a:xfrm>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7162057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E3011-5D6A-4C4D-AE9E-F49AA5944147}" type="datetime1">
              <a:rPr lang="en-US" smtClean="0"/>
              <a:t>9/29/2023</a:t>
            </a:fld>
            <a:endParaRPr lang="en-US"/>
          </a:p>
        </p:txBody>
      </p:sp>
      <p:sp>
        <p:nvSpPr>
          <p:cNvPr id="6" name="Footer Placeholder 5"/>
          <p:cNvSpPr>
            <a:spLocks noGrp="1"/>
          </p:cNvSpPr>
          <p:nvPr>
            <p:ph type="ftr" sz="quarter" idx="11"/>
          </p:nvPr>
        </p:nvSpPr>
        <p:spPr/>
        <p:txBody>
          <a:bodyPr/>
          <a:lstStyle/>
          <a:p>
            <a:r>
              <a:rPr lang="en-US"/>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377072451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E3011-5D6A-4C4D-AE9E-F49AA5944147}" type="datetime1">
              <a:rPr lang="en-US" smtClean="0"/>
              <a:t>9/29/2023</a:t>
            </a:fld>
            <a:endParaRPr lang="en-US"/>
          </a:p>
        </p:txBody>
      </p:sp>
      <p:sp>
        <p:nvSpPr>
          <p:cNvPr id="8" name="Footer Placeholder 7"/>
          <p:cNvSpPr>
            <a:spLocks noGrp="1"/>
          </p:cNvSpPr>
          <p:nvPr>
            <p:ph type="ftr" sz="quarter" idx="11"/>
          </p:nvPr>
        </p:nvSpPr>
        <p:spPr/>
        <p:txBody>
          <a:bodyPr/>
          <a:lstStyle/>
          <a:p>
            <a:r>
              <a:rPr lang="en-US"/>
              <a:t>M.kumarasamy College Of Engineering</a:t>
            </a:r>
          </a:p>
        </p:txBody>
      </p:sp>
      <p:sp>
        <p:nvSpPr>
          <p:cNvPr id="9" name="Slide Number Placeholder 8"/>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28057273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5EC96A-F8C9-4485-A822-07B4150CB4F1}" type="datetime1">
              <a:rPr lang="en-US" smtClean="0"/>
              <a:t>9/29/2023</a:t>
            </a:fld>
            <a:endParaRPr lang="en-US"/>
          </a:p>
        </p:txBody>
      </p:sp>
      <p:sp>
        <p:nvSpPr>
          <p:cNvPr id="4" name="Footer Placeholder 3"/>
          <p:cNvSpPr>
            <a:spLocks noGrp="1"/>
          </p:cNvSpPr>
          <p:nvPr>
            <p:ph type="ftr" sz="quarter" idx="11"/>
          </p:nvPr>
        </p:nvSpPr>
        <p:spPr/>
        <p:txBody>
          <a:bodyPr/>
          <a:lstStyle/>
          <a:p>
            <a:r>
              <a:rPr lang="en-US"/>
              <a:t>M.kumarasamy College Of Engineering</a:t>
            </a:r>
          </a:p>
        </p:txBody>
      </p:sp>
      <p:sp>
        <p:nvSpPr>
          <p:cNvPr id="5" name="Slide Number Placeholder 4"/>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245117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AA27A-5E5F-4F3C-95A7-9DA69F63D5DC}" type="datetime1">
              <a:rPr lang="en-US" smtClean="0"/>
              <a:t>9/29/2023</a:t>
            </a:fld>
            <a:endParaRPr lang="en-US"/>
          </a:p>
        </p:txBody>
      </p:sp>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a:t>
            </a:fld>
            <a:endParaRPr lang="en-US"/>
          </a:p>
        </p:txBody>
      </p:sp>
    </p:spTree>
    <p:extLst>
      <p:ext uri="{BB962C8B-B14F-4D97-AF65-F5344CB8AC3E}">
        <p14:creationId xmlns:p14="http://schemas.microsoft.com/office/powerpoint/2010/main" val="277825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B9E3011-5D6A-4C4D-AE9E-F49AA5944147}" type="datetime1">
              <a:rPr lang="en-US" smtClean="0"/>
              <a:t>9/29/2023</a:t>
            </a:fld>
            <a:endParaRPr lang="en-US"/>
          </a:p>
        </p:txBody>
      </p:sp>
      <p:sp>
        <p:nvSpPr>
          <p:cNvPr id="9" name="Footer Placeholder 8"/>
          <p:cNvSpPr>
            <a:spLocks noGrp="1"/>
          </p:cNvSpPr>
          <p:nvPr>
            <p:ph type="ftr" sz="quarter" idx="11"/>
          </p:nvPr>
        </p:nvSpPr>
        <p:spPr/>
        <p:txBody>
          <a:bodyPr/>
          <a:lstStyle>
            <a:lvl1pPr algn="r">
              <a:defRPr/>
            </a:lvl1pPr>
          </a:lstStyle>
          <a:p>
            <a:r>
              <a:rPr lang="en-US"/>
              <a:t>M.kumarasamy College Of Engineering</a:t>
            </a:r>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CD8B592C-F890-4E26-880A-5879F0F24328}"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470932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47D7DAD-DBE5-4635-A01C-EF03BC8A8D2E}" type="datetime1">
              <a:rPr lang="en-US" smtClean="0"/>
              <a:t>9/29/2023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M.kumarasamy College Of Engineering</a:t>
            </a:r>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D8B592C-F890-4E26-880A-5879F0F24328}"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92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9B9E3011-5D6A-4C4D-AE9E-F49AA5944147}" type="datetime1">
              <a:rPr lang="en-US" smtClean="0"/>
              <a:t>9/29/2023</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M.kumarasamy College Of Engineering</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CD8B592C-F890-4E26-880A-5879F0F24328}" type="slidenum">
              <a:rPr lang="en-US" smtClean="0"/>
              <a:t>‹#›</a:t>
            </a:fld>
            <a:endParaRPr lang="en-US"/>
          </a:p>
        </p:txBody>
      </p:sp>
    </p:spTree>
    <p:extLst>
      <p:ext uri="{BB962C8B-B14F-4D97-AF65-F5344CB8AC3E}">
        <p14:creationId xmlns:p14="http://schemas.microsoft.com/office/powerpoint/2010/main" val="3266197179"/>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hf hdr="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FA9181-CFB0-1A9B-AFCC-AB6D29AA0104}"/>
              </a:ext>
            </a:extLst>
          </p:cNvPr>
          <p:cNvSpPr>
            <a:spLocks noGrp="1"/>
          </p:cNvSpPr>
          <p:nvPr>
            <p:ph type="title"/>
          </p:nvPr>
        </p:nvSpPr>
        <p:spPr>
          <a:xfrm>
            <a:off x="914400" y="1677540"/>
            <a:ext cx="7661788" cy="1524000"/>
          </a:xfrm>
        </p:spPr>
        <p:txBody>
          <a:bodyPr>
            <a:normAutofit/>
          </a:bodyPr>
          <a:lstStyle/>
          <a:p>
            <a:pPr algn="ctr"/>
            <a:r>
              <a:rPr lang="en-US" sz="3200" b="1" dirty="0">
                <a:solidFill>
                  <a:schemeClr val="tx2">
                    <a:lumMod val="75000"/>
                  </a:schemeClr>
                </a:solidFill>
                <a:latin typeface="Algerian" panose="04020705040A02060702" pitchFamily="82" charset="0"/>
              </a:rPr>
              <a:t>DEPARTMENT OF ELECTRONICS AND COMMUNICATION ENGINEERING</a:t>
            </a:r>
            <a:endParaRPr lang="en-IN" sz="3200" b="1" dirty="0">
              <a:solidFill>
                <a:schemeClr val="tx2">
                  <a:lumMod val="75000"/>
                </a:schemeClr>
              </a:solidFill>
              <a:latin typeface="Algerian" panose="04020705040A02060702" pitchFamily="82" charset="0"/>
            </a:endParaRPr>
          </a:p>
        </p:txBody>
      </p:sp>
      <p:graphicFrame>
        <p:nvGraphicFramePr>
          <p:cNvPr id="9" name="Table 8">
            <a:extLst>
              <a:ext uri="{FF2B5EF4-FFF2-40B4-BE49-F238E27FC236}">
                <a16:creationId xmlns:a16="http://schemas.microsoft.com/office/drawing/2014/main" id="{3B86467D-919F-70BF-313E-4A7EC68182CD}"/>
              </a:ext>
            </a:extLst>
          </p:cNvPr>
          <p:cNvGraphicFramePr>
            <a:graphicFrameLocks noGrp="1"/>
          </p:cNvGraphicFramePr>
          <p:nvPr>
            <p:extLst>
              <p:ext uri="{D42A27DB-BD31-4B8C-83A1-F6EECF244321}">
                <p14:modId xmlns:p14="http://schemas.microsoft.com/office/powerpoint/2010/main" val="2216669814"/>
              </p:ext>
            </p:extLst>
          </p:nvPr>
        </p:nvGraphicFramePr>
        <p:xfrm>
          <a:off x="1312606" y="3234813"/>
          <a:ext cx="6518787" cy="1066800"/>
        </p:xfrm>
        <a:graphic>
          <a:graphicData uri="http://schemas.openxmlformats.org/drawingml/2006/table">
            <a:tbl>
              <a:tblPr/>
              <a:tblGrid>
                <a:gridCol w="6518787">
                  <a:extLst>
                    <a:ext uri="{9D8B030D-6E8A-4147-A177-3AD203B41FA5}">
                      <a16:colId xmlns:a16="http://schemas.microsoft.com/office/drawing/2014/main" val="4162822433"/>
                    </a:ext>
                  </a:extLst>
                </a:gridCol>
              </a:tblGrid>
              <a:tr h="845575">
                <a:tc>
                  <a:txBody>
                    <a:bodyPr/>
                    <a:lstStyle/>
                    <a:p>
                      <a:pPr algn="ctr"/>
                      <a:r>
                        <a:rPr lang="en-US" sz="3200" b="1" dirty="0">
                          <a:solidFill>
                            <a:schemeClr val="tx2">
                              <a:lumMod val="75000"/>
                            </a:schemeClr>
                          </a:solidFill>
                          <a:latin typeface="Algerian" panose="04020705040A02060702" pitchFamily="82" charset="0"/>
                        </a:rPr>
                        <a:t>18ECP105L - MINOR PROJECT REVIEW</a:t>
                      </a:r>
                      <a:endParaRPr lang="en-IN" sz="3200" b="1" dirty="0">
                        <a:solidFill>
                          <a:schemeClr val="tx2">
                            <a:lumMod val="75000"/>
                          </a:schemeClr>
                        </a:solidFill>
                        <a:latin typeface="Algerian" panose="04020705040A02060702" pitchFamily="82"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96853087"/>
                  </a:ext>
                </a:extLst>
              </a:tr>
            </a:tbl>
          </a:graphicData>
        </a:graphic>
      </p:graphicFrame>
      <p:pic>
        <p:nvPicPr>
          <p:cNvPr id="10" name="Picture 4" descr="m.k.png">
            <a:extLst>
              <a:ext uri="{FF2B5EF4-FFF2-40B4-BE49-F238E27FC236}">
                <a16:creationId xmlns:a16="http://schemas.microsoft.com/office/drawing/2014/main" id="{7582C2C4-5C3F-8D2A-066C-6AE45E5B2E02}"/>
              </a:ext>
            </a:extLst>
          </p:cNvPr>
          <p:cNvPicPr>
            <a:picLocks noChangeAspect="1"/>
          </p:cNvPicPr>
          <p:nvPr/>
        </p:nvPicPr>
        <p:blipFill>
          <a:blip r:embed="rId3" cstate="print"/>
          <a:stretch>
            <a:fillRect/>
          </a:stretch>
        </p:blipFill>
        <p:spPr>
          <a:xfrm>
            <a:off x="457200" y="429101"/>
            <a:ext cx="3249100" cy="943826"/>
          </a:xfrm>
          <a:prstGeom prst="rect">
            <a:avLst/>
          </a:prstGeom>
          <a:solidFill>
            <a:schemeClr val="bg1"/>
          </a:solidFill>
        </p:spPr>
      </p:pic>
      <p:pic>
        <p:nvPicPr>
          <p:cNvPr id="11" name="Picture 2">
            <a:extLst>
              <a:ext uri="{FF2B5EF4-FFF2-40B4-BE49-F238E27FC236}">
                <a16:creationId xmlns:a16="http://schemas.microsoft.com/office/drawing/2014/main" id="{70C40B39-2257-CB0E-7798-B495829B4E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5593" y="488559"/>
            <a:ext cx="933774" cy="88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descr="kr.png">
            <a:extLst>
              <a:ext uri="{FF2B5EF4-FFF2-40B4-BE49-F238E27FC236}">
                <a16:creationId xmlns:a16="http://schemas.microsoft.com/office/drawing/2014/main" id="{CEC27C30-219C-AFD7-282B-BA72B259E105}"/>
              </a:ext>
            </a:extLst>
          </p:cNvPr>
          <p:cNvPicPr>
            <a:picLocks noChangeAspect="1"/>
          </p:cNvPicPr>
          <p:nvPr/>
        </p:nvPicPr>
        <p:blipFill>
          <a:blip r:embed="rId5"/>
          <a:stretch>
            <a:fillRect/>
          </a:stretch>
        </p:blipFill>
        <p:spPr>
          <a:xfrm>
            <a:off x="7467600" y="458830"/>
            <a:ext cx="1031383" cy="884368"/>
          </a:xfrm>
          <a:prstGeom prst="rect">
            <a:avLst/>
          </a:prstGeom>
        </p:spPr>
      </p:pic>
    </p:spTree>
    <p:extLst>
      <p:ext uri="{BB962C8B-B14F-4D97-AF65-F5344CB8AC3E}">
        <p14:creationId xmlns:p14="http://schemas.microsoft.com/office/powerpoint/2010/main" val="44814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2057400" y="124235"/>
            <a:ext cx="4800600" cy="1143000"/>
          </a:xfrm>
        </p:spPr>
        <p:txBody>
          <a:bodyPr>
            <a:normAutofit/>
          </a:bodyPr>
          <a:lstStyle/>
          <a:p>
            <a:r>
              <a:rPr lang="en-IN" b="1" dirty="0">
                <a:solidFill>
                  <a:schemeClr val="tx2">
                    <a:lumMod val="75000"/>
                  </a:schemeClr>
                </a:solidFill>
                <a:latin typeface="Algerian" panose="04020705040A02060702" pitchFamily="82" charset="0"/>
                <a:cs typeface="Times New Roman" pitchFamily="18" charset="0"/>
              </a:rPr>
              <a:t> </a:t>
            </a:r>
            <a:r>
              <a:rPr lang="en-IN" sz="3600" b="1" dirty="0">
                <a:solidFill>
                  <a:schemeClr val="tx2">
                    <a:lumMod val="75000"/>
                  </a:schemeClr>
                </a:solidFill>
                <a:latin typeface="Algerian" panose="04020705040A02060702" pitchFamily="82" charset="0"/>
                <a:cs typeface="Times New Roman" pitchFamily="18" charset="0"/>
              </a:rPr>
              <a:t>BLOCK DIAGRAM</a:t>
            </a:r>
            <a:endParaRPr lang="en-US" sz="3600" b="1" dirty="0">
              <a:solidFill>
                <a:schemeClr val="tx2">
                  <a:lumMod val="75000"/>
                </a:schemeClr>
              </a:solidFill>
              <a:latin typeface="Algerian" panose="04020705040A02060702" pitchFamily="82" charset="0"/>
              <a:cs typeface="Times New Roman" pitchFamily="18" charset="0"/>
            </a:endParaRPr>
          </a:p>
        </p:txBody>
      </p:sp>
      <p:pic>
        <p:nvPicPr>
          <p:cNvPr id="2" name="Picture 1">
            <a:extLst>
              <a:ext uri="{FF2B5EF4-FFF2-40B4-BE49-F238E27FC236}">
                <a16:creationId xmlns:a16="http://schemas.microsoft.com/office/drawing/2014/main" id="{FA034535-E433-35BE-3620-385172463F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267235"/>
            <a:ext cx="7801472" cy="546653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2057400" y="163564"/>
            <a:ext cx="4800600" cy="1143000"/>
          </a:xfrm>
        </p:spPr>
        <p:txBody>
          <a:bodyPr>
            <a:normAutofit/>
          </a:bodyPr>
          <a:lstStyle/>
          <a:p>
            <a:r>
              <a:rPr lang="en-US" sz="3600" b="1" dirty="0">
                <a:solidFill>
                  <a:schemeClr val="tx2">
                    <a:lumMod val="75000"/>
                  </a:schemeClr>
                </a:solidFill>
                <a:latin typeface="Algerian" panose="04020705040A02060702" pitchFamily="82" charset="0"/>
                <a:cs typeface="Times New Roman" pitchFamily="18" charset="0"/>
              </a:rPr>
              <a:t>C</a:t>
            </a:r>
            <a:r>
              <a:rPr lang="en-IN" sz="3600" b="1" dirty="0">
                <a:solidFill>
                  <a:schemeClr val="tx2">
                    <a:lumMod val="75000"/>
                  </a:schemeClr>
                </a:solidFill>
                <a:latin typeface="Algerian" panose="04020705040A02060702" pitchFamily="82" charset="0"/>
                <a:cs typeface="Times New Roman" pitchFamily="18" charset="0"/>
              </a:rPr>
              <a:t>OMPONENTS</a:t>
            </a:r>
            <a:endParaRPr lang="en-US" sz="3600" b="1" dirty="0">
              <a:solidFill>
                <a:schemeClr val="tx2">
                  <a:lumMod val="75000"/>
                </a:schemeClr>
              </a:solidFill>
              <a:latin typeface="Algerian" panose="04020705040A02060702" pitchFamily="82" charset="0"/>
              <a:cs typeface="Times New Roman" pitchFamily="18" charset="0"/>
            </a:endParaRPr>
          </a:p>
        </p:txBody>
      </p:sp>
      <p:sp>
        <p:nvSpPr>
          <p:cNvPr id="2" name="TextBox 1">
            <a:extLst>
              <a:ext uri="{FF2B5EF4-FFF2-40B4-BE49-F238E27FC236}">
                <a16:creationId xmlns:a16="http://schemas.microsoft.com/office/drawing/2014/main" id="{7EFCF655-3D9C-B770-A796-9CD4A8F85D84}"/>
              </a:ext>
            </a:extLst>
          </p:cNvPr>
          <p:cNvSpPr txBox="1"/>
          <p:nvPr/>
        </p:nvSpPr>
        <p:spPr>
          <a:xfrm>
            <a:off x="769374" y="1447800"/>
            <a:ext cx="6096000" cy="2934458"/>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Arduino</a:t>
            </a:r>
          </a:p>
          <a:p>
            <a:pPr marL="457200" indent="-457200">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MQ 135 sensor</a:t>
            </a:r>
          </a:p>
          <a:p>
            <a:pPr marL="457200" indent="-457200">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LCD display</a:t>
            </a:r>
          </a:p>
          <a:p>
            <a:pPr marL="457200" indent="-457200">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Buzzer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8CC7BC-92D4-46CA-2D9C-4856A2E8CE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689"/>
          <a:stretch/>
        </p:blipFill>
        <p:spPr>
          <a:xfrm>
            <a:off x="3581400" y="1600200"/>
            <a:ext cx="5222691" cy="3124201"/>
          </a:xfrm>
          <a:prstGeom prst="rect">
            <a:avLst/>
          </a:prstGeom>
        </p:spPr>
      </p:pic>
    </p:spTree>
    <p:extLst>
      <p:ext uri="{BB962C8B-B14F-4D97-AF65-F5344CB8AC3E}">
        <p14:creationId xmlns:p14="http://schemas.microsoft.com/office/powerpoint/2010/main" val="23602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2F939E-9BAC-63AD-8824-35BA08079B0A}"/>
              </a:ext>
            </a:extLst>
          </p:cNvPr>
          <p:cNvSpPr txBox="1"/>
          <p:nvPr/>
        </p:nvSpPr>
        <p:spPr>
          <a:xfrm>
            <a:off x="381000" y="317346"/>
            <a:ext cx="7772400" cy="5299977"/>
          </a:xfrm>
          <a:prstGeom prst="rect">
            <a:avLst/>
          </a:prstGeom>
          <a:noFill/>
        </p:spPr>
        <p:txBody>
          <a:bodyPr wrap="square" rtlCol="0">
            <a:spAutoFit/>
          </a:bodyPr>
          <a:lstStyle/>
          <a:p>
            <a:pPr>
              <a:lnSpc>
                <a:spcPct val="150000"/>
              </a:lnSpc>
            </a:pPr>
            <a:r>
              <a:rPr lang="en-US" sz="3000" b="1" dirty="0">
                <a:latin typeface="Times New Roman" panose="02020603050405020304" pitchFamily="18" charset="0"/>
                <a:cs typeface="Times New Roman" panose="02020603050405020304" pitchFamily="18" charset="0"/>
              </a:rPr>
              <a:t>Arduino</a:t>
            </a:r>
            <a:endParaRPr lang="en-US" sz="32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Arduino is an open source, allows users a simple pathway to creating interactive objects that can take input from switches and sensors, and control physical outputs like lights, motors, or actuators.</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3000" b="1" dirty="0">
                <a:latin typeface="Times New Roman" panose="02020603050405020304" pitchFamily="18" charset="0"/>
                <a:cs typeface="Times New Roman" panose="02020603050405020304" pitchFamily="18" charset="0"/>
              </a:rPr>
              <a:t>MQ 135 sensor</a:t>
            </a:r>
          </a:p>
          <a:p>
            <a:pPr algn="just">
              <a:lnSpc>
                <a:spcPct val="150000"/>
              </a:lnSpc>
            </a:pPr>
            <a:r>
              <a:rPr lang="en-US" sz="2000" dirty="0">
                <a:latin typeface="Times New Roman" panose="02020603050405020304" pitchFamily="18" charset="0"/>
                <a:cs typeface="Times New Roman" panose="02020603050405020304" pitchFamily="18" charset="0"/>
              </a:rPr>
              <a:t>This sensor can detect gases like Ammonia , sulfur , Benzene, Carbon-dioxide and other harmful gases and smoke. This</a:t>
            </a:r>
            <a:r>
              <a:rPr lang="en-US" sz="2000" b="0" i="0" dirty="0">
                <a:solidFill>
                  <a:srgbClr val="1E1E1E"/>
                </a:solidFill>
                <a:effectLst/>
                <a:latin typeface="Times New Roman" panose="02020603050405020304" pitchFamily="18" charset="0"/>
                <a:cs typeface="Times New Roman" panose="02020603050405020304" pitchFamily="18" charset="0"/>
              </a:rPr>
              <a:t> module operates at </a:t>
            </a:r>
            <a:r>
              <a:rPr lang="en-US" sz="2000" b="1" i="0" dirty="0">
                <a:solidFill>
                  <a:srgbClr val="1E1E1E"/>
                </a:solidFill>
                <a:effectLst/>
                <a:latin typeface="Times New Roman" panose="02020603050405020304" pitchFamily="18" charset="0"/>
                <a:cs typeface="Times New Roman" panose="02020603050405020304" pitchFamily="18" charset="0"/>
              </a:rPr>
              <a:t>5V</a:t>
            </a:r>
            <a:r>
              <a:rPr lang="en-US" sz="2000" b="0" i="0" dirty="0">
                <a:solidFill>
                  <a:srgbClr val="1E1E1E"/>
                </a:solidFill>
                <a:effectLst/>
                <a:latin typeface="Times New Roman" panose="02020603050405020304" pitchFamily="18" charset="0"/>
                <a:cs typeface="Times New Roman" panose="02020603050405020304" pitchFamily="18" charset="0"/>
              </a:rPr>
              <a:t>, has 33Ω±5% resistance, and consumes around </a:t>
            </a:r>
            <a:r>
              <a:rPr lang="en-US" sz="2000" b="1" i="0" dirty="0">
                <a:solidFill>
                  <a:srgbClr val="1E1E1E"/>
                </a:solidFill>
                <a:effectLst/>
                <a:latin typeface="Times New Roman" panose="02020603050405020304" pitchFamily="18" charset="0"/>
                <a:cs typeface="Times New Roman" panose="02020603050405020304" pitchFamily="18" charset="0"/>
              </a:rPr>
              <a:t>150mA</a:t>
            </a:r>
            <a:r>
              <a:rPr lang="en-US" sz="2000" b="0" i="0" dirty="0">
                <a:solidFill>
                  <a:srgbClr val="1E1E1E"/>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61DD33F-A111-AF4B-946E-B4984020CEBD}"/>
              </a:ext>
            </a:extLst>
          </p:cNvPr>
          <p:cNvPicPr>
            <a:picLocks noChangeAspect="1"/>
          </p:cNvPicPr>
          <p:nvPr/>
        </p:nvPicPr>
        <p:blipFill>
          <a:blip r:embed="rId2"/>
          <a:stretch>
            <a:fillRect/>
          </a:stretch>
        </p:blipFill>
        <p:spPr>
          <a:xfrm>
            <a:off x="6629400" y="5181600"/>
            <a:ext cx="2286000" cy="1561106"/>
          </a:xfrm>
          <a:prstGeom prst="rect">
            <a:avLst/>
          </a:prstGeom>
        </p:spPr>
      </p:pic>
      <p:pic>
        <p:nvPicPr>
          <p:cNvPr id="7" name="Content Placeholder 6">
            <a:extLst>
              <a:ext uri="{FF2B5EF4-FFF2-40B4-BE49-F238E27FC236}">
                <a16:creationId xmlns:a16="http://schemas.microsoft.com/office/drawing/2014/main" id="{59BB113C-113A-3CD1-5693-0CBED33101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0800" y="2170640"/>
            <a:ext cx="2362200" cy="1469429"/>
          </a:xfrm>
        </p:spPr>
      </p:pic>
    </p:spTree>
    <p:extLst>
      <p:ext uri="{BB962C8B-B14F-4D97-AF65-F5344CB8AC3E}">
        <p14:creationId xmlns:p14="http://schemas.microsoft.com/office/powerpoint/2010/main" val="168743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4800" y="2882637"/>
            <a:ext cx="8656820" cy="2819400"/>
          </a:xfrm>
        </p:spPr>
        <p:txBody>
          <a:bodyPr>
            <a:normAutofit fontScale="90000"/>
          </a:bodyPr>
          <a:lstStyle/>
          <a:p>
            <a:pPr algn="l">
              <a:lnSpc>
                <a:spcPct val="150000"/>
              </a:lnSpc>
            </a:pPr>
            <a:br>
              <a:rPr lang="en-US" sz="4000" dirty="0">
                <a:latin typeface="Times New Roman" panose="02020603050405020304" pitchFamily="18" charset="0"/>
                <a:cs typeface="Times New Roman" panose="02020603050405020304" pitchFamily="18" charset="0"/>
              </a:rPr>
            </a:br>
            <a:r>
              <a:rPr lang="en-US" sz="3300" b="1" dirty="0">
                <a:latin typeface="Times New Roman" panose="02020603050405020304" pitchFamily="18" charset="0"/>
                <a:cs typeface="Times New Roman" panose="02020603050405020304" pitchFamily="18" charset="0"/>
              </a:rPr>
              <a:t>LCD display</a:t>
            </a:r>
            <a:br>
              <a:rPr lang="en-US" sz="44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Air level can be monitored using MQ135 air quality sensor , LCD is used to display the quality of air in ppm.</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300" b="1" dirty="0">
                <a:latin typeface="Times New Roman" panose="02020603050405020304" pitchFamily="18" charset="0"/>
                <a:cs typeface="Times New Roman" panose="02020603050405020304" pitchFamily="18" charset="0"/>
              </a:rPr>
              <a:t>Buzzer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It will alarm when the air quality level get worse compared to normal level</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FD4DB66-131B-890D-1C12-D44071CDC9FF}"/>
              </a:ext>
            </a:extLst>
          </p:cNvPr>
          <p:cNvPicPr>
            <a:picLocks noChangeAspect="1"/>
          </p:cNvPicPr>
          <p:nvPr/>
        </p:nvPicPr>
        <p:blipFill rotWithShape="1">
          <a:blip r:embed="rId2"/>
          <a:srcRect t="20909" b="25273"/>
          <a:stretch/>
        </p:blipFill>
        <p:spPr>
          <a:xfrm>
            <a:off x="6400800" y="2057400"/>
            <a:ext cx="2667000" cy="1473103"/>
          </a:xfrm>
          <a:prstGeom prst="rect">
            <a:avLst/>
          </a:prstGeom>
        </p:spPr>
      </p:pic>
      <p:pic>
        <p:nvPicPr>
          <p:cNvPr id="4" name="Picture 3">
            <a:extLst>
              <a:ext uri="{FF2B5EF4-FFF2-40B4-BE49-F238E27FC236}">
                <a16:creationId xmlns:a16="http://schemas.microsoft.com/office/drawing/2014/main" id="{DFD43127-BE4B-654E-58E8-71953C8F1483}"/>
              </a:ext>
            </a:extLst>
          </p:cNvPr>
          <p:cNvPicPr>
            <a:picLocks noChangeAspect="1"/>
          </p:cNvPicPr>
          <p:nvPr/>
        </p:nvPicPr>
        <p:blipFill>
          <a:blip r:embed="rId3"/>
          <a:stretch>
            <a:fillRect/>
          </a:stretch>
        </p:blipFill>
        <p:spPr>
          <a:xfrm>
            <a:off x="6599420" y="4902352"/>
            <a:ext cx="2362200" cy="1599369"/>
          </a:xfrm>
          <a:prstGeom prst="rect">
            <a:avLst/>
          </a:prstGeom>
        </p:spPr>
      </p:pic>
    </p:spTree>
    <p:extLst>
      <p:ext uri="{BB962C8B-B14F-4D97-AF65-F5344CB8AC3E}">
        <p14:creationId xmlns:p14="http://schemas.microsoft.com/office/powerpoint/2010/main" val="384669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392D-A65D-D44B-754A-AC847CE05561}"/>
              </a:ext>
            </a:extLst>
          </p:cNvPr>
          <p:cNvSpPr>
            <a:spLocks noGrp="1"/>
          </p:cNvSpPr>
          <p:nvPr>
            <p:ph type="title"/>
          </p:nvPr>
        </p:nvSpPr>
        <p:spPr>
          <a:xfrm>
            <a:off x="731520" y="226086"/>
            <a:ext cx="7680960" cy="1371600"/>
          </a:xfrm>
        </p:spPr>
        <p:txBody>
          <a:bodyPr/>
          <a:lstStyle/>
          <a:p>
            <a:pPr algn="ctr"/>
            <a:r>
              <a:rPr lang="en-US" b="1" dirty="0">
                <a:solidFill>
                  <a:schemeClr val="tx2">
                    <a:lumMod val="75000"/>
                  </a:schemeClr>
                </a:solidFill>
                <a:latin typeface="Algerian" panose="04020705040A02060702" pitchFamily="82" charset="0"/>
              </a:rPr>
              <a:t>Work status</a:t>
            </a:r>
            <a:endParaRPr lang="en-IN" b="1"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31F585D-FBA5-6151-86CC-C2C40C07418D}"/>
              </a:ext>
            </a:extLst>
          </p:cNvPr>
          <p:cNvSpPr>
            <a:spLocks noGrp="1"/>
          </p:cNvSpPr>
          <p:nvPr>
            <p:ph idx="1"/>
          </p:nvPr>
        </p:nvSpPr>
        <p:spPr>
          <a:xfrm>
            <a:off x="609600" y="1463040"/>
            <a:ext cx="7680960" cy="393192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It’s almost the stage of completion</a:t>
            </a:r>
            <a:r>
              <a:rPr lang="en-IN" sz="2400" dirty="0">
                <a:latin typeface="Times New Roman" panose="02020603050405020304" pitchFamily="18" charset="0"/>
                <a:cs typeface="Times New Roman" panose="02020603050405020304" pitchFamily="18" charset="0"/>
              </a:rPr>
              <a:t> around 84%.</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circuit has successfully done but the prototype is not organised.</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real time experience will done as soon as possible.</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5C00AC-AF38-6D40-60C1-EDE6386EF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658580"/>
            <a:ext cx="4572000" cy="2062770"/>
          </a:xfrm>
          <a:prstGeom prst="rect">
            <a:avLst/>
          </a:prstGeom>
        </p:spPr>
      </p:pic>
    </p:spTree>
    <p:extLst>
      <p:ext uri="{BB962C8B-B14F-4D97-AF65-F5344CB8AC3E}">
        <p14:creationId xmlns:p14="http://schemas.microsoft.com/office/powerpoint/2010/main" val="64119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2362200" y="162767"/>
            <a:ext cx="8991600" cy="1143000"/>
          </a:xfrm>
        </p:spPr>
        <p:txBody>
          <a:bodyPr>
            <a:normAutofit fontScale="90000"/>
          </a:bodyPr>
          <a:lstStyle/>
          <a:p>
            <a:pPr algn="l">
              <a:lnSpc>
                <a:spcPct val="150000"/>
              </a:lnSpc>
            </a:pPr>
            <a:br>
              <a:rPr lang="en-US" sz="2000" b="1" dirty="0">
                <a:solidFill>
                  <a:schemeClr val="tx2">
                    <a:lumMod val="75000"/>
                  </a:schemeClr>
                </a:solidFill>
                <a:latin typeface="Algerian" panose="04020705040A02060702" pitchFamily="82" charset="0"/>
                <a:cs typeface="Times New Roman" pitchFamily="18" charset="0"/>
              </a:rPr>
            </a:br>
            <a:r>
              <a:rPr lang="en-US" sz="4000" b="1" i="0" dirty="0">
                <a:solidFill>
                  <a:schemeClr val="tx2">
                    <a:lumMod val="75000"/>
                  </a:schemeClr>
                </a:solidFill>
                <a:effectLst/>
                <a:latin typeface="Algerian" panose="04020705040A02060702" pitchFamily="82" charset="0"/>
                <a:cs typeface="Times New Roman" panose="02020603050405020304" pitchFamily="18" charset="0"/>
              </a:rPr>
              <a:t>APPLICATIONS</a:t>
            </a:r>
            <a:r>
              <a:rPr lang="en-US" b="1" i="0" dirty="0">
                <a:solidFill>
                  <a:schemeClr val="tx2">
                    <a:lumMod val="75000"/>
                  </a:schemeClr>
                </a:solidFill>
                <a:effectLst/>
                <a:latin typeface="Algerian" panose="04020705040A02060702" pitchFamily="82" charset="0"/>
                <a:cs typeface="Times New Roman" panose="02020603050405020304" pitchFamily="18" charset="0"/>
              </a:rPr>
              <a:t>  </a:t>
            </a:r>
            <a:br>
              <a:rPr lang="en-US" sz="2000" b="1" i="0" dirty="0">
                <a:solidFill>
                  <a:schemeClr val="tx2">
                    <a:lumMod val="75000"/>
                  </a:schemeClr>
                </a:solidFill>
                <a:effectLst/>
                <a:latin typeface="Algerian" panose="04020705040A02060702" pitchFamily="82" charset="0"/>
                <a:cs typeface="Times New Roman" panose="02020603050405020304" pitchFamily="18" charset="0"/>
              </a:rPr>
            </a:br>
            <a:endParaRPr lang="en-US" sz="2000" b="1" dirty="0">
              <a:solidFill>
                <a:schemeClr val="tx2">
                  <a:lumMod val="75000"/>
                </a:schemeClr>
              </a:solidFill>
              <a:latin typeface="Algerian" panose="04020705040A02060702" pitchFamily="82" charset="0"/>
              <a:cs typeface="Times New Roman" pitchFamily="18" charset="0"/>
            </a:endParaRPr>
          </a:p>
        </p:txBody>
      </p:sp>
      <p:sp>
        <p:nvSpPr>
          <p:cNvPr id="3" name="TextBox 2">
            <a:extLst>
              <a:ext uri="{FF2B5EF4-FFF2-40B4-BE49-F238E27FC236}">
                <a16:creationId xmlns:a16="http://schemas.microsoft.com/office/drawing/2014/main" id="{BAE282C5-BF38-834D-FCF1-862FE47213A3}"/>
              </a:ext>
            </a:extLst>
          </p:cNvPr>
          <p:cNvSpPr txBox="1"/>
          <p:nvPr/>
        </p:nvSpPr>
        <p:spPr>
          <a:xfrm>
            <a:off x="457200" y="1490008"/>
            <a:ext cx="8180832" cy="334995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Used in industries to monitor the concentration of toxic gases.</a:t>
            </a:r>
          </a:p>
          <a:p>
            <a:pPr marL="342900" indent="-342900" algn="just">
              <a:lnSpc>
                <a:spcPct val="150000"/>
              </a:lnSpc>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Used in households to detect an emergency incidents.</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Used to check the ppm of the air to save you from the lung disease.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09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1356852" y="381000"/>
            <a:ext cx="6248400" cy="1024141"/>
          </a:xfrm>
        </p:spPr>
        <p:txBody>
          <a:bodyPr>
            <a:normAutofit fontScale="90000"/>
          </a:bodyPr>
          <a:lstStyle/>
          <a:p>
            <a:pPr algn="ctr"/>
            <a:r>
              <a:rPr lang="en-US" sz="4000" b="1" dirty="0">
                <a:solidFill>
                  <a:schemeClr val="tx2">
                    <a:lumMod val="75000"/>
                  </a:schemeClr>
                </a:solidFill>
                <a:latin typeface="Algerian" panose="04020705040A02060702" pitchFamily="82" charset="0"/>
                <a:cs typeface="Times New Roman" pitchFamily="18" charset="0"/>
              </a:rPr>
              <a:t>CONCLUSION</a:t>
            </a:r>
            <a:br>
              <a:rPr lang="en-US" b="1" dirty="0">
                <a:solidFill>
                  <a:schemeClr val="tx2">
                    <a:lumMod val="75000"/>
                  </a:schemeClr>
                </a:solidFill>
                <a:latin typeface="Algerian" panose="04020705040A02060702" pitchFamily="82" charset="0"/>
                <a:cs typeface="Times New Roman" pitchFamily="18" charset="0"/>
              </a:rPr>
            </a:br>
            <a:endParaRPr lang="en-US" b="1" dirty="0">
              <a:solidFill>
                <a:schemeClr val="tx2">
                  <a:lumMod val="75000"/>
                </a:schemeClr>
              </a:solidFill>
              <a:latin typeface="Algerian" panose="04020705040A02060702" pitchFamily="82" charset="0"/>
              <a:cs typeface="Times New Roman" pitchFamily="18" charset="0"/>
            </a:endParaRPr>
          </a:p>
        </p:txBody>
      </p:sp>
      <p:sp>
        <p:nvSpPr>
          <p:cNvPr id="3" name="TextBox 2">
            <a:extLst>
              <a:ext uri="{FF2B5EF4-FFF2-40B4-BE49-F238E27FC236}">
                <a16:creationId xmlns:a16="http://schemas.microsoft.com/office/drawing/2014/main" id="{59AE760B-6298-1267-3210-D7E7E6B952CA}"/>
              </a:ext>
            </a:extLst>
          </p:cNvPr>
          <p:cNvSpPr txBox="1"/>
          <p:nvPr/>
        </p:nvSpPr>
        <p:spPr>
          <a:xfrm>
            <a:off x="762000" y="1405141"/>
            <a:ext cx="7848600" cy="390395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Air quality monitoring system which will reduce the initial cost installation.</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of industries use it, because it work fatly to protect and most effective .</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future the use of gas and smoke detection will increases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5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F7DB-1B7C-3928-A7E7-E93DFC6D85CF}"/>
              </a:ext>
            </a:extLst>
          </p:cNvPr>
          <p:cNvSpPr>
            <a:spLocks noGrp="1"/>
          </p:cNvSpPr>
          <p:nvPr>
            <p:ph type="title"/>
          </p:nvPr>
        </p:nvSpPr>
        <p:spPr>
          <a:xfrm>
            <a:off x="731520" y="228600"/>
            <a:ext cx="7680960" cy="1219200"/>
          </a:xfrm>
        </p:spPr>
        <p:txBody>
          <a:bodyPr>
            <a:normAutofit/>
          </a:bodyPr>
          <a:lstStyle/>
          <a:p>
            <a:pPr algn="ctr"/>
            <a:r>
              <a:rPr lang="en-US" sz="4000" b="1" dirty="0">
                <a:solidFill>
                  <a:schemeClr val="tx2">
                    <a:lumMod val="75000"/>
                  </a:schemeClr>
                </a:solidFill>
                <a:latin typeface="Algerian" panose="04020705040A02060702" pitchFamily="82" charset="0"/>
              </a:rPr>
              <a:t>REFERENCE</a:t>
            </a:r>
            <a:endParaRPr lang="en-IN" sz="4000" b="1"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2926336-3BD9-9D42-CE25-C4CBBB682100}"/>
              </a:ext>
            </a:extLst>
          </p:cNvPr>
          <p:cNvSpPr>
            <a:spLocks noGrp="1"/>
          </p:cNvSpPr>
          <p:nvPr>
            <p:ph idx="1"/>
          </p:nvPr>
        </p:nvSpPr>
        <p:spPr>
          <a:xfrm>
            <a:off x="731520" y="1447800"/>
            <a:ext cx="7680960" cy="393192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a:t>
            </a:r>
            <a:r>
              <a:rPr lang="en-US" sz="2400" b="0" i="0" dirty="0">
                <a:effectLst/>
                <a:latin typeface="Times New Roman" panose="02020603050405020304" pitchFamily="18" charset="0"/>
                <a:cs typeface="Times New Roman" panose="02020603050405020304" pitchFamily="18" charset="0"/>
              </a:rPr>
              <a:t>bases from PubMed, IEEE Xplore, Google Scholar, and other academic search engines.</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o find relevant research papers and publications in the field of air quality monitoring.</a:t>
            </a:r>
          </a:p>
        </p:txBody>
      </p:sp>
    </p:spTree>
    <p:extLst>
      <p:ext uri="{BB962C8B-B14F-4D97-AF65-F5344CB8AC3E}">
        <p14:creationId xmlns:p14="http://schemas.microsoft.com/office/powerpoint/2010/main" val="60072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E837-6CEF-56FB-F9EF-1C68284E9EC1}"/>
              </a:ext>
            </a:extLst>
          </p:cNvPr>
          <p:cNvSpPr>
            <a:spLocks noGrp="1"/>
          </p:cNvSpPr>
          <p:nvPr>
            <p:ph type="title"/>
          </p:nvPr>
        </p:nvSpPr>
        <p:spPr>
          <a:xfrm>
            <a:off x="609599" y="1219200"/>
            <a:ext cx="8186201" cy="1719875"/>
          </a:xfrm>
        </p:spPr>
        <p:txBody>
          <a:bodyPr>
            <a:normAutofit/>
          </a:bodyPr>
          <a:lstStyle/>
          <a:p>
            <a:pPr algn="ctr"/>
            <a:r>
              <a:rPr lang="en-US" sz="7200" b="1" dirty="0">
                <a:solidFill>
                  <a:schemeClr val="accent6">
                    <a:lumMod val="50000"/>
                  </a:schemeClr>
                </a:solidFill>
                <a:latin typeface="Arial Black" panose="020B0A04020102020204" pitchFamily="34" charset="0"/>
              </a:rPr>
              <a:t>THANK YOU! </a:t>
            </a:r>
            <a:endParaRPr lang="en-IN" sz="7200" b="1" dirty="0">
              <a:solidFill>
                <a:schemeClr val="accent6">
                  <a:lumMod val="50000"/>
                </a:schemeClr>
              </a:solidFill>
              <a:latin typeface="Arial Black" panose="020B0A04020102020204" pitchFamily="34" charset="0"/>
            </a:endParaRPr>
          </a:p>
        </p:txBody>
      </p:sp>
      <p:pic>
        <p:nvPicPr>
          <p:cNvPr id="2050" name="Picture 2" descr="139,500+ Earth Pollution Stock Photos, Pictures &amp; Royalty-Free Images -  iStock | Planet earth pollution">
            <a:extLst>
              <a:ext uri="{FF2B5EF4-FFF2-40B4-BE49-F238E27FC236}">
                <a16:creationId xmlns:a16="http://schemas.microsoft.com/office/drawing/2014/main" id="{FD63A396-8A0D-4865-9FFE-D0E783521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300" y="3200400"/>
            <a:ext cx="5638800" cy="308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BEEED0-8D0D-0417-FFB2-EB5D43FF47D6}"/>
              </a:ext>
            </a:extLst>
          </p:cNvPr>
          <p:cNvSpPr>
            <a:spLocks noGrp="1"/>
          </p:cNvSpPr>
          <p:nvPr>
            <p:ph type="title"/>
          </p:nvPr>
        </p:nvSpPr>
        <p:spPr>
          <a:xfrm>
            <a:off x="533400" y="762000"/>
            <a:ext cx="8229600" cy="1143000"/>
          </a:xfrm>
        </p:spPr>
        <p:txBody>
          <a:bodyPr>
            <a:noAutofit/>
          </a:bodyPr>
          <a:lstStyle/>
          <a:p>
            <a:pPr algn="ctr"/>
            <a:r>
              <a:rPr lang="en-US" sz="3600" b="1" dirty="0">
                <a:solidFill>
                  <a:schemeClr val="tx2">
                    <a:lumMod val="75000"/>
                  </a:schemeClr>
                </a:solidFill>
                <a:latin typeface="Algerian" panose="04020705040A02060702" pitchFamily="82" charset="0"/>
              </a:rPr>
              <a:t>AIR QUALITY MONITORING SYSTEM USING ARDUINO</a:t>
            </a:r>
            <a:endParaRPr lang="en-IN" sz="3600" b="1" dirty="0">
              <a:solidFill>
                <a:schemeClr val="tx2">
                  <a:lumMod val="75000"/>
                </a:schemeClr>
              </a:solidFill>
              <a:latin typeface="Algerian" panose="04020705040A02060702" pitchFamily="82" charset="0"/>
            </a:endParaRPr>
          </a:p>
        </p:txBody>
      </p:sp>
      <p:graphicFrame>
        <p:nvGraphicFramePr>
          <p:cNvPr id="11" name="Content Placeholder 10">
            <a:extLst>
              <a:ext uri="{FF2B5EF4-FFF2-40B4-BE49-F238E27FC236}">
                <a16:creationId xmlns:a16="http://schemas.microsoft.com/office/drawing/2014/main" id="{A58BBECA-CDF7-91FC-4DBF-E383A6CDE809}"/>
              </a:ext>
            </a:extLst>
          </p:cNvPr>
          <p:cNvGraphicFramePr>
            <a:graphicFrameLocks noGrp="1"/>
          </p:cNvGraphicFramePr>
          <p:nvPr>
            <p:ph idx="1"/>
            <p:extLst>
              <p:ext uri="{D42A27DB-BD31-4B8C-83A1-F6EECF244321}">
                <p14:modId xmlns:p14="http://schemas.microsoft.com/office/powerpoint/2010/main" val="2660740710"/>
              </p:ext>
            </p:extLst>
          </p:nvPr>
        </p:nvGraphicFramePr>
        <p:xfrm>
          <a:off x="762000" y="2743200"/>
          <a:ext cx="4343400" cy="2438400"/>
        </p:xfrm>
        <a:graphic>
          <a:graphicData uri="http://schemas.openxmlformats.org/drawingml/2006/table">
            <a:tbl>
              <a:tblPr/>
              <a:tblGrid>
                <a:gridCol w="4343400">
                  <a:extLst>
                    <a:ext uri="{9D8B030D-6E8A-4147-A177-3AD203B41FA5}">
                      <a16:colId xmlns:a16="http://schemas.microsoft.com/office/drawing/2014/main" val="2738217710"/>
                    </a:ext>
                  </a:extLst>
                </a:gridCol>
              </a:tblGrid>
              <a:tr h="2438400">
                <a:tc>
                  <a:txBody>
                    <a:bodyPr/>
                    <a:lstStyle/>
                    <a:p>
                      <a:r>
                        <a:rPr lang="en-US" b="1" dirty="0">
                          <a:solidFill>
                            <a:schemeClr val="tx2">
                              <a:lumMod val="75000"/>
                            </a:schemeClr>
                          </a:solidFill>
                          <a:latin typeface="Algerian" panose="04020705040A02060702" pitchFamily="82" charset="0"/>
                        </a:rPr>
                        <a:t>PRESENTED BY:</a:t>
                      </a:r>
                    </a:p>
                    <a:p>
                      <a:pPr>
                        <a:lnSpc>
                          <a:spcPct val="150000"/>
                        </a:lnSpc>
                      </a:pPr>
                      <a:r>
                        <a:rPr lang="en-US" dirty="0">
                          <a:solidFill>
                            <a:schemeClr val="tx1"/>
                          </a:solidFill>
                          <a:latin typeface="Bahnschrift" panose="020B0502040204020203" pitchFamily="34" charset="0"/>
                          <a:cs typeface="Times New Roman" panose="02020603050405020304" pitchFamily="18" charset="0"/>
                        </a:rPr>
                        <a:t>ABINAYA T                     (927621BEC005)</a:t>
                      </a:r>
                    </a:p>
                    <a:p>
                      <a:pPr>
                        <a:lnSpc>
                          <a:spcPct val="150000"/>
                        </a:lnSpc>
                      </a:pPr>
                      <a:r>
                        <a:rPr lang="en-US" dirty="0">
                          <a:solidFill>
                            <a:schemeClr val="tx1"/>
                          </a:solidFill>
                          <a:latin typeface="Bahnschrift" panose="020B0502040204020203" pitchFamily="34" charset="0"/>
                          <a:cs typeface="Times New Roman" panose="02020603050405020304" pitchFamily="18" charset="0"/>
                        </a:rPr>
                        <a:t>DHANUSRI R P              (927621BEC035)</a:t>
                      </a:r>
                    </a:p>
                    <a:p>
                      <a:pPr>
                        <a:lnSpc>
                          <a:spcPct val="150000"/>
                        </a:lnSpc>
                      </a:pPr>
                      <a:r>
                        <a:rPr lang="en-US" dirty="0">
                          <a:solidFill>
                            <a:schemeClr val="tx1"/>
                          </a:solidFill>
                          <a:latin typeface="Bahnschrift" panose="020B0502040204020203" pitchFamily="34" charset="0"/>
                          <a:cs typeface="Times New Roman" panose="02020603050405020304" pitchFamily="18" charset="0"/>
                        </a:rPr>
                        <a:t>DHARSHINIPRIYA R      (927621BEC044)</a:t>
                      </a:r>
                    </a:p>
                    <a:p>
                      <a:pPr>
                        <a:lnSpc>
                          <a:spcPct val="150000"/>
                        </a:lnSpc>
                      </a:pPr>
                      <a:r>
                        <a:rPr lang="en-US" dirty="0">
                          <a:solidFill>
                            <a:schemeClr val="tx1"/>
                          </a:solidFill>
                          <a:latin typeface="Bahnschrift" panose="020B0502040204020203" pitchFamily="34" charset="0"/>
                          <a:cs typeface="Times New Roman" panose="02020603050405020304" pitchFamily="18" charset="0"/>
                        </a:rPr>
                        <a:t>GANISKA S                    (927621BEC052)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15017753"/>
                  </a:ext>
                </a:extLst>
              </a:tr>
            </a:tbl>
          </a:graphicData>
        </a:graphic>
      </p:graphicFrame>
      <p:graphicFrame>
        <p:nvGraphicFramePr>
          <p:cNvPr id="12" name="Content Placeholder 10">
            <a:extLst>
              <a:ext uri="{FF2B5EF4-FFF2-40B4-BE49-F238E27FC236}">
                <a16:creationId xmlns:a16="http://schemas.microsoft.com/office/drawing/2014/main" id="{3E196623-B49A-ED94-C883-25A65CEF1AD6}"/>
              </a:ext>
            </a:extLst>
          </p:cNvPr>
          <p:cNvGraphicFramePr>
            <a:graphicFrameLocks/>
          </p:cNvGraphicFramePr>
          <p:nvPr>
            <p:extLst>
              <p:ext uri="{D42A27DB-BD31-4B8C-83A1-F6EECF244321}">
                <p14:modId xmlns:p14="http://schemas.microsoft.com/office/powerpoint/2010/main" val="1144926809"/>
              </p:ext>
            </p:extLst>
          </p:nvPr>
        </p:nvGraphicFramePr>
        <p:xfrm>
          <a:off x="5653548" y="2781300"/>
          <a:ext cx="3109452" cy="2362200"/>
        </p:xfrm>
        <a:graphic>
          <a:graphicData uri="http://schemas.openxmlformats.org/drawingml/2006/table">
            <a:tbl>
              <a:tblPr/>
              <a:tblGrid>
                <a:gridCol w="3109452">
                  <a:extLst>
                    <a:ext uri="{9D8B030D-6E8A-4147-A177-3AD203B41FA5}">
                      <a16:colId xmlns:a16="http://schemas.microsoft.com/office/drawing/2014/main" val="2738217710"/>
                    </a:ext>
                  </a:extLst>
                </a:gridCol>
              </a:tblGrid>
              <a:tr h="2362200">
                <a:tc>
                  <a:txBody>
                    <a:bodyPr/>
                    <a:lstStyle/>
                    <a:p>
                      <a:r>
                        <a:rPr lang="en-US" b="1" dirty="0">
                          <a:solidFill>
                            <a:schemeClr val="tx2">
                              <a:lumMod val="75000"/>
                            </a:schemeClr>
                          </a:solidFill>
                          <a:latin typeface="Algerian" panose="04020705040A02060702" pitchFamily="82" charset="0"/>
                        </a:rPr>
                        <a:t>GUIDED BY:</a:t>
                      </a:r>
                    </a:p>
                    <a:p>
                      <a:pPr>
                        <a:lnSpc>
                          <a:spcPct val="150000"/>
                        </a:lnSpc>
                      </a:pPr>
                      <a:r>
                        <a:rPr lang="en-US" dirty="0">
                          <a:solidFill>
                            <a:schemeClr val="tx1"/>
                          </a:solidFill>
                          <a:latin typeface="Bahnschrift" panose="020B0502040204020203" pitchFamily="34" charset="0"/>
                        </a:rPr>
                        <a:t>Mr.S.ARUNPRATHAP </a:t>
                      </a:r>
                    </a:p>
                    <a:p>
                      <a:pPr>
                        <a:lnSpc>
                          <a:spcPct val="150000"/>
                        </a:lnSpc>
                      </a:pPr>
                      <a:r>
                        <a:rPr lang="en-US" dirty="0">
                          <a:solidFill>
                            <a:schemeClr val="tx1"/>
                          </a:solidFill>
                          <a:latin typeface="Bahnschrift" panose="020B0502040204020203" pitchFamily="34" charset="0"/>
                        </a:rPr>
                        <a:t>Assistant professor / ECE</a:t>
                      </a:r>
                    </a:p>
                    <a:p>
                      <a:endParaRPr lang="en-IN" dirty="0">
                        <a:solidFill>
                          <a:schemeClr val="tx2">
                            <a:lumMod val="75000"/>
                          </a:schemeClr>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15017753"/>
                  </a:ext>
                </a:extLst>
              </a:tr>
            </a:tbl>
          </a:graphicData>
        </a:graphic>
      </p:graphicFrame>
    </p:spTree>
    <p:extLst>
      <p:ext uri="{BB962C8B-B14F-4D97-AF65-F5344CB8AC3E}">
        <p14:creationId xmlns:p14="http://schemas.microsoft.com/office/powerpoint/2010/main" val="389266485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457200" y="196850"/>
            <a:ext cx="8229600" cy="717550"/>
          </a:xfrm>
        </p:spPr>
        <p:txBody>
          <a:bodyPr>
            <a:normAutofit/>
          </a:bodyPr>
          <a:lstStyle/>
          <a:p>
            <a:pPr algn="ctr"/>
            <a:r>
              <a:rPr lang="en-US" sz="3400" b="1" dirty="0">
                <a:solidFill>
                  <a:schemeClr val="tx2">
                    <a:lumMod val="75000"/>
                  </a:schemeClr>
                </a:solidFill>
                <a:latin typeface="Algerian" panose="04020705040A02060702" pitchFamily="82" charset="0"/>
                <a:cs typeface="Times New Roman" pitchFamily="18" charset="0"/>
              </a:rPr>
              <a:t>LIST OF CONTENT</a:t>
            </a:r>
          </a:p>
        </p:txBody>
      </p:sp>
      <p:sp>
        <p:nvSpPr>
          <p:cNvPr id="1048599" name="Content Placeholder 2"/>
          <p:cNvSpPr>
            <a:spLocks noGrp="1"/>
          </p:cNvSpPr>
          <p:nvPr>
            <p:ph idx="1"/>
          </p:nvPr>
        </p:nvSpPr>
        <p:spPr>
          <a:xfrm>
            <a:off x="457200" y="907312"/>
            <a:ext cx="8382000" cy="4267200"/>
          </a:xfrm>
        </p:spPr>
        <p:txBody>
          <a:bodyPr>
            <a:no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Objectives</a:t>
            </a:r>
          </a:p>
          <a:p>
            <a:pPr algn="just">
              <a:buFont typeface="Wingdings" panose="05000000000000000000" pitchFamily="2" charset="2"/>
              <a:buChar char="Ø"/>
            </a:pPr>
            <a:r>
              <a:rPr lang="en-US" sz="2400" dirty="0">
                <a:latin typeface="Times New Roman" pitchFamily="18" charset="0"/>
                <a:cs typeface="Times New Roman" pitchFamily="18" charset="0"/>
              </a:rPr>
              <a:t>Introduction</a:t>
            </a:r>
          </a:p>
          <a:p>
            <a:pPr algn="just">
              <a:buFont typeface="Wingdings" panose="05000000000000000000" pitchFamily="2" charset="2"/>
              <a:buChar char="Ø"/>
            </a:pPr>
            <a:r>
              <a:rPr lang="en-US" sz="2400" dirty="0">
                <a:latin typeface="Times New Roman" pitchFamily="18" charset="0"/>
                <a:cs typeface="Times New Roman" pitchFamily="18" charset="0"/>
              </a:rPr>
              <a:t>Problem identified</a:t>
            </a:r>
          </a:p>
          <a:p>
            <a:pPr algn="just">
              <a:buFont typeface="Wingdings" panose="05000000000000000000" pitchFamily="2" charset="2"/>
              <a:buChar char="Ø"/>
            </a:pPr>
            <a:r>
              <a:rPr lang="en-US" sz="2400" dirty="0">
                <a:latin typeface="Times New Roman" pitchFamily="18" charset="0"/>
                <a:cs typeface="Times New Roman" pitchFamily="18" charset="0"/>
              </a:rPr>
              <a:t>Literature Survey</a:t>
            </a:r>
          </a:p>
          <a:p>
            <a:pPr algn="just">
              <a:buFont typeface="Wingdings" panose="05000000000000000000" pitchFamily="2" charset="2"/>
              <a:buChar char="Ø"/>
            </a:pPr>
            <a:r>
              <a:rPr lang="en-US" sz="2400" dirty="0">
                <a:latin typeface="Times New Roman" pitchFamily="18" charset="0"/>
                <a:cs typeface="Times New Roman" pitchFamily="18" charset="0"/>
              </a:rPr>
              <a:t>Existing System</a:t>
            </a:r>
          </a:p>
          <a:p>
            <a:pPr algn="just">
              <a:buFont typeface="Wingdings" panose="05000000000000000000" pitchFamily="2" charset="2"/>
              <a:buChar char="Ø"/>
            </a:pPr>
            <a:r>
              <a:rPr lang="en-US" sz="2400" dirty="0">
                <a:latin typeface="Times New Roman" pitchFamily="18" charset="0"/>
                <a:cs typeface="Times New Roman" pitchFamily="18" charset="0"/>
              </a:rPr>
              <a:t>Proposed System</a:t>
            </a:r>
          </a:p>
          <a:p>
            <a:pPr algn="just">
              <a:buFont typeface="Wingdings" panose="05000000000000000000" pitchFamily="2" charset="2"/>
              <a:buChar char="Ø"/>
            </a:pPr>
            <a:r>
              <a:rPr lang="en-US" sz="2400" dirty="0">
                <a:latin typeface="Times New Roman" pitchFamily="18" charset="0"/>
                <a:cs typeface="Times New Roman" pitchFamily="18" charset="0"/>
              </a:rPr>
              <a:t>Block diagram </a:t>
            </a:r>
          </a:p>
          <a:p>
            <a:pPr algn="just">
              <a:buFont typeface="Wingdings" panose="05000000000000000000" pitchFamily="2" charset="2"/>
              <a:buChar char="Ø"/>
            </a:pPr>
            <a:r>
              <a:rPr lang="en-US" sz="2400" dirty="0">
                <a:latin typeface="Times New Roman" pitchFamily="18" charset="0"/>
                <a:cs typeface="Times New Roman" pitchFamily="18" charset="0"/>
              </a:rPr>
              <a:t>Components</a:t>
            </a:r>
          </a:p>
          <a:p>
            <a:pPr algn="just">
              <a:buFont typeface="Wingdings" panose="05000000000000000000" pitchFamily="2" charset="2"/>
              <a:buChar char="Ø"/>
            </a:pPr>
            <a:r>
              <a:rPr lang="en-US" sz="2400" dirty="0">
                <a:latin typeface="Times New Roman" pitchFamily="18" charset="0"/>
                <a:cs typeface="Times New Roman" pitchFamily="18" charset="0"/>
              </a:rPr>
              <a:t>Work Status</a:t>
            </a:r>
          </a:p>
          <a:p>
            <a:pPr algn="just">
              <a:buFont typeface="Wingdings" panose="05000000000000000000" pitchFamily="2" charset="2"/>
              <a:buChar char="Ø"/>
            </a:pPr>
            <a:r>
              <a:rPr lang="en-US" sz="2400" dirty="0">
                <a:latin typeface="Times New Roman" pitchFamily="18" charset="0"/>
                <a:cs typeface="Times New Roman" pitchFamily="18" charset="0"/>
              </a:rPr>
              <a:t>Application</a:t>
            </a:r>
          </a:p>
          <a:p>
            <a:pPr algn="just">
              <a:buFont typeface="Wingdings" panose="05000000000000000000" pitchFamily="2" charset="2"/>
              <a:buChar char="Ø"/>
            </a:pPr>
            <a:r>
              <a:rPr lang="en-US" sz="2400" dirty="0">
                <a:latin typeface="Times New Roman" pitchFamily="18" charset="0"/>
                <a:cs typeface="Times New Roman" pitchFamily="18" charset="0"/>
              </a:rPr>
              <a:t>Conclusion</a:t>
            </a:r>
          </a:p>
          <a:p>
            <a:pPr algn="just">
              <a:buFont typeface="Wingdings" panose="05000000000000000000" pitchFamily="2" charset="2"/>
              <a:buChar char="Ø"/>
            </a:pPr>
            <a:r>
              <a:rPr lang="en-US" sz="2400" dirty="0">
                <a:latin typeface="Times New Roman" pitchFamily="18" charset="0"/>
                <a:cs typeface="Times New Roman" pitchFamily="18" charset="0"/>
              </a:rPr>
              <a:t>Reference</a:t>
            </a:r>
          </a:p>
          <a:p>
            <a:pPr algn="just">
              <a:buFont typeface="Wingdings" panose="05000000000000000000" pitchFamily="2" charset="2"/>
              <a:buChar char="Ø"/>
            </a:pPr>
            <a:endParaRPr lang="en-US" sz="2400" dirty="0">
              <a:latin typeface="Times New Roman" pitchFamily="18" charset="0"/>
              <a:cs typeface="Times New Roman" pitchFamily="18" charset="0"/>
            </a:endParaRPr>
          </a:p>
          <a:p>
            <a:pPr algn="just">
              <a:buFont typeface="Wingdings" panose="05000000000000000000" pitchFamily="2" charset="2"/>
              <a:buChar char="Ø"/>
            </a:pPr>
            <a:endParaRPr lang="en-US" sz="2400" dirty="0">
              <a:latin typeface="Times New Roman" pitchFamily="18" charset="0"/>
              <a:cs typeface="Times New Roman" pitchFamily="18" charset="0"/>
            </a:endParaRPr>
          </a:p>
          <a:p>
            <a:pPr algn="just">
              <a:buFont typeface="Wingdings" panose="05000000000000000000" pitchFamily="2" charset="2"/>
              <a:buChar char="Ø"/>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457200" y="0"/>
            <a:ext cx="8229600" cy="1143000"/>
          </a:xfrm>
        </p:spPr>
        <p:txBody>
          <a:bodyPr>
            <a:normAutofit/>
          </a:bodyPr>
          <a:lstStyle/>
          <a:p>
            <a:pPr algn="ctr"/>
            <a:r>
              <a:rPr lang="en-US" sz="3600" b="1" dirty="0">
                <a:solidFill>
                  <a:schemeClr val="tx2">
                    <a:lumMod val="75000"/>
                  </a:schemeClr>
                </a:solidFill>
                <a:latin typeface="Algerian" panose="04020705040A02060702" pitchFamily="82" charset="0"/>
                <a:cs typeface="Times New Roman" panose="02020603050405020304" pitchFamily="18" charset="0"/>
              </a:rPr>
              <a:t>O</a:t>
            </a:r>
            <a:r>
              <a:rPr lang="en-IN" sz="3600" b="1" dirty="0">
                <a:solidFill>
                  <a:schemeClr val="tx2">
                    <a:lumMod val="75000"/>
                  </a:schemeClr>
                </a:solidFill>
                <a:latin typeface="Algerian" panose="04020705040A02060702" pitchFamily="82" charset="0"/>
                <a:cs typeface="Times New Roman" panose="02020603050405020304" pitchFamily="18" charset="0"/>
              </a:rPr>
              <a:t>BJECTIVES</a:t>
            </a:r>
          </a:p>
        </p:txBody>
      </p:sp>
      <p:sp>
        <p:nvSpPr>
          <p:cNvPr id="1048607" name="Content Placeholder 7"/>
          <p:cNvSpPr>
            <a:spLocks noGrp="1"/>
          </p:cNvSpPr>
          <p:nvPr>
            <p:ph idx="1"/>
          </p:nvPr>
        </p:nvSpPr>
        <p:spPr>
          <a:xfrm>
            <a:off x="304800" y="228600"/>
            <a:ext cx="8229600" cy="685800"/>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Measuring Air Quality is an important element for bringing lot of awareness in the people to take care of the future generations a healthier life.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Based on this, Government of India has already taken certain measures to ban Single Stroke and Two Stroke Engine based motorcycles which are emitting high pollutions comparatively.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we have reduced the cost of components used on comparing with the papers referred.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will continuously monitor the gases available in a closed environment and saves your life from harmful diseases.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066800" y="274638"/>
            <a:ext cx="7620000" cy="1143000"/>
          </a:xfrm>
        </p:spPr>
        <p:txBody>
          <a:bodyPr>
            <a:normAutofit/>
          </a:bodyPr>
          <a:lstStyle/>
          <a:p>
            <a:pPr algn="ctr"/>
            <a:r>
              <a:rPr lang="en-US" sz="3600" b="1" dirty="0">
                <a:solidFill>
                  <a:schemeClr val="tx2">
                    <a:lumMod val="75000"/>
                  </a:schemeClr>
                </a:solidFill>
                <a:latin typeface="Algerian" panose="04020705040A02060702" pitchFamily="82" charset="0"/>
                <a:cs typeface="Times New Roman" pitchFamily="18" charset="0"/>
              </a:rPr>
              <a:t>INTRODUCTION</a:t>
            </a:r>
          </a:p>
        </p:txBody>
      </p:sp>
      <p:sp>
        <p:nvSpPr>
          <p:cNvPr id="1048609" name="Content Placeholder 2"/>
          <p:cNvSpPr>
            <a:spLocks noGrp="1"/>
          </p:cNvSpPr>
          <p:nvPr>
            <p:ph idx="1"/>
          </p:nvPr>
        </p:nvSpPr>
        <p:spPr>
          <a:xfrm>
            <a:off x="190500" y="982662"/>
            <a:ext cx="8763000" cy="4892676"/>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recent years the Air Pollution levels are increasing throughout the globe.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these pollutions are reached a level where even indoors and outdoors are causing the sudden asthma, wheezing etc..,</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Factors causing air pollution are the increase in usage of fossil fuels, industries, vehicle emissions which affects the human health also.</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order to overcome it our project will monitor the air quality in real time and check the air quality to get the purified air.</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04800" y="130254"/>
            <a:ext cx="8405734" cy="1405143"/>
          </a:xfrm>
        </p:spPr>
        <p:txBody>
          <a:bodyPr>
            <a:normAutofit/>
          </a:bodyPr>
          <a:lstStyle/>
          <a:p>
            <a:pPr algn="ctr"/>
            <a:r>
              <a:rPr lang="en-US" sz="3600" b="1" dirty="0">
                <a:solidFill>
                  <a:schemeClr val="tx2">
                    <a:lumMod val="75000"/>
                  </a:schemeClr>
                </a:solidFill>
                <a:latin typeface="Algerian" panose="04020705040A02060702" pitchFamily="82" charset="0"/>
                <a:cs typeface="Times New Roman" pitchFamily="18" charset="0"/>
              </a:rPr>
              <a:t>PROBLEM STATEMENT </a:t>
            </a:r>
          </a:p>
        </p:txBody>
      </p:sp>
      <p:sp>
        <p:nvSpPr>
          <p:cNvPr id="1048617" name="TextBox 16"/>
          <p:cNvSpPr txBox="1"/>
          <p:nvPr/>
        </p:nvSpPr>
        <p:spPr>
          <a:xfrm>
            <a:off x="0" y="1292053"/>
            <a:ext cx="8945625" cy="5565947"/>
          </a:xfrm>
          <a:prstGeom prst="rect">
            <a:avLst/>
          </a:prstGeom>
          <a:noFill/>
        </p:spPr>
        <p:txBody>
          <a:bodyPr wrap="square">
            <a:spAutoFit/>
          </a:bodyPr>
          <a:lstStyle/>
          <a:p>
            <a:pPr marL="4000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Already, New Delhi is remarked as the most pollution city in the world recording Air Quality above 300PPM. </a:t>
            </a:r>
          </a:p>
          <a:p>
            <a:pPr marL="4000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have corrected the other papers where they have wrongly calibrated the sensor and wrongly projecting the PPM values.</a:t>
            </a:r>
          </a:p>
          <a:p>
            <a:pPr marL="4000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quality of the air is getting poor, our system will give an alert signal. That will helps to prevent the employees from accidents.</a:t>
            </a:r>
          </a:p>
          <a:p>
            <a:pPr marL="4000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we install this system in industries it will ensures the safety of the employees as well as equipment's or machinery used in the factory.</a:t>
            </a:r>
          </a:p>
          <a:p>
            <a:pPr marL="400050" indent="-28575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00050" indent="-285750" algn="just">
              <a:lnSpc>
                <a:spcPct val="150000"/>
              </a:lnSpc>
              <a:buFont typeface="Wingdings" panose="05000000000000000000" pitchFamily="2" charset="2"/>
              <a:buChar char="Ø"/>
            </a:pPr>
            <a:endParaRPr lang="en-US" sz="2400" dirty="0">
              <a:solidFill>
                <a:schemeClr val="bg2">
                  <a:lumMod val="10000"/>
                </a:schemeClr>
              </a:solidFill>
              <a:latin typeface="Times New Roman" panose="02020603050405020304"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82BA-D747-655D-83CB-A542A7B1B216}"/>
              </a:ext>
            </a:extLst>
          </p:cNvPr>
          <p:cNvSpPr>
            <a:spLocks noGrp="1"/>
          </p:cNvSpPr>
          <p:nvPr>
            <p:ph type="title"/>
          </p:nvPr>
        </p:nvSpPr>
        <p:spPr>
          <a:xfrm>
            <a:off x="731520" y="228600"/>
            <a:ext cx="7680960" cy="1143000"/>
          </a:xfrm>
        </p:spPr>
        <p:txBody>
          <a:bodyPr>
            <a:normAutofit/>
          </a:bodyPr>
          <a:lstStyle/>
          <a:p>
            <a:pPr algn="ctr"/>
            <a:r>
              <a:rPr lang="en-US" sz="3600" b="1" dirty="0">
                <a:solidFill>
                  <a:schemeClr val="tx2">
                    <a:lumMod val="75000"/>
                  </a:schemeClr>
                </a:solidFill>
                <a:latin typeface="Algerian" panose="04020705040A02060702" pitchFamily="82" charset="0"/>
              </a:rPr>
              <a:t>Literature Survey</a:t>
            </a:r>
            <a:endParaRPr lang="en-IN" sz="3600" b="1" dirty="0">
              <a:solidFill>
                <a:schemeClr val="tx2">
                  <a:lumMod val="75000"/>
                </a:schemeClr>
              </a:solidFill>
              <a:latin typeface="Algerian" panose="04020705040A02060702" pitchFamily="82" charset="0"/>
            </a:endParaRPr>
          </a:p>
        </p:txBody>
      </p:sp>
      <p:sp>
        <p:nvSpPr>
          <p:cNvPr id="8" name="Content Placeholder 7">
            <a:extLst>
              <a:ext uri="{FF2B5EF4-FFF2-40B4-BE49-F238E27FC236}">
                <a16:creationId xmlns:a16="http://schemas.microsoft.com/office/drawing/2014/main" id="{6B3C5097-82BF-5184-29B0-EDE994824010}"/>
              </a:ext>
            </a:extLst>
          </p:cNvPr>
          <p:cNvSpPr>
            <a:spLocks noGrp="1"/>
          </p:cNvSpPr>
          <p:nvPr>
            <p:ph idx="1"/>
          </p:nvPr>
        </p:nvSpPr>
        <p:spPr>
          <a:xfrm>
            <a:off x="533400" y="1066800"/>
            <a:ext cx="7680960" cy="3931920"/>
          </a:xfrm>
        </p:spPr>
        <p:txBody>
          <a:bodyPr>
            <a:noAutofit/>
          </a:bodyPr>
          <a:lstStyle/>
          <a:p>
            <a:pPr algn="just">
              <a:lnSpc>
                <a:spcPct val="16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drawback of WIFI- enabled indoor air quality monitoring and control system the current work focuses on the control of the particulate matter PM 2.5 concentration. </a:t>
            </a:r>
          </a:p>
          <a:p>
            <a:pPr algn="just">
              <a:lnSpc>
                <a:spcPct val="16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technology is more expensive. An embedded system model for Air Quality Monitoring is drawback of present National air quality monitoring network is limited in scope as the recorded values are indicative and there is immense time lag in reporting the data. </a:t>
            </a:r>
          </a:p>
          <a:p>
            <a:pPr algn="just">
              <a:lnSpc>
                <a:spcPct val="16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real time action is not possible.</a:t>
            </a:r>
          </a:p>
        </p:txBody>
      </p:sp>
    </p:spTree>
    <p:extLst>
      <p:ext uri="{BB962C8B-B14F-4D97-AF65-F5344CB8AC3E}">
        <p14:creationId xmlns:p14="http://schemas.microsoft.com/office/powerpoint/2010/main" val="152519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823A-9133-91B0-7619-6E8D5BBD4689}"/>
              </a:ext>
            </a:extLst>
          </p:cNvPr>
          <p:cNvSpPr>
            <a:spLocks noGrp="1"/>
          </p:cNvSpPr>
          <p:nvPr>
            <p:ph type="title"/>
          </p:nvPr>
        </p:nvSpPr>
        <p:spPr>
          <a:xfrm>
            <a:off x="713799" y="37214"/>
            <a:ext cx="7680960" cy="1371600"/>
          </a:xfrm>
        </p:spPr>
        <p:txBody>
          <a:bodyPr>
            <a:normAutofit/>
          </a:bodyPr>
          <a:lstStyle/>
          <a:p>
            <a:pPr algn="ctr"/>
            <a:r>
              <a:rPr lang="en-US" sz="3600" b="1" dirty="0">
                <a:solidFill>
                  <a:schemeClr val="tx2">
                    <a:lumMod val="75000"/>
                  </a:schemeClr>
                </a:solidFill>
                <a:latin typeface="Algerian" panose="04020705040A02060702" pitchFamily="82" charset="0"/>
              </a:rPr>
              <a:t>EXISTING SYSTEM</a:t>
            </a:r>
            <a:endParaRPr lang="en-IN" sz="3600" b="1"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DFEC317-92F4-8C08-9B23-B0D9EDAD1F45}"/>
              </a:ext>
            </a:extLst>
          </p:cNvPr>
          <p:cNvSpPr>
            <a:spLocks noGrp="1"/>
          </p:cNvSpPr>
          <p:nvPr>
            <p:ph idx="1"/>
          </p:nvPr>
        </p:nvSpPr>
        <p:spPr>
          <a:xfrm>
            <a:off x="713799" y="1403498"/>
            <a:ext cx="7680960" cy="3931920"/>
          </a:xfrm>
        </p:spPr>
        <p:txBody>
          <a:bodyPr>
            <a:normAutofit/>
          </a:bodyPr>
          <a:lstStyle/>
          <a:p>
            <a:pPr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Air quality sensors are installed in the targeted area on top of buildings, industrial areas, traffic and residential areas.</a:t>
            </a:r>
          </a:p>
          <a:p>
            <a:pPr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These sensors are connected to a microcontroller to control the sensors network. </a:t>
            </a:r>
          </a:p>
          <a:p>
            <a:pPr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The data collected by the microcontroller is transmitted to the cloud for analysis.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3702-B897-9B46-B9E4-D0D6D2F2C9DC}"/>
              </a:ext>
            </a:extLst>
          </p:cNvPr>
          <p:cNvSpPr>
            <a:spLocks noGrp="1"/>
          </p:cNvSpPr>
          <p:nvPr>
            <p:ph type="title"/>
          </p:nvPr>
        </p:nvSpPr>
        <p:spPr>
          <a:xfrm>
            <a:off x="731520" y="137160"/>
            <a:ext cx="7680960" cy="1371600"/>
          </a:xfrm>
        </p:spPr>
        <p:txBody>
          <a:bodyPr>
            <a:normAutofit/>
          </a:bodyPr>
          <a:lstStyle/>
          <a:p>
            <a:pPr algn="ctr"/>
            <a:r>
              <a:rPr lang="en-US" sz="3600" b="1" dirty="0">
                <a:solidFill>
                  <a:schemeClr val="tx2">
                    <a:lumMod val="75000"/>
                  </a:schemeClr>
                </a:solidFill>
                <a:latin typeface="Algerian" panose="04020705040A02060702" pitchFamily="82" charset="0"/>
              </a:rPr>
              <a:t>PROPOSED SYSTEM</a:t>
            </a:r>
            <a:endParaRPr lang="en-IN" sz="3600" b="1" dirty="0">
              <a:solidFill>
                <a:schemeClr val="tx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F5E8992-8EA6-14BB-C900-5519E8B63884}"/>
              </a:ext>
            </a:extLst>
          </p:cNvPr>
          <p:cNvSpPr>
            <a:spLocks noGrp="1"/>
          </p:cNvSpPr>
          <p:nvPr>
            <p:ph idx="1"/>
          </p:nvPr>
        </p:nvSpPr>
        <p:spPr>
          <a:xfrm>
            <a:off x="731520" y="1514076"/>
            <a:ext cx="7680960" cy="393192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components cost is reduced compared to the existing system.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ppm level approximately equal to actual level.</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Compact to use.</a:t>
            </a:r>
            <a:endParaRPr lang="en-IN" sz="2400" dirty="0">
              <a:latin typeface="Times New Roman" panose="02020603050405020304" pitchFamily="18" charset="0"/>
              <a:cs typeface="Times New Roman" panose="02020603050405020304" pitchFamily="18" charset="0"/>
            </a:endParaRPr>
          </a:p>
        </p:txBody>
      </p:sp>
      <p:pic>
        <p:nvPicPr>
          <p:cNvPr id="1026" name="Picture 2" descr="Patna most polluted city in India; Varanasi, Kanpur not far behind | Skymet  Weather Services">
            <a:extLst>
              <a:ext uri="{FF2B5EF4-FFF2-40B4-BE49-F238E27FC236}">
                <a16:creationId xmlns:a16="http://schemas.microsoft.com/office/drawing/2014/main" id="{7FD5C5B6-8691-61D5-C7E3-C98304FAD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3886200"/>
            <a:ext cx="3962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C8F482B-B340-E4C1-25D3-6EEC83AACF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3886200"/>
            <a:ext cx="2971800" cy="2201704"/>
          </a:xfrm>
          <a:prstGeom prst="rect">
            <a:avLst/>
          </a:prstGeom>
        </p:spPr>
      </p:pic>
    </p:spTree>
    <p:extLst>
      <p:ext uri="{BB962C8B-B14F-4D97-AF65-F5344CB8AC3E}">
        <p14:creationId xmlns:p14="http://schemas.microsoft.com/office/powerpoint/2010/main" val="243697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1377</TotalTime>
  <Words>807</Words>
  <Application>Microsoft Office PowerPoint</Application>
  <PresentationFormat>On-screen Show (4:3)</PresentationFormat>
  <Paragraphs>94</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Arial Black</vt:lpstr>
      <vt:lpstr>Bahnschrift</vt:lpstr>
      <vt:lpstr>Calibri</vt:lpstr>
      <vt:lpstr>Century Gothic</vt:lpstr>
      <vt:lpstr>Garamond</vt:lpstr>
      <vt:lpstr>Times New Roman</vt:lpstr>
      <vt:lpstr>Wingdings</vt:lpstr>
      <vt:lpstr>Savon</vt:lpstr>
      <vt:lpstr>DEPARTMENT OF ELECTRONICS AND COMMUNICATION ENGINEERING</vt:lpstr>
      <vt:lpstr>AIR QUALITY MONITORING SYSTEM USING ARDUINO</vt:lpstr>
      <vt:lpstr>LIST OF CONTENT</vt:lpstr>
      <vt:lpstr>OBJECTIVES</vt:lpstr>
      <vt:lpstr>INTRODUCTION</vt:lpstr>
      <vt:lpstr>PROBLEM STATEMENT </vt:lpstr>
      <vt:lpstr>Literature Survey</vt:lpstr>
      <vt:lpstr>EXISTING SYSTEM</vt:lpstr>
      <vt:lpstr>PROPOSED SYSTEM</vt:lpstr>
      <vt:lpstr> BLOCK DIAGRAM</vt:lpstr>
      <vt:lpstr>COMPONENTS</vt:lpstr>
      <vt:lpstr>PowerPoint Presentation</vt:lpstr>
      <vt:lpstr> LCD display         Air level can be monitored using MQ135 air quality sensor , LCD is used to display the quality of air in ppm.   Buzzer    It will alarm when the air quality level get worse compared to normal level     </vt:lpstr>
      <vt:lpstr>Work status</vt:lpstr>
      <vt:lpstr> APPLICATIONS   </vt:lpstr>
      <vt:lpstr>CONCLUSION </vt:lpstr>
      <vt:lpstr>REFERENCE</vt:lpstr>
      <vt:lpstr>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dc:title>
  <dc:creator>admin</dc:creator>
  <cp:lastModifiedBy>@ Dpriya</cp:lastModifiedBy>
  <cp:revision>71</cp:revision>
  <dcterms:created xsi:type="dcterms:W3CDTF">2021-02-12T16:38:08Z</dcterms:created>
  <dcterms:modified xsi:type="dcterms:W3CDTF">2023-09-29T14:32:18Z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f7d562bef22240d78c0250857d0b13e5</vt:lpwstr>
  </property>
</Properties>
</file>