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65" r:id="rId2"/>
    <p:sldId id="266" r:id="rId3"/>
    <p:sldId id="269" r:id="rId4"/>
    <p:sldId id="270" r:id="rId5"/>
    <p:sldId id="267" r:id="rId6"/>
    <p:sldId id="276" r:id="rId7"/>
    <p:sldId id="277" r:id="rId8"/>
    <p:sldId id="278" r:id="rId9"/>
    <p:sldId id="263" r:id="rId10"/>
    <p:sldId id="264" r:id="rId11"/>
    <p:sldId id="271" r:id="rId12"/>
    <p:sldId id="259" r:id="rId13"/>
    <p:sldId id="260" r:id="rId14"/>
    <p:sldId id="275" r:id="rId15"/>
    <p:sldId id="257" r:id="rId16"/>
    <p:sldId id="258" r:id="rId17"/>
    <p:sldId id="272" r:id="rId18"/>
    <p:sldId id="273" r:id="rId19"/>
    <p:sldId id="261" r:id="rId20"/>
    <p:sldId id="262" r:id="rId21"/>
    <p:sldId id="274" r:id="rId22"/>
    <p:sldId id="268"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779" autoAdjust="0"/>
    <p:restoredTop sz="94660"/>
  </p:normalViewPr>
  <p:slideViewPr>
    <p:cSldViewPr>
      <p:cViewPr varScale="1">
        <p:scale>
          <a:sx n="68" d="100"/>
          <a:sy n="68" d="100"/>
        </p:scale>
        <p:origin x="828" y="72"/>
      </p:cViewPr>
      <p:guideLst>
        <p:guide orient="horz" pos="2160"/>
        <p:guide pos="3840"/>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B045D64-3AF4-47A1-9708-EBFA5345F017}" type="datetimeFigureOut">
              <a:rPr lang="en-US" smtClean="0"/>
              <a:t>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2AECBF-3531-4B85-ACB7-681D05366971}" type="slidenum">
              <a:rPr lang="en-US" smtClean="0"/>
              <a:t>‹#›</a:t>
            </a:fld>
            <a:endParaRPr lang="en-US"/>
          </a:p>
        </p:txBody>
      </p:sp>
    </p:spTree>
    <p:extLst>
      <p:ext uri="{BB962C8B-B14F-4D97-AF65-F5344CB8AC3E}">
        <p14:creationId xmlns:p14="http://schemas.microsoft.com/office/powerpoint/2010/main" val="10801788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B045D64-3AF4-47A1-9708-EBFA5345F017}" type="datetimeFigureOut">
              <a:rPr lang="en-US" smtClean="0"/>
              <a:t>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2AECBF-3531-4B85-ACB7-681D05366971}" type="slidenum">
              <a:rPr lang="en-US" smtClean="0"/>
              <a:t>‹#›</a:t>
            </a:fld>
            <a:endParaRPr lang="en-US"/>
          </a:p>
        </p:txBody>
      </p:sp>
    </p:spTree>
    <p:extLst>
      <p:ext uri="{BB962C8B-B14F-4D97-AF65-F5344CB8AC3E}">
        <p14:creationId xmlns:p14="http://schemas.microsoft.com/office/powerpoint/2010/main" val="32926988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B045D64-3AF4-47A1-9708-EBFA5345F017}" type="datetimeFigureOut">
              <a:rPr lang="en-US" smtClean="0"/>
              <a:t>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2AECBF-3531-4B85-ACB7-681D05366971}" type="slidenum">
              <a:rPr lang="en-US" smtClean="0"/>
              <a:t>‹#›</a:t>
            </a:fld>
            <a:endParaRPr lang="en-US"/>
          </a:p>
        </p:txBody>
      </p:sp>
    </p:spTree>
    <p:extLst>
      <p:ext uri="{BB962C8B-B14F-4D97-AF65-F5344CB8AC3E}">
        <p14:creationId xmlns:p14="http://schemas.microsoft.com/office/powerpoint/2010/main" val="33458268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B045D64-3AF4-47A1-9708-EBFA5345F017}" type="datetimeFigureOut">
              <a:rPr lang="en-US" smtClean="0"/>
              <a:t>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2AECBF-3531-4B85-ACB7-681D05366971}" type="slidenum">
              <a:rPr lang="en-US" smtClean="0"/>
              <a:t>‹#›</a:t>
            </a:fld>
            <a:endParaRPr 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3197445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B045D64-3AF4-47A1-9708-EBFA5345F017}" type="datetimeFigureOut">
              <a:rPr lang="en-US" smtClean="0"/>
              <a:t>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2AECBF-3531-4B85-ACB7-681D05366971}" type="slidenum">
              <a:rPr lang="en-US" smtClean="0"/>
              <a:t>‹#›</a:t>
            </a:fld>
            <a:endParaRPr lang="en-US"/>
          </a:p>
        </p:txBody>
      </p:sp>
    </p:spTree>
    <p:extLst>
      <p:ext uri="{BB962C8B-B14F-4D97-AF65-F5344CB8AC3E}">
        <p14:creationId xmlns:p14="http://schemas.microsoft.com/office/powerpoint/2010/main" val="4366211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B045D64-3AF4-47A1-9708-EBFA5345F017}" type="datetimeFigureOut">
              <a:rPr lang="en-US" smtClean="0"/>
              <a:t>1/7/2021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B2AECBF-3531-4B85-ACB7-681D05366971}" type="slidenum">
              <a:rPr lang="en-US" smtClean="0"/>
              <a:t>‹#›</a:t>
            </a:fld>
            <a:endParaRPr lang="en-US"/>
          </a:p>
        </p:txBody>
      </p:sp>
    </p:spTree>
    <p:extLst>
      <p:ext uri="{BB962C8B-B14F-4D97-AF65-F5344CB8AC3E}">
        <p14:creationId xmlns:p14="http://schemas.microsoft.com/office/powerpoint/2010/main" val="16928294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B045D64-3AF4-47A1-9708-EBFA5345F017}" type="datetimeFigureOut">
              <a:rPr lang="en-US" smtClean="0"/>
              <a:t>1/7/2021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B2AECBF-3531-4B85-ACB7-681D05366971}" type="slidenum">
              <a:rPr lang="en-US" smtClean="0"/>
              <a:t>‹#›</a:t>
            </a:fld>
            <a:endParaRPr lang="en-US"/>
          </a:p>
        </p:txBody>
      </p:sp>
    </p:spTree>
    <p:extLst>
      <p:ext uri="{BB962C8B-B14F-4D97-AF65-F5344CB8AC3E}">
        <p14:creationId xmlns:p14="http://schemas.microsoft.com/office/powerpoint/2010/main" val="36333151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B045D64-3AF4-47A1-9708-EBFA5345F017}" type="datetimeFigureOut">
              <a:rPr lang="en-US" smtClean="0"/>
              <a:t>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2AECBF-3531-4B85-ACB7-681D05366971}" type="slidenum">
              <a:rPr lang="en-US" smtClean="0"/>
              <a:t>‹#›</a:t>
            </a:fld>
            <a:endParaRPr lang="en-US"/>
          </a:p>
        </p:txBody>
      </p:sp>
    </p:spTree>
    <p:extLst>
      <p:ext uri="{BB962C8B-B14F-4D97-AF65-F5344CB8AC3E}">
        <p14:creationId xmlns:p14="http://schemas.microsoft.com/office/powerpoint/2010/main" val="30776474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B045D64-3AF4-47A1-9708-EBFA5345F017}" type="datetimeFigureOut">
              <a:rPr lang="en-US" smtClean="0"/>
              <a:t>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2AECBF-3531-4B85-ACB7-681D05366971}" type="slidenum">
              <a:rPr lang="en-US" smtClean="0"/>
              <a:t>‹#›</a:t>
            </a:fld>
            <a:endParaRPr lang="en-US"/>
          </a:p>
        </p:txBody>
      </p:sp>
    </p:spTree>
    <p:extLst>
      <p:ext uri="{BB962C8B-B14F-4D97-AF65-F5344CB8AC3E}">
        <p14:creationId xmlns:p14="http://schemas.microsoft.com/office/powerpoint/2010/main" val="3968846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B045D64-3AF4-47A1-9708-EBFA5345F017}" type="datetimeFigureOut">
              <a:rPr lang="en-US" smtClean="0"/>
              <a:t>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2AECBF-3531-4B85-ACB7-681D05366971}" type="slidenum">
              <a:rPr lang="en-US" smtClean="0"/>
              <a:t>‹#›</a:t>
            </a:fld>
            <a:endParaRPr lang="en-US"/>
          </a:p>
        </p:txBody>
      </p:sp>
    </p:spTree>
    <p:extLst>
      <p:ext uri="{BB962C8B-B14F-4D97-AF65-F5344CB8AC3E}">
        <p14:creationId xmlns:p14="http://schemas.microsoft.com/office/powerpoint/2010/main" val="10055330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045D64-3AF4-47A1-9708-EBFA5345F017}" type="datetimeFigureOut">
              <a:rPr lang="en-US" smtClean="0"/>
              <a:t>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2AECBF-3531-4B85-ACB7-681D05366971}" type="slidenum">
              <a:rPr lang="en-US" smtClean="0"/>
              <a:t>‹#›</a:t>
            </a:fld>
            <a:endParaRPr lang="en-US"/>
          </a:p>
        </p:txBody>
      </p:sp>
    </p:spTree>
    <p:extLst>
      <p:ext uri="{BB962C8B-B14F-4D97-AF65-F5344CB8AC3E}">
        <p14:creationId xmlns:p14="http://schemas.microsoft.com/office/powerpoint/2010/main" val="1817475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B045D64-3AF4-47A1-9708-EBFA5345F017}" type="datetimeFigureOut">
              <a:rPr lang="en-US" smtClean="0"/>
              <a:t>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2AECBF-3531-4B85-ACB7-681D05366971}" type="slidenum">
              <a:rPr lang="en-US" smtClean="0"/>
              <a:t>‹#›</a:t>
            </a:fld>
            <a:endParaRPr lang="en-US"/>
          </a:p>
        </p:txBody>
      </p:sp>
    </p:spTree>
    <p:extLst>
      <p:ext uri="{BB962C8B-B14F-4D97-AF65-F5344CB8AC3E}">
        <p14:creationId xmlns:p14="http://schemas.microsoft.com/office/powerpoint/2010/main" val="30913472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B045D64-3AF4-47A1-9708-EBFA5345F017}" type="datetimeFigureOut">
              <a:rPr lang="en-US" smtClean="0"/>
              <a:t>1/7/2021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B2AECBF-3531-4B85-ACB7-681D05366971}" type="slidenum">
              <a:rPr lang="en-US" smtClean="0"/>
              <a:t>‹#›</a:t>
            </a:fld>
            <a:endParaRPr lang="en-US"/>
          </a:p>
        </p:txBody>
      </p:sp>
    </p:spTree>
    <p:extLst>
      <p:ext uri="{BB962C8B-B14F-4D97-AF65-F5344CB8AC3E}">
        <p14:creationId xmlns:p14="http://schemas.microsoft.com/office/powerpoint/2010/main" val="3933628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B045D64-3AF4-47A1-9708-EBFA5345F017}" type="datetimeFigureOut">
              <a:rPr lang="en-US" smtClean="0"/>
              <a:t>1/7/2021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B2AECBF-3531-4B85-ACB7-681D05366971}" type="slidenum">
              <a:rPr lang="en-US" smtClean="0"/>
              <a:t>‹#›</a:t>
            </a:fld>
            <a:endParaRPr lang="en-US"/>
          </a:p>
        </p:txBody>
      </p:sp>
    </p:spTree>
    <p:extLst>
      <p:ext uri="{BB962C8B-B14F-4D97-AF65-F5344CB8AC3E}">
        <p14:creationId xmlns:p14="http://schemas.microsoft.com/office/powerpoint/2010/main" val="1423653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045D64-3AF4-47A1-9708-EBFA5345F017}" type="datetimeFigureOut">
              <a:rPr lang="en-US" smtClean="0"/>
              <a:t>1/7/2021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B2AECBF-3531-4B85-ACB7-681D05366971}" type="slidenum">
              <a:rPr lang="en-US" smtClean="0"/>
              <a:t>‹#›</a:t>
            </a:fld>
            <a:endParaRPr lang="en-US"/>
          </a:p>
        </p:txBody>
      </p:sp>
    </p:spTree>
    <p:extLst>
      <p:ext uri="{BB962C8B-B14F-4D97-AF65-F5344CB8AC3E}">
        <p14:creationId xmlns:p14="http://schemas.microsoft.com/office/powerpoint/2010/main" val="42317212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B045D64-3AF4-47A1-9708-EBFA5345F017}" type="datetimeFigureOut">
              <a:rPr lang="en-US" smtClean="0"/>
              <a:t>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2AECBF-3531-4B85-ACB7-681D05366971}" type="slidenum">
              <a:rPr lang="en-US" smtClean="0"/>
              <a:t>‹#›</a:t>
            </a:fld>
            <a:endParaRPr lang="en-US"/>
          </a:p>
        </p:txBody>
      </p:sp>
    </p:spTree>
    <p:extLst>
      <p:ext uri="{BB962C8B-B14F-4D97-AF65-F5344CB8AC3E}">
        <p14:creationId xmlns:p14="http://schemas.microsoft.com/office/powerpoint/2010/main" val="39005971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B045D64-3AF4-47A1-9708-EBFA5345F017}" type="datetimeFigureOut">
              <a:rPr lang="en-US" smtClean="0"/>
              <a:t>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2AECBF-3531-4B85-ACB7-681D05366971}" type="slidenum">
              <a:rPr lang="en-US" smtClean="0"/>
              <a:t>‹#›</a:t>
            </a:fld>
            <a:endParaRPr lang="en-US"/>
          </a:p>
        </p:txBody>
      </p:sp>
    </p:spTree>
    <p:extLst>
      <p:ext uri="{BB962C8B-B14F-4D97-AF65-F5344CB8AC3E}">
        <p14:creationId xmlns:p14="http://schemas.microsoft.com/office/powerpoint/2010/main" val="5409052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0B045D64-3AF4-47A1-9708-EBFA5345F017}" type="datetimeFigureOut">
              <a:rPr lang="en-US" smtClean="0"/>
              <a:t>1/7/2021</a:t>
            </a:fld>
            <a:endParaRPr 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B2AECBF-3531-4B85-ACB7-681D05366971}" type="slidenum">
              <a:rPr lang="en-US" smtClean="0"/>
              <a:t>‹#›</a:t>
            </a:fld>
            <a:endParaRPr lang="en-US"/>
          </a:p>
        </p:txBody>
      </p:sp>
    </p:spTree>
    <p:extLst>
      <p:ext uri="{BB962C8B-B14F-4D97-AF65-F5344CB8AC3E}">
        <p14:creationId xmlns:p14="http://schemas.microsoft.com/office/powerpoint/2010/main" val="1385635122"/>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3">
            <a:extLst>
              <a:ext uri="{FF2B5EF4-FFF2-40B4-BE49-F238E27FC236}">
                <a16:creationId xmlns:a16="http://schemas.microsoft.com/office/drawing/2014/main" id="{8EA43E52-581F-45F6-AD89-C1FA7E85277D}"/>
              </a:ext>
            </a:extLst>
          </p:cNvPr>
          <p:cNvSpPr txBox="1">
            <a:spLocks noGrp="1"/>
          </p:cNvSpPr>
          <p:nvPr>
            <p:ph type="title"/>
          </p:nvPr>
        </p:nvSpPr>
        <p:spPr>
          <a:xfrm>
            <a:off x="1981200" y="195992"/>
            <a:ext cx="8229600" cy="1143000"/>
          </a:xfrm>
          <a:prstGeom prst="rect">
            <a:avLst/>
          </a:prstGeom>
        </p:spPr>
        <p:txBody>
          <a:bodyPr vert="horz" lIns="91440" tIns="45720" rIns="91440" bIns="45720" rtlCol="0" anchor="ctr">
            <a:normAutofit fontScale="97500"/>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en-IN" sz="2800" u="sng" dirty="0">
                <a:solidFill>
                  <a:schemeClr val="accent6">
                    <a:lumMod val="40000"/>
                    <a:lumOff val="60000"/>
                  </a:schemeClr>
                </a:solidFill>
                <a:latin typeface="Bookman Old Style" panose="02050604050505020204" pitchFamily="18" charset="0"/>
              </a:rPr>
              <a:t>Problem solving and algorithmic thinking</a:t>
            </a:r>
          </a:p>
        </p:txBody>
      </p:sp>
      <p:sp>
        <p:nvSpPr>
          <p:cNvPr id="3" name="Content Placeholder 2">
            <a:extLst>
              <a:ext uri="{FF2B5EF4-FFF2-40B4-BE49-F238E27FC236}">
                <a16:creationId xmlns:a16="http://schemas.microsoft.com/office/drawing/2014/main" id="{64F80E21-6FED-4AF2-96EC-97CE9A673BDA}"/>
              </a:ext>
            </a:extLst>
          </p:cNvPr>
          <p:cNvSpPr>
            <a:spLocks noGrp="1"/>
          </p:cNvSpPr>
          <p:nvPr>
            <p:ph idx="1"/>
          </p:nvPr>
        </p:nvSpPr>
        <p:spPr>
          <a:xfrm>
            <a:off x="5951984" y="3140968"/>
            <a:ext cx="6120680" cy="3240360"/>
          </a:xfrm>
        </p:spPr>
        <p:txBody>
          <a:bodyPr>
            <a:normAutofit/>
          </a:bodyPr>
          <a:lstStyle/>
          <a:p>
            <a:pPr marL="0" indent="0">
              <a:buNone/>
            </a:pPr>
            <a:r>
              <a:rPr lang="en-IN" u="sng" dirty="0">
                <a:solidFill>
                  <a:schemeClr val="accent5">
                    <a:lumMod val="60000"/>
                    <a:lumOff val="40000"/>
                  </a:schemeClr>
                </a:solidFill>
                <a:latin typeface="Rockwell" panose="02060603020205020403" pitchFamily="18" charset="0"/>
              </a:rPr>
              <a:t>   DONE BY :</a:t>
            </a:r>
          </a:p>
          <a:p>
            <a:r>
              <a:rPr lang="en-IN" dirty="0">
                <a:solidFill>
                  <a:schemeClr val="accent1">
                    <a:lumMod val="60000"/>
                    <a:lumOff val="40000"/>
                  </a:schemeClr>
                </a:solidFill>
                <a:latin typeface="Rockwell" panose="02060603020205020403" pitchFamily="18" charset="0"/>
              </a:rPr>
              <a:t>GREESHMA</a:t>
            </a:r>
            <a:r>
              <a:rPr lang="en-IN" dirty="0">
                <a:latin typeface="Rockwell" panose="02060603020205020403" pitchFamily="18" charset="0"/>
              </a:rPr>
              <a:t> – CCEA.</a:t>
            </a:r>
            <a:r>
              <a:rPr lang="en-IN" dirty="0">
                <a:solidFill>
                  <a:srgbClr val="FF0000"/>
                </a:solidFill>
                <a:latin typeface="Rockwell" panose="02060603020205020403" pitchFamily="18" charset="0"/>
              </a:rPr>
              <a:t>21722</a:t>
            </a:r>
          </a:p>
          <a:p>
            <a:r>
              <a:rPr lang="en-IN" dirty="0">
                <a:solidFill>
                  <a:schemeClr val="accent1">
                    <a:lumMod val="60000"/>
                    <a:lumOff val="40000"/>
                  </a:schemeClr>
                </a:solidFill>
                <a:latin typeface="Rockwell" panose="02060603020205020403" pitchFamily="18" charset="0"/>
              </a:rPr>
              <a:t>R RANGASHREE DHANVANTH </a:t>
            </a:r>
            <a:r>
              <a:rPr lang="en-IN" dirty="0">
                <a:latin typeface="Rockwell" panose="02060603020205020403" pitchFamily="18" charset="0"/>
              </a:rPr>
              <a:t>– CCEA.</a:t>
            </a:r>
            <a:r>
              <a:rPr lang="en-IN" dirty="0">
                <a:solidFill>
                  <a:srgbClr val="FF0000"/>
                </a:solidFill>
                <a:latin typeface="Rockwell" panose="02060603020205020403" pitchFamily="18" charset="0"/>
              </a:rPr>
              <a:t>21006</a:t>
            </a:r>
          </a:p>
          <a:p>
            <a:r>
              <a:rPr lang="en-IN" dirty="0">
                <a:solidFill>
                  <a:schemeClr val="accent1">
                    <a:lumMod val="60000"/>
                    <a:lumOff val="40000"/>
                  </a:schemeClr>
                </a:solidFill>
                <a:latin typeface="Rockwell" panose="02060603020205020403" pitchFamily="18" charset="0"/>
              </a:rPr>
              <a:t>DHASHYANTH</a:t>
            </a:r>
            <a:r>
              <a:rPr lang="en-IN" dirty="0">
                <a:latin typeface="Rockwell" panose="02060603020205020403" pitchFamily="18" charset="0"/>
              </a:rPr>
              <a:t> – CCEA.</a:t>
            </a:r>
            <a:r>
              <a:rPr lang="en-IN" dirty="0">
                <a:solidFill>
                  <a:srgbClr val="FF0000"/>
                </a:solidFill>
                <a:latin typeface="Rockwell" panose="02060603020205020403" pitchFamily="18" charset="0"/>
              </a:rPr>
              <a:t>21428</a:t>
            </a:r>
          </a:p>
          <a:p>
            <a:r>
              <a:rPr lang="en-IN" dirty="0">
                <a:solidFill>
                  <a:schemeClr val="accent1">
                    <a:lumMod val="60000"/>
                    <a:lumOff val="40000"/>
                  </a:schemeClr>
                </a:solidFill>
                <a:latin typeface="Rockwell" panose="02060603020205020403" pitchFamily="18" charset="0"/>
              </a:rPr>
              <a:t>SARATH</a:t>
            </a:r>
            <a:r>
              <a:rPr lang="en-IN" dirty="0">
                <a:latin typeface="Rockwell" panose="02060603020205020403" pitchFamily="18" charset="0"/>
              </a:rPr>
              <a:t> – CCEA.</a:t>
            </a:r>
            <a:r>
              <a:rPr lang="en-IN" dirty="0">
                <a:solidFill>
                  <a:srgbClr val="FF0000"/>
                </a:solidFill>
                <a:latin typeface="Rockwell" panose="02060603020205020403" pitchFamily="18" charset="0"/>
              </a:rPr>
              <a:t>21707</a:t>
            </a:r>
          </a:p>
          <a:p>
            <a:r>
              <a:rPr lang="en-IN" dirty="0">
                <a:solidFill>
                  <a:schemeClr val="accent1">
                    <a:lumMod val="60000"/>
                    <a:lumOff val="40000"/>
                  </a:schemeClr>
                </a:solidFill>
                <a:latin typeface="Rockwell" panose="02060603020205020403" pitchFamily="18" charset="0"/>
              </a:rPr>
              <a:t>SANJAY</a:t>
            </a:r>
            <a:r>
              <a:rPr lang="en-IN" dirty="0">
                <a:latin typeface="Rockwell" panose="02060603020205020403" pitchFamily="18" charset="0"/>
              </a:rPr>
              <a:t> – CCEA.</a:t>
            </a:r>
            <a:r>
              <a:rPr lang="en-IN" dirty="0">
                <a:solidFill>
                  <a:srgbClr val="FF0000"/>
                </a:solidFill>
                <a:latin typeface="Rockwell" panose="02060603020205020403" pitchFamily="18" charset="0"/>
              </a:rPr>
              <a:t>20754</a:t>
            </a:r>
          </a:p>
        </p:txBody>
      </p:sp>
      <p:sp>
        <p:nvSpPr>
          <p:cNvPr id="5" name="Title 13">
            <a:extLst>
              <a:ext uri="{FF2B5EF4-FFF2-40B4-BE49-F238E27FC236}">
                <a16:creationId xmlns:a16="http://schemas.microsoft.com/office/drawing/2014/main" id="{6A456E68-4E22-445F-A799-7A4A40BDC5D3}"/>
              </a:ext>
            </a:extLst>
          </p:cNvPr>
          <p:cNvSpPr txBox="1">
            <a:spLocks/>
          </p:cNvSpPr>
          <p:nvPr/>
        </p:nvSpPr>
        <p:spPr>
          <a:xfrm>
            <a:off x="1981200" y="1417638"/>
            <a:ext cx="8229600" cy="1143000"/>
          </a:xfrm>
          <a:prstGeom prst="rect">
            <a:avLst/>
          </a:prstGeom>
        </p:spPr>
        <p:txBody>
          <a:bodyPr vert="horz" lIns="91440" tIns="45720" rIns="91440" bIns="45720" rtlCol="0" anchor="ctr">
            <a:normAutofit fontScale="97500" lnSpcReduction="10000"/>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en-IN" sz="2800" u="sng" dirty="0">
                <a:solidFill>
                  <a:schemeClr val="accent5">
                    <a:lumMod val="60000"/>
                    <a:lumOff val="40000"/>
                  </a:schemeClr>
                </a:solidFill>
                <a:latin typeface="Bookman Old Style" panose="02050604050505020204" pitchFamily="18" charset="0"/>
              </a:rPr>
              <a:t>CRICKET SCORE SHEET</a:t>
            </a:r>
          </a:p>
          <a:p>
            <a:endParaRPr lang="en-IN" sz="2800" dirty="0">
              <a:latin typeface="Bookman Old Style" panose="02050604050505020204" pitchFamily="18" charset="0"/>
            </a:endParaRPr>
          </a:p>
          <a:p>
            <a:r>
              <a:rPr lang="en-IN" sz="2800" u="sng" dirty="0">
                <a:latin typeface="Bookman Old Style" panose="02050604050505020204" pitchFamily="18" charset="0"/>
              </a:rPr>
              <a:t>GROUP NO : 7 </a:t>
            </a:r>
            <a:r>
              <a:rPr lang="en-IN" sz="2800" u="sng" dirty="0" err="1">
                <a:solidFill>
                  <a:schemeClr val="accent1">
                    <a:lumMod val="60000"/>
                    <a:lumOff val="40000"/>
                  </a:schemeClr>
                </a:solidFill>
                <a:latin typeface="Bookman Old Style" panose="02050604050505020204" pitchFamily="18" charset="0"/>
              </a:rPr>
              <a:t>ccea</a:t>
            </a:r>
            <a:endParaRPr lang="en-IN" sz="2800" u="sng" dirty="0">
              <a:solidFill>
                <a:schemeClr val="accent1">
                  <a:lumMod val="60000"/>
                  <a:lumOff val="40000"/>
                </a:schemeClr>
              </a:solidFill>
              <a:latin typeface="Bookman Old Style" panose="02050604050505020204" pitchFamily="18" charset="0"/>
            </a:endParaRPr>
          </a:p>
        </p:txBody>
      </p:sp>
      <p:pic>
        <p:nvPicPr>
          <p:cNvPr id="9" name="Picture 8">
            <a:extLst>
              <a:ext uri="{FF2B5EF4-FFF2-40B4-BE49-F238E27FC236}">
                <a16:creationId xmlns:a16="http://schemas.microsoft.com/office/drawing/2014/main" id="{744FA16B-2654-43ED-BAFB-98EF8E9803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1384" y="2204014"/>
            <a:ext cx="3240360" cy="4197739"/>
          </a:xfrm>
          <a:prstGeom prst="rect">
            <a:avLst/>
          </a:prstGeom>
        </p:spPr>
      </p:pic>
    </p:spTree>
    <p:extLst>
      <p:ext uri="{BB962C8B-B14F-4D97-AF65-F5344CB8AC3E}">
        <p14:creationId xmlns:p14="http://schemas.microsoft.com/office/powerpoint/2010/main" val="4699564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9688" y="404664"/>
            <a:ext cx="11712624" cy="6336704"/>
          </a:xfrm>
        </p:spPr>
        <p:txBody>
          <a:bodyPr>
            <a:noAutofit/>
          </a:bodyPr>
          <a:lstStyle/>
          <a:p>
            <a:r>
              <a:rPr lang="en-US" sz="2200" dirty="0">
                <a:solidFill>
                  <a:schemeClr val="accent1">
                    <a:lumMod val="40000"/>
                    <a:lumOff val="60000"/>
                  </a:schemeClr>
                </a:solidFill>
              </a:rPr>
              <a:t>If the scorecard is programed, many details can be noted and calculated easily. But the following are some details which can be neglected:-</a:t>
            </a:r>
          </a:p>
          <a:p>
            <a:pPr marL="1071563" lvl="2" indent="-385763">
              <a:buFont typeface="+mj-lt"/>
              <a:buAutoNum type="arabicPeriod"/>
            </a:pPr>
            <a:r>
              <a:rPr lang="en-US" sz="2200" dirty="0">
                <a:solidFill>
                  <a:schemeClr val="accent5">
                    <a:lumMod val="40000"/>
                    <a:lumOff val="60000"/>
                  </a:schemeClr>
                </a:solidFill>
              </a:rPr>
              <a:t>Prediction of runs at the end of an innings as per net run rate and possible run rate.</a:t>
            </a:r>
            <a:endParaRPr lang="en-US" sz="2200" dirty="0"/>
          </a:p>
          <a:p>
            <a:pPr marL="1071563" lvl="2" indent="-385763">
              <a:buFont typeface="+mj-lt"/>
              <a:buAutoNum type="arabicPeriod"/>
            </a:pPr>
            <a:endParaRPr lang="en-US" sz="2200" dirty="0">
              <a:solidFill>
                <a:schemeClr val="accent6">
                  <a:lumMod val="40000"/>
                  <a:lumOff val="60000"/>
                </a:schemeClr>
              </a:solidFill>
            </a:endParaRPr>
          </a:p>
          <a:p>
            <a:pPr marL="1071563" lvl="2" indent="-385763">
              <a:buFont typeface="+mj-lt"/>
              <a:buAutoNum type="arabicPeriod"/>
            </a:pPr>
            <a:endParaRPr lang="en-US" sz="2200" dirty="0">
              <a:solidFill>
                <a:schemeClr val="accent6">
                  <a:lumMod val="40000"/>
                  <a:lumOff val="60000"/>
                </a:schemeClr>
              </a:solidFill>
            </a:endParaRPr>
          </a:p>
          <a:p>
            <a:pPr marL="1071563" lvl="2" indent="-385763">
              <a:buFont typeface="+mj-lt"/>
              <a:buAutoNum type="arabicPeriod"/>
            </a:pPr>
            <a:endParaRPr lang="en-US" sz="2200" dirty="0">
              <a:solidFill>
                <a:schemeClr val="accent6">
                  <a:lumMod val="40000"/>
                  <a:lumOff val="60000"/>
                </a:schemeClr>
              </a:solidFill>
            </a:endParaRPr>
          </a:p>
          <a:p>
            <a:pPr marL="1071563" lvl="2" indent="-385763">
              <a:buFont typeface="+mj-lt"/>
              <a:buAutoNum type="arabicPeriod"/>
            </a:pPr>
            <a:r>
              <a:rPr lang="en-US" sz="2200" dirty="0">
                <a:solidFill>
                  <a:schemeClr val="accent6">
                    <a:lumMod val="40000"/>
                    <a:lumOff val="60000"/>
                  </a:schemeClr>
                </a:solidFill>
              </a:rPr>
              <a:t>Duckworth-Lewis method calculation makes the program too difficult such that its removal will reduce work load. It is required only in some unexpected situations like bad weather(rain),etc. So if it is neglected also, it wont create any problem.</a:t>
            </a:r>
          </a:p>
          <a:p>
            <a:pPr marL="1071563" lvl="2" indent="-385763">
              <a:buFont typeface="+mj-lt"/>
              <a:buAutoNum type="arabicPeriod"/>
            </a:pPr>
            <a:endParaRPr lang="en-US" sz="2200" dirty="0">
              <a:solidFill>
                <a:schemeClr val="accent6">
                  <a:lumMod val="40000"/>
                  <a:lumOff val="60000"/>
                </a:schemeClr>
              </a:solidFill>
            </a:endParaRPr>
          </a:p>
          <a:p>
            <a:pPr marL="1071563" lvl="2" indent="-385763">
              <a:buFont typeface="+mj-lt"/>
              <a:buAutoNum type="arabicPeriod"/>
            </a:pPr>
            <a:r>
              <a:rPr lang="en-US" sz="2200" dirty="0">
                <a:solidFill>
                  <a:schemeClr val="accent6">
                    <a:lumMod val="40000"/>
                    <a:lumOff val="60000"/>
                  </a:schemeClr>
                </a:solidFill>
              </a:rPr>
              <a:t>Information and past records about the player is an unnecessary information so we can avoid that as well.</a:t>
            </a:r>
          </a:p>
          <a:p>
            <a:pPr marL="1071563" lvl="2" indent="-385763">
              <a:buFont typeface="+mj-lt"/>
              <a:buAutoNum type="arabicPeriod"/>
            </a:pPr>
            <a:endParaRPr lang="en-US" sz="2200" dirty="0"/>
          </a:p>
          <a:p>
            <a:pPr marL="1071563" lvl="2" indent="-385763">
              <a:buFont typeface="+mj-lt"/>
              <a:buAutoNum type="arabicPeriod"/>
            </a:pPr>
            <a:endParaRPr lang="en-US" sz="2200" dirty="0"/>
          </a:p>
          <a:p>
            <a:pPr marL="685800" lvl="2" indent="0">
              <a:buNone/>
            </a:pPr>
            <a:r>
              <a:rPr lang="en-US" sz="2200" dirty="0"/>
              <a:t>                  </a:t>
            </a:r>
          </a:p>
          <a:p>
            <a:pPr marL="685800" lvl="2" indent="0">
              <a:buNone/>
            </a:pPr>
            <a:endParaRPr lang="en-US" sz="2200" dirty="0"/>
          </a:p>
          <a:p>
            <a:pPr marL="685800" lvl="2" indent="0">
              <a:buNone/>
            </a:pPr>
            <a:endParaRPr lang="en-US" sz="2200" dirty="0"/>
          </a:p>
          <a:p>
            <a:pPr marL="685800" lvl="2" indent="0">
              <a:buNone/>
            </a:pPr>
            <a:endParaRPr lang="en-US" sz="2200" dirty="0"/>
          </a:p>
          <a:p>
            <a:pPr marL="685800" lvl="2" indent="0">
              <a:buNone/>
            </a:pPr>
            <a:endParaRPr lang="en-US" sz="2200" dirty="0"/>
          </a:p>
        </p:txBody>
      </p:sp>
      <p:pic>
        <p:nvPicPr>
          <p:cNvPr id="4" name="Picture 3">
            <a:extLst>
              <a:ext uri="{FF2B5EF4-FFF2-40B4-BE49-F238E27FC236}">
                <a16:creationId xmlns:a16="http://schemas.microsoft.com/office/drawing/2014/main" id="{BD6D36CD-6758-4C7B-9A39-0D1116A09C78}"/>
              </a:ext>
            </a:extLst>
          </p:cNvPr>
          <p:cNvPicPr>
            <a:picLocks noChangeAspect="1"/>
          </p:cNvPicPr>
          <p:nvPr/>
        </p:nvPicPr>
        <p:blipFill>
          <a:blip r:embed="rId2"/>
          <a:stretch>
            <a:fillRect/>
          </a:stretch>
        </p:blipFill>
        <p:spPr>
          <a:xfrm>
            <a:off x="3431704" y="2276872"/>
            <a:ext cx="4176464" cy="945008"/>
          </a:xfrm>
          <a:prstGeom prst="rect">
            <a:avLst/>
          </a:prstGeom>
        </p:spPr>
      </p:pic>
    </p:spTree>
    <p:extLst>
      <p:ext uri="{BB962C8B-B14F-4D97-AF65-F5344CB8AC3E}">
        <p14:creationId xmlns:p14="http://schemas.microsoft.com/office/powerpoint/2010/main" val="17576509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4D950-98E3-41DA-933E-0ACB104FA56D}"/>
              </a:ext>
            </a:extLst>
          </p:cNvPr>
          <p:cNvSpPr>
            <a:spLocks noGrp="1"/>
          </p:cNvSpPr>
          <p:nvPr>
            <p:ph type="title"/>
          </p:nvPr>
        </p:nvSpPr>
        <p:spPr>
          <a:xfrm>
            <a:off x="767408" y="188640"/>
            <a:ext cx="5112568" cy="1326321"/>
          </a:xfrm>
        </p:spPr>
        <p:txBody>
          <a:bodyPr/>
          <a:lstStyle/>
          <a:p>
            <a:r>
              <a:rPr lang="en-US" u="sng" dirty="0">
                <a:solidFill>
                  <a:srgbClr val="FFFF00"/>
                </a:solidFill>
                <a:latin typeface="Algerian" pitchFamily="82" charset="0"/>
              </a:rPr>
              <a:t>Pattern recognition</a:t>
            </a:r>
            <a:endParaRPr lang="en-IN" dirty="0"/>
          </a:p>
        </p:txBody>
      </p:sp>
      <p:sp>
        <p:nvSpPr>
          <p:cNvPr id="3" name="Content Placeholder 2">
            <a:extLst>
              <a:ext uri="{FF2B5EF4-FFF2-40B4-BE49-F238E27FC236}">
                <a16:creationId xmlns:a16="http://schemas.microsoft.com/office/drawing/2014/main" id="{3360B5B2-6559-4023-A7BE-43011CCC259C}"/>
              </a:ext>
            </a:extLst>
          </p:cNvPr>
          <p:cNvSpPr>
            <a:spLocks noGrp="1"/>
          </p:cNvSpPr>
          <p:nvPr>
            <p:ph idx="1"/>
          </p:nvPr>
        </p:nvSpPr>
        <p:spPr>
          <a:xfrm>
            <a:off x="767408" y="1514961"/>
            <a:ext cx="11017224" cy="5154399"/>
          </a:xfrm>
        </p:spPr>
        <p:txBody>
          <a:bodyPr/>
          <a:lstStyle/>
          <a:p>
            <a:r>
              <a:rPr lang="en-IN" dirty="0"/>
              <a:t>BY SEEING THE PREVIOUS SCORE SHEETS WE FOUND OUT THAT SOME OF THE INFORMATIONS ARE MANDATORY.</a:t>
            </a:r>
          </a:p>
          <a:p>
            <a:r>
              <a:rPr lang="en-IN" dirty="0"/>
              <a:t>THOSE ARE THE NAME OF THE TWO TEAMS, VENUE, DATE OF THE MATCH, NAME OF THE BOWLER AND THE BATSMAN. THEN COMES THE RUNS, OVERS AND THE WICKETS.</a:t>
            </a:r>
          </a:p>
          <a:p>
            <a:r>
              <a:rPr lang="en-IN" dirty="0"/>
              <a:t>FROM THE PAST SCORE SHEETS WE CAN CONCLUDE THAT  VENUE, NAME OF THE TWO TEAMS, NAME OF THE BOWLER AND THE BATSMAN CAN BE WRITTEN BY USING THE STRING DATA TYPE.</a:t>
            </a:r>
          </a:p>
          <a:p>
            <a:r>
              <a:rPr lang="en-IN" dirty="0"/>
              <a:t>THEN COMES THE RUNS, OVERS, WICKETS AND EXTRAS WHICH CAN BE WRITTERN BY USING THE INTEGER DATA TYPE.</a:t>
            </a:r>
          </a:p>
          <a:p>
            <a:r>
              <a:rPr lang="en-IN" dirty="0"/>
              <a:t>FLOAT IS A DATA TYPE WHICH IS USED TO WRITE THE RUN RATE, ECONOMY AND THE STRIKE RATE.</a:t>
            </a:r>
          </a:p>
        </p:txBody>
      </p:sp>
    </p:spTree>
    <p:extLst>
      <p:ext uri="{BB962C8B-B14F-4D97-AF65-F5344CB8AC3E}">
        <p14:creationId xmlns:p14="http://schemas.microsoft.com/office/powerpoint/2010/main" val="29152388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0791" y="260648"/>
            <a:ext cx="10353761" cy="1326321"/>
          </a:xfrm>
        </p:spPr>
        <p:txBody>
          <a:bodyPr>
            <a:noAutofit/>
          </a:bodyPr>
          <a:lstStyle/>
          <a:p>
            <a:pPr algn="l"/>
            <a:r>
              <a:rPr lang="en-US" sz="3600" u="sng" dirty="0">
                <a:solidFill>
                  <a:srgbClr val="92D050"/>
                </a:solidFill>
                <a:latin typeface="Algerian" pitchFamily="82" charset="0"/>
              </a:rPr>
              <a:t>Input &amp; Output design of score card</a:t>
            </a:r>
          </a:p>
        </p:txBody>
      </p:sp>
      <p:sp>
        <p:nvSpPr>
          <p:cNvPr id="3" name="Content Placeholder 2"/>
          <p:cNvSpPr>
            <a:spLocks noGrp="1"/>
          </p:cNvSpPr>
          <p:nvPr>
            <p:ph idx="1"/>
          </p:nvPr>
        </p:nvSpPr>
        <p:spPr>
          <a:xfrm>
            <a:off x="479376" y="1844824"/>
            <a:ext cx="11377264" cy="4752528"/>
          </a:xfrm>
        </p:spPr>
        <p:txBody>
          <a:bodyPr>
            <a:normAutofit/>
          </a:bodyPr>
          <a:lstStyle/>
          <a:p>
            <a:r>
              <a:rPr lang="en-US" sz="2400" dirty="0">
                <a:solidFill>
                  <a:schemeClr val="accent6">
                    <a:lumMod val="40000"/>
                    <a:lumOff val="60000"/>
                  </a:schemeClr>
                </a:solidFill>
                <a:latin typeface="Georgia" pitchFamily="18" charset="0"/>
              </a:rPr>
              <a:t>Here the input data is to be given by users and the output design is the cricket score card.</a:t>
            </a:r>
          </a:p>
          <a:p>
            <a:r>
              <a:rPr lang="en-US" sz="2400" dirty="0">
                <a:solidFill>
                  <a:schemeClr val="accent6">
                    <a:lumMod val="40000"/>
                    <a:lumOff val="60000"/>
                  </a:schemeClr>
                </a:solidFill>
                <a:latin typeface="Georgia" pitchFamily="18" charset="0"/>
              </a:rPr>
              <a:t>As the game is so important the score can be changed if it is accessed by any people so for security purpose we should design the score card by entering a valid user id and pass word related to the team &amp; should be accessed only by the authorities.(Valid user name which should be available in the database)</a:t>
            </a:r>
          </a:p>
          <a:p>
            <a:r>
              <a:rPr lang="en-US" sz="2400" dirty="0">
                <a:solidFill>
                  <a:schemeClr val="accent6">
                    <a:lumMod val="40000"/>
                    <a:lumOff val="60000"/>
                  </a:schemeClr>
                </a:solidFill>
                <a:latin typeface="Georgia" pitchFamily="18" charset="0"/>
              </a:rPr>
              <a:t>Then the authorities will be able to access and they will input the scores according to the game play.</a:t>
            </a:r>
          </a:p>
          <a:p>
            <a:r>
              <a:rPr lang="en-US" sz="2400" dirty="0">
                <a:solidFill>
                  <a:schemeClr val="accent6">
                    <a:lumMod val="40000"/>
                    <a:lumOff val="60000"/>
                  </a:schemeClr>
                </a:solidFill>
                <a:latin typeface="Georgia" pitchFamily="18" charset="0"/>
              </a:rPr>
              <a:t>The score card may also contain commentary box.</a:t>
            </a:r>
          </a:p>
          <a:p>
            <a:endParaRPr lang="en-US" sz="2400" dirty="0">
              <a:solidFill>
                <a:schemeClr val="accent6">
                  <a:lumMod val="40000"/>
                  <a:lumOff val="60000"/>
                </a:schemeClr>
              </a:solidFill>
              <a:latin typeface="Georgia" pitchFamily="18" charset="0"/>
            </a:endParaRPr>
          </a:p>
          <a:p>
            <a:endParaRPr lang="en-US" sz="2800" dirty="0">
              <a:solidFill>
                <a:schemeClr val="accent6">
                  <a:lumMod val="40000"/>
                  <a:lumOff val="60000"/>
                </a:schemeClr>
              </a:solidFill>
              <a:latin typeface="Georgia" pitchFamily="18" charset="0"/>
            </a:endParaRPr>
          </a:p>
          <a:p>
            <a:endParaRPr lang="en-US" sz="2800" dirty="0">
              <a:solidFill>
                <a:schemeClr val="accent6">
                  <a:lumMod val="40000"/>
                  <a:lumOff val="60000"/>
                </a:schemeClr>
              </a:solidFill>
              <a:latin typeface="Georgia"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9376" y="188640"/>
            <a:ext cx="7765321" cy="1326321"/>
          </a:xfrm>
        </p:spPr>
        <p:txBody>
          <a:bodyPr>
            <a:normAutofit/>
          </a:bodyPr>
          <a:lstStyle/>
          <a:p>
            <a:pPr algn="l"/>
            <a:r>
              <a:rPr lang="en-US" sz="4000" u="sng" dirty="0">
                <a:solidFill>
                  <a:srgbClr val="FFC000"/>
                </a:solidFill>
                <a:latin typeface="Algerian" pitchFamily="82" charset="0"/>
              </a:rPr>
              <a:t>Display of the score card </a:t>
            </a:r>
          </a:p>
        </p:txBody>
      </p:sp>
      <p:sp>
        <p:nvSpPr>
          <p:cNvPr id="3" name="Content Placeholder 2"/>
          <p:cNvSpPr>
            <a:spLocks noGrp="1"/>
          </p:cNvSpPr>
          <p:nvPr>
            <p:ph idx="1"/>
          </p:nvPr>
        </p:nvSpPr>
        <p:spPr>
          <a:xfrm>
            <a:off x="155340" y="2204864"/>
            <a:ext cx="11881320" cy="4808588"/>
          </a:xfrm>
        </p:spPr>
        <p:txBody>
          <a:bodyPr/>
          <a:lstStyle/>
          <a:p>
            <a:r>
              <a:rPr lang="en-US" sz="2400" dirty="0">
                <a:solidFill>
                  <a:schemeClr val="bg2">
                    <a:lumMod val="20000"/>
                    <a:lumOff val="80000"/>
                  </a:schemeClr>
                </a:solidFill>
              </a:rPr>
              <a:t>After entering the valid input from the end users(details of the match)Finally the output will be the score sheet which contains the names of the players and their respective scores.</a:t>
            </a:r>
          </a:p>
          <a:p>
            <a:r>
              <a:rPr lang="en-US" sz="2400" dirty="0">
                <a:solidFill>
                  <a:schemeClr val="bg2">
                    <a:lumMod val="20000"/>
                    <a:lumOff val="80000"/>
                  </a:schemeClr>
                </a:solidFill>
              </a:rPr>
              <a:t>Example of score sheet:</a:t>
            </a:r>
            <a:endParaRPr lang="en-US" dirty="0">
              <a:solidFill>
                <a:schemeClr val="bg2">
                  <a:lumMod val="20000"/>
                  <a:lumOff val="80000"/>
                </a:schemeClr>
              </a:solidFill>
            </a:endParaRPr>
          </a:p>
        </p:txBody>
      </p:sp>
      <p:pic>
        <p:nvPicPr>
          <p:cNvPr id="5" name="Picture 2" descr="Top 10 Amazing Cricket Scorecards - Sports Show">
            <a:extLst>
              <a:ext uri="{FF2B5EF4-FFF2-40B4-BE49-F238E27FC236}">
                <a16:creationId xmlns:a16="http://schemas.microsoft.com/office/drawing/2014/main" id="{8B2414B3-F4F8-4F69-ACBF-C9A98BFCE6A9}"/>
              </a:ext>
            </a:extLst>
          </p:cNvPr>
          <p:cNvPicPr>
            <a:picLocks noChangeAspect="1" noChangeArrowheads="1"/>
          </p:cNvPicPr>
          <p:nvPr/>
        </p:nvPicPr>
        <p:blipFill>
          <a:blip r:embed="rId2"/>
          <a:srcRect/>
          <a:stretch>
            <a:fillRect/>
          </a:stretch>
        </p:blipFill>
        <p:spPr bwMode="auto">
          <a:xfrm>
            <a:off x="6240016" y="3717032"/>
            <a:ext cx="4643438" cy="2735176"/>
          </a:xfrm>
          <a:prstGeom prst="rect">
            <a:avLst/>
          </a:prstGeo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5C8AAED-509F-4EB2-8A4D-CD16493D7290}"/>
              </a:ext>
            </a:extLst>
          </p:cNvPr>
          <p:cNvSpPr>
            <a:spLocks noGrp="1"/>
          </p:cNvSpPr>
          <p:nvPr>
            <p:ph idx="1"/>
          </p:nvPr>
        </p:nvSpPr>
        <p:spPr/>
        <p:txBody>
          <a:bodyPr>
            <a:normAutofit/>
          </a:bodyPr>
          <a:lstStyle/>
          <a:p>
            <a:pPr marL="0" indent="0">
              <a:buNone/>
            </a:pPr>
            <a:r>
              <a:rPr lang="en-IN" sz="8000" dirty="0">
                <a:solidFill>
                  <a:srgbClr val="FFC000"/>
                </a:solidFill>
              </a:rPr>
              <a:t>        ALGORITHM</a:t>
            </a:r>
          </a:p>
        </p:txBody>
      </p:sp>
    </p:spTree>
    <p:extLst>
      <p:ext uri="{BB962C8B-B14F-4D97-AF65-F5344CB8AC3E}">
        <p14:creationId xmlns:p14="http://schemas.microsoft.com/office/powerpoint/2010/main" val="4626002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38282" y="285729"/>
            <a:ext cx="8429684" cy="6278642"/>
          </a:xfrm>
          <a:prstGeom prst="rect">
            <a:avLst/>
          </a:prstGeom>
        </p:spPr>
        <p:txBody>
          <a:bodyPr wrap="square">
            <a:spAutoFit/>
          </a:bodyPr>
          <a:lstStyle/>
          <a:p>
            <a:pPr>
              <a:buNone/>
            </a:pPr>
            <a:r>
              <a:rPr lang="en-US" dirty="0">
                <a:solidFill>
                  <a:srgbClr val="FF0000"/>
                </a:solidFill>
                <a:latin typeface="Comic Sans MS" pitchFamily="66" charset="0"/>
              </a:rPr>
              <a:t>Step 1</a:t>
            </a:r>
            <a:r>
              <a:rPr lang="en-US" dirty="0">
                <a:latin typeface="Comic Sans MS" pitchFamily="66" charset="0"/>
              </a:rPr>
              <a:t>.Start </a:t>
            </a:r>
          </a:p>
          <a:p>
            <a:pPr>
              <a:buNone/>
            </a:pPr>
            <a:r>
              <a:rPr lang="en-US" dirty="0">
                <a:solidFill>
                  <a:srgbClr val="FF0000"/>
                </a:solidFill>
                <a:latin typeface="Comic Sans MS" pitchFamily="66" charset="0"/>
              </a:rPr>
              <a:t>Step 2</a:t>
            </a:r>
            <a:r>
              <a:rPr lang="en-US" dirty="0">
                <a:latin typeface="Comic Sans MS" pitchFamily="66" charset="0"/>
              </a:rPr>
              <a:t>.Intialise the variables integer(number, wicket, score ) &amp; String(Name, competition, venue, Date )</a:t>
            </a:r>
          </a:p>
          <a:p>
            <a:pPr>
              <a:buNone/>
            </a:pPr>
            <a:r>
              <a:rPr lang="en-US" dirty="0">
                <a:solidFill>
                  <a:srgbClr val="FF0000"/>
                </a:solidFill>
                <a:latin typeface="Comic Sans MS" pitchFamily="66" charset="0"/>
              </a:rPr>
              <a:t>Step 3</a:t>
            </a:r>
            <a:r>
              <a:rPr lang="en-US" dirty="0">
                <a:latin typeface="Comic Sans MS" pitchFamily="66" charset="0"/>
              </a:rPr>
              <a:t>.Output</a:t>
            </a:r>
            <a:r>
              <a:rPr lang="en-US" dirty="0">
                <a:solidFill>
                  <a:srgbClr val="FF0000"/>
                </a:solidFill>
                <a:latin typeface="Comic Sans MS" pitchFamily="66" charset="0"/>
              </a:rPr>
              <a:t> </a:t>
            </a:r>
            <a:r>
              <a:rPr lang="en-US" dirty="0">
                <a:latin typeface="Comic Sans MS" pitchFamily="66" charset="0"/>
              </a:rPr>
              <a:t>“Select the screen that u need u display </a:t>
            </a:r>
            <a:r>
              <a:rPr lang="en-US" dirty="0">
                <a:solidFill>
                  <a:srgbClr val="00B0F0"/>
                </a:solidFill>
                <a:latin typeface="Comic Sans MS" pitchFamily="66" charset="0"/>
              </a:rPr>
              <a:t>1.New score sheet                                                                                                       2.View score sheet                                                                                                                                                                                3.Exit”                                   </a:t>
            </a:r>
          </a:p>
          <a:p>
            <a:pPr>
              <a:buNone/>
            </a:pPr>
            <a:r>
              <a:rPr lang="en-US" dirty="0">
                <a:solidFill>
                  <a:srgbClr val="FF0000"/>
                </a:solidFill>
                <a:latin typeface="Comic Sans MS" pitchFamily="66" charset="0"/>
              </a:rPr>
              <a:t>Step 4</a:t>
            </a:r>
            <a:r>
              <a:rPr lang="en-US" dirty="0">
                <a:latin typeface="Comic Sans MS" pitchFamily="66" charset="0"/>
              </a:rPr>
              <a:t>.If “1” is entered the new score sheet is displayed in which the user  has to input  the information.</a:t>
            </a:r>
          </a:p>
          <a:p>
            <a:r>
              <a:rPr lang="en-US" dirty="0">
                <a:latin typeface="Comic Sans MS" pitchFamily="66" charset="0"/>
                <a:ea typeface="+mn-lt"/>
                <a:cs typeface="+mn-lt"/>
              </a:rPr>
              <a:t>  </a:t>
            </a:r>
            <a:r>
              <a:rPr lang="en-US" dirty="0">
                <a:solidFill>
                  <a:srgbClr val="FF0000"/>
                </a:solidFill>
                <a:latin typeface="Comic Sans MS" pitchFamily="66" charset="0"/>
                <a:ea typeface="+mn-lt"/>
                <a:cs typeface="+mn-lt"/>
              </a:rPr>
              <a:t>Step 5</a:t>
            </a:r>
            <a:r>
              <a:rPr lang="en-US" b="1" dirty="0">
                <a:latin typeface="Comic Sans MS" pitchFamily="66" charset="0"/>
                <a:ea typeface="+mn-lt"/>
                <a:cs typeface="+mn-lt"/>
              </a:rPr>
              <a:t>:</a:t>
            </a:r>
            <a:r>
              <a:rPr lang="en-US" dirty="0">
                <a:latin typeface="Comic Sans MS" pitchFamily="66" charset="0"/>
                <a:ea typeface="+mn-lt"/>
                <a:cs typeface="+mn-lt"/>
              </a:rPr>
              <a:t> Output ("WELCOME!  </a:t>
            </a:r>
          </a:p>
          <a:p>
            <a:pPr lvl="3"/>
            <a:r>
              <a:rPr lang="en-US" sz="1600" dirty="0">
                <a:latin typeface="Comic Sans MS" pitchFamily="66" charset="0"/>
                <a:ea typeface="+mn-lt"/>
                <a:cs typeface="+mn-lt"/>
              </a:rPr>
              <a:t>MENU  </a:t>
            </a:r>
          </a:p>
          <a:p>
            <a:pPr lvl="3"/>
            <a:r>
              <a:rPr lang="en-US" sz="1600" dirty="0">
                <a:latin typeface="Comic Sans MS" pitchFamily="66" charset="0"/>
                <a:ea typeface="+mn-lt"/>
                <a:cs typeface="+mn-lt"/>
              </a:rPr>
              <a:t>Enter:  </a:t>
            </a:r>
          </a:p>
          <a:p>
            <a:pPr lvl="3"/>
            <a:r>
              <a:rPr lang="en-US" sz="1600" dirty="0">
                <a:latin typeface="Comic Sans MS" pitchFamily="66" charset="0"/>
                <a:ea typeface="+mn-lt"/>
                <a:cs typeface="+mn-lt"/>
              </a:rPr>
              <a:t>1. New Score Sheet  </a:t>
            </a:r>
          </a:p>
          <a:p>
            <a:pPr lvl="3"/>
            <a:r>
              <a:rPr lang="en-US" sz="1600" dirty="0">
                <a:latin typeface="Comic Sans MS" pitchFamily="66" charset="0"/>
                <a:ea typeface="+mn-lt"/>
                <a:cs typeface="+mn-lt"/>
              </a:rPr>
              <a:t>2. View Score Sheet </a:t>
            </a:r>
          </a:p>
          <a:p>
            <a:pPr lvl="3"/>
            <a:r>
              <a:rPr lang="en-US" sz="1600" dirty="0">
                <a:latin typeface="Comic Sans MS" pitchFamily="66" charset="0"/>
                <a:ea typeface="+mn-lt"/>
                <a:cs typeface="+mn-lt"/>
              </a:rPr>
              <a:t>3. Exit  </a:t>
            </a:r>
          </a:p>
          <a:p>
            <a:pPr lvl="3"/>
            <a:r>
              <a:rPr lang="en-US" sz="1600" dirty="0">
                <a:latin typeface="Comic Sans MS" pitchFamily="66" charset="0"/>
                <a:ea typeface="+mn-lt"/>
                <a:cs typeface="+mn-lt"/>
              </a:rPr>
              <a:t>Enter your choice : ")</a:t>
            </a:r>
          </a:p>
          <a:p>
            <a:r>
              <a:rPr lang="en-US" dirty="0">
                <a:latin typeface="Comic Sans MS" pitchFamily="66" charset="0"/>
                <a:ea typeface="+mn-lt"/>
                <a:cs typeface="+mn-lt"/>
              </a:rPr>
              <a:t>  </a:t>
            </a:r>
            <a:r>
              <a:rPr lang="en-US" dirty="0">
                <a:solidFill>
                  <a:srgbClr val="FF0000"/>
                </a:solidFill>
                <a:latin typeface="Comic Sans MS" pitchFamily="66" charset="0"/>
                <a:ea typeface="+mn-lt"/>
                <a:cs typeface="+mn-lt"/>
              </a:rPr>
              <a:t>  Step 6</a:t>
            </a:r>
            <a:r>
              <a:rPr lang="en-US" dirty="0">
                <a:latin typeface="Comic Sans MS" pitchFamily="66" charset="0"/>
                <a:ea typeface="+mn-lt"/>
                <a:cs typeface="+mn-lt"/>
              </a:rPr>
              <a:t> Do : </a:t>
            </a:r>
          </a:p>
          <a:p>
            <a:r>
              <a:rPr lang="en-US" dirty="0">
                <a:latin typeface="Comic Sans MS" pitchFamily="66" charset="0"/>
                <a:ea typeface="+mn-lt"/>
                <a:cs typeface="+mn-lt"/>
              </a:rPr>
              <a:t>         Step 5.2.1: Input choice</a:t>
            </a:r>
          </a:p>
          <a:p>
            <a:r>
              <a:rPr lang="en-US" dirty="0">
                <a:latin typeface="Comic Sans MS" pitchFamily="66" charset="0"/>
                <a:ea typeface="+mn-lt"/>
                <a:cs typeface="+mn-lt"/>
              </a:rPr>
              <a:t>          Step 5.2.2: if (choice != 1 and choice != 2 and choice != 3):</a:t>
            </a:r>
          </a:p>
          <a:p>
            <a:r>
              <a:rPr lang="en-US" dirty="0">
                <a:latin typeface="Comic Sans MS" pitchFamily="66" charset="0"/>
                <a:ea typeface="+mn-lt"/>
                <a:cs typeface="+mn-lt"/>
              </a:rPr>
              <a:t>             Step 5.2.2.1:output ("Please enter the correct choice number(1/2/3)  ")</a:t>
            </a:r>
          </a:p>
          <a:p>
            <a:r>
              <a:rPr lang="en-US" dirty="0">
                <a:latin typeface="Comic Sans MS" pitchFamily="66" charset="0"/>
                <a:ea typeface="+mn-lt"/>
                <a:cs typeface="+mn-lt"/>
              </a:rPr>
              <a:t>  </a:t>
            </a:r>
            <a:r>
              <a:rPr lang="en-US" b="1" dirty="0">
                <a:latin typeface="Comic Sans MS" pitchFamily="66" charset="0"/>
                <a:ea typeface="+mn-lt"/>
                <a:cs typeface="+mn-lt"/>
              </a:rPr>
              <a:t>  </a:t>
            </a:r>
            <a:r>
              <a:rPr lang="en-US" dirty="0">
                <a:solidFill>
                  <a:srgbClr val="FF0000"/>
                </a:solidFill>
                <a:latin typeface="Comic Sans MS" pitchFamily="66" charset="0"/>
                <a:ea typeface="+mn-lt"/>
                <a:cs typeface="+mn-lt"/>
              </a:rPr>
              <a:t>step 7:</a:t>
            </a:r>
            <a:r>
              <a:rPr lang="en-US" dirty="0">
                <a:latin typeface="Comic Sans MS" pitchFamily="66" charset="0"/>
                <a:ea typeface="+mn-lt"/>
                <a:cs typeface="+mn-lt"/>
              </a:rPr>
              <a:t>While (choice != 1 and choice != 2 and choice != 3)</a:t>
            </a:r>
          </a:p>
          <a:p>
            <a:endParaRPr lang="en-US" dirty="0">
              <a:solidFill>
                <a:srgbClr val="FFFFFF"/>
              </a:solidFill>
            </a:endParaRPr>
          </a:p>
          <a:p>
            <a:pPr>
              <a:buNone/>
            </a:pPr>
            <a:endParaRPr lang="en-US" dirty="0">
              <a:latin typeface="Georgia" pitchFamily="18" charset="0"/>
            </a:endParaRPr>
          </a:p>
        </p:txBody>
      </p:sp>
    </p:spTree>
    <p:extLst>
      <p:ext uri="{BB962C8B-B14F-4D97-AF65-F5344CB8AC3E}">
        <p14:creationId xmlns:p14="http://schemas.microsoft.com/office/powerpoint/2010/main" val="13639708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24034" y="142853"/>
            <a:ext cx="8358246" cy="5632311"/>
          </a:xfrm>
          <a:prstGeom prst="rect">
            <a:avLst/>
          </a:prstGeom>
        </p:spPr>
        <p:txBody>
          <a:bodyPr wrap="square">
            <a:spAutoFit/>
          </a:bodyPr>
          <a:lstStyle/>
          <a:p>
            <a:r>
              <a:rPr lang="en-US" sz="2200" b="1" dirty="0">
                <a:solidFill>
                  <a:srgbClr val="FF0000"/>
                </a:solidFill>
                <a:latin typeface="Comic Sans MS" pitchFamily="66" charset="0"/>
                <a:ea typeface="+mn-lt"/>
                <a:cs typeface="+mn-lt"/>
              </a:rPr>
              <a:t>Step 8:</a:t>
            </a:r>
            <a:r>
              <a:rPr lang="en-US" sz="2200" dirty="0">
                <a:latin typeface="Comic Sans MS" pitchFamily="66" charset="0"/>
                <a:ea typeface="+mn-lt"/>
                <a:cs typeface="+mn-lt"/>
              </a:rPr>
              <a:t> if</a:t>
            </a:r>
            <a:r>
              <a:rPr lang="en-US" sz="2400" dirty="0">
                <a:latin typeface="Comic Sans MS" pitchFamily="66" charset="0"/>
                <a:ea typeface="+mn-lt"/>
                <a:cs typeface="+mn-lt"/>
              </a:rPr>
              <a:t> choice == 1:</a:t>
            </a:r>
          </a:p>
          <a:p>
            <a:r>
              <a:rPr lang="en-US" sz="2400" dirty="0">
                <a:latin typeface="Comic Sans MS" pitchFamily="66" charset="0"/>
                <a:ea typeface="+mn-lt"/>
                <a:cs typeface="+mn-lt"/>
              </a:rPr>
              <a:t>         </a:t>
            </a:r>
            <a:r>
              <a:rPr lang="en-US" sz="2400" dirty="0" err="1">
                <a:latin typeface="Comic Sans MS" pitchFamily="66" charset="0"/>
                <a:ea typeface="+mn-lt"/>
                <a:cs typeface="+mn-lt"/>
              </a:rPr>
              <a:t>i</a:t>
            </a:r>
            <a:r>
              <a:rPr lang="en-US" sz="2400" dirty="0">
                <a:latin typeface="Comic Sans MS" pitchFamily="66" charset="0"/>
                <a:ea typeface="+mn-lt"/>
                <a:cs typeface="+mn-lt"/>
              </a:rPr>
              <a:t> = </a:t>
            </a:r>
            <a:r>
              <a:rPr lang="en-US" sz="2400" dirty="0" err="1">
                <a:latin typeface="Comic Sans MS" pitchFamily="66" charset="0"/>
                <a:ea typeface="+mn-lt"/>
                <a:cs typeface="+mn-lt"/>
              </a:rPr>
              <a:t>i</a:t>
            </a:r>
            <a:r>
              <a:rPr lang="en-US" sz="2400" dirty="0">
                <a:latin typeface="Comic Sans MS" pitchFamily="66" charset="0"/>
                <a:ea typeface="+mn-lt"/>
                <a:cs typeface="+mn-lt"/>
              </a:rPr>
              <a:t> + 1</a:t>
            </a:r>
          </a:p>
          <a:p>
            <a:r>
              <a:rPr lang="en-US" sz="2400" dirty="0">
                <a:latin typeface="Comic Sans MS" pitchFamily="66" charset="0"/>
                <a:ea typeface="+mn-lt"/>
                <a:cs typeface="+mn-lt"/>
              </a:rPr>
              <a:t>       </a:t>
            </a:r>
            <a:r>
              <a:rPr lang="en-US" sz="2400" b="1" dirty="0">
                <a:latin typeface="Comic Sans MS" pitchFamily="66" charset="0"/>
                <a:ea typeface="+mn-lt"/>
                <a:cs typeface="+mn-lt"/>
              </a:rPr>
              <a:t> </a:t>
            </a:r>
            <a:r>
              <a:rPr lang="en-US" sz="2400" dirty="0">
                <a:latin typeface="Comic Sans MS" pitchFamily="66" charset="0"/>
                <a:ea typeface="+mn-lt"/>
                <a:cs typeface="+mn-lt"/>
              </a:rPr>
              <a:t>Do : </a:t>
            </a:r>
          </a:p>
          <a:p>
            <a:r>
              <a:rPr lang="en-US" sz="2400" dirty="0">
                <a:latin typeface="Comic Sans MS" pitchFamily="66" charset="0"/>
                <a:ea typeface="+mn-lt"/>
                <a:cs typeface="+mn-lt"/>
              </a:rPr>
              <a:t>      Step 1:output("Enter the name of the scorecard : ")</a:t>
            </a:r>
          </a:p>
          <a:p>
            <a:r>
              <a:rPr lang="en-US" sz="2400" dirty="0">
                <a:latin typeface="Comic Sans MS" pitchFamily="66" charset="0"/>
                <a:ea typeface="+mn-lt"/>
                <a:cs typeface="+mn-lt"/>
              </a:rPr>
              <a:t>            Step 2: input scorecard </a:t>
            </a:r>
          </a:p>
          <a:p>
            <a:r>
              <a:rPr lang="en-US" sz="2400" dirty="0">
                <a:latin typeface="Comic Sans MS" pitchFamily="66" charset="0"/>
                <a:ea typeface="+mn-lt"/>
                <a:cs typeface="+mn-lt"/>
              </a:rPr>
              <a:t>            Step 3: score card list[</a:t>
            </a:r>
            <a:r>
              <a:rPr lang="en-US" sz="2400" dirty="0" err="1">
                <a:latin typeface="Comic Sans MS" pitchFamily="66" charset="0"/>
                <a:ea typeface="+mn-lt"/>
                <a:cs typeface="+mn-lt"/>
              </a:rPr>
              <a:t>i</a:t>
            </a:r>
            <a:r>
              <a:rPr lang="en-US" sz="2400" dirty="0">
                <a:latin typeface="Comic Sans MS" pitchFamily="66" charset="0"/>
                <a:ea typeface="+mn-lt"/>
                <a:cs typeface="+mn-lt"/>
              </a:rPr>
              <a:t>] = scorecard</a:t>
            </a:r>
          </a:p>
          <a:p>
            <a:r>
              <a:rPr lang="en-US" sz="2400" dirty="0">
                <a:latin typeface="Comic Sans MS" pitchFamily="66" charset="0"/>
                <a:ea typeface="+mn-lt"/>
                <a:cs typeface="+mn-lt"/>
              </a:rPr>
              <a:t>            Step.4: output("Enter the competition name: ")</a:t>
            </a:r>
          </a:p>
          <a:p>
            <a:r>
              <a:rPr lang="en-US" sz="2400" dirty="0">
                <a:latin typeface="Comic Sans MS" pitchFamily="66" charset="0"/>
                <a:ea typeface="+mn-lt"/>
                <a:cs typeface="+mn-lt"/>
              </a:rPr>
              <a:t>            Step.5: input competition[</a:t>
            </a:r>
            <a:r>
              <a:rPr lang="en-US" sz="2400" dirty="0" err="1">
                <a:latin typeface="Comic Sans MS" pitchFamily="66" charset="0"/>
                <a:ea typeface="+mn-lt"/>
                <a:cs typeface="+mn-lt"/>
              </a:rPr>
              <a:t>i</a:t>
            </a:r>
            <a:r>
              <a:rPr lang="en-US" sz="2400" dirty="0">
                <a:latin typeface="Comic Sans MS" pitchFamily="66" charset="0"/>
                <a:ea typeface="+mn-lt"/>
                <a:cs typeface="+mn-lt"/>
              </a:rPr>
              <a:t>]</a:t>
            </a:r>
          </a:p>
          <a:p>
            <a:r>
              <a:rPr lang="en-US" sz="2400" dirty="0">
                <a:latin typeface="Comic Sans MS" pitchFamily="66" charset="0"/>
                <a:ea typeface="+mn-lt"/>
                <a:cs typeface="+mn-lt"/>
              </a:rPr>
              <a:t>            Step.6: output("Enter the venue")</a:t>
            </a:r>
          </a:p>
          <a:p>
            <a:r>
              <a:rPr lang="en-US" sz="2400" dirty="0">
                <a:latin typeface="Comic Sans MS" pitchFamily="66" charset="0"/>
                <a:ea typeface="+mn-lt"/>
                <a:cs typeface="+mn-lt"/>
              </a:rPr>
              <a:t>            Step.7: input venue[</a:t>
            </a:r>
            <a:r>
              <a:rPr lang="en-US" sz="2400" dirty="0" err="1">
                <a:latin typeface="Comic Sans MS" pitchFamily="66" charset="0"/>
                <a:ea typeface="+mn-lt"/>
                <a:cs typeface="+mn-lt"/>
              </a:rPr>
              <a:t>i</a:t>
            </a:r>
            <a:r>
              <a:rPr lang="en-US" sz="2400" dirty="0">
                <a:latin typeface="Comic Sans MS" pitchFamily="66" charset="0"/>
                <a:ea typeface="+mn-lt"/>
                <a:cs typeface="+mn-lt"/>
              </a:rPr>
              <a:t>]</a:t>
            </a:r>
          </a:p>
          <a:p>
            <a:r>
              <a:rPr lang="en-US" sz="2400" dirty="0">
                <a:latin typeface="Comic Sans MS" pitchFamily="66" charset="0"/>
                <a:ea typeface="+mn-lt"/>
                <a:cs typeface="+mn-lt"/>
              </a:rPr>
              <a:t>            Step.8: output("Enter the playing teams.</a:t>
            </a:r>
          </a:p>
          <a:p>
            <a:r>
              <a:rPr lang="en-US" sz="2400" dirty="0">
                <a:latin typeface="Comic Sans MS" pitchFamily="66" charset="0"/>
                <a:ea typeface="+mn-lt"/>
                <a:cs typeface="+mn-lt"/>
              </a:rPr>
              <a:t>                                                 Team 1 : ")</a:t>
            </a:r>
          </a:p>
          <a:p>
            <a:r>
              <a:rPr lang="en-US" sz="2400" dirty="0">
                <a:latin typeface="Comic Sans MS" pitchFamily="66" charset="0"/>
                <a:ea typeface="+mn-lt"/>
                <a:cs typeface="+mn-lt"/>
              </a:rPr>
              <a:t>            Step.9: input teams[2 * </a:t>
            </a:r>
            <a:r>
              <a:rPr lang="en-US" sz="2400" dirty="0" err="1">
                <a:latin typeface="Comic Sans MS" pitchFamily="66" charset="0"/>
                <a:ea typeface="+mn-lt"/>
                <a:cs typeface="+mn-lt"/>
              </a:rPr>
              <a:t>i</a:t>
            </a:r>
            <a:r>
              <a:rPr lang="en-US" sz="2400" dirty="0">
                <a:latin typeface="Comic Sans MS" pitchFamily="66" charset="0"/>
                <a:ea typeface="+mn-lt"/>
                <a:cs typeface="+mn-lt"/>
              </a:rPr>
              <a:t>]</a:t>
            </a:r>
          </a:p>
          <a:p>
            <a:r>
              <a:rPr lang="en-US" sz="2400" dirty="0">
                <a:latin typeface="Comic Sans MS" pitchFamily="66" charset="0"/>
                <a:ea typeface="+mn-lt"/>
                <a:cs typeface="+mn-lt"/>
              </a:rPr>
              <a:t>            Step.10: output("Team 2 : ")</a:t>
            </a:r>
          </a:p>
          <a:p>
            <a:r>
              <a:rPr lang="en-US" sz="2400" dirty="0">
                <a:latin typeface="Comic Sans MS" pitchFamily="66" charset="0"/>
                <a:ea typeface="+mn-lt"/>
                <a:cs typeface="+mn-lt"/>
              </a:rPr>
              <a:t>            Step.11: input teams[2 * </a:t>
            </a:r>
            <a:r>
              <a:rPr lang="en-US" sz="2400" dirty="0" err="1">
                <a:latin typeface="Comic Sans MS" pitchFamily="66" charset="0"/>
                <a:ea typeface="+mn-lt"/>
                <a:cs typeface="+mn-lt"/>
              </a:rPr>
              <a:t>i</a:t>
            </a:r>
            <a:r>
              <a:rPr lang="en-US" sz="2400" dirty="0">
                <a:latin typeface="Comic Sans MS" pitchFamily="66" charset="0"/>
                <a:ea typeface="+mn-lt"/>
                <a:cs typeface="+mn-lt"/>
              </a:rPr>
              <a:t> + 1] </a:t>
            </a:r>
          </a:p>
        </p:txBody>
      </p:sp>
    </p:spTree>
    <p:extLst>
      <p:ext uri="{BB962C8B-B14F-4D97-AF65-F5344CB8AC3E}">
        <p14:creationId xmlns:p14="http://schemas.microsoft.com/office/powerpoint/2010/main" val="12367773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52596" y="58847"/>
            <a:ext cx="8429684" cy="5324535"/>
          </a:xfrm>
          <a:prstGeom prst="rect">
            <a:avLst/>
          </a:prstGeom>
        </p:spPr>
        <p:txBody>
          <a:bodyPr wrap="square">
            <a:spAutoFit/>
          </a:bodyPr>
          <a:lstStyle/>
          <a:p>
            <a:r>
              <a:rPr lang="en-US" b="1" dirty="0">
                <a:solidFill>
                  <a:srgbClr val="FF0000"/>
                </a:solidFill>
              </a:rPr>
              <a:t> </a:t>
            </a:r>
            <a:r>
              <a:rPr lang="en-US" sz="2000" b="1" dirty="0">
                <a:solidFill>
                  <a:srgbClr val="FF0000"/>
                </a:solidFill>
                <a:latin typeface="Comic Sans MS" pitchFamily="66" charset="0"/>
              </a:rPr>
              <a:t>Step 9:</a:t>
            </a:r>
            <a:r>
              <a:rPr lang="en-US" sz="2000" dirty="0">
                <a:latin typeface="Comic Sans MS" pitchFamily="66" charset="0"/>
              </a:rPr>
              <a:t> Output ("Enter the toss winner team : ")</a:t>
            </a:r>
            <a:endParaRPr lang="en-US" sz="2000" dirty="0">
              <a:latin typeface="Comic Sans MS" pitchFamily="66" charset="0"/>
              <a:ea typeface="+mn-lt"/>
              <a:cs typeface="+mn-lt"/>
            </a:endParaRPr>
          </a:p>
          <a:p>
            <a:r>
              <a:rPr lang="en-US" sz="2000" dirty="0">
                <a:latin typeface="Comic Sans MS" pitchFamily="66" charset="0"/>
              </a:rPr>
              <a:t>           </a:t>
            </a:r>
            <a:r>
              <a:rPr lang="en-US" sz="2000" b="1" dirty="0">
                <a:latin typeface="Comic Sans MS" pitchFamily="66" charset="0"/>
              </a:rPr>
              <a:t> Step 1:</a:t>
            </a:r>
            <a:r>
              <a:rPr lang="en-US" sz="2000" dirty="0">
                <a:latin typeface="Comic Sans MS" pitchFamily="66" charset="0"/>
              </a:rPr>
              <a:t> input </a:t>
            </a:r>
            <a:r>
              <a:rPr lang="en-US" sz="2000" dirty="0" err="1">
                <a:latin typeface="Comic Sans MS" pitchFamily="66" charset="0"/>
              </a:rPr>
              <a:t>tosswinner</a:t>
            </a:r>
            <a:r>
              <a:rPr lang="en-US" sz="2000" dirty="0">
                <a:latin typeface="Comic Sans MS" pitchFamily="66" charset="0"/>
              </a:rPr>
              <a:t>[</a:t>
            </a:r>
            <a:r>
              <a:rPr lang="en-US" sz="2000" dirty="0" err="1">
                <a:latin typeface="Comic Sans MS" pitchFamily="66" charset="0"/>
              </a:rPr>
              <a:t>i</a:t>
            </a:r>
            <a:r>
              <a:rPr lang="en-US" sz="2000" dirty="0">
                <a:latin typeface="Comic Sans MS" pitchFamily="66" charset="0"/>
              </a:rPr>
              <a:t>]</a:t>
            </a:r>
            <a:endParaRPr lang="en-US" sz="2000" dirty="0">
              <a:latin typeface="Comic Sans MS" pitchFamily="66" charset="0"/>
              <a:ea typeface="+mn-lt"/>
              <a:cs typeface="+mn-lt"/>
            </a:endParaRPr>
          </a:p>
          <a:p>
            <a:r>
              <a:rPr lang="en-US" sz="2000" dirty="0">
                <a:latin typeface="Comic Sans MS" pitchFamily="66" charset="0"/>
              </a:rPr>
              <a:t>          </a:t>
            </a:r>
            <a:r>
              <a:rPr lang="en-US" sz="2000" b="1" dirty="0">
                <a:latin typeface="Comic Sans MS" pitchFamily="66" charset="0"/>
              </a:rPr>
              <a:t>  Step 2:</a:t>
            </a:r>
            <a:r>
              <a:rPr lang="en-US" sz="2000" dirty="0">
                <a:latin typeface="Comic Sans MS" pitchFamily="66" charset="0"/>
              </a:rPr>
              <a:t>output("Enter the outcome of the toss : ")</a:t>
            </a:r>
            <a:endParaRPr lang="en-US" sz="2000" dirty="0">
              <a:latin typeface="Comic Sans MS" pitchFamily="66" charset="0"/>
              <a:ea typeface="+mn-lt"/>
              <a:cs typeface="+mn-lt"/>
            </a:endParaRPr>
          </a:p>
          <a:p>
            <a:r>
              <a:rPr lang="en-US" sz="2000" dirty="0">
                <a:latin typeface="Comic Sans MS" pitchFamily="66" charset="0"/>
              </a:rPr>
              <a:t>            </a:t>
            </a:r>
            <a:r>
              <a:rPr lang="en-US" sz="2000" b="1" dirty="0">
                <a:latin typeface="Comic Sans MS" pitchFamily="66" charset="0"/>
              </a:rPr>
              <a:t>Step 3: </a:t>
            </a:r>
            <a:r>
              <a:rPr lang="en-US" sz="2000" dirty="0">
                <a:latin typeface="Comic Sans MS" pitchFamily="66" charset="0"/>
              </a:rPr>
              <a:t>input toss[</a:t>
            </a:r>
            <a:r>
              <a:rPr lang="en-US" sz="2000" dirty="0" err="1">
                <a:latin typeface="Comic Sans MS" pitchFamily="66" charset="0"/>
              </a:rPr>
              <a:t>i</a:t>
            </a:r>
            <a:r>
              <a:rPr lang="en-US" sz="2000" dirty="0">
                <a:latin typeface="Comic Sans MS" pitchFamily="66" charset="0"/>
              </a:rPr>
              <a:t>] </a:t>
            </a:r>
            <a:endParaRPr lang="en-US" sz="2000" dirty="0">
              <a:latin typeface="Comic Sans MS" pitchFamily="66" charset="0"/>
              <a:ea typeface="+mn-lt"/>
              <a:cs typeface="+mn-lt"/>
            </a:endParaRPr>
          </a:p>
          <a:p>
            <a:r>
              <a:rPr lang="en-US" sz="2000" dirty="0">
                <a:latin typeface="Comic Sans MS" pitchFamily="66" charset="0"/>
              </a:rPr>
              <a:t>            </a:t>
            </a:r>
            <a:r>
              <a:rPr lang="en-US" sz="2000" b="1" dirty="0">
                <a:latin typeface="Comic Sans MS" pitchFamily="66" charset="0"/>
              </a:rPr>
              <a:t>Step 4:</a:t>
            </a:r>
            <a:r>
              <a:rPr lang="en-US" sz="2000" dirty="0">
                <a:latin typeface="Comic Sans MS" pitchFamily="66" charset="0"/>
              </a:rPr>
              <a:t> output("Enter the innings")</a:t>
            </a:r>
            <a:endParaRPr lang="en-US" sz="2000" dirty="0">
              <a:latin typeface="Comic Sans MS" pitchFamily="66" charset="0"/>
              <a:ea typeface="+mn-lt"/>
              <a:cs typeface="+mn-lt"/>
            </a:endParaRPr>
          </a:p>
          <a:p>
            <a:r>
              <a:rPr lang="en-US" sz="2000" dirty="0">
                <a:latin typeface="Comic Sans MS" pitchFamily="66" charset="0"/>
              </a:rPr>
              <a:t>            </a:t>
            </a:r>
            <a:r>
              <a:rPr lang="en-US" sz="2000" b="1" dirty="0">
                <a:latin typeface="Comic Sans MS" pitchFamily="66" charset="0"/>
              </a:rPr>
              <a:t>Step 5:</a:t>
            </a:r>
            <a:r>
              <a:rPr lang="en-US" sz="2000" dirty="0">
                <a:latin typeface="Comic Sans MS" pitchFamily="66" charset="0"/>
              </a:rPr>
              <a:t> input innings[</a:t>
            </a:r>
            <a:r>
              <a:rPr lang="en-US" sz="2000" dirty="0" err="1">
                <a:latin typeface="Comic Sans MS" pitchFamily="66" charset="0"/>
              </a:rPr>
              <a:t>i</a:t>
            </a:r>
            <a:r>
              <a:rPr lang="en-US" sz="2000" dirty="0">
                <a:latin typeface="Comic Sans MS" pitchFamily="66" charset="0"/>
              </a:rPr>
              <a:t>] </a:t>
            </a:r>
            <a:endParaRPr lang="en-US" sz="2000" dirty="0">
              <a:latin typeface="Comic Sans MS" pitchFamily="66" charset="0"/>
              <a:ea typeface="+mn-lt"/>
              <a:cs typeface="+mn-lt"/>
            </a:endParaRPr>
          </a:p>
          <a:p>
            <a:r>
              <a:rPr lang="en-US" sz="2000" dirty="0">
                <a:latin typeface="Comic Sans MS" pitchFamily="66" charset="0"/>
              </a:rPr>
              <a:t>            </a:t>
            </a:r>
            <a:r>
              <a:rPr lang="en-US" sz="2000" b="1" dirty="0">
                <a:latin typeface="Comic Sans MS" pitchFamily="66" charset="0"/>
              </a:rPr>
              <a:t>Step 6:</a:t>
            </a:r>
            <a:r>
              <a:rPr lang="en-US" sz="2000" dirty="0">
                <a:latin typeface="Comic Sans MS" pitchFamily="66" charset="0"/>
              </a:rPr>
              <a:t> output("Enter the date : ")</a:t>
            </a:r>
            <a:endParaRPr lang="en-US" sz="2000" dirty="0">
              <a:latin typeface="Comic Sans MS" pitchFamily="66" charset="0"/>
              <a:ea typeface="+mn-lt"/>
              <a:cs typeface="+mn-lt"/>
            </a:endParaRPr>
          </a:p>
          <a:p>
            <a:r>
              <a:rPr lang="en-US" sz="2000" dirty="0">
                <a:latin typeface="Comic Sans MS" pitchFamily="66" charset="0"/>
              </a:rPr>
              <a:t>            </a:t>
            </a:r>
            <a:r>
              <a:rPr lang="en-US" sz="2000" b="1" dirty="0">
                <a:latin typeface="Comic Sans MS" pitchFamily="66" charset="0"/>
              </a:rPr>
              <a:t>Step 7:</a:t>
            </a:r>
            <a:r>
              <a:rPr lang="en-US" sz="2000" dirty="0">
                <a:latin typeface="Comic Sans MS" pitchFamily="66" charset="0"/>
              </a:rPr>
              <a:t> Input date[</a:t>
            </a:r>
            <a:r>
              <a:rPr lang="en-US" sz="2000" dirty="0" err="1">
                <a:latin typeface="Comic Sans MS" pitchFamily="66" charset="0"/>
              </a:rPr>
              <a:t>i</a:t>
            </a:r>
            <a:r>
              <a:rPr lang="en-US" sz="2000" dirty="0">
                <a:latin typeface="Comic Sans MS" pitchFamily="66" charset="0"/>
              </a:rPr>
              <a:t>]</a:t>
            </a:r>
            <a:endParaRPr lang="en-US" sz="2000" dirty="0">
              <a:latin typeface="Comic Sans MS" pitchFamily="66" charset="0"/>
              <a:ea typeface="+mn-lt"/>
              <a:cs typeface="+mn-lt"/>
            </a:endParaRPr>
          </a:p>
          <a:p>
            <a:r>
              <a:rPr lang="en-US" sz="2000" dirty="0">
                <a:latin typeface="Comic Sans MS" pitchFamily="66" charset="0"/>
              </a:rPr>
              <a:t>          </a:t>
            </a:r>
            <a:r>
              <a:rPr lang="en-US" sz="2000" b="1" dirty="0">
                <a:latin typeface="Comic Sans MS" pitchFamily="66" charset="0"/>
              </a:rPr>
              <a:t>  Step 8:</a:t>
            </a:r>
            <a:r>
              <a:rPr lang="en-US" sz="2000" dirty="0">
                <a:latin typeface="Comic Sans MS" pitchFamily="66" charset="0"/>
              </a:rPr>
              <a:t> Assign runs[</a:t>
            </a:r>
            <a:r>
              <a:rPr lang="en-US" sz="2000" dirty="0" err="1">
                <a:latin typeface="Comic Sans MS" pitchFamily="66" charset="0"/>
              </a:rPr>
              <a:t>i</a:t>
            </a:r>
            <a:r>
              <a:rPr lang="en-US" sz="2000" dirty="0">
                <a:latin typeface="Comic Sans MS" pitchFamily="66" charset="0"/>
              </a:rPr>
              <a:t>] = 0</a:t>
            </a:r>
          </a:p>
          <a:p>
            <a:r>
              <a:rPr lang="en-US" sz="2000" b="1" dirty="0">
                <a:latin typeface="Comic Sans MS" pitchFamily="66" charset="0"/>
              </a:rPr>
              <a:t>       </a:t>
            </a:r>
            <a:r>
              <a:rPr lang="en-US" sz="2000" b="1" dirty="0">
                <a:solidFill>
                  <a:srgbClr val="FF0000"/>
                </a:solidFill>
                <a:latin typeface="Comic Sans MS" pitchFamily="66" charset="0"/>
              </a:rPr>
              <a:t>Step 10</a:t>
            </a:r>
            <a:r>
              <a:rPr lang="en-US" sz="2000" b="1" dirty="0">
                <a:solidFill>
                  <a:srgbClr val="FF0000"/>
                </a:solidFill>
                <a:latin typeface="Comic Sans MS" pitchFamily="66" charset="0"/>
                <a:ea typeface="+mn-lt"/>
                <a:cs typeface="+mn-lt"/>
              </a:rPr>
              <a:t>:</a:t>
            </a:r>
            <a:r>
              <a:rPr lang="en-US" sz="2000" dirty="0">
                <a:latin typeface="Comic Sans MS" pitchFamily="66" charset="0"/>
                <a:ea typeface="+mn-lt"/>
                <a:cs typeface="+mn-lt"/>
              </a:rPr>
              <a:t> </a:t>
            </a:r>
          </a:p>
          <a:p>
            <a:r>
              <a:rPr lang="en-US" sz="2000" dirty="0">
                <a:latin typeface="Comic Sans MS" pitchFamily="66" charset="0"/>
                <a:ea typeface="+mn-lt"/>
                <a:cs typeface="+mn-lt"/>
              </a:rPr>
              <a:t>               </a:t>
            </a:r>
            <a:r>
              <a:rPr lang="en-US" sz="2000" b="1" dirty="0">
                <a:latin typeface="Comic Sans MS" pitchFamily="66" charset="0"/>
                <a:ea typeface="+mn-lt"/>
                <a:cs typeface="+mn-lt"/>
              </a:rPr>
              <a:t> Step1:</a:t>
            </a:r>
            <a:r>
              <a:rPr lang="en-US" sz="2000" dirty="0">
                <a:latin typeface="Comic Sans MS" pitchFamily="66" charset="0"/>
                <a:ea typeface="+mn-lt"/>
                <a:cs typeface="+mn-lt"/>
              </a:rPr>
              <a:t> output("Enter the name of the batsman : ")</a:t>
            </a:r>
          </a:p>
          <a:p>
            <a:r>
              <a:rPr lang="en-US" sz="2000" dirty="0">
                <a:latin typeface="Comic Sans MS" pitchFamily="66" charset="0"/>
                <a:ea typeface="+mn-lt"/>
                <a:cs typeface="+mn-lt"/>
              </a:rPr>
              <a:t>                </a:t>
            </a:r>
            <a:r>
              <a:rPr lang="en-US" sz="2000" b="1" dirty="0">
                <a:latin typeface="Comic Sans MS" pitchFamily="66" charset="0"/>
                <a:ea typeface="+mn-lt"/>
                <a:cs typeface="+mn-lt"/>
              </a:rPr>
              <a:t>Step.2:</a:t>
            </a:r>
            <a:r>
              <a:rPr lang="en-US" sz="2000" dirty="0">
                <a:latin typeface="Comic Sans MS" pitchFamily="66" charset="0"/>
                <a:ea typeface="+mn-lt"/>
                <a:cs typeface="+mn-lt"/>
              </a:rPr>
              <a:t> Input batsman[k] </a:t>
            </a:r>
          </a:p>
          <a:p>
            <a:r>
              <a:rPr lang="en-US" sz="2000" dirty="0">
                <a:latin typeface="Comic Sans MS" pitchFamily="66" charset="0"/>
                <a:ea typeface="+mn-lt"/>
                <a:cs typeface="+mn-lt"/>
              </a:rPr>
              <a:t>                </a:t>
            </a:r>
            <a:r>
              <a:rPr lang="en-US" sz="2000" b="1" dirty="0">
                <a:latin typeface="Comic Sans MS" pitchFamily="66" charset="0"/>
                <a:ea typeface="+mn-lt"/>
                <a:cs typeface="+mn-lt"/>
              </a:rPr>
              <a:t>Step 3</a:t>
            </a:r>
            <a:r>
              <a:rPr lang="en-US" sz="2000" dirty="0">
                <a:latin typeface="Comic Sans MS" pitchFamily="66" charset="0"/>
                <a:ea typeface="+mn-lt"/>
                <a:cs typeface="+mn-lt"/>
              </a:rPr>
              <a:t>: output ("Enter the number of runs scored : ")</a:t>
            </a:r>
          </a:p>
          <a:p>
            <a:r>
              <a:rPr lang="en-US" sz="2000" dirty="0">
                <a:latin typeface="Comic Sans MS" pitchFamily="66" charset="0"/>
                <a:ea typeface="+mn-lt"/>
                <a:cs typeface="+mn-lt"/>
              </a:rPr>
              <a:t>                </a:t>
            </a:r>
            <a:r>
              <a:rPr lang="en-US" sz="2000" b="1" dirty="0">
                <a:latin typeface="Comic Sans MS" pitchFamily="66" charset="0"/>
                <a:ea typeface="+mn-lt"/>
                <a:cs typeface="+mn-lt"/>
              </a:rPr>
              <a:t>Step 4:</a:t>
            </a:r>
            <a:r>
              <a:rPr lang="en-US" sz="2000" dirty="0">
                <a:latin typeface="Comic Sans MS" pitchFamily="66" charset="0"/>
                <a:ea typeface="+mn-lt"/>
                <a:cs typeface="+mn-lt"/>
              </a:rPr>
              <a:t> Input </a:t>
            </a:r>
            <a:r>
              <a:rPr lang="en-US" sz="2000" dirty="0" err="1">
                <a:latin typeface="Comic Sans MS" pitchFamily="66" charset="0"/>
                <a:ea typeface="+mn-lt"/>
                <a:cs typeface="+mn-lt"/>
              </a:rPr>
              <a:t>batruns</a:t>
            </a:r>
            <a:r>
              <a:rPr lang="en-US" sz="2000" dirty="0">
                <a:latin typeface="Comic Sans MS" pitchFamily="66" charset="0"/>
                <a:ea typeface="+mn-lt"/>
                <a:cs typeface="+mn-lt"/>
              </a:rPr>
              <a:t>[k] </a:t>
            </a:r>
          </a:p>
          <a:p>
            <a:r>
              <a:rPr lang="en-US" sz="2000" dirty="0">
                <a:latin typeface="Comic Sans MS" pitchFamily="66" charset="0"/>
                <a:ea typeface="+mn-lt"/>
                <a:cs typeface="+mn-lt"/>
              </a:rPr>
              <a:t>               </a:t>
            </a:r>
            <a:r>
              <a:rPr lang="en-US" sz="2000" b="1" dirty="0">
                <a:latin typeface="Comic Sans MS" pitchFamily="66" charset="0"/>
                <a:ea typeface="+mn-lt"/>
                <a:cs typeface="+mn-lt"/>
              </a:rPr>
              <a:t> Step 5:</a:t>
            </a:r>
            <a:r>
              <a:rPr lang="en-US" sz="2000" dirty="0">
                <a:latin typeface="Comic Sans MS" pitchFamily="66" charset="0"/>
                <a:ea typeface="+mn-lt"/>
                <a:cs typeface="+mn-lt"/>
              </a:rPr>
              <a:t> Assign runs[</a:t>
            </a:r>
            <a:r>
              <a:rPr lang="en-US" sz="2000" dirty="0" err="1">
                <a:latin typeface="Comic Sans MS" pitchFamily="66" charset="0"/>
                <a:ea typeface="+mn-lt"/>
                <a:cs typeface="+mn-lt"/>
              </a:rPr>
              <a:t>i</a:t>
            </a:r>
            <a:r>
              <a:rPr lang="en-US" sz="2000" dirty="0">
                <a:latin typeface="Comic Sans MS" pitchFamily="66" charset="0"/>
                <a:ea typeface="+mn-lt"/>
                <a:cs typeface="+mn-lt"/>
              </a:rPr>
              <a:t>] = runs[</a:t>
            </a:r>
            <a:r>
              <a:rPr lang="en-US" sz="2000" dirty="0" err="1">
                <a:latin typeface="Comic Sans MS" pitchFamily="66" charset="0"/>
                <a:ea typeface="+mn-lt"/>
                <a:cs typeface="+mn-lt"/>
              </a:rPr>
              <a:t>i</a:t>
            </a:r>
            <a:r>
              <a:rPr lang="en-US" sz="2000" dirty="0">
                <a:latin typeface="Comic Sans MS" pitchFamily="66" charset="0"/>
                <a:ea typeface="+mn-lt"/>
                <a:cs typeface="+mn-lt"/>
              </a:rPr>
              <a:t>] + </a:t>
            </a:r>
            <a:r>
              <a:rPr lang="en-US" sz="2000" dirty="0" err="1">
                <a:latin typeface="Comic Sans MS" pitchFamily="66" charset="0"/>
                <a:ea typeface="+mn-lt"/>
                <a:cs typeface="+mn-lt"/>
              </a:rPr>
              <a:t>batruns</a:t>
            </a:r>
            <a:r>
              <a:rPr lang="en-US" sz="2000" dirty="0">
                <a:latin typeface="Comic Sans MS" pitchFamily="66" charset="0"/>
                <a:ea typeface="+mn-lt"/>
                <a:cs typeface="+mn-lt"/>
              </a:rPr>
              <a:t>[k]</a:t>
            </a:r>
          </a:p>
          <a:p>
            <a:r>
              <a:rPr lang="en-US" sz="2000" dirty="0">
                <a:latin typeface="Comic Sans MS" pitchFamily="66" charset="0"/>
                <a:ea typeface="+mn-lt"/>
                <a:cs typeface="+mn-lt"/>
              </a:rPr>
              <a:t>               </a:t>
            </a:r>
            <a:r>
              <a:rPr lang="en-US" sz="2000" b="1" dirty="0">
                <a:latin typeface="Comic Sans MS" pitchFamily="66" charset="0"/>
                <a:ea typeface="+mn-lt"/>
                <a:cs typeface="+mn-lt"/>
              </a:rPr>
              <a:t> Step 6:</a:t>
            </a:r>
            <a:r>
              <a:rPr lang="en-US" sz="2000" dirty="0">
                <a:latin typeface="Comic Sans MS" pitchFamily="66" charset="0"/>
                <a:ea typeface="+mn-lt"/>
                <a:cs typeface="+mn-lt"/>
              </a:rPr>
              <a:t> output("Enter the number of balls faced : ")</a:t>
            </a:r>
          </a:p>
          <a:p>
            <a:r>
              <a:rPr lang="en-US" sz="2000" dirty="0">
                <a:latin typeface="Comic Sans MS" pitchFamily="66" charset="0"/>
                <a:ea typeface="+mn-lt"/>
                <a:cs typeface="+mn-lt"/>
              </a:rPr>
              <a:t>                </a:t>
            </a:r>
            <a:r>
              <a:rPr lang="en-US" sz="2000" b="1" dirty="0">
                <a:latin typeface="Comic Sans MS" pitchFamily="66" charset="0"/>
                <a:ea typeface="+mn-lt"/>
                <a:cs typeface="+mn-lt"/>
              </a:rPr>
              <a:t>Step 7: </a:t>
            </a:r>
            <a:r>
              <a:rPr lang="en-US" sz="2000" dirty="0">
                <a:latin typeface="Comic Sans MS" pitchFamily="66" charset="0"/>
                <a:ea typeface="+mn-lt"/>
                <a:cs typeface="+mn-lt"/>
              </a:rPr>
              <a:t>Input bat balls[k]</a:t>
            </a:r>
          </a:p>
        </p:txBody>
      </p:sp>
    </p:spTree>
    <p:extLst>
      <p:ext uri="{BB962C8B-B14F-4D97-AF65-F5344CB8AC3E}">
        <p14:creationId xmlns:p14="http://schemas.microsoft.com/office/powerpoint/2010/main" val="18299109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81158" y="500043"/>
            <a:ext cx="8429684" cy="5078313"/>
          </a:xfrm>
          <a:prstGeom prst="rect">
            <a:avLst/>
          </a:prstGeom>
        </p:spPr>
        <p:txBody>
          <a:bodyPr wrap="square">
            <a:spAutoFit/>
          </a:bodyPr>
          <a:lstStyle/>
          <a:p>
            <a:r>
              <a:rPr lang="en-US" dirty="0">
                <a:solidFill>
                  <a:srgbClr val="FF0000"/>
                </a:solidFill>
                <a:latin typeface="Comic Sans MS" pitchFamily="66" charset="0"/>
                <a:ea typeface="+mn-lt"/>
                <a:cs typeface="+mn-lt"/>
              </a:rPr>
              <a:t> </a:t>
            </a:r>
            <a:r>
              <a:rPr lang="en-US" b="1" dirty="0">
                <a:solidFill>
                  <a:srgbClr val="FF0000"/>
                </a:solidFill>
                <a:latin typeface="Comic Sans MS" pitchFamily="66" charset="0"/>
                <a:ea typeface="+mn-lt"/>
                <a:cs typeface="+mn-lt"/>
              </a:rPr>
              <a:t>Step 11:</a:t>
            </a:r>
            <a:r>
              <a:rPr lang="en-US" dirty="0">
                <a:latin typeface="Comic Sans MS" pitchFamily="66" charset="0"/>
                <a:ea typeface="+mn-lt"/>
                <a:cs typeface="+mn-lt"/>
              </a:rPr>
              <a:t> if </a:t>
            </a:r>
            <a:r>
              <a:rPr lang="en-US" dirty="0" err="1">
                <a:latin typeface="Comic Sans MS" pitchFamily="66" charset="0"/>
                <a:ea typeface="+mn-lt"/>
                <a:cs typeface="+mn-lt"/>
              </a:rPr>
              <a:t>batballs</a:t>
            </a:r>
            <a:r>
              <a:rPr lang="en-US" dirty="0">
                <a:latin typeface="Comic Sans MS" pitchFamily="66" charset="0"/>
                <a:ea typeface="+mn-lt"/>
                <a:cs typeface="+mn-lt"/>
              </a:rPr>
              <a:t>[k] == 0:</a:t>
            </a:r>
          </a:p>
          <a:p>
            <a:r>
              <a:rPr lang="en-US" dirty="0">
                <a:latin typeface="Comic Sans MS" pitchFamily="66" charset="0"/>
                <a:ea typeface="+mn-lt"/>
                <a:cs typeface="+mn-lt"/>
              </a:rPr>
              <a:t>                    Assign </a:t>
            </a:r>
            <a:r>
              <a:rPr lang="en-US" dirty="0" err="1">
                <a:latin typeface="Comic Sans MS" pitchFamily="66" charset="0"/>
                <a:ea typeface="+mn-lt"/>
                <a:cs typeface="+mn-lt"/>
              </a:rPr>
              <a:t>strikerate</a:t>
            </a:r>
            <a:r>
              <a:rPr lang="en-US" dirty="0">
                <a:latin typeface="Comic Sans MS" pitchFamily="66" charset="0"/>
                <a:ea typeface="+mn-lt"/>
                <a:cs typeface="+mn-lt"/>
              </a:rPr>
              <a:t>[k] = 0</a:t>
            </a:r>
          </a:p>
          <a:p>
            <a:r>
              <a:rPr lang="en-US" dirty="0">
                <a:latin typeface="Comic Sans MS" pitchFamily="66" charset="0"/>
                <a:ea typeface="+mn-lt"/>
                <a:cs typeface="+mn-lt"/>
              </a:rPr>
              <a:t>                else:</a:t>
            </a:r>
          </a:p>
          <a:p>
            <a:r>
              <a:rPr lang="en-US" dirty="0">
                <a:latin typeface="Comic Sans MS" pitchFamily="66" charset="0"/>
                <a:ea typeface="+mn-lt"/>
                <a:cs typeface="+mn-lt"/>
              </a:rPr>
              <a:t>                     Assign strike rate[k] = (bat runs[k]) / bat balls[k]) * 100</a:t>
            </a:r>
          </a:p>
          <a:p>
            <a:r>
              <a:rPr lang="en-US" b="1" dirty="0">
                <a:solidFill>
                  <a:srgbClr val="FF0000"/>
                </a:solidFill>
                <a:latin typeface="Comic Sans MS" pitchFamily="66" charset="0"/>
                <a:ea typeface="+mn-lt"/>
                <a:cs typeface="+mn-lt"/>
              </a:rPr>
              <a:t>  </a:t>
            </a:r>
            <a:r>
              <a:rPr lang="en-US" dirty="0">
                <a:solidFill>
                  <a:srgbClr val="FF0000"/>
                </a:solidFill>
                <a:latin typeface="Comic Sans MS" pitchFamily="66" charset="0"/>
                <a:ea typeface="+mn-lt"/>
                <a:cs typeface="+mn-lt"/>
              </a:rPr>
              <a:t> </a:t>
            </a:r>
            <a:r>
              <a:rPr lang="en-US" b="1" dirty="0">
                <a:solidFill>
                  <a:srgbClr val="FF0000"/>
                </a:solidFill>
                <a:latin typeface="Comic Sans MS" pitchFamily="66" charset="0"/>
                <a:ea typeface="+mn-lt"/>
                <a:cs typeface="+mn-lt"/>
              </a:rPr>
              <a:t>Step 12:</a:t>
            </a:r>
            <a:r>
              <a:rPr lang="en-US" dirty="0">
                <a:latin typeface="Comic Sans MS" pitchFamily="66" charset="0"/>
                <a:ea typeface="+mn-lt"/>
                <a:cs typeface="+mn-lt"/>
              </a:rPr>
              <a:t> for (k = (11 *</a:t>
            </a:r>
            <a:r>
              <a:rPr lang="en-US" dirty="0" err="1">
                <a:latin typeface="Comic Sans MS" pitchFamily="66" charset="0"/>
                <a:ea typeface="+mn-lt"/>
                <a:cs typeface="+mn-lt"/>
              </a:rPr>
              <a:t>i</a:t>
            </a:r>
            <a:r>
              <a:rPr lang="en-US" dirty="0">
                <a:latin typeface="Comic Sans MS" pitchFamily="66" charset="0"/>
                <a:ea typeface="+mn-lt"/>
                <a:cs typeface="+mn-lt"/>
              </a:rPr>
              <a:t>  to  (11 * </a:t>
            </a:r>
            <a:r>
              <a:rPr lang="en-US" dirty="0" err="1">
                <a:latin typeface="Comic Sans MS" pitchFamily="66" charset="0"/>
                <a:ea typeface="+mn-lt"/>
                <a:cs typeface="+mn-lt"/>
              </a:rPr>
              <a:t>i</a:t>
            </a:r>
            <a:r>
              <a:rPr lang="en-US" dirty="0">
                <a:latin typeface="Comic Sans MS" pitchFamily="66" charset="0"/>
                <a:ea typeface="+mn-lt"/>
                <a:cs typeface="+mn-lt"/>
              </a:rPr>
              <a:t>) + 10 ), 1):</a:t>
            </a:r>
          </a:p>
          <a:p>
            <a:r>
              <a:rPr lang="en-US" dirty="0">
                <a:latin typeface="Comic Sans MS" pitchFamily="66" charset="0"/>
                <a:ea typeface="+mn-lt"/>
                <a:cs typeface="+mn-lt"/>
              </a:rPr>
              <a:t>          Step 1: output "Enter the name of the bowler : ")</a:t>
            </a:r>
          </a:p>
          <a:p>
            <a:r>
              <a:rPr lang="en-US" dirty="0">
                <a:latin typeface="Comic Sans MS" pitchFamily="66" charset="0"/>
                <a:ea typeface="+mn-lt"/>
                <a:cs typeface="+mn-lt"/>
              </a:rPr>
              <a:t>          Step 2: Input bowler[k] </a:t>
            </a:r>
          </a:p>
          <a:p>
            <a:r>
              <a:rPr lang="en-US" dirty="0">
                <a:latin typeface="Comic Sans MS" pitchFamily="66" charset="0"/>
                <a:ea typeface="+mn-lt"/>
                <a:cs typeface="+mn-lt"/>
              </a:rPr>
              <a:t>          Step 3: output("Enter the number of </a:t>
            </a:r>
            <a:r>
              <a:rPr lang="en-US" dirty="0" err="1">
                <a:latin typeface="Comic Sans MS" pitchFamily="66" charset="0"/>
                <a:ea typeface="+mn-lt"/>
                <a:cs typeface="+mn-lt"/>
              </a:rPr>
              <a:t>overs</a:t>
            </a:r>
            <a:r>
              <a:rPr lang="en-US" dirty="0">
                <a:latin typeface="Comic Sans MS" pitchFamily="66" charset="0"/>
                <a:ea typeface="+mn-lt"/>
                <a:cs typeface="+mn-lt"/>
              </a:rPr>
              <a:t> bowled by the bowler : ")</a:t>
            </a:r>
          </a:p>
          <a:p>
            <a:r>
              <a:rPr lang="en-US" dirty="0">
                <a:latin typeface="Comic Sans MS" pitchFamily="66" charset="0"/>
                <a:ea typeface="+mn-lt"/>
                <a:cs typeface="+mn-lt"/>
              </a:rPr>
              <a:t>          Step 4: Input bow </a:t>
            </a:r>
            <a:r>
              <a:rPr lang="en-US" dirty="0" err="1">
                <a:latin typeface="Comic Sans MS" pitchFamily="66" charset="0"/>
                <a:ea typeface="+mn-lt"/>
                <a:cs typeface="+mn-lt"/>
              </a:rPr>
              <a:t>overs</a:t>
            </a:r>
            <a:r>
              <a:rPr lang="en-US" dirty="0">
                <a:latin typeface="Comic Sans MS" pitchFamily="66" charset="0"/>
                <a:ea typeface="+mn-lt"/>
                <a:cs typeface="+mn-lt"/>
              </a:rPr>
              <a:t>[k]</a:t>
            </a:r>
          </a:p>
          <a:p>
            <a:r>
              <a:rPr lang="en-US" dirty="0">
                <a:latin typeface="Comic Sans MS" pitchFamily="66" charset="0"/>
                <a:ea typeface="+mn-lt"/>
                <a:cs typeface="+mn-lt"/>
              </a:rPr>
              <a:t>          Step 5: output("Enter the number of wickets taken by the bowler : ")</a:t>
            </a:r>
          </a:p>
          <a:p>
            <a:r>
              <a:rPr lang="en-US" dirty="0">
                <a:latin typeface="Comic Sans MS" pitchFamily="66" charset="0"/>
                <a:ea typeface="+mn-lt"/>
                <a:cs typeface="+mn-lt"/>
              </a:rPr>
              <a:t>          Step 6: Input bow wickets[k] </a:t>
            </a:r>
          </a:p>
          <a:p>
            <a:r>
              <a:rPr lang="en-US" dirty="0">
                <a:latin typeface="Comic Sans MS" pitchFamily="66" charset="0"/>
                <a:ea typeface="+mn-lt"/>
                <a:cs typeface="+mn-lt"/>
              </a:rPr>
              <a:t>          Step 7 : output("Enter the number of runs given by the bowler : ")</a:t>
            </a:r>
          </a:p>
          <a:p>
            <a:r>
              <a:rPr lang="en-US" dirty="0">
                <a:latin typeface="Comic Sans MS" pitchFamily="66" charset="0"/>
                <a:ea typeface="+mn-lt"/>
                <a:cs typeface="+mn-lt"/>
              </a:rPr>
              <a:t>          Step 8: Input bow runs[k]</a:t>
            </a:r>
          </a:p>
          <a:p>
            <a:r>
              <a:rPr lang="en-US" dirty="0">
                <a:latin typeface="Comic Sans MS" pitchFamily="66" charset="0"/>
                <a:ea typeface="+mn-lt"/>
                <a:cs typeface="+mn-lt"/>
              </a:rPr>
              <a:t>          Step 9: Assign </a:t>
            </a:r>
            <a:r>
              <a:rPr lang="en-US" dirty="0" err="1">
                <a:latin typeface="Comic Sans MS" pitchFamily="66" charset="0"/>
                <a:ea typeface="+mn-lt"/>
                <a:cs typeface="+mn-lt"/>
              </a:rPr>
              <a:t>ov</a:t>
            </a:r>
            <a:r>
              <a:rPr lang="en-US" dirty="0">
                <a:latin typeface="Comic Sans MS" pitchFamily="66" charset="0"/>
                <a:ea typeface="+mn-lt"/>
                <a:cs typeface="+mn-lt"/>
              </a:rPr>
              <a:t> = bow </a:t>
            </a:r>
            <a:r>
              <a:rPr lang="en-US" dirty="0" err="1">
                <a:latin typeface="Comic Sans MS" pitchFamily="66" charset="0"/>
                <a:ea typeface="+mn-lt"/>
                <a:cs typeface="+mn-lt"/>
              </a:rPr>
              <a:t>overs</a:t>
            </a:r>
            <a:r>
              <a:rPr lang="en-US" dirty="0">
                <a:latin typeface="Comic Sans MS" pitchFamily="66" charset="0"/>
                <a:ea typeface="+mn-lt"/>
                <a:cs typeface="+mn-lt"/>
              </a:rPr>
              <a:t>[k]</a:t>
            </a:r>
          </a:p>
          <a:p>
            <a:r>
              <a:rPr lang="en-US" dirty="0">
                <a:latin typeface="Comic Sans MS" pitchFamily="66" charset="0"/>
                <a:ea typeface="+mn-lt"/>
                <a:cs typeface="+mn-lt"/>
              </a:rPr>
              <a:t>          Step 10: if bow </a:t>
            </a:r>
            <a:r>
              <a:rPr lang="en-US" dirty="0" err="1">
                <a:latin typeface="Comic Sans MS" pitchFamily="66" charset="0"/>
                <a:ea typeface="+mn-lt"/>
                <a:cs typeface="+mn-lt"/>
              </a:rPr>
              <a:t>overs</a:t>
            </a:r>
            <a:r>
              <a:rPr lang="en-US" dirty="0">
                <a:latin typeface="Comic Sans MS" pitchFamily="66" charset="0"/>
                <a:ea typeface="+mn-lt"/>
                <a:cs typeface="+mn-lt"/>
              </a:rPr>
              <a:t>[k] == 0:</a:t>
            </a:r>
          </a:p>
          <a:p>
            <a:r>
              <a:rPr lang="en-US" dirty="0">
                <a:latin typeface="Comic Sans MS" pitchFamily="66" charset="0"/>
                <a:ea typeface="+mn-lt"/>
                <a:cs typeface="+mn-lt"/>
              </a:rPr>
              <a:t>           Step 11</a:t>
            </a:r>
            <a:r>
              <a:rPr lang="en-US" b="1" dirty="0">
                <a:latin typeface="Comic Sans MS" pitchFamily="66" charset="0"/>
                <a:ea typeface="+mn-lt"/>
                <a:cs typeface="+mn-lt"/>
              </a:rPr>
              <a:t>:</a:t>
            </a:r>
            <a:r>
              <a:rPr lang="en-US" dirty="0">
                <a:latin typeface="Comic Sans MS" pitchFamily="66" charset="0"/>
                <a:ea typeface="+mn-lt"/>
                <a:cs typeface="+mn-lt"/>
              </a:rPr>
              <a:t> economy[k] = 0</a:t>
            </a:r>
          </a:p>
          <a:p>
            <a:r>
              <a:rPr lang="en-US" dirty="0">
                <a:latin typeface="Comic Sans MS" pitchFamily="66" charset="0"/>
                <a:ea typeface="+mn-lt"/>
                <a:cs typeface="+mn-lt"/>
              </a:rPr>
              <a:t> </a:t>
            </a:r>
            <a:r>
              <a:rPr lang="en-US" b="1" dirty="0">
                <a:latin typeface="Comic Sans MS" pitchFamily="66" charset="0"/>
                <a:ea typeface="+mn-lt"/>
                <a:cs typeface="+mn-lt"/>
              </a:rPr>
              <a:t>               else:</a:t>
            </a:r>
          </a:p>
          <a:p>
            <a:r>
              <a:rPr lang="en-US" dirty="0">
                <a:latin typeface="Comic Sans MS" pitchFamily="66" charset="0"/>
                <a:ea typeface="+mn-lt"/>
                <a:cs typeface="+mn-lt"/>
              </a:rPr>
              <a:t>                    Assign economy[k] = (bow runs[k] / (</a:t>
            </a:r>
            <a:r>
              <a:rPr lang="en-US" dirty="0" err="1">
                <a:latin typeface="Comic Sans MS" pitchFamily="66" charset="0"/>
                <a:ea typeface="+mn-lt"/>
                <a:cs typeface="+mn-lt"/>
              </a:rPr>
              <a:t>ov</a:t>
            </a:r>
            <a:r>
              <a:rPr lang="en-US" dirty="0">
                <a:latin typeface="Comic Sans MS" pitchFamily="66" charset="0"/>
                <a:ea typeface="+mn-lt"/>
                <a:cs typeface="+mn-lt"/>
              </a:rPr>
              <a:t> + (bow </a:t>
            </a:r>
            <a:r>
              <a:rPr lang="en-US" dirty="0" err="1">
                <a:latin typeface="Comic Sans MS" pitchFamily="66" charset="0"/>
                <a:ea typeface="+mn-lt"/>
                <a:cs typeface="+mn-lt"/>
              </a:rPr>
              <a:t>overs</a:t>
            </a:r>
            <a:r>
              <a:rPr lang="en-US" dirty="0">
                <a:latin typeface="Comic Sans MS" pitchFamily="66" charset="0"/>
                <a:ea typeface="+mn-lt"/>
                <a:cs typeface="+mn-lt"/>
              </a:rPr>
              <a:t>[k] - </a:t>
            </a:r>
            <a:r>
              <a:rPr lang="en-US" dirty="0" err="1">
                <a:latin typeface="Comic Sans MS" pitchFamily="66" charset="0"/>
                <a:ea typeface="+mn-lt"/>
                <a:cs typeface="+mn-lt"/>
              </a:rPr>
              <a:t>ov</a:t>
            </a:r>
            <a:r>
              <a:rPr lang="en-US" dirty="0">
                <a:latin typeface="Comic Sans MS" pitchFamily="66" charset="0"/>
                <a:ea typeface="+mn-lt"/>
                <a:cs typeface="+mn-lt"/>
              </a:rPr>
              <a:t>) </a:t>
            </a:r>
            <a:endParaRPr lang="en-US" dirty="0">
              <a:latin typeface="Comic Sans MS" pitchFamily="66" charset="0"/>
            </a:endParaRPr>
          </a:p>
        </p:txBody>
      </p:sp>
    </p:spTree>
    <p:extLst>
      <p:ext uri="{BB962C8B-B14F-4D97-AF65-F5344CB8AC3E}">
        <p14:creationId xmlns:p14="http://schemas.microsoft.com/office/powerpoint/2010/main" val="37486753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52596" y="285729"/>
            <a:ext cx="8215354" cy="5078313"/>
          </a:xfrm>
          <a:prstGeom prst="rect">
            <a:avLst/>
          </a:prstGeom>
        </p:spPr>
        <p:txBody>
          <a:bodyPr wrap="square">
            <a:spAutoFit/>
          </a:bodyPr>
          <a:lstStyle/>
          <a:p>
            <a:pPr lvl="1"/>
            <a:r>
              <a:rPr lang="en-US" b="1" dirty="0">
                <a:solidFill>
                  <a:srgbClr val="FF0000"/>
                </a:solidFill>
                <a:latin typeface="Comic Sans MS" pitchFamily="66" charset="0"/>
                <a:ea typeface="+mn-lt"/>
                <a:cs typeface="+mn-lt"/>
              </a:rPr>
              <a:t>Step 13:</a:t>
            </a:r>
            <a:r>
              <a:rPr lang="en-US" dirty="0">
                <a:latin typeface="Comic Sans MS" pitchFamily="66" charset="0"/>
                <a:ea typeface="+mn-lt"/>
                <a:cs typeface="+mn-lt"/>
              </a:rPr>
              <a:t> output("Enter the runs scored by extras : ")</a:t>
            </a:r>
            <a:endParaRPr lang="en-US" dirty="0">
              <a:latin typeface="Comic Sans MS" pitchFamily="66" charset="0"/>
            </a:endParaRPr>
          </a:p>
          <a:p>
            <a:pPr lvl="1"/>
            <a:r>
              <a:rPr lang="en-US" dirty="0">
                <a:latin typeface="Comic Sans MS" pitchFamily="66" charset="0"/>
                <a:ea typeface="+mn-lt"/>
                <a:cs typeface="+mn-lt"/>
              </a:rPr>
              <a:t>            Step 1 :Input extras[</a:t>
            </a:r>
            <a:r>
              <a:rPr lang="en-US" dirty="0" err="1">
                <a:latin typeface="Comic Sans MS" pitchFamily="66" charset="0"/>
                <a:ea typeface="+mn-lt"/>
                <a:cs typeface="+mn-lt"/>
              </a:rPr>
              <a:t>i</a:t>
            </a:r>
            <a:r>
              <a:rPr lang="en-US" dirty="0">
                <a:latin typeface="Comic Sans MS" pitchFamily="66" charset="0"/>
                <a:ea typeface="+mn-lt"/>
                <a:cs typeface="+mn-lt"/>
              </a:rPr>
              <a:t>] </a:t>
            </a:r>
          </a:p>
          <a:p>
            <a:pPr lvl="1"/>
            <a:r>
              <a:rPr lang="en-US" dirty="0">
                <a:latin typeface="Comic Sans MS" pitchFamily="66" charset="0"/>
                <a:ea typeface="+mn-lt"/>
                <a:cs typeface="+mn-lt"/>
              </a:rPr>
              <a:t>            Step 2: Assign runs[</a:t>
            </a:r>
            <a:r>
              <a:rPr lang="en-US" dirty="0" err="1">
                <a:latin typeface="Comic Sans MS" pitchFamily="66" charset="0"/>
                <a:ea typeface="+mn-lt"/>
                <a:cs typeface="+mn-lt"/>
              </a:rPr>
              <a:t>i</a:t>
            </a:r>
            <a:r>
              <a:rPr lang="en-US" dirty="0">
                <a:latin typeface="Comic Sans MS" pitchFamily="66" charset="0"/>
                <a:ea typeface="+mn-lt"/>
                <a:cs typeface="+mn-lt"/>
              </a:rPr>
              <a:t>] = runs[</a:t>
            </a:r>
            <a:r>
              <a:rPr lang="en-US" dirty="0" err="1">
                <a:latin typeface="Comic Sans MS" pitchFamily="66" charset="0"/>
                <a:ea typeface="+mn-lt"/>
                <a:cs typeface="+mn-lt"/>
              </a:rPr>
              <a:t>i</a:t>
            </a:r>
            <a:r>
              <a:rPr lang="en-US" dirty="0">
                <a:latin typeface="Comic Sans MS" pitchFamily="66" charset="0"/>
                <a:ea typeface="+mn-lt"/>
                <a:cs typeface="+mn-lt"/>
              </a:rPr>
              <a:t>] + extras[</a:t>
            </a:r>
            <a:r>
              <a:rPr lang="en-US" dirty="0" err="1">
                <a:latin typeface="Comic Sans MS" pitchFamily="66" charset="0"/>
                <a:ea typeface="+mn-lt"/>
                <a:cs typeface="+mn-lt"/>
              </a:rPr>
              <a:t>i</a:t>
            </a:r>
            <a:r>
              <a:rPr lang="en-US" dirty="0">
                <a:latin typeface="Comic Sans MS" pitchFamily="66" charset="0"/>
                <a:ea typeface="+mn-lt"/>
                <a:cs typeface="+mn-lt"/>
              </a:rPr>
              <a:t>]</a:t>
            </a:r>
          </a:p>
          <a:p>
            <a:pPr lvl="1"/>
            <a:r>
              <a:rPr lang="en-US" dirty="0">
                <a:latin typeface="Comic Sans MS" pitchFamily="66" charset="0"/>
                <a:ea typeface="+mn-lt"/>
                <a:cs typeface="+mn-lt"/>
              </a:rPr>
              <a:t>            Step 3:output ("Enter the number of wickets fallen : ")</a:t>
            </a:r>
          </a:p>
          <a:p>
            <a:pPr lvl="1"/>
            <a:r>
              <a:rPr lang="en-US" dirty="0">
                <a:latin typeface="Comic Sans MS" pitchFamily="66" charset="0"/>
                <a:ea typeface="+mn-lt"/>
                <a:cs typeface="+mn-lt"/>
              </a:rPr>
              <a:t>            Step 4: Input wickets[</a:t>
            </a:r>
            <a:r>
              <a:rPr lang="en-US" dirty="0" err="1">
                <a:latin typeface="Comic Sans MS" pitchFamily="66" charset="0"/>
                <a:ea typeface="+mn-lt"/>
                <a:cs typeface="+mn-lt"/>
              </a:rPr>
              <a:t>i</a:t>
            </a:r>
            <a:r>
              <a:rPr lang="en-US" dirty="0">
                <a:latin typeface="Comic Sans MS" pitchFamily="66" charset="0"/>
                <a:ea typeface="+mn-lt"/>
                <a:cs typeface="+mn-lt"/>
              </a:rPr>
              <a:t>] </a:t>
            </a:r>
          </a:p>
          <a:p>
            <a:pPr lvl="1"/>
            <a:r>
              <a:rPr lang="en-US" dirty="0">
                <a:latin typeface="Comic Sans MS" pitchFamily="66" charset="0"/>
                <a:ea typeface="+mn-lt"/>
                <a:cs typeface="+mn-lt"/>
              </a:rPr>
              <a:t>            Step 5: output ("Enter your choice:”</a:t>
            </a:r>
          </a:p>
          <a:p>
            <a:pPr lvl="1"/>
            <a:r>
              <a:rPr lang="en-US" dirty="0">
                <a:latin typeface="Comic Sans MS" pitchFamily="66" charset="0"/>
                <a:ea typeface="+mn-lt"/>
                <a:cs typeface="+mn-lt"/>
              </a:rPr>
              <a:t>                           e to edit</a:t>
            </a:r>
          </a:p>
          <a:p>
            <a:pPr lvl="1"/>
            <a:r>
              <a:rPr lang="en-US" dirty="0">
                <a:latin typeface="Comic Sans MS" pitchFamily="66" charset="0"/>
                <a:ea typeface="+mn-lt"/>
                <a:cs typeface="+mn-lt"/>
              </a:rPr>
              <a:t>                           c to continue(Or press any other key to continue)   </a:t>
            </a:r>
          </a:p>
          <a:p>
            <a:pPr lvl="1"/>
            <a:r>
              <a:rPr lang="en-US" dirty="0">
                <a:latin typeface="Comic Sans MS" pitchFamily="66" charset="0"/>
                <a:ea typeface="+mn-lt"/>
                <a:cs typeface="+mn-lt"/>
              </a:rPr>
              <a:t>                                               </a:t>
            </a:r>
          </a:p>
          <a:p>
            <a:pPr lvl="1"/>
            <a:r>
              <a:rPr lang="en-US" dirty="0">
                <a:latin typeface="Comic Sans MS" pitchFamily="66" charset="0"/>
                <a:ea typeface="+mn-lt"/>
                <a:cs typeface="+mn-lt"/>
              </a:rPr>
              <a:t>            Step 6 : Input </a:t>
            </a:r>
            <a:r>
              <a:rPr lang="en-US" dirty="0" err="1">
                <a:latin typeface="Comic Sans MS" pitchFamily="66" charset="0"/>
                <a:ea typeface="+mn-lt"/>
                <a:cs typeface="+mn-lt"/>
              </a:rPr>
              <a:t>ch</a:t>
            </a:r>
            <a:r>
              <a:rPr lang="en-US" dirty="0">
                <a:latin typeface="Comic Sans MS" pitchFamily="66" charset="0"/>
                <a:ea typeface="+mn-lt"/>
                <a:cs typeface="+mn-lt"/>
              </a:rPr>
              <a:t> </a:t>
            </a:r>
          </a:p>
          <a:p>
            <a:r>
              <a:rPr lang="en-US" dirty="0">
                <a:latin typeface="Comic Sans MS" pitchFamily="66" charset="0"/>
                <a:ea typeface="+mn-lt"/>
                <a:cs typeface="+mn-lt"/>
              </a:rPr>
              <a:t>  </a:t>
            </a:r>
            <a:r>
              <a:rPr lang="en-US" dirty="0">
                <a:solidFill>
                  <a:srgbClr val="FF0000"/>
                </a:solidFill>
                <a:latin typeface="Comic Sans MS" pitchFamily="66" charset="0"/>
                <a:ea typeface="+mn-lt"/>
                <a:cs typeface="+mn-lt"/>
              </a:rPr>
              <a:t> </a:t>
            </a:r>
            <a:r>
              <a:rPr lang="en-US" b="1" dirty="0">
                <a:solidFill>
                  <a:srgbClr val="FF0000"/>
                </a:solidFill>
                <a:latin typeface="Comic Sans MS" pitchFamily="66" charset="0"/>
                <a:ea typeface="+mn-lt"/>
                <a:cs typeface="+mn-lt"/>
              </a:rPr>
              <a:t> Step 14 </a:t>
            </a:r>
            <a:r>
              <a:rPr lang="en-US" b="1" dirty="0">
                <a:latin typeface="Comic Sans MS" pitchFamily="66" charset="0"/>
                <a:ea typeface="+mn-lt"/>
                <a:cs typeface="+mn-lt"/>
              </a:rPr>
              <a:t>:</a:t>
            </a:r>
            <a:r>
              <a:rPr lang="en-US" dirty="0">
                <a:latin typeface="Comic Sans MS" pitchFamily="66" charset="0"/>
                <a:ea typeface="+mn-lt"/>
                <a:cs typeface="+mn-lt"/>
              </a:rPr>
              <a:t> While (</a:t>
            </a:r>
            <a:r>
              <a:rPr lang="en-US" dirty="0" err="1">
                <a:latin typeface="Comic Sans MS" pitchFamily="66" charset="0"/>
                <a:ea typeface="+mn-lt"/>
                <a:cs typeface="+mn-lt"/>
              </a:rPr>
              <a:t>ch</a:t>
            </a:r>
            <a:r>
              <a:rPr lang="en-US" dirty="0">
                <a:latin typeface="Comic Sans MS" pitchFamily="66" charset="0"/>
                <a:ea typeface="+mn-lt"/>
                <a:cs typeface="+mn-lt"/>
              </a:rPr>
              <a:t> == "e")</a:t>
            </a:r>
            <a:endParaRPr lang="en-US" dirty="0">
              <a:latin typeface="Comic Sans MS" pitchFamily="66" charset="0"/>
            </a:endParaRPr>
          </a:p>
          <a:p>
            <a:pPr lvl="1"/>
            <a:r>
              <a:rPr lang="en-US" dirty="0">
                <a:latin typeface="Comic Sans MS" pitchFamily="66" charset="0"/>
                <a:ea typeface="+mn-lt"/>
                <a:cs typeface="+mn-lt"/>
              </a:rPr>
              <a:t>        Step 1: if choice == 2:</a:t>
            </a:r>
          </a:p>
          <a:p>
            <a:pPr lvl="1"/>
            <a:r>
              <a:rPr lang="en-US" dirty="0">
                <a:latin typeface="Comic Sans MS" pitchFamily="66" charset="0"/>
                <a:ea typeface="+mn-lt"/>
                <a:cs typeface="+mn-lt"/>
              </a:rPr>
              <a:t>            Step 2: scorecard = “ABC"</a:t>
            </a:r>
          </a:p>
          <a:p>
            <a:pPr lvl="1"/>
            <a:r>
              <a:rPr lang="en-US" dirty="0">
                <a:latin typeface="Comic Sans MS" pitchFamily="66" charset="0"/>
                <a:ea typeface="+mn-lt"/>
                <a:cs typeface="+mn-lt"/>
              </a:rPr>
              <a:t>            Step 3: output("List of scorecards : ")</a:t>
            </a:r>
          </a:p>
          <a:p>
            <a:pPr lvl="1"/>
            <a:r>
              <a:rPr lang="en-US" dirty="0">
                <a:latin typeface="Comic Sans MS" pitchFamily="66" charset="0"/>
                <a:ea typeface="+mn-lt"/>
                <a:cs typeface="+mn-lt"/>
              </a:rPr>
              <a:t>            Step 4: for ( j = 0 to </a:t>
            </a:r>
            <a:r>
              <a:rPr lang="en-US" dirty="0" err="1">
                <a:latin typeface="Comic Sans MS" pitchFamily="66" charset="0"/>
                <a:ea typeface="+mn-lt"/>
                <a:cs typeface="+mn-lt"/>
              </a:rPr>
              <a:t>i</a:t>
            </a:r>
            <a:r>
              <a:rPr lang="en-US" dirty="0">
                <a:latin typeface="Comic Sans MS" pitchFamily="66" charset="0"/>
                <a:ea typeface="+mn-lt"/>
                <a:cs typeface="+mn-lt"/>
              </a:rPr>
              <a:t> , step 1):</a:t>
            </a:r>
          </a:p>
          <a:p>
            <a:pPr lvl="1"/>
            <a:r>
              <a:rPr lang="en-US" dirty="0">
                <a:latin typeface="Comic Sans MS" pitchFamily="66" charset="0"/>
                <a:ea typeface="+mn-lt"/>
                <a:cs typeface="+mn-lt"/>
              </a:rPr>
              <a:t>             Step 5: print((j + 1), " . " ,score card list[j])</a:t>
            </a:r>
          </a:p>
          <a:p>
            <a:pPr lvl="1"/>
            <a:r>
              <a:rPr lang="en-US" dirty="0">
                <a:latin typeface="Comic Sans MS" pitchFamily="66" charset="0"/>
                <a:ea typeface="+mn-lt"/>
                <a:cs typeface="+mn-lt"/>
              </a:rPr>
              <a:t>            Step 6: output("Enter the name of the scorecard : ")</a:t>
            </a:r>
          </a:p>
          <a:p>
            <a:pPr lvl="1"/>
            <a:r>
              <a:rPr lang="en-US" dirty="0">
                <a:latin typeface="Comic Sans MS" pitchFamily="66" charset="0"/>
                <a:ea typeface="+mn-lt"/>
                <a:cs typeface="+mn-lt"/>
              </a:rPr>
              <a:t>            Step 7:</a:t>
            </a:r>
            <a:r>
              <a:rPr lang="en-US" b="1" dirty="0">
                <a:latin typeface="Comic Sans MS" pitchFamily="66" charset="0"/>
                <a:ea typeface="+mn-lt"/>
                <a:cs typeface="+mn-lt"/>
              </a:rPr>
              <a:t> </a:t>
            </a:r>
            <a:r>
              <a:rPr lang="en-US" dirty="0">
                <a:latin typeface="Comic Sans MS" pitchFamily="66" charset="0"/>
                <a:ea typeface="+mn-lt"/>
                <a:cs typeface="+mn-lt"/>
              </a:rPr>
              <a:t>Input scorecard </a:t>
            </a:r>
          </a:p>
        </p:txBody>
      </p:sp>
    </p:spTree>
    <p:extLst>
      <p:ext uri="{BB962C8B-B14F-4D97-AF65-F5344CB8AC3E}">
        <p14:creationId xmlns:p14="http://schemas.microsoft.com/office/powerpoint/2010/main" val="13983625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39CEF-02F2-4F95-AFFD-F2EC6F99D386}"/>
              </a:ext>
            </a:extLst>
          </p:cNvPr>
          <p:cNvSpPr>
            <a:spLocks noGrp="1"/>
          </p:cNvSpPr>
          <p:nvPr>
            <p:ph type="title"/>
          </p:nvPr>
        </p:nvSpPr>
        <p:spPr>
          <a:xfrm>
            <a:off x="2423592" y="476673"/>
            <a:ext cx="7344816" cy="1297169"/>
          </a:xfrm>
        </p:spPr>
        <p:txBody>
          <a:bodyPr>
            <a:normAutofit/>
          </a:bodyPr>
          <a:lstStyle/>
          <a:p>
            <a:pPr algn="l"/>
            <a:r>
              <a:rPr lang="en-IN" sz="4000" u="sng" dirty="0">
                <a:solidFill>
                  <a:schemeClr val="accent2"/>
                </a:solidFill>
              </a:rPr>
              <a:t>PROBLEM  DEFINITION</a:t>
            </a:r>
            <a:br>
              <a:rPr lang="en-IN" sz="4000" u="sng" dirty="0">
                <a:solidFill>
                  <a:schemeClr val="accent2"/>
                </a:solidFill>
              </a:rPr>
            </a:br>
            <a:endParaRPr lang="en-IN" sz="4000" u="sng" dirty="0">
              <a:latin typeface="+mn-lt"/>
            </a:endParaRPr>
          </a:p>
        </p:txBody>
      </p:sp>
      <p:sp>
        <p:nvSpPr>
          <p:cNvPr id="8" name="Title 1">
            <a:extLst>
              <a:ext uri="{FF2B5EF4-FFF2-40B4-BE49-F238E27FC236}">
                <a16:creationId xmlns:a16="http://schemas.microsoft.com/office/drawing/2014/main" id="{F7C5592E-58B2-4FD0-BBD4-D6F0B2EF80C0}"/>
              </a:ext>
            </a:extLst>
          </p:cNvPr>
          <p:cNvSpPr txBox="1">
            <a:spLocks/>
          </p:cNvSpPr>
          <p:nvPr/>
        </p:nvSpPr>
        <p:spPr>
          <a:xfrm>
            <a:off x="479376" y="1699782"/>
            <a:ext cx="7113070" cy="4681545"/>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pPr algn="l"/>
            <a:r>
              <a:rPr lang="en-IN" sz="2000" dirty="0">
                <a:latin typeface="+mn-lt"/>
              </a:rPr>
              <a:t>In cricket the score of each team decides the </a:t>
            </a:r>
          </a:p>
          <a:p>
            <a:pPr algn="l"/>
            <a:r>
              <a:rPr lang="en-IN" sz="2000" dirty="0">
                <a:latin typeface="+mn-lt"/>
              </a:rPr>
              <a:t>Winner of the game . The scores of both the teams will be displayed in a score sheet.</a:t>
            </a:r>
          </a:p>
          <a:p>
            <a:pPr algn="l"/>
            <a:endParaRPr lang="en-IN" sz="2000" dirty="0">
              <a:latin typeface="+mn-lt"/>
            </a:endParaRPr>
          </a:p>
          <a:p>
            <a:pPr algn="l"/>
            <a:r>
              <a:rPr lang="en-IN" sz="2000" dirty="0">
                <a:latin typeface="+mn-lt"/>
              </a:rPr>
              <a:t>A score sheet is a designed sheet which displays the runs, wickets, names of the batsman and bowlers, overs, extras, economy of the bowler, strike rate of the batsman etc.  So here we are going to make a cricket score sheet</a:t>
            </a:r>
          </a:p>
          <a:p>
            <a:pPr algn="l"/>
            <a:endParaRPr lang="en-IN" sz="2000" dirty="0">
              <a:latin typeface="+mn-lt"/>
            </a:endParaRPr>
          </a:p>
          <a:p>
            <a:pPr algn="l"/>
            <a:endParaRPr lang="en-IN" sz="2000" dirty="0">
              <a:latin typeface="+mn-lt"/>
            </a:endParaRPr>
          </a:p>
        </p:txBody>
      </p:sp>
      <p:pic>
        <p:nvPicPr>
          <p:cNvPr id="9" name="Picture 8">
            <a:extLst>
              <a:ext uri="{FF2B5EF4-FFF2-40B4-BE49-F238E27FC236}">
                <a16:creationId xmlns:a16="http://schemas.microsoft.com/office/drawing/2014/main" id="{EDB5F935-5071-4A06-B398-BD94AA9AFE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56240" y="2312362"/>
            <a:ext cx="3320229" cy="3456384"/>
          </a:xfrm>
          <a:prstGeom prst="rect">
            <a:avLst/>
          </a:prstGeom>
        </p:spPr>
      </p:pic>
    </p:spTree>
    <p:extLst>
      <p:ext uri="{BB962C8B-B14F-4D97-AF65-F5344CB8AC3E}">
        <p14:creationId xmlns:p14="http://schemas.microsoft.com/office/powerpoint/2010/main" val="34684370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66910" y="571480"/>
            <a:ext cx="7929618" cy="5016758"/>
          </a:xfrm>
          <a:prstGeom prst="rect">
            <a:avLst/>
          </a:prstGeom>
        </p:spPr>
        <p:txBody>
          <a:bodyPr wrap="square">
            <a:spAutoFit/>
          </a:bodyPr>
          <a:lstStyle/>
          <a:p>
            <a:r>
              <a:rPr lang="en-US" dirty="0">
                <a:solidFill>
                  <a:srgbClr val="FF0000"/>
                </a:solidFill>
                <a:ea typeface="+mn-lt"/>
                <a:cs typeface="+mn-lt"/>
              </a:rPr>
              <a:t> </a:t>
            </a:r>
            <a:r>
              <a:rPr lang="en-US" sz="2000" b="1" dirty="0">
                <a:solidFill>
                  <a:srgbClr val="FF0000"/>
                </a:solidFill>
                <a:latin typeface="Comic Sans MS" pitchFamily="66" charset="0"/>
                <a:ea typeface="+mn-lt"/>
                <a:cs typeface="+mn-lt"/>
              </a:rPr>
              <a:t>Step 15:</a:t>
            </a:r>
            <a:r>
              <a:rPr lang="en-US" sz="2000" b="1" dirty="0">
                <a:latin typeface="Comic Sans MS" pitchFamily="66" charset="0"/>
                <a:ea typeface="+mn-lt"/>
                <a:cs typeface="+mn-lt"/>
              </a:rPr>
              <a:t> </a:t>
            </a:r>
            <a:r>
              <a:rPr lang="en-US" sz="2000" dirty="0">
                <a:latin typeface="Comic Sans MS" pitchFamily="66" charset="0"/>
                <a:ea typeface="+mn-lt"/>
                <a:cs typeface="+mn-lt"/>
              </a:rPr>
              <a:t>for (j = 0 to </a:t>
            </a:r>
            <a:r>
              <a:rPr lang="en-US" sz="2000" dirty="0" err="1">
                <a:latin typeface="Comic Sans MS" pitchFamily="66" charset="0"/>
                <a:ea typeface="+mn-lt"/>
                <a:cs typeface="+mn-lt"/>
              </a:rPr>
              <a:t>i</a:t>
            </a:r>
            <a:r>
              <a:rPr lang="en-US" sz="2000" dirty="0">
                <a:latin typeface="Comic Sans MS" pitchFamily="66" charset="0"/>
                <a:ea typeface="+mn-lt"/>
                <a:cs typeface="+mn-lt"/>
              </a:rPr>
              <a:t>, step 1):</a:t>
            </a:r>
          </a:p>
          <a:p>
            <a:r>
              <a:rPr lang="en-US" sz="2000" dirty="0">
                <a:latin typeface="Comic Sans MS" pitchFamily="66" charset="0"/>
                <a:ea typeface="+mn-lt"/>
                <a:cs typeface="+mn-lt"/>
              </a:rPr>
              <a:t>             Step 1: if scorecard == score card list[j]:</a:t>
            </a:r>
          </a:p>
          <a:p>
            <a:r>
              <a:rPr lang="en-US" sz="2000" dirty="0">
                <a:latin typeface="Comic Sans MS" pitchFamily="66" charset="0"/>
                <a:ea typeface="+mn-lt"/>
                <a:cs typeface="+mn-lt"/>
              </a:rPr>
              <a:t>              Step 2: output("Competition : " ,competition[j] , "</a:t>
            </a:r>
          </a:p>
          <a:p>
            <a:r>
              <a:rPr lang="en-US" sz="2000" dirty="0">
                <a:latin typeface="Comic Sans MS" pitchFamily="66" charset="0"/>
                <a:ea typeface="+mn-lt"/>
                <a:cs typeface="+mn-lt"/>
              </a:rPr>
              <a:t>                    Venue : " ,venue[j] , "</a:t>
            </a:r>
          </a:p>
          <a:p>
            <a:r>
              <a:rPr lang="en-US" sz="2000" dirty="0">
                <a:latin typeface="Comic Sans MS" pitchFamily="66" charset="0"/>
                <a:ea typeface="+mn-lt"/>
                <a:cs typeface="+mn-lt"/>
              </a:rPr>
              <a:t>                    Match : " ,teams[2 * j] , " </a:t>
            </a:r>
            <a:r>
              <a:rPr lang="en-US" sz="2000" dirty="0" err="1">
                <a:latin typeface="Comic Sans MS" pitchFamily="66" charset="0"/>
                <a:ea typeface="+mn-lt"/>
                <a:cs typeface="+mn-lt"/>
              </a:rPr>
              <a:t>vs</a:t>
            </a:r>
            <a:r>
              <a:rPr lang="en-US" sz="2000" dirty="0">
                <a:latin typeface="Comic Sans MS" pitchFamily="66" charset="0"/>
                <a:ea typeface="+mn-lt"/>
                <a:cs typeface="+mn-lt"/>
              </a:rPr>
              <a:t> ", teams[2 * j + 1] , " </a:t>
            </a:r>
          </a:p>
          <a:p>
            <a:r>
              <a:rPr lang="en-US" sz="2000" dirty="0">
                <a:latin typeface="Comic Sans MS" pitchFamily="66" charset="0"/>
                <a:ea typeface="+mn-lt"/>
                <a:cs typeface="+mn-lt"/>
              </a:rPr>
              <a:t>                    Toss : " , toss[j] , "</a:t>
            </a:r>
          </a:p>
          <a:p>
            <a:r>
              <a:rPr lang="en-US" sz="2000" dirty="0">
                <a:latin typeface="Comic Sans MS" pitchFamily="66" charset="0"/>
                <a:ea typeface="+mn-lt"/>
                <a:cs typeface="+mn-lt"/>
              </a:rPr>
              <a:t>                     Toss Winner Team : " , toss winner[j],"</a:t>
            </a:r>
          </a:p>
          <a:p>
            <a:r>
              <a:rPr lang="en-US" sz="2000" dirty="0">
                <a:latin typeface="Comic Sans MS" pitchFamily="66" charset="0"/>
                <a:ea typeface="+mn-lt"/>
                <a:cs typeface="+mn-lt"/>
              </a:rPr>
              <a:t>                      Innings : " ,innings[j] , "</a:t>
            </a:r>
          </a:p>
          <a:p>
            <a:r>
              <a:rPr lang="en-US" sz="2000" dirty="0">
                <a:latin typeface="Comic Sans MS" pitchFamily="66" charset="0"/>
                <a:ea typeface="+mn-lt"/>
                <a:cs typeface="+mn-lt"/>
              </a:rPr>
              <a:t>                      Date : ", date[j])</a:t>
            </a:r>
          </a:p>
          <a:p>
            <a:r>
              <a:rPr lang="en-US" sz="2000" dirty="0">
                <a:latin typeface="Comic Sans MS" pitchFamily="66" charset="0"/>
                <a:ea typeface="+mn-lt"/>
                <a:cs typeface="+mn-lt"/>
              </a:rPr>
              <a:t> </a:t>
            </a:r>
            <a:r>
              <a:rPr lang="en-US" sz="2000" b="1" dirty="0">
                <a:solidFill>
                  <a:srgbClr val="FF0000"/>
                </a:solidFill>
                <a:latin typeface="Comic Sans MS" pitchFamily="66" charset="0"/>
                <a:ea typeface="+mn-lt"/>
                <a:cs typeface="+mn-lt"/>
              </a:rPr>
              <a:t> Step 16:</a:t>
            </a:r>
            <a:r>
              <a:rPr lang="en-US" sz="2000" b="1" dirty="0">
                <a:latin typeface="Comic Sans MS" pitchFamily="66" charset="0"/>
                <a:ea typeface="+mn-lt"/>
                <a:cs typeface="+mn-lt"/>
              </a:rPr>
              <a:t> </a:t>
            </a:r>
            <a:r>
              <a:rPr lang="en-US" sz="2000" dirty="0">
                <a:latin typeface="Comic Sans MS" pitchFamily="66" charset="0"/>
                <a:ea typeface="+mn-lt"/>
                <a:cs typeface="+mn-lt"/>
              </a:rPr>
              <a:t>for (k =(11 * j) to  ((11 * j )+ 10), step 1):</a:t>
            </a:r>
          </a:p>
          <a:p>
            <a:r>
              <a:rPr lang="en-US" sz="2000" dirty="0">
                <a:latin typeface="Comic Sans MS" pitchFamily="66" charset="0"/>
                <a:ea typeface="+mn-lt"/>
                <a:cs typeface="+mn-lt"/>
              </a:rPr>
              <a:t> </a:t>
            </a:r>
            <a:r>
              <a:rPr lang="en-US" sz="2400" dirty="0">
                <a:latin typeface="Comic Sans MS" pitchFamily="66" charset="0"/>
                <a:ea typeface="+mn-lt"/>
                <a:cs typeface="+mn-lt"/>
              </a:rPr>
              <a:t> Output ("Batsman : "   batsman[k] </a:t>
            </a:r>
          </a:p>
          <a:p>
            <a:r>
              <a:rPr lang="en-US" sz="2400" dirty="0">
                <a:latin typeface="Comic Sans MS" pitchFamily="66" charset="0"/>
                <a:ea typeface="+mn-lt"/>
                <a:cs typeface="+mn-lt"/>
              </a:rPr>
              <a:t>" Runs scored : " bat runs[k]</a:t>
            </a:r>
          </a:p>
          <a:p>
            <a:r>
              <a:rPr lang="en-US" sz="2400" dirty="0">
                <a:latin typeface="Comic Sans MS" pitchFamily="66" charset="0"/>
                <a:ea typeface="+mn-lt"/>
                <a:cs typeface="+mn-lt"/>
              </a:rPr>
              <a:t>" Balls faced : " bat balls[k]</a:t>
            </a:r>
          </a:p>
          <a:p>
            <a:r>
              <a:rPr lang="en-US" sz="2400" dirty="0">
                <a:latin typeface="Comic Sans MS" pitchFamily="66" charset="0"/>
                <a:ea typeface="+mn-lt"/>
                <a:cs typeface="+mn-lt"/>
              </a:rPr>
              <a:t>" Strike Rate : "strike rate[k])</a:t>
            </a:r>
          </a:p>
          <a:p>
            <a:r>
              <a:rPr lang="en-US" sz="2400" dirty="0">
                <a:latin typeface="Comic Sans MS" pitchFamily="66" charset="0"/>
                <a:ea typeface="+mn-lt"/>
                <a:cs typeface="+mn-lt"/>
              </a:rPr>
              <a:t>          </a:t>
            </a:r>
          </a:p>
        </p:txBody>
      </p:sp>
    </p:spTree>
    <p:extLst>
      <p:ext uri="{BB962C8B-B14F-4D97-AF65-F5344CB8AC3E}">
        <p14:creationId xmlns:p14="http://schemas.microsoft.com/office/powerpoint/2010/main" val="20706954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95472" y="428605"/>
            <a:ext cx="7929618" cy="2308324"/>
          </a:xfrm>
          <a:prstGeom prst="rect">
            <a:avLst/>
          </a:prstGeom>
        </p:spPr>
        <p:txBody>
          <a:bodyPr wrap="square">
            <a:spAutoFit/>
          </a:bodyPr>
          <a:lstStyle/>
          <a:p>
            <a:r>
              <a:rPr lang="en-US" dirty="0">
                <a:solidFill>
                  <a:srgbClr val="FF0000"/>
                </a:solidFill>
                <a:latin typeface="Comic Sans MS" pitchFamily="66" charset="0"/>
                <a:ea typeface="+mn-lt"/>
                <a:cs typeface="+mn-lt"/>
              </a:rPr>
              <a:t>  </a:t>
            </a:r>
            <a:r>
              <a:rPr lang="en-US" b="1" dirty="0">
                <a:solidFill>
                  <a:srgbClr val="FF0000"/>
                </a:solidFill>
                <a:latin typeface="Comic Sans MS" pitchFamily="66" charset="0"/>
                <a:ea typeface="+mn-lt"/>
                <a:cs typeface="+mn-lt"/>
              </a:rPr>
              <a:t>Step 17: </a:t>
            </a:r>
            <a:r>
              <a:rPr lang="en-US" dirty="0">
                <a:latin typeface="Comic Sans MS" pitchFamily="66" charset="0"/>
                <a:ea typeface="+mn-lt"/>
                <a:cs typeface="+mn-lt"/>
              </a:rPr>
              <a:t>output ("Total Score = " ,runs[j], " - " , wickets[j])</a:t>
            </a:r>
          </a:p>
          <a:p>
            <a:r>
              <a:rPr lang="en-US" dirty="0">
                <a:latin typeface="Comic Sans MS" pitchFamily="66" charset="0"/>
                <a:ea typeface="+mn-lt"/>
                <a:cs typeface="+mn-lt"/>
              </a:rPr>
              <a:t>                Step 1 : if j &gt; </a:t>
            </a:r>
            <a:r>
              <a:rPr lang="en-US" dirty="0" err="1">
                <a:latin typeface="Comic Sans MS" pitchFamily="66" charset="0"/>
                <a:ea typeface="+mn-lt"/>
                <a:cs typeface="+mn-lt"/>
              </a:rPr>
              <a:t>i</a:t>
            </a:r>
            <a:r>
              <a:rPr lang="en-US" dirty="0">
                <a:latin typeface="Comic Sans MS" pitchFamily="66" charset="0"/>
                <a:ea typeface="+mn-lt"/>
                <a:cs typeface="+mn-lt"/>
              </a:rPr>
              <a:t>:</a:t>
            </a:r>
          </a:p>
          <a:p>
            <a:r>
              <a:rPr lang="en-US" dirty="0">
                <a:latin typeface="Comic Sans MS" pitchFamily="66" charset="0"/>
                <a:ea typeface="+mn-lt"/>
                <a:cs typeface="+mn-lt"/>
              </a:rPr>
              <a:t>                Step 2 : output ("Scorecard not found !")</a:t>
            </a:r>
          </a:p>
          <a:p>
            <a:r>
              <a:rPr lang="en-US" dirty="0">
                <a:latin typeface="Comic Sans MS" pitchFamily="66" charset="0"/>
                <a:ea typeface="+mn-lt"/>
                <a:cs typeface="+mn-lt"/>
              </a:rPr>
              <a:t>        else:</a:t>
            </a:r>
          </a:p>
          <a:p>
            <a:r>
              <a:rPr lang="en-US" dirty="0">
                <a:latin typeface="Comic Sans MS" pitchFamily="66" charset="0"/>
                <a:ea typeface="+mn-lt"/>
                <a:cs typeface="+mn-lt"/>
              </a:rPr>
              <a:t>             </a:t>
            </a:r>
            <a:r>
              <a:rPr lang="en-US" b="1" dirty="0">
                <a:latin typeface="Comic Sans MS" pitchFamily="66" charset="0"/>
                <a:ea typeface="+mn-lt"/>
                <a:cs typeface="+mn-lt"/>
              </a:rPr>
              <a:t> </a:t>
            </a:r>
            <a:r>
              <a:rPr lang="en-US" dirty="0">
                <a:latin typeface="Comic Sans MS" pitchFamily="66" charset="0"/>
                <a:ea typeface="+mn-lt"/>
                <a:cs typeface="+mn-lt"/>
              </a:rPr>
              <a:t>output</a:t>
            </a:r>
            <a:r>
              <a:rPr lang="en-US" b="1" dirty="0">
                <a:latin typeface="Comic Sans MS" pitchFamily="66" charset="0"/>
                <a:ea typeface="+mn-lt"/>
                <a:cs typeface="+mn-lt"/>
              </a:rPr>
              <a:t> </a:t>
            </a:r>
            <a:r>
              <a:rPr lang="en-US" dirty="0">
                <a:latin typeface="Comic Sans MS" pitchFamily="66" charset="0"/>
                <a:ea typeface="+mn-lt"/>
                <a:cs typeface="+mn-lt"/>
              </a:rPr>
              <a:t>("Thank You!")</a:t>
            </a:r>
          </a:p>
          <a:p>
            <a:r>
              <a:rPr lang="en-US" b="1" dirty="0">
                <a:solidFill>
                  <a:srgbClr val="FF0000"/>
                </a:solidFill>
                <a:latin typeface="Comic Sans MS" pitchFamily="66" charset="0"/>
                <a:ea typeface="+mn-lt"/>
                <a:cs typeface="+mn-lt"/>
              </a:rPr>
              <a:t>Step 18</a:t>
            </a:r>
            <a:r>
              <a:rPr lang="en-US" b="1" dirty="0">
                <a:latin typeface="Comic Sans MS" pitchFamily="66" charset="0"/>
                <a:ea typeface="+mn-lt"/>
                <a:cs typeface="+mn-lt"/>
              </a:rPr>
              <a:t> :</a:t>
            </a:r>
            <a:r>
              <a:rPr lang="en-US" dirty="0">
                <a:latin typeface="Comic Sans MS" pitchFamily="66" charset="0"/>
                <a:ea typeface="+mn-lt"/>
                <a:cs typeface="+mn-lt"/>
              </a:rPr>
              <a:t>(choice != 3)</a:t>
            </a:r>
          </a:p>
          <a:p>
            <a:r>
              <a:rPr lang="en-US" b="1" dirty="0">
                <a:solidFill>
                  <a:srgbClr val="FF0000"/>
                </a:solidFill>
                <a:latin typeface="Comic Sans MS" pitchFamily="66" charset="0"/>
                <a:ea typeface="+mn-lt"/>
                <a:cs typeface="+mn-lt"/>
              </a:rPr>
              <a:t>Step 19 </a:t>
            </a:r>
            <a:r>
              <a:rPr lang="en-US" dirty="0">
                <a:latin typeface="Comic Sans MS" pitchFamily="66" charset="0"/>
                <a:ea typeface="+mn-lt"/>
                <a:cs typeface="+mn-lt"/>
              </a:rPr>
              <a:t>: End </a:t>
            </a:r>
          </a:p>
          <a:p>
            <a:r>
              <a:rPr lang="en-US" b="1" dirty="0">
                <a:solidFill>
                  <a:srgbClr val="FFFFFF"/>
                </a:solidFill>
              </a:rPr>
              <a:t>End</a:t>
            </a:r>
          </a:p>
        </p:txBody>
      </p:sp>
    </p:spTree>
    <p:extLst>
      <p:ext uri="{BB962C8B-B14F-4D97-AF65-F5344CB8AC3E}">
        <p14:creationId xmlns:p14="http://schemas.microsoft.com/office/powerpoint/2010/main" val="42285197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1767D19-CDFE-4117-B645-426994E00976}"/>
              </a:ext>
            </a:extLst>
          </p:cNvPr>
          <p:cNvSpPr>
            <a:spLocks noGrp="1"/>
          </p:cNvSpPr>
          <p:nvPr>
            <p:ph idx="1"/>
          </p:nvPr>
        </p:nvSpPr>
        <p:spPr/>
        <p:txBody>
          <a:bodyPr>
            <a:normAutofit/>
          </a:bodyPr>
          <a:lstStyle/>
          <a:p>
            <a:pPr marL="0" indent="0" algn="ctr">
              <a:buNone/>
            </a:pPr>
            <a:r>
              <a:rPr lang="en-IN" sz="8000" dirty="0">
                <a:solidFill>
                  <a:schemeClr val="accent2"/>
                </a:solidFill>
                <a:latin typeface="+mn-lt"/>
              </a:rPr>
              <a:t>THANK  YOU</a:t>
            </a:r>
            <a:endParaRPr lang="en-IN" sz="8000" dirty="0"/>
          </a:p>
        </p:txBody>
      </p:sp>
      <p:pic>
        <p:nvPicPr>
          <p:cNvPr id="6" name="Picture 2" descr="SMILE - award-winning digital agency, for universities and colleges">
            <a:extLst>
              <a:ext uri="{FF2B5EF4-FFF2-40B4-BE49-F238E27FC236}">
                <a16:creationId xmlns:a16="http://schemas.microsoft.com/office/drawing/2014/main" id="{9974AD1A-ED0B-47C8-9D77-B0ECD9E29147}"/>
              </a:ext>
            </a:extLst>
          </p:cNvPr>
          <p:cNvPicPr>
            <a:picLocks noChangeAspect="1" noChangeArrowheads="1"/>
          </p:cNvPicPr>
          <p:nvPr/>
        </p:nvPicPr>
        <p:blipFill>
          <a:blip r:embed="rId2" cstate="print"/>
          <a:srcRect/>
          <a:stretch>
            <a:fillRect/>
          </a:stretch>
        </p:blipFill>
        <p:spPr bwMode="auto">
          <a:xfrm>
            <a:off x="10393362" y="5092701"/>
            <a:ext cx="1346200" cy="1346200"/>
          </a:xfrm>
          <a:prstGeom prst="rect">
            <a:avLst/>
          </a:prstGeom>
          <a:noFill/>
        </p:spPr>
      </p:pic>
    </p:spTree>
    <p:extLst>
      <p:ext uri="{BB962C8B-B14F-4D97-AF65-F5344CB8AC3E}">
        <p14:creationId xmlns:p14="http://schemas.microsoft.com/office/powerpoint/2010/main" val="39171821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1AC7E-767E-494D-B815-B06264BFBE6B}"/>
              </a:ext>
            </a:extLst>
          </p:cNvPr>
          <p:cNvSpPr>
            <a:spLocks noGrp="1"/>
          </p:cNvSpPr>
          <p:nvPr>
            <p:ph type="title"/>
          </p:nvPr>
        </p:nvSpPr>
        <p:spPr>
          <a:xfrm>
            <a:off x="894821" y="188640"/>
            <a:ext cx="10353761" cy="1326321"/>
          </a:xfrm>
        </p:spPr>
        <p:txBody>
          <a:bodyPr>
            <a:normAutofit/>
          </a:bodyPr>
          <a:lstStyle/>
          <a:p>
            <a:r>
              <a:rPr lang="en-IN" sz="2400" u="sng" dirty="0">
                <a:solidFill>
                  <a:schemeClr val="accent2"/>
                </a:solidFill>
              </a:rPr>
              <a:t>PROBLEM  DEFINITION GIVEN IN THE QUESTION</a:t>
            </a:r>
            <a:br>
              <a:rPr lang="en-IN" sz="2400" u="sng" dirty="0">
                <a:solidFill>
                  <a:schemeClr val="accent2"/>
                </a:solidFill>
              </a:rPr>
            </a:br>
            <a:endParaRPr lang="en-IN" sz="2400" dirty="0"/>
          </a:p>
        </p:txBody>
      </p:sp>
      <p:sp>
        <p:nvSpPr>
          <p:cNvPr id="3" name="Content Placeholder 2">
            <a:extLst>
              <a:ext uri="{FF2B5EF4-FFF2-40B4-BE49-F238E27FC236}">
                <a16:creationId xmlns:a16="http://schemas.microsoft.com/office/drawing/2014/main" id="{F0841480-A341-4CE3-81F1-27C8BCB874DD}"/>
              </a:ext>
            </a:extLst>
          </p:cNvPr>
          <p:cNvSpPr>
            <a:spLocks noGrp="1"/>
          </p:cNvSpPr>
          <p:nvPr>
            <p:ph idx="1"/>
          </p:nvPr>
        </p:nvSpPr>
        <p:spPr>
          <a:xfrm>
            <a:off x="884019" y="1052736"/>
            <a:ext cx="10353762" cy="5805264"/>
          </a:xfrm>
        </p:spPr>
        <p:txBody>
          <a:bodyPr>
            <a:noAutofit/>
          </a:bodyPr>
          <a:lstStyle/>
          <a:p>
            <a:pPr>
              <a:spcBef>
                <a:spcPts val="0"/>
              </a:spcBef>
              <a:spcAft>
                <a:spcPts val="600"/>
              </a:spcAft>
            </a:pPr>
            <a:r>
              <a:rPr lang="en-US" sz="1800" dirty="0">
                <a:solidFill>
                  <a:schemeClr val="accent3">
                    <a:lumMod val="20000"/>
                    <a:lumOff val="80000"/>
                  </a:schemeClr>
                </a:solidFill>
                <a:ea typeface="+mn-lt"/>
                <a:cs typeface="+mn-lt"/>
              </a:rPr>
              <a:t>The design can display runs, wickets, names of batsmen and bowlers, overs, extras, economy of bowler, strike rate of batsmen, etc. It also displays the date and time of the game. </a:t>
            </a:r>
            <a:endParaRPr lang="en-US" sz="1800" dirty="0">
              <a:solidFill>
                <a:schemeClr val="accent3">
                  <a:lumMod val="20000"/>
                  <a:lumOff val="80000"/>
                </a:schemeClr>
              </a:solidFill>
              <a:latin typeface="Arial"/>
              <a:ea typeface="+mn-lt"/>
              <a:cs typeface="Arial"/>
            </a:endParaRPr>
          </a:p>
          <a:p>
            <a:pPr>
              <a:spcBef>
                <a:spcPts val="0"/>
              </a:spcBef>
              <a:spcAft>
                <a:spcPts val="600"/>
              </a:spcAft>
            </a:pPr>
            <a:r>
              <a:rPr lang="en-US" sz="1800" dirty="0">
                <a:solidFill>
                  <a:schemeClr val="accent3">
                    <a:lumMod val="20000"/>
                    <a:lumOff val="80000"/>
                  </a:schemeClr>
                </a:solidFill>
                <a:ea typeface="+mn-lt"/>
                <a:cs typeface="+mn-lt"/>
              </a:rPr>
              <a:t>• First the project should display the welcome screen and the main menu.</a:t>
            </a:r>
            <a:endParaRPr lang="en-US" sz="1800" dirty="0">
              <a:solidFill>
                <a:schemeClr val="accent3">
                  <a:lumMod val="20000"/>
                  <a:lumOff val="80000"/>
                </a:schemeClr>
              </a:solidFill>
              <a:latin typeface="Arial"/>
              <a:ea typeface="+mn-lt"/>
              <a:cs typeface="Arial"/>
            </a:endParaRPr>
          </a:p>
          <a:p>
            <a:pPr>
              <a:spcBef>
                <a:spcPts val="0"/>
              </a:spcBef>
              <a:spcAft>
                <a:spcPts val="600"/>
              </a:spcAft>
            </a:pPr>
            <a:r>
              <a:rPr lang="en-US" sz="1800" dirty="0">
                <a:solidFill>
                  <a:schemeClr val="accent3">
                    <a:lumMod val="20000"/>
                    <a:lumOff val="80000"/>
                  </a:schemeClr>
                </a:solidFill>
                <a:ea typeface="+mn-lt"/>
                <a:cs typeface="+mn-lt"/>
              </a:rPr>
              <a:t> • The main menu comprises three options namely: </a:t>
            </a:r>
            <a:endParaRPr lang="en-US" sz="1800" dirty="0">
              <a:solidFill>
                <a:schemeClr val="accent3">
                  <a:lumMod val="20000"/>
                  <a:lumOff val="80000"/>
                </a:schemeClr>
              </a:solidFill>
              <a:latin typeface="Arial"/>
              <a:ea typeface="+mn-lt"/>
              <a:cs typeface="Arial"/>
            </a:endParaRPr>
          </a:p>
          <a:p>
            <a:pPr lvl="1">
              <a:spcBef>
                <a:spcPts val="0"/>
              </a:spcBef>
              <a:spcAft>
                <a:spcPts val="600"/>
              </a:spcAft>
            </a:pPr>
            <a:r>
              <a:rPr lang="en-US" dirty="0">
                <a:solidFill>
                  <a:schemeClr val="accent3">
                    <a:lumMod val="20000"/>
                    <a:lumOff val="80000"/>
                  </a:schemeClr>
                </a:solidFill>
                <a:ea typeface="+mn-lt"/>
                <a:cs typeface="+mn-lt"/>
              </a:rPr>
              <a:t>1. New Score Sheet</a:t>
            </a:r>
            <a:endParaRPr lang="en-US" dirty="0">
              <a:solidFill>
                <a:schemeClr val="accent3">
                  <a:lumMod val="20000"/>
                  <a:lumOff val="80000"/>
                </a:schemeClr>
              </a:solidFill>
              <a:latin typeface="Arial"/>
              <a:ea typeface="+mn-lt"/>
              <a:cs typeface="Arial"/>
            </a:endParaRPr>
          </a:p>
          <a:p>
            <a:pPr lvl="1">
              <a:spcBef>
                <a:spcPts val="0"/>
              </a:spcBef>
              <a:spcAft>
                <a:spcPts val="600"/>
              </a:spcAft>
            </a:pPr>
            <a:r>
              <a:rPr lang="en-US" dirty="0">
                <a:solidFill>
                  <a:schemeClr val="accent3">
                    <a:lumMod val="20000"/>
                    <a:lumOff val="80000"/>
                  </a:schemeClr>
                </a:solidFill>
                <a:ea typeface="+mn-lt"/>
                <a:cs typeface="+mn-lt"/>
              </a:rPr>
              <a:t>2. View Score Sheet </a:t>
            </a:r>
            <a:endParaRPr lang="en-US" dirty="0">
              <a:solidFill>
                <a:schemeClr val="accent3">
                  <a:lumMod val="20000"/>
                  <a:lumOff val="80000"/>
                </a:schemeClr>
              </a:solidFill>
              <a:latin typeface="Arial"/>
              <a:ea typeface="+mn-lt"/>
              <a:cs typeface="Arial"/>
            </a:endParaRPr>
          </a:p>
          <a:p>
            <a:pPr lvl="1">
              <a:spcBef>
                <a:spcPts val="0"/>
              </a:spcBef>
              <a:spcAft>
                <a:spcPts val="600"/>
              </a:spcAft>
            </a:pPr>
            <a:r>
              <a:rPr lang="en-US" dirty="0">
                <a:solidFill>
                  <a:schemeClr val="accent3">
                    <a:lumMod val="20000"/>
                    <a:lumOff val="80000"/>
                  </a:schemeClr>
                </a:solidFill>
                <a:ea typeface="+mn-lt"/>
                <a:cs typeface="+mn-lt"/>
              </a:rPr>
              <a:t>3. Exit </a:t>
            </a:r>
            <a:endParaRPr lang="en-US" dirty="0">
              <a:solidFill>
                <a:schemeClr val="accent3">
                  <a:lumMod val="20000"/>
                  <a:lumOff val="80000"/>
                </a:schemeClr>
              </a:solidFill>
              <a:latin typeface="Arial"/>
              <a:ea typeface="+mn-lt"/>
              <a:cs typeface="Arial"/>
            </a:endParaRPr>
          </a:p>
          <a:p>
            <a:pPr>
              <a:spcBef>
                <a:spcPts val="0"/>
              </a:spcBef>
              <a:spcAft>
                <a:spcPts val="600"/>
              </a:spcAft>
            </a:pPr>
            <a:r>
              <a:rPr lang="en-US" sz="1800" dirty="0">
                <a:solidFill>
                  <a:schemeClr val="accent3">
                    <a:lumMod val="20000"/>
                    <a:lumOff val="80000"/>
                  </a:schemeClr>
                </a:solidFill>
                <a:ea typeface="+mn-lt"/>
                <a:cs typeface="+mn-lt"/>
              </a:rPr>
              <a:t>• If ‘1’ is entered, Cricket Score Sheet project asks for the name of new score sheet. When the sheet is created, a message is displayed on the screen. Then, the score sheet appears on screen in which the user must input the following information: </a:t>
            </a:r>
            <a:endParaRPr lang="en-US" sz="1800" dirty="0">
              <a:solidFill>
                <a:schemeClr val="accent3">
                  <a:lumMod val="20000"/>
                  <a:lumOff val="80000"/>
                </a:schemeClr>
              </a:solidFill>
              <a:latin typeface="Arial"/>
              <a:ea typeface="+mn-lt"/>
              <a:cs typeface="Arial"/>
            </a:endParaRPr>
          </a:p>
          <a:p>
            <a:pPr lvl="1">
              <a:spcBef>
                <a:spcPts val="0"/>
              </a:spcBef>
              <a:spcAft>
                <a:spcPts val="600"/>
              </a:spcAft>
            </a:pPr>
            <a:r>
              <a:rPr lang="en-US" dirty="0">
                <a:solidFill>
                  <a:schemeClr val="accent3">
                    <a:lumMod val="20000"/>
                    <a:lumOff val="80000"/>
                  </a:schemeClr>
                </a:solidFill>
                <a:latin typeface="Trebuchet MS"/>
                <a:cs typeface="Arial"/>
              </a:rPr>
              <a:t>1. Competition               </a:t>
            </a:r>
            <a:endParaRPr lang="en-US" dirty="0">
              <a:solidFill>
                <a:schemeClr val="accent3">
                  <a:lumMod val="20000"/>
                  <a:lumOff val="80000"/>
                </a:schemeClr>
              </a:solidFill>
              <a:latin typeface="Arial"/>
              <a:cs typeface="Arial"/>
            </a:endParaRPr>
          </a:p>
          <a:p>
            <a:pPr lvl="1">
              <a:spcBef>
                <a:spcPts val="0"/>
              </a:spcBef>
              <a:spcAft>
                <a:spcPts val="600"/>
              </a:spcAft>
            </a:pPr>
            <a:r>
              <a:rPr lang="en-US" dirty="0">
                <a:solidFill>
                  <a:schemeClr val="accent3">
                    <a:lumMod val="20000"/>
                    <a:lumOff val="80000"/>
                  </a:schemeClr>
                </a:solidFill>
                <a:latin typeface="Trebuchet MS"/>
                <a:cs typeface="Arial"/>
              </a:rPr>
              <a:t>2. Venue                  </a:t>
            </a:r>
            <a:endParaRPr lang="en-US" dirty="0">
              <a:solidFill>
                <a:schemeClr val="accent3">
                  <a:lumMod val="20000"/>
                  <a:lumOff val="80000"/>
                </a:schemeClr>
              </a:solidFill>
              <a:latin typeface="Arial"/>
              <a:cs typeface="Arial"/>
            </a:endParaRPr>
          </a:p>
          <a:p>
            <a:pPr lvl="1">
              <a:spcBef>
                <a:spcPts val="0"/>
              </a:spcBef>
              <a:spcAft>
                <a:spcPts val="600"/>
              </a:spcAft>
            </a:pPr>
            <a:r>
              <a:rPr lang="en-US" dirty="0">
                <a:solidFill>
                  <a:schemeClr val="accent3">
                    <a:lumMod val="20000"/>
                    <a:lumOff val="80000"/>
                  </a:schemeClr>
                </a:solidFill>
                <a:latin typeface="Trebuchet MS"/>
                <a:cs typeface="Arial"/>
              </a:rPr>
              <a:t>3. Match versus              </a:t>
            </a:r>
            <a:endParaRPr lang="en-US" dirty="0">
              <a:solidFill>
                <a:schemeClr val="accent3">
                  <a:lumMod val="20000"/>
                  <a:lumOff val="80000"/>
                </a:schemeClr>
              </a:solidFill>
              <a:latin typeface="Arial"/>
              <a:cs typeface="Arial"/>
            </a:endParaRPr>
          </a:p>
          <a:p>
            <a:pPr lvl="1">
              <a:spcBef>
                <a:spcPts val="0"/>
              </a:spcBef>
              <a:spcAft>
                <a:spcPts val="600"/>
              </a:spcAft>
            </a:pPr>
            <a:r>
              <a:rPr lang="en-US" dirty="0">
                <a:solidFill>
                  <a:schemeClr val="accent3">
                    <a:lumMod val="20000"/>
                    <a:lumOff val="80000"/>
                  </a:schemeClr>
                </a:solidFill>
                <a:latin typeface="Trebuchet MS"/>
                <a:cs typeface="Arial"/>
              </a:rPr>
              <a:t>4. Toss winner team</a:t>
            </a:r>
            <a:endParaRPr lang="en-US" dirty="0">
              <a:solidFill>
                <a:schemeClr val="accent3">
                  <a:lumMod val="20000"/>
                  <a:lumOff val="80000"/>
                </a:schemeClr>
              </a:solidFill>
              <a:latin typeface="Arial"/>
              <a:cs typeface="Arial"/>
            </a:endParaRPr>
          </a:p>
          <a:p>
            <a:pPr>
              <a:spcBef>
                <a:spcPts val="0"/>
              </a:spcBef>
              <a:spcAft>
                <a:spcPts val="600"/>
              </a:spcAft>
            </a:pPr>
            <a:endParaRPr lang="en-US" sz="1800" dirty="0">
              <a:solidFill>
                <a:schemeClr val="accent3">
                  <a:lumMod val="20000"/>
                  <a:lumOff val="80000"/>
                </a:schemeClr>
              </a:solidFill>
              <a:latin typeface="Trebuchet MS"/>
              <a:cs typeface="Arial"/>
            </a:endParaRPr>
          </a:p>
          <a:p>
            <a:pPr>
              <a:spcBef>
                <a:spcPts val="0"/>
              </a:spcBef>
              <a:spcAft>
                <a:spcPts val="600"/>
              </a:spcAft>
            </a:pPr>
            <a:endParaRPr lang="en-IN" sz="1800" dirty="0">
              <a:solidFill>
                <a:schemeClr val="accent3">
                  <a:lumMod val="20000"/>
                  <a:lumOff val="80000"/>
                </a:schemeClr>
              </a:solidFill>
            </a:endParaRPr>
          </a:p>
          <a:p>
            <a:endParaRPr lang="en-IN" sz="1800" dirty="0">
              <a:solidFill>
                <a:schemeClr val="accent3">
                  <a:lumMod val="20000"/>
                  <a:lumOff val="80000"/>
                </a:schemeClr>
              </a:solidFill>
            </a:endParaRPr>
          </a:p>
        </p:txBody>
      </p:sp>
    </p:spTree>
    <p:extLst>
      <p:ext uri="{BB962C8B-B14F-4D97-AF65-F5344CB8AC3E}">
        <p14:creationId xmlns:p14="http://schemas.microsoft.com/office/powerpoint/2010/main" val="9094349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AB10362-086E-4131-BB8F-6D1B9BB0CE3E}"/>
              </a:ext>
            </a:extLst>
          </p:cNvPr>
          <p:cNvSpPr>
            <a:spLocks noGrp="1"/>
          </p:cNvSpPr>
          <p:nvPr>
            <p:ph idx="1"/>
          </p:nvPr>
        </p:nvSpPr>
        <p:spPr>
          <a:xfrm>
            <a:off x="695400" y="476672"/>
            <a:ext cx="10353762" cy="5602560"/>
          </a:xfrm>
        </p:spPr>
        <p:txBody>
          <a:bodyPr>
            <a:normAutofit fontScale="92500" lnSpcReduction="20000"/>
          </a:bodyPr>
          <a:lstStyle/>
          <a:p>
            <a:pPr lvl="1">
              <a:spcBef>
                <a:spcPts val="0"/>
              </a:spcBef>
              <a:spcAft>
                <a:spcPts val="600"/>
              </a:spcAft>
            </a:pPr>
            <a:r>
              <a:rPr lang="en-US" sz="2400" dirty="0">
                <a:solidFill>
                  <a:schemeClr val="accent3">
                    <a:lumMod val="20000"/>
                    <a:lumOff val="80000"/>
                  </a:schemeClr>
                </a:solidFill>
                <a:latin typeface="Trebuchet MS"/>
                <a:cs typeface="Arial"/>
              </a:rPr>
              <a:t>5. Elected choice of toss winner                     </a:t>
            </a:r>
            <a:endParaRPr lang="en-US" sz="2400" dirty="0">
              <a:solidFill>
                <a:schemeClr val="accent3">
                  <a:lumMod val="20000"/>
                  <a:lumOff val="80000"/>
                </a:schemeClr>
              </a:solidFill>
            </a:endParaRPr>
          </a:p>
          <a:p>
            <a:pPr lvl="1">
              <a:spcBef>
                <a:spcPts val="0"/>
              </a:spcBef>
              <a:spcAft>
                <a:spcPts val="600"/>
              </a:spcAft>
            </a:pPr>
            <a:r>
              <a:rPr lang="en-US" sz="2400" dirty="0">
                <a:solidFill>
                  <a:schemeClr val="accent3">
                    <a:lumMod val="20000"/>
                    <a:lumOff val="80000"/>
                  </a:schemeClr>
                </a:solidFill>
                <a:latin typeface="Trebuchet MS"/>
                <a:cs typeface="Arial"/>
              </a:rPr>
              <a:t>6. Innings and date    </a:t>
            </a:r>
            <a:endParaRPr lang="en-US" sz="2400" dirty="0">
              <a:solidFill>
                <a:schemeClr val="accent3">
                  <a:lumMod val="20000"/>
                  <a:lumOff val="80000"/>
                </a:schemeClr>
              </a:solidFill>
              <a:ea typeface="+mn-lt"/>
              <a:cs typeface="+mn-lt"/>
            </a:endParaRPr>
          </a:p>
          <a:p>
            <a:pPr lvl="1">
              <a:spcBef>
                <a:spcPts val="0"/>
              </a:spcBef>
              <a:spcAft>
                <a:spcPts val="600"/>
              </a:spcAft>
            </a:pPr>
            <a:r>
              <a:rPr lang="en-US" sz="2400" dirty="0">
                <a:solidFill>
                  <a:schemeClr val="accent3">
                    <a:lumMod val="20000"/>
                    <a:lumOff val="80000"/>
                  </a:schemeClr>
                </a:solidFill>
                <a:latin typeface="Trebuchet MS"/>
                <a:cs typeface="Arial"/>
              </a:rPr>
              <a:t>7. Name of batsman and run hit by each of them </a:t>
            </a:r>
            <a:endParaRPr lang="en-US" sz="2400" dirty="0">
              <a:solidFill>
                <a:schemeClr val="accent3">
                  <a:lumMod val="20000"/>
                  <a:lumOff val="80000"/>
                </a:schemeClr>
              </a:solidFill>
              <a:ea typeface="+mn-lt"/>
              <a:cs typeface="+mn-lt"/>
            </a:endParaRPr>
          </a:p>
          <a:p>
            <a:pPr lvl="1">
              <a:spcBef>
                <a:spcPts val="0"/>
              </a:spcBef>
              <a:spcAft>
                <a:spcPts val="600"/>
              </a:spcAft>
            </a:pPr>
            <a:r>
              <a:rPr lang="en-US" sz="2400" dirty="0">
                <a:solidFill>
                  <a:schemeClr val="accent3">
                    <a:lumMod val="20000"/>
                    <a:lumOff val="80000"/>
                  </a:schemeClr>
                </a:solidFill>
                <a:latin typeface="Trebuchet MS"/>
                <a:cs typeface="Arial"/>
              </a:rPr>
              <a:t>8. Name of bowler and run given by each bowler</a:t>
            </a:r>
          </a:p>
          <a:p>
            <a:pPr lvl="1">
              <a:spcBef>
                <a:spcPts val="0"/>
              </a:spcBef>
              <a:spcAft>
                <a:spcPts val="600"/>
              </a:spcAft>
            </a:pPr>
            <a:r>
              <a:rPr lang="en-US" sz="2400" dirty="0">
                <a:solidFill>
                  <a:schemeClr val="accent3">
                    <a:lumMod val="20000"/>
                    <a:lumOff val="80000"/>
                  </a:schemeClr>
                </a:solidFill>
                <a:latin typeface="Trebuchet MS"/>
                <a:cs typeface="Arial"/>
              </a:rPr>
              <a:t>• After inputting these data, the design asks user to input ‘e’ to edit the data and ‘c’ to continue. </a:t>
            </a:r>
            <a:endParaRPr lang="en-US" sz="2400" dirty="0">
              <a:solidFill>
                <a:schemeClr val="accent3">
                  <a:lumMod val="20000"/>
                  <a:lumOff val="80000"/>
                </a:schemeClr>
              </a:solidFill>
            </a:endParaRPr>
          </a:p>
          <a:p>
            <a:pPr>
              <a:spcBef>
                <a:spcPts val="0"/>
              </a:spcBef>
            </a:pPr>
            <a:endParaRPr lang="en-US" sz="2400" dirty="0">
              <a:solidFill>
                <a:schemeClr val="accent3">
                  <a:lumMod val="20000"/>
                  <a:lumOff val="80000"/>
                </a:schemeClr>
              </a:solidFill>
              <a:latin typeface="Trebuchet MS"/>
              <a:cs typeface="Arial"/>
            </a:endParaRPr>
          </a:p>
          <a:p>
            <a:pPr>
              <a:spcBef>
                <a:spcPts val="0"/>
              </a:spcBef>
            </a:pPr>
            <a:r>
              <a:rPr lang="en-US" sz="2400" dirty="0">
                <a:solidFill>
                  <a:schemeClr val="accent3">
                    <a:lumMod val="20000"/>
                    <a:lumOff val="80000"/>
                  </a:schemeClr>
                </a:solidFill>
                <a:latin typeface="Trebuchet MS"/>
                <a:cs typeface="Arial"/>
              </a:rPr>
              <a:t>• If the user inputs ‘2’ in the main menu, the design asks for the name of sheet. If the sheet is found, it is displayed. Otherwise, error message is printed on the screen.</a:t>
            </a:r>
          </a:p>
          <a:p>
            <a:pPr>
              <a:spcBef>
                <a:spcPts val="0"/>
              </a:spcBef>
            </a:pPr>
            <a:endParaRPr lang="en-US" sz="2400" dirty="0">
              <a:solidFill>
                <a:schemeClr val="accent3">
                  <a:lumMod val="20000"/>
                  <a:lumOff val="80000"/>
                </a:schemeClr>
              </a:solidFill>
              <a:latin typeface="Trebuchet MS"/>
              <a:cs typeface="Arial"/>
            </a:endParaRPr>
          </a:p>
          <a:p>
            <a:pPr>
              <a:spcBef>
                <a:spcPts val="0"/>
              </a:spcBef>
            </a:pPr>
            <a:endParaRPr lang="en-US" sz="2400" dirty="0">
              <a:solidFill>
                <a:schemeClr val="accent3">
                  <a:lumMod val="20000"/>
                  <a:lumOff val="80000"/>
                </a:schemeClr>
              </a:solidFill>
              <a:latin typeface="Trebuchet MS"/>
              <a:cs typeface="Arial"/>
            </a:endParaRPr>
          </a:p>
          <a:p>
            <a:pPr>
              <a:spcBef>
                <a:spcPts val="0"/>
              </a:spcBef>
            </a:pPr>
            <a:r>
              <a:rPr lang="en-US" sz="2400" dirty="0">
                <a:solidFill>
                  <a:schemeClr val="accent3">
                    <a:lumMod val="20000"/>
                    <a:lumOff val="80000"/>
                  </a:schemeClr>
                </a:solidFill>
                <a:latin typeface="Trebuchet MS"/>
                <a:cs typeface="Arial"/>
              </a:rPr>
              <a:t>• The third option in main menu is exit. If ‘3’ is entered in the main menu, the Cricket Score Sheet project terminates.</a:t>
            </a:r>
            <a:endParaRPr lang="en-US" sz="2400" dirty="0">
              <a:solidFill>
                <a:schemeClr val="accent3">
                  <a:lumMod val="20000"/>
                  <a:lumOff val="80000"/>
                </a:schemeClr>
              </a:solidFill>
              <a:ea typeface="+mn-lt"/>
              <a:cs typeface="+mn-lt"/>
            </a:endParaRPr>
          </a:p>
          <a:p>
            <a:pPr>
              <a:spcBef>
                <a:spcPts val="0"/>
              </a:spcBef>
            </a:pPr>
            <a:endParaRPr lang="en-US" sz="2400" b="0" dirty="0">
              <a:solidFill>
                <a:schemeClr val="accent3">
                  <a:lumMod val="20000"/>
                  <a:lumOff val="80000"/>
                </a:schemeClr>
              </a:solidFill>
              <a:effectLst/>
              <a:latin typeface="Arial"/>
              <a:cs typeface="Arial"/>
            </a:endParaRPr>
          </a:p>
          <a:p>
            <a:endParaRPr lang="en-IN" dirty="0">
              <a:solidFill>
                <a:schemeClr val="accent3">
                  <a:lumMod val="20000"/>
                  <a:lumOff val="80000"/>
                </a:schemeClr>
              </a:solidFill>
            </a:endParaRPr>
          </a:p>
          <a:p>
            <a:endParaRPr lang="en-IN" dirty="0">
              <a:solidFill>
                <a:schemeClr val="accent3">
                  <a:lumMod val="20000"/>
                  <a:lumOff val="80000"/>
                </a:schemeClr>
              </a:solidFill>
            </a:endParaRPr>
          </a:p>
        </p:txBody>
      </p:sp>
    </p:spTree>
    <p:extLst>
      <p:ext uri="{BB962C8B-B14F-4D97-AF65-F5344CB8AC3E}">
        <p14:creationId xmlns:p14="http://schemas.microsoft.com/office/powerpoint/2010/main" val="2282469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631B3-90BF-4CBE-9227-97191A3B7CFD}"/>
              </a:ext>
            </a:extLst>
          </p:cNvPr>
          <p:cNvSpPr>
            <a:spLocks noGrp="1"/>
          </p:cNvSpPr>
          <p:nvPr>
            <p:ph type="title"/>
          </p:nvPr>
        </p:nvSpPr>
        <p:spPr/>
        <p:txBody>
          <a:bodyPr/>
          <a:lstStyle/>
          <a:p>
            <a:r>
              <a:rPr lang="en-US" sz="3600" u="sng" dirty="0">
                <a:solidFill>
                  <a:srgbClr val="C00000"/>
                </a:solidFill>
              </a:rPr>
              <a:t>PROBLEM DECOMPOSITION</a:t>
            </a:r>
            <a:br>
              <a:rPr lang="en-US" sz="3600" u="sng" dirty="0">
                <a:solidFill>
                  <a:srgbClr val="C00000"/>
                </a:solidFill>
              </a:rPr>
            </a:br>
            <a:endParaRPr lang="en-IN" u="sng" dirty="0"/>
          </a:p>
        </p:txBody>
      </p:sp>
      <p:graphicFrame>
        <p:nvGraphicFramePr>
          <p:cNvPr id="4" name="Table 3">
            <a:extLst>
              <a:ext uri="{FF2B5EF4-FFF2-40B4-BE49-F238E27FC236}">
                <a16:creationId xmlns:a16="http://schemas.microsoft.com/office/drawing/2014/main" id="{BC6DD5A7-066E-47F1-B28A-580D20A8A76D}"/>
              </a:ext>
            </a:extLst>
          </p:cNvPr>
          <p:cNvGraphicFramePr>
            <a:graphicFrameLocks noGrp="1"/>
          </p:cNvGraphicFramePr>
          <p:nvPr>
            <p:extLst>
              <p:ext uri="{D42A27DB-BD31-4B8C-83A1-F6EECF244321}">
                <p14:modId xmlns:p14="http://schemas.microsoft.com/office/powerpoint/2010/main" val="1062116155"/>
              </p:ext>
            </p:extLst>
          </p:nvPr>
        </p:nvGraphicFramePr>
        <p:xfrm>
          <a:off x="1847528" y="1736129"/>
          <a:ext cx="8698059" cy="4534986"/>
        </p:xfrm>
        <a:graphic>
          <a:graphicData uri="http://schemas.openxmlformats.org/drawingml/2006/table">
            <a:tbl>
              <a:tblPr firstRow="1" bandRow="1">
                <a:tableStyleId>{5C22544A-7EE6-4342-B048-85BDC9FD1C3A}</a:tableStyleId>
              </a:tblPr>
              <a:tblGrid>
                <a:gridCol w="1024569">
                  <a:extLst>
                    <a:ext uri="{9D8B030D-6E8A-4147-A177-3AD203B41FA5}">
                      <a16:colId xmlns:a16="http://schemas.microsoft.com/office/drawing/2014/main" val="20000"/>
                    </a:ext>
                  </a:extLst>
                </a:gridCol>
                <a:gridCol w="3525466">
                  <a:extLst>
                    <a:ext uri="{9D8B030D-6E8A-4147-A177-3AD203B41FA5}">
                      <a16:colId xmlns:a16="http://schemas.microsoft.com/office/drawing/2014/main" val="20001"/>
                    </a:ext>
                  </a:extLst>
                </a:gridCol>
                <a:gridCol w="4148024">
                  <a:extLst>
                    <a:ext uri="{9D8B030D-6E8A-4147-A177-3AD203B41FA5}">
                      <a16:colId xmlns:a16="http://schemas.microsoft.com/office/drawing/2014/main" val="20002"/>
                    </a:ext>
                  </a:extLst>
                </a:gridCol>
              </a:tblGrid>
              <a:tr h="487356">
                <a:tc>
                  <a:txBody>
                    <a:bodyPr/>
                    <a:lstStyle/>
                    <a:p>
                      <a:r>
                        <a:rPr lang="en-IN" dirty="0"/>
                        <a:t>S.NO</a:t>
                      </a:r>
                    </a:p>
                  </a:txBody>
                  <a:tcPr/>
                </a:tc>
                <a:tc>
                  <a:txBody>
                    <a:bodyPr/>
                    <a:lstStyle/>
                    <a:p>
                      <a:r>
                        <a:rPr lang="en-IN" dirty="0"/>
                        <a:t>PROBLEM</a:t>
                      </a:r>
                    </a:p>
                  </a:txBody>
                  <a:tcPr/>
                </a:tc>
                <a:tc>
                  <a:txBody>
                    <a:bodyPr/>
                    <a:lstStyle/>
                    <a:p>
                      <a:r>
                        <a:rPr lang="en-IN" dirty="0"/>
                        <a:t>DESCRIPTION</a:t>
                      </a:r>
                    </a:p>
                  </a:txBody>
                  <a:tcPr/>
                </a:tc>
                <a:extLst>
                  <a:ext uri="{0D108BD9-81ED-4DB2-BD59-A6C34878D82A}">
                    <a16:rowId xmlns:a16="http://schemas.microsoft.com/office/drawing/2014/main" val="10000"/>
                  </a:ext>
                </a:extLst>
              </a:tr>
              <a:tr h="1309892">
                <a:tc>
                  <a:txBody>
                    <a:bodyPr/>
                    <a:lstStyle/>
                    <a:p>
                      <a:r>
                        <a:rPr lang="en-IN" dirty="0">
                          <a:solidFill>
                            <a:schemeClr val="tx2">
                              <a:lumMod val="25000"/>
                            </a:schemeClr>
                          </a:solidFill>
                        </a:rPr>
                        <a:t>1.</a:t>
                      </a:r>
                    </a:p>
                  </a:txBody>
                  <a:tcPr/>
                </a:tc>
                <a:tc>
                  <a:txBody>
                    <a:bodyPr/>
                    <a:lstStyle/>
                    <a:p>
                      <a:r>
                        <a:rPr lang="en-IN" dirty="0">
                          <a:solidFill>
                            <a:schemeClr val="accent3">
                              <a:lumMod val="75000"/>
                            </a:schemeClr>
                          </a:solidFill>
                        </a:rPr>
                        <a:t>A proper menu should be displayed.</a:t>
                      </a:r>
                    </a:p>
                  </a:txBody>
                  <a:tcPr/>
                </a:tc>
                <a:tc>
                  <a:txBody>
                    <a:bodyPr/>
                    <a:lstStyle/>
                    <a:p>
                      <a:r>
                        <a:rPr lang="en-IN" dirty="0">
                          <a:solidFill>
                            <a:schemeClr val="accent3">
                              <a:lumMod val="75000"/>
                            </a:schemeClr>
                          </a:solidFill>
                        </a:rPr>
                        <a:t>Proper menu should be displayed like the new score sheet, the old score sheet and the exit option.</a:t>
                      </a:r>
                    </a:p>
                  </a:txBody>
                  <a:tcPr/>
                </a:tc>
                <a:extLst>
                  <a:ext uri="{0D108BD9-81ED-4DB2-BD59-A6C34878D82A}">
                    <a16:rowId xmlns:a16="http://schemas.microsoft.com/office/drawing/2014/main" val="10001"/>
                  </a:ext>
                </a:extLst>
              </a:tr>
              <a:tr h="1427846">
                <a:tc>
                  <a:txBody>
                    <a:bodyPr/>
                    <a:lstStyle/>
                    <a:p>
                      <a:r>
                        <a:rPr lang="en-IN" dirty="0">
                          <a:solidFill>
                            <a:schemeClr val="accent6">
                              <a:lumMod val="50000"/>
                            </a:schemeClr>
                          </a:solidFill>
                        </a:rPr>
                        <a:t>2.</a:t>
                      </a:r>
                    </a:p>
                  </a:txBody>
                  <a:tcPr/>
                </a:tc>
                <a:tc>
                  <a:txBody>
                    <a:bodyPr/>
                    <a:lstStyle/>
                    <a:p>
                      <a:r>
                        <a:rPr lang="en-IN" dirty="0">
                          <a:solidFill>
                            <a:schemeClr val="accent6">
                              <a:lumMod val="50000"/>
                            </a:schemeClr>
                          </a:solidFill>
                        </a:rPr>
                        <a:t>Getting the required inputs from the user.</a:t>
                      </a:r>
                    </a:p>
                  </a:txBody>
                  <a:tcPr/>
                </a:tc>
                <a:tc>
                  <a:txBody>
                    <a:bodyPr/>
                    <a:lstStyle/>
                    <a:p>
                      <a:r>
                        <a:rPr lang="en-IN" dirty="0">
                          <a:solidFill>
                            <a:schemeClr val="accent6">
                              <a:lumMod val="50000"/>
                            </a:schemeClr>
                          </a:solidFill>
                        </a:rPr>
                        <a:t>Proper inputs should be given for a better output.</a:t>
                      </a:r>
                    </a:p>
                  </a:txBody>
                  <a:tcPr/>
                </a:tc>
                <a:extLst>
                  <a:ext uri="{0D108BD9-81ED-4DB2-BD59-A6C34878D82A}">
                    <a16:rowId xmlns:a16="http://schemas.microsoft.com/office/drawing/2014/main" val="10002"/>
                  </a:ext>
                </a:extLst>
              </a:tr>
              <a:tr h="1309892">
                <a:tc>
                  <a:txBody>
                    <a:bodyPr/>
                    <a:lstStyle/>
                    <a:p>
                      <a:r>
                        <a:rPr lang="en-IN" dirty="0">
                          <a:solidFill>
                            <a:schemeClr val="accent5">
                              <a:lumMod val="50000"/>
                            </a:schemeClr>
                          </a:solidFill>
                        </a:rPr>
                        <a:t>3.</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solidFill>
                            <a:schemeClr val="accent5">
                              <a:lumMod val="50000"/>
                            </a:schemeClr>
                          </a:solidFill>
                        </a:rPr>
                        <a:t>Designing an algorithm for calculating the scores instantly.</a:t>
                      </a:r>
                    </a:p>
                  </a:txBody>
                  <a:tcPr/>
                </a:tc>
                <a:tc>
                  <a:txBody>
                    <a:bodyPr/>
                    <a:lstStyle/>
                    <a:p>
                      <a:r>
                        <a:rPr lang="en-IN" dirty="0">
                          <a:solidFill>
                            <a:schemeClr val="accent5">
                              <a:lumMod val="50000"/>
                            </a:schemeClr>
                          </a:solidFill>
                        </a:rPr>
                        <a:t>For each ball the score card should change for that we have to create a proper algorithm to make this program work.</a:t>
                      </a: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4393590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CA633-16FF-4BED-A204-636AB6EA9D59}"/>
              </a:ext>
            </a:extLst>
          </p:cNvPr>
          <p:cNvSpPr>
            <a:spLocks noGrp="1"/>
          </p:cNvSpPr>
          <p:nvPr>
            <p:ph type="title"/>
          </p:nvPr>
        </p:nvSpPr>
        <p:spPr>
          <a:xfrm>
            <a:off x="913795" y="403639"/>
            <a:ext cx="10353761" cy="1326321"/>
          </a:xfrm>
        </p:spPr>
        <p:txBody>
          <a:bodyPr>
            <a:normAutofit/>
          </a:bodyPr>
          <a:lstStyle/>
          <a:p>
            <a:r>
              <a:rPr lang="en-IN" sz="4800" dirty="0">
                <a:solidFill>
                  <a:srgbClr val="FF0000"/>
                </a:solidFill>
              </a:rPr>
              <a:t>SUB PROBLEM : 1</a:t>
            </a:r>
          </a:p>
        </p:txBody>
      </p:sp>
      <p:sp>
        <p:nvSpPr>
          <p:cNvPr id="3" name="Content Placeholder 2">
            <a:extLst>
              <a:ext uri="{FF2B5EF4-FFF2-40B4-BE49-F238E27FC236}">
                <a16:creationId xmlns:a16="http://schemas.microsoft.com/office/drawing/2014/main" id="{0502718B-EA84-4070-BEEC-95F2ECDC56D8}"/>
              </a:ext>
            </a:extLst>
          </p:cNvPr>
          <p:cNvSpPr>
            <a:spLocks noGrp="1"/>
          </p:cNvSpPr>
          <p:nvPr>
            <p:ph idx="1"/>
          </p:nvPr>
        </p:nvSpPr>
        <p:spPr>
          <a:xfrm>
            <a:off x="930634" y="1988840"/>
            <a:ext cx="10493957" cy="4386064"/>
          </a:xfrm>
        </p:spPr>
        <p:txBody>
          <a:bodyPr>
            <a:normAutofit/>
          </a:bodyPr>
          <a:lstStyle/>
          <a:p>
            <a:r>
              <a:rPr lang="en-IN" sz="2800" dirty="0">
                <a:solidFill>
                  <a:srgbClr val="FFC000"/>
                </a:solidFill>
              </a:rPr>
              <a:t>A  MENU  SHOULD  BE  DISPLAYED  TO MAKE  THE  USER  KNOW  WHAT  THE  GIVEN  OUTPUT  IS  ABOUT.</a:t>
            </a:r>
          </a:p>
          <a:p>
            <a:r>
              <a:rPr lang="en-IN" sz="2800" dirty="0">
                <a:solidFill>
                  <a:srgbClr val="FFC000"/>
                </a:solidFill>
              </a:rPr>
              <a:t>THE  MENU  SHOULD  CONTAIN  THE  NEW  SCORE  CARDS , THE  SCORE  CARDS  OF  THE  PREVIOUS  MATCHES  AND THE EXIT OPTION.</a:t>
            </a:r>
          </a:p>
          <a:p>
            <a:r>
              <a:rPr lang="en-IN" sz="2800" dirty="0">
                <a:solidFill>
                  <a:srgbClr val="FFC000"/>
                </a:solidFill>
              </a:rPr>
              <a:t>A  PROPER  MENU  GIVES  THE  USER  TO  GET  THE  CHOICE  AND  PERFORM  THE  REQUIRED  ACTIONS.</a:t>
            </a:r>
          </a:p>
          <a:p>
            <a:endParaRPr lang="en-IN" sz="2800" dirty="0">
              <a:solidFill>
                <a:srgbClr val="FFC000"/>
              </a:solidFill>
            </a:endParaRPr>
          </a:p>
        </p:txBody>
      </p:sp>
    </p:spTree>
    <p:extLst>
      <p:ext uri="{BB962C8B-B14F-4D97-AF65-F5344CB8AC3E}">
        <p14:creationId xmlns:p14="http://schemas.microsoft.com/office/powerpoint/2010/main" val="33271091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63087-22F6-4DF5-9646-B1A1AC8C0535}"/>
              </a:ext>
            </a:extLst>
          </p:cNvPr>
          <p:cNvSpPr>
            <a:spLocks noGrp="1"/>
          </p:cNvSpPr>
          <p:nvPr>
            <p:ph type="title"/>
          </p:nvPr>
        </p:nvSpPr>
        <p:spPr>
          <a:xfrm>
            <a:off x="913795" y="403639"/>
            <a:ext cx="10353761" cy="1326321"/>
          </a:xfrm>
        </p:spPr>
        <p:txBody>
          <a:bodyPr>
            <a:normAutofit/>
          </a:bodyPr>
          <a:lstStyle/>
          <a:p>
            <a:r>
              <a:rPr lang="en-IN" sz="4800" dirty="0">
                <a:solidFill>
                  <a:srgbClr val="FF0000"/>
                </a:solidFill>
              </a:rPr>
              <a:t>SUB PROBLEM : 2</a:t>
            </a:r>
          </a:p>
        </p:txBody>
      </p:sp>
      <p:sp>
        <p:nvSpPr>
          <p:cNvPr id="3" name="Content Placeholder 2">
            <a:extLst>
              <a:ext uri="{FF2B5EF4-FFF2-40B4-BE49-F238E27FC236}">
                <a16:creationId xmlns:a16="http://schemas.microsoft.com/office/drawing/2014/main" id="{AB1319A1-0ABD-4DEB-9440-F06A430B29A2}"/>
              </a:ext>
            </a:extLst>
          </p:cNvPr>
          <p:cNvSpPr>
            <a:spLocks noGrp="1"/>
          </p:cNvSpPr>
          <p:nvPr>
            <p:ph idx="1"/>
          </p:nvPr>
        </p:nvSpPr>
        <p:spPr>
          <a:xfrm>
            <a:off x="913795" y="1988840"/>
            <a:ext cx="10353762" cy="4358297"/>
          </a:xfrm>
        </p:spPr>
        <p:txBody>
          <a:bodyPr>
            <a:normAutofit/>
          </a:bodyPr>
          <a:lstStyle/>
          <a:p>
            <a:r>
              <a:rPr lang="en-IN" dirty="0">
                <a:solidFill>
                  <a:srgbClr val="FFC000"/>
                </a:solidFill>
              </a:rPr>
              <a:t>THE  INPUTS  SHOULD  BE  GIVEN CORRECTLY  TO  GET  THE  REQUIRED  OUTPUT  WHICH  IS  THE  SCORECARD  OF  THE REQUIRED  MATCH.</a:t>
            </a:r>
          </a:p>
          <a:p>
            <a:r>
              <a:rPr lang="en-IN" dirty="0">
                <a:solidFill>
                  <a:srgbClr val="FFC000"/>
                </a:solidFill>
              </a:rPr>
              <a:t>FOR  EXAMPLE  THE  USER  NEEDS  TO  WRITE  THE  DATE  OF  THE  MATCH , THE  VENUE  OF  THE  MATCH ,THE  NAME  OF  THE  TWO  TEAMS  AND  THE  NAME  OF  THE  SERIES.</a:t>
            </a:r>
          </a:p>
          <a:p>
            <a:r>
              <a:rPr lang="en-IN" dirty="0">
                <a:solidFill>
                  <a:srgbClr val="FFC000"/>
                </a:solidFill>
              </a:rPr>
              <a:t>BY  GIVING  THESE  INFORMATION  WE CAN  GET  THE  SCORECARD  OF  THAT  PARTICULAR  MATCH.</a:t>
            </a:r>
          </a:p>
          <a:p>
            <a:r>
              <a:rPr lang="en-IN" dirty="0">
                <a:solidFill>
                  <a:srgbClr val="FFC000"/>
                </a:solidFill>
              </a:rPr>
              <a:t>THE  USER  CAN  ENTER  THESE  INFORMATIONS  AFTER  CHOOSING  ANY  OF  THE  TWO  OPTIONS  IN  THE  MENU.</a:t>
            </a:r>
          </a:p>
        </p:txBody>
      </p:sp>
    </p:spTree>
    <p:extLst>
      <p:ext uri="{BB962C8B-B14F-4D97-AF65-F5344CB8AC3E}">
        <p14:creationId xmlns:p14="http://schemas.microsoft.com/office/powerpoint/2010/main" val="39260869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AB71D-35E0-4A30-82D2-01DBA7557058}"/>
              </a:ext>
            </a:extLst>
          </p:cNvPr>
          <p:cNvSpPr>
            <a:spLocks noGrp="1"/>
          </p:cNvSpPr>
          <p:nvPr>
            <p:ph type="title"/>
          </p:nvPr>
        </p:nvSpPr>
        <p:spPr>
          <a:xfrm>
            <a:off x="902253" y="403639"/>
            <a:ext cx="10353761" cy="1326321"/>
          </a:xfrm>
        </p:spPr>
        <p:txBody>
          <a:bodyPr>
            <a:normAutofit/>
          </a:bodyPr>
          <a:lstStyle/>
          <a:p>
            <a:r>
              <a:rPr lang="en-IN" sz="4800" dirty="0">
                <a:solidFill>
                  <a:srgbClr val="FF0000"/>
                </a:solidFill>
              </a:rPr>
              <a:t>SUB PROBLEM : 3</a:t>
            </a:r>
          </a:p>
        </p:txBody>
      </p:sp>
      <p:sp>
        <p:nvSpPr>
          <p:cNvPr id="3" name="Content Placeholder 2">
            <a:extLst>
              <a:ext uri="{FF2B5EF4-FFF2-40B4-BE49-F238E27FC236}">
                <a16:creationId xmlns:a16="http://schemas.microsoft.com/office/drawing/2014/main" id="{E04FECD4-41C1-4BD4-8552-5BDC4A682C49}"/>
              </a:ext>
            </a:extLst>
          </p:cNvPr>
          <p:cNvSpPr>
            <a:spLocks noGrp="1"/>
          </p:cNvSpPr>
          <p:nvPr>
            <p:ph idx="1"/>
          </p:nvPr>
        </p:nvSpPr>
        <p:spPr>
          <a:xfrm>
            <a:off x="890493" y="2060848"/>
            <a:ext cx="10353762" cy="4501288"/>
          </a:xfrm>
        </p:spPr>
        <p:txBody>
          <a:bodyPr>
            <a:normAutofit/>
          </a:bodyPr>
          <a:lstStyle/>
          <a:p>
            <a:r>
              <a:rPr lang="en-IN" sz="2400" dirty="0">
                <a:solidFill>
                  <a:srgbClr val="FFC000"/>
                </a:solidFill>
              </a:rPr>
              <a:t>WE  HAVE  TO  DESIGN  AN  ALGORITHM  TO  ACCEPT  TO  ACCEPT  THE  INPUT  AND  SAVE  IT.</a:t>
            </a:r>
          </a:p>
          <a:p>
            <a:r>
              <a:rPr lang="en-IN" sz="2400" dirty="0">
                <a:solidFill>
                  <a:srgbClr val="FFC000"/>
                </a:solidFill>
              </a:rPr>
              <a:t>DESIGNING  AN  ALGORITHM  TO  SEARCH  A  PARTICULAR  SCORECARD  AND  DISPLAY  IT  IN  THE  OUTPUT  BOX.</a:t>
            </a:r>
          </a:p>
          <a:p>
            <a:r>
              <a:rPr lang="en-IN" sz="2400" dirty="0">
                <a:solidFill>
                  <a:srgbClr val="FFC000"/>
                </a:solidFill>
              </a:rPr>
              <a:t>THE  ALGORITHM  SHOULD  BE  SUCH  THAT  IT  SHOULD  CALCULATE  THE  ECONOMY,  STRIKE  RATE,  THE  NUMBER  OF  BALLS  COMPLETED  AND  THE  EXTRAS  AND  PRINT  IT.</a:t>
            </a:r>
          </a:p>
        </p:txBody>
      </p:sp>
    </p:spTree>
    <p:extLst>
      <p:ext uri="{BB962C8B-B14F-4D97-AF65-F5344CB8AC3E}">
        <p14:creationId xmlns:p14="http://schemas.microsoft.com/office/powerpoint/2010/main" val="4239576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13337" y="260648"/>
            <a:ext cx="7765321" cy="1326321"/>
          </a:xfrm>
        </p:spPr>
        <p:txBody>
          <a:bodyPr>
            <a:normAutofit/>
          </a:bodyPr>
          <a:lstStyle/>
          <a:p>
            <a:r>
              <a:rPr lang="en-US" sz="4000" b="1" u="sng" dirty="0">
                <a:solidFill>
                  <a:srgbClr val="FF0000"/>
                </a:solidFill>
              </a:rPr>
              <a:t>ABSTRACTION</a:t>
            </a:r>
            <a:endParaRPr lang="en-IN" sz="4000" b="1" u="sng" dirty="0">
              <a:solidFill>
                <a:srgbClr val="FF0000"/>
              </a:solidFill>
            </a:endParaRPr>
          </a:p>
        </p:txBody>
      </p:sp>
      <p:sp>
        <p:nvSpPr>
          <p:cNvPr id="3" name="Content Placeholder 2"/>
          <p:cNvSpPr>
            <a:spLocks noGrp="1"/>
          </p:cNvSpPr>
          <p:nvPr>
            <p:ph idx="1"/>
          </p:nvPr>
        </p:nvSpPr>
        <p:spPr>
          <a:xfrm>
            <a:off x="515377" y="1586969"/>
            <a:ext cx="11161240" cy="4582959"/>
          </a:xfrm>
        </p:spPr>
        <p:txBody>
          <a:bodyPr>
            <a:noAutofit/>
          </a:bodyPr>
          <a:lstStyle/>
          <a:p>
            <a:r>
              <a:rPr lang="en-US" sz="2400" dirty="0">
                <a:solidFill>
                  <a:schemeClr val="accent6">
                    <a:lumMod val="40000"/>
                    <a:lumOff val="60000"/>
                  </a:schemeClr>
                </a:solidFill>
              </a:rPr>
              <a:t>If the scorecard is handwritten ,it makes too difficult to note small details ball to ball. So we can neglect the following points:-</a:t>
            </a:r>
          </a:p>
          <a:p>
            <a:pPr lvl="1" indent="-342900">
              <a:buFont typeface="+mj-lt"/>
              <a:buAutoNum type="arabicPeriod"/>
            </a:pPr>
            <a:r>
              <a:rPr lang="en-US" sz="2400" dirty="0">
                <a:solidFill>
                  <a:schemeClr val="accent1">
                    <a:lumMod val="40000"/>
                    <a:lumOff val="60000"/>
                  </a:schemeClr>
                </a:solidFill>
              </a:rPr>
              <a:t>Extras includes runs scored from no ball ,wide ball ,bye run ,leg-bye and penalty run. So instead of marking all separately, we can just add the runs under ‘Extras’, even though it was scored in no ball or wide ball.</a:t>
            </a:r>
          </a:p>
          <a:p>
            <a:pPr lvl="1" indent="-342900">
              <a:buFont typeface="+mj-lt"/>
              <a:buAutoNum type="arabicPeriod"/>
            </a:pPr>
            <a:endParaRPr lang="en-IN" sz="2400" dirty="0"/>
          </a:p>
          <a:p>
            <a:pPr lvl="1" indent="-342900">
              <a:buFont typeface="+mj-lt"/>
              <a:buAutoNum type="arabicPeriod"/>
            </a:pPr>
            <a:endParaRPr lang="en-US" sz="2400" dirty="0"/>
          </a:p>
          <a:p>
            <a:pPr lvl="1" indent="-342900">
              <a:buFont typeface="+mj-lt"/>
              <a:buAutoNum type="arabicPeriod"/>
            </a:pPr>
            <a:endParaRPr lang="en-US" sz="2400" dirty="0"/>
          </a:p>
          <a:p>
            <a:pPr lvl="1" indent="-342900">
              <a:buFont typeface="+mj-lt"/>
              <a:buAutoNum type="arabicPeriod"/>
            </a:pPr>
            <a:r>
              <a:rPr lang="en-US" sz="2400" dirty="0">
                <a:solidFill>
                  <a:schemeClr val="accent5">
                    <a:lumMod val="40000"/>
                    <a:lumOff val="60000"/>
                  </a:schemeClr>
                </a:solidFill>
              </a:rPr>
              <a:t>If it is a simple scorecard, we can exclude calculation of net run rate per over, strike rate of batsmen and economy of the bowler.</a:t>
            </a:r>
          </a:p>
        </p:txBody>
      </p:sp>
      <p:pic>
        <p:nvPicPr>
          <p:cNvPr id="5" name="Picture 2" descr="Wirral Cricket Club 3 all out in 'freak performance'"/>
          <p:cNvPicPr>
            <a:picLocks noChangeAspect="1" noChangeArrowheads="1"/>
          </p:cNvPicPr>
          <p:nvPr/>
        </p:nvPicPr>
        <p:blipFill rotWithShape="1">
          <a:blip r:embed="rId2">
            <a:extLst>
              <a:ext uri="{28A0092B-C50C-407E-A947-70E740481C1C}">
                <a14:useLocalDpi xmlns:a14="http://schemas.microsoft.com/office/drawing/2010/main" val="0"/>
              </a:ext>
            </a:extLst>
          </a:blip>
          <a:srcRect l="1428" t="63639" r="-1428" b="15600"/>
          <a:stretch/>
        </p:blipFill>
        <p:spPr bwMode="auto">
          <a:xfrm>
            <a:off x="4844935" y="4293096"/>
            <a:ext cx="2502124" cy="8574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448571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Damask</Template>
  <TotalTime>347</TotalTime>
  <Words>3449</Words>
  <Application>Microsoft Office PowerPoint</Application>
  <PresentationFormat>Widescreen</PresentationFormat>
  <Paragraphs>209</Paragraphs>
  <Slides>22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Algerian</vt:lpstr>
      <vt:lpstr>Arial</vt:lpstr>
      <vt:lpstr>Bookman Old Style</vt:lpstr>
      <vt:lpstr>Comic Sans MS</vt:lpstr>
      <vt:lpstr>Georgia</vt:lpstr>
      <vt:lpstr>Rockwell</vt:lpstr>
      <vt:lpstr>Trebuchet MS</vt:lpstr>
      <vt:lpstr>Damask</vt:lpstr>
      <vt:lpstr>Problem solving and algorithmic thinking</vt:lpstr>
      <vt:lpstr>PROBLEM  DEFINITION </vt:lpstr>
      <vt:lpstr>PROBLEM  DEFINITION GIVEN IN THE QUESTION </vt:lpstr>
      <vt:lpstr>PowerPoint Presentation</vt:lpstr>
      <vt:lpstr>PROBLEM DECOMPOSITION </vt:lpstr>
      <vt:lpstr>SUB PROBLEM : 1</vt:lpstr>
      <vt:lpstr>SUB PROBLEM : 2</vt:lpstr>
      <vt:lpstr>SUB PROBLEM : 3</vt:lpstr>
      <vt:lpstr>ABSTRACTION</vt:lpstr>
      <vt:lpstr>PowerPoint Presentation</vt:lpstr>
      <vt:lpstr>Pattern recognition</vt:lpstr>
      <vt:lpstr>Input &amp; Output design of score card</vt:lpstr>
      <vt:lpstr>Display of the score card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Pattern recognition</dc:title>
  <dc:creator>sathya prasad</dc:creator>
  <cp:lastModifiedBy>CCEA.21006 - [R RANGASHREE DHANVANTH]</cp:lastModifiedBy>
  <cp:revision>15</cp:revision>
  <dcterms:created xsi:type="dcterms:W3CDTF">2021-01-04T11:24:04Z</dcterms:created>
  <dcterms:modified xsi:type="dcterms:W3CDTF">2021-01-07T15:33:28Z</dcterms:modified>
</cp:coreProperties>
</file>