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66" r:id="rId3"/>
    <p:sldId id="268" r:id="rId4"/>
    <p:sldId id="256" r:id="rId5"/>
    <p:sldId id="265" r:id="rId6"/>
    <p:sldId id="269" r:id="rId7"/>
    <p:sldId id="259" r:id="rId8"/>
    <p:sldId id="260" r:id="rId9"/>
    <p:sldId id="261" r:id="rId10"/>
    <p:sldId id="273" r:id="rId11"/>
    <p:sldId id="263" r:id="rId12"/>
    <p:sldId id="274"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E3A64-B513-8CA5-FFE1-53327FD1942C}" v="40" dt="2022-07-31T17:29:25.608"/>
    <p1510:client id="{33E99DE4-A66C-F378-0307-E0031A111707}" v="816" dt="2022-07-31T07:59:30.480"/>
    <p1510:client id="{4068946D-0DE6-2D5B-4FA1-21F37CEC671F}" v="568" dt="2022-07-31T06:54:54.209"/>
    <p1510:client id="{5373BA56-21AA-81D3-4D10-C469E0831042}" v="26" dt="2022-07-31T17:18:08.889"/>
    <p1510:client id="{69AB5ECF-3367-3F5B-1EF5-1ED06BC8204D}" v="111" dt="2022-07-31T18:10:28.501"/>
    <p1510:client id="{71A90367-97E5-2FE1-7C7E-6F37E6666177}" v="193" dt="2022-07-31T10:09:52.471"/>
    <p1510:client id="{B19FA6E7-42FB-91AB-FD85-8345051167FF}" v="307" dt="2022-07-31T18:04:40.318"/>
    <p1510:client id="{D35EBE5D-50D0-3B4C-1D61-2FB114F6C4D0}" v="122" dt="2022-07-31T09:02:12.985"/>
    <p1510:client id="{E2930FEE-2160-4867-91B4-D3784415E6C0}" v="29" dt="2022-07-31T04:34:23.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0:51.471"/>
    </inkml:context>
    <inkml:brush xml:id="br0">
      <inkml:brushProperty name="width" value="0.1" units="cm"/>
      <inkml:brushProperty name="height" value="0.1" units="cm"/>
    </inkml:brush>
  </inkml:definitions>
  <inkml:trace contextRef="#ctx0" brushRef="#br0">1626 2132 16383 0 0,'25'-15'0'0'0,"37"-20"0"0"0,28-13 0 0 0,24-9 0 0 0,7-4 0 0 0,7-2 0 0 0,-8 10 0 0 0,-19 14 0 0 0,-17 13 0 0 0,-19 12 0 0 0,-24 7 0 0 0,-39 6 0 0 0,-55 8 0 0 0,-52 12 0 0 0,-64 18 0 0 0,-31 17 0 0 0,-12 5 0 0 0,-4 1 0 0 0,14 2 0 0 0,18-1 0 0 0,29-6 0 0 0,37-11 0 0 0,29-10 0 0 0,23-4 0 0 0,20-8 0 0 0,21-8 0 0 0,45-6 0 0 0,64-14 0 0 0,66-16 0 0 0,42-15 0 0 0,24-10 0 0 0,-6-7 0 0 0,-14 6 0 0 0,-30 5 0 0 0,-38 6 0 0 0,-32 4 0 0 0,-27 7 0 0 0,-20 9 0 0 0,-28 7 0 0 0,-43 5 0 0 0,-51 13 0 0 0,-59 26 0 0 0,-35 16 0 0 0,-5 4 0 0 0,17-1 0 0 0,15-5 0 0 0,27-11 0 0 0,27-12 0 0 0,59-14 0 0 0,52-25 0 0 0,48-19 0 0 0,25-10 0 0 0,12-1 0 0 0,-4 1 0 0 0,-14 3 0 0 0,-19 3 0 0 0,-16 9 0 0 0,-23 8 0 0 0,-22 8 0 0 0,-23 6 0 0 0,-15 4 0 0 0,-7 2 0 0 0,-4 2 0 0 0,5-6 0 0 0,23-10 0 0 0,22-19 0 0 0,24-14 0 0 0,21-2 0 0 0,5 0 0 0 0,2 5 0 0 0,-6 10 0 0 0,-12 5 0 0 0,-19 8 0 0 0,-35-3 0 0 0,-45 4 0 0 0,-48 9 0 0 0,-32 12 0 0 0,-18 10 0 0 0,-4 9 0 0 0,15 5 0 0 0,22 4 0 0 0,15-3 0 0 0,20-6 0 0 0,19-7 0 0 0,31-5 0 0 0,30-4 0 0 0,20-3 0 0 0,12-1 0 0 0,7-1 0 0 0,1 0 0 0 0,4 0 0 0 0,14 0 0 0 0,14 0 0 0 0,8 1 0 0 0,7-5 0 0 0,-7-7 0 0 0,-6-1 0 0 0,-11 2 0 0 0,-21 2 0 0 0,-27 9 0 0 0,-25 8 0 0 0,-16 8 0 0 0,-8 1 0 0 0,-3-2 0 0 0,1 2 0 0 0,21-3 0 0 0,28-9 0 0 0,23-4 0 0 0,10-3 0 0 0,7-1 0 0 0,0 0 0 0 0,-13 0 0 0 0,-19 1 0 0 0,-16 1 0 0 0,-10 5 0 0 0,-3 8 0 0 0,-6 0 0 0 0,-3 5 0 0 0,-10-2 0 0 0,-9 2 0 0 0,-4 3 0 0 0,2-2 0 0 0,1-4 0 0 0,3-4 0 0 0,13-4 0 0 0,19-3 0 0 0,27-2 0 0 0,22-7 0 0 0,15-1 0 0 0,1 0 0 0 0,-4 1 0 0 0,-22 2 0 0 0,-27 6 0 0 0,-24 3 0 0 0,-20 6 0 0 0,-8 5 0 0 0,-2 1 0 0 0,12-3 0 0 0,51-14 0 0 0,67-16 0 0 0,64-16 0 0 0,31-12 0 0 0,20-14 0 0 0,-5-1 0 0 0,-24 4 0 0 0,-38 12 0 0 0,-35 12 0 0 0,-29 12 0 0 0,-37 10 0 0 0,-53 5 0 0 0,-57 5 0 0 0,-39 10 0 0 0,-40 20 0 0 0,-18 8 0 0 0,-3 4 0 0 0,9-2 0 0 0,24-2 0 0 0,26-3 0 0 0,30-8 0 0 0,29-3 0 0 0,30-7 0 0 0,45-5 0 0 0,40-6 0 0 0,45-4 0 0 0,21-2 0 0 0,9-1 0 0 0,-2-1 0 0 0,-18-1 0 0 0,-17 1 0 0 0,-20 0 0 0 0,-17 1 0 0 0,-18 5 0 0 0,-30 11 0 0 0,-45 13 0 0 0,-47 12 0 0 0,-43 8 0 0 0,-19 1 0 0 0,-9 2 0 0 0,11-3 0 0 0,26-5 0 0 0,28-10 0 0 0,25-11 0 0 0,58-14 0 0 0,84-23 0 0 0,70-25 0 0 0,53-20 0 0 0,38-9 0 0 0,3-4 0 0 0,-20 0 0 0 0,-37 9 0 0 0,-40 14 0 0 0,-39 16 0 0 0,-57 13 0 0 0,-72 10 0 0 0,-70 12 0 0 0,-53 15 0 0 0,-52 15 0 0 0,-26 7 0 0 0,6 1 0 0 0,21 4 0 0 0,29-5 0 0 0,38-10 0 0 0,43-4 0 0 0,30-7 0 0 0,46-6 0 0 0,73-16 0 0 0,72-16 0 0 0,58-15 0 0 0,30-16 0 0 0,-1-5 0 0 0,-29 3 0 0 0,-32 5 0 0 0,-38 11 0 0 0,-34 12 0 0 0,-42 9 0 0 0,-52 14 0 0 0,-46 21 0 0 0,-42 12 0 0 0,-35 6 0 0 0,-5 2 0 0 0,11-1 0 0 0,22-2 0 0 0,23-7 0 0 0,55-14 0 0 0,86-19 0 0 0,91-33 0 0 0,75-21 0 0 0,38-5 0 0 0,3 4 0 0 0,-33 6 0 0 0,-53 12 0 0 0,-47 14 0 0 0,-41 10 0 0 0,-47 9 0 0 0,-80 6 0 0 0,-95 13 0 0 0,-68 14 0 0 0,-57 18 0 0 0,-14 6 0 0 0,4 1 0 0 0,17-5 0 0 0,35-8 0 0 0,49-7 0 0 0,47-8 0 0 0,38-8 0 0 0,47-6 0 0 0,78-15 0 0 0,85-25 0 0 0,64-17 0 0 0,48-11 0 0 0,2 6 0 0 0,-31 6 0 0 0,-38 7 0 0 0,-43 10 0 0 0,-41 11 0 0 0,-41 8 0 0 0,-63 7 0 0 0,-85 13 0 0 0,-71 16 0 0 0,-56 23 0 0 0,-34 14 0 0 0,-5 6 0 0 0,9 2 0 0 0,33-12 0 0 0,42-9 0 0 0,43-9 0 0 0,38-11 0 0 0,26-9 0 0 0,25-5 0 0 0,15-3 0 0 0,8 1 0 0 0,-2 8 0 0 0,-17 11 0 0 0,-12 4 0 0 0,0-2 0 0 0,2-4 0 0 0,11 0 0 0 0,2-6 0 0 0,12-7 0 0 0,31-20 0 0 0,68-50 0 0 0,71-39 0 0 0,46-20 0 0 0,15-5 0 0 0,-7 3 0 0 0,-33 21 0 0 0,-40 21 0 0 0,-35 24 0 0 0,-39 19 0 0 0,-42 16 0 0 0,-57 19 0 0 0,-46 19 0 0 0,-26 21 0 0 0,-17 11 0 0 0,4 7 0 0 0,16-7 0 0 0,17-9 0 0 0,26-7 0 0 0,20-10 0 0 0,15-11 0 0 0,19-8 0 0 0,27-11 0 0 0,23-15 0 0 0,16-6 0 0 0,5-3 0 0 0,-1-3 0 0 0,-5 3 0 0 0,-14 5 0 0 0,-17 7 0 0 0,-17 5 0 0 0,-12 3 0 0 0,-9 3 0 0 0,5 2 0 0 0,40-5 0 0 0,36-2 0 0 0,24-4 0 0 0,2-5 0 0 0,-3-1 0 0 0,-5 3 0 0 0,-20 3 0 0 0,-29 9 0 0 0,-40 14 0 0 0,-41 14 0 0 0,-46 19 0 0 0,-20 5 0 0 0,-15 9 0 0 0,6 9 0 0 0,15-2 0 0 0,13-7 0 0 0,19-10 0 0 0,22-8 0 0 0,28-15 0 0 0,59-34 0 0 0,73-38 0 0 0,60-28 0 0 0,38-11 0 0 0,4-1 0 0 0,-16 10 0 0 0,-36 16 0 0 0,-32 19 0 0 0,-32 17 0 0 0,-40 11 0 0 0,-57 18 0 0 0,-57 18 0 0 0,-35 10 0 0 0,-30 8 0 0 0,-3 8 0 0 0,8 5 0 0 0,11-2 0 0 0,21-6 0 0 0,16-9 0 0 0,18-13 0 0 0,14-9 0 0 0,21-9 0 0 0,29-14 0 0 0,60-31 0 0 0,53-29 0 0 0,23-13 0 0 0,-3 3 0 0 0,-14 13 0 0 0,-27 14 0 0 0,-25 15 0 0 0,-29 13 0 0 0,-30 16 0 0 0,-38 18 0 0 0,-27 13 0 0 0,-15 6 0 0 0,0 3 0 0 0,7-4 0 0 0,10-2 0 0 0,8-1 0 0 0,18-6 0 0 0,58-10 0 0 0,58-18 0 0 0,48-17 0 0 0,36-14 0 0 0,-1-6 0 0 0,-15-1 0 0 0,-30 9 0 0 0,-30 9 0 0 0,-28 9 0 0 0,-34 9 0 0 0,-53 19 0 0 0,-82 29 0 0 0,-74 32 0 0 0,-41 23 0 0 0,-33 16 0 0 0,1 9 0 0 0,22-6 0 0 0,41-17 0 0 0,41-21 0 0 0,36-12 0 0 0,41-22 0 0 0,76-33 0 0 0,101-43 0 0 0,95-59 0 0 0,53-39 0 0 0,27-11 0 0 0,-16 9 0 0 0,-29 17 0 0 0,-49 29 0 0 0,-54 25 0 0 0,-44 23 0 0 0,-33 19 0 0 0,-32 12 0 0 0,-56 14 0 0 0,-71 20 0 0 0,-69 27 0 0 0,-55 33 0 0 0,-38 23 0 0 0,-6 12 0 0 0,24-3 0 0 0,38-18 0 0 0,49-19 0 0 0,42-19 0 0 0,34-20 0 0 0,32-6 0 0 0,38-19 0 0 0,75-37 0 0 0,91-54 0 0 0,78-44 0 0 0,58-30 0 0 0,24-11 0 0 0,3 14 0 0 0,-34 20 0 0 0,-45 28 0 0 0,-53 31 0 0 0,-55 26 0 0 0,-43 21 0 0 0,-33 14 0 0 0,-31 8 0 0 0,-29 9 0 0 0,-43 17 0 0 0,-69 24 0 0 0,-58 28 0 0 0,-50 25 0 0 0,-15 15 0 0 0,3 7 0 0 0,31-14 0 0 0,46-20 0 0 0,46-21 0 0 0,31-23 0 0 0,50-19 0 0 0,84-30 0 0 0,78-29 0 0 0,71-34 0 0 0,45-21 0 0 0,7-6 0 0 0,-17-3 0 0 0,-37 16 0 0 0,-43 15 0 0 0,-39 19 0 0 0,-33 16 0 0 0,-47 19 0 0 0,-78 30 0 0 0,-62 26 0 0 0,-63 30 0 0 0,-37 17 0 0 0,-10 7 0 0 0,23-9 0 0 0,37-15 0 0 0,41-15 0 0 0,74-29 0 0 0,97-39 0 0 0,88-49 0 0 0,59-29 0 0 0,18-10 0 0 0,-3 0 0 0 0,-36 17 0 0 0,-43 11 0 0 0,-41 18 0 0 0,-43 21 0 0 0,-56 20 0 0 0,-57 21 0 0 0,-55 24 0 0 0,-37 24 0 0 0,-14 12 0 0 0,10 3 0 0 0,22-12 0 0 0,27-11 0 0 0,26-11 0 0 0,22-12 0 0 0,24-11 0 0 0,52-25 0 0 0,67-25 0 0 0,62-28 0 0 0,40-19 0 0 0,18-5 0 0 0,-13 0 0 0 0,-24 5 0 0 0,-32 15 0 0 0,-45 19 0 0 0,-67 16 0 0 0,-89 32 0 0 0,-68 26 0 0 0,-66 22 0 0 0,-45 22 0 0 0,-15 17 0 0 0,10-1 0 0 0,33-7 0 0 0,36-7 0 0 0,45-18 0 0 0,39-18 0 0 0,40-21 0 0 0,58-29 0 0 0,73-32 0 0 0,57-29 0 0 0,26-13 0 0 0,-1 8 0 0 0,-17 7 0 0 0,-28 10 0 0 0,-30 15 0 0 0,-23 14 0 0 0,-33 13 0 0 0,-52 19 0 0 0,-50 23 0 0 0,-49 27 0 0 0,-32 20 0 0 0,-1 7 0 0 0,12-6 0 0 0,19-4 0 0 0,26-15 0 0 0,25-12 0 0 0,24-8 0 0 0,16-10 0 0 0,18-10 0 0 0,36-11 0 0 0,44-22 0 0 0,25-13 0 0 0,8-1 0 0 0,-4 1 0 0 0,-8 4 0 0 0,-14 8 0 0 0,-34 6 0 0 0,-48 21 0 0 0,-38 19 0 0 0,-20 9 0 0 0,-14-1 0 0 0,2-1 0 0 0,10-7 0 0 0,40-13 0 0 0,81-39 0 0 0,94-38 0 0 0,83-40 0 0 0,50-21 0 0 0,19-5 0 0 0,-13 6 0 0 0,-45 17 0 0 0,-53 23 0 0 0,-53 26 0 0 0,-45 21 0 0 0,-52 18 0 0 0,-68 32 0 0 0,-56 27 0 0 0,-65 32 0 0 0,-39 24 0 0 0,-38 14 0 0 0,-14 8 0 0 0,10-1 0 0 0,35-15 0 0 0,45-26 0 0 0,45-21 0 0 0,35-20 0 0 0,55-16 0 0 0,69-21 0 0 0,57-26 0 0 0,39-22 0 0 0,9-13 0 0 0,-7-2 0 0 0,-19 7 0 0 0,-22 12 0 0 0,-24 13 0 0 0,-26 8 0 0 0,-39 8 0 0 0,-51 17 0 0 0,-55 22 0 0 0,-42 27 0 0 0,-34 16 0 0 0,1 0 0 0 0,18-5 0 0 0,29-8 0 0 0,29-14 0 0 0,34-12 0 0 0,55-22 0 0 0,77-26 0 0 0,64-29 0 0 0,52-21 0 0 0,22-18 0 0 0,-6-9 0 0 0,-25 3 0 0 0,-38 17 0 0 0,-46 17 0 0 0,-29 19 0 0 0,-33 16 0 0 0,-34 13 0 0 0,-46 19 0 0 0,-42 27 0 0 0,-42 24 0 0 0,-24 16 0 0 0,-8 11 0 0 0,9-9 0 0 0,24-12 0 0 0,32-12 0 0 0,22-15 0 0 0,28-13 0 0 0,50-21 0 0 0,62-30 0 0 0,44-20 0 0 0,17-12 0 0 0,-9-1 0 0 0,-16 1 0 0 0,-21 10 0 0 0,-21 13 0 0 0,-31 14 0 0 0,-31 20 0 0 0,-47 20 0 0 0,-30 13 0 0 0,-18 11 0 0 0,-7 3 0 0 0,7-1 0 0 0,14-3 0 0 0,25-7 0 0 0,57-21 0 0 0,76-31 0 0 0,63-27 0 0 0,38-26 0 0 0,17-10 0 0 0,-15 8 0 0 0,-30 13 0 0 0,-35 16 0 0 0,-34 16 0 0 0,-40 12 0 0 0,-54 15 0 0 0,-53 22 0 0 0,-32 18 0 0 0,-15 12 0 0 0,2 2 0 0 0,9-2 0 0 0,16-5 0 0 0,17-5 0 0 0,15-10 0 0 0,11-9 0 0 0,7-4 0 0 0,4-5 0 0 0,2 1 0 0 0,-5-2 0 0 0,-6 2 0 0 0,-13 9 0 0 0,-11 0 0 0 0,-7 2 0 0 0,0 6 0 0 0,1-1 0 0 0,12-1 0 0 0,10-6 0 0 0,8-6 0 0 0,20-6 0 0 0,53-19 0 0 0,44-18 0 0 0,39-15 0 0 0,8-4 0 0 0,-2-5 0 0 0,-17 6 0 0 0,-23 2 0 0 0,-20 7 0 0 0,-17 10 0 0 0,-31 10 0 0 0,-38 17 0 0 0,-50 18 0 0 0,-38 16 0 0 0,-20 7 0 0 0,3 6 0 0 0,7 0 0 0 0,19-8 0 0 0,32-11 0 0 0,46-21 0 0 0,58-21 0 0 0,41-13 0 0 0,14-7 0 0 0,0-4 0 0 0,-10 6 0 0 0,-14 7 0 0 0,-23 8 0 0 0,-34 12 0 0 0,-29 11 0 0 0,-25 15 0 0 0,-21 12 0 0 0,-3 7 0 0 0,4 1 0 0 0,8-8 0 0 0,24-8 0 0 0,52-14 0 0 0,56-24 0 0 0,31-15 0 0 0,7-3 0 0 0,-7-1 0 0 0,-15 5 0 0 0,-20 7 0 0 0,-16 6 0 0 0,-23 6 0 0 0,-32 3 0 0 0,-31 8 0 0 0,-20 9 0 0 0,-16 6 0 0 0,-3 5 0 0 0,7 3 0 0 0,8-2 0 0 0,9-6 0 0 0,16-7 0 0 0,19-4 0 0 0,15-4 0 0 0,8 2 0 0 0,-9 0 0 0 0,-15 4 0 0 0,-25 11 0 0 0,-21 15 0 0 0,-16 3 0 0 0,-1-1 0 0 0,8-2 0 0 0,10-7 0 0 0,29-8 0 0 0,69-23 0 0 0,116-46 0 0 0,90-34 0 0 0,62-32 0 0 0,57-13 0 0 0,11 2 0 0 0,-25 11 0 0 0,-47 21 0 0 0,-56 26 0 0 0,-66 24 0 0 0,-59 20 0 0 0,-46 13 0 0 0,-42 19 0 0 0,-60 22 0 0 0,-58 26 0 0 0,-48 18 0 0 0,-37 10 0 0 0,0 2 0 0 0,18-10 0 0 0,19-12 0 0 0,32-13 0 0 0,28-16 0 0 0,30-13 0 0 0,26-10 0 0 0,22-9 0 0 0,12-3 0 0 0,9-4 0 0 0,-1 6 0 0 0,-5 5 0 0 0,-7 8 0 0 0,3 0 0 0 0,23-2 0 0 0,39-4 0 0 0,26-3 0 0 0,13-8 0 0 0,11-9 0 0 0,-2-2 0 0 0,-13 0 0 0 0,-22 3 0 0 0,-22 2 0 0 0,-18 3 0 0 0,-24 2 0 0 0,-27 6 0 0 0,-29 18 0 0 0,-20 9 0 0 0,-7 0 0 0 0,0-1 0 0 0,4 0 0 0 0,6-5 0 0 0,19-8 0 0 0,38-10 0 0 0,42-13 0 0 0,20-9 0 0 0,13-2 0 0 0,-5-4 0 0 0,-11-3 0 0 0,-14 3 0 0 0,-22 5 0 0 0,-27 5 0 0 0,-30 4 0 0 0,-27 4 0 0 0,-25 2 0 0 0,-11 1 0 0 0,4 1 0 0 0,6 0 0 0 0,9 0 0 0 0,11 0 0 0 0,15-6 0 0 0,17-6 0 0 0,24-6 0 0 0,14-6 0 0 0,10-4 0 0 0,5 4 0 0 0,-3 0 0 0 0,4 3 0 0 0,-10 7 0 0 0,-19 4 0 0 0,-19 4 0 0 0,-33 13 0 0 0,-17 5 0 0 0,-9 5 0 0 0,-1 5 0 0 0,7 3 0 0 0,10-3 0 0 0,10-5 0 0 0,7-6 0 0 0,12-5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1:57.241"/>
    </inkml:context>
    <inkml:brush xml:id="br0">
      <inkml:brushProperty name="width" value="0.1" units="cm"/>
      <inkml:brushProperty name="height" value="0.1" units="cm"/>
    </inkml:brush>
  </inkml:definitions>
  <inkml:trace contextRef="#ctx0" brushRef="#br0">8774 8271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1:57.242"/>
    </inkml:context>
    <inkml:brush xml:id="br0">
      <inkml:brushProperty name="width" value="0.1" units="cm"/>
      <inkml:brushProperty name="height" value="0.1" units="cm"/>
    </inkml:brush>
  </inkml:definitions>
  <inkml:trace contextRef="#ctx0" brushRef="#br0">7623 8461 16383 0 0,'-4'0'0'0'0,"-8"0"0"0"0,-6 0 0 0 0,0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1:57.243"/>
    </inkml:context>
    <inkml:brush xml:id="br0">
      <inkml:brushProperty name="width" value="0.1" units="cm"/>
      <inkml:brushProperty name="height" value="0.1" units="cm"/>
    </inkml:brush>
  </inkml:definitions>
  <inkml:trace contextRef="#ctx0" brushRef="#br0">4797 7763 16383 0 0,'-5'0'0'0'0,"-1"0"0"0"0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09:01:57.244"/>
    </inkml:context>
    <inkml:brush xml:id="br0">
      <inkml:brushProperty name="width" value="0.1" units="cm"/>
      <inkml:brushProperty name="height" value="0.1" units="cm"/>
    </inkml:brush>
  </inkml:definitions>
  <inkml:trace contextRef="#ctx0" brushRef="#br0">9028 8059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31T17:30:06.009"/>
    </inkml:context>
    <inkml:brush xml:id="br0">
      <inkml:brushProperty name="width" value="0.1" units="cm"/>
      <inkml:brushProperty name="height" value="0.1" units="cm"/>
    </inkml:brush>
  </inkml:definitions>
  <inkml:trace contextRef="#ctx0" brushRef="#br0">10721 4757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65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16937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9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112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8844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2139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10763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2208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21242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46060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655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198208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ndradaolteanu/gtzan-dataset-music-genre-classification" TargetMode="External"/><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Shape, arrow&#10;&#10;Description automatically generated">
            <a:extLst>
              <a:ext uri="{FF2B5EF4-FFF2-40B4-BE49-F238E27FC236}">
                <a16:creationId xmlns:a16="http://schemas.microsoft.com/office/drawing/2014/main" id="{574A944E-A0B4-0E14-788F-16D166E00E1D}"/>
              </a:ext>
            </a:extLst>
          </p:cNvPr>
          <p:cNvPicPr>
            <a:picLocks noChangeAspect="1"/>
          </p:cNvPicPr>
          <p:nvPr/>
        </p:nvPicPr>
        <p:blipFill rotWithShape="1">
          <a:blip r:embed="rId2"/>
          <a:srcRect t="8861" r="30304"/>
          <a:stretch/>
        </p:blipFill>
        <p:spPr>
          <a:xfrm>
            <a:off x="3523488" y="10"/>
            <a:ext cx="8668512" cy="6857990"/>
          </a:xfrm>
          <a:prstGeom prst="rect">
            <a:avLst/>
          </a:prstGeom>
        </p:spPr>
      </p:pic>
      <p:sp>
        <p:nvSpPr>
          <p:cNvPr id="32" name="Rectangle 3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12221" y="2981643"/>
            <a:ext cx="5679440" cy="1446454"/>
          </a:xfrm>
        </p:spPr>
        <p:txBody>
          <a:bodyPr anchor="b">
            <a:normAutofit/>
          </a:bodyPr>
          <a:lstStyle/>
          <a:p>
            <a:pPr algn="l"/>
            <a:r>
              <a:rPr lang="en-US" sz="4400">
                <a:latin typeface="Cavolini"/>
                <a:ea typeface="Cambria"/>
                <a:cs typeface="Cavolini"/>
              </a:rPr>
              <a:t>MUSIC GENRE CLASSIFICATION</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E6A356F-9BD0-C4E4-CFEF-9C6658BD1590}"/>
                  </a:ext>
                </a:extLst>
              </p14:cNvPr>
              <p14:cNvContentPartPr/>
              <p14:nvPr/>
            </p14:nvContentPartPr>
            <p14:xfrm>
              <a:off x="220909" y="470577"/>
              <a:ext cx="1990725" cy="390525"/>
            </p14:xfrm>
          </p:contentPart>
        </mc:Choice>
        <mc:Fallback xmlns="">
          <p:pic>
            <p:nvPicPr>
              <p:cNvPr id="3" name="Ink 2">
                <a:extLst>
                  <a:ext uri="{FF2B5EF4-FFF2-40B4-BE49-F238E27FC236}">
                    <a16:creationId xmlns:a16="http://schemas.microsoft.com/office/drawing/2014/main" id="{DE6A356F-9BD0-C4E4-CFEF-9C6658BD1590}"/>
                  </a:ext>
                </a:extLst>
              </p:cNvPr>
              <p:cNvPicPr/>
              <p:nvPr/>
            </p:nvPicPr>
            <p:blipFill>
              <a:blip r:embed="rId4"/>
              <a:stretch>
                <a:fillRect/>
              </a:stretch>
            </p:blipFill>
            <p:spPr>
              <a:xfrm>
                <a:off x="202903" y="452745"/>
                <a:ext cx="2026377" cy="42583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0D27F8B2-FE59-3806-33C6-15B137E1E03D}"/>
                  </a:ext>
                </a:extLst>
              </p14:cNvPr>
              <p14:cNvContentPartPr/>
              <p14:nvPr/>
            </p14:nvContentPartPr>
            <p14:xfrm>
              <a:off x="4183171" y="3883068"/>
              <a:ext cx="9525" cy="9525"/>
            </p14:xfrm>
          </p:contentPart>
        </mc:Choice>
        <mc:Fallback xmlns="">
          <p:pic>
            <p:nvPicPr>
              <p:cNvPr id="4" name="Ink 3">
                <a:extLst>
                  <a:ext uri="{FF2B5EF4-FFF2-40B4-BE49-F238E27FC236}">
                    <a16:creationId xmlns:a16="http://schemas.microsoft.com/office/drawing/2014/main" id="{0D27F8B2-FE59-3806-33C6-15B137E1E03D}"/>
                  </a:ext>
                </a:extLst>
              </p:cNvPr>
              <p:cNvPicPr/>
              <p:nvPr/>
            </p:nvPicPr>
            <p:blipFill>
              <a:blip r:embed="rId6"/>
              <a:stretch>
                <a:fillRect/>
              </a:stretch>
            </p:blipFill>
            <p:spPr>
              <a:xfrm>
                <a:off x="3706921" y="3406818"/>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9B8791F4-B540-4574-6D72-280B333D2D5E}"/>
                  </a:ext>
                </a:extLst>
              </p14:cNvPr>
              <p14:cNvContentPartPr/>
              <p14:nvPr/>
            </p14:nvContentPartPr>
            <p14:xfrm>
              <a:off x="3590339" y="3977013"/>
              <a:ext cx="19050" cy="9525"/>
            </p14:xfrm>
          </p:contentPart>
        </mc:Choice>
        <mc:Fallback xmlns="">
          <p:pic>
            <p:nvPicPr>
              <p:cNvPr id="5" name="Ink 4">
                <a:extLst>
                  <a:ext uri="{FF2B5EF4-FFF2-40B4-BE49-F238E27FC236}">
                    <a16:creationId xmlns:a16="http://schemas.microsoft.com/office/drawing/2014/main" id="{9B8791F4-B540-4574-6D72-280B333D2D5E}"/>
                  </a:ext>
                </a:extLst>
              </p:cNvPr>
              <p:cNvPicPr/>
              <p:nvPr/>
            </p:nvPicPr>
            <p:blipFill>
              <a:blip r:embed="rId8"/>
              <a:stretch>
                <a:fillRect/>
              </a:stretch>
            </p:blipFill>
            <p:spPr>
              <a:xfrm>
                <a:off x="3572367" y="3500763"/>
                <a:ext cx="54634"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4101CF6F-B52B-0EDB-2A0D-1D23CA2264A7}"/>
                  </a:ext>
                </a:extLst>
              </p14:cNvPr>
              <p14:cNvContentPartPr/>
              <p14:nvPr/>
            </p14:nvContentPartPr>
            <p14:xfrm>
              <a:off x="2216625" y="3632547"/>
              <a:ext cx="9525" cy="9525"/>
            </p14:xfrm>
          </p:contentPart>
        </mc:Choice>
        <mc:Fallback xmlns="">
          <p:pic>
            <p:nvPicPr>
              <p:cNvPr id="6" name="Ink 5">
                <a:extLst>
                  <a:ext uri="{FF2B5EF4-FFF2-40B4-BE49-F238E27FC236}">
                    <a16:creationId xmlns:a16="http://schemas.microsoft.com/office/drawing/2014/main" id="{4101CF6F-B52B-0EDB-2A0D-1D23CA2264A7}"/>
                  </a:ext>
                </a:extLst>
              </p:cNvPr>
              <p:cNvPicPr/>
              <p:nvPr/>
            </p:nvPicPr>
            <p:blipFill>
              <a:blip r:embed="rId10"/>
              <a:stretch>
                <a:fillRect/>
              </a:stretch>
            </p:blipFill>
            <p:spPr>
              <a:xfrm>
                <a:off x="2176937" y="3156297"/>
                <a:ext cx="88106"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78AAF55-5A48-0C3B-8EFE-03972DC51868}"/>
                  </a:ext>
                </a:extLst>
              </p14:cNvPr>
              <p14:cNvContentPartPr/>
              <p14:nvPr/>
            </p14:nvContentPartPr>
            <p14:xfrm>
              <a:off x="2326639" y="3766820"/>
              <a:ext cx="9525" cy="9525"/>
            </p14:xfrm>
          </p:contentPart>
        </mc:Choice>
        <mc:Fallback xmlns="">
          <p:pic>
            <p:nvPicPr>
              <p:cNvPr id="11" name="Ink 10">
                <a:extLst>
                  <a:ext uri="{FF2B5EF4-FFF2-40B4-BE49-F238E27FC236}">
                    <a16:creationId xmlns:a16="http://schemas.microsoft.com/office/drawing/2014/main" id="{678AAF55-5A48-0C3B-8EFE-03972DC51868}"/>
                  </a:ext>
                </a:extLst>
              </p:cNvPr>
              <p:cNvPicPr/>
              <p:nvPr/>
            </p:nvPicPr>
            <p:blipFill>
              <a:blip r:embed="rId6"/>
              <a:stretch>
                <a:fillRect/>
              </a:stretch>
            </p:blipFill>
            <p:spPr>
              <a:xfrm>
                <a:off x="1850389" y="3290570"/>
                <a:ext cx="952500" cy="952500"/>
              </a:xfrm>
              <a:prstGeom prst="rect">
                <a:avLst/>
              </a:prstGeom>
            </p:spPr>
          </p:pic>
        </mc:Fallback>
      </mc:AlternateContent>
    </p:spTree>
    <p:extLst>
      <p:ext uri="{BB962C8B-B14F-4D97-AF65-F5344CB8AC3E}">
        <p14:creationId xmlns:p14="http://schemas.microsoft.com/office/powerpoint/2010/main" val="22339932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1C1693F-63DE-477E-2E83-AE2C8D862205}"/>
              </a:ext>
            </a:extLst>
          </p:cNvPr>
          <p:cNvPicPr>
            <a:picLocks noChangeAspect="1"/>
          </p:cNvPicPr>
          <p:nvPr/>
        </p:nvPicPr>
        <p:blipFill rotWithShape="1">
          <a:blip r:embed="rId2"/>
          <a:srcRect r="23289" b="9091"/>
          <a:stretch/>
        </p:blipFill>
        <p:spPr>
          <a:xfrm>
            <a:off x="3522468" y="10"/>
            <a:ext cx="8669532" cy="6857990"/>
          </a:xfrm>
          <a:prstGeom prst="rect">
            <a:avLst/>
          </a:prstGeom>
        </p:spPr>
      </p:pic>
      <p:sp>
        <p:nvSpPr>
          <p:cNvPr id="33" name="Rectangle 3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FF3689D-1A15-D876-11A3-8C5453245531}"/>
              </a:ext>
            </a:extLst>
          </p:cNvPr>
          <p:cNvSpPr txBox="1"/>
          <p:nvPr/>
        </p:nvSpPr>
        <p:spPr>
          <a:xfrm>
            <a:off x="371094" y="1161288"/>
            <a:ext cx="3438144"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000" dirty="0">
                <a:latin typeface="Cambria"/>
                <a:ea typeface="Cambria"/>
                <a:cs typeface="+mj-cs"/>
              </a:rPr>
              <a:t>MODEL TRAINING</a:t>
            </a:r>
          </a:p>
        </p:txBody>
      </p:sp>
      <p:sp>
        <p:nvSpPr>
          <p:cNvPr id="35" name="Rectangle 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D4BB4E5-BC97-9FE0-800B-3F88DFF357E8}"/>
              </a:ext>
            </a:extLst>
          </p:cNvPr>
          <p:cNvSpPr txBox="1"/>
          <p:nvPr/>
        </p:nvSpPr>
        <p:spPr>
          <a:xfrm>
            <a:off x="193642" y="2561479"/>
            <a:ext cx="5923234" cy="417802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000" dirty="0">
                <a:latin typeface="Cambria"/>
                <a:ea typeface="Cambria"/>
              </a:rPr>
              <a:t>Built four classifier models:</a:t>
            </a:r>
            <a:endParaRPr lang="en-US"/>
          </a:p>
          <a:p>
            <a:pPr>
              <a:lnSpc>
                <a:spcPct val="90000"/>
              </a:lnSpc>
              <a:spcAft>
                <a:spcPts val="600"/>
              </a:spcAft>
            </a:pPr>
            <a:r>
              <a:rPr lang="en-US" sz="2000" dirty="0">
                <a:latin typeface="Cambria"/>
                <a:ea typeface="Cambria"/>
              </a:rPr>
              <a:t>1. KNN</a:t>
            </a:r>
          </a:p>
          <a:p>
            <a:pPr>
              <a:lnSpc>
                <a:spcPct val="90000"/>
              </a:lnSpc>
              <a:spcAft>
                <a:spcPts val="600"/>
              </a:spcAft>
            </a:pPr>
            <a:r>
              <a:rPr lang="en-US" sz="2000" dirty="0">
                <a:latin typeface="Cambria"/>
                <a:ea typeface="Cambria"/>
              </a:rPr>
              <a:t>2. SVM</a:t>
            </a:r>
          </a:p>
          <a:p>
            <a:pPr>
              <a:lnSpc>
                <a:spcPct val="90000"/>
              </a:lnSpc>
              <a:spcAft>
                <a:spcPts val="600"/>
              </a:spcAft>
            </a:pPr>
            <a:r>
              <a:rPr lang="en-US" sz="2000" dirty="0">
                <a:latin typeface="Cambria"/>
                <a:ea typeface="Cambria"/>
              </a:rPr>
              <a:t>3. Decision Tree</a:t>
            </a:r>
          </a:p>
          <a:p>
            <a:pPr>
              <a:lnSpc>
                <a:spcPct val="90000"/>
              </a:lnSpc>
              <a:spcAft>
                <a:spcPts val="600"/>
              </a:spcAft>
            </a:pPr>
            <a:r>
              <a:rPr lang="en-US" sz="2000" dirty="0">
                <a:latin typeface="Cambria"/>
                <a:ea typeface="Cambria"/>
              </a:rPr>
              <a:t>4. Naïve Bayes</a:t>
            </a:r>
          </a:p>
          <a:p>
            <a:pPr indent="-228600">
              <a:lnSpc>
                <a:spcPct val="90000"/>
              </a:lnSpc>
              <a:spcAft>
                <a:spcPts val="600"/>
              </a:spcAft>
              <a:buFont typeface="Arial" panose="020B0604020202020204" pitchFamily="34" charset="0"/>
              <a:buChar char="•"/>
            </a:pPr>
            <a:endParaRPr lang="en-US" sz="2000" dirty="0">
              <a:latin typeface="Cambria"/>
              <a:ea typeface="Cambria"/>
            </a:endParaRPr>
          </a:p>
          <a:p>
            <a:pPr marL="285750" indent="-228600">
              <a:lnSpc>
                <a:spcPct val="90000"/>
              </a:lnSpc>
              <a:spcAft>
                <a:spcPts val="600"/>
              </a:spcAft>
              <a:buFont typeface="Arial" panose="020B0604020202020204" pitchFamily="34" charset="0"/>
              <a:buChar char="•"/>
            </a:pPr>
            <a:r>
              <a:rPr lang="en-US" sz="2000" dirty="0">
                <a:latin typeface="Cambria"/>
                <a:ea typeface="Cambria"/>
              </a:rPr>
              <a:t>The training set consists of 80% of dataset and is used to train these models with the labels</a:t>
            </a:r>
          </a:p>
          <a:p>
            <a:pPr marL="285750" indent="-228600">
              <a:lnSpc>
                <a:spcPct val="90000"/>
              </a:lnSpc>
              <a:spcAft>
                <a:spcPts val="600"/>
              </a:spcAft>
              <a:buFont typeface="Arial" panose="020B0604020202020204" pitchFamily="34" charset="0"/>
              <a:buChar char="•"/>
            </a:pPr>
            <a:r>
              <a:rPr lang="en-US" sz="2000" dirty="0">
                <a:latin typeface="Cambria"/>
                <a:ea typeface="Cambria"/>
              </a:rPr>
              <a:t>The test set consists of 20% of dataset and is used to test the models by predicting the labels.</a:t>
            </a:r>
          </a:p>
          <a:p>
            <a:pPr marL="285750" indent="-228600">
              <a:lnSpc>
                <a:spcPct val="90000"/>
              </a:lnSpc>
              <a:spcAft>
                <a:spcPts val="600"/>
              </a:spcAft>
              <a:buFont typeface="Arial" panose="020B0604020202020204" pitchFamily="34" charset="0"/>
              <a:buChar char="•"/>
            </a:pPr>
            <a:r>
              <a:rPr lang="en-US" sz="2000" dirty="0">
                <a:latin typeface="Cambria"/>
                <a:ea typeface="Cambria"/>
              </a:rPr>
              <a:t>Classification report and accuracy of each model gives us the accurate classifier.</a:t>
            </a:r>
          </a:p>
          <a:p>
            <a:pPr marL="57150">
              <a:lnSpc>
                <a:spcPct val="90000"/>
              </a:lnSpc>
              <a:spcAft>
                <a:spcPts val="600"/>
              </a:spcAft>
            </a:pPr>
            <a:endParaRPr lang="en-US" sz="1700" dirty="0">
              <a:latin typeface="Cambria"/>
              <a:ea typeface="Cambria"/>
              <a:cs typeface="Calibri"/>
            </a:endParaRPr>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indent="-228600">
              <a:lnSpc>
                <a:spcPct val="90000"/>
              </a:lnSpc>
              <a:spcAft>
                <a:spcPts val="600"/>
              </a:spcAft>
              <a:buFont typeface="Arial" panose="020B0604020202020204" pitchFamily="34" charset="0"/>
              <a:buChar char="•"/>
            </a:pPr>
            <a:endParaRPr lang="en-US" sz="400"/>
          </a:p>
          <a:p>
            <a:pPr>
              <a:lnSpc>
                <a:spcPct val="90000"/>
              </a:lnSpc>
              <a:spcAft>
                <a:spcPts val="600"/>
              </a:spcAft>
            </a:pPr>
            <a:endParaRPr lang="en-US" sz="400">
              <a:cs typeface="Calibri" panose="020F0502020204030204"/>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AA2CD47-BFD9-B435-5500-74F491D459CF}"/>
                  </a:ext>
                </a:extLst>
              </p14:cNvPr>
              <p14:cNvContentPartPr/>
              <p14:nvPr/>
            </p14:nvContentPartPr>
            <p14:xfrm>
              <a:off x="3139439" y="2181859"/>
              <a:ext cx="9525" cy="9525"/>
            </p14:xfrm>
          </p:contentPart>
        </mc:Choice>
        <mc:Fallback xmlns="">
          <p:pic>
            <p:nvPicPr>
              <p:cNvPr id="10" name="Ink 9">
                <a:extLst>
                  <a:ext uri="{FF2B5EF4-FFF2-40B4-BE49-F238E27FC236}">
                    <a16:creationId xmlns:a16="http://schemas.microsoft.com/office/drawing/2014/main" id="{7AA2CD47-BFD9-B435-5500-74F491D459CF}"/>
                  </a:ext>
                </a:extLst>
              </p:cNvPr>
              <p:cNvPicPr/>
              <p:nvPr/>
            </p:nvPicPr>
            <p:blipFill>
              <a:blip r:embed="rId4"/>
              <a:stretch>
                <a:fillRect/>
              </a:stretch>
            </p:blipFill>
            <p:spPr>
              <a:xfrm>
                <a:off x="2663189" y="1705609"/>
                <a:ext cx="952500" cy="952500"/>
              </a:xfrm>
              <a:prstGeom prst="rect">
                <a:avLst/>
              </a:prstGeom>
            </p:spPr>
          </p:pic>
        </mc:Fallback>
      </mc:AlternateContent>
    </p:spTree>
    <p:extLst>
      <p:ext uri="{BB962C8B-B14F-4D97-AF65-F5344CB8AC3E}">
        <p14:creationId xmlns:p14="http://schemas.microsoft.com/office/powerpoint/2010/main" val="142578624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6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02A2A372-CD69-135D-CEC2-6C79EBC6BD94}"/>
              </a:ext>
            </a:extLst>
          </p:cNvPr>
          <p:cNvSpPr txBox="1"/>
          <p:nvPr/>
        </p:nvSpPr>
        <p:spPr>
          <a:xfrm>
            <a:off x="919" y="55715"/>
            <a:ext cx="2432806" cy="5516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000" kern="1200">
                <a:latin typeface="Cambria"/>
                <a:ea typeface="Cambria"/>
                <a:cs typeface="+mj-cs"/>
              </a:rPr>
              <a:t>CONCLUSION</a:t>
            </a:r>
          </a:p>
        </p:txBody>
      </p:sp>
      <p:sp>
        <p:nvSpPr>
          <p:cNvPr id="3" name="TextBox 2">
            <a:extLst>
              <a:ext uri="{FF2B5EF4-FFF2-40B4-BE49-F238E27FC236}">
                <a16:creationId xmlns:a16="http://schemas.microsoft.com/office/drawing/2014/main" id="{1A18BC6C-C48C-1DD0-1D1F-0E08B63423EF}"/>
              </a:ext>
            </a:extLst>
          </p:cNvPr>
          <p:cNvSpPr txBox="1"/>
          <p:nvPr/>
        </p:nvSpPr>
        <p:spPr>
          <a:xfrm>
            <a:off x="355823" y="1098804"/>
            <a:ext cx="5157216" cy="528657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000" dirty="0">
                <a:latin typeface="Cambria"/>
                <a:ea typeface="Cambria"/>
              </a:rPr>
              <a:t>This project studies several methods of music genre classification. We study several audio feature extraction methods using digital signal processing methods, including MFCC (</a:t>
            </a:r>
            <a:r>
              <a:rPr lang="en-US" sz="2000" dirty="0" err="1">
                <a:latin typeface="Cambria"/>
                <a:ea typeface="Cambria"/>
              </a:rPr>
              <a:t>mel</a:t>
            </a:r>
            <a:r>
              <a:rPr lang="en-US" sz="2000" dirty="0">
                <a:latin typeface="Cambria"/>
                <a:ea typeface="Cambria"/>
              </a:rPr>
              <a:t>-frequency cepstral coefficients), ZCR (zero-crossing rate), etc. </a:t>
            </a:r>
          </a:p>
          <a:p>
            <a:pPr indent="-228600">
              <a:lnSpc>
                <a:spcPct val="90000"/>
              </a:lnSpc>
              <a:spcAft>
                <a:spcPts val="600"/>
              </a:spcAft>
              <a:buFont typeface="Arial" panose="020B0604020202020204" pitchFamily="34" charset="0"/>
              <a:buChar char="•"/>
            </a:pPr>
            <a:endParaRPr lang="en-US" sz="2000" dirty="0">
              <a:latin typeface="Cambria"/>
              <a:ea typeface="Cambria"/>
            </a:endParaRPr>
          </a:p>
          <a:p>
            <a:pPr indent="-228600">
              <a:lnSpc>
                <a:spcPct val="90000"/>
              </a:lnSpc>
              <a:spcAft>
                <a:spcPts val="600"/>
              </a:spcAft>
              <a:buFont typeface="Arial" panose="020B0604020202020204" pitchFamily="34" charset="0"/>
              <a:buChar char="•"/>
            </a:pPr>
            <a:r>
              <a:rPr lang="en-US" sz="2000" dirty="0">
                <a:latin typeface="Cambria"/>
                <a:ea typeface="Cambria"/>
              </a:rPr>
              <a:t>We use different classifiers like decision tree or SVM, and the other one is the combination with a series of MFCC coefficients with KNN and K-Means clustering. </a:t>
            </a:r>
          </a:p>
          <a:p>
            <a:pPr indent="-228600">
              <a:lnSpc>
                <a:spcPct val="90000"/>
              </a:lnSpc>
              <a:spcAft>
                <a:spcPts val="600"/>
              </a:spcAft>
              <a:buFont typeface="Arial" panose="020B0604020202020204" pitchFamily="34" charset="0"/>
              <a:buChar char="•"/>
            </a:pPr>
            <a:endParaRPr lang="en-US" sz="2000" dirty="0">
              <a:latin typeface="Cambria"/>
              <a:ea typeface="Cambria"/>
            </a:endParaRPr>
          </a:p>
          <a:p>
            <a:pPr indent="-228600">
              <a:lnSpc>
                <a:spcPct val="90000"/>
              </a:lnSpc>
              <a:spcAft>
                <a:spcPts val="600"/>
              </a:spcAft>
              <a:buFont typeface="Arial" panose="020B0604020202020204" pitchFamily="34" charset="0"/>
              <a:buChar char="•"/>
            </a:pPr>
            <a:r>
              <a:rPr lang="en-US" sz="2000" dirty="0">
                <a:latin typeface="Cambria"/>
                <a:ea typeface="Cambria"/>
              </a:rPr>
              <a:t>We quantitatively compare the performance of classifying jazz, classical, metal, pop, </a:t>
            </a:r>
            <a:r>
              <a:rPr lang="en-US" sz="2000" dirty="0" err="1">
                <a:latin typeface="Cambria"/>
                <a:ea typeface="Cambria"/>
              </a:rPr>
              <a:t>etc</a:t>
            </a:r>
            <a:r>
              <a:rPr lang="en-US" sz="2000" dirty="0">
                <a:latin typeface="Cambria"/>
                <a:ea typeface="Cambria"/>
              </a:rPr>
              <a:t> for all the models, and find that the SVM model gives a better result with 70% accuracy. </a:t>
            </a:r>
          </a:p>
          <a:p>
            <a:pPr indent="-228600">
              <a:lnSpc>
                <a:spcPct val="90000"/>
              </a:lnSpc>
              <a:spcAft>
                <a:spcPts val="600"/>
              </a:spcAft>
              <a:buFont typeface="Arial" panose="020B0604020202020204" pitchFamily="34" charset="0"/>
              <a:buChar char="•"/>
            </a:pPr>
            <a:endParaRPr lang="en-US" sz="1700"/>
          </a:p>
        </p:txBody>
      </p:sp>
      <p:pic>
        <p:nvPicPr>
          <p:cNvPr id="5" name="Picture 5" descr="Chart, bar chart&#10;&#10;Description automatically generated">
            <a:extLst>
              <a:ext uri="{FF2B5EF4-FFF2-40B4-BE49-F238E27FC236}">
                <a16:creationId xmlns:a16="http://schemas.microsoft.com/office/drawing/2014/main" id="{F12F108F-5FA2-70EA-C8CE-FEAD244ABB77}"/>
              </a:ext>
            </a:extLst>
          </p:cNvPr>
          <p:cNvPicPr>
            <a:picLocks noChangeAspect="1"/>
          </p:cNvPicPr>
          <p:nvPr/>
        </p:nvPicPr>
        <p:blipFill>
          <a:blip r:embed="rId2"/>
          <a:stretch>
            <a:fillRect/>
          </a:stretch>
        </p:blipFill>
        <p:spPr>
          <a:xfrm>
            <a:off x="6969642" y="1744929"/>
            <a:ext cx="4736963" cy="3212692"/>
          </a:xfrm>
          <a:prstGeom prst="rect">
            <a:avLst/>
          </a:prstGeom>
        </p:spPr>
      </p:pic>
    </p:spTree>
    <p:extLst>
      <p:ext uri="{BB962C8B-B14F-4D97-AF65-F5344CB8AC3E}">
        <p14:creationId xmlns:p14="http://schemas.microsoft.com/office/powerpoint/2010/main" val="213430478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light&#10;&#10;Description automatically generated">
            <a:extLst>
              <a:ext uri="{FF2B5EF4-FFF2-40B4-BE49-F238E27FC236}">
                <a16:creationId xmlns:a16="http://schemas.microsoft.com/office/drawing/2014/main" id="{8E896820-8EF6-C4AD-4105-CDC4F23281E2}"/>
              </a:ext>
            </a:extLst>
          </p:cNvPr>
          <p:cNvPicPr>
            <a:picLocks noChangeAspect="1"/>
          </p:cNvPicPr>
          <p:nvPr/>
        </p:nvPicPr>
        <p:blipFill rotWithShape="1">
          <a:blip r:embed="rId2">
            <a:alphaModFix amt="35000"/>
          </a:blip>
          <a:srcRect r="6666"/>
          <a:stretch/>
        </p:blipFill>
        <p:spPr>
          <a:xfrm>
            <a:off x="20" y="1"/>
            <a:ext cx="12191980" cy="6857999"/>
          </a:xfrm>
          <a:prstGeom prst="rect">
            <a:avLst/>
          </a:prstGeom>
        </p:spPr>
      </p:pic>
      <p:cxnSp>
        <p:nvCxnSpPr>
          <p:cNvPr id="10" name="Straight Connector 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B94382-7DBD-EBF9-101A-D68BDBC702F0}"/>
              </a:ext>
            </a:extLst>
          </p:cNvPr>
          <p:cNvSpPr txBox="1"/>
          <p:nvPr/>
        </p:nvSpPr>
        <p:spPr>
          <a:xfrm>
            <a:off x="5114739" y="1065862"/>
            <a:ext cx="6547325" cy="4726276"/>
          </a:xfrm>
          <a:prstGeom prst="rect">
            <a:avLst/>
          </a:prstGeom>
        </p:spPr>
        <p:txBody>
          <a:bodyPr rot="0" spcFirstLastPara="0" vert="horz"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a:solidFill>
                  <a:srgbClr val="FFFFFF"/>
                </a:solidFill>
                <a:latin typeface="Cambria"/>
                <a:ea typeface="Cambria"/>
              </a:rPr>
              <a:t>1. Musical Genre Classification of Audio </a:t>
            </a:r>
            <a:r>
              <a:rPr lang="en-US" err="1">
                <a:solidFill>
                  <a:srgbClr val="FFFFFF"/>
                </a:solidFill>
                <a:latin typeface="Cambria"/>
                <a:ea typeface="Cambria"/>
              </a:rPr>
              <a:t>Signal’,George</a:t>
            </a:r>
            <a:r>
              <a:rPr lang="en-US">
                <a:solidFill>
                  <a:srgbClr val="FFFFFF"/>
                </a:solidFill>
                <a:latin typeface="Cambria"/>
                <a:ea typeface="Cambria"/>
              </a:rPr>
              <a:t> </a:t>
            </a:r>
            <a:r>
              <a:rPr lang="en-US" err="1">
                <a:solidFill>
                  <a:srgbClr val="FFFFFF"/>
                </a:solidFill>
                <a:latin typeface="Cambria"/>
                <a:ea typeface="Cambria"/>
              </a:rPr>
              <a:t>Tzanetakis</a:t>
            </a:r>
            <a:r>
              <a:rPr lang="en-US">
                <a:solidFill>
                  <a:srgbClr val="FFFFFF"/>
                </a:solidFill>
                <a:latin typeface="Cambria"/>
                <a:ea typeface="Cambria"/>
              </a:rPr>
              <a:t> and Perry </a:t>
            </a:r>
            <a:r>
              <a:rPr lang="en-US" err="1">
                <a:solidFill>
                  <a:srgbClr val="FFFFFF"/>
                </a:solidFill>
                <a:latin typeface="Cambria"/>
                <a:ea typeface="Cambria"/>
              </a:rPr>
              <a:t>Cook,IEEE</a:t>
            </a:r>
            <a:r>
              <a:rPr lang="en-US">
                <a:solidFill>
                  <a:srgbClr val="FFFFFF"/>
                </a:solidFill>
                <a:latin typeface="Cambria"/>
                <a:ea typeface="Cambria"/>
              </a:rPr>
              <a:t> Transactions on Speech and Audio Processing, 10(5), July 2002.</a:t>
            </a:r>
            <a:endParaRPr lang="en-US">
              <a:latin typeface="Cambria"/>
              <a:ea typeface="Cambria"/>
            </a:endParaRPr>
          </a:p>
          <a:p>
            <a:pPr>
              <a:lnSpc>
                <a:spcPct val="90000"/>
              </a:lnSpc>
              <a:spcAft>
                <a:spcPts val="600"/>
              </a:spcAft>
            </a:pPr>
            <a:endParaRPr lang="en-US">
              <a:solidFill>
                <a:srgbClr val="FFFFFF"/>
              </a:solidFill>
              <a:latin typeface="Cambria"/>
              <a:ea typeface="Cambria"/>
              <a:cs typeface="Calibri" panose="020F0502020204030204"/>
            </a:endParaRPr>
          </a:p>
          <a:p>
            <a:pPr>
              <a:lnSpc>
                <a:spcPct val="90000"/>
              </a:lnSpc>
              <a:spcAft>
                <a:spcPts val="600"/>
              </a:spcAft>
            </a:pPr>
            <a:r>
              <a:rPr lang="en-US">
                <a:solidFill>
                  <a:srgbClr val="FFFFFF"/>
                </a:solidFill>
                <a:latin typeface="Cambria"/>
                <a:ea typeface="Cambria"/>
              </a:rPr>
              <a:t>2. https://docs.google.com/presentation/d/1Y024bJxO-XtvH163Te59dOHUYZXpMY3nDPI2lb48RKo/htmlpresent</a:t>
            </a:r>
            <a:endParaRPr lang="en-US">
              <a:solidFill>
                <a:srgbClr val="FFFFFF"/>
              </a:solidFill>
              <a:latin typeface="Cambria"/>
              <a:ea typeface="Cambria"/>
              <a:cs typeface="Calibri" panose="020F0502020204030204"/>
            </a:endParaRPr>
          </a:p>
          <a:p>
            <a:pPr>
              <a:lnSpc>
                <a:spcPct val="90000"/>
              </a:lnSpc>
              <a:spcAft>
                <a:spcPts val="600"/>
              </a:spcAft>
            </a:pPr>
            <a:endParaRPr lang="en-US">
              <a:solidFill>
                <a:srgbClr val="FFFFFF"/>
              </a:solidFill>
              <a:latin typeface="Cambria"/>
              <a:ea typeface="Cambria"/>
              <a:cs typeface="Calibri" panose="020F0502020204030204"/>
            </a:endParaRPr>
          </a:p>
          <a:p>
            <a:pPr>
              <a:lnSpc>
                <a:spcPct val="90000"/>
              </a:lnSpc>
              <a:spcAft>
                <a:spcPts val="600"/>
              </a:spcAft>
            </a:pPr>
            <a:r>
              <a:rPr lang="en-US">
                <a:solidFill>
                  <a:srgbClr val="FFFFFF"/>
                </a:solidFill>
                <a:latin typeface="Cambria"/>
                <a:ea typeface="Cambria"/>
              </a:rPr>
              <a:t>3. https://www.analyticsvidhya.com/blog/2022/03/music-genre-classification-project-using-machine-learning-techniques/</a:t>
            </a:r>
            <a:endParaRPr lang="en-US">
              <a:solidFill>
                <a:srgbClr val="FFFFFF"/>
              </a:solidFill>
              <a:latin typeface="Cambria"/>
              <a:ea typeface="Cambria"/>
              <a:cs typeface="Calibri" panose="020F0502020204030204"/>
            </a:endParaRPr>
          </a:p>
          <a:p>
            <a:pPr>
              <a:lnSpc>
                <a:spcPct val="90000"/>
              </a:lnSpc>
              <a:spcAft>
                <a:spcPts val="600"/>
              </a:spcAft>
            </a:pPr>
            <a:endParaRPr lang="en-US">
              <a:solidFill>
                <a:srgbClr val="FFFFFF"/>
              </a:solidFill>
              <a:latin typeface="Cambria"/>
              <a:ea typeface="Cambria"/>
              <a:cs typeface="Calibri" panose="020F0502020204030204"/>
            </a:endParaRPr>
          </a:p>
          <a:p>
            <a:pPr>
              <a:lnSpc>
                <a:spcPct val="90000"/>
              </a:lnSpc>
              <a:spcAft>
                <a:spcPts val="600"/>
              </a:spcAft>
            </a:pPr>
            <a:r>
              <a:rPr lang="en-US">
                <a:solidFill>
                  <a:srgbClr val="FFFFFF"/>
                </a:solidFill>
                <a:latin typeface="Cambria"/>
                <a:ea typeface="Cambria"/>
              </a:rPr>
              <a:t>4. https://www.researchgate.net/publication/324218667_Music_Genre_Classification_using_Machine_Learning_Techniques</a:t>
            </a:r>
            <a:endParaRPr lang="en-US">
              <a:solidFill>
                <a:srgbClr val="FFFFFF"/>
              </a:solidFill>
              <a:latin typeface="Cambria"/>
              <a:ea typeface="Cambria"/>
              <a:cs typeface="Calibri" panose="020F0502020204030204"/>
            </a:endParaRPr>
          </a:p>
          <a:p>
            <a:pPr>
              <a:lnSpc>
                <a:spcPct val="90000"/>
              </a:lnSpc>
              <a:spcAft>
                <a:spcPts val="600"/>
              </a:spcAft>
            </a:pPr>
            <a:endParaRPr lang="en-US">
              <a:solidFill>
                <a:srgbClr val="FFFFFF"/>
              </a:solidFill>
              <a:latin typeface="Cambria"/>
              <a:ea typeface="Cambria"/>
              <a:cs typeface="Calibri" panose="020F0502020204030204"/>
            </a:endParaRPr>
          </a:p>
          <a:p>
            <a:pPr>
              <a:lnSpc>
                <a:spcPct val="90000"/>
              </a:lnSpc>
              <a:spcAft>
                <a:spcPts val="600"/>
              </a:spcAft>
            </a:pPr>
            <a:r>
              <a:rPr lang="en-US">
                <a:solidFill>
                  <a:srgbClr val="FFFFFF"/>
                </a:solidFill>
                <a:latin typeface="Cambria"/>
                <a:ea typeface="Cambria"/>
              </a:rPr>
              <a:t>5. https://www.researchgate.net/publication/329396097_Music_Genre_Classification_and_Recommendation_by_Using_Machine_Learning_Techniques</a:t>
            </a:r>
            <a:endParaRPr lang="en-US">
              <a:solidFill>
                <a:srgbClr val="FFFFFF"/>
              </a:solidFill>
              <a:latin typeface="Cambria"/>
              <a:ea typeface="Cambria"/>
              <a:cs typeface="Calibri" panose="020F0502020204030204"/>
            </a:endParaRPr>
          </a:p>
        </p:txBody>
      </p:sp>
      <p:sp>
        <p:nvSpPr>
          <p:cNvPr id="4" name="TextBox 3">
            <a:extLst>
              <a:ext uri="{FF2B5EF4-FFF2-40B4-BE49-F238E27FC236}">
                <a16:creationId xmlns:a16="http://schemas.microsoft.com/office/drawing/2014/main" id="{4C8F7380-0252-355F-1C08-F697DF127173}"/>
              </a:ext>
            </a:extLst>
          </p:cNvPr>
          <p:cNvSpPr txBox="1"/>
          <p:nvPr/>
        </p:nvSpPr>
        <p:spPr>
          <a:xfrm>
            <a:off x="1791222" y="3158647"/>
            <a:ext cx="252399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Cambria"/>
                <a:ea typeface="Cambria"/>
              </a:rPr>
              <a:t>REFRENCES</a:t>
            </a:r>
          </a:p>
        </p:txBody>
      </p:sp>
    </p:spTree>
    <p:extLst>
      <p:ext uri="{BB962C8B-B14F-4D97-AF65-F5344CB8AC3E}">
        <p14:creationId xmlns:p14="http://schemas.microsoft.com/office/powerpoint/2010/main" val="347195873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text&#10;&#10;Description automatically generated">
            <a:extLst>
              <a:ext uri="{FF2B5EF4-FFF2-40B4-BE49-F238E27FC236}">
                <a16:creationId xmlns:a16="http://schemas.microsoft.com/office/drawing/2014/main" id="{2085C917-25B6-D3FF-7A81-EB909CD789A0}"/>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extBox 1">
            <a:extLst>
              <a:ext uri="{FF2B5EF4-FFF2-40B4-BE49-F238E27FC236}">
                <a16:creationId xmlns:a16="http://schemas.microsoft.com/office/drawing/2014/main" id="{5BB8530C-5240-AEAF-8DD7-5D1EBC966D8B}"/>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b="1">
                <a:solidFill>
                  <a:srgbClr val="FFFFFF"/>
                </a:solidFill>
                <a:latin typeface="Cavolini"/>
                <a:ea typeface="+mj-ea"/>
                <a:cs typeface="Cavolini"/>
              </a:rPr>
              <a:t>THANK YOU</a:t>
            </a:r>
          </a:p>
        </p:txBody>
      </p:sp>
    </p:spTree>
    <p:extLst>
      <p:ext uri="{BB962C8B-B14F-4D97-AF65-F5344CB8AC3E}">
        <p14:creationId xmlns:p14="http://schemas.microsoft.com/office/powerpoint/2010/main" val="19469295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ky, wire, line&#10;&#10;Description automatically generated">
            <a:extLst>
              <a:ext uri="{FF2B5EF4-FFF2-40B4-BE49-F238E27FC236}">
                <a16:creationId xmlns:a16="http://schemas.microsoft.com/office/drawing/2014/main" id="{C33AE627-4583-F4D1-30A2-5DB7DBD2C09B}"/>
              </a:ext>
            </a:extLst>
          </p:cNvPr>
          <p:cNvPicPr>
            <a:picLocks noChangeAspect="1"/>
          </p:cNvPicPr>
          <p:nvPr/>
        </p:nvPicPr>
        <p:blipFill rotWithShape="1">
          <a:blip r:embed="rId2">
            <a:alphaModFix amt="35000"/>
          </a:blip>
          <a:srcRect t="13461"/>
          <a:stretch/>
        </p:blipFill>
        <p:spPr>
          <a:xfrm>
            <a:off x="20" y="1"/>
            <a:ext cx="12191980" cy="6857999"/>
          </a:xfrm>
          <a:prstGeom prst="rect">
            <a:avLst/>
          </a:prstGeom>
        </p:spPr>
      </p:pic>
      <p:sp>
        <p:nvSpPr>
          <p:cNvPr id="2" name="Title 1">
            <a:extLst>
              <a:ext uri="{FF2B5EF4-FFF2-40B4-BE49-F238E27FC236}">
                <a16:creationId xmlns:a16="http://schemas.microsoft.com/office/drawing/2014/main" id="{7C46F273-1DD6-397C-357A-5BE8344FE898}"/>
              </a:ext>
            </a:extLst>
          </p:cNvPr>
          <p:cNvSpPr>
            <a:spLocks noGrp="1"/>
          </p:cNvSpPr>
          <p:nvPr>
            <p:ph type="title"/>
          </p:nvPr>
        </p:nvSpPr>
        <p:spPr>
          <a:xfrm>
            <a:off x="35561" y="1065862"/>
            <a:ext cx="4522204" cy="4726276"/>
          </a:xfrm>
        </p:spPr>
        <p:txBody>
          <a:bodyPr vert="horz" lIns="91440" tIns="45720" rIns="91440" bIns="45720" rtlCol="0" anchor="ctr">
            <a:normAutofit/>
          </a:bodyPr>
          <a:lstStyle/>
          <a:p>
            <a:pPr algn="r"/>
            <a:r>
              <a:rPr lang="en-US" sz="4000" b="1">
                <a:solidFill>
                  <a:srgbClr val="FFFFFF"/>
                </a:solidFill>
                <a:latin typeface="Cambria"/>
                <a:ea typeface="Cambria"/>
              </a:rPr>
              <a:t>GROUP MEMBERS</a:t>
            </a:r>
            <a:endParaRPr lang="en-US" sz="4000" b="1">
              <a:solidFill>
                <a:srgbClr val="FFFFFF"/>
              </a:solidFill>
              <a:latin typeface="Cambria"/>
              <a:ea typeface="Cambria"/>
              <a:cs typeface="Calibri Light"/>
            </a:endParaRPr>
          </a:p>
        </p:txBody>
      </p:sp>
      <p:cxnSp>
        <p:nvCxnSpPr>
          <p:cNvPr id="45" name="Straight Connector 3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44D7CCC-FA50-94E7-E4D7-14524CF7CDE7}"/>
              </a:ext>
            </a:extLst>
          </p:cNvPr>
          <p:cNvSpPr txBox="1"/>
          <p:nvPr/>
        </p:nvSpPr>
        <p:spPr>
          <a:xfrm>
            <a:off x="5335296" y="1298695"/>
            <a:ext cx="6750101" cy="503319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200">
                <a:solidFill>
                  <a:srgbClr val="FFFFFF"/>
                </a:solidFill>
                <a:latin typeface="Cambria"/>
                <a:ea typeface="Cambria"/>
              </a:rPr>
              <a:t>KR ABISHEKRASWANTH - CB.EN.U4CCE20001</a:t>
            </a:r>
            <a:endParaRPr lang="en-US" sz="2200">
              <a:latin typeface="Cambria"/>
              <a:ea typeface="Cambria"/>
              <a:cs typeface="Calibri" panose="020F0502020204030204"/>
            </a:endParaRPr>
          </a:p>
          <a:p>
            <a:pPr>
              <a:lnSpc>
                <a:spcPct val="90000"/>
              </a:lnSpc>
              <a:spcAft>
                <a:spcPts val="600"/>
              </a:spcAft>
            </a:pPr>
            <a:r>
              <a:rPr lang="en-US" sz="2200">
                <a:solidFill>
                  <a:srgbClr val="FFFFFF"/>
                </a:solidFill>
                <a:latin typeface="Cambria"/>
                <a:ea typeface="Cambria"/>
              </a:rPr>
              <a:t>AKSHARA R - CB.EN.U4CCE20003</a:t>
            </a:r>
            <a:endParaRPr lang="en-US" sz="2200">
              <a:solidFill>
                <a:srgbClr val="FFFFFF"/>
              </a:solidFill>
              <a:latin typeface="Cambria"/>
              <a:ea typeface="Cambria"/>
              <a:cs typeface="Calibri" panose="020F0502020204030204"/>
            </a:endParaRPr>
          </a:p>
          <a:p>
            <a:pPr>
              <a:lnSpc>
                <a:spcPct val="90000"/>
              </a:lnSpc>
              <a:spcAft>
                <a:spcPts val="600"/>
              </a:spcAft>
            </a:pPr>
            <a:r>
              <a:rPr lang="en-US" sz="2200">
                <a:solidFill>
                  <a:srgbClr val="FFFFFF"/>
                </a:solidFill>
                <a:latin typeface="Cambria"/>
                <a:ea typeface="Cambria"/>
              </a:rPr>
              <a:t>R RANGASHREE DHANVANTH - CB.EN.U4CCE20048</a:t>
            </a:r>
            <a:endParaRPr lang="en-US" sz="2200">
              <a:solidFill>
                <a:srgbClr val="FFFFFF"/>
              </a:solidFill>
              <a:latin typeface="Cambria"/>
              <a:ea typeface="Cambria"/>
              <a:cs typeface="Calibri" panose="020F0502020204030204"/>
            </a:endParaRPr>
          </a:p>
          <a:p>
            <a:pPr>
              <a:lnSpc>
                <a:spcPct val="90000"/>
              </a:lnSpc>
              <a:spcAft>
                <a:spcPts val="600"/>
              </a:spcAft>
            </a:pPr>
            <a:r>
              <a:rPr lang="en-US" sz="2200">
                <a:solidFill>
                  <a:srgbClr val="FFFFFF"/>
                </a:solidFill>
                <a:latin typeface="Cambria"/>
                <a:ea typeface="Cambria"/>
              </a:rPr>
              <a:t>SWATHI P - CB.EN.U4CCE20062</a:t>
            </a:r>
            <a:endParaRPr lang="en-US" sz="2200">
              <a:solidFill>
                <a:srgbClr val="FFFFFF"/>
              </a:solidFill>
              <a:latin typeface="Cambria"/>
              <a:ea typeface="Cambria"/>
              <a:cs typeface="Calibri" panose="020F0502020204030204"/>
            </a:endParaRPr>
          </a:p>
          <a:p>
            <a:pPr indent="-228600">
              <a:lnSpc>
                <a:spcPct val="90000"/>
              </a:lnSpc>
              <a:spcAft>
                <a:spcPts val="600"/>
              </a:spcAft>
              <a:buFont typeface="Arial" panose="020B0604020202020204" pitchFamily="34" charset="0"/>
              <a:buChar char="•"/>
            </a:pPr>
            <a:endParaRPr lang="en-US" sz="2000">
              <a:solidFill>
                <a:srgbClr val="FFFFFF"/>
              </a:solidFill>
            </a:endParaRPr>
          </a:p>
          <a:p>
            <a:pPr indent="-228600">
              <a:lnSpc>
                <a:spcPct val="90000"/>
              </a:lnSpc>
              <a:spcAft>
                <a:spcPts val="600"/>
              </a:spcAft>
              <a:buFont typeface="Arial" panose="020B0604020202020204" pitchFamily="34" charset="0"/>
              <a:buChar char="•"/>
            </a:pPr>
            <a:endParaRPr lang="en-US" sz="2000">
              <a:solidFill>
                <a:srgbClr val="FFFFFF"/>
              </a:solidFill>
            </a:endParaRPr>
          </a:p>
        </p:txBody>
      </p:sp>
    </p:spTree>
    <p:extLst>
      <p:ext uri="{BB962C8B-B14F-4D97-AF65-F5344CB8AC3E}">
        <p14:creationId xmlns:p14="http://schemas.microsoft.com/office/powerpoint/2010/main" val="16289072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nvertebrate, jellyfish, coelenterate, hydrozoan&#10;&#10;Description automatically generated">
            <a:extLst>
              <a:ext uri="{FF2B5EF4-FFF2-40B4-BE49-F238E27FC236}">
                <a16:creationId xmlns:a16="http://schemas.microsoft.com/office/drawing/2014/main" id="{68F94244-2D89-0EB5-03AC-B276FDFB9A9A}"/>
              </a:ext>
            </a:extLst>
          </p:cNvPr>
          <p:cNvPicPr>
            <a:picLocks noChangeAspect="1"/>
          </p:cNvPicPr>
          <p:nvPr/>
        </p:nvPicPr>
        <p:blipFill rotWithShape="1">
          <a:blip r:embed="rId2"/>
          <a:srcRect l="3200" r="25691"/>
          <a:stretch/>
        </p:blipFill>
        <p:spPr>
          <a:xfrm>
            <a:off x="3522468" y="10"/>
            <a:ext cx="8669532" cy="6857990"/>
          </a:xfrm>
          <a:prstGeom prst="rect">
            <a:avLst/>
          </a:prstGeom>
        </p:spPr>
      </p:pic>
      <p:sp>
        <p:nvSpPr>
          <p:cNvPr id="18" name="Rectangle 1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5AD03D5-C895-57BE-A561-90547A5F7609}"/>
              </a:ext>
            </a:extLst>
          </p:cNvPr>
          <p:cNvSpPr>
            <a:spLocks noGrp="1"/>
          </p:cNvSpPr>
          <p:nvPr/>
        </p:nvSpPr>
        <p:spPr>
          <a:xfrm>
            <a:off x="371094" y="1161288"/>
            <a:ext cx="3438144" cy="1124712"/>
          </a:xfrm>
          <a:prstGeom prst="rect">
            <a:avLst/>
          </a:prstGeom>
        </p:spPr>
        <p:txBody>
          <a:bodyPr vert="horz" lIns="91440" tIns="45720" rIns="91440" bIns="45720" rtlCol="0" anchor="b">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nSpc>
                <a:spcPct val="90000"/>
              </a:lnSpc>
              <a:spcAft>
                <a:spcPts val="600"/>
              </a:spcAft>
            </a:pPr>
            <a:r>
              <a:rPr lang="en-US" sz="3000">
                <a:solidFill>
                  <a:schemeClr val="tx1"/>
                </a:solidFill>
                <a:latin typeface="Cambria"/>
                <a:ea typeface="Cambria"/>
              </a:rPr>
              <a:t>INTRODUCTION</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4">
            <a:extLst>
              <a:ext uri="{FF2B5EF4-FFF2-40B4-BE49-F238E27FC236}">
                <a16:creationId xmlns:a16="http://schemas.microsoft.com/office/drawing/2014/main" id="{BDAFF108-47B4-B074-45FF-58E22D6E0509}"/>
              </a:ext>
            </a:extLst>
          </p:cNvPr>
          <p:cNvSpPr txBox="1"/>
          <p:nvPr/>
        </p:nvSpPr>
        <p:spPr>
          <a:xfrm>
            <a:off x="224957" y="2624109"/>
            <a:ext cx="6382522" cy="3990134"/>
          </a:xfrm>
          <a:prstGeom prst="rect">
            <a:avLst/>
          </a:prstGeom>
        </p:spPr>
        <p:txBody>
          <a:bodyPr rot="0" spcFirstLastPara="0" vert="horz" lIns="91440" tIns="45720" rIns="91440" bIns="45720" numCol="1" spcCol="0" rtlCol="0" fromWordArt="0" anchor="t"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3540" indent="-228600" defTabSz="914400">
              <a:lnSpc>
                <a:spcPct val="90000"/>
              </a:lnSpc>
              <a:spcAft>
                <a:spcPts val="200"/>
              </a:spcAft>
              <a:buFont typeface="Arial" panose="020B0604020202020204" pitchFamily="34" charset="0"/>
              <a:buChar char="•"/>
            </a:pPr>
            <a:r>
              <a:rPr lang="en-US">
                <a:latin typeface="Cambria"/>
                <a:ea typeface="Cambria"/>
              </a:rPr>
              <a:t>Audio processing is one of the most complex tasks in data science as compared to image processing and other classification techniques. </a:t>
            </a:r>
          </a:p>
          <a:p>
            <a:pPr marL="383540" indent="-228600" defTabSz="914400">
              <a:lnSpc>
                <a:spcPct val="90000"/>
              </a:lnSpc>
              <a:spcAft>
                <a:spcPts val="200"/>
              </a:spcAft>
              <a:buFont typeface="Arial" panose="020B0604020202020204" pitchFamily="34" charset="0"/>
              <a:buChar char="•"/>
            </a:pPr>
            <a:endParaRPr lang="en-US">
              <a:latin typeface="Cambria"/>
              <a:ea typeface="Cambria"/>
            </a:endParaRPr>
          </a:p>
          <a:p>
            <a:pPr marL="383540" indent="-228600" defTabSz="914400">
              <a:lnSpc>
                <a:spcPct val="90000"/>
              </a:lnSpc>
              <a:spcAft>
                <a:spcPts val="200"/>
              </a:spcAft>
              <a:buFont typeface="Arial" panose="020B0604020202020204" pitchFamily="34" charset="0"/>
              <a:buChar char="•"/>
            </a:pPr>
            <a:r>
              <a:rPr lang="en-US">
                <a:latin typeface="Cambria"/>
                <a:ea typeface="Cambria"/>
              </a:rPr>
              <a:t>One such application is music genre classification which aims to classify the audio files in certain categories of sound to which they belong. </a:t>
            </a:r>
          </a:p>
          <a:p>
            <a:pPr marL="383540" indent="-228600" defTabSz="914400">
              <a:lnSpc>
                <a:spcPct val="90000"/>
              </a:lnSpc>
              <a:spcAft>
                <a:spcPts val="200"/>
              </a:spcAft>
              <a:buFont typeface="Arial" panose="020B0604020202020204" pitchFamily="34" charset="0"/>
              <a:buChar char="•"/>
            </a:pPr>
            <a:endParaRPr lang="en-US">
              <a:latin typeface="Cambria"/>
              <a:ea typeface="Cambria"/>
            </a:endParaRPr>
          </a:p>
          <a:p>
            <a:pPr marL="383540" indent="-228600" defTabSz="914400">
              <a:lnSpc>
                <a:spcPct val="90000"/>
              </a:lnSpc>
              <a:spcAft>
                <a:spcPts val="200"/>
              </a:spcAft>
              <a:buFont typeface="Arial" panose="020B0604020202020204" pitchFamily="34" charset="0"/>
              <a:buChar char="•"/>
            </a:pPr>
            <a:r>
              <a:rPr lang="en-US">
                <a:latin typeface="Cambria"/>
                <a:ea typeface="Cambria"/>
              </a:rPr>
              <a:t>The application is very important and requires automation to reduce the manual error and time because if we must classify the music manually then one has to listen out each file for the complete duration. </a:t>
            </a:r>
          </a:p>
          <a:p>
            <a:pPr marL="383540" indent="-228600" defTabSz="914400">
              <a:lnSpc>
                <a:spcPct val="90000"/>
              </a:lnSpc>
              <a:spcAft>
                <a:spcPts val="200"/>
              </a:spcAft>
              <a:buFont typeface="Arial" panose="020B0604020202020204" pitchFamily="34" charset="0"/>
              <a:buChar char="•"/>
            </a:pPr>
            <a:endParaRPr lang="en-US">
              <a:latin typeface="Cambria"/>
              <a:ea typeface="Cambria"/>
            </a:endParaRPr>
          </a:p>
          <a:p>
            <a:pPr marL="383540" indent="-228600" defTabSz="914400">
              <a:lnSpc>
                <a:spcPct val="90000"/>
              </a:lnSpc>
              <a:spcAft>
                <a:spcPts val="200"/>
              </a:spcAft>
              <a:buFont typeface="Arial" panose="020B0604020202020204" pitchFamily="34" charset="0"/>
              <a:buChar char="•"/>
            </a:pPr>
            <a:r>
              <a:rPr lang="en-US">
                <a:latin typeface="Cambria"/>
                <a:ea typeface="Cambria"/>
              </a:rPr>
              <a:t>So, to automate the process we use Machine learning  algorithms.</a:t>
            </a:r>
          </a:p>
        </p:txBody>
      </p:sp>
      <p:sp>
        <p:nvSpPr>
          <p:cNvPr id="8" name="Rectangle 7">
            <a:extLst>
              <a:ext uri="{FF2B5EF4-FFF2-40B4-BE49-F238E27FC236}">
                <a16:creationId xmlns:a16="http://schemas.microsoft.com/office/drawing/2014/main" id="{B4C30AA7-6D31-FA2B-65ED-2A86B7336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0831-A491-8EA3-E951-F6561E2BD3CA}"/>
              </a:ext>
            </a:extLst>
          </p:cNvPr>
          <p:cNvSpPr>
            <a:spLocks noGrp="1"/>
          </p:cNvSpPr>
          <p:nvPr>
            <p:ph type="title"/>
          </p:nvPr>
        </p:nvSpPr>
        <p:spPr>
          <a:xfrm>
            <a:off x="838200" y="365126"/>
            <a:ext cx="5340605" cy="1146176"/>
          </a:xfrm>
        </p:spPr>
        <p:txBody>
          <a:bodyPr vert="horz" lIns="91440" tIns="45720" rIns="91440" bIns="45720" rtlCol="0" anchor="ctr">
            <a:normAutofit/>
          </a:bodyPr>
          <a:lstStyle/>
          <a:p>
            <a:r>
              <a:rPr lang="en-US" kern="1200">
                <a:latin typeface="Cambria"/>
                <a:ea typeface="Cambria"/>
              </a:rPr>
              <a:t>METHODOLOGY</a:t>
            </a:r>
          </a:p>
        </p:txBody>
      </p:sp>
      <p:sp>
        <p:nvSpPr>
          <p:cNvPr id="53" name="Freeform: Shape 32">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34">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36">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781E80C-E51B-CE23-5696-5EB0A3A10833}"/>
              </a:ext>
            </a:extLst>
          </p:cNvPr>
          <p:cNvSpPr txBox="1"/>
          <p:nvPr/>
        </p:nvSpPr>
        <p:spPr>
          <a:xfrm>
            <a:off x="838200" y="2027151"/>
            <a:ext cx="3603171" cy="36396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rgbClr val="FFFFFF"/>
                </a:solidFill>
                <a:latin typeface="Cambria"/>
                <a:ea typeface="Cambria"/>
              </a:rPr>
              <a:t>We have extracted all the features of the audio file using </a:t>
            </a:r>
            <a:r>
              <a:rPr lang="en-US" sz="2000" err="1">
                <a:solidFill>
                  <a:srgbClr val="FFFFFF"/>
                </a:solidFill>
                <a:latin typeface="Cambria"/>
                <a:ea typeface="Cambria"/>
              </a:rPr>
              <a:t>librosa</a:t>
            </a:r>
            <a:r>
              <a:rPr lang="en-US" sz="2000">
                <a:solidFill>
                  <a:srgbClr val="FFFFFF"/>
                </a:solidFill>
                <a:latin typeface="Cambria"/>
                <a:ea typeface="Cambria"/>
              </a:rPr>
              <a:t>.</a:t>
            </a:r>
          </a:p>
          <a:p>
            <a:pPr indent="-228600">
              <a:lnSpc>
                <a:spcPct val="90000"/>
              </a:lnSpc>
              <a:spcAft>
                <a:spcPts val="600"/>
              </a:spcAft>
              <a:buFont typeface="Arial" panose="020B0604020202020204" pitchFamily="34" charset="0"/>
              <a:buChar char="•"/>
            </a:pPr>
            <a:r>
              <a:rPr lang="en-US" sz="2000">
                <a:solidFill>
                  <a:srgbClr val="FFFFFF"/>
                </a:solidFill>
                <a:latin typeface="Cambria"/>
                <a:ea typeface="Cambria"/>
              </a:rPr>
              <a:t>There are 57 types of features to classify a particular model and predicting the exact wav file sent.</a:t>
            </a:r>
            <a:endParaRPr lang="en-US" sz="2000">
              <a:solidFill>
                <a:srgbClr val="FFFFFF"/>
              </a:solidFill>
              <a:latin typeface="Cambria"/>
              <a:ea typeface="Cambria"/>
              <a:cs typeface="Calibri"/>
            </a:endParaRPr>
          </a:p>
        </p:txBody>
      </p:sp>
      <p:pic>
        <p:nvPicPr>
          <p:cNvPr id="4" name="Picture 4">
            <a:extLst>
              <a:ext uri="{FF2B5EF4-FFF2-40B4-BE49-F238E27FC236}">
                <a16:creationId xmlns:a16="http://schemas.microsoft.com/office/drawing/2014/main" id="{580A614A-D0F0-D967-1BE2-BE56EEDE0B5A}"/>
              </a:ext>
            </a:extLst>
          </p:cNvPr>
          <p:cNvPicPr>
            <a:picLocks noChangeAspect="1"/>
          </p:cNvPicPr>
          <p:nvPr/>
        </p:nvPicPr>
        <p:blipFill>
          <a:blip r:embed="rId2"/>
          <a:stretch>
            <a:fillRect/>
          </a:stretch>
        </p:blipFill>
        <p:spPr>
          <a:xfrm>
            <a:off x="5611588" y="3030689"/>
            <a:ext cx="6334877" cy="3453037"/>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01157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BE69E3-7D8F-8D2F-CACA-DEE3AB372FBC}"/>
              </a:ext>
            </a:extLst>
          </p:cNvPr>
          <p:cNvSpPr>
            <a:spLocks noGrp="1"/>
          </p:cNvSpPr>
          <p:nvPr>
            <p:ph type="title"/>
          </p:nvPr>
        </p:nvSpPr>
        <p:spPr>
          <a:xfrm>
            <a:off x="44884" y="42293"/>
            <a:ext cx="3883068" cy="476071"/>
          </a:xfrm>
        </p:spPr>
        <p:txBody>
          <a:bodyPr anchor="b">
            <a:normAutofit fontScale="90000"/>
          </a:bodyPr>
          <a:lstStyle/>
          <a:p>
            <a:r>
              <a:rPr lang="en-US" sz="3000">
                <a:latin typeface="Cambria"/>
                <a:ea typeface="+mj-lt"/>
                <a:cs typeface="+mj-lt"/>
              </a:rPr>
              <a:t>DATASET OVERVIEW</a:t>
            </a:r>
            <a:endParaRPr lang="en-US" sz="3600">
              <a:latin typeface="Cambria"/>
              <a:ea typeface="Cambria"/>
            </a:endParaRPr>
          </a:p>
        </p:txBody>
      </p:sp>
      <p:sp>
        <p:nvSpPr>
          <p:cNvPr id="3" name="Content Placeholder 2">
            <a:extLst>
              <a:ext uri="{FF2B5EF4-FFF2-40B4-BE49-F238E27FC236}">
                <a16:creationId xmlns:a16="http://schemas.microsoft.com/office/drawing/2014/main" id="{321E011F-C6F5-192F-296D-AF7172BCEBB4}"/>
              </a:ext>
            </a:extLst>
          </p:cNvPr>
          <p:cNvSpPr>
            <a:spLocks noGrp="1"/>
          </p:cNvSpPr>
          <p:nvPr>
            <p:ph idx="1"/>
          </p:nvPr>
        </p:nvSpPr>
        <p:spPr>
          <a:xfrm>
            <a:off x="368473" y="750533"/>
            <a:ext cx="5438382" cy="5269659"/>
          </a:xfrm>
        </p:spPr>
        <p:txBody>
          <a:bodyPr vert="horz" lIns="91440" tIns="45720" rIns="91440" bIns="45720" rtlCol="0" anchor="t">
            <a:noAutofit/>
          </a:bodyPr>
          <a:lstStyle/>
          <a:p>
            <a:pPr marL="0" indent="0">
              <a:buNone/>
            </a:pPr>
            <a:endParaRPr lang="en-US" sz="900">
              <a:latin typeface="Cambria"/>
              <a:ea typeface="Cambria"/>
            </a:endParaRPr>
          </a:p>
          <a:p>
            <a:pPr marL="0" indent="0">
              <a:spcBef>
                <a:spcPts val="0"/>
              </a:spcBef>
              <a:spcAft>
                <a:spcPts val="600"/>
              </a:spcAft>
              <a:buNone/>
            </a:pPr>
            <a:r>
              <a:rPr lang="en-US" sz="1700" b="1" dirty="0">
                <a:latin typeface="Cambria"/>
                <a:ea typeface="Cambria"/>
                <a:cs typeface="+mn-lt"/>
              </a:rPr>
              <a:t>Genres original —</a:t>
            </a:r>
            <a:r>
              <a:rPr lang="en-US" sz="1700" dirty="0">
                <a:latin typeface="Cambria"/>
                <a:ea typeface="Cambria"/>
                <a:cs typeface="+mn-lt"/>
              </a:rPr>
              <a:t> A collection of 10 genres with 100 audio files each, all having a length of 30 seconds (the famous GTZAN dataset, the MNIST of sounds)</a:t>
            </a:r>
            <a:endParaRPr lang="en-US" sz="1700" dirty="0">
              <a:ea typeface="+mn-lt"/>
              <a:cs typeface="+mn-lt"/>
            </a:endParaRPr>
          </a:p>
          <a:p>
            <a:pPr marL="0" indent="0">
              <a:spcBef>
                <a:spcPts val="0"/>
              </a:spcBef>
              <a:spcAft>
                <a:spcPts val="600"/>
              </a:spcAft>
              <a:buNone/>
            </a:pPr>
            <a:endParaRPr lang="en-US" sz="1700" dirty="0">
              <a:ea typeface="+mn-lt"/>
              <a:cs typeface="+mn-lt"/>
            </a:endParaRPr>
          </a:p>
          <a:p>
            <a:pPr marL="0" indent="0">
              <a:spcBef>
                <a:spcPts val="0"/>
              </a:spcBef>
              <a:spcAft>
                <a:spcPts val="600"/>
              </a:spcAft>
              <a:buNone/>
            </a:pPr>
            <a:r>
              <a:rPr lang="en-US" sz="1700" b="1" dirty="0">
                <a:latin typeface="Cambria"/>
                <a:ea typeface="Cambria"/>
                <a:cs typeface="+mn-lt"/>
              </a:rPr>
              <a:t>Images original —</a:t>
            </a:r>
            <a:r>
              <a:rPr lang="en-US" sz="1700" dirty="0">
                <a:latin typeface="Cambria"/>
                <a:ea typeface="Cambria"/>
                <a:cs typeface="+mn-lt"/>
              </a:rPr>
              <a:t> A visual representation for each audio file. One way to classify data is through neural networks because NN’s usually take in some sort of image representation.</a:t>
            </a:r>
            <a:endParaRPr lang="en-US" sz="1700" dirty="0">
              <a:ea typeface="+mn-lt"/>
              <a:cs typeface="+mn-lt"/>
            </a:endParaRPr>
          </a:p>
          <a:p>
            <a:pPr marL="0" indent="0">
              <a:spcBef>
                <a:spcPts val="0"/>
              </a:spcBef>
              <a:spcAft>
                <a:spcPts val="600"/>
              </a:spcAft>
              <a:buNone/>
            </a:pPr>
            <a:endParaRPr lang="en-US" sz="1700" dirty="0">
              <a:ea typeface="+mn-lt"/>
              <a:cs typeface="+mn-lt"/>
            </a:endParaRPr>
          </a:p>
          <a:p>
            <a:pPr marL="0" indent="0">
              <a:spcBef>
                <a:spcPts val="0"/>
              </a:spcBef>
              <a:spcAft>
                <a:spcPts val="600"/>
              </a:spcAft>
              <a:buNone/>
            </a:pPr>
            <a:r>
              <a:rPr lang="en-US" sz="1700" b="1" dirty="0">
                <a:latin typeface="Cambria"/>
                <a:ea typeface="Cambria"/>
                <a:cs typeface="+mn-lt"/>
              </a:rPr>
              <a:t>2 CSV files —</a:t>
            </a:r>
            <a:r>
              <a:rPr lang="en-US" sz="1700" dirty="0">
                <a:latin typeface="Cambria"/>
                <a:ea typeface="Cambria"/>
                <a:cs typeface="+mn-lt"/>
              </a:rPr>
              <a:t> Containing features of the audio files. One file has for each song (30 seconds long) a mean and variance computed over multiple features that can be extracted from an audio file. The other file has the same structure, but the songs are split before into 3 seconds audio files.</a:t>
            </a:r>
            <a:endParaRPr lang="en-US" dirty="0">
              <a:cs typeface="Calibri" panose="020F0502020204030204"/>
            </a:endParaRPr>
          </a:p>
          <a:p>
            <a:pPr marL="0" indent="0">
              <a:buNone/>
            </a:pPr>
            <a:r>
              <a:rPr lang="en-US" sz="1700" dirty="0">
                <a:latin typeface="Cambria"/>
                <a:ea typeface="+mn-lt"/>
                <a:cs typeface="+mn-lt"/>
              </a:rPr>
              <a:t>The classes to which audio files belong are Blues, Hip- hop, Classical, Pop, Disco, Country, Metal, Jazz, Reggae, rock.</a:t>
            </a:r>
            <a:endParaRPr lang="en-US" sz="1700" i="0" dirty="0">
              <a:latin typeface="Cambria"/>
              <a:ea typeface="Cambria"/>
            </a:endParaRPr>
          </a:p>
          <a:p>
            <a:pPr marL="383540" indent="-383540"/>
            <a:endParaRPr lang="en-US" sz="900">
              <a:latin typeface="Franklin Gothic Book"/>
              <a:ea typeface="Cambria"/>
            </a:endParaRPr>
          </a:p>
          <a:p>
            <a:pPr marL="383540" indent="-383540"/>
            <a:endParaRPr lang="en-US" sz="900">
              <a:latin typeface="Cambria"/>
              <a:ea typeface="Cambria"/>
            </a:endParaRPr>
          </a:p>
        </p:txBody>
      </p:sp>
      <p:pic>
        <p:nvPicPr>
          <p:cNvPr id="4" name="Picture 4" descr="A picture containing text, clipart, sign&#10;&#10;Description automatically generated">
            <a:extLst>
              <a:ext uri="{FF2B5EF4-FFF2-40B4-BE49-F238E27FC236}">
                <a16:creationId xmlns:a16="http://schemas.microsoft.com/office/drawing/2014/main" id="{E28603A9-73D4-AEE2-9A7C-68336576108B}"/>
              </a:ext>
            </a:extLst>
          </p:cNvPr>
          <p:cNvPicPr>
            <a:picLocks noChangeAspect="1"/>
          </p:cNvPicPr>
          <p:nvPr/>
        </p:nvPicPr>
        <p:blipFill rotWithShape="1">
          <a:blip r:embed="rId2"/>
          <a:srcRect l="509" r="1930" b="-1"/>
          <a:stretch/>
        </p:blipFill>
        <p:spPr>
          <a:xfrm>
            <a:off x="6190488" y="566928"/>
            <a:ext cx="5157216" cy="5286197"/>
          </a:xfrm>
          <a:prstGeom prst="rect">
            <a:avLst/>
          </a:prstGeom>
        </p:spPr>
      </p:pic>
      <p:sp>
        <p:nvSpPr>
          <p:cNvPr id="29" name="Rectangle 28">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75588AA0-C417-80CE-8324-57C047D8DA38}"/>
              </a:ext>
            </a:extLst>
          </p:cNvPr>
          <p:cNvSpPr txBox="1"/>
          <p:nvPr/>
        </p:nvSpPr>
        <p:spPr>
          <a:xfrm>
            <a:off x="5350701" y="5820428"/>
            <a:ext cx="6835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Cambria"/>
              <a:ea typeface="Cambria"/>
              <a:cs typeface="Arial"/>
            </a:endParaRPr>
          </a:p>
          <a:p>
            <a:r>
              <a:rPr lang="en-US">
                <a:solidFill>
                  <a:srgbClr val="0563C1"/>
                </a:solidFill>
                <a:latin typeface="Cambria"/>
                <a:cs typeface="Segoe UI"/>
                <a:hlinkClick r:id="rId3"/>
              </a:rPr>
              <a:t>https://www.kaggle.com/datasets/andradaolteanu/gtzan-dataset-music-genre-classification</a:t>
            </a:r>
            <a:r>
              <a:rPr lang="en-US">
                <a:latin typeface="Cambria"/>
                <a:cs typeface="Segoe UI"/>
              </a:rPr>
              <a:t>​</a:t>
            </a:r>
            <a:endParaRPr lang="en-US">
              <a:latin typeface="Cambria"/>
              <a:ea typeface="Cambria"/>
              <a:cs typeface="Segoe UI"/>
            </a:endParaRPr>
          </a:p>
        </p:txBody>
      </p:sp>
    </p:spTree>
    <p:extLst>
      <p:ext uri="{BB962C8B-B14F-4D97-AF65-F5344CB8AC3E}">
        <p14:creationId xmlns:p14="http://schemas.microsoft.com/office/powerpoint/2010/main" val="16930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C3AA541-416D-BF98-8BA1-04ED60D14FA5}"/>
              </a:ext>
            </a:extLst>
          </p:cNvPr>
          <p:cNvSpPr txBox="1"/>
          <p:nvPr/>
        </p:nvSpPr>
        <p:spPr>
          <a:xfrm>
            <a:off x="638881" y="417576"/>
            <a:ext cx="10909640" cy="124939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6600" kern="1200">
                <a:latin typeface="Cambria"/>
                <a:ea typeface="Cambria"/>
                <a:cs typeface="+mj-cs"/>
              </a:rPr>
              <a:t>DATA VISUALISATION</a:t>
            </a:r>
          </a:p>
        </p:txBody>
      </p:sp>
      <p:sp>
        <p:nvSpPr>
          <p:cNvPr id="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histogram&#10;&#10;Description automatically generated">
            <a:extLst>
              <a:ext uri="{FF2B5EF4-FFF2-40B4-BE49-F238E27FC236}">
                <a16:creationId xmlns:a16="http://schemas.microsoft.com/office/drawing/2014/main" id="{E2B128A4-12CB-4E1E-3F59-4D80FA81F789}"/>
              </a:ext>
            </a:extLst>
          </p:cNvPr>
          <p:cNvPicPr>
            <a:picLocks noChangeAspect="1"/>
          </p:cNvPicPr>
          <p:nvPr/>
        </p:nvPicPr>
        <p:blipFill>
          <a:blip r:embed="rId2"/>
          <a:stretch>
            <a:fillRect/>
          </a:stretch>
        </p:blipFill>
        <p:spPr>
          <a:xfrm>
            <a:off x="242781" y="2444277"/>
            <a:ext cx="11174657" cy="3681603"/>
          </a:xfrm>
          <a:prstGeom prst="rect">
            <a:avLst/>
          </a:prstGeom>
        </p:spPr>
      </p:pic>
      <p:sp>
        <p:nvSpPr>
          <p:cNvPr id="4" name="TextBox 3">
            <a:extLst>
              <a:ext uri="{FF2B5EF4-FFF2-40B4-BE49-F238E27FC236}">
                <a16:creationId xmlns:a16="http://schemas.microsoft.com/office/drawing/2014/main" id="{FF3598DC-F544-72F2-DE7B-B55CA08D20B4}"/>
              </a:ext>
            </a:extLst>
          </p:cNvPr>
          <p:cNvSpPr txBox="1"/>
          <p:nvPr/>
        </p:nvSpPr>
        <p:spPr>
          <a:xfrm>
            <a:off x="7876783" y="2438400"/>
            <a:ext cx="94780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volini"/>
                <a:cs typeface="Cavolini"/>
              </a:rPr>
              <a:t>Blues </a:t>
            </a:r>
          </a:p>
        </p:txBody>
      </p:sp>
    </p:spTree>
    <p:extLst>
      <p:ext uri="{BB962C8B-B14F-4D97-AF65-F5344CB8AC3E}">
        <p14:creationId xmlns:p14="http://schemas.microsoft.com/office/powerpoint/2010/main" val="33802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260605-4BA3-6EA2-A212-1C48FEF32DFF}"/>
              </a:ext>
            </a:extLst>
          </p:cNvPr>
          <p:cNvSpPr txBox="1"/>
          <p:nvPr/>
        </p:nvSpPr>
        <p:spPr>
          <a:xfrm>
            <a:off x="556532" y="643467"/>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kern="1200">
                <a:solidFill>
                  <a:schemeClr val="bg1"/>
                </a:solidFill>
                <a:latin typeface="+mj-lt"/>
                <a:ea typeface="+mj-ea"/>
                <a:cs typeface="+mj-cs"/>
              </a:rPr>
              <a:t>BOX PLOTS</a:t>
            </a:r>
          </a:p>
        </p:txBody>
      </p:sp>
      <p:pic>
        <p:nvPicPr>
          <p:cNvPr id="3" name="Picture 3" descr="Chart, box and whisker chart&#10;&#10;Description automatically generated">
            <a:extLst>
              <a:ext uri="{FF2B5EF4-FFF2-40B4-BE49-F238E27FC236}">
                <a16:creationId xmlns:a16="http://schemas.microsoft.com/office/drawing/2014/main" id="{C4CBE3F8-B87F-2C4D-C4CB-D785F165B84A}"/>
              </a:ext>
            </a:extLst>
          </p:cNvPr>
          <p:cNvPicPr>
            <a:picLocks noChangeAspect="1"/>
          </p:cNvPicPr>
          <p:nvPr/>
        </p:nvPicPr>
        <p:blipFill>
          <a:blip r:embed="rId2"/>
          <a:stretch>
            <a:fillRect/>
          </a:stretch>
        </p:blipFill>
        <p:spPr>
          <a:xfrm>
            <a:off x="1950529" y="1675227"/>
            <a:ext cx="8290941" cy="4394199"/>
          </a:xfrm>
          <a:prstGeom prst="rect">
            <a:avLst/>
          </a:prstGeom>
        </p:spPr>
      </p:pic>
    </p:spTree>
    <p:extLst>
      <p:ext uri="{BB962C8B-B14F-4D97-AF65-F5344CB8AC3E}">
        <p14:creationId xmlns:p14="http://schemas.microsoft.com/office/powerpoint/2010/main" val="2283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7C5274-C9FC-9370-ED6E-CD6A9CA4015F}"/>
              </a:ext>
            </a:extLst>
          </p:cNvPr>
          <p:cNvSpPr txBox="1"/>
          <p:nvPr/>
        </p:nvSpPr>
        <p:spPr>
          <a:xfrm>
            <a:off x="556532" y="643467"/>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kern="1200">
                <a:solidFill>
                  <a:schemeClr val="bg1"/>
                </a:solidFill>
                <a:latin typeface="+mj-lt"/>
                <a:ea typeface="+mj-ea"/>
                <a:cs typeface="+mj-cs"/>
              </a:rPr>
              <a:t>DATA REDUCTION – PRINCIPAL COMPONENT ANALYSIS</a:t>
            </a:r>
          </a:p>
        </p:txBody>
      </p:sp>
      <p:pic>
        <p:nvPicPr>
          <p:cNvPr id="3" name="Picture 3" descr="Chart, scatter chart&#10;&#10;Description automatically generated">
            <a:extLst>
              <a:ext uri="{FF2B5EF4-FFF2-40B4-BE49-F238E27FC236}">
                <a16:creationId xmlns:a16="http://schemas.microsoft.com/office/drawing/2014/main" id="{1CA49A21-4D42-FD64-D4DA-D65D838E05EE}"/>
              </a:ext>
            </a:extLst>
          </p:cNvPr>
          <p:cNvPicPr>
            <a:picLocks noChangeAspect="1"/>
          </p:cNvPicPr>
          <p:nvPr/>
        </p:nvPicPr>
        <p:blipFill>
          <a:blip r:embed="rId2"/>
          <a:stretch>
            <a:fillRect/>
          </a:stretch>
        </p:blipFill>
        <p:spPr>
          <a:xfrm>
            <a:off x="1787961" y="1675227"/>
            <a:ext cx="8616077" cy="4394199"/>
          </a:xfrm>
          <a:prstGeom prst="rect">
            <a:avLst/>
          </a:prstGeom>
        </p:spPr>
      </p:pic>
    </p:spTree>
    <p:extLst>
      <p:ext uri="{BB962C8B-B14F-4D97-AF65-F5344CB8AC3E}">
        <p14:creationId xmlns:p14="http://schemas.microsoft.com/office/powerpoint/2010/main" val="130809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566ACF-4760-8905-9538-841DDB07A415}"/>
              </a:ext>
            </a:extLst>
          </p:cNvPr>
          <p:cNvSpPr txBox="1"/>
          <p:nvPr/>
        </p:nvSpPr>
        <p:spPr>
          <a:xfrm>
            <a:off x="640080" y="2074363"/>
            <a:ext cx="3128134" cy="2709275"/>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2600" kern="1200" dirty="0">
                <a:solidFill>
                  <a:srgbClr val="FFFFFF"/>
                </a:solidFill>
                <a:latin typeface="Cambria"/>
                <a:ea typeface="Cambria"/>
                <a:cs typeface="+mj-cs"/>
              </a:rPr>
              <a:t>FEATURE </a:t>
            </a:r>
            <a:endParaRPr lang="en-US" dirty="0">
              <a:latin typeface="Cambria"/>
              <a:ea typeface="Cambria"/>
            </a:endParaRPr>
          </a:p>
          <a:p>
            <a:pPr algn="ctr" defTabSz="914400">
              <a:lnSpc>
                <a:spcPct val="90000"/>
              </a:lnSpc>
              <a:spcBef>
                <a:spcPct val="0"/>
              </a:spcBef>
              <a:spcAft>
                <a:spcPts val="600"/>
              </a:spcAft>
            </a:pPr>
            <a:r>
              <a:rPr lang="en-US" sz="2600" kern="1200" dirty="0">
                <a:solidFill>
                  <a:srgbClr val="FFFFFF"/>
                </a:solidFill>
                <a:latin typeface="Cambria"/>
                <a:ea typeface="Cambria"/>
                <a:cs typeface="+mj-cs"/>
              </a:rPr>
              <a:t>EXTRACTION​</a:t>
            </a:r>
            <a:endParaRPr lang="en-US" dirty="0">
              <a:latin typeface="Cambria"/>
              <a:ea typeface="Cambria"/>
              <a:cs typeface="+mj-cs"/>
            </a:endParaRPr>
          </a:p>
        </p:txBody>
      </p:sp>
      <p:pic>
        <p:nvPicPr>
          <p:cNvPr id="4" name="Picture 4" descr="Table&#10;&#10;Description automatically generated">
            <a:extLst>
              <a:ext uri="{FF2B5EF4-FFF2-40B4-BE49-F238E27FC236}">
                <a16:creationId xmlns:a16="http://schemas.microsoft.com/office/drawing/2014/main" id="{E306D3F5-DF10-14CB-82C9-F2C1BC6B9686}"/>
              </a:ext>
            </a:extLst>
          </p:cNvPr>
          <p:cNvPicPr>
            <a:picLocks noChangeAspect="1"/>
          </p:cNvPicPr>
          <p:nvPr/>
        </p:nvPicPr>
        <p:blipFill>
          <a:blip r:embed="rId2"/>
          <a:stretch>
            <a:fillRect/>
          </a:stretch>
        </p:blipFill>
        <p:spPr>
          <a:xfrm>
            <a:off x="4038600" y="1082156"/>
            <a:ext cx="7188199" cy="4690299"/>
          </a:xfrm>
          <a:prstGeom prst="rect">
            <a:avLst/>
          </a:prstGeom>
        </p:spPr>
      </p:pic>
    </p:spTree>
    <p:extLst>
      <p:ext uri="{BB962C8B-B14F-4D97-AF65-F5344CB8AC3E}">
        <p14:creationId xmlns:p14="http://schemas.microsoft.com/office/powerpoint/2010/main" val="1524385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648</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Cambria</vt:lpstr>
      <vt:lpstr>Cavolini</vt:lpstr>
      <vt:lpstr>Franklin Gothic Book</vt:lpstr>
      <vt:lpstr>office theme</vt:lpstr>
      <vt:lpstr>Office Theme</vt:lpstr>
      <vt:lpstr>MUSIC GENRE CLASSIFICATION</vt:lpstr>
      <vt:lpstr>GROUP MEMBERS</vt:lpstr>
      <vt:lpstr>PowerPoint Presentation</vt:lpstr>
      <vt:lpstr>METHODOLOGY</vt:lpstr>
      <vt:lpstr>DATASET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RDHANVANTH</dc:creator>
  <cp:lastModifiedBy>R RANGASHREE DHANVANTH - [CB.EN.U4CCE20048]</cp:lastModifiedBy>
  <cp:revision>95</cp:revision>
  <dcterms:created xsi:type="dcterms:W3CDTF">2022-07-31T04:30:15Z</dcterms:created>
  <dcterms:modified xsi:type="dcterms:W3CDTF">2022-07-31T18:17:07Z</dcterms:modified>
</cp:coreProperties>
</file>