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96" r:id="rId5"/>
    <p:sldId id="295" r:id="rId6"/>
    <p:sldId id="280" r:id="rId7"/>
    <p:sldId id="294" r:id="rId8"/>
    <p:sldId id="297" r:id="rId9"/>
    <p:sldId id="293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CA48-DE11-414A-91A9-86DEC2B1A4AC}" v="153" dt="2022-01-04T06:15:10.605"/>
    <p1510:client id="{05ED148E-9F4B-10BD-53FC-8395728E6A63}" v="6" dt="2022-01-04T09:34:33.498"/>
    <p1510:client id="{22BE73B3-50F2-1E2F-842A-DEA495CAC25E}" v="29" dt="2022-01-03T09:32:57.498"/>
    <p1510:client id="{389C90DC-9853-F34F-58AD-66A96F4B79C4}" v="1" dt="2022-01-03T13:21:20.189"/>
    <p1510:client id="{39129AF3-6B2A-9D95-BB5D-6A2635DC7F62}" v="3" dt="2022-01-04T09:37:38.733"/>
    <p1510:client id="{4D462B2F-F904-B966-FB21-338819764A75}" v="124" dt="2022-01-03T13:28:38.228"/>
    <p1510:client id="{60D87FF1-1A7F-C4F1-3E47-19D25FF94B8A}" v="3" dt="2022-01-03T12:46:58.800"/>
    <p1510:client id="{659C5C31-F708-ABA3-CEB2-10538AC94622}" v="119" dt="2022-01-03T10:18:21.522"/>
    <p1510:client id="{6BA9DD7F-FE3D-67DB-0428-B9EF29B3BB3D}" v="45" dt="2022-01-04T08:08:12.886"/>
    <p1510:client id="{8FCC11FE-14A3-4814-DF4E-526CEE292BAF}" v="26" dt="2022-01-04T08:26:08.250"/>
    <p1510:client id="{91F219B7-3232-A3ED-786E-F98C107930DE}" v="44" dt="2022-01-12T10:19:16.998"/>
    <p1510:client id="{92438039-E831-F50A-7DC9-472642D9FFD1}" v="972" dt="2022-01-03T07:07:12.266"/>
    <p1510:client id="{9699CD42-B056-2DE0-6D8D-07CC6589294C}" v="68" dt="2022-01-03T06:54:51.047"/>
    <p1510:client id="{9B87B07C-4435-F3F2-B52E-E5DCA8279263}" v="522" dt="2022-01-04T06:38:30.911"/>
    <p1510:client id="{9F76C4E5-0085-8EE4-6C14-FC3528265E7E}" v="167" dt="2022-01-03T06:25:19.354"/>
    <p1510:client id="{A182E93C-8FC0-534F-D2E2-99978988DB96}" v="81" dt="2022-01-04T07:48:37.976"/>
    <p1510:client id="{A5D321F0-F2EF-57E4-9E01-C2EBD55B9006}" v="210" dt="2022-01-03T13:54:27.648"/>
    <p1510:client id="{B799AF4D-3A3B-A6E8-0FFF-64A587787EC0}" v="8" dt="2022-01-03T17:19:16.459"/>
    <p1510:client id="{C7754837-E58F-3038-DCDD-BCF3E51D38AC}" v="75" dt="2022-01-03T07:44:01.082"/>
    <p1510:client id="{D36C421B-1759-2780-44EA-CBC9B2CEC12B}" v="63" dt="2022-01-03T09:40:52.565"/>
    <p1510:client id="{DF7EFBDD-E5A8-F1FE-D7A3-8FF11073D4F7}" v="197" dt="2022-01-03T09:27:32.543"/>
    <p1510:client id="{F02BAB1E-BFAA-A7E9-B104-3ABAC5B84723}" v="2" dt="2022-01-07T17:21:54.782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c85883115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c85883115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7/learn-build-first-speech-to-text-model-python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s.rochester.edu/u/james/CSC248/Lec13" TargetMode="External"/><Relationship Id="rId5" Type="http://schemas.openxmlformats.org/officeDocument/2006/relationships/hyperlink" Target="https://www.leftrightmind.com/blogs/the-future-of-voice-recognition" TargetMode="External"/><Relationship Id="rId4" Type="http://schemas.openxmlformats.org/officeDocument/2006/relationships/hyperlink" Target="https://www.analyticsvidhya.com/blog/2021/06/mfcc-technique-for-speech-recogni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versity.org/wiki/Speech_Recognitio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134739" y="1709962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N" sz="2400" b="1" i="0" u="none" strike="noStrike" baseline="0">
                <a:solidFill>
                  <a:schemeClr val="tx1"/>
                </a:solidFill>
                <a:latin typeface="Calibri"/>
                <a:cs typeface="Calibri"/>
              </a:rPr>
              <a:t>SPEECH TO TEXT CONVERSION</a:t>
            </a:r>
            <a:r>
              <a:rPr lang="en-IN" sz="2400" b="1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9B4BE8-853F-496E-80C5-9CCF6B60F0FD}"/>
              </a:ext>
            </a:extLst>
          </p:cNvPr>
          <p:cNvSpPr txBox="1"/>
          <p:nvPr/>
        </p:nvSpPr>
        <p:spPr>
          <a:xfrm>
            <a:off x="242127" y="2787920"/>
            <a:ext cx="8794044" cy="19697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IN" sz="1800" b="0" i="0" u="none" strike="noStrike" baseline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IN" sz="1800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NATESH KUMAAR V</a:t>
            </a:r>
            <a:r>
              <a:rPr lang="en-IN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i="1">
                <a:solidFill>
                  <a:schemeClr val="tx1"/>
                </a:solidFill>
                <a:latin typeface="Calibri"/>
              </a:rPr>
              <a:t> - 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[CB.EN.U4CCE20038] </a:t>
            </a:r>
            <a:r>
              <a:rPr lang="en-IN" sz="1800" b="0" i="1" u="none" strike="noStrike" baseline="0">
                <a:solidFill>
                  <a:schemeClr val="tx1"/>
                </a:solidFill>
                <a:latin typeface="Calibri"/>
              </a:rPr>
              <a:t>	</a:t>
            </a:r>
          </a:p>
          <a:p>
            <a:pPr algn="ctr"/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PRASATH V S</a:t>
            </a:r>
            <a:r>
              <a:rPr lang="en-IN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 -</a:t>
            </a:r>
            <a:r>
              <a:rPr lang="en-IN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 [CB.EN.U4CCE20044] </a:t>
            </a:r>
            <a:r>
              <a:rPr lang="en-IN" sz="1800" b="0" i="1" u="none" strike="noStrike" baseline="0">
                <a:solidFill>
                  <a:schemeClr val="tx1"/>
                </a:solidFill>
                <a:latin typeface="Calibri"/>
              </a:rPr>
              <a:t>	</a:t>
            </a:r>
          </a:p>
          <a:p>
            <a:pPr algn="ctr"/>
            <a:r>
              <a:rPr lang="pt-BR" sz="1800" b="1" i="1" u="none" strike="noStrike" baseline="0">
                <a:solidFill>
                  <a:schemeClr val="tx1"/>
                </a:solidFill>
                <a:latin typeface="Calibri"/>
              </a:rPr>
              <a:t>PRIYANGA R</a:t>
            </a:r>
            <a:r>
              <a:rPr lang="pt-BR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pt-BR" sz="1800" i="1">
                <a:solidFill>
                  <a:schemeClr val="tx1"/>
                </a:solidFill>
                <a:latin typeface="Calibri"/>
              </a:rPr>
              <a:t> -  </a:t>
            </a:r>
            <a:r>
              <a:rPr lang="pt-BR" sz="1800" b="1" i="1" u="none" strike="noStrike" baseline="0">
                <a:solidFill>
                  <a:schemeClr val="tx1"/>
                </a:solidFill>
                <a:latin typeface="Calibri"/>
              </a:rPr>
              <a:t>[CB.EN.U4CCE20045] </a:t>
            </a:r>
            <a:r>
              <a:rPr lang="pt-BR" sz="1800" b="0" i="1" u="none" strike="noStrike" baseline="0">
                <a:solidFill>
                  <a:schemeClr val="tx1"/>
                </a:solidFill>
                <a:latin typeface="Calibri"/>
              </a:rPr>
              <a:t>	</a:t>
            </a:r>
          </a:p>
          <a:p>
            <a:pPr algn="ctr"/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R RANGASHREE DHANVANTH</a:t>
            </a:r>
            <a:r>
              <a:rPr lang="en-IN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i="1" u="none" strike="noStrike" baseline="0">
                <a:solidFill>
                  <a:schemeClr val="tx1"/>
                </a:solidFill>
                <a:latin typeface="Calibri"/>
              </a:rPr>
              <a:t> </a:t>
            </a:r>
            <a:r>
              <a:rPr lang="en-IN" sz="1800" i="1">
                <a:solidFill>
                  <a:schemeClr val="tx1"/>
                </a:solidFill>
                <a:latin typeface="Calibri"/>
              </a:rPr>
              <a:t>-  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[CB.EN.U4CCE20048] </a:t>
            </a:r>
            <a:r>
              <a:rPr lang="en-IN" sz="1800" b="0" i="1" u="none" strike="noStrike" baseline="0">
                <a:solidFill>
                  <a:schemeClr val="tx1"/>
                </a:solidFill>
                <a:latin typeface="Calibri"/>
              </a:rPr>
              <a:t>	</a:t>
            </a:r>
          </a:p>
          <a:p>
            <a:pPr algn="ctr"/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RIYA KALLANKATTIL PRAMODH KUMAR -</a:t>
            </a:r>
            <a:r>
              <a:rPr lang="en-IN" sz="1800" b="1" i="1">
                <a:solidFill>
                  <a:schemeClr val="tx1"/>
                </a:solidFill>
                <a:latin typeface="Calibri"/>
              </a:rPr>
              <a:t> </a:t>
            </a:r>
            <a:r>
              <a:rPr lang="en-IN" sz="1800" b="1" i="1" u="none" strike="noStrike" baseline="0">
                <a:solidFill>
                  <a:schemeClr val="tx1"/>
                </a:solidFill>
                <a:latin typeface="Calibri"/>
              </a:rPr>
              <a:t> [CB.EN.U4CCE20049] </a:t>
            </a:r>
            <a:r>
              <a:rPr lang="en-IN" sz="1800" b="0" i="1" u="none" strike="noStrike" baseline="0">
                <a:solidFill>
                  <a:schemeClr val="tx1"/>
                </a:solidFill>
                <a:latin typeface="Calibri"/>
              </a:rPr>
              <a:t>	</a:t>
            </a:r>
          </a:p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BC437-EAAB-440D-AD47-4A15DB8E5EAB}"/>
              </a:ext>
            </a:extLst>
          </p:cNvPr>
          <p:cNvSpPr txBox="1"/>
          <p:nvPr/>
        </p:nvSpPr>
        <p:spPr>
          <a:xfrm>
            <a:off x="91225" y="29111"/>
            <a:ext cx="8351948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IN" sz="2000" b="0" i="0" u="none" strike="noStrike" baseline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0" i="0" u="none" strike="noStrik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u="none" strike="noStrik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B.Tech2020.R.CCE.1.19CCE281 - SIGNAL PROCESSING </a:t>
            </a:r>
          </a:p>
          <a:p>
            <a:pPr algn="ctr"/>
            <a:endParaRPr lang="en-IN" sz="1800" b="0" i="0" u="none" strike="noStrike" baseline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b="1" i="0" u="none" strike="noStrike" baseline="0">
                <a:solidFill>
                  <a:schemeClr val="tx1"/>
                </a:solidFill>
                <a:latin typeface="Calibri"/>
                <a:cs typeface="Calibri"/>
              </a:rPr>
              <a:t>SEMESTER 3, COMPUTER AND COMMUNICATION </a:t>
            </a:r>
            <a:r>
              <a:rPr lang="en-US" sz="2000" b="1">
                <a:solidFill>
                  <a:schemeClr val="tx1"/>
                </a:solidFill>
                <a:latin typeface="Calibri"/>
                <a:cs typeface="Calibri"/>
              </a:rPr>
              <a:t>ENGINEERING </a:t>
            </a:r>
            <a:r>
              <a:rPr lang="en-US" sz="2000" b="1" i="1">
                <a:solidFill>
                  <a:schemeClr val="tx1"/>
                </a:solidFill>
                <a:latin typeface="Calibri"/>
                <a:cs typeface="Calibri"/>
              </a:rPr>
              <a:t>[CCE]</a:t>
            </a:r>
            <a:endParaRPr lang="en-IN" sz="2000" b="1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98;p12">
            <a:extLst>
              <a:ext uri="{FF2B5EF4-FFF2-40B4-BE49-F238E27FC236}">
                <a16:creationId xmlns:a16="http://schemas.microsoft.com/office/drawing/2014/main" id="{CCADC289-E458-4628-9D5A-A3F136A88024}"/>
              </a:ext>
            </a:extLst>
          </p:cNvPr>
          <p:cNvSpPr txBox="1">
            <a:spLocks/>
          </p:cNvSpPr>
          <p:nvPr/>
        </p:nvSpPr>
        <p:spPr>
          <a:xfrm>
            <a:off x="1696894" y="2681871"/>
            <a:ext cx="1738710" cy="44812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 Condensed"/>
              <a:buNone/>
              <a:defRPr sz="54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algn="ctr"/>
            <a:r>
              <a:rPr lang="en-IN" sz="1800" b="1">
                <a:solidFill>
                  <a:schemeClr val="tx1"/>
                </a:solidFill>
                <a:latin typeface="Calibri"/>
                <a:cs typeface="Calibri"/>
              </a:rPr>
              <a:t>Group 2 Team 6 :</a:t>
            </a:r>
            <a:endParaRPr lang="en-IN" sz="1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8522E2-C6A7-4781-A96B-13630FE2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971" y="2247"/>
            <a:ext cx="1607389" cy="4483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1E604-26B0-40CE-8B9D-1D6413E3287F}"/>
              </a:ext>
            </a:extLst>
          </p:cNvPr>
          <p:cNvSpPr txBox="1"/>
          <p:nvPr/>
        </p:nvSpPr>
        <p:spPr>
          <a:xfrm>
            <a:off x="917590" y="1700117"/>
            <a:ext cx="75244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https://www.analyticsvidhya.com/blog/2019/07/learn-build-first-speech-to-text-model-python/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https://www.analyticsvidhya.com/blog/2021/06/mfcc-technique-for-speech-recognition/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https://www.leftrightmind.com/blogs/the-future-of-voice-recognition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https://www.cs.rochester.edu/u/james/CSC248/Lec13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 u="sng">
                <a:solidFill>
                  <a:schemeClr val="tx1"/>
                </a:solidFill>
              </a:rPr>
              <a:t>https://www.ijert.org/zigbee-based-wireless-voice-to-text-translator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FE43C-DC2E-4575-B92A-FD11E21B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23" y="4349204"/>
            <a:ext cx="6728400" cy="351300"/>
          </a:xfrm>
        </p:spPr>
        <p:txBody>
          <a:bodyPr/>
          <a:lstStyle/>
          <a:p>
            <a:pPr algn="ctr"/>
            <a:r>
              <a:rPr lang="en-GB" sz="2000" i="1"/>
              <a:t>Thank you </a:t>
            </a:r>
            <a:endParaRPr lang="en-US"/>
          </a:p>
        </p:txBody>
      </p:sp>
      <p:sp>
        <p:nvSpPr>
          <p:cNvPr id="7" name="Google Shape;672;p44">
            <a:extLst>
              <a:ext uri="{FF2B5EF4-FFF2-40B4-BE49-F238E27FC236}">
                <a16:creationId xmlns:a16="http://schemas.microsoft.com/office/drawing/2014/main" id="{A6E65C6F-3372-47F1-A08F-8FAF849B4013}"/>
              </a:ext>
            </a:extLst>
          </p:cNvPr>
          <p:cNvSpPr txBox="1">
            <a:spLocks noGrp="1"/>
          </p:cNvSpPr>
          <p:nvPr/>
        </p:nvSpPr>
        <p:spPr>
          <a:xfrm>
            <a:off x="1315680" y="844723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IN" sz="2400" b="1" i="0" u="none" strike="noStrike" baseline="0">
                <a:solidFill>
                  <a:schemeClr val="tx1"/>
                </a:solidFill>
                <a:latin typeface="Calibri"/>
              </a:rPr>
              <a:t>REFERENCES</a:t>
            </a:r>
            <a:r>
              <a:rPr lang="en-IN" sz="2400" b="1">
                <a:solidFill>
                  <a:schemeClr val="tx1"/>
                </a:solidFill>
                <a:latin typeface="Calibri"/>
              </a:rPr>
              <a:t> </a:t>
            </a:r>
            <a:endParaRPr sz="2400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B1E9339-405B-4701-A868-F214EF1F3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800" b="1">
                <a:latin typeface="Calibri"/>
                <a:cs typeface="Calibri"/>
              </a:rPr>
              <a:t>OBJECTIVES</a:t>
            </a:r>
            <a:endParaRPr lang="en-IN" sz="2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dirty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B80B5-FCF8-4DFE-95F8-4F63BCA856F3}"/>
              </a:ext>
            </a:extLst>
          </p:cNvPr>
          <p:cNvSpPr txBox="1"/>
          <p:nvPr/>
        </p:nvSpPr>
        <p:spPr>
          <a:xfrm>
            <a:off x="772400" y="1569052"/>
            <a:ext cx="64645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A code to convert </a:t>
            </a:r>
            <a:r>
              <a:rPr lang="en-US" sz="1600" i="1">
                <a:solidFill>
                  <a:schemeClr val="tx1"/>
                </a:solidFill>
                <a:latin typeface="Calibri"/>
              </a:rPr>
              <a:t>audio signals to digital signals </a:t>
            </a:r>
            <a:r>
              <a:rPr lang="en-US" sz="1600">
                <a:solidFill>
                  <a:schemeClr val="tx1"/>
                </a:solidFill>
                <a:latin typeface="Calibri"/>
              </a:rPr>
              <a:t>by using the principles of Signal processing.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ü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For performing the conversion, we do the technique of sampling of signal </a:t>
            </a:r>
          </a:p>
          <a:p>
            <a:pPr marL="285750" indent="-285750">
              <a:buFont typeface="Wingdings"/>
              <a:buChar char="ü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This is obtained by an algorithm called the </a:t>
            </a:r>
            <a:r>
              <a:rPr lang="en-US" sz="1600" i="1">
                <a:solidFill>
                  <a:schemeClr val="tx1"/>
                </a:solidFill>
                <a:latin typeface="Calibri"/>
              </a:rPr>
              <a:t>Fast Fourier Transfer (FFT)</a:t>
            </a:r>
            <a:r>
              <a:rPr lang="en-US" sz="1600">
                <a:solidFill>
                  <a:schemeClr val="tx1"/>
                </a:solidFill>
                <a:latin typeface="Calibri"/>
              </a:rPr>
              <a:t> </a:t>
            </a:r>
            <a:endParaRPr lang="en-US" sz="1600" i="1">
              <a:solidFill>
                <a:schemeClr val="tx1"/>
              </a:solidFill>
              <a:latin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Speech to Text conversion used in Google, Alexa, Siri to name a few</a:t>
            </a:r>
            <a:endParaRPr lang="en-US">
              <a:solidFill>
                <a:schemeClr val="tx1"/>
              </a:solidFill>
              <a:latin typeface="Calibri"/>
            </a:endParaRPr>
          </a:p>
          <a:p>
            <a:r>
              <a:rPr lang="en-US" sz="1600">
                <a:solidFill>
                  <a:schemeClr val="tx1"/>
                </a:solidFill>
                <a:latin typeface="Calibri"/>
              </a:rPr>
              <a:t>       applications uses a combination of </a:t>
            </a:r>
            <a:r>
              <a:rPr lang="en-US" sz="1600" i="1">
                <a:solidFill>
                  <a:schemeClr val="tx1"/>
                </a:solidFill>
                <a:latin typeface="Calibri"/>
              </a:rPr>
              <a:t>deep learning</a:t>
            </a:r>
            <a:r>
              <a:rPr lang="en-US" sz="1600">
                <a:solidFill>
                  <a:schemeClr val="tx1"/>
                </a:solidFill>
                <a:latin typeface="Calibri"/>
              </a:rPr>
              <a:t> and </a:t>
            </a:r>
            <a:r>
              <a:rPr lang="en-US" sz="1600" i="1">
                <a:solidFill>
                  <a:schemeClr val="tx1"/>
                </a:solidFill>
                <a:latin typeface="Calibri"/>
              </a:rPr>
              <a:t>natural </a:t>
            </a:r>
            <a:endParaRPr lang="en-US" i="1">
              <a:solidFill>
                <a:schemeClr val="tx1"/>
              </a:solidFill>
              <a:latin typeface="Calibri"/>
            </a:endParaRPr>
          </a:p>
          <a:p>
            <a:r>
              <a:rPr lang="en-US" sz="1600">
                <a:solidFill>
                  <a:schemeClr val="tx1"/>
                </a:solidFill>
                <a:latin typeface="Calibri"/>
              </a:rPr>
              <a:t>     </a:t>
            </a:r>
            <a:r>
              <a:rPr lang="en-US" sz="1600" i="1">
                <a:solidFill>
                  <a:schemeClr val="tx1"/>
                </a:solidFill>
                <a:latin typeface="Calibri"/>
              </a:rPr>
              <a:t>  Language processing (NLP).</a:t>
            </a:r>
            <a:endParaRPr lang="en-US" i="1">
              <a:solidFill>
                <a:schemeClr val="tx1"/>
              </a:solidFill>
              <a:latin typeface="Calibri"/>
            </a:endParaRPr>
          </a:p>
          <a:p>
            <a:endParaRPr lang="en-US" sz="160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54EBFB6-3200-4E8A-A52E-C2E58807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ECE2D7B-754F-414E-A68D-BEBFE4855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75911" y="2719445"/>
            <a:ext cx="1718095" cy="171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04C11B-4EDF-46F9-91F2-DD546AC94256}"/>
              </a:ext>
            </a:extLst>
          </p:cNvPr>
          <p:cNvSpPr txBox="1"/>
          <p:nvPr/>
        </p:nvSpPr>
        <p:spPr>
          <a:xfrm>
            <a:off x="6944591" y="4372841"/>
            <a:ext cx="20955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859529" y="351088"/>
            <a:ext cx="7682413" cy="594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2800" b="1" i="0" u="none" strike="noStrike" baseline="0">
                <a:solidFill>
                  <a:schemeClr val="tx1"/>
                </a:solidFill>
                <a:latin typeface="Calibri"/>
              </a:rPr>
              <a:t>SYSTEM DESCRIPTION AND APPLICATION</a:t>
            </a:r>
            <a:r>
              <a:rPr lang="en-IN" sz="2800" b="1">
                <a:solidFill>
                  <a:schemeClr val="tx1"/>
                </a:solidFill>
                <a:latin typeface="Calibri"/>
              </a:rPr>
              <a:t> </a:t>
            </a:r>
            <a:endParaRPr lang="en-US" sz="2800" b="1">
              <a:solidFill>
                <a:schemeClr val="tx1"/>
              </a:solidFill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406946" y="1171145"/>
            <a:ext cx="7800722" cy="35420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/>
              <a:buChar char="Ø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Speech to text is the technique by which a device automatically recognizes the audio or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words of an individual on the basis of the information in the speech wave and then converts  it into a text output.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The Libraries Used are: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</a:t>
            </a:r>
            <a:r>
              <a:rPr lang="en-US" sz="1600" err="1">
                <a:solidFill>
                  <a:schemeClr val="tx1"/>
                </a:solidFill>
                <a:latin typeface="Calibri"/>
              </a:rPr>
              <a:t>Numpy</a:t>
            </a: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</a:t>
            </a:r>
            <a:r>
              <a:rPr lang="en-US" sz="1600" err="1">
                <a:solidFill>
                  <a:schemeClr val="tx1"/>
                </a:solidFill>
                <a:latin typeface="Calibri"/>
              </a:rPr>
              <a:t>Matplotlib.pyplot</a:t>
            </a: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</a:t>
            </a:r>
            <a:r>
              <a:rPr lang="en-US" sz="1600" err="1">
                <a:solidFill>
                  <a:schemeClr val="tx1"/>
                </a:solidFill>
                <a:latin typeface="Calibri"/>
              </a:rPr>
              <a:t>Scipy.io.wavfile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</a:t>
            </a:r>
            <a:r>
              <a:rPr lang="en-US" sz="1600" err="1">
                <a:solidFill>
                  <a:schemeClr val="tx1"/>
                </a:solidFill>
                <a:latin typeface="Calibri"/>
              </a:rPr>
              <a:t>Librosa</a:t>
            </a: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Calibri"/>
              </a:rPr>
              <a:t>       </a:t>
            </a:r>
            <a:r>
              <a:rPr lang="en-US" sz="1600" err="1">
                <a:solidFill>
                  <a:schemeClr val="tx1"/>
                </a:solidFill>
                <a:latin typeface="Calibri"/>
              </a:rPr>
              <a:t>Speech_recognition</a:t>
            </a:r>
            <a:r>
              <a:rPr lang="en-US" sz="1600">
                <a:solidFill>
                  <a:schemeClr val="tx1"/>
                </a:solidFill>
                <a:latin typeface="Calibri"/>
              </a:rPr>
              <a:t>      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endParaRPr lang="en-US" sz="1600">
              <a:solidFill>
                <a:schemeClr val="tx1"/>
              </a:solidFill>
              <a:latin typeface="Calibri"/>
            </a:endParaRPr>
          </a:p>
          <a:p>
            <a:pPr>
              <a:buFont typeface="Wingdings"/>
              <a:buChar char="Ø"/>
            </a:pPr>
            <a:r>
              <a:rPr lang="en-US" sz="1600">
                <a:solidFill>
                  <a:schemeClr val="tx1"/>
                </a:solidFill>
                <a:latin typeface="Calibri"/>
              </a:rPr>
              <a:t>“Hey, there” we get a text output hey there. It has major applications in a lot of modern-day devices like apple Siri, amazon’s Alexa, Windows Speech Recognition, and even normal  voice-to-text conversion used in search engines like Google.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B9575AA-33C0-4134-8717-368DC8E3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6902FF6-AE2B-4551-8828-85785E9E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000" y="2030467"/>
            <a:ext cx="274320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D29B1-D709-411C-97B8-D70B7E2A1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4" name="Google Shape;220;p14">
            <a:extLst>
              <a:ext uri="{FF2B5EF4-FFF2-40B4-BE49-F238E27FC236}">
                <a16:creationId xmlns:a16="http://schemas.microsoft.com/office/drawing/2014/main" id="{5CB6F4C8-C09A-4935-80F2-A928FFDDC6EF}"/>
              </a:ext>
            </a:extLst>
          </p:cNvPr>
          <p:cNvSpPr txBox="1">
            <a:spLocks/>
          </p:cNvSpPr>
          <p:nvPr/>
        </p:nvSpPr>
        <p:spPr>
          <a:xfrm>
            <a:off x="395859" y="151683"/>
            <a:ext cx="7682413" cy="59465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IN" sz="2800" b="1">
                <a:solidFill>
                  <a:schemeClr val="tx1"/>
                </a:solidFill>
                <a:latin typeface="Calibri"/>
              </a:rPr>
              <a:t>                                METHODOLOGY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Google Shape;221;p14">
            <a:extLst>
              <a:ext uri="{FF2B5EF4-FFF2-40B4-BE49-F238E27FC236}">
                <a16:creationId xmlns:a16="http://schemas.microsoft.com/office/drawing/2014/main" id="{DFAA032D-9E62-4B86-997C-BED94EE16C03}"/>
              </a:ext>
            </a:extLst>
          </p:cNvPr>
          <p:cNvSpPr txBox="1">
            <a:spLocks/>
          </p:cNvSpPr>
          <p:nvPr/>
        </p:nvSpPr>
        <p:spPr>
          <a:xfrm>
            <a:off x="396030" y="595260"/>
            <a:ext cx="9238886" cy="46517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/>
              <a:t>Input will be the audio signal and the output will be the text form of that audio signal.</a:t>
            </a:r>
            <a:endParaRPr lang="en-US"/>
          </a:p>
          <a:p>
            <a:pPr marL="114300" indent="0">
              <a:buNone/>
            </a:pPr>
            <a:r>
              <a:rPr lang="en-US" sz="1600" b="1"/>
              <a:t>RAW SIGNAL EXTRACTION </a:t>
            </a:r>
          </a:p>
          <a:p>
            <a:pPr marL="114300" indent="0">
              <a:buNone/>
            </a:pPr>
            <a:r>
              <a:rPr lang="en-US" sz="1600"/>
              <a:t>1.The input audio file is stored in the .wav form in the same drive of the code</a:t>
            </a:r>
            <a:endParaRPr lang="en-US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/>
              <a:t>2. The audio file is extracted and the raw audio signals are obtained.</a:t>
            </a:r>
          </a:p>
          <a:p>
            <a:pPr marL="11430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  3. The raw audio signals should be first converted from analog to digital</a:t>
            </a:r>
          </a:p>
          <a:p>
            <a:pPr marL="0" indent="0">
              <a:buNone/>
            </a:pPr>
            <a:r>
              <a:rPr lang="en-US" sz="1600"/>
              <a:t>      signal which can be done by the A/D converter (analog to digital converter).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  4. Pre - emphasis which is done by the first order high pass filter which</a:t>
            </a:r>
          </a:p>
          <a:p>
            <a:pPr marL="114300" indent="0">
              <a:buNone/>
            </a:pPr>
            <a:r>
              <a:rPr lang="en-US" sz="1600"/>
              <a:t>    increases the magnitude of the energy at higher frequencies.</a:t>
            </a:r>
            <a:endParaRPr lang="en-US" sz="1600" b="1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 b="1"/>
              <a:t>CONVERTING TIME DOMAIN TO FREQUENCY DOMAIN:</a:t>
            </a:r>
          </a:p>
          <a:p>
            <a:pPr marL="0" indent="0">
              <a:buNone/>
            </a:pPr>
            <a:r>
              <a:rPr lang="en-US" sz="1600"/>
              <a:t>  5.Then the signal should be converted from the time domain to the frequency </a:t>
            </a:r>
            <a:endParaRPr lang="en-US"/>
          </a:p>
          <a:p>
            <a:pPr marL="0" indent="0">
              <a:buNone/>
            </a:pPr>
            <a:r>
              <a:rPr lang="en-US" sz="1600"/>
              <a:t>      domain by applying FFT (Fast Fourier Transform).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E1C1D6B-BDCB-48C4-A53C-F32A8EE6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2F1E1-DB89-4A96-B3FF-2186B8110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4" name="Google Shape;221;p14">
            <a:extLst>
              <a:ext uri="{FF2B5EF4-FFF2-40B4-BE49-F238E27FC236}">
                <a16:creationId xmlns:a16="http://schemas.microsoft.com/office/drawing/2014/main" id="{6FE6DA97-5A8B-41CB-9DCC-79D5710AD839}"/>
              </a:ext>
            </a:extLst>
          </p:cNvPr>
          <p:cNvSpPr txBox="1">
            <a:spLocks/>
          </p:cNvSpPr>
          <p:nvPr/>
        </p:nvSpPr>
        <p:spPr>
          <a:xfrm>
            <a:off x="643868" y="351102"/>
            <a:ext cx="8070297" cy="44896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buNone/>
            </a:pPr>
            <a:r>
              <a:rPr lang="en-US" sz="1600" b="1"/>
              <a:t>MFCC TECHINIQUE:</a:t>
            </a:r>
            <a:r>
              <a:rPr lang="en-US" sz="1600"/>
              <a:t>  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6.Mel-filter bank which can give us high resolution at a lower frequency and </a:t>
            </a:r>
            <a:endParaRPr lang="en-US"/>
          </a:p>
          <a:p>
            <a:pPr marL="0" indent="0">
              <a:buNone/>
            </a:pPr>
            <a:r>
              <a:rPr lang="en-US" sz="1600"/>
              <a:t>      low resolution at a higher frequency.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7.Under the operation of IDFT, we get to know that the fundamental frequency in the</a:t>
            </a:r>
          </a:p>
          <a:p>
            <a:pPr>
              <a:buNone/>
            </a:pPr>
            <a:r>
              <a:rPr lang="en-US" sz="1600"/>
              <a:t>frequency domain is considered as the lowest frequency, whereas in the time domain it</a:t>
            </a:r>
            <a:endParaRPr lang="en-US"/>
          </a:p>
          <a:p>
            <a:pPr>
              <a:buNone/>
            </a:pPr>
            <a:r>
              <a:rPr lang="en-US" sz="1600"/>
              <a:t>is considered as the highest frequency.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8. MFCC technique performs first order and second order derivative of</a:t>
            </a:r>
            <a:endParaRPr lang="en-US"/>
          </a:p>
          <a:p>
            <a:pPr marL="114300" indent="0">
              <a:buNone/>
            </a:pPr>
            <a:r>
              <a:rPr lang="en-US" sz="1600"/>
              <a:t>  the features which again consist of twenty-six other features. </a:t>
            </a:r>
            <a:endParaRPr lang="en-US"/>
          </a:p>
          <a:p>
            <a:pPr marL="11430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9.MFCC technique produces thirty-nine features from the audio signal samples, </a:t>
            </a:r>
            <a:endParaRPr lang="en-US"/>
          </a:p>
          <a:p>
            <a:pPr marL="0" indent="0">
              <a:buNone/>
            </a:pPr>
            <a:r>
              <a:rPr lang="en-US" sz="1600"/>
              <a:t>   which serves as the  input for the given speech to text conversion problem.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SPEECH TO TEXT CONVERSION: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10.Google API is used for the final Speech to text conversion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ACD3779-C68F-4A86-8B3E-4B2503C1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baseline="0">
                <a:solidFill>
                  <a:schemeClr val="tx1"/>
                </a:solidFill>
                <a:latin typeface="Calibri" panose="020F0502020204030204" pitchFamily="34" charset="0"/>
              </a:rPr>
              <a:t>SIMULATION RESULTS: 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483" name="Google Shape;483;p36"/>
          <p:cNvSpPr txBox="1">
            <a:spLocks noGrp="1"/>
          </p:cNvSpPr>
          <p:nvPr>
            <p:ph type="body" idx="1"/>
          </p:nvPr>
        </p:nvSpPr>
        <p:spPr>
          <a:xfrm>
            <a:off x="523661" y="1430148"/>
            <a:ext cx="3886998" cy="3605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600">
                <a:latin typeface="Calibri"/>
              </a:rPr>
              <a:t>The Audio file(.wav) is read and the signal is plotted in time domain.</a:t>
            </a:r>
          </a:p>
          <a:p>
            <a:pPr marL="0" indent="0">
              <a:buNone/>
            </a:pPr>
            <a:r>
              <a:rPr lang="en-US" sz="1600">
                <a:latin typeface="Calibri"/>
              </a:rPr>
              <a:t>   Time vs Amplitude Audio signal</a:t>
            </a:r>
          </a:p>
          <a:p>
            <a:pPr marL="0" indent="0">
              <a:buNone/>
            </a:pPr>
            <a:endParaRPr lang="en-US" sz="1800">
              <a:latin typeface="Calibri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1207850" y="3799775"/>
            <a:ext cx="6728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85" name="Google Shape;485;p3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88;p47">
            <a:extLst>
              <a:ext uri="{FF2B5EF4-FFF2-40B4-BE49-F238E27FC236}">
                <a16:creationId xmlns:a16="http://schemas.microsoft.com/office/drawing/2014/main" id="{F25B9298-0FB0-4976-9148-7A64192F72BD}"/>
              </a:ext>
            </a:extLst>
          </p:cNvPr>
          <p:cNvGrpSpPr/>
          <p:nvPr/>
        </p:nvGrpSpPr>
        <p:grpSpPr>
          <a:xfrm>
            <a:off x="249760" y="4654358"/>
            <a:ext cx="369505" cy="268183"/>
            <a:chOff x="4604550" y="3714775"/>
            <a:chExt cx="439625" cy="319075"/>
          </a:xfrm>
        </p:grpSpPr>
        <p:sp>
          <p:nvSpPr>
            <p:cNvPr id="9" name="Google Shape;989;p47">
              <a:extLst>
                <a:ext uri="{FF2B5EF4-FFF2-40B4-BE49-F238E27FC236}">
                  <a16:creationId xmlns:a16="http://schemas.microsoft.com/office/drawing/2014/main" id="{F156FD79-500E-4938-84EB-68F53EDCDF3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47">
              <a:extLst>
                <a:ext uri="{FF2B5EF4-FFF2-40B4-BE49-F238E27FC236}">
                  <a16:creationId xmlns:a16="http://schemas.microsoft.com/office/drawing/2014/main" id="{33A2F477-CA77-4B4C-BC23-E20462F2EAC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823413-B237-49F5-B9E9-08E51E168B31}"/>
              </a:ext>
            </a:extLst>
          </p:cNvPr>
          <p:cNvSpPr txBox="1"/>
          <p:nvPr/>
        </p:nvSpPr>
        <p:spPr>
          <a:xfrm>
            <a:off x="4729767" y="1288693"/>
            <a:ext cx="42001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Calibri"/>
              </a:rPr>
              <a:t>The audio signal is transformed to frequency domain by performing Fast Fourier transform (FFT).</a:t>
            </a:r>
          </a:p>
          <a:p>
            <a:r>
              <a:rPr lang="en-US" sz="1600">
                <a:solidFill>
                  <a:schemeClr val="tx1"/>
                </a:solidFill>
                <a:latin typeface="Calibri"/>
              </a:rPr>
              <a:t>Frequency vs Power graph of the audio signal</a:t>
            </a:r>
          </a:p>
          <a:p>
            <a:endParaRPr lang="en-US" sz="160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51B868-C26C-4BCC-A5B5-2D57A32A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B44B09D3-944E-4B58-9431-EADA7E36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03" y="2417954"/>
            <a:ext cx="3067334" cy="2115918"/>
          </a:xfrm>
          <a:prstGeom prst="rect">
            <a:avLst/>
          </a:prstGeom>
        </p:spPr>
      </p:pic>
      <p:pic>
        <p:nvPicPr>
          <p:cNvPr id="7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206A8F7-85B1-42E6-8FC3-91F6CDD7E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07" y="2415003"/>
            <a:ext cx="3229401" cy="212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5436F-A4D4-4350-B247-6BBE65170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3ED5C-0337-4359-A0D8-D469505B62AB}"/>
              </a:ext>
            </a:extLst>
          </p:cNvPr>
          <p:cNvSpPr txBox="1"/>
          <p:nvPr/>
        </p:nvSpPr>
        <p:spPr>
          <a:xfrm>
            <a:off x="825858" y="596453"/>
            <a:ext cx="32020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MFCC is performed on the .wav file: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067302A3-6F90-4F06-8552-66AF74B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0D2C7CA9-DF87-43B7-BBF4-152144E0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20" y="1118813"/>
            <a:ext cx="4261512" cy="2175071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2BCDF3C-BD9D-4CE6-A048-B6A1A8150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18" y="3865788"/>
            <a:ext cx="4150625" cy="668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A709A-4CFA-4594-8A09-FC9126C01778}"/>
              </a:ext>
            </a:extLst>
          </p:cNvPr>
          <p:cNvSpPr txBox="1"/>
          <p:nvPr/>
        </p:nvSpPr>
        <p:spPr>
          <a:xfrm>
            <a:off x="793509" y="3492578"/>
            <a:ext cx="32020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O/P of </a:t>
            </a:r>
            <a:r>
              <a:rPr lang="en-US" err="1">
                <a:solidFill>
                  <a:schemeClr val="tx1"/>
                </a:solidFill>
              </a:rPr>
              <a:t>Mfccs</a:t>
            </a:r>
            <a:r>
              <a:rPr lang="en-US">
                <a:solidFill>
                  <a:schemeClr val="tx1"/>
                </a:solidFill>
              </a:rPr>
              <a:t>. shape: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7770A-BAEC-4835-8308-D22052C57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B0F9623-E3ED-4935-9E07-157DE07BCEEB}"/>
              </a:ext>
            </a:extLst>
          </p:cNvPr>
          <p:cNvSpPr txBox="1"/>
          <p:nvPr/>
        </p:nvSpPr>
        <p:spPr>
          <a:xfrm>
            <a:off x="522298" y="352960"/>
            <a:ext cx="574918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chemeClr val="tx1"/>
                </a:solidFill>
              </a:rPr>
              <a:t>The Final Speech to text conversion of Welcome.wav :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E2D89A-B855-4ACC-8C57-957EA8E6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65C1F229-97F9-465E-881B-95CA207E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18" y="1134396"/>
            <a:ext cx="6138078" cy="32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3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E3603-B9B1-4CE0-8A45-F2F676AD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227" y="734709"/>
            <a:ext cx="8353491" cy="4253677"/>
          </a:xfrm>
        </p:spPr>
        <p:txBody>
          <a:bodyPr/>
          <a:lstStyle/>
          <a:p>
            <a:pPr marL="25400" indent="0" algn="l">
              <a:buNone/>
            </a:pPr>
            <a:r>
              <a:rPr lang="en-IN" sz="2400" b="1">
                <a:solidFill>
                  <a:schemeClr val="tx1"/>
                </a:solidFill>
                <a:latin typeface="Calibri"/>
              </a:rPr>
              <a:t>                             CONCLUSION</a:t>
            </a:r>
            <a:endParaRPr lang="en-US" sz="240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IN" sz="1600"/>
              <a:t>  </a:t>
            </a:r>
          </a:p>
          <a:p>
            <a:pPr marL="285750" indent="-285750" algn="l">
              <a:buFont typeface="Arial"/>
              <a:buChar char="•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By using various principles of signal processing, we have converted the audio signal to a text format.</a:t>
            </a: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We get the information on frequency domain  by performing Fast Fourier Transform.</a:t>
            </a: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MFCC's are obtained using the library </a:t>
            </a:r>
            <a:r>
              <a:rPr lang="en-IN" sz="1600" err="1">
                <a:solidFill>
                  <a:schemeClr val="tx1"/>
                </a:solidFill>
                <a:latin typeface="Calibri"/>
              </a:rPr>
              <a:t>librosa</a:t>
            </a:r>
            <a:r>
              <a:rPr lang="en-IN" sz="1600">
                <a:solidFill>
                  <a:schemeClr val="tx1"/>
                </a:solidFill>
                <a:latin typeface="Calibri"/>
              </a:rPr>
              <a:t> And the Google API converts it to the text format</a:t>
            </a: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Presently there are large number of Software doing speech to Text conversion:</a:t>
            </a: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algn="l">
              <a:buFont typeface="Wingdings"/>
              <a:buChar char="ü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Google Docs voice Typing</a:t>
            </a:r>
          </a:p>
          <a:p>
            <a:pPr algn="l">
              <a:buFont typeface="Wingdings"/>
              <a:buChar char="ü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Speech Dictation</a:t>
            </a:r>
          </a:p>
          <a:p>
            <a:pPr algn="l">
              <a:buFont typeface="Wingdings"/>
              <a:buChar char="ü"/>
            </a:pPr>
            <a:r>
              <a:rPr lang="en-IN" sz="1600">
                <a:solidFill>
                  <a:schemeClr val="tx1"/>
                </a:solidFill>
                <a:latin typeface="Calibri"/>
              </a:rPr>
              <a:t>Window's Speech recognition</a:t>
            </a:r>
          </a:p>
          <a:p>
            <a:pPr algn="l"/>
            <a:endParaRPr lang="en-IN" sz="1600">
              <a:solidFill>
                <a:schemeClr val="tx1"/>
              </a:solidFill>
              <a:latin typeface="Calibri"/>
            </a:endParaRPr>
          </a:p>
          <a:p>
            <a:pPr algn="l"/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0" indent="0" algn="l">
              <a:buNone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endParaRPr lang="en-IN" sz="1600">
              <a:solidFill>
                <a:schemeClr val="tx1"/>
              </a:solidFill>
              <a:latin typeface="Calibri"/>
            </a:endParaRPr>
          </a:p>
          <a:p>
            <a:pPr algn="l">
              <a:buFont typeface="Arial"/>
              <a:buChar char="•"/>
            </a:pPr>
            <a:endParaRPr lang="en-IN" sz="1800" b="1">
              <a:solidFill>
                <a:schemeClr val="tx1"/>
              </a:solidFill>
              <a:latin typeface="Calibri"/>
            </a:endParaRPr>
          </a:p>
          <a:p>
            <a:pPr marL="25400" indent="0" algn="l">
              <a:buNone/>
            </a:pPr>
            <a:endParaRPr lang="en-IN" sz="1800" b="1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4B2F-91D5-4EE6-850F-D2219E3FD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3024A37-067F-4762-83D6-F3DA07A1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7" y="2247"/>
            <a:ext cx="1477993" cy="4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9796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116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Inria Sans</vt:lpstr>
      <vt:lpstr>Saira Semi Condensed</vt:lpstr>
      <vt:lpstr>Titillium Web</vt:lpstr>
      <vt:lpstr>Wingdings</vt:lpstr>
      <vt:lpstr>Gurney template</vt:lpstr>
      <vt:lpstr>SPEECH TO TEXT CONVERSION </vt:lpstr>
      <vt:lpstr>OBJECTIVES</vt:lpstr>
      <vt:lpstr>SYSTEM DESCRIPTION AND APPLICATION </vt:lpstr>
      <vt:lpstr>PowerPoint Presentation</vt:lpstr>
      <vt:lpstr>PowerPoint Presentation</vt:lpstr>
      <vt:lpstr>SIMULATION RESULTS: </vt:lpstr>
      <vt:lpstr>PowerPoint Presentation</vt:lpstr>
      <vt:lpstr>PowerPoint Presentation</vt:lpstr>
      <vt:lpstr>PowerPoint Presentation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CONVERSION</dc:title>
  <dc:creator>Natesh kumaar V</dc:creator>
  <cp:lastModifiedBy>R RANGASHREE DHANVANTH - [CB.EN.U4CCE20048]</cp:lastModifiedBy>
  <cp:revision>2</cp:revision>
  <dcterms:modified xsi:type="dcterms:W3CDTF">2022-02-08T04:22:09Z</dcterms:modified>
</cp:coreProperties>
</file>