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  <p:sldMasterId id="2147483675" r:id="rId3"/>
  </p:sldMasterIdLst>
  <p:notesMasterIdLst>
    <p:notesMasterId r:id="rId22"/>
  </p:notesMasterIdLst>
  <p:sldIdLst>
    <p:sldId id="256" r:id="rId4"/>
    <p:sldId id="257" r:id="rId5"/>
    <p:sldId id="280" r:id="rId6"/>
    <p:sldId id="281" r:id="rId7"/>
    <p:sldId id="258" r:id="rId8"/>
    <p:sldId id="261" r:id="rId9"/>
    <p:sldId id="282" r:id="rId10"/>
    <p:sldId id="264" r:id="rId11"/>
    <p:sldId id="278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3629-0570-4A2A-B85F-8B80702D4F4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74BD-4801-4D44-98A5-B96D0C83D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4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33F7-64CA-FAC3-8169-4E1ECE1D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E787D-15F6-5F73-5C79-7120D3FD3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DCD61-D38B-E7BA-528F-95C6C2F26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9C78E-4B33-4F8F-051F-DB60671D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C6C5-ABC3-E629-34B1-4C05E53AA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CADD9-C75E-C2C4-BAE3-7565455BE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AE057-20D5-9DE5-F979-9F5DF83AF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CE5E-3045-BA97-DE08-8024037DA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4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7960" y="282600"/>
            <a:ext cx="6366240" cy="364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" name="Google Shape;12;p2"/>
          <p:cNvPicPr/>
          <p:nvPr/>
        </p:nvPicPr>
        <p:blipFill>
          <a:blip r:embed="rId3"/>
          <a:srcRect l="13581" r="13581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8;p19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24256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5" name="Google Shape;122;p19"/>
          <p:cNvPicPr/>
          <p:nvPr/>
        </p:nvPicPr>
        <p:blipFill>
          <a:blip r:embed="rId3"/>
          <a:srcRect l="10990" r="6662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24;p20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836440" y="913680"/>
            <a:ext cx="3877920" cy="103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3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11160" y="3029760"/>
            <a:ext cx="3877920" cy="103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300" b="0" u="none" strike="noStrike">
                <a:solidFill>
                  <a:schemeClr val="dk1"/>
                </a:solidFill>
                <a:effectLst/>
                <a:uFillTx/>
                <a:latin typeface="Unbounded Medium"/>
                <a:ea typeface="Unbounded Medium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9" name="Google Shape;129;p20"/>
          <p:cNvPicPr/>
          <p:nvPr/>
        </p:nvPicPr>
        <p:blipFill>
          <a:blip r:embed="rId3"/>
          <a:srcRect l="620" r="26544"/>
          <a:stretch/>
        </p:blipFill>
        <p:spPr>
          <a:xfrm rot="10800000" flipH="1">
            <a:off x="0" y="36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4;p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8680" y="2139840"/>
            <a:ext cx="6183720" cy="2415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17960" y="249840"/>
            <a:ext cx="1096560" cy="924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300" b="0" u="none" strike="noStrike">
                <a:solidFill>
                  <a:schemeClr val="dk2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7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3" name="Google Shape;18;p3"/>
          <p:cNvPicPr/>
          <p:nvPr/>
        </p:nvPicPr>
        <p:blipFill>
          <a:blip r:embed="rId3"/>
          <a:srcRect l="3211" r="23950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31;p21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8680" y="291960"/>
            <a:ext cx="5831280" cy="13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" name="Google Shape;134;p21"/>
          <p:cNvSpPr/>
          <p:nvPr/>
        </p:nvSpPr>
        <p:spPr>
          <a:xfrm flipH="1">
            <a:off x="2076840" y="3963600"/>
            <a:ext cx="46418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4"/>
              </a:rPr>
              <a:t>Freepik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7" name="Google Shape;135;p21"/>
          <p:cNvPicPr/>
          <p:nvPr/>
        </p:nvPicPr>
        <p:blipFill>
          <a:blip r:embed="rId5"/>
          <a:srcRect l="27161"/>
          <a:stretch/>
        </p:blipFill>
        <p:spPr>
          <a:xfrm rot="10800000" flipH="1">
            <a:off x="7003800" y="36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37;p22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Google Shape;138;p22"/>
          <p:cNvPicPr/>
          <p:nvPr/>
        </p:nvPicPr>
        <p:blipFill>
          <a:blip r:embed="rId3"/>
          <a:srcRect l="8396" r="18765"/>
          <a:stretch/>
        </p:blipFill>
        <p:spPr>
          <a:xfrm>
            <a:off x="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40;p2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oogle Shape;141;p23"/>
          <p:cNvPicPr/>
          <p:nvPr/>
        </p:nvPicPr>
        <p:blipFill>
          <a:blip r:embed="rId3"/>
          <a:srcRect l="27161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20;p4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1232640" y="1000080"/>
            <a:ext cx="7610400" cy="97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5" name="Google Shape;23;p4"/>
          <p:cNvPicPr/>
          <p:nvPr/>
        </p:nvPicPr>
        <p:blipFill>
          <a:blip r:embed="rId3"/>
          <a:srcRect l="617" r="76993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5;p5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307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8" name="Google Shape;31;p5"/>
          <p:cNvPicPr/>
          <p:nvPr/>
        </p:nvPicPr>
        <p:blipFill>
          <a:blip r:embed="rId3"/>
          <a:srcRect l="42111" r="35502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33;p6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1" name="Google Shape;35;p6"/>
          <p:cNvPicPr/>
          <p:nvPr/>
        </p:nvPicPr>
        <p:blipFill>
          <a:blip r:embed="rId3"/>
          <a:srcRect l="13584" r="64026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7;p7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4053600" y="1704960"/>
            <a:ext cx="4512600" cy="283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4320"/>
            <a:ext cx="3723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46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6" name="Google Shape;41;p7"/>
          <p:cNvPicPr/>
          <p:nvPr/>
        </p:nvPicPr>
        <p:blipFill>
          <a:blip r:embed="rId3"/>
          <a:srcRect l="57669" r="19941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1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445428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6" name="Google Shape;59;p11"/>
          <p:cNvPicPr/>
          <p:nvPr/>
        </p:nvPicPr>
        <p:blipFill>
          <a:blip r:embed="rId3"/>
          <a:srcRect l="29145" r="48466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43;p8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9" name="Google Shape;45;p8"/>
          <p:cNvPicPr/>
          <p:nvPr/>
        </p:nvPicPr>
        <p:blipFill>
          <a:blip r:embed="rId3"/>
          <a:srcRect l="60263" r="17347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47;p9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72" name="Google Shape;51;p9"/>
          <p:cNvPicPr/>
          <p:nvPr/>
        </p:nvPicPr>
        <p:blipFill>
          <a:blip r:embed="rId3"/>
          <a:srcRect l="26551" r="5106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2494800" y="1509480"/>
            <a:ext cx="4154400" cy="1792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4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5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8;p30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61;p31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2;p1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79200" y="131616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79200" y="221796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79200" y="312012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79200" y="402192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18320" y="64080"/>
            <a:ext cx="5634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3" name="Google Shape;76;p13"/>
          <p:cNvPicPr/>
          <p:nvPr/>
        </p:nvPicPr>
        <p:blipFill>
          <a:blip r:embed="rId3"/>
          <a:srcRect l="73230" r="438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78;p14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" name="Google Shape;80;p14"/>
          <p:cNvCxnSpPr/>
          <p:nvPr/>
        </p:nvCxnSpPr>
        <p:spPr>
          <a:xfrm>
            <a:off x="-28800" y="4365360"/>
            <a:ext cx="91832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7" name="Google Shape;82;p14"/>
          <p:cNvPicPr/>
          <p:nvPr/>
        </p:nvPicPr>
        <p:blipFill>
          <a:blip r:embed="rId3"/>
          <a:srcRect l="49890" r="27720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4;p15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991800" y="1959120"/>
            <a:ext cx="4853520" cy="289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991800" y="404640"/>
            <a:ext cx="4853520" cy="12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2" name="Google Shape;87;p15"/>
          <p:cNvPicPr/>
          <p:nvPr/>
        </p:nvPicPr>
        <p:blipFill>
          <a:blip r:embed="rId3"/>
          <a:srcRect l="36923" r="40687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90;p16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6" name="Google Shape;92;p16"/>
          <p:cNvPicPr/>
          <p:nvPr/>
        </p:nvPicPr>
        <p:blipFill>
          <a:blip r:embed="rId3"/>
          <a:srcRect l="42111" r="35502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4;p17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24256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9" name="Google Shape;96;p17"/>
          <p:cNvPicPr/>
          <p:nvPr/>
        </p:nvPicPr>
        <p:blipFill>
          <a:blip r:embed="rId3"/>
          <a:srcRect l="49890" r="2772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8;p18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01520" y="64080"/>
            <a:ext cx="77245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2" name="Google Shape;106;p18"/>
          <p:cNvPicPr/>
          <p:nvPr/>
        </p:nvPicPr>
        <p:blipFill>
          <a:blip r:embed="rId3"/>
          <a:srcRect l="18772" r="58842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270357" y="2044390"/>
            <a:ext cx="6362280" cy="1152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AI-Powered Interactive Smart Tourism Platform for Enhanced Traveler Experiences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82591" y="241235"/>
            <a:ext cx="6362280" cy="180315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Gwendolyn"/>
                <a:ea typeface="Unbounded"/>
              </a:rPr>
              <a:t>AI-POWERED</a:t>
            </a:r>
            <a:b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Gwendolyn"/>
                <a:ea typeface="Unbounded"/>
              </a:rPr>
            </a:b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Gwendolyn"/>
                <a:ea typeface="Unbounded"/>
              </a:rPr>
              <a:t>TRAVEL</a:t>
            </a: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Viaoda Libre"/>
                <a:ea typeface="Unbounded"/>
              </a:rPr>
              <a:t> COMPANION</a:t>
            </a:r>
            <a:endParaRPr lang="fr-FR" sz="54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5F63-A497-B715-109F-74A4508C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6C89E4CE-7D77-8898-A914-8D739FF6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2" y="-14868"/>
            <a:ext cx="4538359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DM Sans"/>
              </a:rPr>
              <a:t>HIDDEN GEMS FINDER</a:t>
            </a: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98BEDCDF-E471-2C53-C496-69E8ACAA63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7583" y="885240"/>
            <a:ext cx="2962319" cy="413280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Calibri"/>
                <a:ea typeface="DM Sans"/>
              </a:rPr>
              <a:t>Aggregates POI data from crowd-sourced content, APIs, and local partnerships.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dirty="0">
              <a:solidFill>
                <a:schemeClr val="dk1"/>
              </a:solidFill>
              <a:latin typeface="Calibri"/>
              <a:ea typeface="DM San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Calibri"/>
                <a:ea typeface="DM Sans"/>
              </a:rPr>
              <a:t>Uses geospatial queries and real-time filters to offer lesser-known, authentic experience suggestions.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dirty="0">
              <a:solidFill>
                <a:schemeClr val="dk1"/>
              </a:solidFill>
              <a:latin typeface="Calibri"/>
              <a:ea typeface="DM San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Calibri"/>
                <a:ea typeface="DM Sans"/>
              </a:rPr>
              <a:t>Personalizes gem discovery based on user interests and travel mode.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dirty="0">
              <a:solidFill>
                <a:schemeClr val="dk1"/>
              </a:solidFill>
              <a:latin typeface="Calibri"/>
              <a:ea typeface="DM San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Calibri"/>
                <a:ea typeface="DM Sans"/>
              </a:rPr>
              <a:t>Dynamically updates suggestions considering weather, crowd levels, and events.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dirty="0">
              <a:solidFill>
                <a:schemeClr val="dk1"/>
              </a:solidFill>
              <a:latin typeface="Calibri"/>
              <a:ea typeface="DM Sans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dirty="0">
                <a:solidFill>
                  <a:schemeClr val="dk1"/>
                </a:solidFill>
                <a:latin typeface="Calibri"/>
                <a:ea typeface="DM Sans"/>
              </a:rPr>
              <a:t>Encourages sustained tourism by distributing footfall away from crowded spots.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8D829-9236-5440-6F12-8F3CCEAB8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126" y="885240"/>
            <a:ext cx="5456663" cy="36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7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934BD-B3BB-D80A-1024-7C67F840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19BBDA40-F39C-B0CA-9485-A44B5BC0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821" y="0"/>
            <a:ext cx="5458428" cy="6547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OpenSymbol"/>
              </a:rPr>
              <a:t>AI RECOMMENDATIONS</a:t>
            </a:r>
            <a:endParaRPr lang="fr-FR" sz="32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8ECF6F30-C194-7F42-7535-4A616762C17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14224" y="654781"/>
            <a:ext cx="2877016" cy="4088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Employs machine learning algorithms to tailor suggestions on attractions, dining, and activities.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Learns from user behavior, preferences, and contextual factors like location and time.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Continuously refines recommendations via feedback loops.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Ensures travelers get relevant options aligned with their unique profiles.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Integrates seamlessly with other components for smooth user journey flow.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6D99B-4353-77D4-D247-AB24B5CC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7308"/>
            <a:ext cx="6088565" cy="4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4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0AC6-F149-12E9-6075-3DFDD5FE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71FF88EB-0069-EC70-8ED1-8D166499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45" y="14872"/>
            <a:ext cx="4538359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OpenSymbol"/>
              </a:rPr>
              <a:t>AI SCHEDULE PLANNER </a:t>
            </a: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E25D7D11-D9B4-CE4F-24CF-D8362165E9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1180" y="885240"/>
            <a:ext cx="2817542" cy="4088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5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500" dirty="0">
                <a:solidFill>
                  <a:srgbClr val="000000"/>
                </a:solidFill>
                <a:latin typeface="OpenSymbol"/>
              </a:rPr>
              <a:t>Generates optimized day-wise itineraries balancing travel time, preferences, and availability.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5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500" dirty="0">
                <a:solidFill>
                  <a:srgbClr val="000000"/>
                </a:solidFill>
                <a:latin typeface="OpenSymbol"/>
              </a:rPr>
              <a:t>Integrates bookings for hotels, restaurants, and local experiences directly.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5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500" dirty="0">
                <a:solidFill>
                  <a:srgbClr val="000000"/>
                </a:solidFill>
                <a:latin typeface="OpenSymbol"/>
              </a:rPr>
              <a:t>Adapts itineraries dynamically with real-time updates for weather and crowd density.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5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500" dirty="0">
                <a:solidFill>
                  <a:srgbClr val="000000"/>
                </a:solidFill>
                <a:latin typeface="OpenSymbol"/>
              </a:rPr>
              <a:t>Offers calendar visualization and interactive editing on frontend.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5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500" dirty="0">
                <a:solidFill>
                  <a:srgbClr val="000000"/>
                </a:solidFill>
                <a:latin typeface="OpenSymbol"/>
              </a:rPr>
              <a:t>Reduces planning effort, maximizing hassle-free travel enjoyment.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9F416-3F58-154F-F9AC-1A29CDAA9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22" y="781783"/>
            <a:ext cx="5687122" cy="43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2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3074-A395-3289-249F-36D886F5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6B2640A6-A894-6723-0E70-C2C30144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045" y="66600"/>
            <a:ext cx="4538359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OpenSymbol"/>
              </a:rPr>
              <a:t>CONTESTS &amp; QUIZZES </a:t>
            </a: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1B464017-B7BB-663A-6F2B-B1D55E0D5E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5260" y="885240"/>
            <a:ext cx="2698594" cy="4088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Gamifies cultural learning and exploration to boost engagement.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Features location-based challenges, quizzes about local heritage, and scavenger hunts.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Rewards participation with badges, discounts, and exclusive offers.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Encourages deep cultural immersion and social sharing.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Builds a vibrant, interactive travel community within the app.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96631-58C3-F2FE-07DB-034E5834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19" y="885240"/>
            <a:ext cx="5917581" cy="41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20029-C442-6EDF-4CCB-9A5931977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08B2A7C8-2C91-6577-E72E-E22B871C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385" y="0"/>
            <a:ext cx="3925230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OpenSymbol"/>
              </a:rPr>
              <a:t>COMMUNITY HUB </a:t>
            </a: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90FD2AA6-6020-53E9-B72D-CA52B9CF3AB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9551" y="818640"/>
            <a:ext cx="2981092" cy="4088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Social platform connecting travelers and locals for discussions, recommendations, and meetups.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Enables sharing of travel stories, tips, photos, and event announcements.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Supports real-time messaging and group chats using WebSocket technologies.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Moderation and privacy features for safe, respectful interactions.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Fosters belonging and enriches travel experience socially.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E9378-4A00-BCA7-69E6-5FBD6282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539"/>
            <a:ext cx="6326460" cy="45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4C1B-2E25-E7A8-7BCD-9823D279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06402753-8227-EFCB-32B0-CBF7B675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6600"/>
            <a:ext cx="8386090" cy="4591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OpenSymbol"/>
              </a:rPr>
              <a:t>VIRTUAL TOURS  &amp; CROWD MANAGEMENT </a:t>
            </a: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5887C68E-37CF-EA8C-A146-9FAEDD9DF16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63640" y="1197475"/>
            <a:ext cx="2605296" cy="377596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Virtual Tours: AR/VR-powered immersive destination previews; 360-degree videos and interactive scenes.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Crowd Management: Real-time monitoring via IoT sensors and aggregated data; heatmaps and alternate route suggestions on maps.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Provides safer, more enjoyable visits while avoiding congestion.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rgbClr val="000000"/>
                </a:solidFill>
                <a:latin typeface="OpenSymbol"/>
              </a:rPr>
              <a:t>Enables accessibility for users unable to visit physically.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0C25D-7EF8-2041-FF84-867143DD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905"/>
            <a:ext cx="6266351" cy="42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E8A90-CD7B-0FBF-A689-BC503CA9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A5C17795-9ABE-7B93-47D9-ADC48895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0" y="0"/>
            <a:ext cx="8386090" cy="4591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OpenSymbol"/>
              </a:rPr>
              <a:t>CROWD MANAGEMENT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45DDC-841F-203F-B6FB-A6292F1C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9" y="622424"/>
            <a:ext cx="6876421" cy="43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8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9B491-D988-32C3-FE56-4C33F4C9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C27857C4-578D-5716-5A59-5B3BC1A1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6" y="66600"/>
            <a:ext cx="8898674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600" b="1" dirty="0">
                <a:solidFill>
                  <a:srgbClr val="000000"/>
                </a:solidFill>
                <a:latin typeface="OpenSymbol"/>
              </a:rPr>
              <a:t>OFFLINE MODE , LOCAL VENDOR PORTAL ,UPI PAYMENTS </a:t>
            </a:r>
            <a:br>
              <a:rPr lang="en-US" sz="2600" b="1" dirty="0">
                <a:solidFill>
                  <a:srgbClr val="000000"/>
                </a:solidFill>
                <a:latin typeface="OpenSymbol"/>
              </a:rPr>
            </a:br>
            <a:endParaRPr lang="en-US" sz="2600" b="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404AAC95-A1A5-4F8C-05B7-204B026DCB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5065" y="781059"/>
            <a:ext cx="2418329" cy="40882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OpenSymbol"/>
              </a:rPr>
              <a:t>Offline Mode: </a:t>
            </a:r>
            <a:r>
              <a:rPr lang="en-US" sz="1800" dirty="0">
                <a:solidFill>
                  <a:srgbClr val="000000"/>
                </a:solidFill>
                <a:latin typeface="OpenSymbol"/>
              </a:rPr>
              <a:t>Local caching of maps, POIs, itineraries for connectivity-poor areas.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OpenSymbol"/>
              </a:rPr>
              <a:t>Local Vendor Portal: </a:t>
            </a:r>
            <a:r>
              <a:rPr lang="en-US" sz="1800" dirty="0">
                <a:solidFill>
                  <a:srgbClr val="000000"/>
                </a:solidFill>
                <a:latin typeface="OpenSymbol"/>
              </a:rPr>
              <a:t>Dashboard for vendors to register, manage profiles, showcase offerings.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OpenSymbol"/>
              </a:rPr>
              <a:t>UPI Payments: </a:t>
            </a:r>
            <a:r>
              <a:rPr lang="en-US" sz="1800" dirty="0">
                <a:solidFill>
                  <a:srgbClr val="000000"/>
                </a:solidFill>
                <a:latin typeface="OpenSymbol"/>
              </a:rPr>
              <a:t>Seamless, zero-fee payments integrating popular UPI gateways for secure, direct vendor support.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3B881-E1E6-494E-7A08-0056A8951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94" y="781058"/>
            <a:ext cx="5947319" cy="42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6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990720" y="1962000"/>
            <a:ext cx="485748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The platform revolutionizes smart tourism by integrating advanced AI, cultural engagement, and sustainability to empower travelers and vendors alike.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990720" y="399960"/>
            <a:ext cx="485748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Viaoda Libre"/>
              </a:rPr>
              <a:t>Conclusions</a:t>
            </a:r>
            <a:endParaRPr lang="fr-FR" sz="4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Google Shape;206;p35">
            <a:extLst>
              <a:ext uri="{FF2B5EF4-FFF2-40B4-BE49-F238E27FC236}">
                <a16:creationId xmlns:a16="http://schemas.microsoft.com/office/drawing/2014/main" id="{E88C3186-7ACA-5A10-8811-3465C8DB4344}"/>
              </a:ext>
            </a:extLst>
          </p:cNvPr>
          <p:cNvPicPr/>
          <p:nvPr/>
        </p:nvPicPr>
        <p:blipFill>
          <a:blip r:embed="rId2"/>
          <a:srcRect l="7596" r="7607"/>
          <a:stretch/>
        </p:blipFill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505523" y="1308410"/>
            <a:ext cx="8497228" cy="51894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20000"/>
              </a:lnSpc>
              <a:tabLst>
                <a:tab pos="0" algn="l"/>
              </a:tabLst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DM Sans"/>
              </a:rPr>
              <a:t>This project introduces an AI-Powered Interactive Travel Companion designed to offer personalized, dynamic, and culturally immersive tourism experiences.</a:t>
            </a:r>
          </a:p>
          <a:p>
            <a:pPr marL="514350" indent="-285750">
              <a:lnSpc>
                <a:spcPct val="120000"/>
              </a:lnSpc>
              <a:tabLst>
                <a:tab pos="0" algn="l"/>
              </a:tabLst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DM Sans"/>
              </a:rPr>
              <a:t>Leveraging advanced AI techniques such as image recognition, natural language processing, and recommendation systems, the platform solves challenges like overcrowding, fragmented planning, and lack of authentic discovery.</a:t>
            </a:r>
          </a:p>
          <a:p>
            <a:pPr marL="514350" indent="-285750">
              <a:lnSpc>
                <a:spcPct val="120000"/>
              </a:lnSpc>
              <a:tabLst>
                <a:tab pos="0" algn="l"/>
              </a:tabLst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DM Sans"/>
              </a:rPr>
              <a:t>The solution integrates real-time data on weather, crowd density, and local events with seamless vendor support, enabling sustainable tourism promotion and local economic empowerment.</a:t>
            </a:r>
            <a:endParaRPr lang="fr-FR" sz="1600" b="1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2634344" y="327050"/>
            <a:ext cx="4857480" cy="668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8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6CB2-5A3A-656A-AFA0-C2C2EA998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8D2B4A6E-B740-7284-76CC-DA03169E19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60918" y="891940"/>
            <a:ext cx="5776082" cy="6044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1" u="sng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Current Problems in Tourism:</a:t>
            </a:r>
            <a:endParaRPr lang="fr-FR" sz="1600" b="1" u="sng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Overcrowding in popular destinations causing environmental strain and diminished visitor experiences.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Lack of personalized travel planning tools that adapt to user preferences dynamically.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Difficulty for tourists to discover authentic local culture and hidden gems beyond mainstream attractions.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Limited digital integration for small local businesses and artisans, reducing their economic visibility.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Inadequate real-time crowd and weather information leading to inefficient itineraries.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B8829095-4B93-C444-ED19-9ED6483D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00" y="245274"/>
            <a:ext cx="4857480" cy="668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u="none" strike="noStrike" dirty="0">
                <a:solidFill>
                  <a:schemeClr val="dk1"/>
                </a:solidFill>
                <a:effectLst/>
                <a:uFillTx/>
                <a:latin typeface="Gwendolyn"/>
                <a:ea typeface="Viaoda Libre"/>
              </a:rPr>
              <a:t>Introduction</a:t>
            </a:r>
            <a:endParaRPr lang="fr-FR" sz="48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89" name="Google Shape;206;p35">
            <a:extLst>
              <a:ext uri="{FF2B5EF4-FFF2-40B4-BE49-F238E27FC236}">
                <a16:creationId xmlns:a16="http://schemas.microsoft.com/office/drawing/2014/main" id="{A2B272D1-D4F6-AE08-4C93-75A774F133FA}"/>
              </a:ext>
            </a:extLst>
          </p:cNvPr>
          <p:cNvPicPr/>
          <p:nvPr/>
        </p:nvPicPr>
        <p:blipFill>
          <a:blip r:embed="rId3"/>
          <a:srcRect l="7596" r="7607"/>
          <a:stretch/>
        </p:blipFill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374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194E-AB12-1EDC-2C80-76A1D6E3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8C2AA3E8-E8F0-5771-AEB7-38F8898A23F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787591" y="787914"/>
            <a:ext cx="4252332" cy="4251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1800" b="1" u="sng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EXISTING SOLUTIONS</a:t>
            </a: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Current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travel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applications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typically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focus on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discrete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features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like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hotel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bookings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static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itineraries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, or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generic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recommendations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AI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work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in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existing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apps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often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limited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to basic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chatbots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or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rudimentary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recommendation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algorithms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that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lack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contextual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and real-time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adaptability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Few solutions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leverage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integrated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AI photo recognition or real-time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crowd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weather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data to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dynamically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adapt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user </a:t>
            </a:r>
            <a:r>
              <a:rPr lang="fr-FR" sz="16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itineraries</a:t>
            </a:r>
            <a:r>
              <a:rPr lang="fr-FR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8E23F03B-7E12-B83B-6F53-79B8EE6A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14" y="104026"/>
            <a:ext cx="7111822" cy="668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fr-FR" sz="4800" b="0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F41FFB55-55EE-E781-F963-B071EFBFF93A}"/>
              </a:ext>
            </a:extLst>
          </p:cNvPr>
          <p:cNvSpPr txBox="1">
            <a:spLocks/>
          </p:cNvSpPr>
          <p:nvPr/>
        </p:nvSpPr>
        <p:spPr>
          <a:xfrm>
            <a:off x="460918" y="728441"/>
            <a:ext cx="4326673" cy="43705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1800" b="1" u="sng" dirty="0">
                <a:solidFill>
                  <a:srgbClr val="000000"/>
                </a:solidFill>
              </a:rPr>
              <a:t>PAPERS REFERRED</a:t>
            </a:r>
          </a:p>
          <a:p>
            <a:pPr marL="571500" indent="-342900">
              <a:lnSpc>
                <a:spcPct val="12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fr-FR" sz="1600" dirty="0">
                <a:solidFill>
                  <a:srgbClr val="000000"/>
                </a:solidFill>
              </a:rPr>
              <a:t>“AI-</a:t>
            </a:r>
            <a:r>
              <a:rPr lang="fr-FR" sz="1600" dirty="0" err="1">
                <a:solidFill>
                  <a:srgbClr val="000000"/>
                </a:solidFill>
              </a:rPr>
              <a:t>Powered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Travel</a:t>
            </a:r>
            <a:r>
              <a:rPr lang="fr-FR" sz="1600" dirty="0">
                <a:solidFill>
                  <a:srgbClr val="000000"/>
                </a:solidFill>
              </a:rPr>
              <a:t> Planning: Innovations and Challenges,” Journal of </a:t>
            </a:r>
            <a:r>
              <a:rPr lang="fr-FR" sz="1600" dirty="0" err="1">
                <a:solidFill>
                  <a:srgbClr val="000000"/>
                </a:solidFill>
              </a:rPr>
              <a:t>Tourism</a:t>
            </a:r>
            <a:r>
              <a:rPr lang="fr-FR" sz="1600" dirty="0">
                <a:solidFill>
                  <a:srgbClr val="000000"/>
                </a:solidFill>
              </a:rPr>
              <a:t> Technologies, 2024.</a:t>
            </a:r>
          </a:p>
          <a:p>
            <a:pPr marL="571500" indent="-342900">
              <a:lnSpc>
                <a:spcPct val="12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fr-FR" sz="1600" dirty="0">
                <a:solidFill>
                  <a:srgbClr val="000000"/>
                </a:solidFill>
              </a:rPr>
              <a:t>“Visual Recognition in Cultural </a:t>
            </a:r>
            <a:r>
              <a:rPr lang="fr-FR" sz="1600" dirty="0" err="1">
                <a:solidFill>
                  <a:srgbClr val="000000"/>
                </a:solidFill>
              </a:rPr>
              <a:t>Heritage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Tourism</a:t>
            </a:r>
            <a:r>
              <a:rPr lang="fr-FR" sz="1600" dirty="0">
                <a:solidFill>
                  <a:srgbClr val="000000"/>
                </a:solidFill>
              </a:rPr>
              <a:t>,” IEEE Transactions on </a:t>
            </a:r>
            <a:r>
              <a:rPr lang="fr-FR" sz="1600" dirty="0" err="1">
                <a:solidFill>
                  <a:srgbClr val="000000"/>
                </a:solidFill>
              </a:rPr>
              <a:t>Multimedia</a:t>
            </a:r>
            <a:r>
              <a:rPr lang="fr-FR" sz="1600" dirty="0">
                <a:solidFill>
                  <a:srgbClr val="000000"/>
                </a:solidFill>
              </a:rPr>
              <a:t>, 2023.</a:t>
            </a:r>
          </a:p>
          <a:p>
            <a:pPr marL="571500" indent="-342900">
              <a:lnSpc>
                <a:spcPct val="12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fr-FR" sz="1600" dirty="0">
                <a:solidFill>
                  <a:srgbClr val="000000"/>
                </a:solidFill>
              </a:rPr>
              <a:t>“Conversational AI for </a:t>
            </a:r>
            <a:r>
              <a:rPr lang="fr-FR" sz="1600" dirty="0" err="1">
                <a:solidFill>
                  <a:srgbClr val="000000"/>
                </a:solidFill>
              </a:rPr>
              <a:t>Travel</a:t>
            </a:r>
            <a:r>
              <a:rPr lang="fr-FR" sz="1600" dirty="0">
                <a:solidFill>
                  <a:srgbClr val="000000"/>
                </a:solidFill>
              </a:rPr>
              <a:t> Assistance,” International Journal of Human-Computer </a:t>
            </a:r>
            <a:r>
              <a:rPr lang="fr-FR" sz="1600" dirty="0" err="1">
                <a:solidFill>
                  <a:srgbClr val="000000"/>
                </a:solidFill>
              </a:rPr>
              <a:t>Studies</a:t>
            </a:r>
            <a:r>
              <a:rPr lang="fr-FR" sz="1600" dirty="0">
                <a:solidFill>
                  <a:srgbClr val="000000"/>
                </a:solidFill>
              </a:rPr>
              <a:t>, 2024.</a:t>
            </a:r>
          </a:p>
          <a:p>
            <a:pPr marL="571500" indent="-342900">
              <a:lnSpc>
                <a:spcPct val="12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fr-FR" sz="1600" dirty="0">
                <a:solidFill>
                  <a:srgbClr val="000000"/>
                </a:solidFill>
              </a:rPr>
              <a:t>“Sustainable </a:t>
            </a:r>
            <a:r>
              <a:rPr lang="fr-FR" sz="1600" dirty="0" err="1">
                <a:solidFill>
                  <a:srgbClr val="000000"/>
                </a:solidFill>
              </a:rPr>
              <a:t>Tourism</a:t>
            </a:r>
            <a:r>
              <a:rPr lang="fr-FR" sz="1600" dirty="0">
                <a:solidFill>
                  <a:srgbClr val="000000"/>
                </a:solidFill>
              </a:rPr>
              <a:t> and AI </a:t>
            </a:r>
            <a:r>
              <a:rPr lang="fr-FR" sz="1600" dirty="0" err="1">
                <a:solidFill>
                  <a:srgbClr val="000000"/>
                </a:solidFill>
              </a:rPr>
              <a:t>Integration</a:t>
            </a:r>
            <a:r>
              <a:rPr lang="fr-FR" sz="1600" dirty="0">
                <a:solidFill>
                  <a:srgbClr val="000000"/>
                </a:solidFill>
              </a:rPr>
              <a:t>,” </a:t>
            </a:r>
            <a:r>
              <a:rPr lang="fr-FR" sz="1600" dirty="0" err="1">
                <a:solidFill>
                  <a:srgbClr val="000000"/>
                </a:solidFill>
              </a:rPr>
              <a:t>Environmental</a:t>
            </a:r>
            <a:r>
              <a:rPr lang="fr-FR" sz="1600" dirty="0">
                <a:solidFill>
                  <a:srgbClr val="000000"/>
                </a:solidFill>
              </a:rPr>
              <a:t> Impact Journal, 2025</a:t>
            </a:r>
            <a:endParaRPr lang="fr-FR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11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520390" y="452868"/>
            <a:ext cx="5716610" cy="4629729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91440" rIns="91440" bIns="91440" anchor="t">
            <a:sp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2400" b="1" dirty="0">
                <a:solidFill>
                  <a:schemeClr val="dk1"/>
                </a:solidFill>
                <a:latin typeface="DM Sans"/>
                <a:ea typeface="DM Sans"/>
              </a:rPr>
              <a:t>UNIQUENESS OF THE AI-POWERED INTERACTIVE TRAVEL COMPANION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Combines AI photo recognition to reveal cultural stories from user photos, bridging visual discovery with rich context.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Integrates smart itinerary planner adapting in real-time using weather, crowd, and event information.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Promotes hidden gems and authentic cultural experiences curated through AI and community input.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Supports multiple tourism styles — adventure, relaxation, religious, and local-only — with personalized experiences.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Incorporates seamless integration for local hotels, restaurants, and vendors with zero-fee digital payments.</a:t>
            </a:r>
          </a:p>
          <a:p>
            <a:pPr marL="514350" indent="-285750"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DM Sans"/>
                <a:ea typeface="DM Sans"/>
              </a:rPr>
              <a:t>Includes gamified elements like contests and quizzes to engage users actively, fostering deeper cultural immersion.</a:t>
            </a:r>
          </a:p>
          <a:p>
            <a:pPr indent="0">
              <a:spcBef>
                <a:spcPts val="1417"/>
              </a:spcBef>
              <a:buNone/>
            </a:pPr>
            <a:endParaRPr lang="fr-FR" sz="1400" b="0" u="none" strike="noStrike" dirty="0">
              <a:solidFill>
                <a:schemeClr val="dk1"/>
              </a:solidFill>
              <a:effectLst/>
              <a:uFillTx/>
              <a:latin typeface="DM Sans"/>
              <a:ea typeface="DM Sans"/>
            </a:endParaRPr>
          </a:p>
        </p:txBody>
      </p:sp>
      <p:pic>
        <p:nvPicPr>
          <p:cNvPr id="92" name="Google Shape;206;p35"/>
          <p:cNvPicPr/>
          <p:nvPr/>
        </p:nvPicPr>
        <p:blipFill>
          <a:blip r:embed="rId2"/>
          <a:srcRect l="7596" r="7607"/>
          <a:stretch/>
        </p:blipFill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38614" y="906352"/>
            <a:ext cx="5731477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Personalized, flexible travel plans tailored to moods, preferences, and local conditions.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Deeper cultural and educational engagement from AI photo storytelling and hidden gems discovery.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Access to exclusive community experiences and interactive AR/VR tours.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Reward programs via gamification for exploring and sharing.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Reduced travel stress with automated real-time itinerary adjustments.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350" indent="-28575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Enhanced safety and convenience through crowd management and offline capabilities.</a:t>
            </a:r>
            <a:endParaRPr lang="fr-FR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601920" y="96643"/>
            <a:ext cx="5246280" cy="6912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DM Sans"/>
              </a:rPr>
              <a:t>BENEFITS FOR TOURISTS</a:t>
            </a:r>
            <a:endParaRPr lang="fr-FR" sz="2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99" name="Google Shape;206;p35"/>
          <p:cNvPicPr/>
          <p:nvPr/>
        </p:nvPicPr>
        <p:blipFill>
          <a:blip r:embed="rId2"/>
          <a:srcRect l="7596" r="7607"/>
          <a:stretch/>
        </p:blipFill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66657F-55F1-377A-BCCB-72CB0F5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3" y="133815"/>
            <a:ext cx="7193195" cy="661639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F1F0E-0830-7E8B-5CA5-D709F6804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85"/>
            <a:ext cx="4995746" cy="402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06B60-EE0A-6751-3D5E-7F3DA84D8D84}"/>
              </a:ext>
            </a:extLst>
          </p:cNvPr>
          <p:cNvSpPr txBox="1"/>
          <p:nvPr/>
        </p:nvSpPr>
        <p:spPr>
          <a:xfrm>
            <a:off x="4683512" y="1248937"/>
            <a:ext cx="446048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highlight>
                  <a:srgbClr val="00FFFF"/>
                </a:highlight>
              </a:rPr>
              <a:t>Technologies to be Used:</a:t>
            </a:r>
            <a:endParaRPr lang="en-US" sz="1400" u="sng" dirty="0">
              <a:highlight>
                <a:srgbClr val="00FFFF"/>
              </a:highlight>
            </a:endParaRPr>
          </a:p>
          <a:p>
            <a:r>
              <a:rPr lang="en-US" sz="1400" b="1" dirty="0"/>
              <a:t>Frontend:</a:t>
            </a:r>
            <a:r>
              <a:rPr lang="en-US" sz="1400" dirty="0"/>
              <a:t> HTML, CSS, JavaScript, React.js </a:t>
            </a:r>
          </a:p>
          <a:p>
            <a:r>
              <a:rPr lang="en-US" sz="1400" b="1" dirty="0"/>
              <a:t>Backend:</a:t>
            </a:r>
            <a:r>
              <a:rPr lang="en-US" sz="1400" dirty="0"/>
              <a:t> Python / Node.js (for AI/photo recognition &amp; planner)</a:t>
            </a:r>
          </a:p>
          <a:p>
            <a:r>
              <a:rPr lang="en-US" sz="1400" b="1" dirty="0"/>
              <a:t>APIs:</a:t>
            </a:r>
            <a:r>
              <a:rPr lang="en-US" sz="1400" dirty="0"/>
              <a:t> Google Maps, hotel/restaurant data, weather and crowd updates.</a:t>
            </a:r>
          </a:p>
          <a:p>
            <a:endParaRPr lang="en-US" sz="1400" dirty="0"/>
          </a:p>
          <a:p>
            <a:r>
              <a:rPr lang="en-US" sz="1400" b="1" u="sng" dirty="0">
                <a:highlight>
                  <a:srgbClr val="00FFFF"/>
                </a:highlight>
              </a:rPr>
              <a:t>Methodology &amp; Process for Implementation: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Modular web platform with dedicated AI sections: </a:t>
            </a:r>
            <a:r>
              <a:rPr lang="en-US" altLang="en-US" sz="1400" dirty="0">
                <a:latin typeface="Arial" panose="020B0604020202020204" pitchFamily="34" charset="0"/>
              </a:rPr>
              <a:t>Photo Recognition, Travel Journey Designer, Hidden Gems (religious + non-religious).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Pre-trained/custom AI models </a:t>
            </a:r>
            <a:r>
              <a:rPr lang="en-US" altLang="en-US" sz="1400" dirty="0">
                <a:latin typeface="Arial" panose="020B0604020202020204" pitchFamily="34" charset="0"/>
              </a:rPr>
              <a:t>for cultural/religious image recognition and personalization.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Real-time + sample datasets </a:t>
            </a:r>
            <a:r>
              <a:rPr lang="en-US" altLang="en-US" sz="1400" dirty="0">
                <a:latin typeface="Arial" panose="020B0604020202020204" pitchFamily="34" charset="0"/>
              </a:rPr>
              <a:t>for attractions, businesses, events, temples, and heritage sites.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Continuous usability and scalability testing with multilingual support.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0048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6885" y="81468"/>
            <a:ext cx="6947584" cy="751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36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DASHBOARD OF OUR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19724-74AC-9E2B-CBAB-7107B2089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r="11626"/>
          <a:stretch>
            <a:fillRect/>
          </a:stretch>
        </p:blipFill>
        <p:spPr>
          <a:xfrm>
            <a:off x="788020" y="665686"/>
            <a:ext cx="8140390" cy="44708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54EB-D543-317C-69F8-C610B3A4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0045BA28-7B64-69F7-39EE-99833A49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245" y="-90139"/>
            <a:ext cx="4538359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DM Sans"/>
              </a:rPr>
              <a:t>AI PHOTO RECOGNITION</a:t>
            </a:r>
            <a:endParaRPr lang="fr-FR" sz="29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85C75128-54E5-DB71-232D-86ED385E7A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4469" y="728501"/>
            <a:ext cx="2943922" cy="439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Uses Convolutional Neural Networks (CNNs) in the backend to analyze user photos.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Identifies landmarks, religious symbols, artifacts, and cultural icons.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Provides historical facts, cultural stories, and related nearby experiences instantly.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Supports multilingual storytelling and augmented reality overlays for immersive learning.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Enriches traveler knowledge, making each photo an educational moment.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F143B-DE24-F638-0C3F-D4CF0F7FDC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07" y="609293"/>
            <a:ext cx="5556878" cy="42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3687"/>
      </p:ext>
    </p:extLst>
  </p:cSld>
  <p:clrMapOvr>
    <a:masterClrMapping/>
  </p:clrMapOvr>
</p:sld>
</file>

<file path=ppt/theme/theme1.xml><?xml version="1.0" encoding="utf-8"?>
<a:theme xmlns:a="http://schemas.openxmlformats.org/drawingml/2006/main" name="Watercolor by Slidesgo">
  <a:themeElements>
    <a:clrScheme name="Simple Light">
      <a:dk1>
        <a:srgbClr val="222222"/>
      </a:dk1>
      <a:lt1>
        <a:srgbClr val="FFFFFF"/>
      </a:lt1>
      <a:dk2>
        <a:srgbClr val="B4AE1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1101</Words>
  <Application>Microsoft Office PowerPoint</Application>
  <PresentationFormat>On-screen Show (16:9)</PresentationFormat>
  <Paragraphs>125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Calibri</vt:lpstr>
      <vt:lpstr>DM Sans</vt:lpstr>
      <vt:lpstr>Gwendolyn</vt:lpstr>
      <vt:lpstr>OpenSymbol</vt:lpstr>
      <vt:lpstr>Symbol</vt:lpstr>
      <vt:lpstr>Times New Roman</vt:lpstr>
      <vt:lpstr>Unbounded Medium</vt:lpstr>
      <vt:lpstr>Viaoda Libre</vt:lpstr>
      <vt:lpstr>Wingdings</vt:lpstr>
      <vt:lpstr>Watercolor by Slidesgo</vt:lpstr>
      <vt:lpstr>Slidesgo Final Pages</vt:lpstr>
      <vt:lpstr>Slidesgo Final Pages</vt:lpstr>
      <vt:lpstr>AI-POWERED TRAVEL COMPANION</vt:lpstr>
      <vt:lpstr>ABSTRACT</vt:lpstr>
      <vt:lpstr>Introduction</vt:lpstr>
      <vt:lpstr>LITERATURE SURVEY</vt:lpstr>
      <vt:lpstr>PowerPoint Presentation</vt:lpstr>
      <vt:lpstr>BENEFITS FOR TOURISTS</vt:lpstr>
      <vt:lpstr>ARCHITECTURE DIAGRAM</vt:lpstr>
      <vt:lpstr>DASHBOARD OF OUR APP</vt:lpstr>
      <vt:lpstr>AI PHOTO RECOGNITION</vt:lpstr>
      <vt:lpstr>HIDDEN GEMS FINDER</vt:lpstr>
      <vt:lpstr>AI RECOMMENDATIONS</vt:lpstr>
      <vt:lpstr>AI SCHEDULE PLANNER </vt:lpstr>
      <vt:lpstr>CONTESTS &amp; QUIZZES </vt:lpstr>
      <vt:lpstr>COMMUNITY HUB </vt:lpstr>
      <vt:lpstr>VIRTUAL TOURS  &amp; CROWD MANAGEMENT </vt:lpstr>
      <vt:lpstr>CROWD MANAGEMENT </vt:lpstr>
      <vt:lpstr>OFFLINE MODE , LOCAL VENDOR PORTAL ,UPI PAYMENTS  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Kavin Kaarthik</cp:lastModifiedBy>
  <cp:revision>9</cp:revision>
  <dcterms:modified xsi:type="dcterms:W3CDTF">2025-09-16T14:12:31Z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2025-09-16T01:37:42Z</dcterms:created>
  <dc:creator>Unknown Creator</dc:creator>
  <dc:description/>
  <dc:language>en-US</dc:language>
  <cp:lastModifiedBy>Unknown Creator</cp:lastModifiedBy>
  <dcterms:modified xsi:type="dcterms:W3CDTF">2025-09-16T01:37:42Z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