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  <p:sldMasterId id="2147483675" r:id="rId3"/>
  </p:sldMasterIdLst>
  <p:notesMasterIdLst>
    <p:notesMasterId r:id="rId19"/>
  </p:notesMasterIdLst>
  <p:sldIdLst>
    <p:sldId id="256" r:id="rId4"/>
    <p:sldId id="257" r:id="rId5"/>
    <p:sldId id="285" r:id="rId6"/>
    <p:sldId id="287" r:id="rId7"/>
    <p:sldId id="281" r:id="rId8"/>
    <p:sldId id="258" r:id="rId9"/>
    <p:sldId id="283" r:id="rId10"/>
    <p:sldId id="284" r:id="rId11"/>
    <p:sldId id="286" r:id="rId12"/>
    <p:sldId id="288" r:id="rId13"/>
    <p:sldId id="290" r:id="rId14"/>
    <p:sldId id="291" r:id="rId15"/>
    <p:sldId id="289" r:id="rId16"/>
    <p:sldId id="292" r:id="rId17"/>
    <p:sldId id="29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63629-0570-4A2A-B85F-8B80702D4F46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174BD-4801-4D44-98A5-B96D0C83D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5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48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CE3D6-C7DC-AC71-8658-E9146E209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ACBAEB-C583-0EBB-6A0B-59FC81C92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3D652-D319-105C-30F6-26DCA78C8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772EF-50E9-0DA2-A19A-162853B768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719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04BF7-1232-C0B5-A1BB-EFE39FF8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C77A9-A4A6-129A-8814-E7814A8703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48EAF-1614-A205-6A39-025C492FC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A5E7-FF0A-6F52-2267-5D025C143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42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F750-6F21-5B65-CC94-9DB51609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CE553A-3354-8CA0-DB20-2531067E2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06092-ABEE-39A7-2860-9E633B512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983E8-CB8A-E2BF-15C0-7FE37A97B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EF9A7-68B1-21F7-75C3-83936555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900A6-A6BD-E811-5984-67B88E6E7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90492-898F-09B0-5B8A-279232E33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4D9CF-74FD-E253-3E3F-17559EB66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3C6C5-ABC3-E629-34B1-4C05E53AA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CADD9-C75E-C2C4-BAE3-7565455BE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AE057-20D5-9DE5-F979-9F5DF83AF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CE5E-3045-BA97-DE08-8024037DA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64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33178-5C37-16AA-DEC5-9CE460CE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A3363-ADB3-8D1D-0B45-7CDA42B2E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955F7-C530-7217-93C3-201872291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9D71B-1473-CC3F-64B1-0B8AC6743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63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C7501-E068-9573-E1C6-059E4B698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2FBB4-0C61-A176-F572-B1F4578AC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6262C-7BCC-F440-743B-2F2A7D8F9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8FF5F-D3AA-BCDD-34DF-0DD26DAB0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0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02F23-28B4-CEB7-9A2B-8A26BA76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8F7F4-3085-2898-F484-EB8E05A45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CC678E-69FD-E756-DAA9-E0945044A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9576-0123-CA0C-0644-EBB58F7D7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43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96F60-5E35-4201-DF28-D8B62B104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3C3811-AEE8-C5C0-8043-1543562F6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635AF-1A27-4195-9061-E83A36BA0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6855-EF98-6B45-2957-C72AA9408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B592-273D-3224-5C33-7F70FC93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669CD-FB0C-2678-60B7-D96DD1A4F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AD2EB-C24B-BF1C-DC4C-45F5FC96C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B1361-2B6D-D070-6A4E-AED294FC6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174BD-4801-4D44-98A5-B96D0C83DFF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0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7960" y="282600"/>
            <a:ext cx="6366240" cy="3644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" name="Google Shape;12;p2"/>
          <p:cNvPicPr/>
          <p:nvPr/>
        </p:nvPicPr>
        <p:blipFill>
          <a:blip r:embed="rId3"/>
          <a:srcRect l="13581" r="13581"/>
          <a:stretch/>
        </p:blipFill>
        <p:spPr>
          <a:xfrm>
            <a:off x="700380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8;p19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8320" y="64080"/>
            <a:ext cx="824256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35" name="Google Shape;122;p19"/>
          <p:cNvPicPr/>
          <p:nvPr/>
        </p:nvPicPr>
        <p:blipFill>
          <a:blip r:embed="rId3"/>
          <a:srcRect l="10990" r="6662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124;p20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836440" y="913680"/>
            <a:ext cx="3877920" cy="103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300" b="0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4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11160" y="3029760"/>
            <a:ext cx="3877920" cy="103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300" b="0" u="none" strike="noStrike">
                <a:solidFill>
                  <a:schemeClr val="dk1"/>
                </a:solidFill>
                <a:effectLst/>
                <a:uFillTx/>
                <a:latin typeface="Unbounded Medium"/>
                <a:ea typeface="Unbounded Medium"/>
              </a:rPr>
              <a:t>xx%</a:t>
            </a:r>
            <a:endParaRPr lang="fr-FR" sz="4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9" name="Google Shape;129;p20"/>
          <p:cNvPicPr/>
          <p:nvPr/>
        </p:nvPicPr>
        <p:blipFill>
          <a:blip r:embed="rId3"/>
          <a:srcRect l="620" r="26544"/>
          <a:stretch/>
        </p:blipFill>
        <p:spPr>
          <a:xfrm rot="10800000" flipH="1">
            <a:off x="0" y="36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14;p3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8680" y="2139840"/>
            <a:ext cx="6183720" cy="2415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17960" y="249840"/>
            <a:ext cx="1096560" cy="924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300" b="0" u="none" strike="noStrike">
                <a:solidFill>
                  <a:schemeClr val="dk2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7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43" name="Google Shape;18;p3"/>
          <p:cNvPicPr/>
          <p:nvPr/>
        </p:nvPicPr>
        <p:blipFill>
          <a:blip r:embed="rId3"/>
          <a:srcRect l="3211" r="23950"/>
          <a:stretch/>
        </p:blipFill>
        <p:spPr>
          <a:xfrm>
            <a:off x="700380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31;p21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8680" y="291960"/>
            <a:ext cx="5831280" cy="1387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6" name="Google Shape;134;p21"/>
          <p:cNvSpPr/>
          <p:nvPr/>
        </p:nvSpPr>
        <p:spPr>
          <a:xfrm flipH="1">
            <a:off x="2076840" y="3963600"/>
            <a:ext cx="4641840" cy="55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CREDITS: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3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, and includes icons,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  <a:hlinkClick r:id="rId4"/>
              </a:rPr>
              <a:t>Freepik</a:t>
            </a: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DM Sans"/>
                <a:ea typeface="DM Sans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7" name="Google Shape;135;p21"/>
          <p:cNvPicPr/>
          <p:nvPr/>
        </p:nvPicPr>
        <p:blipFill>
          <a:blip r:embed="rId5"/>
          <a:srcRect l="27161"/>
          <a:stretch/>
        </p:blipFill>
        <p:spPr>
          <a:xfrm rot="10800000" flipH="1">
            <a:off x="7003800" y="36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137;p22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9" name="Google Shape;138;p22"/>
          <p:cNvPicPr/>
          <p:nvPr/>
        </p:nvPicPr>
        <p:blipFill>
          <a:blip r:embed="rId3"/>
          <a:srcRect l="8396" r="18765"/>
          <a:stretch/>
        </p:blipFill>
        <p:spPr>
          <a:xfrm>
            <a:off x="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140;p23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Google Shape;141;p23"/>
          <p:cNvPicPr/>
          <p:nvPr/>
        </p:nvPicPr>
        <p:blipFill>
          <a:blip r:embed="rId3"/>
          <a:srcRect l="27161"/>
          <a:stretch/>
        </p:blipFill>
        <p:spPr>
          <a:xfrm>
            <a:off x="7003800" y="0"/>
            <a:ext cx="213984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20;p4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1232640" y="1000080"/>
            <a:ext cx="7610400" cy="97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55" name="Google Shape;23;p4"/>
          <p:cNvPicPr/>
          <p:nvPr/>
        </p:nvPicPr>
        <p:blipFill>
          <a:blip r:embed="rId3"/>
          <a:srcRect l="617" r="76993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5;p5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18320" y="64080"/>
            <a:ext cx="8307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58" name="Google Shape;31;p5"/>
          <p:cNvPicPr/>
          <p:nvPr/>
        </p:nvPicPr>
        <p:blipFill>
          <a:blip r:embed="rId3"/>
          <a:srcRect l="42111" r="35502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33;p6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1" name="Google Shape;35;p6"/>
          <p:cNvPicPr/>
          <p:nvPr/>
        </p:nvPicPr>
        <p:blipFill>
          <a:blip r:embed="rId3"/>
          <a:srcRect l="13584" r="64026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37;p7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4053600" y="1704960"/>
            <a:ext cx="4512600" cy="283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0" y="4320"/>
            <a:ext cx="3723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title"/>
          </p:nvPr>
        </p:nvSpPr>
        <p:spPr>
          <a:xfrm>
            <a:off x="457200" y="292680"/>
            <a:ext cx="8229240" cy="46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6" name="Google Shape;41;p7"/>
          <p:cNvPicPr/>
          <p:nvPr/>
        </p:nvPicPr>
        <p:blipFill>
          <a:blip r:embed="rId3"/>
          <a:srcRect l="57669" r="19941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1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445428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Viaoda Libre"/>
                <a:ea typeface="Viaoda Libre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6" name="Google Shape;59;p11"/>
          <p:cNvPicPr/>
          <p:nvPr/>
        </p:nvPicPr>
        <p:blipFill>
          <a:blip r:embed="rId3"/>
          <a:srcRect l="29145" r="48466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43;p8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9" name="Google Shape;45;p8"/>
          <p:cNvPicPr/>
          <p:nvPr/>
        </p:nvPicPr>
        <p:blipFill>
          <a:blip r:embed="rId3"/>
          <a:srcRect l="60263" r="17347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47;p9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72" name="Google Shape;51;p9"/>
          <p:cNvPicPr/>
          <p:nvPr/>
        </p:nvPicPr>
        <p:blipFill>
          <a:blip r:embed="rId3"/>
          <a:srcRect l="26551" r="5106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2494800" y="1509480"/>
            <a:ext cx="4154400" cy="1792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382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4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15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158;p30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61;p31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2;p13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79200" y="131616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979200" y="221796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979200" y="312012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979200" y="4021920"/>
            <a:ext cx="660960" cy="40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Gwendolyn"/>
                <a:ea typeface="Gwendolyn"/>
              </a:rPr>
              <a:t>xx%</a:t>
            </a:r>
            <a:endParaRPr lang="fr-FR" sz="3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18320" y="64080"/>
            <a:ext cx="5634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3" name="Google Shape;76;p13"/>
          <p:cNvPicPr/>
          <p:nvPr/>
        </p:nvPicPr>
        <p:blipFill>
          <a:blip r:embed="rId3"/>
          <a:srcRect l="73230" r="438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78;p14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" name="Google Shape;80;p14"/>
          <p:cNvCxnSpPr/>
          <p:nvPr/>
        </p:nvCxnSpPr>
        <p:spPr>
          <a:xfrm>
            <a:off x="-28800" y="4365360"/>
            <a:ext cx="91832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7" name="Google Shape;82;p14"/>
          <p:cNvPicPr/>
          <p:nvPr/>
        </p:nvPicPr>
        <p:blipFill>
          <a:blip r:embed="rId3"/>
          <a:srcRect l="49890" r="27720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84;p15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991800" y="1959120"/>
            <a:ext cx="4853520" cy="289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991800" y="404640"/>
            <a:ext cx="4853520" cy="12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2" name="Google Shape;87;p15"/>
          <p:cNvPicPr/>
          <p:nvPr/>
        </p:nvPicPr>
        <p:blipFill>
          <a:blip r:embed="rId3"/>
          <a:srcRect l="36923" r="40687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7000" y="360"/>
            <a:ext cx="2906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90;p16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01160" y="64080"/>
            <a:ext cx="76597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6" name="Google Shape;92;p16"/>
          <p:cNvPicPr/>
          <p:nvPr/>
        </p:nvPicPr>
        <p:blipFill>
          <a:blip r:embed="rId3"/>
          <a:srcRect l="42111" r="35502"/>
          <a:stretch/>
        </p:blipFill>
        <p:spPr>
          <a:xfrm>
            <a:off x="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94;p17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18320" y="64080"/>
            <a:ext cx="824256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9" name="Google Shape;96;p17"/>
          <p:cNvPicPr/>
          <p:nvPr/>
        </p:nvPicPr>
        <p:blipFill>
          <a:blip r:embed="rId3"/>
          <a:srcRect l="49890" r="27720"/>
          <a:stretch/>
        </p:blipFill>
        <p:spPr>
          <a:xfrm>
            <a:off x="8486280" y="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8;p18"/>
          <p:cNvPicPr/>
          <p:nvPr/>
        </p:nvPicPr>
        <p:blipFill>
          <a:blip r:embed="rId2">
            <a:alphaModFix amt="72000"/>
          </a:blip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01520" y="64080"/>
            <a:ext cx="772452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32" name="Google Shape;106;p18"/>
          <p:cNvPicPr/>
          <p:nvPr/>
        </p:nvPicPr>
        <p:blipFill>
          <a:blip r:embed="rId3"/>
          <a:srcRect l="18772" r="58842"/>
          <a:stretch/>
        </p:blipFill>
        <p:spPr>
          <a:xfrm rot="10800000" flipH="1">
            <a:off x="0" y="360"/>
            <a:ext cx="657360" cy="5143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giving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ketto.org/?utm_source=chatgpt.com" TargetMode="External"/><Relationship Id="rId5" Type="http://schemas.openxmlformats.org/officeDocument/2006/relationships/hyperlink" Target="https://www.ketto.org/" TargetMode="External"/><Relationship Id="rId4" Type="http://schemas.openxmlformats.org/officeDocument/2006/relationships/hyperlink" Target="https://www.globalgiving.org/?utm_source=chatgpt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270357" y="2044389"/>
            <a:ext cx="6362280" cy="256233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25000" lnSpcReduction="20000"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11200" b="1" u="sng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LEND LEAGUE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72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DHANYASAKTHI S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7200" dirty="0">
                <a:solidFill>
                  <a:srgbClr val="000000"/>
                </a:solidFill>
                <a:latin typeface="OpenSymbol"/>
              </a:rPr>
              <a:t>SANTHOSH A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72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RAGHUL AR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7200" dirty="0">
                <a:solidFill>
                  <a:srgbClr val="000000"/>
                </a:solidFill>
                <a:latin typeface="OpenSymbol"/>
              </a:rPr>
              <a:t>JANA KARTHIKEYAN M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72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PRABU P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7200" dirty="0">
                <a:solidFill>
                  <a:srgbClr val="000000"/>
                </a:solidFill>
                <a:latin typeface="OpenSymbol"/>
              </a:rPr>
              <a:t>KARTHIK RAJA T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582591" y="241235"/>
            <a:ext cx="6362280" cy="180315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4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PARTNERSHIP AND FUNDING APP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9C335-AD86-F215-DF2F-C159433E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EB75398-DDD7-A4C3-512E-F7E43F252B81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-1" y="674482"/>
            <a:ext cx="9051403" cy="446901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PlaceHolder 2">
            <a:extLst>
              <a:ext uri="{FF2B5EF4-FFF2-40B4-BE49-F238E27FC236}">
                <a16:creationId xmlns:a16="http://schemas.microsoft.com/office/drawing/2014/main" id="{4BBAAD8A-3E8A-8D10-A734-C7DA9B20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51" y="-42990"/>
            <a:ext cx="7743462" cy="7174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REFERENCE</a:t>
            </a:r>
            <a:endParaRPr lang="fr-FR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6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DAB7-8054-3F54-B0E5-08878E5DE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>
            <a:extLst>
              <a:ext uri="{FF2B5EF4-FFF2-40B4-BE49-F238E27FC236}">
                <a16:creationId xmlns:a16="http://schemas.microsoft.com/office/drawing/2014/main" id="{CA609FC6-0B7C-8EBE-CC10-2E279B27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94" y="-190722"/>
            <a:ext cx="4718612" cy="67448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REFERENCE</a:t>
            </a:r>
            <a:endParaRPr lang="fr-FR" sz="2400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A5915-71C1-4009-BF09-6130B94E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9052"/>
            <a:ext cx="9144000" cy="480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8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4DD99-D8FF-749B-3B2A-0C5BE801B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>
            <a:extLst>
              <a:ext uri="{FF2B5EF4-FFF2-40B4-BE49-F238E27FC236}">
                <a16:creationId xmlns:a16="http://schemas.microsoft.com/office/drawing/2014/main" id="{50818E29-1C93-E92F-B1A7-9CE4E10E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694" y="-190722"/>
            <a:ext cx="4718612" cy="67448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REFERENCE</a:t>
            </a:r>
            <a:endParaRPr lang="fr-FR" sz="2400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7D5E5-FA4C-B730-CCAD-A7FAB6234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356"/>
            <a:ext cx="9144000" cy="47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23-E0CC-7768-1DD9-24340C096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>
            <a:extLst>
              <a:ext uri="{FF2B5EF4-FFF2-40B4-BE49-F238E27FC236}">
                <a16:creationId xmlns:a16="http://schemas.microsoft.com/office/drawing/2014/main" id="{170DC9B8-6E99-A7A4-720A-FA9CE6F3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51" y="-42990"/>
            <a:ext cx="7743462" cy="7174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REFERENCE</a:t>
            </a:r>
            <a:endParaRPr lang="fr-FR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43BE14-A8E6-5AF2-4B82-2A86FF08FE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7551" y="725121"/>
            <a:ext cx="790549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GlobalGiving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https://www.globalgiving.org/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GlobalGiving: donate to charity projects around the world"/>
              </a:rPr>
              <a:t>globalgiving.org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https://www.ketto.org/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Ketto: Crowdfunding India | #1 Indian Online Crowdfunding Website"/>
              </a:rPr>
              <a:t>ketto.org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Chandra, K., Menon, A., Manikonda, L., &amp; Kumaraguru, P. (2025).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 </a:t>
            </a:r>
            <a:r>
              <a:rPr lang="en-US" sz="1800" i="1" dirty="0"/>
              <a:t>Ketto and the Science of Giving: A Data-Driven Investigation of Crowdfunding for India</a:t>
            </a:r>
            <a:r>
              <a:rPr lang="en-US" sz="18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Khurana, I. (2021). Legitimacy and Reciprocal Altruism in Donation-Based Crowdfunding: Evidence from India. </a:t>
            </a:r>
            <a:r>
              <a:rPr lang="en-US" sz="1800" i="1" dirty="0"/>
              <a:t>Journal of Risk and Financial Management, 14</a:t>
            </a:r>
            <a:r>
              <a:rPr lang="en-US" sz="1800" dirty="0"/>
              <a:t>(5), 194.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4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6713" y="288132"/>
            <a:ext cx="433134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63"/>
              </a:lnSpc>
            </a:pPr>
            <a:r>
              <a:rPr lang="en-US" sz="2063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Business Model Canvas Overview</a:t>
            </a:r>
            <a:endParaRPr lang="en-US" sz="2063" dirty="0"/>
          </a:p>
        </p:txBody>
      </p:sp>
      <p:sp>
        <p:nvSpPr>
          <p:cNvPr id="3" name="Shape 1"/>
          <p:cNvSpPr/>
          <p:nvPr/>
        </p:nvSpPr>
        <p:spPr>
          <a:xfrm>
            <a:off x="366713" y="825103"/>
            <a:ext cx="2733675" cy="1225749"/>
          </a:xfrm>
          <a:prstGeom prst="roundRect">
            <a:avLst>
              <a:gd name="adj" fmla="val 35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76250" y="934641"/>
            <a:ext cx="1309762" cy="163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031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Partners</a:t>
            </a:r>
            <a:endParaRPr lang="en-US" sz="1031" dirty="0"/>
          </a:p>
        </p:txBody>
      </p:sp>
      <p:sp>
        <p:nvSpPr>
          <p:cNvPr id="5" name="Text 3"/>
          <p:cNvSpPr/>
          <p:nvPr/>
        </p:nvSpPr>
        <p:spPr>
          <a:xfrm>
            <a:off x="476250" y="1161157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Universities &amp; accelerators</a:t>
            </a:r>
            <a:endParaRPr lang="en-US" sz="813" dirty="0"/>
          </a:p>
        </p:txBody>
      </p:sp>
      <p:sp>
        <p:nvSpPr>
          <p:cNvPr id="6" name="Text 4"/>
          <p:cNvSpPr/>
          <p:nvPr/>
        </p:nvSpPr>
        <p:spPr>
          <a:xfrm>
            <a:off x="476250" y="1365350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NGOs &amp; social enterprises</a:t>
            </a:r>
            <a:endParaRPr lang="en-US" sz="813" dirty="0"/>
          </a:p>
        </p:txBody>
      </p:sp>
      <p:sp>
        <p:nvSpPr>
          <p:cNvPr id="7" name="Text 5"/>
          <p:cNvSpPr/>
          <p:nvPr/>
        </p:nvSpPr>
        <p:spPr>
          <a:xfrm>
            <a:off x="476250" y="1569541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Funding organizations</a:t>
            </a:r>
            <a:endParaRPr lang="en-US" sz="813" dirty="0"/>
          </a:p>
        </p:txBody>
      </p:sp>
      <p:sp>
        <p:nvSpPr>
          <p:cNvPr id="8" name="Text 6"/>
          <p:cNvSpPr/>
          <p:nvPr/>
        </p:nvSpPr>
        <p:spPr>
          <a:xfrm>
            <a:off x="476250" y="1773734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Mentorship networks</a:t>
            </a:r>
            <a:endParaRPr lang="en-US" sz="813" dirty="0"/>
          </a:p>
        </p:txBody>
      </p:sp>
      <p:sp>
        <p:nvSpPr>
          <p:cNvPr id="9" name="Shape 7"/>
          <p:cNvSpPr/>
          <p:nvPr/>
        </p:nvSpPr>
        <p:spPr>
          <a:xfrm>
            <a:off x="3205163" y="825103"/>
            <a:ext cx="2733675" cy="1225749"/>
          </a:xfrm>
          <a:prstGeom prst="roundRect">
            <a:avLst>
              <a:gd name="adj" fmla="val 35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314700" y="934641"/>
            <a:ext cx="1309762" cy="163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031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Activities</a:t>
            </a:r>
            <a:endParaRPr lang="en-US" sz="1031" dirty="0"/>
          </a:p>
        </p:txBody>
      </p:sp>
      <p:sp>
        <p:nvSpPr>
          <p:cNvPr id="11" name="Text 9"/>
          <p:cNvSpPr/>
          <p:nvPr/>
        </p:nvSpPr>
        <p:spPr>
          <a:xfrm>
            <a:off x="3314700" y="1161157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matchmaking algorithms</a:t>
            </a:r>
            <a:endParaRPr lang="en-US" sz="813" dirty="0"/>
          </a:p>
        </p:txBody>
      </p:sp>
      <p:sp>
        <p:nvSpPr>
          <p:cNvPr id="12" name="Text 10"/>
          <p:cNvSpPr/>
          <p:nvPr/>
        </p:nvSpPr>
        <p:spPr>
          <a:xfrm>
            <a:off x="3314700" y="1365350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Funding database maintenance</a:t>
            </a:r>
            <a:endParaRPr lang="en-US" sz="813" dirty="0"/>
          </a:p>
        </p:txBody>
      </p:sp>
      <p:sp>
        <p:nvSpPr>
          <p:cNvPr id="13" name="Text 11"/>
          <p:cNvSpPr/>
          <p:nvPr/>
        </p:nvSpPr>
        <p:spPr>
          <a:xfrm>
            <a:off x="3314700" y="1569541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Progress tracking tools</a:t>
            </a:r>
            <a:endParaRPr lang="en-US" sz="813" dirty="0"/>
          </a:p>
        </p:txBody>
      </p:sp>
      <p:sp>
        <p:nvSpPr>
          <p:cNvPr id="14" name="Text 12"/>
          <p:cNvSpPr/>
          <p:nvPr/>
        </p:nvSpPr>
        <p:spPr>
          <a:xfrm>
            <a:off x="3314700" y="1773734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Community engagement</a:t>
            </a:r>
            <a:endParaRPr lang="en-US" sz="813" dirty="0"/>
          </a:p>
        </p:txBody>
      </p:sp>
      <p:sp>
        <p:nvSpPr>
          <p:cNvPr id="15" name="Shape 13"/>
          <p:cNvSpPr/>
          <p:nvPr/>
        </p:nvSpPr>
        <p:spPr>
          <a:xfrm>
            <a:off x="6043613" y="825103"/>
            <a:ext cx="2733675" cy="1225749"/>
          </a:xfrm>
          <a:prstGeom prst="roundRect">
            <a:avLst>
              <a:gd name="adj" fmla="val 35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153150" y="934641"/>
            <a:ext cx="1309762" cy="163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031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Resources</a:t>
            </a:r>
            <a:endParaRPr lang="en-US" sz="1031" dirty="0"/>
          </a:p>
        </p:txBody>
      </p:sp>
      <p:sp>
        <p:nvSpPr>
          <p:cNvPr id="17" name="Text 15"/>
          <p:cNvSpPr/>
          <p:nvPr/>
        </p:nvSpPr>
        <p:spPr>
          <a:xfrm>
            <a:off x="6153150" y="1161157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platform technology</a:t>
            </a:r>
            <a:endParaRPr lang="en-US" sz="813" dirty="0"/>
          </a:p>
        </p:txBody>
      </p:sp>
      <p:sp>
        <p:nvSpPr>
          <p:cNvPr id="18" name="Text 16"/>
          <p:cNvSpPr/>
          <p:nvPr/>
        </p:nvSpPr>
        <p:spPr>
          <a:xfrm>
            <a:off x="6153150" y="1365350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Partner &amp; funding databases</a:t>
            </a:r>
            <a:endParaRPr lang="en-US" sz="813" dirty="0"/>
          </a:p>
        </p:txBody>
      </p:sp>
      <p:sp>
        <p:nvSpPr>
          <p:cNvPr id="19" name="Text 17"/>
          <p:cNvSpPr/>
          <p:nvPr/>
        </p:nvSpPr>
        <p:spPr>
          <a:xfrm>
            <a:off x="6153150" y="1569541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recommendation engine</a:t>
            </a:r>
            <a:endParaRPr lang="en-US" sz="813" dirty="0"/>
          </a:p>
        </p:txBody>
      </p:sp>
      <p:sp>
        <p:nvSpPr>
          <p:cNvPr id="20" name="Text 18"/>
          <p:cNvSpPr/>
          <p:nvPr/>
        </p:nvSpPr>
        <p:spPr>
          <a:xfrm>
            <a:off x="6153150" y="1773734"/>
            <a:ext cx="2514600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community network</a:t>
            </a:r>
            <a:endParaRPr lang="en-US" sz="813" dirty="0"/>
          </a:p>
        </p:txBody>
      </p:sp>
      <p:sp>
        <p:nvSpPr>
          <p:cNvPr id="21" name="Text 19"/>
          <p:cNvSpPr/>
          <p:nvPr/>
        </p:nvSpPr>
        <p:spPr>
          <a:xfrm>
            <a:off x="366712" y="2273499"/>
            <a:ext cx="1571774" cy="196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31"/>
              </a:lnSpc>
            </a:pPr>
            <a:r>
              <a:rPr lang="en-US" sz="1219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Value Proposition</a:t>
            </a:r>
            <a:endParaRPr lang="en-US" sz="1219" dirty="0"/>
          </a:p>
        </p:txBody>
      </p:sp>
      <p:sp>
        <p:nvSpPr>
          <p:cNvPr id="22" name="Text 20"/>
          <p:cNvSpPr/>
          <p:nvPr/>
        </p:nvSpPr>
        <p:spPr>
          <a:xfrm>
            <a:off x="366712" y="2574727"/>
            <a:ext cx="4077519" cy="502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813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Promise:</a:t>
            </a: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Transform the overwhelming process of finding partners and funding into an engaging, visual experience that celebrates progress and reduces entrepreneurial anxiety.</a:t>
            </a:r>
            <a:endParaRPr lang="en-US" sz="813" dirty="0"/>
          </a:p>
        </p:txBody>
      </p:sp>
      <p:sp>
        <p:nvSpPr>
          <p:cNvPr id="23" name="Text 21"/>
          <p:cNvSpPr/>
          <p:nvPr/>
        </p:nvSpPr>
        <p:spPr>
          <a:xfrm>
            <a:off x="366712" y="3171751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All-in-one collaboration hub</a:t>
            </a:r>
            <a:endParaRPr lang="en-US" sz="813" dirty="0"/>
          </a:p>
        </p:txBody>
      </p:sp>
      <p:sp>
        <p:nvSpPr>
          <p:cNvPr id="24" name="Text 22"/>
          <p:cNvSpPr/>
          <p:nvPr/>
        </p:nvSpPr>
        <p:spPr>
          <a:xfrm>
            <a:off x="366712" y="3375943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Gamified progress tracking</a:t>
            </a:r>
            <a:endParaRPr lang="en-US" sz="813" dirty="0"/>
          </a:p>
        </p:txBody>
      </p:sp>
      <p:sp>
        <p:nvSpPr>
          <p:cNvPr id="25" name="Text 23"/>
          <p:cNvSpPr/>
          <p:nvPr/>
        </p:nvSpPr>
        <p:spPr>
          <a:xfrm>
            <a:off x="366712" y="3580135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AI-powered guidance</a:t>
            </a:r>
            <a:endParaRPr lang="en-US" sz="813" dirty="0"/>
          </a:p>
        </p:txBody>
      </p:sp>
      <p:sp>
        <p:nvSpPr>
          <p:cNvPr id="26" name="Text 24"/>
          <p:cNvSpPr/>
          <p:nvPr/>
        </p:nvSpPr>
        <p:spPr>
          <a:xfrm>
            <a:off x="366712" y="3784327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Stress-free project management</a:t>
            </a:r>
            <a:endParaRPr lang="en-US" sz="813" dirty="0"/>
          </a:p>
        </p:txBody>
      </p:sp>
      <p:sp>
        <p:nvSpPr>
          <p:cNvPr id="27" name="Text 25"/>
          <p:cNvSpPr/>
          <p:nvPr/>
        </p:nvSpPr>
        <p:spPr>
          <a:xfrm>
            <a:off x="4704531" y="2273499"/>
            <a:ext cx="1571774" cy="196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31"/>
              </a:lnSpc>
            </a:pPr>
            <a:r>
              <a:rPr lang="en-US" sz="1219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Segments</a:t>
            </a:r>
            <a:endParaRPr lang="en-US" sz="1219" dirty="0"/>
          </a:p>
        </p:txBody>
      </p:sp>
      <p:sp>
        <p:nvSpPr>
          <p:cNvPr id="28" name="Text 26"/>
          <p:cNvSpPr/>
          <p:nvPr/>
        </p:nvSpPr>
        <p:spPr>
          <a:xfrm>
            <a:off x="4704531" y="2574727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813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Users:</a:t>
            </a: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Ages 17-65</a:t>
            </a:r>
          </a:p>
          <a:p>
            <a:pPr>
              <a:lnSpc>
                <a:spcPts val="1313"/>
              </a:lnSpc>
            </a:pPr>
            <a:endParaRPr lang="en-US" sz="813" dirty="0"/>
          </a:p>
        </p:txBody>
      </p:sp>
      <p:sp>
        <p:nvSpPr>
          <p:cNvPr id="29" name="Text 27"/>
          <p:cNvSpPr/>
          <p:nvPr/>
        </p:nvSpPr>
        <p:spPr>
          <a:xfrm>
            <a:off x="4704531" y="2836590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College students with big ideas</a:t>
            </a:r>
            <a:endParaRPr lang="en-US" sz="813" dirty="0"/>
          </a:p>
        </p:txBody>
      </p:sp>
      <p:sp>
        <p:nvSpPr>
          <p:cNvPr id="30" name="Text 28"/>
          <p:cNvSpPr/>
          <p:nvPr/>
        </p:nvSpPr>
        <p:spPr>
          <a:xfrm>
            <a:off x="4704531" y="3040782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Young entrepreneurs</a:t>
            </a:r>
            <a:endParaRPr lang="en-US" sz="813" dirty="0"/>
          </a:p>
        </p:txBody>
      </p:sp>
      <p:sp>
        <p:nvSpPr>
          <p:cNvPr id="31" name="Text 29"/>
          <p:cNvSpPr/>
          <p:nvPr/>
        </p:nvSpPr>
        <p:spPr>
          <a:xfrm>
            <a:off x="4704531" y="3244974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Early-stage NGOs</a:t>
            </a:r>
            <a:endParaRPr lang="en-US" sz="813" dirty="0"/>
          </a:p>
        </p:txBody>
      </p:sp>
      <p:sp>
        <p:nvSpPr>
          <p:cNvPr id="32" name="Text 30"/>
          <p:cNvSpPr/>
          <p:nvPr/>
        </p:nvSpPr>
        <p:spPr>
          <a:xfrm>
            <a:off x="4704531" y="3449166"/>
            <a:ext cx="4077519" cy="1675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313"/>
              </a:lnSpc>
              <a:buSzPct val="100000"/>
              <a:buChar char="•"/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Student-led startups</a:t>
            </a:r>
            <a:endParaRPr lang="en-US" sz="813" dirty="0"/>
          </a:p>
        </p:txBody>
      </p:sp>
      <p:sp>
        <p:nvSpPr>
          <p:cNvPr id="33" name="Text 31"/>
          <p:cNvSpPr/>
          <p:nvPr/>
        </p:nvSpPr>
        <p:spPr>
          <a:xfrm>
            <a:off x="4704531" y="3711030"/>
            <a:ext cx="4077519" cy="335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seeking simple tools to organize complex collaboration and funding processes.</a:t>
            </a:r>
            <a:endParaRPr lang="en-US" sz="813" dirty="0"/>
          </a:p>
        </p:txBody>
      </p:sp>
      <p:sp>
        <p:nvSpPr>
          <p:cNvPr id="34" name="Shape 32"/>
          <p:cNvSpPr/>
          <p:nvPr/>
        </p:nvSpPr>
        <p:spPr>
          <a:xfrm>
            <a:off x="366712" y="4258345"/>
            <a:ext cx="235744" cy="235744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406003" y="4277990"/>
            <a:ext cx="157163" cy="196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19"/>
              </a:lnSpc>
            </a:pPr>
            <a:r>
              <a:rPr lang="en-US" sz="1219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219" dirty="0"/>
          </a:p>
        </p:txBody>
      </p:sp>
      <p:sp>
        <p:nvSpPr>
          <p:cNvPr id="36" name="Text 34"/>
          <p:cNvSpPr/>
          <p:nvPr/>
        </p:nvSpPr>
        <p:spPr>
          <a:xfrm>
            <a:off x="707232" y="4294361"/>
            <a:ext cx="1309762" cy="163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031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Revenue Streams</a:t>
            </a:r>
            <a:endParaRPr lang="en-US" sz="1031" dirty="0"/>
          </a:p>
        </p:txBody>
      </p:sp>
      <p:sp>
        <p:nvSpPr>
          <p:cNvPr id="37" name="Text 35"/>
          <p:cNvSpPr/>
          <p:nvPr/>
        </p:nvSpPr>
        <p:spPr>
          <a:xfrm>
            <a:off x="707232" y="4520878"/>
            <a:ext cx="3799284" cy="335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Freemium model with premium features for advanced tracking, priority matchmaking, and enhanced funding alerts.</a:t>
            </a:r>
            <a:endParaRPr lang="en-US" sz="813" dirty="0"/>
          </a:p>
        </p:txBody>
      </p:sp>
      <p:sp>
        <p:nvSpPr>
          <p:cNvPr id="38" name="Shape 36"/>
          <p:cNvSpPr/>
          <p:nvPr/>
        </p:nvSpPr>
        <p:spPr>
          <a:xfrm>
            <a:off x="4637484" y="4258345"/>
            <a:ext cx="235744" cy="235744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9" name="Text 37"/>
          <p:cNvSpPr/>
          <p:nvPr/>
        </p:nvSpPr>
        <p:spPr>
          <a:xfrm>
            <a:off x="4676775" y="4277990"/>
            <a:ext cx="157163" cy="196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19"/>
              </a:lnSpc>
            </a:pPr>
            <a:r>
              <a:rPr lang="en-US" sz="1219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219" dirty="0"/>
          </a:p>
        </p:txBody>
      </p:sp>
      <p:sp>
        <p:nvSpPr>
          <p:cNvPr id="40" name="Text 38"/>
          <p:cNvSpPr/>
          <p:nvPr/>
        </p:nvSpPr>
        <p:spPr>
          <a:xfrm>
            <a:off x="4978003" y="4294361"/>
            <a:ext cx="1309762" cy="163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031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Cost Structure</a:t>
            </a:r>
            <a:endParaRPr lang="en-US" sz="1031" dirty="0"/>
          </a:p>
        </p:txBody>
      </p:sp>
      <p:sp>
        <p:nvSpPr>
          <p:cNvPr id="41" name="Text 39"/>
          <p:cNvSpPr/>
          <p:nvPr/>
        </p:nvSpPr>
        <p:spPr>
          <a:xfrm>
            <a:off x="4978004" y="4520878"/>
            <a:ext cx="3799284" cy="335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81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 development, database maintenance, AI algorithm updates, and community management resources.</a:t>
            </a:r>
            <a:endParaRPr lang="en-US" sz="813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1962" y="486519"/>
            <a:ext cx="3652689" cy="412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19"/>
              </a:lnSpc>
            </a:pPr>
            <a:r>
              <a:rPr lang="en-US" sz="2594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Fostering Connections</a:t>
            </a:r>
            <a:endParaRPr lang="en-US" sz="2594" dirty="0"/>
          </a:p>
        </p:txBody>
      </p:sp>
      <p:sp>
        <p:nvSpPr>
          <p:cNvPr id="4" name="Text 1"/>
          <p:cNvSpPr/>
          <p:nvPr/>
        </p:nvSpPr>
        <p:spPr>
          <a:xfrm>
            <a:off x="461963" y="1228799"/>
            <a:ext cx="2234580" cy="495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38"/>
              </a:lnSpc>
            </a:pPr>
            <a:r>
              <a:rPr lang="en-US" sz="1531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Relationships</a:t>
            </a:r>
            <a:endParaRPr lang="en-US" sz="1531" dirty="0"/>
          </a:p>
        </p:txBody>
      </p:sp>
      <p:sp>
        <p:nvSpPr>
          <p:cNvPr id="5" name="Text 2"/>
          <p:cNvSpPr/>
          <p:nvPr/>
        </p:nvSpPr>
        <p:spPr>
          <a:xfrm>
            <a:off x="461963" y="1855739"/>
            <a:ext cx="2234580" cy="422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6"/>
              </a:lnSpc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app builds strong relationships through:</a:t>
            </a:r>
            <a:endParaRPr lang="en-US" sz="1031" dirty="0"/>
          </a:p>
        </p:txBody>
      </p:sp>
      <p:sp>
        <p:nvSpPr>
          <p:cNvPr id="6" name="Text 3"/>
          <p:cNvSpPr/>
          <p:nvPr/>
        </p:nvSpPr>
        <p:spPr>
          <a:xfrm>
            <a:off x="461963" y="2396877"/>
            <a:ext cx="2234580" cy="422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mentorship and guidance programs.</a:t>
            </a:r>
            <a:endParaRPr lang="en-US" sz="1031" dirty="0"/>
          </a:p>
        </p:txBody>
      </p:sp>
      <p:sp>
        <p:nvSpPr>
          <p:cNvPr id="7" name="Text 4"/>
          <p:cNvSpPr/>
          <p:nvPr/>
        </p:nvSpPr>
        <p:spPr>
          <a:xfrm>
            <a:off x="461963" y="2865388"/>
            <a:ext cx="2234580" cy="63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Active, moderated online community forums for peer support.</a:t>
            </a:r>
            <a:endParaRPr lang="en-US" sz="1031" dirty="0"/>
          </a:p>
        </p:txBody>
      </p:sp>
      <p:sp>
        <p:nvSpPr>
          <p:cNvPr id="8" name="Text 5"/>
          <p:cNvSpPr/>
          <p:nvPr/>
        </p:nvSpPr>
        <p:spPr>
          <a:xfrm>
            <a:off x="461963" y="3545087"/>
            <a:ext cx="2234580" cy="422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Gamified feedback loops and recognition for milestones.</a:t>
            </a:r>
            <a:endParaRPr lang="en-US" sz="1031" dirty="0"/>
          </a:p>
        </p:txBody>
      </p:sp>
      <p:sp>
        <p:nvSpPr>
          <p:cNvPr id="9" name="Text 6"/>
          <p:cNvSpPr/>
          <p:nvPr/>
        </p:nvSpPr>
        <p:spPr>
          <a:xfrm>
            <a:off x="461963" y="4013597"/>
            <a:ext cx="2234580" cy="422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Direct, responsive in-app support and resource access.</a:t>
            </a:r>
            <a:endParaRPr lang="en-US" sz="1031" dirty="0"/>
          </a:p>
        </p:txBody>
      </p:sp>
      <p:sp>
        <p:nvSpPr>
          <p:cNvPr id="10" name="Text 7"/>
          <p:cNvSpPr/>
          <p:nvPr/>
        </p:nvSpPr>
        <p:spPr>
          <a:xfrm>
            <a:off x="3023220" y="1228800"/>
            <a:ext cx="1979786" cy="247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38"/>
              </a:lnSpc>
            </a:pPr>
            <a:r>
              <a:rPr lang="en-US" sz="1531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Channels</a:t>
            </a:r>
            <a:endParaRPr lang="en-US" sz="1531" dirty="0"/>
          </a:p>
        </p:txBody>
      </p:sp>
      <p:sp>
        <p:nvSpPr>
          <p:cNvPr id="11" name="Text 8"/>
          <p:cNvSpPr/>
          <p:nvPr/>
        </p:nvSpPr>
        <p:spPr>
          <a:xfrm>
            <a:off x="3023220" y="1608237"/>
            <a:ext cx="2234580" cy="422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6"/>
              </a:lnSpc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reach our users and deliver our value proposition via:</a:t>
            </a:r>
            <a:endParaRPr lang="en-US" sz="1031" dirty="0"/>
          </a:p>
        </p:txBody>
      </p:sp>
      <p:sp>
        <p:nvSpPr>
          <p:cNvPr id="12" name="Text 9"/>
          <p:cNvSpPr/>
          <p:nvPr/>
        </p:nvSpPr>
        <p:spPr>
          <a:xfrm>
            <a:off x="3023220" y="2149376"/>
            <a:ext cx="2234580" cy="63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Strategic partnerships with universities and startup accelerators.</a:t>
            </a:r>
            <a:endParaRPr lang="en-US" sz="1031" dirty="0"/>
          </a:p>
        </p:txBody>
      </p:sp>
      <p:sp>
        <p:nvSpPr>
          <p:cNvPr id="13" name="Text 10"/>
          <p:cNvSpPr/>
          <p:nvPr/>
        </p:nvSpPr>
        <p:spPr>
          <a:xfrm>
            <a:off x="3023220" y="2829074"/>
            <a:ext cx="2234580" cy="63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Targeted social media campaigns on platforms popular with young changemakers.</a:t>
            </a:r>
            <a:endParaRPr lang="en-US" sz="1031" dirty="0"/>
          </a:p>
        </p:txBody>
      </p:sp>
      <p:sp>
        <p:nvSpPr>
          <p:cNvPr id="14" name="Text 11"/>
          <p:cNvSpPr/>
          <p:nvPr/>
        </p:nvSpPr>
        <p:spPr>
          <a:xfrm>
            <a:off x="3023220" y="3508772"/>
            <a:ext cx="2234580" cy="422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Prominent app store listings and digital advertising.</a:t>
            </a:r>
            <a:endParaRPr lang="en-US" sz="1031" dirty="0"/>
          </a:p>
        </p:txBody>
      </p:sp>
      <p:sp>
        <p:nvSpPr>
          <p:cNvPr id="15" name="Text 12"/>
          <p:cNvSpPr/>
          <p:nvPr/>
        </p:nvSpPr>
        <p:spPr>
          <a:xfrm>
            <a:off x="3023220" y="3977283"/>
            <a:ext cx="2234580" cy="63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14313" indent="-214313">
              <a:lnSpc>
                <a:spcPts val="1656"/>
              </a:lnSpc>
              <a:buSzPct val="100000"/>
              <a:buChar char="•"/>
            </a:pPr>
            <a:r>
              <a:rPr lang="en-US" sz="10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Engagement through online communities, workshops, and virtual events.</a:t>
            </a:r>
            <a:endParaRPr lang="en-US" sz="103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505523" y="1308410"/>
            <a:ext cx="8497228" cy="518949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spc="90" dirty="0">
                <a:latin typeface="Times New Roman"/>
                <a:cs typeface="Times New Roman"/>
              </a:rPr>
              <a:t>The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spc="114" dirty="0">
                <a:latin typeface="Times New Roman"/>
                <a:cs typeface="Times New Roman"/>
              </a:rPr>
              <a:t>Partnership</a:t>
            </a:r>
            <a:r>
              <a:rPr lang="en-US" sz="1600" dirty="0">
                <a:latin typeface="Times New Roman"/>
                <a:cs typeface="Times New Roman"/>
              </a:rPr>
              <a:t> &amp; </a:t>
            </a:r>
            <a:r>
              <a:rPr lang="en-US" sz="1600" spc="90" dirty="0">
                <a:latin typeface="Times New Roman"/>
                <a:cs typeface="Times New Roman"/>
              </a:rPr>
              <a:t>Funding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spc="114" dirty="0">
                <a:latin typeface="Times New Roman"/>
                <a:cs typeface="Times New Roman"/>
              </a:rPr>
              <a:t>Web</a:t>
            </a:r>
            <a:r>
              <a:rPr lang="en-US" sz="1600" spc="5" dirty="0">
                <a:latin typeface="Times New Roman"/>
                <a:cs typeface="Times New Roman"/>
              </a:rPr>
              <a:t> </a:t>
            </a:r>
            <a:r>
              <a:rPr lang="en-US" sz="1600" spc="90" dirty="0">
                <a:latin typeface="Times New Roman"/>
                <a:cs typeface="Times New Roman"/>
              </a:rPr>
              <a:t>App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spc="-25" dirty="0">
                <a:latin typeface="Times New Roman"/>
                <a:cs typeface="Times New Roman"/>
              </a:rPr>
              <a:t>DT </a:t>
            </a:r>
            <a:r>
              <a:rPr lang="en-US" sz="1600" spc="105" dirty="0">
                <a:latin typeface="Times New Roman"/>
                <a:cs typeface="Times New Roman"/>
              </a:rPr>
              <a:t>Challenge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125" dirty="0">
                <a:latin typeface="Times New Roman"/>
                <a:cs typeface="Times New Roman"/>
              </a:rPr>
              <a:t>aims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114" dirty="0">
                <a:latin typeface="Times New Roman"/>
                <a:cs typeface="Times New Roman"/>
              </a:rPr>
              <a:t>to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105" dirty="0">
                <a:latin typeface="Times New Roman"/>
                <a:cs typeface="Times New Roman"/>
              </a:rPr>
              <a:t>innovate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150" dirty="0">
                <a:latin typeface="Times New Roman"/>
                <a:cs typeface="Times New Roman"/>
              </a:rPr>
              <a:t>and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105" dirty="0">
                <a:latin typeface="Times New Roman"/>
                <a:cs typeface="Times New Roman"/>
              </a:rPr>
              <a:t>streamline </a:t>
            </a:r>
            <a:r>
              <a:rPr lang="en-US" sz="1600" spc="75" dirty="0">
                <a:latin typeface="Times New Roman"/>
                <a:cs typeface="Times New Roman"/>
              </a:rPr>
              <a:t>collaborative</a:t>
            </a:r>
            <a:r>
              <a:rPr lang="en-US" sz="1600" spc="45" dirty="0">
                <a:latin typeface="Times New Roman"/>
                <a:cs typeface="Times New Roman"/>
              </a:rPr>
              <a:t> </a:t>
            </a:r>
            <a:r>
              <a:rPr lang="en-US" sz="1600" spc="105" dirty="0">
                <a:latin typeface="Times New Roman"/>
                <a:cs typeface="Times New Roman"/>
              </a:rPr>
              <a:t>funding</a:t>
            </a:r>
            <a:r>
              <a:rPr lang="en-US" sz="1600" spc="45" dirty="0">
                <a:latin typeface="Times New Roman"/>
                <a:cs typeface="Times New Roman"/>
              </a:rPr>
              <a:t> </a:t>
            </a:r>
            <a:r>
              <a:rPr lang="en-US" sz="1600" spc="65" dirty="0">
                <a:latin typeface="Times New Roman"/>
                <a:cs typeface="Times New Roman"/>
              </a:rPr>
              <a:t>efforts.</a:t>
            </a:r>
            <a:r>
              <a:rPr lang="en-US" sz="1600" spc="45" dirty="0">
                <a:latin typeface="Times New Roman"/>
                <a:cs typeface="Times New Roman"/>
              </a:rPr>
              <a:t> </a:t>
            </a:r>
            <a:r>
              <a:rPr lang="en-US" sz="1600" spc="55" dirty="0">
                <a:latin typeface="Times New Roman"/>
                <a:cs typeface="Times New Roman"/>
              </a:rPr>
              <a:t>Objectives </a:t>
            </a:r>
            <a:r>
              <a:rPr lang="en-US" sz="1600" spc="90" dirty="0">
                <a:latin typeface="Times New Roman"/>
                <a:cs typeface="Times New Roman"/>
              </a:rPr>
              <a:t>include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130" dirty="0">
                <a:latin typeface="Times New Roman"/>
                <a:cs typeface="Times New Roman"/>
              </a:rPr>
              <a:t>enhancing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140" dirty="0">
                <a:latin typeface="Times New Roman"/>
                <a:cs typeface="Times New Roman"/>
              </a:rPr>
              <a:t>partnership</a:t>
            </a:r>
            <a:r>
              <a:rPr lang="en-US" sz="1600" spc="20" dirty="0">
                <a:latin typeface="Times New Roman"/>
                <a:cs typeface="Times New Roman"/>
              </a:rPr>
              <a:t> </a:t>
            </a:r>
            <a:r>
              <a:rPr lang="en-US" sz="1600" spc="90" dirty="0">
                <a:latin typeface="Times New Roman"/>
                <a:cs typeface="Times New Roman"/>
              </a:rPr>
              <a:t>engagement, </a:t>
            </a:r>
            <a:r>
              <a:rPr lang="en-US" sz="1600" spc="95" dirty="0">
                <a:latin typeface="Times New Roman"/>
                <a:cs typeface="Times New Roman"/>
              </a:rPr>
              <a:t>improving</a:t>
            </a:r>
            <a:r>
              <a:rPr lang="en-US" sz="1600" spc="229" dirty="0">
                <a:latin typeface="Times New Roman"/>
                <a:cs typeface="Times New Roman"/>
              </a:rPr>
              <a:t> </a:t>
            </a:r>
            <a:r>
              <a:rPr lang="en-US" sz="1600" spc="105" dirty="0">
                <a:latin typeface="Times New Roman"/>
                <a:cs typeface="Times New Roman"/>
              </a:rPr>
              <a:t>funding</a:t>
            </a:r>
            <a:r>
              <a:rPr lang="en-US" sz="1600" spc="2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accessibility,</a:t>
            </a:r>
            <a:r>
              <a:rPr lang="en-US" sz="1600" spc="229" dirty="0">
                <a:latin typeface="Times New Roman"/>
                <a:cs typeface="Times New Roman"/>
              </a:rPr>
              <a:t> </a:t>
            </a:r>
            <a:r>
              <a:rPr lang="en-US" sz="1600" spc="125" dirty="0">
                <a:latin typeface="Times New Roman"/>
                <a:cs typeface="Times New Roman"/>
              </a:rPr>
              <a:t>and </a:t>
            </a:r>
            <a:r>
              <a:rPr lang="en-US" sz="1600" spc="90" dirty="0">
                <a:latin typeface="Times New Roman"/>
                <a:cs typeface="Times New Roman"/>
              </a:rPr>
              <a:t>fostering</a:t>
            </a:r>
            <a:r>
              <a:rPr lang="en-US" sz="1600" spc="45" dirty="0">
                <a:latin typeface="Times New Roman"/>
                <a:cs typeface="Times New Roman"/>
              </a:rPr>
              <a:t> </a:t>
            </a:r>
            <a:r>
              <a:rPr lang="en-US" sz="1600" spc="105" dirty="0">
                <a:latin typeface="Times New Roman"/>
                <a:cs typeface="Times New Roman"/>
              </a:rPr>
              <a:t>community-</a:t>
            </a:r>
            <a:r>
              <a:rPr lang="en-US" sz="1600" spc="80" dirty="0">
                <a:latin typeface="Times New Roman"/>
                <a:cs typeface="Times New Roman"/>
              </a:rPr>
              <a:t>driven</a:t>
            </a:r>
            <a:r>
              <a:rPr lang="en-US" sz="1600" spc="45" dirty="0">
                <a:latin typeface="Times New Roman"/>
                <a:cs typeface="Times New Roman"/>
              </a:rPr>
              <a:t> </a:t>
            </a:r>
            <a:r>
              <a:rPr lang="en-US" sz="1600" spc="65" dirty="0">
                <a:latin typeface="Times New Roman"/>
                <a:cs typeface="Times New Roman"/>
              </a:rPr>
              <a:t>initiatives.</a:t>
            </a:r>
            <a:r>
              <a:rPr lang="en-US" sz="1600" spc="50" dirty="0">
                <a:latin typeface="Times New Roman"/>
                <a:cs typeface="Times New Roman"/>
              </a:rPr>
              <a:t> </a:t>
            </a:r>
            <a:r>
              <a:rPr lang="en-US" sz="1600" spc="-25" dirty="0">
                <a:latin typeface="Times New Roman"/>
                <a:cs typeface="Times New Roman"/>
              </a:rPr>
              <a:t>By </a:t>
            </a:r>
            <a:r>
              <a:rPr lang="en-US" sz="1600" spc="65" dirty="0">
                <a:latin typeface="Times New Roman"/>
                <a:cs typeface="Times New Roman"/>
              </a:rPr>
              <a:t>leveraging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65" dirty="0">
                <a:latin typeface="Times New Roman"/>
                <a:cs typeface="Times New Roman"/>
              </a:rPr>
              <a:t>technology,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155" dirty="0">
                <a:latin typeface="Times New Roman"/>
                <a:cs typeface="Times New Roman"/>
              </a:rPr>
              <a:t>the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95" dirty="0">
                <a:latin typeface="Times New Roman"/>
                <a:cs typeface="Times New Roman"/>
              </a:rPr>
              <a:t>project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90" dirty="0">
                <a:latin typeface="Times New Roman"/>
                <a:cs typeface="Times New Roman"/>
              </a:rPr>
              <a:t>seeks</a:t>
            </a:r>
            <a:r>
              <a:rPr lang="en-US" sz="1600" spc="35" dirty="0">
                <a:latin typeface="Times New Roman"/>
                <a:cs typeface="Times New Roman"/>
              </a:rPr>
              <a:t> </a:t>
            </a:r>
            <a:r>
              <a:rPr lang="en-US" sz="1600" spc="90" dirty="0">
                <a:latin typeface="Times New Roman"/>
                <a:cs typeface="Times New Roman"/>
              </a:rPr>
              <a:t>to </a:t>
            </a:r>
            <a:r>
              <a:rPr lang="en-US" sz="1600" spc="75" dirty="0">
                <a:latin typeface="Times New Roman"/>
                <a:cs typeface="Times New Roman"/>
              </a:rPr>
              <a:t>bridge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110" dirty="0">
                <a:latin typeface="Times New Roman"/>
                <a:cs typeface="Times New Roman"/>
              </a:rPr>
              <a:t>gaps</a:t>
            </a:r>
            <a:r>
              <a:rPr lang="en-US" sz="1600" spc="30" dirty="0">
                <a:latin typeface="Times New Roman"/>
                <a:cs typeface="Times New Roman"/>
              </a:rPr>
              <a:t> </a:t>
            </a:r>
            <a:r>
              <a:rPr lang="en-US" sz="1600" spc="110" dirty="0">
                <a:latin typeface="Times New Roman"/>
                <a:cs typeface="Times New Roman"/>
              </a:rPr>
              <a:t>in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105" dirty="0">
                <a:latin typeface="Times New Roman"/>
                <a:cs typeface="Times New Roman"/>
              </a:rPr>
              <a:t>funding</a:t>
            </a:r>
            <a:r>
              <a:rPr lang="en-US" sz="1600" spc="30" dirty="0">
                <a:latin typeface="Times New Roman"/>
                <a:cs typeface="Times New Roman"/>
              </a:rPr>
              <a:t> </a:t>
            </a:r>
            <a:r>
              <a:rPr lang="en-US" sz="1600" spc="90" dirty="0">
                <a:latin typeface="Times New Roman"/>
                <a:cs typeface="Times New Roman"/>
              </a:rPr>
              <a:t>opportunities, </a:t>
            </a:r>
            <a:r>
              <a:rPr lang="en-US" sz="1600" spc="114" dirty="0">
                <a:latin typeface="Times New Roman"/>
                <a:cs typeface="Times New Roman"/>
              </a:rPr>
              <a:t>ensuring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95" dirty="0">
                <a:latin typeface="Times New Roman"/>
                <a:cs typeface="Times New Roman"/>
              </a:rPr>
              <a:t>equitable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85" dirty="0">
                <a:latin typeface="Times New Roman"/>
                <a:cs typeface="Times New Roman"/>
              </a:rPr>
              <a:t>access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80" dirty="0">
                <a:latin typeface="Times New Roman"/>
                <a:cs typeface="Times New Roman"/>
              </a:rPr>
              <a:t>for</a:t>
            </a:r>
            <a:r>
              <a:rPr lang="en-US" sz="1600" spc="40" dirty="0">
                <a:latin typeface="Times New Roman"/>
                <a:cs typeface="Times New Roman"/>
              </a:rPr>
              <a:t> </a:t>
            </a:r>
            <a:r>
              <a:rPr lang="en-US" sz="1600" spc="35" dirty="0">
                <a:latin typeface="Times New Roman"/>
                <a:cs typeface="Times New Roman"/>
              </a:rPr>
              <a:t>all </a:t>
            </a:r>
            <a:r>
              <a:rPr lang="en-US" sz="1600" spc="110" dirty="0">
                <a:latin typeface="Times New Roman"/>
                <a:cs typeface="Times New Roman"/>
              </a:rPr>
              <a:t>stakeholders</a:t>
            </a:r>
            <a:r>
              <a:rPr lang="en-US" sz="1600" spc="25" dirty="0">
                <a:latin typeface="Times New Roman"/>
                <a:cs typeface="Times New Roman"/>
              </a:rPr>
              <a:t> </a:t>
            </a:r>
            <a:r>
              <a:rPr lang="en-US" sz="1600" spc="75" dirty="0">
                <a:latin typeface="Times New Roman"/>
                <a:cs typeface="Times New Roman"/>
              </a:rPr>
              <a:t>while</a:t>
            </a:r>
            <a:r>
              <a:rPr lang="en-US" sz="1600" spc="30" dirty="0">
                <a:latin typeface="Times New Roman"/>
                <a:cs typeface="Times New Roman"/>
              </a:rPr>
              <a:t> </a:t>
            </a:r>
            <a:r>
              <a:rPr lang="en-US" sz="1600" spc="125" dirty="0">
                <a:latin typeface="Times New Roman"/>
                <a:cs typeface="Times New Roman"/>
              </a:rPr>
              <a:t>promoting</a:t>
            </a:r>
            <a:r>
              <a:rPr lang="en-US" sz="1600" spc="30" dirty="0">
                <a:latin typeface="Times New Roman"/>
                <a:cs typeface="Times New Roman"/>
              </a:rPr>
              <a:t> </a:t>
            </a:r>
            <a:r>
              <a:rPr lang="en-US" sz="1600" spc="105" dirty="0">
                <a:latin typeface="Times New Roman"/>
                <a:cs typeface="Times New Roman"/>
              </a:rPr>
              <a:t>transparency </a:t>
            </a:r>
            <a:r>
              <a:rPr lang="en-US" sz="1600" spc="150" dirty="0">
                <a:latin typeface="Times New Roman"/>
                <a:cs typeface="Times New Roman"/>
              </a:rPr>
              <a:t>and</a:t>
            </a:r>
            <a:r>
              <a:rPr lang="en-US" sz="1600" spc="10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efficiency</a:t>
            </a:r>
            <a:r>
              <a:rPr lang="en-US" sz="1600" spc="105" dirty="0">
                <a:latin typeface="Times New Roman"/>
                <a:cs typeface="Times New Roman"/>
              </a:rPr>
              <a:t> </a:t>
            </a:r>
            <a:r>
              <a:rPr lang="en-US" sz="1600" spc="110" dirty="0">
                <a:latin typeface="Times New Roman"/>
                <a:cs typeface="Times New Roman"/>
              </a:rPr>
              <a:t>in</a:t>
            </a:r>
            <a:r>
              <a:rPr lang="en-US" sz="1600" spc="105" dirty="0">
                <a:latin typeface="Times New Roman"/>
                <a:cs typeface="Times New Roman"/>
              </a:rPr>
              <a:t> </a:t>
            </a:r>
            <a:r>
              <a:rPr lang="en-US" sz="1600" spc="155" dirty="0">
                <a:latin typeface="Times New Roman"/>
                <a:cs typeface="Times New Roman"/>
              </a:rPr>
              <a:t>the</a:t>
            </a:r>
            <a:r>
              <a:rPr lang="en-US" sz="1600" spc="105" dirty="0">
                <a:latin typeface="Times New Roman"/>
                <a:cs typeface="Times New Roman"/>
              </a:rPr>
              <a:t> funding</a:t>
            </a:r>
            <a:r>
              <a:rPr lang="en-US" sz="1600" spc="110" dirty="0">
                <a:latin typeface="Times New Roman"/>
                <a:cs typeface="Times New Roman"/>
              </a:rPr>
              <a:t> </a:t>
            </a:r>
            <a:r>
              <a:rPr lang="en-US" sz="1600" spc="75" dirty="0">
                <a:latin typeface="Times New Roman"/>
                <a:cs typeface="Times New Roman"/>
              </a:rPr>
              <a:t>process.</a:t>
            </a:r>
            <a:endParaRPr lang="en-US" sz="1600" dirty="0">
              <a:latin typeface="Times New Roman"/>
              <a:cs typeface="Times New Roman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fr-FR" sz="1600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2634344" y="327050"/>
            <a:ext cx="4857480" cy="6689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800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ABSTRACT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27A7-BFE8-C2D7-DC50-89D12650F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DED23231-DC59-EF3A-EDF8-787CDF34DB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09773" y="915089"/>
            <a:ext cx="8428439" cy="37263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indent="0">
              <a:buNone/>
            </a:pPr>
            <a:r>
              <a:rPr lang="en-US" sz="1600" b="1" dirty="0"/>
              <a:t>    Demographic Data</a:t>
            </a:r>
            <a:endParaRPr lang="en-US" sz="1600" dirty="0"/>
          </a:p>
          <a:p>
            <a:r>
              <a:rPr lang="en-US" sz="1600" dirty="0"/>
              <a:t>Gender: Male/Female</a:t>
            </a:r>
          </a:p>
          <a:p>
            <a:r>
              <a:rPr lang="en-US" sz="1600" dirty="0"/>
              <a:t>Age: 17–65</a:t>
            </a:r>
          </a:p>
          <a:p>
            <a:r>
              <a:rPr lang="en-US" sz="1600" dirty="0"/>
              <a:t>Occupation: Student / Young Entrepreneur</a:t>
            </a:r>
          </a:p>
          <a:p>
            <a:pPr marL="0" indent="0">
              <a:buNone/>
            </a:pPr>
            <a:r>
              <a:rPr lang="en-US" sz="1600" b="1" dirty="0"/>
              <a:t>   Inferences / Observations</a:t>
            </a:r>
            <a:endParaRPr lang="en-US" sz="1600" dirty="0"/>
          </a:p>
          <a:p>
            <a:r>
              <a:rPr lang="en-US" sz="1600" dirty="0"/>
              <a:t>Seeks guidance in securing funding and finding collaborators.</a:t>
            </a:r>
          </a:p>
          <a:p>
            <a:r>
              <a:rPr lang="en-US" sz="1600" dirty="0"/>
              <a:t>Uses digital platforms but prefers simple, interactive designs.</a:t>
            </a:r>
          </a:p>
          <a:p>
            <a:pPr marL="0" indent="0">
              <a:buNone/>
            </a:pPr>
            <a:r>
              <a:rPr lang="en-US" sz="1600" b="1" dirty="0"/>
              <a:t>    Interesting Points in Relation to DT Challenge</a:t>
            </a:r>
            <a:endParaRPr lang="en-US" sz="1600" dirty="0"/>
          </a:p>
          <a:p>
            <a:r>
              <a:rPr lang="en-US" sz="1600" dirty="0"/>
              <a:t>Wants funding opportunities in a structured, easy-to-track manner (deadlines, favorites).</a:t>
            </a:r>
          </a:p>
          <a:p>
            <a:r>
              <a:rPr lang="en-US" sz="1600" dirty="0"/>
              <a:t>Prefers visual progress tracking over text-heavy reports.</a:t>
            </a:r>
          </a:p>
          <a:p>
            <a:pPr marL="0" indent="0">
              <a:buNone/>
            </a:pPr>
            <a:r>
              <a:rPr lang="en-US" sz="1600" dirty="0"/>
              <a:t>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8" name="PlaceHolder 2">
            <a:extLst>
              <a:ext uri="{FF2B5EF4-FFF2-40B4-BE49-F238E27FC236}">
                <a16:creationId xmlns:a16="http://schemas.microsoft.com/office/drawing/2014/main" id="{FCA09FFD-6500-0ABC-3921-29743104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80" y="174047"/>
            <a:ext cx="8681424" cy="6560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 DEVELOPMENT – DT CHALLENGE CONTEXT</a:t>
            </a:r>
            <a:endParaRPr lang="fr-FR" sz="2400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6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03FA-00E7-EBA8-85E7-D561D0F8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465643DB-A2FD-2F9A-C803-E9035C1631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09773" y="1145893"/>
            <a:ext cx="8428439" cy="339138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2000" b="1" dirty="0"/>
              <a:t>Surprising / Contradictory Element</a:t>
            </a:r>
            <a:endParaRPr lang="en-US" sz="2000" dirty="0"/>
          </a:p>
          <a:p>
            <a:r>
              <a:rPr lang="en-US" sz="2000" dirty="0"/>
              <a:t>Knows how to search for funding online but finds it difficult to organize deadlines, multiple applications, and project milestones in one place.</a:t>
            </a:r>
          </a:p>
          <a:p>
            <a:pPr marL="0" indent="0">
              <a:buNone/>
            </a:pPr>
            <a:r>
              <a:rPr lang="en-US" sz="2000" b="1" dirty="0"/>
              <a:t>   Key Pain Points (Emotional &amp; Functional)</a:t>
            </a:r>
            <a:endParaRPr lang="en-US" sz="2000" dirty="0"/>
          </a:p>
          <a:p>
            <a:r>
              <a:rPr lang="en-US" sz="2000" i="1" dirty="0"/>
              <a:t>Emotional</a:t>
            </a:r>
            <a:r>
              <a:rPr lang="en-US" sz="2000" dirty="0"/>
              <a:t>: Anxiety and confusion due to lack of clarity in partner/funding search.</a:t>
            </a:r>
          </a:p>
          <a:p>
            <a:r>
              <a:rPr lang="en-US" sz="2000" i="1" dirty="0"/>
              <a:t>Functional</a:t>
            </a:r>
            <a:r>
              <a:rPr lang="en-US" sz="2000" dirty="0"/>
              <a:t>: No centralized dashboard to manage partners, funding, and impact simultaneously.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6DF8DC4E-6FF7-C892-7C45-9A95FB67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80" y="174047"/>
            <a:ext cx="8681424" cy="6560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 DEVELOPMENT – DT CHALLENGE CONTEXT</a:t>
            </a:r>
            <a:endParaRPr lang="fr-FR" sz="2400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0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2194E-AB12-1EDC-2C80-76A1D6E3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2">
            <a:extLst>
              <a:ext uri="{FF2B5EF4-FFF2-40B4-BE49-F238E27FC236}">
                <a16:creationId xmlns:a16="http://schemas.microsoft.com/office/drawing/2014/main" id="{8E23F03B-7E12-B83B-6F53-79B8EE6A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" y="86947"/>
            <a:ext cx="5148580" cy="8655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 &amp;FUNDING WEB APP DT  CHALLENGE</a:t>
            </a:r>
            <a:endParaRPr lang="fr-FR" sz="2500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B1B752-1D79-C08D-91B4-4EA4D9A1CC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847019" y="1078522"/>
            <a:ext cx="4517461" cy="3978031"/>
          </a:xfrm>
        </p:spPr>
        <p:txBody>
          <a:bodyPr/>
          <a:lstStyle/>
          <a:p>
            <a:r>
              <a:rPr lang="en-US" sz="2000" spc="90" dirty="0">
                <a:latin typeface="Times New Roman"/>
                <a:cs typeface="Times New Roman"/>
              </a:rPr>
              <a:t>The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Partnership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&amp;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Funding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Web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App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DT </a:t>
            </a:r>
            <a:r>
              <a:rPr lang="en-US" sz="2000" spc="105" dirty="0">
                <a:latin typeface="Times New Roman"/>
                <a:cs typeface="Times New Roman"/>
              </a:rPr>
              <a:t>Challenge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aimed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to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develop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innovative </a:t>
            </a:r>
            <a:r>
              <a:rPr lang="en-US" sz="2000" spc="100" dirty="0">
                <a:latin typeface="Times New Roman"/>
                <a:cs typeface="Times New Roman"/>
              </a:rPr>
              <a:t>solutions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for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00" dirty="0">
                <a:latin typeface="Times New Roman"/>
                <a:cs typeface="Times New Roman"/>
              </a:rPr>
              <a:t>funding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partnerships.</a:t>
            </a:r>
          </a:p>
          <a:p>
            <a:pPr marL="0" indent="0">
              <a:buNone/>
            </a:pPr>
            <a:endParaRPr lang="en-US" sz="2000" spc="120" dirty="0">
              <a:latin typeface="Times New Roman"/>
              <a:cs typeface="Times New Roman"/>
            </a:endParaRPr>
          </a:p>
          <a:p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The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QBD </a:t>
            </a:r>
            <a:r>
              <a:rPr lang="en-US" sz="2000" spc="105" dirty="0">
                <a:latin typeface="Times New Roman"/>
                <a:cs typeface="Times New Roman"/>
              </a:rPr>
              <a:t>framework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80" dirty="0">
                <a:latin typeface="Times New Roman"/>
                <a:cs typeface="Times New Roman"/>
              </a:rPr>
              <a:t>facilitated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structured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60" dirty="0">
                <a:latin typeface="Times New Roman"/>
                <a:cs typeface="Times New Roman"/>
              </a:rPr>
              <a:t>discussions, </a:t>
            </a:r>
            <a:r>
              <a:rPr lang="en-US" sz="2000" spc="75" dirty="0">
                <a:latin typeface="Times New Roman"/>
                <a:cs typeface="Times New Roman"/>
              </a:rPr>
              <a:t>guiding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us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40" dirty="0">
                <a:latin typeface="Times New Roman"/>
                <a:cs typeface="Times New Roman"/>
              </a:rPr>
              <a:t>through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70" dirty="0">
                <a:latin typeface="Times New Roman"/>
                <a:cs typeface="Times New Roman"/>
              </a:rPr>
              <a:t>critical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questions, </a:t>
            </a:r>
            <a:r>
              <a:rPr lang="en-US" sz="2000" spc="114" dirty="0">
                <a:latin typeface="Times New Roman"/>
                <a:cs typeface="Times New Roman"/>
              </a:rPr>
              <a:t>brainstorming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70" dirty="0">
                <a:latin typeface="Times New Roman"/>
                <a:cs typeface="Times New Roman"/>
              </a:rPr>
              <a:t>sessions,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spc="145" dirty="0">
                <a:latin typeface="Times New Roman"/>
                <a:cs typeface="Times New Roman"/>
              </a:rPr>
              <a:t>and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70" dirty="0">
                <a:latin typeface="Times New Roman"/>
                <a:cs typeface="Times New Roman"/>
              </a:rPr>
              <a:t>decision-</a:t>
            </a:r>
            <a:r>
              <a:rPr lang="en-US" sz="2000" spc="85" dirty="0">
                <a:latin typeface="Times New Roman"/>
                <a:cs typeface="Times New Roman"/>
              </a:rPr>
              <a:t>making. 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endParaRPr lang="en-IN" sz="2000" dirty="0"/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66FDD23-C82F-743A-DC78-C03C7795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60" y="0"/>
            <a:ext cx="35458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314649" y="650988"/>
            <a:ext cx="5799387" cy="4700518"/>
          </a:xfrm>
          <a:prstGeom prst="rect">
            <a:avLst/>
          </a:prstGeom>
          <a:noFill/>
          <a:ln w="0">
            <a:noFill/>
          </a:ln>
        </p:spPr>
        <p:txBody>
          <a:bodyPr wrap="square" lIns="91440" tIns="91440" rIns="91440" bIns="91440" anchor="t">
            <a:spAutoFit/>
          </a:bodyPr>
          <a:lstStyle/>
          <a:p>
            <a:pPr marL="571500" indent="-342900">
              <a:spcBef>
                <a:spcPts val="1417"/>
              </a:spcBef>
            </a:pPr>
            <a:r>
              <a:rPr lang="en-US" sz="2000" spc="90" dirty="0">
                <a:latin typeface="Times New Roman"/>
                <a:cs typeface="Times New Roman"/>
              </a:rPr>
              <a:t>The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Partnership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&amp;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Funding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Web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App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DT </a:t>
            </a:r>
            <a:r>
              <a:rPr lang="en-US" sz="2000" spc="105" dirty="0">
                <a:latin typeface="Times New Roman"/>
                <a:cs typeface="Times New Roman"/>
              </a:rPr>
              <a:t>Challenge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55" dirty="0">
                <a:latin typeface="Times New Roman"/>
                <a:cs typeface="Times New Roman"/>
              </a:rPr>
              <a:t>has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05" dirty="0">
                <a:latin typeface="Times New Roman"/>
                <a:cs typeface="Times New Roman"/>
              </a:rPr>
              <a:t>resulted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in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consensus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on </a:t>
            </a:r>
            <a:r>
              <a:rPr lang="en-US" sz="2000" spc="80" dirty="0">
                <a:latin typeface="Times New Roman"/>
                <a:cs typeface="Times New Roman"/>
              </a:rPr>
              <a:t>several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crucial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decisions.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</a:p>
          <a:p>
            <a:pPr marL="571500" indent="-342900">
              <a:spcBef>
                <a:spcPts val="1417"/>
              </a:spcBef>
            </a:pPr>
            <a:r>
              <a:rPr lang="en-US" sz="2000" spc="-10" dirty="0">
                <a:latin typeface="Times New Roman"/>
                <a:cs typeface="Times New Roman"/>
              </a:rPr>
              <a:t>Key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outcomes </a:t>
            </a:r>
            <a:r>
              <a:rPr lang="en-US" sz="2000" spc="90" dirty="0">
                <a:latin typeface="Times New Roman"/>
                <a:cs typeface="Times New Roman"/>
              </a:rPr>
              <a:t>include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55" dirty="0">
                <a:latin typeface="Times New Roman"/>
                <a:cs typeface="Times New Roman"/>
              </a:rPr>
              <a:t>the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identification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of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target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00" dirty="0">
                <a:latin typeface="Times New Roman"/>
                <a:cs typeface="Times New Roman"/>
              </a:rPr>
              <a:t>user personas,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brainstorming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feasible</a:t>
            </a:r>
            <a:r>
              <a:rPr lang="en-US" sz="2000" spc="50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funding </a:t>
            </a:r>
            <a:r>
              <a:rPr lang="en-US" sz="2000" spc="75" dirty="0">
                <a:latin typeface="Times New Roman"/>
                <a:cs typeface="Times New Roman"/>
              </a:rPr>
              <a:t>strategies,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45" dirty="0">
                <a:latin typeface="Times New Roman"/>
                <a:cs typeface="Times New Roman"/>
              </a:rPr>
              <a:t>and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prioritizing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impactful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features. </a:t>
            </a:r>
          </a:p>
          <a:p>
            <a:pPr marL="571500" indent="-342900">
              <a:spcBef>
                <a:spcPts val="1417"/>
              </a:spcBef>
            </a:pPr>
            <a:r>
              <a:rPr lang="en-US" sz="2000" spc="100" dirty="0">
                <a:latin typeface="Times New Roman"/>
                <a:cs typeface="Times New Roman"/>
              </a:rPr>
              <a:t>Agreements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50" dirty="0">
                <a:latin typeface="Times New Roman"/>
                <a:cs typeface="Times New Roman"/>
              </a:rPr>
              <a:t>on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130" dirty="0">
                <a:latin typeface="Times New Roman"/>
                <a:cs typeface="Times New Roman"/>
              </a:rPr>
              <a:t>implementation</a:t>
            </a:r>
            <a:r>
              <a:rPr lang="en-US" sz="2000" spc="4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latin typeface="Times New Roman"/>
                <a:cs typeface="Times New Roman"/>
              </a:rPr>
              <a:t>timelines</a:t>
            </a:r>
            <a:r>
              <a:rPr lang="en-US" sz="2000" spc="610" dirty="0">
                <a:latin typeface="Times New Roman"/>
                <a:cs typeface="Times New Roman"/>
              </a:rPr>
              <a:t> </a:t>
            </a:r>
            <a:r>
              <a:rPr lang="en-US" sz="2000" spc="145" dirty="0">
                <a:latin typeface="Times New Roman"/>
                <a:cs typeface="Times New Roman"/>
              </a:rPr>
              <a:t>and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roles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have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been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05" dirty="0">
                <a:latin typeface="Times New Roman"/>
                <a:cs typeface="Times New Roman"/>
              </a:rPr>
              <a:t>established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to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ensure </a:t>
            </a:r>
            <a:r>
              <a:rPr lang="en-US" sz="2000" spc="55" dirty="0">
                <a:latin typeface="Times New Roman"/>
                <a:cs typeface="Times New Roman"/>
              </a:rPr>
              <a:t>effective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collaboration.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</a:p>
          <a:p>
            <a:pPr marL="571500" indent="-342900">
              <a:spcBef>
                <a:spcPts val="1417"/>
              </a:spcBef>
            </a:pPr>
            <a:r>
              <a:rPr lang="en-US" sz="2000" spc="90" dirty="0">
                <a:latin typeface="Times New Roman"/>
                <a:cs typeface="Times New Roman"/>
              </a:rPr>
              <a:t>These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decisions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00" dirty="0">
                <a:latin typeface="Times New Roman"/>
                <a:cs typeface="Times New Roman"/>
              </a:rPr>
              <a:t>form </a:t>
            </a:r>
            <a:r>
              <a:rPr lang="en-US" sz="2000" spc="150" dirty="0">
                <a:latin typeface="Times New Roman"/>
                <a:cs typeface="Times New Roman"/>
              </a:rPr>
              <a:t>a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65" dirty="0">
                <a:latin typeface="Times New Roman"/>
                <a:cs typeface="Times New Roman"/>
              </a:rPr>
              <a:t>solid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foundation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80" dirty="0">
                <a:latin typeface="Times New Roman"/>
                <a:cs typeface="Times New Roman"/>
              </a:rPr>
              <a:t>for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55" dirty="0">
                <a:latin typeface="Times New Roman"/>
                <a:cs typeface="Times New Roman"/>
              </a:rPr>
              <a:t>the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successful </a:t>
            </a:r>
            <a:r>
              <a:rPr lang="en-US" sz="2000" spc="110" dirty="0">
                <a:latin typeface="Times New Roman"/>
                <a:cs typeface="Times New Roman"/>
              </a:rPr>
              <a:t>development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45" dirty="0">
                <a:latin typeface="Times New Roman"/>
                <a:cs typeface="Times New Roman"/>
              </a:rPr>
              <a:t>and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35" dirty="0">
                <a:latin typeface="Times New Roman"/>
                <a:cs typeface="Times New Roman"/>
              </a:rPr>
              <a:t>launch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of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55" dirty="0">
                <a:latin typeface="Times New Roman"/>
                <a:cs typeface="Times New Roman"/>
              </a:rPr>
              <a:t>the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application.</a:t>
            </a:r>
            <a:endParaRPr lang="en-US" sz="2000" dirty="0">
              <a:latin typeface="Times New Roman"/>
              <a:cs typeface="Times New Roman"/>
            </a:endParaRPr>
          </a:p>
          <a:p>
            <a:pPr indent="0">
              <a:spcBef>
                <a:spcPts val="1417"/>
              </a:spcBef>
              <a:buNone/>
            </a:pPr>
            <a:endParaRPr lang="fr-FR" sz="1400" b="0" u="none" strike="noStrike" dirty="0">
              <a:solidFill>
                <a:schemeClr val="dk1"/>
              </a:solidFill>
              <a:effectLst/>
              <a:uFillTx/>
              <a:latin typeface="DM Sans"/>
              <a:ea typeface="DM Sans"/>
            </a:endParaRPr>
          </a:p>
        </p:txBody>
      </p:sp>
      <p:pic>
        <p:nvPicPr>
          <p:cNvPr id="92" name="Google Shape;206;p35"/>
          <p:cNvPicPr/>
          <p:nvPr/>
        </p:nvPicPr>
        <p:blipFill>
          <a:blip r:embed="rId2"/>
          <a:srcRect l="7596" r="7607"/>
          <a:stretch/>
        </p:blipFill>
        <p:spPr>
          <a:xfrm>
            <a:off x="6237000" y="360"/>
            <a:ext cx="2906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>
            <a:extLst>
              <a:ext uri="{FF2B5EF4-FFF2-40B4-BE49-F238E27FC236}">
                <a16:creationId xmlns:a16="http://schemas.microsoft.com/office/drawing/2014/main" id="{B461B54A-E520-1118-C78E-454899E247C3}"/>
              </a:ext>
            </a:extLst>
          </p:cNvPr>
          <p:cNvSpPr txBox="1">
            <a:spLocks/>
          </p:cNvSpPr>
          <p:nvPr/>
        </p:nvSpPr>
        <p:spPr>
          <a:xfrm>
            <a:off x="406089" y="79488"/>
            <a:ext cx="5941371" cy="893321"/>
          </a:xfrm>
          <a:prstGeom prst="rect">
            <a:avLst/>
          </a:prstGeom>
          <a:noFill/>
          <a:ln w="0">
            <a:noFill/>
          </a:ln>
        </p:spPr>
        <p:txBody>
          <a:bodyPr wrap="square" lIns="91440" tIns="91440" rIns="91440" bIns="9144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</a:rPr>
              <a:t>KEY OUTCOMES AND AGREEMENTS</a:t>
            </a:r>
          </a:p>
          <a:p>
            <a:pPr indent="0">
              <a:spcBef>
                <a:spcPts val="1417"/>
              </a:spcBef>
              <a:buFont typeface="Arial" panose="020B0604020202020204" pitchFamily="34" charset="0"/>
              <a:buNone/>
            </a:pPr>
            <a:endParaRPr lang="fr-FR" sz="1400" dirty="0">
              <a:solidFill>
                <a:schemeClr val="dk1"/>
              </a:solidFill>
              <a:latin typeface="DM Sans"/>
              <a:ea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35AAC-B41B-EFFB-C8DA-12DF2A1B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FACAA16E-BD03-23A0-AEF9-2F4F33DD20A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7217" y="988495"/>
            <a:ext cx="8382140" cy="20024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71500" indent="-342900">
              <a:lnSpc>
                <a:spcPct val="120000"/>
              </a:lnSpc>
              <a:tabLst>
                <a:tab pos="0" algn="l"/>
              </a:tabLst>
            </a:pPr>
            <a:r>
              <a:rPr lang="en-US" sz="2000" spc="105" dirty="0">
                <a:latin typeface="Times New Roman"/>
                <a:cs typeface="Times New Roman"/>
              </a:rPr>
              <a:t>Understanding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50" dirty="0">
                <a:latin typeface="Times New Roman"/>
                <a:cs typeface="Times New Roman"/>
              </a:rPr>
              <a:t>the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target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users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is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essential </a:t>
            </a:r>
            <a:r>
              <a:rPr lang="en-US" sz="2000" spc="75" dirty="0">
                <a:latin typeface="Times New Roman"/>
                <a:cs typeface="Times New Roman"/>
              </a:rPr>
              <a:t>for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45" dirty="0">
                <a:latin typeface="Times New Roman"/>
                <a:cs typeface="Times New Roman"/>
              </a:rPr>
              <a:t>effective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70" dirty="0">
                <a:latin typeface="Times New Roman"/>
                <a:cs typeface="Times New Roman"/>
              </a:rPr>
              <a:t>app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development.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</a:p>
          <a:p>
            <a:pPr marL="571500" indent="-342900">
              <a:lnSpc>
                <a:spcPct val="120000"/>
              </a:lnSpc>
              <a:tabLst>
                <a:tab pos="0" algn="l"/>
              </a:tabLst>
            </a:pPr>
            <a:r>
              <a:rPr lang="en-US" sz="2000" spc="85" dirty="0">
                <a:latin typeface="Times New Roman"/>
                <a:cs typeface="Times New Roman"/>
              </a:rPr>
              <a:t>The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latin typeface="Times New Roman"/>
                <a:cs typeface="Times New Roman"/>
              </a:rPr>
              <a:t>primary </a:t>
            </a:r>
            <a:r>
              <a:rPr lang="en-US" sz="2000" spc="125" dirty="0">
                <a:latin typeface="Times New Roman"/>
                <a:cs typeface="Times New Roman"/>
              </a:rPr>
              <a:t>personas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include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10" dirty="0">
                <a:latin typeface="Times New Roman"/>
                <a:cs typeface="Times New Roman"/>
              </a:rPr>
              <a:t>community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65" dirty="0">
                <a:latin typeface="Times New Roman"/>
                <a:cs typeface="Times New Roman"/>
              </a:rPr>
              <a:t>organizers, </a:t>
            </a:r>
            <a:r>
              <a:rPr lang="en-US" sz="2000" spc="60" dirty="0">
                <a:latin typeface="Times New Roman"/>
                <a:cs typeface="Times New Roman"/>
              </a:rPr>
              <a:t>local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00" dirty="0">
                <a:latin typeface="Times New Roman"/>
                <a:cs typeface="Times New Roman"/>
              </a:rPr>
              <a:t>business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65" dirty="0">
                <a:latin typeface="Times New Roman"/>
                <a:cs typeface="Times New Roman"/>
              </a:rPr>
              <a:t>owners,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50" dirty="0">
                <a:latin typeface="Times New Roman"/>
                <a:cs typeface="Times New Roman"/>
              </a:rPr>
              <a:t>and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non-</a:t>
            </a:r>
            <a:r>
              <a:rPr lang="en-US" sz="2000" spc="80" dirty="0">
                <a:latin typeface="Times New Roman"/>
                <a:cs typeface="Times New Roman"/>
              </a:rPr>
              <a:t>profit </a:t>
            </a:r>
            <a:r>
              <a:rPr lang="en-US" sz="2000" spc="75" dirty="0">
                <a:latin typeface="Times New Roman"/>
                <a:cs typeface="Times New Roman"/>
              </a:rPr>
              <a:t>leaders.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</a:p>
          <a:p>
            <a:pPr marL="571500" indent="-342900">
              <a:lnSpc>
                <a:spcPct val="120000"/>
              </a:lnSpc>
              <a:tabLst>
                <a:tab pos="0" algn="l"/>
              </a:tabLst>
            </a:pPr>
            <a:r>
              <a:rPr lang="en-US" sz="2000" spc="70" dirty="0">
                <a:latin typeface="Times New Roman"/>
                <a:cs typeface="Times New Roman"/>
              </a:rPr>
              <a:t>Each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persona's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unique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70" dirty="0">
                <a:latin typeface="Times New Roman"/>
                <a:cs typeface="Times New Roman"/>
              </a:rPr>
              <a:t>goals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and </a:t>
            </a:r>
            <a:r>
              <a:rPr lang="en-US" sz="2000" spc="90" dirty="0">
                <a:latin typeface="Times New Roman"/>
                <a:cs typeface="Times New Roman"/>
              </a:rPr>
              <a:t>challenges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55" dirty="0">
                <a:latin typeface="Times New Roman"/>
                <a:cs typeface="Times New Roman"/>
              </a:rPr>
              <a:t>must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00" dirty="0">
                <a:latin typeface="Times New Roman"/>
                <a:cs typeface="Times New Roman"/>
              </a:rPr>
              <a:t>be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latin typeface="Times New Roman"/>
                <a:cs typeface="Times New Roman"/>
              </a:rPr>
              <a:t>addressed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14" dirty="0">
                <a:latin typeface="Times New Roman"/>
                <a:cs typeface="Times New Roman"/>
              </a:rPr>
              <a:t>to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ensure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the </a:t>
            </a:r>
            <a:r>
              <a:rPr lang="en-US" sz="2000" spc="170" dirty="0">
                <a:latin typeface="Times New Roman"/>
                <a:cs typeface="Times New Roman"/>
              </a:rPr>
              <a:t>app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meets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120" dirty="0">
                <a:latin typeface="Times New Roman"/>
                <a:cs typeface="Times New Roman"/>
              </a:rPr>
              <a:t>their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needs.</a:t>
            </a:r>
          </a:p>
          <a:p>
            <a:pPr marL="571500" indent="-342900">
              <a:lnSpc>
                <a:spcPct val="120000"/>
              </a:lnSpc>
              <a:tabLst>
                <a:tab pos="0" algn="l"/>
              </a:tabLst>
            </a:pP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-125" dirty="0">
                <a:latin typeface="Times New Roman"/>
                <a:cs typeface="Times New Roman"/>
              </a:rPr>
              <a:t>By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85" dirty="0">
                <a:latin typeface="Times New Roman"/>
                <a:cs typeface="Times New Roman"/>
              </a:rPr>
              <a:t>tailoring</a:t>
            </a:r>
            <a:r>
              <a:rPr lang="en-US" sz="2000" spc="1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latin typeface="Times New Roman"/>
                <a:cs typeface="Times New Roman"/>
              </a:rPr>
              <a:t>features </a:t>
            </a:r>
            <a:r>
              <a:rPr lang="en-US" sz="2000" spc="114" dirty="0">
                <a:latin typeface="Times New Roman"/>
                <a:cs typeface="Times New Roman"/>
              </a:rPr>
              <a:t>to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these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latin typeface="Times New Roman"/>
                <a:cs typeface="Times New Roman"/>
              </a:rPr>
              <a:t>personas,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50" dirty="0">
                <a:latin typeface="Times New Roman"/>
                <a:cs typeface="Times New Roman"/>
              </a:rPr>
              <a:t>we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135" dirty="0">
                <a:latin typeface="Times New Roman"/>
                <a:cs typeface="Times New Roman"/>
              </a:rPr>
              <a:t>can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140" dirty="0">
                <a:latin typeface="Times New Roman"/>
                <a:cs typeface="Times New Roman"/>
              </a:rPr>
              <a:t>enhance</a:t>
            </a:r>
            <a:r>
              <a:rPr lang="en-US" sz="2000" spc="30" dirty="0">
                <a:latin typeface="Times New Roman"/>
                <a:cs typeface="Times New Roman"/>
              </a:rPr>
              <a:t> </a:t>
            </a:r>
            <a:r>
              <a:rPr lang="en-US" sz="2000" spc="95" dirty="0">
                <a:latin typeface="Times New Roman"/>
                <a:cs typeface="Times New Roman"/>
              </a:rPr>
              <a:t>user </a:t>
            </a:r>
            <a:r>
              <a:rPr lang="en-US" sz="2000" spc="120" dirty="0">
                <a:latin typeface="Times New Roman"/>
                <a:cs typeface="Times New Roman"/>
              </a:rPr>
              <a:t>engagement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spc="150" dirty="0">
                <a:latin typeface="Times New Roman"/>
                <a:cs typeface="Times New Roman"/>
              </a:rPr>
              <a:t>and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spc="55" dirty="0">
                <a:latin typeface="Times New Roman"/>
                <a:cs typeface="Times New Roman"/>
              </a:rPr>
              <a:t>drive</a:t>
            </a:r>
            <a:r>
              <a:rPr lang="en-US" sz="2000" spc="25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adoption,</a:t>
            </a:r>
            <a:r>
              <a:rPr lang="en-US" sz="2000" spc="20" dirty="0">
                <a:latin typeface="Times New Roman"/>
                <a:cs typeface="Times New Roman"/>
              </a:rPr>
              <a:t> </a:t>
            </a:r>
            <a:r>
              <a:rPr lang="en-US" sz="2000" spc="75" dirty="0">
                <a:latin typeface="Times New Roman"/>
                <a:cs typeface="Times New Roman"/>
              </a:rPr>
              <a:t>ultimately </a:t>
            </a:r>
            <a:r>
              <a:rPr lang="en-US" sz="2000" spc="95" dirty="0">
                <a:latin typeface="Times New Roman"/>
                <a:cs typeface="Times New Roman"/>
              </a:rPr>
              <a:t>maximizing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50" dirty="0">
                <a:latin typeface="Times New Roman"/>
                <a:cs typeface="Times New Roman"/>
              </a:rPr>
              <a:t>the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40" dirty="0">
                <a:latin typeface="Times New Roman"/>
                <a:cs typeface="Times New Roman"/>
              </a:rPr>
              <a:t>app's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65" dirty="0">
                <a:latin typeface="Times New Roman"/>
                <a:cs typeface="Times New Roman"/>
              </a:rPr>
              <a:t>effectiveness</a:t>
            </a:r>
            <a:r>
              <a:rPr lang="en-US" sz="2000" spc="40" dirty="0">
                <a:latin typeface="Times New Roman"/>
                <a:cs typeface="Times New Roman"/>
              </a:rPr>
              <a:t> </a:t>
            </a:r>
            <a:r>
              <a:rPr lang="en-US" sz="2000" spc="125" dirty="0">
                <a:latin typeface="Times New Roman"/>
                <a:cs typeface="Times New Roman"/>
              </a:rPr>
              <a:t>and </a:t>
            </a:r>
            <a:r>
              <a:rPr lang="en-US" sz="2000" spc="90" dirty="0">
                <a:latin typeface="Times New Roman"/>
                <a:cs typeface="Times New Roman"/>
              </a:rPr>
              <a:t>reach.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8" name="PlaceHolder 2">
            <a:extLst>
              <a:ext uri="{FF2B5EF4-FFF2-40B4-BE49-F238E27FC236}">
                <a16:creationId xmlns:a16="http://schemas.microsoft.com/office/drawing/2014/main" id="{96772AD7-CE7D-BD1C-49D8-A143EAC5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534" y="191061"/>
            <a:ext cx="5747506" cy="58617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USER PROFILES</a:t>
            </a:r>
            <a:endParaRPr lang="fr-FR" sz="3200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8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DBC34-71EA-56A9-166D-ACF90272F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B61379A0-692C-883D-B24C-C3ED7D39BB5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011751" y="1316944"/>
            <a:ext cx="7120498" cy="272439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3515"/>
              </a:spcBef>
            </a:pPr>
            <a:r>
              <a:rPr lang="en-US" sz="1800" spc="85" dirty="0">
                <a:latin typeface="Times New Roman"/>
                <a:cs typeface="Times New Roman"/>
              </a:rPr>
              <a:t>The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Partnership</a:t>
            </a:r>
            <a:r>
              <a:rPr lang="en-US" sz="1800" dirty="0">
                <a:latin typeface="Times New Roman"/>
                <a:cs typeface="Times New Roman"/>
              </a:rPr>
              <a:t> &amp; </a:t>
            </a:r>
            <a:r>
              <a:rPr lang="en-US" sz="1800" spc="80" dirty="0">
                <a:latin typeface="Times New Roman"/>
                <a:cs typeface="Times New Roman"/>
              </a:rPr>
              <a:t>Funding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105" dirty="0">
                <a:latin typeface="Times New Roman"/>
                <a:cs typeface="Times New Roman"/>
              </a:rPr>
              <a:t>Web</a:t>
            </a:r>
            <a:r>
              <a:rPr lang="en-US" sz="1800" spc="5" dirty="0">
                <a:latin typeface="Times New Roman"/>
                <a:cs typeface="Times New Roman"/>
              </a:rPr>
              <a:t> </a:t>
            </a:r>
            <a:r>
              <a:rPr lang="en-US" sz="1800" spc="85" dirty="0">
                <a:latin typeface="Times New Roman"/>
                <a:cs typeface="Times New Roman"/>
              </a:rPr>
              <a:t>App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60" dirty="0">
                <a:latin typeface="Times New Roman"/>
                <a:cs typeface="Times New Roman"/>
              </a:rPr>
              <a:t>offers </a:t>
            </a:r>
            <a:r>
              <a:rPr lang="en-US" sz="1800" spc="90" dirty="0">
                <a:latin typeface="Times New Roman"/>
                <a:cs typeface="Times New Roman"/>
              </a:rPr>
              <a:t>user-</a:t>
            </a:r>
            <a:r>
              <a:rPr lang="en-US" sz="1800" spc="55" dirty="0">
                <a:latin typeface="Times New Roman"/>
                <a:cs typeface="Times New Roman"/>
              </a:rPr>
              <a:t>friendly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70" dirty="0">
                <a:latin typeface="Times New Roman"/>
                <a:cs typeface="Times New Roman"/>
              </a:rPr>
              <a:t>navigation,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60" dirty="0">
                <a:latin typeface="Times New Roman"/>
                <a:cs typeface="Times New Roman"/>
              </a:rPr>
              <a:t>allowing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users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90" dirty="0">
                <a:latin typeface="Times New Roman"/>
                <a:cs typeface="Times New Roman"/>
              </a:rPr>
              <a:t>to </a:t>
            </a:r>
            <a:r>
              <a:rPr lang="en-US" sz="1800" dirty="0">
                <a:latin typeface="Times New Roman"/>
                <a:cs typeface="Times New Roman"/>
              </a:rPr>
              <a:t>easily</a:t>
            </a:r>
            <a:r>
              <a:rPr lang="en-US" sz="1800" spc="75" dirty="0">
                <a:latin typeface="Times New Roman"/>
                <a:cs typeface="Times New Roman"/>
              </a:rPr>
              <a:t> find </a:t>
            </a:r>
            <a:r>
              <a:rPr lang="en-US" sz="1800" spc="150" dirty="0">
                <a:latin typeface="Times New Roman"/>
                <a:cs typeface="Times New Roman"/>
              </a:rPr>
              <a:t>and</a:t>
            </a:r>
            <a:r>
              <a:rPr lang="en-US" sz="1800" spc="75" dirty="0">
                <a:latin typeface="Times New Roman"/>
                <a:cs typeface="Times New Roman"/>
              </a:rPr>
              <a:t> </a:t>
            </a:r>
            <a:r>
              <a:rPr lang="en-US" sz="1800" spc="80" dirty="0">
                <a:latin typeface="Times New Roman"/>
                <a:cs typeface="Times New Roman"/>
              </a:rPr>
              <a:t>apply</a:t>
            </a:r>
            <a:r>
              <a:rPr lang="en-US" sz="1800" spc="75" dirty="0">
                <a:latin typeface="Times New Roman"/>
                <a:cs typeface="Times New Roman"/>
              </a:rPr>
              <a:t> for </a:t>
            </a:r>
            <a:r>
              <a:rPr lang="en-US" sz="1800" spc="85" dirty="0">
                <a:latin typeface="Times New Roman"/>
                <a:cs typeface="Times New Roman"/>
              </a:rPr>
              <a:t>funding </a:t>
            </a:r>
            <a:r>
              <a:rPr lang="en-US" sz="1800" spc="100" dirty="0">
                <a:latin typeface="Times New Roman"/>
                <a:cs typeface="Times New Roman"/>
              </a:rPr>
              <a:t>opportunities.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3515"/>
              </a:spcBef>
            </a:pPr>
            <a:r>
              <a:rPr lang="en-US" sz="1800" spc="85" dirty="0">
                <a:latin typeface="Times New Roman"/>
                <a:cs typeface="Times New Roman"/>
              </a:rPr>
              <a:t>The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170" dirty="0">
                <a:latin typeface="Times New Roman"/>
                <a:cs typeface="Times New Roman"/>
              </a:rPr>
              <a:t>app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85" dirty="0">
                <a:latin typeface="Times New Roman"/>
                <a:cs typeface="Times New Roman"/>
              </a:rPr>
              <a:t>also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75" dirty="0">
                <a:latin typeface="Times New Roman"/>
                <a:cs typeface="Times New Roman"/>
              </a:rPr>
              <a:t>provides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80" dirty="0">
                <a:latin typeface="Times New Roman"/>
                <a:cs typeface="Times New Roman"/>
              </a:rPr>
              <a:t>tools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75" dirty="0">
                <a:latin typeface="Times New Roman"/>
                <a:cs typeface="Times New Roman"/>
              </a:rPr>
              <a:t>for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85" dirty="0">
                <a:latin typeface="Times New Roman"/>
                <a:cs typeface="Times New Roman"/>
              </a:rPr>
              <a:t>tracking </a:t>
            </a:r>
            <a:r>
              <a:rPr lang="en-US" sz="1800" spc="105" dirty="0">
                <a:latin typeface="Times New Roman"/>
                <a:cs typeface="Times New Roman"/>
              </a:rPr>
              <a:t>application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100" dirty="0">
                <a:latin typeface="Times New Roman"/>
                <a:cs typeface="Times New Roman"/>
              </a:rPr>
              <a:t>progress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150" dirty="0">
                <a:latin typeface="Times New Roman"/>
                <a:cs typeface="Times New Roman"/>
              </a:rPr>
              <a:t>and</a:t>
            </a:r>
            <a:r>
              <a:rPr lang="en-US" sz="1800" spc="20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managing partnerships,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ensuring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users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135" dirty="0">
                <a:latin typeface="Times New Roman"/>
                <a:cs typeface="Times New Roman"/>
              </a:rPr>
              <a:t>can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90" dirty="0">
                <a:latin typeface="Times New Roman"/>
                <a:cs typeface="Times New Roman"/>
              </a:rPr>
              <a:t>maximize </a:t>
            </a:r>
            <a:r>
              <a:rPr lang="en-US" sz="1800" spc="120" dirty="0">
                <a:latin typeface="Times New Roman"/>
                <a:cs typeface="Times New Roman"/>
              </a:rPr>
              <a:t>their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95" dirty="0">
                <a:latin typeface="Times New Roman"/>
                <a:cs typeface="Times New Roman"/>
              </a:rPr>
              <a:t>funding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potential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150" dirty="0">
                <a:latin typeface="Times New Roman"/>
                <a:cs typeface="Times New Roman"/>
              </a:rPr>
              <a:t>and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80" dirty="0">
                <a:latin typeface="Times New Roman"/>
                <a:cs typeface="Times New Roman"/>
              </a:rPr>
              <a:t>foster </a:t>
            </a:r>
            <a:r>
              <a:rPr lang="en-US" sz="1800" spc="110" dirty="0">
                <a:latin typeface="Times New Roman"/>
                <a:cs typeface="Times New Roman"/>
              </a:rPr>
              <a:t>meaningful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75" dirty="0">
                <a:latin typeface="Times New Roman"/>
                <a:cs typeface="Times New Roman"/>
              </a:rPr>
              <a:t>collaborations.</a:t>
            </a:r>
          </a:p>
          <a:p>
            <a:pPr marL="12700" marR="5080">
              <a:lnSpc>
                <a:spcPct val="100000"/>
              </a:lnSpc>
              <a:spcBef>
                <a:spcPts val="3515"/>
              </a:spcBef>
            </a:pPr>
            <a:r>
              <a:rPr lang="en-US" sz="1800" spc="-35" dirty="0">
                <a:latin typeface="Times New Roman"/>
                <a:cs typeface="Times New Roman"/>
              </a:rPr>
              <a:t>Key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105" dirty="0">
                <a:latin typeface="Times New Roman"/>
                <a:cs typeface="Times New Roman"/>
              </a:rPr>
              <a:t>features</a:t>
            </a:r>
            <a:r>
              <a:rPr lang="en-US" sz="1800" spc="10" dirty="0">
                <a:latin typeface="Times New Roman"/>
                <a:cs typeface="Times New Roman"/>
              </a:rPr>
              <a:t> </a:t>
            </a:r>
            <a:r>
              <a:rPr lang="en-US" sz="1800" spc="85" dirty="0">
                <a:latin typeface="Times New Roman"/>
                <a:cs typeface="Times New Roman"/>
              </a:rPr>
              <a:t>include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a </a:t>
            </a:r>
            <a:r>
              <a:rPr lang="en-US" sz="1800" spc="85" dirty="0">
                <a:latin typeface="Times New Roman"/>
                <a:cs typeface="Times New Roman"/>
              </a:rPr>
              <a:t>dynamic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120" dirty="0">
                <a:latin typeface="Times New Roman"/>
                <a:cs typeface="Times New Roman"/>
              </a:rPr>
              <a:t>search</a:t>
            </a:r>
            <a:r>
              <a:rPr lang="en-US" sz="1800" spc="35" dirty="0">
                <a:latin typeface="Times New Roman"/>
                <a:cs typeface="Times New Roman"/>
              </a:rPr>
              <a:t> </a:t>
            </a:r>
            <a:r>
              <a:rPr lang="en-US" sz="1800" spc="80" dirty="0">
                <a:latin typeface="Times New Roman"/>
                <a:cs typeface="Times New Roman"/>
              </a:rPr>
              <a:t>function,</a:t>
            </a:r>
            <a:r>
              <a:rPr lang="en-US" sz="1800" spc="40" dirty="0">
                <a:latin typeface="Times New Roman"/>
                <a:cs typeface="Times New Roman"/>
              </a:rPr>
              <a:t> </a:t>
            </a:r>
            <a:r>
              <a:rPr lang="en-US" sz="1800" spc="90" dirty="0">
                <a:latin typeface="Times New Roman"/>
                <a:cs typeface="Times New Roman"/>
              </a:rPr>
              <a:t>personalized </a:t>
            </a:r>
            <a:r>
              <a:rPr lang="en-US" sz="1800" spc="95" dirty="0">
                <a:latin typeface="Times New Roman"/>
                <a:cs typeface="Times New Roman"/>
              </a:rPr>
              <a:t>funding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105" dirty="0">
                <a:latin typeface="Times New Roman"/>
                <a:cs typeface="Times New Roman"/>
              </a:rPr>
              <a:t>recommendations,</a:t>
            </a:r>
            <a:r>
              <a:rPr lang="en-US" sz="1800" spc="45" dirty="0">
                <a:latin typeface="Times New Roman"/>
                <a:cs typeface="Times New Roman"/>
              </a:rPr>
              <a:t> </a:t>
            </a:r>
            <a:r>
              <a:rPr lang="en-US" sz="1800" spc="150" dirty="0">
                <a:latin typeface="Times New Roman"/>
                <a:cs typeface="Times New Roman"/>
              </a:rPr>
              <a:t>and</a:t>
            </a:r>
            <a:r>
              <a:rPr lang="en-US" sz="1800" spc="50" dirty="0">
                <a:latin typeface="Times New Roman"/>
                <a:cs typeface="Times New Roman"/>
              </a:rPr>
              <a:t> </a:t>
            </a:r>
            <a:r>
              <a:rPr lang="en-US" sz="1800" spc="110" dirty="0">
                <a:latin typeface="Times New Roman"/>
                <a:cs typeface="Times New Roman"/>
              </a:rPr>
              <a:t>a </a:t>
            </a:r>
            <a:r>
              <a:rPr lang="en-US" sz="1800" spc="75" dirty="0">
                <a:latin typeface="Times New Roman"/>
                <a:cs typeface="Times New Roman"/>
              </a:rPr>
              <a:t>collaborative</a:t>
            </a:r>
            <a:r>
              <a:rPr lang="en-US" sz="1800" spc="25" dirty="0">
                <a:latin typeface="Times New Roman"/>
                <a:cs typeface="Times New Roman"/>
              </a:rPr>
              <a:t> </a:t>
            </a:r>
            <a:r>
              <a:rPr lang="en-US" sz="1800" spc="120" dirty="0">
                <a:latin typeface="Times New Roman"/>
                <a:cs typeface="Times New Roman"/>
              </a:rPr>
              <a:t>platform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75" dirty="0">
                <a:latin typeface="Times New Roman"/>
                <a:cs typeface="Times New Roman"/>
              </a:rPr>
              <a:t>for</a:t>
            </a:r>
            <a:r>
              <a:rPr lang="en-US" sz="1800" spc="30" dirty="0">
                <a:latin typeface="Times New Roman"/>
                <a:cs typeface="Times New Roman"/>
              </a:rPr>
              <a:t> </a:t>
            </a:r>
            <a:r>
              <a:rPr lang="en-US" sz="1800" spc="85" dirty="0">
                <a:latin typeface="Times New Roman"/>
                <a:cs typeface="Times New Roman"/>
              </a:rPr>
              <a:t>stakeholders.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51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8" name="PlaceHolder 2">
            <a:extLst>
              <a:ext uri="{FF2B5EF4-FFF2-40B4-BE49-F238E27FC236}">
                <a16:creationId xmlns:a16="http://schemas.microsoft.com/office/drawing/2014/main" id="{F620AFB4-6649-6FEF-7E2E-2C1BEC9B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74" y="211238"/>
            <a:ext cx="8229598" cy="7174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 OF THE WEB APP</a:t>
            </a:r>
            <a:endParaRPr lang="fr-FR" sz="4000" b="1" u="none" strike="noStrike" dirty="0">
              <a:solidFill>
                <a:schemeClr val="dk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C3233-073C-B714-EFD8-146A99A93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>
            <a:extLst>
              <a:ext uri="{FF2B5EF4-FFF2-40B4-BE49-F238E27FC236}">
                <a16:creationId xmlns:a16="http://schemas.microsoft.com/office/drawing/2014/main" id="{D207CF3D-288F-95D0-C074-DBD46831B97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70560" y="663672"/>
            <a:ext cx="4260254" cy="43876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400" dirty="0"/>
              <a:t>A simple, browser-based platform that integrates partner matchmaking, funding management, and impact tracking.</a:t>
            </a:r>
            <a:endParaRPr lang="en-US" sz="1400" b="1" dirty="0"/>
          </a:p>
          <a:p>
            <a:r>
              <a:rPr lang="en-US" sz="1400" b="1" dirty="0"/>
              <a:t>Matchmaking</a:t>
            </a:r>
            <a:endParaRPr lang="en-US" sz="1400" dirty="0"/>
          </a:p>
          <a:p>
            <a:pPr lvl="1"/>
            <a:r>
              <a:rPr lang="en-US" sz="1400" dirty="0"/>
              <a:t>Select a role (Startup/NGO/World Bank) + goal (Education/Health/Finance).</a:t>
            </a:r>
          </a:p>
          <a:p>
            <a:pPr lvl="1"/>
            <a:r>
              <a:rPr lang="en-US" sz="1400" dirty="0"/>
              <a:t>App suggests “Best Match” or random “Surprise Match.”</a:t>
            </a:r>
          </a:p>
          <a:p>
            <a:pPr lvl="1"/>
            <a:r>
              <a:rPr lang="en-US" sz="1400" dirty="0"/>
              <a:t>Partners can be rated with stars ⭐.</a:t>
            </a:r>
          </a:p>
          <a:p>
            <a:r>
              <a:rPr lang="en-US" sz="1400" b="1" dirty="0"/>
              <a:t>Funding Hub</a:t>
            </a:r>
            <a:endParaRPr lang="en-US" sz="1400" dirty="0"/>
          </a:p>
          <a:p>
            <a:pPr lvl="1"/>
            <a:r>
              <a:rPr lang="en-US" sz="1400" dirty="0"/>
              <a:t>Add and save funding opportunities (with deadlines).</a:t>
            </a:r>
          </a:p>
          <a:p>
            <a:pPr lvl="1"/>
            <a:r>
              <a:rPr lang="en-US" sz="1400" dirty="0"/>
              <a:t>Countdown of days left until deadlines.</a:t>
            </a:r>
          </a:p>
          <a:p>
            <a:r>
              <a:rPr lang="en-US" sz="1400" b="1" dirty="0"/>
              <a:t>Impact Tracker</a:t>
            </a:r>
            <a:endParaRPr lang="en-US" sz="1400" dirty="0"/>
          </a:p>
          <a:p>
            <a:pPr lvl="1"/>
            <a:r>
              <a:rPr lang="en-US" sz="1400" dirty="0"/>
              <a:t>Add projects with progress % and goals.</a:t>
            </a:r>
          </a:p>
          <a:p>
            <a:pPr lvl="1"/>
            <a:r>
              <a:rPr lang="en-US" sz="1400" dirty="0"/>
              <a:t>View colorful progress bars.</a:t>
            </a:r>
          </a:p>
          <a:p>
            <a:pPr lvl="1"/>
            <a:r>
              <a:rPr lang="en-US" sz="1400" dirty="0"/>
              <a:t>Completed projects trigger confetti celebration.</a:t>
            </a:r>
          </a:p>
          <a:p>
            <a:endParaRPr lang="en-US" sz="1000" dirty="0"/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AA0A330D-E2D8-16E9-878D-FFFD3D32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339" y="92172"/>
            <a:ext cx="4699322" cy="5715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b="1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CONCEPT DESCRIPTION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CED07F10-1166-E8ED-62DE-B2EE9A0C99ED}"/>
              </a:ext>
            </a:extLst>
          </p:cNvPr>
          <p:cNvSpPr txBox="1">
            <a:spLocks/>
          </p:cNvSpPr>
          <p:nvPr/>
        </p:nvSpPr>
        <p:spPr>
          <a:xfrm>
            <a:off x="5173979" y="739141"/>
            <a:ext cx="3970021" cy="41014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Interactive Guidance</a:t>
            </a:r>
            <a:endParaRPr lang="en-US" sz="1600" dirty="0"/>
          </a:p>
          <a:p>
            <a:pPr lvl="1"/>
            <a:r>
              <a:rPr lang="en-US" sz="1600" dirty="0"/>
              <a:t>AI-style rotating tips every 10 seconds.</a:t>
            </a:r>
          </a:p>
          <a:p>
            <a:pPr lvl="1"/>
            <a:r>
              <a:rPr lang="en-US" sz="1600" dirty="0"/>
              <a:t>Clear navigation tabs (Matchmaking, Funding, Impact).</a:t>
            </a:r>
            <a:br>
              <a:rPr lang="en-US" sz="1600" dirty="0"/>
            </a:br>
            <a:endParaRPr lang="en-US" sz="1600" dirty="0"/>
          </a:p>
          <a:p>
            <a:r>
              <a:rPr lang="en-US" sz="1600" b="1" dirty="0"/>
              <a:t>Intended Impact (Upon User)</a:t>
            </a:r>
          </a:p>
          <a:p>
            <a:r>
              <a:rPr lang="en-US" sz="1600" dirty="0"/>
              <a:t>Simplifies collaboration and funding search.</a:t>
            </a:r>
          </a:p>
          <a:p>
            <a:r>
              <a:rPr lang="en-US" sz="1600" dirty="0"/>
              <a:t>Reduces stress by organizing project data visually.</a:t>
            </a:r>
          </a:p>
          <a:p>
            <a:r>
              <a:rPr lang="en-US" sz="1600" dirty="0"/>
              <a:t>Motivates users with gamified features (ratings, confetti).</a:t>
            </a:r>
          </a:p>
          <a:p>
            <a:r>
              <a:rPr lang="en-US" sz="1600" dirty="0"/>
              <a:t>Improves accountability by tracking progress clearly.</a:t>
            </a:r>
            <a:br>
              <a:rPr lang="en-US" sz="1000" dirty="0"/>
            </a:b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2596237"/>
      </p:ext>
    </p:extLst>
  </p:cSld>
  <p:clrMapOvr>
    <a:masterClrMapping/>
  </p:clrMapOvr>
</p:sld>
</file>

<file path=ppt/theme/theme1.xml><?xml version="1.0" encoding="utf-8"?>
<a:theme xmlns:a="http://schemas.openxmlformats.org/drawingml/2006/main" name="Watercolor by Slidesgo">
  <a:themeElements>
    <a:clrScheme name="Simple Light">
      <a:dk1>
        <a:srgbClr val="222222"/>
      </a:dk1>
      <a:lt1>
        <a:srgbClr val="FFFFFF"/>
      </a:lt1>
      <a:dk2>
        <a:srgbClr val="B4AE1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Words>1025</Words>
  <Application>Microsoft Office PowerPoint</Application>
  <PresentationFormat>On-screen Show (16:9)</PresentationFormat>
  <Paragraphs>142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DM Sans</vt:lpstr>
      <vt:lpstr>Gwendolyn</vt:lpstr>
      <vt:lpstr>Inter</vt:lpstr>
      <vt:lpstr>Inter Bold</vt:lpstr>
      <vt:lpstr>OpenSymbol</vt:lpstr>
      <vt:lpstr>Symbol</vt:lpstr>
      <vt:lpstr>Times New Roman</vt:lpstr>
      <vt:lpstr>Unbounded Medium</vt:lpstr>
      <vt:lpstr>Viaoda Libre</vt:lpstr>
      <vt:lpstr>Wingdings</vt:lpstr>
      <vt:lpstr>Watercolor by Slidesgo</vt:lpstr>
      <vt:lpstr>Slidesgo Final Pages</vt:lpstr>
      <vt:lpstr>Slidesgo Final Pages</vt:lpstr>
      <vt:lpstr>PARTNERSHIP AND FUNDING APP</vt:lpstr>
      <vt:lpstr>ABSTRACT</vt:lpstr>
      <vt:lpstr>PERSONA DEVELOPMENT – DT CHALLENGE CONTEXT</vt:lpstr>
      <vt:lpstr>PERSONA DEVELOPMENT – DT CHALLENGE CONTEXT</vt:lpstr>
      <vt:lpstr>PARTNERSHIP &amp;FUNDING WEB APP DT  CHALLENGE</vt:lpstr>
      <vt:lpstr>PowerPoint Presentation</vt:lpstr>
      <vt:lpstr>      TARGET USER PROFILES</vt:lpstr>
      <vt:lpstr>    CORE FEATURES OF THE WEB APP</vt:lpstr>
      <vt:lpstr>CONCEPT DESCRIPTION</vt:lpstr>
      <vt:lpstr>PROTOTYPE REFERENCE</vt:lpstr>
      <vt:lpstr>PROTOTYPE REFERENCE</vt:lpstr>
      <vt:lpstr>PROTOTYPE REFERENCE</vt:lpstr>
      <vt:lpstr>RESEARCH AND REFERENCE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Dhanya P</cp:lastModifiedBy>
  <cp:revision>16</cp:revision>
  <dcterms:modified xsi:type="dcterms:W3CDTF">2025-10-07T13:54:43Z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2025-09-16T01:37:42Z</dcterms:created>
  <dc:creator>Unknown Creator</dc:creator>
  <dc:description/>
  <dc:language>en-US</dc:language>
  <cp:lastModifiedBy>Unknown Creator</cp:lastModifiedBy>
  <dcterms:modified xsi:type="dcterms:W3CDTF">2025-09-16T01:37:42Z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