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7b30985ee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7b30985ee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05c43805b97a48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05c43805b97a48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7b30985ee_1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7b30985ee_1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7b30985ee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7b30985ee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7b30985ee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7b30985ee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7b30985ee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7b30985ee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7b30985ee_1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7b30985ee_1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7b30985ee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7b30985ee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7b30985ee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7b30985ee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7b30985ee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7b30985ee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7b30985ee_1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7b30985ee_1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83125" y="883800"/>
            <a:ext cx="8520600" cy="2750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Reinforcement Learning Tutorial</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3533"/>
              <a:t>(</a:t>
            </a:r>
            <a:r>
              <a:rPr lang="en" sz="3533"/>
              <a:t>Group-5)</a:t>
            </a:r>
            <a:endParaRPr sz="3533"/>
          </a:p>
        </p:txBody>
      </p:sp>
      <p:sp>
        <p:nvSpPr>
          <p:cNvPr id="55" name="Google Shape;55;p13"/>
          <p:cNvSpPr txBox="1"/>
          <p:nvPr>
            <p:ph idx="1" type="subTitle"/>
          </p:nvPr>
        </p:nvSpPr>
        <p:spPr>
          <a:xfrm>
            <a:off x="311700" y="3997525"/>
            <a:ext cx="8520600" cy="792600"/>
          </a:xfrm>
          <a:prstGeom prst="rect">
            <a:avLst/>
          </a:prstGeom>
        </p:spPr>
        <p:txBody>
          <a:bodyPr anchorCtr="0" anchor="t" bIns="91425" lIns="91425" spcFirstLastPara="1" rIns="91425" wrap="square" tIns="91425">
            <a:noAutofit/>
          </a:bodyPr>
          <a:lstStyle/>
          <a:p>
            <a:pPr indent="457200" lvl="0" marL="4114800" rtl="0" algn="ctr">
              <a:lnSpc>
                <a:spcPct val="80000"/>
              </a:lnSpc>
              <a:spcBef>
                <a:spcPts val="0"/>
              </a:spcBef>
              <a:spcAft>
                <a:spcPts val="0"/>
              </a:spcAft>
              <a:buSzPts val="275"/>
              <a:buNone/>
            </a:pPr>
            <a:r>
              <a:rPr lang="en" sz="1100">
                <a:solidFill>
                  <a:srgbClr val="610B38"/>
                </a:solidFill>
              </a:rPr>
              <a:t>Dharan Kunati</a:t>
            </a:r>
            <a:endParaRPr sz="1100">
              <a:solidFill>
                <a:srgbClr val="610B38"/>
              </a:solidFill>
            </a:endParaRPr>
          </a:p>
          <a:p>
            <a:pPr indent="457200" lvl="0" marL="4114800" rtl="0" algn="ctr">
              <a:lnSpc>
                <a:spcPct val="80000"/>
              </a:lnSpc>
              <a:spcBef>
                <a:spcPts val="0"/>
              </a:spcBef>
              <a:spcAft>
                <a:spcPts val="0"/>
              </a:spcAft>
              <a:buSzPts val="275"/>
              <a:buNone/>
            </a:pPr>
            <a:r>
              <a:rPr lang="en" sz="1100">
                <a:solidFill>
                  <a:srgbClr val="610B38"/>
                </a:solidFill>
              </a:rPr>
              <a:t>Venkata Brahmini Ramasani</a:t>
            </a:r>
            <a:endParaRPr sz="1100">
              <a:solidFill>
                <a:srgbClr val="610B38"/>
              </a:solidFill>
            </a:endParaRPr>
          </a:p>
          <a:p>
            <a:pPr indent="457200" lvl="0" marL="4114800" rtl="0" algn="ctr">
              <a:lnSpc>
                <a:spcPct val="80000"/>
              </a:lnSpc>
              <a:spcBef>
                <a:spcPts val="0"/>
              </a:spcBef>
              <a:spcAft>
                <a:spcPts val="0"/>
              </a:spcAft>
              <a:buSzPts val="275"/>
              <a:buNone/>
            </a:pPr>
            <a:r>
              <a:rPr lang="en" sz="1100">
                <a:solidFill>
                  <a:srgbClr val="610B38"/>
                </a:solidFill>
              </a:rPr>
              <a:t>Nikhila Narla</a:t>
            </a:r>
            <a:endParaRPr sz="1100">
              <a:solidFill>
                <a:srgbClr val="610B38"/>
              </a:solidFill>
            </a:endParaRPr>
          </a:p>
          <a:p>
            <a:pPr indent="457200" lvl="0" marL="4114800" rtl="0" algn="ctr">
              <a:lnSpc>
                <a:spcPct val="80000"/>
              </a:lnSpc>
              <a:spcBef>
                <a:spcPts val="0"/>
              </a:spcBef>
              <a:spcAft>
                <a:spcPts val="0"/>
              </a:spcAft>
              <a:buSzPts val="275"/>
              <a:buNone/>
            </a:pPr>
            <a:r>
              <a:rPr lang="en" sz="1100">
                <a:solidFill>
                  <a:srgbClr val="610B38"/>
                </a:solidFill>
              </a:rPr>
              <a:t>Anitha Nari</a:t>
            </a:r>
            <a:endParaRPr sz="1100">
              <a:solidFill>
                <a:srgbClr val="610B38"/>
              </a:solidFill>
            </a:endParaRPr>
          </a:p>
          <a:p>
            <a:pPr indent="457200" lvl="0" marL="4114800" rtl="0" algn="ctr">
              <a:lnSpc>
                <a:spcPct val="80000"/>
              </a:lnSpc>
              <a:spcBef>
                <a:spcPts val="0"/>
              </a:spcBef>
              <a:spcAft>
                <a:spcPts val="0"/>
              </a:spcAft>
              <a:buSzPts val="275"/>
              <a:buNone/>
            </a:pPr>
            <a:r>
              <a:rPr lang="en" sz="1100">
                <a:solidFill>
                  <a:srgbClr val="610B38"/>
                </a:solidFill>
              </a:rPr>
              <a:t>Harshitha Ambilpur</a:t>
            </a:r>
            <a:endParaRPr sz="1100">
              <a:solidFill>
                <a:srgbClr val="610B38"/>
              </a:solidFill>
            </a:endParaRPr>
          </a:p>
          <a:p>
            <a:pPr indent="457200" lvl="0" marL="4114800" rtl="0" algn="ctr">
              <a:lnSpc>
                <a:spcPct val="80000"/>
              </a:lnSpc>
              <a:spcBef>
                <a:spcPts val="0"/>
              </a:spcBef>
              <a:spcAft>
                <a:spcPts val="0"/>
              </a:spcAft>
              <a:buSzPts val="275"/>
              <a:buNone/>
            </a:pPr>
            <a:r>
              <a:rPr lang="en" sz="1100">
                <a:solidFill>
                  <a:srgbClr val="610B38"/>
                </a:solidFill>
              </a:rPr>
              <a:t>Venkata sai chandrika gudipati</a:t>
            </a:r>
            <a:endParaRPr sz="1100">
              <a:solidFill>
                <a:srgbClr val="610B38"/>
              </a:solidFill>
            </a:endParaRPr>
          </a:p>
          <a:p>
            <a:pPr indent="457200" lvl="0" marL="4114800" rtl="0" algn="ctr">
              <a:lnSpc>
                <a:spcPct val="80000"/>
              </a:lnSpc>
              <a:spcBef>
                <a:spcPts val="0"/>
              </a:spcBef>
              <a:spcAft>
                <a:spcPts val="0"/>
              </a:spcAft>
              <a:buSzPts val="275"/>
              <a:buNone/>
            </a:pPr>
            <a:r>
              <a:rPr lang="en" sz="1100">
                <a:solidFill>
                  <a:srgbClr val="610B38"/>
                </a:solidFill>
              </a:rPr>
              <a:t>Surya Chandra Reddy</a:t>
            </a:r>
            <a:endParaRPr sz="1100">
              <a:solidFill>
                <a:srgbClr val="610B38"/>
              </a:solidFill>
            </a:endParaRPr>
          </a:p>
          <a:p>
            <a:pPr indent="457200" lvl="0" marL="4114800" rtl="0" algn="ctr">
              <a:lnSpc>
                <a:spcPct val="80000"/>
              </a:lnSpc>
              <a:spcBef>
                <a:spcPts val="0"/>
              </a:spcBef>
              <a:spcAft>
                <a:spcPts val="0"/>
              </a:spcAft>
              <a:buSzPts val="275"/>
              <a:buNone/>
            </a:pPr>
            <a:r>
              <a:t/>
            </a:r>
            <a:endParaRPr sz="1100">
              <a:solidFill>
                <a:srgbClr val="610B3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of Reinforcement learning:</a:t>
            </a:r>
            <a:endParaRPr/>
          </a:p>
        </p:txBody>
      </p:sp>
      <p:sp>
        <p:nvSpPr>
          <p:cNvPr id="115" name="Google Shape;115;p22"/>
          <p:cNvSpPr txBox="1"/>
          <p:nvPr>
            <p:ph idx="1" type="body"/>
          </p:nvPr>
        </p:nvSpPr>
        <p:spPr>
          <a:xfrm>
            <a:off x="0" y="1017724"/>
            <a:ext cx="8832300" cy="391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Robotics- Robot Navigation</a:t>
            </a:r>
            <a:endParaRPr/>
          </a:p>
          <a:p>
            <a:pPr indent="-342900" lvl="0" marL="457200" rtl="0" algn="l">
              <a:spcBef>
                <a:spcPts val="0"/>
              </a:spcBef>
              <a:spcAft>
                <a:spcPts val="0"/>
              </a:spcAft>
              <a:buSzPts val="1800"/>
              <a:buChar char="●"/>
            </a:pPr>
            <a:r>
              <a:rPr lang="en"/>
              <a:t>Game Playing- Chess, Tic-tac-Toe</a:t>
            </a:r>
            <a:endParaRPr/>
          </a:p>
          <a:p>
            <a:pPr indent="-342900" lvl="0" marL="457200" rtl="0" algn="l">
              <a:spcBef>
                <a:spcPts val="0"/>
              </a:spcBef>
              <a:spcAft>
                <a:spcPts val="0"/>
              </a:spcAft>
              <a:buSzPts val="1800"/>
              <a:buChar char="●"/>
            </a:pPr>
            <a:r>
              <a:rPr lang="en"/>
              <a:t>Business </a:t>
            </a:r>
            <a:r>
              <a:rPr lang="en"/>
              <a:t>strategy</a:t>
            </a:r>
            <a:r>
              <a:rPr lang="en"/>
              <a:t> Planning</a:t>
            </a:r>
            <a:endParaRPr/>
          </a:p>
          <a:p>
            <a:pPr indent="-342900" lvl="0" marL="457200" rtl="0" algn="l">
              <a:spcBef>
                <a:spcPts val="0"/>
              </a:spcBef>
              <a:spcAft>
                <a:spcPts val="0"/>
              </a:spcAft>
              <a:buSzPts val="1800"/>
              <a:buChar char="●"/>
            </a:pPr>
            <a:r>
              <a:rPr lang="en"/>
              <a:t>Optimizing Chemical reactions</a:t>
            </a:r>
            <a:endParaRPr/>
          </a:p>
          <a:p>
            <a:pPr indent="-342900" lvl="0" marL="457200" rtl="0" algn="l">
              <a:spcBef>
                <a:spcPts val="0"/>
              </a:spcBef>
              <a:spcAft>
                <a:spcPts val="0"/>
              </a:spcAft>
              <a:buSzPts val="1800"/>
              <a:buChar char="●"/>
            </a:pPr>
            <a:r>
              <a:rPr lang="en"/>
              <a:t>Auto-mobile Manufacturing Industry</a:t>
            </a:r>
            <a:endParaRPr/>
          </a:p>
          <a:p>
            <a:pPr indent="-342900" lvl="0" marL="457200" rtl="0" algn="l">
              <a:spcBef>
                <a:spcPts val="0"/>
              </a:spcBef>
              <a:spcAft>
                <a:spcPts val="0"/>
              </a:spcAft>
              <a:buSzPts val="1800"/>
              <a:buChar char="●"/>
            </a:pPr>
            <a:r>
              <a:rPr lang="en"/>
              <a:t>Evaluation of Trading </a:t>
            </a:r>
            <a:r>
              <a:rPr lang="en"/>
              <a:t>strategies</a:t>
            </a:r>
            <a:r>
              <a:rPr lang="en"/>
              <a:t> in Finance Industries.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1" name="Google Shape;121;p23"/>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Reinforcement is the important and useful part of Machine Learning</a:t>
            </a:r>
            <a:endParaRPr/>
          </a:p>
          <a:p>
            <a:pPr indent="-342900" lvl="0" marL="457200" rtl="0" algn="l">
              <a:spcBef>
                <a:spcPts val="0"/>
              </a:spcBef>
              <a:spcAft>
                <a:spcPts val="0"/>
              </a:spcAft>
              <a:buSzPts val="1800"/>
              <a:buChar char="●"/>
            </a:pPr>
            <a:r>
              <a:rPr lang="en"/>
              <a:t>The Agent() explores and validates the application environment without any Human support.</a:t>
            </a:r>
            <a:endParaRPr/>
          </a:p>
          <a:p>
            <a:pPr indent="-342900" lvl="0" marL="457200" rtl="0" algn="l">
              <a:spcBef>
                <a:spcPts val="0"/>
              </a:spcBef>
              <a:spcAft>
                <a:spcPts val="0"/>
              </a:spcAft>
              <a:buSzPts val="1800"/>
              <a:buChar char="●"/>
            </a:pPr>
            <a:r>
              <a:rPr lang="en"/>
              <a:t>This what makes the base for the Artificial Intelligence Algorithms.</a:t>
            </a:r>
            <a:endParaRPr/>
          </a:p>
          <a:p>
            <a:pPr indent="-342900" lvl="0" marL="457200" rtl="0" algn="l">
              <a:spcBef>
                <a:spcPts val="0"/>
              </a:spcBef>
              <a:spcAft>
                <a:spcPts val="0"/>
              </a:spcAft>
              <a:buSzPts val="1800"/>
              <a:buChar char="●"/>
            </a:pPr>
            <a:r>
              <a:rPr lang="en"/>
              <a:t>One of the major problem of Reinforcement learning is the effect of some Parameters like delayed feedback on the speed of learning.</a:t>
            </a:r>
            <a:endParaRPr/>
          </a:p>
          <a:p>
            <a:pPr indent="-342900" lvl="0" marL="457200" rtl="0" algn="l">
              <a:spcBef>
                <a:spcPts val="0"/>
              </a:spcBef>
              <a:spcAft>
                <a:spcPts val="0"/>
              </a:spcAft>
              <a:buSzPts val="1800"/>
              <a:buChar char="●"/>
            </a:pPr>
            <a:r>
              <a:rPr lang="en"/>
              <a:t>Too much of reinforcement techniques may lead to overloading of states which further damages the final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idx="1" type="body"/>
          </p:nvPr>
        </p:nvSpPr>
        <p:spPr>
          <a:xfrm>
            <a:off x="311700" y="1206318"/>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4000"/>
          </a:p>
          <a:p>
            <a:pPr indent="0" lvl="0" marL="0" rtl="0" algn="ctr">
              <a:spcBef>
                <a:spcPts val="1200"/>
              </a:spcBef>
              <a:spcAft>
                <a:spcPts val="1200"/>
              </a:spcAft>
              <a:buNone/>
            </a:pPr>
            <a:r>
              <a:rPr b="1" i="1" lang="en" sz="4000"/>
              <a:t>THANK YOU</a:t>
            </a:r>
            <a:endParaRPr b="1" i="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469450"/>
            <a:ext cx="3999900" cy="45210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SzPts val="523"/>
              <a:buNone/>
            </a:pPr>
            <a:r>
              <a:rPr b="1" lang="en" sz="1337">
                <a:latin typeface="Times New Roman"/>
                <a:ea typeface="Times New Roman"/>
                <a:cs typeface="Times New Roman"/>
                <a:sym typeface="Times New Roman"/>
              </a:rPr>
              <a:t>What is Reinforcement Learning?</a:t>
            </a:r>
            <a:endParaRPr b="1" sz="1337">
              <a:latin typeface="Times New Roman"/>
              <a:ea typeface="Times New Roman"/>
              <a:cs typeface="Times New Roman"/>
              <a:sym typeface="Times New Roman"/>
            </a:endParaRPr>
          </a:p>
          <a:p>
            <a:pPr indent="-324901" lvl="0" marL="457200" rtl="0" algn="l">
              <a:lnSpc>
                <a:spcPct val="75000"/>
              </a:lnSpc>
              <a:spcBef>
                <a:spcPts val="1200"/>
              </a:spcBef>
              <a:spcAft>
                <a:spcPts val="0"/>
              </a:spcAft>
              <a:buSzPts val="1517"/>
              <a:buFont typeface="Times New Roman"/>
              <a:buChar char="●"/>
            </a:pPr>
            <a:r>
              <a:rPr lang="en" sz="1516">
                <a:latin typeface="Times New Roman"/>
                <a:ea typeface="Times New Roman"/>
                <a:cs typeface="Times New Roman"/>
                <a:sym typeface="Times New Roman"/>
              </a:rPr>
              <a:t>Type of machine learning method where an intelligent agent (computer program) interacts with the environment and learns to act within that.</a:t>
            </a:r>
            <a:endParaRPr sz="1516">
              <a:latin typeface="Times New Roman"/>
              <a:ea typeface="Times New Roman"/>
              <a:cs typeface="Times New Roman"/>
              <a:sym typeface="Times New Roman"/>
            </a:endParaRPr>
          </a:p>
          <a:p>
            <a:pPr indent="-324901" lvl="0" marL="457200" rtl="0" algn="l">
              <a:lnSpc>
                <a:spcPct val="75000"/>
              </a:lnSpc>
              <a:spcBef>
                <a:spcPts val="0"/>
              </a:spcBef>
              <a:spcAft>
                <a:spcPts val="0"/>
              </a:spcAft>
              <a:buSzPts val="1517"/>
              <a:buFont typeface="Times New Roman"/>
              <a:buChar char="●"/>
            </a:pPr>
            <a:r>
              <a:rPr lang="en" sz="1516">
                <a:latin typeface="Times New Roman"/>
                <a:ea typeface="Times New Roman"/>
                <a:cs typeface="Times New Roman"/>
                <a:sym typeface="Times New Roman"/>
              </a:rPr>
              <a:t>Solves a specific type of problem where decision making is sequential, and the goal is long-term, such as game-playing, robotics, etc.</a:t>
            </a:r>
            <a:endParaRPr sz="1616">
              <a:latin typeface="Times New Roman"/>
              <a:ea typeface="Times New Roman"/>
              <a:cs typeface="Times New Roman"/>
              <a:sym typeface="Times New Roman"/>
            </a:endParaRPr>
          </a:p>
          <a:p>
            <a:pPr indent="-324901" lvl="0" marL="457200" rtl="0" algn="l">
              <a:lnSpc>
                <a:spcPct val="75000"/>
              </a:lnSpc>
              <a:spcBef>
                <a:spcPts val="0"/>
              </a:spcBef>
              <a:spcAft>
                <a:spcPts val="0"/>
              </a:spcAft>
              <a:buSzPts val="1517"/>
              <a:buFont typeface="Times New Roman"/>
              <a:buChar char="●"/>
            </a:pPr>
            <a:r>
              <a:rPr lang="en" sz="1516">
                <a:latin typeface="Times New Roman"/>
                <a:ea typeface="Times New Roman"/>
                <a:cs typeface="Times New Roman"/>
                <a:sym typeface="Times New Roman"/>
              </a:rPr>
              <a:t>The agent learns that what actions lead to positive feedback or rewards and what actions lead to negative feedback penalty. As a positive reward, the agent gets a positive point, and as a penalty, it gets a negative point</a:t>
            </a:r>
            <a:endParaRPr sz="1516">
              <a:latin typeface="Times New Roman"/>
              <a:ea typeface="Times New Roman"/>
              <a:cs typeface="Times New Roman"/>
              <a:sym typeface="Times New Roman"/>
            </a:endParaRPr>
          </a:p>
          <a:p>
            <a:pPr indent="0" lvl="0" marL="0" rtl="0" algn="l">
              <a:lnSpc>
                <a:spcPct val="75000"/>
              </a:lnSpc>
              <a:spcBef>
                <a:spcPts val="1200"/>
              </a:spcBef>
              <a:spcAft>
                <a:spcPts val="0"/>
              </a:spcAft>
              <a:buSzPts val="523"/>
              <a:buNone/>
            </a:pPr>
            <a:r>
              <a:rPr b="1" lang="en" sz="1337">
                <a:latin typeface="Times New Roman"/>
                <a:ea typeface="Times New Roman"/>
                <a:cs typeface="Times New Roman"/>
                <a:sym typeface="Times New Roman"/>
              </a:rPr>
              <a:t>Terms used in Reinforcement Learning:</a:t>
            </a:r>
            <a:endParaRPr b="1" sz="1337">
              <a:latin typeface="Times New Roman"/>
              <a:ea typeface="Times New Roman"/>
              <a:cs typeface="Times New Roman"/>
              <a:sym typeface="Times New Roman"/>
            </a:endParaRPr>
          </a:p>
          <a:p>
            <a:pPr indent="0" lvl="0" marL="0" rtl="0" algn="l">
              <a:lnSpc>
                <a:spcPct val="75000"/>
              </a:lnSpc>
              <a:spcBef>
                <a:spcPts val="1200"/>
              </a:spcBef>
              <a:spcAft>
                <a:spcPts val="0"/>
              </a:spcAft>
              <a:buSzPts val="523"/>
              <a:buNone/>
            </a:pPr>
            <a:r>
              <a:rPr lang="en" sz="1432">
                <a:latin typeface="Times New Roman"/>
                <a:ea typeface="Times New Roman"/>
                <a:cs typeface="Times New Roman"/>
                <a:sym typeface="Times New Roman"/>
              </a:rPr>
              <a:t>Agent(), Environment(), Action(), State(), Reward(), Policy(), Value(), Q-value()    </a:t>
            </a:r>
            <a:r>
              <a:rPr lang="en" sz="1332">
                <a:latin typeface="Times New Roman"/>
                <a:ea typeface="Times New Roman"/>
                <a:cs typeface="Times New Roman"/>
                <a:sym typeface="Times New Roman"/>
              </a:rPr>
              <a:t> </a:t>
            </a:r>
            <a:endParaRPr sz="1332">
              <a:latin typeface="Times New Roman"/>
              <a:ea typeface="Times New Roman"/>
              <a:cs typeface="Times New Roman"/>
              <a:sym typeface="Times New Roman"/>
            </a:endParaRPr>
          </a:p>
          <a:p>
            <a:pPr indent="0" lvl="0" marL="0" rtl="0" algn="l">
              <a:lnSpc>
                <a:spcPct val="95000"/>
              </a:lnSpc>
              <a:spcBef>
                <a:spcPts val="1200"/>
              </a:spcBef>
              <a:spcAft>
                <a:spcPts val="1200"/>
              </a:spcAft>
              <a:buSzPts val="523"/>
              <a:buNone/>
            </a:pPr>
            <a:r>
              <a:t/>
            </a:r>
            <a:endParaRPr sz="765"/>
          </a:p>
        </p:txBody>
      </p:sp>
      <p:sp>
        <p:nvSpPr>
          <p:cNvPr id="61" name="Google Shape;61;p14"/>
          <p:cNvSpPr txBox="1"/>
          <p:nvPr>
            <p:ph idx="2" type="body"/>
          </p:nvPr>
        </p:nvSpPr>
        <p:spPr>
          <a:xfrm>
            <a:off x="4811975" y="796025"/>
            <a:ext cx="3999900" cy="336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4865625" y="861175"/>
            <a:ext cx="3679000" cy="3235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62725" y="295225"/>
            <a:ext cx="8520600" cy="4297200"/>
          </a:xfrm>
          <a:prstGeom prst="rect">
            <a:avLst/>
          </a:prstGeom>
        </p:spPr>
        <p:txBody>
          <a:bodyPr anchorCtr="0" anchor="t" bIns="91425" lIns="91425" spcFirstLastPara="1" rIns="91425" wrap="square" tIns="91425">
            <a:noAutofit/>
          </a:bodyPr>
          <a:lstStyle/>
          <a:p>
            <a:pPr indent="0" lvl="0" marL="0" rtl="0" algn="just">
              <a:lnSpc>
                <a:spcPct val="95000"/>
              </a:lnSpc>
              <a:spcBef>
                <a:spcPts val="1800"/>
              </a:spcBef>
              <a:spcAft>
                <a:spcPts val="0"/>
              </a:spcAft>
              <a:buSzPts val="688"/>
              <a:buNone/>
            </a:pPr>
            <a:r>
              <a:rPr lang="en" sz="1400">
                <a:solidFill>
                  <a:srgbClr val="610B38"/>
                </a:solidFill>
                <a:highlight>
                  <a:srgbClr val="FFFFFF"/>
                </a:highlight>
              </a:rPr>
              <a:t>Key Features of Reinforcement Learning</a:t>
            </a:r>
            <a:endParaRPr sz="1400">
              <a:solidFill>
                <a:srgbClr val="610B38"/>
              </a:solidFill>
              <a:highlight>
                <a:srgbClr val="FFFFFF"/>
              </a:highlight>
            </a:endParaRPr>
          </a:p>
          <a:p>
            <a:pPr indent="-317500" lvl="0" marL="457200" rtl="0" algn="just">
              <a:lnSpc>
                <a:spcPct val="150000"/>
              </a:lnSpc>
              <a:spcBef>
                <a:spcPts val="180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hit and trial process</a:t>
            </a:r>
            <a:endParaRPr sz="1400">
              <a:solidFill>
                <a:schemeClr val="dk1"/>
              </a:solidFill>
              <a:highlight>
                <a:srgbClr val="FFFFFF"/>
              </a:highlight>
              <a:latin typeface="Roboto"/>
              <a:ea typeface="Roboto"/>
              <a:cs typeface="Roboto"/>
              <a:sym typeface="Roboto"/>
            </a:endParaRPr>
          </a:p>
          <a:p>
            <a:pPr indent="-317500" lvl="0" marL="457200" rtl="0" algn="just">
              <a:lnSpc>
                <a:spcPct val="15000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The agent is not instructed about the environment and what actions need to be taken.</a:t>
            </a:r>
            <a:endParaRPr sz="1400">
              <a:solidFill>
                <a:schemeClr val="dk1"/>
              </a:solidFill>
              <a:highlight>
                <a:srgbClr val="FFFFFF"/>
              </a:highlight>
              <a:latin typeface="Roboto"/>
              <a:ea typeface="Roboto"/>
              <a:cs typeface="Roboto"/>
              <a:sym typeface="Roboto"/>
            </a:endParaRPr>
          </a:p>
          <a:p>
            <a:pPr indent="-317500" lvl="0" marL="457200" marR="25400" rtl="0" algn="l">
              <a:lnSpc>
                <a:spcPct val="15000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The agent may get a delayed reward.</a:t>
            </a:r>
            <a:endParaRPr sz="1400">
              <a:solidFill>
                <a:schemeClr val="dk1"/>
              </a:solidFill>
              <a:highlight>
                <a:srgbClr val="FFFFFF"/>
              </a:highlight>
              <a:latin typeface="Roboto"/>
              <a:ea typeface="Roboto"/>
              <a:cs typeface="Roboto"/>
              <a:sym typeface="Roboto"/>
            </a:endParaRPr>
          </a:p>
          <a:p>
            <a:pPr indent="-317500" lvl="0" marL="457200" marR="25400" rtl="0" algn="l">
              <a:lnSpc>
                <a:spcPct val="15000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The environment is stochastic, and the agent needs to explore it to reach to get the maximum positive rewards.</a:t>
            </a:r>
            <a:endParaRPr sz="1400">
              <a:solidFill>
                <a:schemeClr val="dk1"/>
              </a:solidFill>
              <a:highlight>
                <a:srgbClr val="FFFFFF"/>
              </a:highlight>
              <a:latin typeface="Roboto"/>
              <a:ea typeface="Roboto"/>
              <a:cs typeface="Roboto"/>
              <a:sym typeface="Roboto"/>
            </a:endParaRPr>
          </a:p>
          <a:p>
            <a:pPr indent="0" lvl="0" marL="0" rtl="0" algn="just">
              <a:lnSpc>
                <a:spcPct val="95000"/>
              </a:lnSpc>
              <a:spcBef>
                <a:spcPts val="1800"/>
              </a:spcBef>
              <a:spcAft>
                <a:spcPts val="0"/>
              </a:spcAft>
              <a:buClr>
                <a:schemeClr val="dk1"/>
              </a:buClr>
              <a:buSzPts val="688"/>
              <a:buFont typeface="Arial"/>
              <a:buNone/>
            </a:pPr>
            <a:r>
              <a:rPr lang="en" sz="1400">
                <a:solidFill>
                  <a:srgbClr val="610B38"/>
                </a:solidFill>
                <a:highlight>
                  <a:srgbClr val="FFFFFF"/>
                </a:highlight>
              </a:rPr>
              <a:t>Approaches to implement Reinforcement Learning</a:t>
            </a:r>
            <a:endParaRPr sz="1400">
              <a:solidFill>
                <a:srgbClr val="610B38"/>
              </a:solidFill>
              <a:highlight>
                <a:srgbClr val="FFFFFF"/>
              </a:highlight>
            </a:endParaRPr>
          </a:p>
          <a:p>
            <a:pPr indent="-317500" lvl="0" marL="457200" rtl="0" algn="l">
              <a:lnSpc>
                <a:spcPct val="150000"/>
              </a:lnSpc>
              <a:spcBef>
                <a:spcPts val="400"/>
              </a:spcBef>
              <a:spcAft>
                <a:spcPts val="0"/>
              </a:spcAft>
              <a:buClr>
                <a:schemeClr val="dk1"/>
              </a:buClr>
              <a:buSzPts val="1400"/>
              <a:buAutoNum type="arabicPeriod"/>
            </a:pPr>
            <a:r>
              <a:rPr lang="en" sz="1400">
                <a:solidFill>
                  <a:schemeClr val="dk1"/>
                </a:solidFill>
                <a:highlight>
                  <a:srgbClr val="FFFFFF"/>
                </a:highlight>
              </a:rPr>
              <a:t>Value-based</a:t>
            </a:r>
            <a:endParaRPr sz="1400">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highlight>
                  <a:srgbClr val="FFFFFF"/>
                </a:highlight>
              </a:rPr>
              <a:t>Policy-based - </a:t>
            </a:r>
            <a:r>
              <a:rPr lang="en" sz="1400">
                <a:solidFill>
                  <a:schemeClr val="dk1"/>
                </a:solidFill>
                <a:highlight>
                  <a:srgbClr val="FFFFFF"/>
                </a:highlight>
                <a:latin typeface="Roboto"/>
                <a:ea typeface="Roboto"/>
                <a:cs typeface="Roboto"/>
                <a:sym typeface="Roboto"/>
              </a:rPr>
              <a:t>The policy-based approach has mainly two types of policy:</a:t>
            </a:r>
            <a:endParaRPr sz="1400">
              <a:solidFill>
                <a:schemeClr val="dk1"/>
              </a:solidFill>
              <a:highlight>
                <a:srgbClr val="FFFFFF"/>
              </a:highlight>
            </a:endParaRPr>
          </a:p>
          <a:p>
            <a:pPr indent="-317500" lvl="0" marL="914400" rtl="0" algn="l">
              <a:lnSpc>
                <a:spcPct val="150000"/>
              </a:lnSpc>
              <a:spcBef>
                <a:spcPts val="0"/>
              </a:spcBef>
              <a:spcAft>
                <a:spcPts val="0"/>
              </a:spcAft>
              <a:buClr>
                <a:schemeClr val="dk1"/>
              </a:buClr>
              <a:buSzPts val="1400"/>
              <a:buAutoNum type="alphaLcParenBoth"/>
            </a:pPr>
            <a:r>
              <a:rPr lang="en" sz="1400">
                <a:solidFill>
                  <a:schemeClr val="dk1"/>
                </a:solidFill>
                <a:highlight>
                  <a:srgbClr val="FFFFFF"/>
                </a:highlight>
              </a:rPr>
              <a:t>Deterministic</a:t>
            </a:r>
            <a:endParaRPr sz="1400">
              <a:solidFill>
                <a:schemeClr val="dk1"/>
              </a:solidFill>
              <a:highlight>
                <a:srgbClr val="FFFFFF"/>
              </a:highlight>
            </a:endParaRPr>
          </a:p>
          <a:p>
            <a:pPr indent="-317500" lvl="0" marL="914400" rtl="0" algn="l">
              <a:lnSpc>
                <a:spcPct val="150000"/>
              </a:lnSpc>
              <a:spcBef>
                <a:spcPts val="0"/>
              </a:spcBef>
              <a:spcAft>
                <a:spcPts val="0"/>
              </a:spcAft>
              <a:buClr>
                <a:schemeClr val="dk1"/>
              </a:buClr>
              <a:buSzPts val="1400"/>
              <a:buAutoNum type="alphaLcParenBoth"/>
            </a:pPr>
            <a:r>
              <a:rPr lang="en" sz="1400">
                <a:solidFill>
                  <a:schemeClr val="dk1"/>
                </a:solidFill>
                <a:highlight>
                  <a:srgbClr val="FFFFFF"/>
                </a:highlight>
              </a:rPr>
              <a:t>Stochastic</a:t>
            </a:r>
            <a:endParaRPr sz="1400">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highlight>
                  <a:srgbClr val="FFFFFF"/>
                </a:highlight>
              </a:rPr>
              <a:t>Model-based</a:t>
            </a:r>
            <a:endParaRPr sz="14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22075" y="0"/>
            <a:ext cx="8520600" cy="47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of Reinforcement learning</a:t>
            </a:r>
            <a:endParaRPr/>
          </a:p>
        </p:txBody>
      </p:sp>
      <p:sp>
        <p:nvSpPr>
          <p:cNvPr id="73" name="Google Shape;73;p16"/>
          <p:cNvSpPr txBox="1"/>
          <p:nvPr>
            <p:ph idx="1" type="body"/>
          </p:nvPr>
        </p:nvSpPr>
        <p:spPr>
          <a:xfrm>
            <a:off x="131850" y="474900"/>
            <a:ext cx="8880300" cy="4659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To understand the working process we need to consider:</a:t>
            </a:r>
            <a:endParaRPr sz="1200"/>
          </a:p>
          <a:p>
            <a:pPr indent="-304800" lvl="0" marL="457200" marR="25400" rtl="0" algn="l">
              <a:lnSpc>
                <a:spcPct val="156250"/>
              </a:lnSpc>
              <a:spcBef>
                <a:spcPts val="1500"/>
              </a:spcBef>
              <a:spcAft>
                <a:spcPts val="0"/>
              </a:spcAft>
              <a:buClr>
                <a:schemeClr val="dk1"/>
              </a:buClr>
              <a:buSzPts val="1200"/>
              <a:buFont typeface="Roboto"/>
              <a:buAutoNum type="arabicPeriod"/>
            </a:pPr>
            <a:r>
              <a:rPr lang="en" sz="1200">
                <a:solidFill>
                  <a:schemeClr val="dk1"/>
                </a:solidFill>
                <a:highlight>
                  <a:srgbClr val="FFFFFF"/>
                </a:highlight>
                <a:latin typeface="Roboto"/>
                <a:ea typeface="Roboto"/>
                <a:cs typeface="Roboto"/>
                <a:sym typeface="Roboto"/>
              </a:rPr>
              <a:t>Environment: It can be anything such as a room, maze, football ground, etc.</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AutoNum type="arabicPeriod"/>
            </a:pPr>
            <a:r>
              <a:rPr lang="en" sz="1200">
                <a:solidFill>
                  <a:schemeClr val="dk1"/>
                </a:solidFill>
                <a:highlight>
                  <a:srgbClr val="FFFFFF"/>
                </a:highlight>
                <a:latin typeface="Roboto"/>
                <a:ea typeface="Roboto"/>
                <a:cs typeface="Roboto"/>
                <a:sym typeface="Roboto"/>
              </a:rPr>
              <a:t>Agent: An intelligent agent such as AI robot.  </a:t>
            </a:r>
            <a:endParaRPr sz="1200">
              <a:solidFill>
                <a:schemeClr val="dk1"/>
              </a:solidFill>
              <a:highlight>
                <a:srgbClr val="FFFFFF"/>
              </a:highlight>
              <a:latin typeface="Roboto"/>
              <a:ea typeface="Roboto"/>
              <a:cs typeface="Roboto"/>
              <a:sym typeface="Roboto"/>
            </a:endParaRPr>
          </a:p>
          <a:p>
            <a:pPr indent="0" lvl="0" marL="457200" marR="25400" rtl="0" algn="l">
              <a:lnSpc>
                <a:spcPct val="100000"/>
              </a:lnSpc>
              <a:spcBef>
                <a:spcPts val="1500"/>
              </a:spcBef>
              <a:spcAft>
                <a:spcPts val="0"/>
              </a:spcAft>
              <a:buNone/>
            </a:pPr>
            <a:r>
              <a:rPr lang="en" sz="1200">
                <a:solidFill>
                  <a:srgbClr val="333333"/>
                </a:solidFill>
                <a:highlight>
                  <a:srgbClr val="FFFFFF"/>
                </a:highlight>
                <a:latin typeface="Roboto"/>
                <a:ea typeface="Roboto"/>
                <a:cs typeface="Roboto"/>
                <a:sym typeface="Roboto"/>
              </a:rPr>
              <a:t>In the below image, the agent is at the very first block of the maze. The maze is consisting of an S</a:t>
            </a:r>
            <a:r>
              <a:rPr baseline="-25000" lang="en" sz="1200">
                <a:solidFill>
                  <a:srgbClr val="333333"/>
                </a:solidFill>
                <a:highlight>
                  <a:srgbClr val="FFFFFF"/>
                </a:highlight>
                <a:latin typeface="Roboto"/>
                <a:ea typeface="Roboto"/>
                <a:cs typeface="Roboto"/>
                <a:sym typeface="Roboto"/>
              </a:rPr>
              <a:t>6</a:t>
            </a:r>
            <a:r>
              <a:rPr lang="en" sz="1200">
                <a:solidFill>
                  <a:srgbClr val="333333"/>
                </a:solidFill>
                <a:highlight>
                  <a:srgbClr val="FFFFFF"/>
                </a:highlight>
                <a:latin typeface="Roboto"/>
                <a:ea typeface="Roboto"/>
                <a:cs typeface="Roboto"/>
                <a:sym typeface="Roboto"/>
              </a:rPr>
              <a:t> block, which is a wall, S</a:t>
            </a:r>
            <a:r>
              <a:rPr baseline="-25000" lang="en" sz="1200">
                <a:solidFill>
                  <a:srgbClr val="333333"/>
                </a:solidFill>
                <a:highlight>
                  <a:srgbClr val="FFFFFF"/>
                </a:highlight>
                <a:latin typeface="Roboto"/>
                <a:ea typeface="Roboto"/>
                <a:cs typeface="Roboto"/>
                <a:sym typeface="Roboto"/>
              </a:rPr>
              <a:t>8</a:t>
            </a:r>
            <a:r>
              <a:rPr lang="en" sz="1200">
                <a:solidFill>
                  <a:srgbClr val="333333"/>
                </a:solidFill>
                <a:highlight>
                  <a:srgbClr val="FFFFFF"/>
                </a:highlight>
                <a:latin typeface="Roboto"/>
                <a:ea typeface="Roboto"/>
                <a:cs typeface="Roboto"/>
                <a:sym typeface="Roboto"/>
              </a:rPr>
              <a:t> a fire pit, and S</a:t>
            </a:r>
            <a:r>
              <a:rPr baseline="-25000" lang="en" sz="1200">
                <a:solidFill>
                  <a:srgbClr val="333333"/>
                </a:solidFill>
                <a:highlight>
                  <a:srgbClr val="FFFFFF"/>
                </a:highlight>
                <a:latin typeface="Roboto"/>
                <a:ea typeface="Roboto"/>
                <a:cs typeface="Roboto"/>
                <a:sym typeface="Roboto"/>
              </a:rPr>
              <a:t>4</a:t>
            </a:r>
            <a:r>
              <a:rPr lang="en" sz="1200">
                <a:solidFill>
                  <a:srgbClr val="333333"/>
                </a:solidFill>
                <a:highlight>
                  <a:srgbClr val="FFFFFF"/>
                </a:highlight>
                <a:latin typeface="Roboto"/>
                <a:ea typeface="Roboto"/>
                <a:cs typeface="Roboto"/>
                <a:sym typeface="Roboto"/>
              </a:rPr>
              <a:t> a diamond block.</a:t>
            </a:r>
            <a:endParaRPr sz="1200">
              <a:solidFill>
                <a:srgbClr val="333333"/>
              </a:solidFill>
              <a:highlight>
                <a:srgbClr val="FFFFFF"/>
              </a:highlight>
              <a:latin typeface="Roboto"/>
              <a:ea typeface="Roboto"/>
              <a:cs typeface="Roboto"/>
              <a:sym typeface="Roboto"/>
            </a:endParaRPr>
          </a:p>
          <a:p>
            <a:pPr indent="0" lvl="0" marL="457200" marR="25400" rtl="0" algn="l">
              <a:lnSpc>
                <a:spcPct val="100000"/>
              </a:lnSpc>
              <a:spcBef>
                <a:spcPts val="1500"/>
              </a:spcBef>
              <a:spcAft>
                <a:spcPts val="0"/>
              </a:spcAft>
              <a:buNone/>
            </a:pPr>
            <a:r>
              <a:rPr lang="en" sz="1200">
                <a:solidFill>
                  <a:srgbClr val="333333"/>
                </a:solidFill>
                <a:highlight>
                  <a:srgbClr val="FFFFFF"/>
                </a:highlight>
                <a:latin typeface="Roboto"/>
                <a:ea typeface="Roboto"/>
                <a:cs typeface="Roboto"/>
                <a:sym typeface="Roboto"/>
              </a:rPr>
              <a:t>The agent will try to remember the preceding steps that it has taken to reach the final step. To memorize the steps, it assigns 1 value to each previous step.</a:t>
            </a:r>
            <a:endParaRPr sz="1200">
              <a:solidFill>
                <a:srgbClr val="333333"/>
              </a:solidFill>
              <a:highlight>
                <a:srgbClr val="FFFFFF"/>
              </a:highlight>
              <a:latin typeface="Roboto"/>
              <a:ea typeface="Roboto"/>
              <a:cs typeface="Roboto"/>
              <a:sym typeface="Roboto"/>
            </a:endParaRPr>
          </a:p>
          <a:p>
            <a:pPr indent="0" lvl="0" marL="457200" marR="25400" rtl="0" algn="l">
              <a:lnSpc>
                <a:spcPct val="100000"/>
              </a:lnSpc>
              <a:spcBef>
                <a:spcPts val="1500"/>
              </a:spcBef>
              <a:spcAft>
                <a:spcPts val="0"/>
              </a:spcAft>
              <a:buNone/>
            </a:pPr>
            <a:r>
              <a:rPr lang="en" sz="1200">
                <a:solidFill>
                  <a:srgbClr val="333333"/>
                </a:solidFill>
                <a:highlight>
                  <a:srgbClr val="FFFFFF"/>
                </a:highlight>
                <a:latin typeface="Roboto"/>
                <a:ea typeface="Roboto"/>
                <a:cs typeface="Roboto"/>
                <a:sym typeface="Roboto"/>
              </a:rPr>
              <a:t>It will be a difficult condition for the agent whether he should go up or down as each block has the same value. So, the above approach is not suitable for the agent to reach the destination. Hence to solve the problem, we will use the Bellman equation, which is the main concept behind reinforcement learning.</a:t>
            </a:r>
            <a:endParaRPr sz="1200">
              <a:solidFill>
                <a:srgbClr val="333333"/>
              </a:solidFill>
              <a:highlight>
                <a:srgbClr val="FFFFFF"/>
              </a:highlight>
              <a:latin typeface="Roboto"/>
              <a:ea typeface="Roboto"/>
              <a:cs typeface="Roboto"/>
              <a:sym typeface="Roboto"/>
            </a:endParaRPr>
          </a:p>
          <a:p>
            <a:pPr indent="0" lvl="0" marL="457200" marR="25400" rtl="0" algn="l">
              <a:lnSpc>
                <a:spcPct val="100000"/>
              </a:lnSpc>
              <a:spcBef>
                <a:spcPts val="15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457200" marR="25400" rtl="0" algn="l">
              <a:lnSpc>
                <a:spcPct val="100000"/>
              </a:lnSpc>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25400" rtl="0" algn="l">
              <a:lnSpc>
                <a:spcPct val="156250"/>
              </a:lnSpc>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25400" rtl="0" algn="l">
              <a:lnSpc>
                <a:spcPct val="156250"/>
              </a:lnSpc>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p>
        </p:txBody>
      </p:sp>
      <p:pic>
        <p:nvPicPr>
          <p:cNvPr id="74" name="Google Shape;74;p16"/>
          <p:cNvPicPr preferRelativeResize="0"/>
          <p:nvPr/>
        </p:nvPicPr>
        <p:blipFill>
          <a:blip r:embed="rId3">
            <a:alphaModFix/>
          </a:blip>
          <a:stretch>
            <a:fillRect/>
          </a:stretch>
        </p:blipFill>
        <p:spPr>
          <a:xfrm>
            <a:off x="324160" y="3048550"/>
            <a:ext cx="2832439" cy="2094950"/>
          </a:xfrm>
          <a:prstGeom prst="rect">
            <a:avLst/>
          </a:prstGeom>
          <a:noFill/>
          <a:ln>
            <a:noFill/>
          </a:ln>
        </p:spPr>
      </p:pic>
      <p:pic>
        <p:nvPicPr>
          <p:cNvPr id="75" name="Google Shape;75;p16"/>
          <p:cNvPicPr preferRelativeResize="0"/>
          <p:nvPr/>
        </p:nvPicPr>
        <p:blipFill>
          <a:blip r:embed="rId4">
            <a:alphaModFix/>
          </a:blip>
          <a:stretch>
            <a:fillRect/>
          </a:stretch>
        </p:blipFill>
        <p:spPr>
          <a:xfrm>
            <a:off x="5594125" y="3084388"/>
            <a:ext cx="2782950" cy="209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218675" y="46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BELLMAN EQUATION</a:t>
            </a:r>
            <a:endParaRPr/>
          </a:p>
        </p:txBody>
      </p:sp>
      <p:sp>
        <p:nvSpPr>
          <p:cNvPr id="81" name="Google Shape;81;p17"/>
          <p:cNvSpPr txBox="1"/>
          <p:nvPr>
            <p:ph idx="1" type="body"/>
          </p:nvPr>
        </p:nvSpPr>
        <p:spPr>
          <a:xfrm>
            <a:off x="134400" y="501800"/>
            <a:ext cx="8907000" cy="4444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000"/>
              <a:t>To solve the above problem, we use the bellman equation.</a:t>
            </a:r>
            <a:endParaRPr sz="1000"/>
          </a:p>
          <a:p>
            <a:pPr indent="0" lvl="0" marL="0" rtl="0" algn="l">
              <a:lnSpc>
                <a:spcPct val="100000"/>
              </a:lnSpc>
              <a:spcBef>
                <a:spcPts val="1200"/>
              </a:spcBef>
              <a:spcAft>
                <a:spcPts val="0"/>
              </a:spcAft>
              <a:buNone/>
            </a:pPr>
            <a:r>
              <a:rPr lang="en" sz="1000">
                <a:solidFill>
                  <a:srgbClr val="333333"/>
                </a:solidFill>
                <a:highlight>
                  <a:srgbClr val="FFFFFF"/>
                </a:highlight>
                <a:latin typeface="Roboto"/>
                <a:ea typeface="Roboto"/>
                <a:cs typeface="Roboto"/>
                <a:sym typeface="Roboto"/>
              </a:rPr>
              <a:t>The key-elements used in Bellman equations are:</a:t>
            </a:r>
            <a:endParaRPr sz="1000">
              <a:solidFill>
                <a:srgbClr val="333333"/>
              </a:solidFill>
              <a:highlight>
                <a:srgbClr val="FFFFFF"/>
              </a:highlight>
              <a:latin typeface="Roboto"/>
              <a:ea typeface="Roboto"/>
              <a:cs typeface="Roboto"/>
              <a:sym typeface="Roboto"/>
            </a:endParaRPr>
          </a:p>
          <a:p>
            <a:pPr indent="-292100" lvl="0" marL="457200" marR="25400" rtl="0" algn="l">
              <a:lnSpc>
                <a:spcPct val="156250"/>
              </a:lnSpc>
              <a:spcBef>
                <a:spcPts val="1500"/>
              </a:spcBef>
              <a:spcAft>
                <a:spcPts val="0"/>
              </a:spcAft>
              <a:buClr>
                <a:schemeClr val="dk1"/>
              </a:buClr>
              <a:buSzPts val="1000"/>
              <a:buFont typeface="Roboto"/>
              <a:buChar char="●"/>
            </a:pPr>
            <a:r>
              <a:rPr lang="en" sz="1000">
                <a:solidFill>
                  <a:schemeClr val="dk1"/>
                </a:solidFill>
                <a:highlight>
                  <a:srgbClr val="FFFFFF"/>
                </a:highlight>
                <a:latin typeface="Roboto"/>
                <a:ea typeface="Roboto"/>
                <a:cs typeface="Roboto"/>
                <a:sym typeface="Roboto"/>
              </a:rPr>
              <a:t>Action performed by the agent is referred to as "a"</a:t>
            </a:r>
            <a:endParaRPr sz="1000">
              <a:solidFill>
                <a:schemeClr val="dk1"/>
              </a:solidFill>
              <a:highlight>
                <a:srgbClr val="FFFFFF"/>
              </a:highlight>
              <a:latin typeface="Roboto"/>
              <a:ea typeface="Roboto"/>
              <a:cs typeface="Roboto"/>
              <a:sym typeface="Roboto"/>
            </a:endParaRPr>
          </a:p>
          <a:p>
            <a:pPr indent="-292100" lvl="0" marL="457200" marR="25400" rtl="0" algn="l">
              <a:lnSpc>
                <a:spcPct val="156250"/>
              </a:lnSpc>
              <a:spcBef>
                <a:spcPts val="0"/>
              </a:spcBef>
              <a:spcAft>
                <a:spcPts val="0"/>
              </a:spcAft>
              <a:buClr>
                <a:schemeClr val="dk1"/>
              </a:buClr>
              <a:buSzPts val="1000"/>
              <a:buFont typeface="Roboto"/>
              <a:buChar char="●"/>
            </a:pPr>
            <a:r>
              <a:rPr lang="en" sz="1000">
                <a:solidFill>
                  <a:schemeClr val="dk1"/>
                </a:solidFill>
                <a:highlight>
                  <a:srgbClr val="FFFFFF"/>
                </a:highlight>
                <a:latin typeface="Roboto"/>
                <a:ea typeface="Roboto"/>
                <a:cs typeface="Roboto"/>
                <a:sym typeface="Roboto"/>
              </a:rPr>
              <a:t>State occurred by performing the action is "s."</a:t>
            </a:r>
            <a:endParaRPr sz="1000">
              <a:solidFill>
                <a:schemeClr val="dk1"/>
              </a:solidFill>
              <a:highlight>
                <a:srgbClr val="FFFFFF"/>
              </a:highlight>
              <a:latin typeface="Roboto"/>
              <a:ea typeface="Roboto"/>
              <a:cs typeface="Roboto"/>
              <a:sym typeface="Roboto"/>
            </a:endParaRPr>
          </a:p>
          <a:p>
            <a:pPr indent="-292100" lvl="0" marL="457200" marR="25400" rtl="0" algn="l">
              <a:lnSpc>
                <a:spcPct val="156250"/>
              </a:lnSpc>
              <a:spcBef>
                <a:spcPts val="0"/>
              </a:spcBef>
              <a:spcAft>
                <a:spcPts val="0"/>
              </a:spcAft>
              <a:buClr>
                <a:schemeClr val="dk1"/>
              </a:buClr>
              <a:buSzPts val="1000"/>
              <a:buFont typeface="Roboto"/>
              <a:buChar char="●"/>
            </a:pPr>
            <a:r>
              <a:rPr lang="en" sz="1000">
                <a:solidFill>
                  <a:schemeClr val="dk1"/>
                </a:solidFill>
                <a:highlight>
                  <a:srgbClr val="FFFFFF"/>
                </a:highlight>
                <a:latin typeface="Roboto"/>
                <a:ea typeface="Roboto"/>
                <a:cs typeface="Roboto"/>
                <a:sym typeface="Roboto"/>
              </a:rPr>
              <a:t>The reward/feedback obtained for each good and bad action is "R."</a:t>
            </a:r>
            <a:endParaRPr sz="1000">
              <a:solidFill>
                <a:schemeClr val="dk1"/>
              </a:solidFill>
              <a:highlight>
                <a:srgbClr val="FFFFFF"/>
              </a:highlight>
              <a:latin typeface="Roboto"/>
              <a:ea typeface="Roboto"/>
              <a:cs typeface="Roboto"/>
              <a:sym typeface="Roboto"/>
            </a:endParaRPr>
          </a:p>
          <a:p>
            <a:pPr indent="-292100" lvl="0" marL="457200" marR="25400" rtl="0" algn="l">
              <a:lnSpc>
                <a:spcPct val="156250"/>
              </a:lnSpc>
              <a:spcBef>
                <a:spcPts val="0"/>
              </a:spcBef>
              <a:spcAft>
                <a:spcPts val="0"/>
              </a:spcAft>
              <a:buClr>
                <a:schemeClr val="dk1"/>
              </a:buClr>
              <a:buSzPts val="1000"/>
              <a:buFont typeface="Roboto"/>
              <a:buChar char="●"/>
            </a:pPr>
            <a:r>
              <a:rPr lang="en" sz="1000">
                <a:solidFill>
                  <a:schemeClr val="dk1"/>
                </a:solidFill>
                <a:highlight>
                  <a:srgbClr val="FFFFFF"/>
                </a:highlight>
                <a:latin typeface="Roboto"/>
                <a:ea typeface="Roboto"/>
                <a:cs typeface="Roboto"/>
                <a:sym typeface="Roboto"/>
              </a:rPr>
              <a:t>A discount factor is Gamma "γ."</a:t>
            </a:r>
            <a:endParaRPr sz="1000">
              <a:solidFill>
                <a:schemeClr val="dk1"/>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000">
                <a:solidFill>
                  <a:srgbClr val="333333"/>
                </a:solidFill>
                <a:highlight>
                  <a:srgbClr val="FFFFFF"/>
                </a:highlight>
                <a:latin typeface="Roboto"/>
                <a:ea typeface="Roboto"/>
                <a:cs typeface="Roboto"/>
                <a:sym typeface="Roboto"/>
              </a:rPr>
              <a:t>The Bellman equation can be written as:     </a:t>
            </a:r>
            <a:r>
              <a:rPr lang="en" sz="1000">
                <a:solidFill>
                  <a:schemeClr val="dk1"/>
                </a:solidFill>
                <a:latin typeface="Roboto"/>
                <a:ea typeface="Roboto"/>
                <a:cs typeface="Roboto"/>
                <a:sym typeface="Roboto"/>
              </a:rPr>
              <a:t>V(s) = max [R(s,a) + γV(s`)]  </a:t>
            </a:r>
            <a:endParaRPr sz="1000">
              <a:solidFill>
                <a:schemeClr val="dk1"/>
              </a:solidFill>
              <a:latin typeface="Roboto"/>
              <a:ea typeface="Roboto"/>
              <a:cs typeface="Roboto"/>
              <a:sym typeface="Roboto"/>
            </a:endParaRPr>
          </a:p>
          <a:p>
            <a:pPr indent="0" lvl="0" marL="0" rtl="0" algn="just">
              <a:spcBef>
                <a:spcPts val="1200"/>
              </a:spcBef>
              <a:spcAft>
                <a:spcPts val="0"/>
              </a:spcAft>
              <a:buNone/>
            </a:pPr>
            <a:r>
              <a:t/>
            </a:r>
            <a:endParaRPr sz="1000">
              <a:solidFill>
                <a:schemeClr val="dk1"/>
              </a:solidFill>
              <a:latin typeface="Roboto"/>
              <a:ea typeface="Roboto"/>
              <a:cs typeface="Roboto"/>
              <a:sym typeface="Roboto"/>
            </a:endParaRPr>
          </a:p>
          <a:p>
            <a:pPr indent="0" lvl="0" marL="457200" marR="25400" rtl="0" algn="l">
              <a:lnSpc>
                <a:spcPct val="156250"/>
              </a:lnSpc>
              <a:spcBef>
                <a:spcPts val="1500"/>
              </a:spcBef>
              <a:spcAft>
                <a:spcPts val="0"/>
              </a:spcAft>
              <a:buNone/>
            </a:pPr>
            <a:r>
              <a:t/>
            </a:r>
            <a:endParaRPr sz="1000">
              <a:solidFill>
                <a:schemeClr val="dk1"/>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None/>
            </a:pPr>
            <a:r>
              <a:t/>
            </a:r>
            <a:endParaRPr sz="10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00"/>
          </a:p>
          <a:p>
            <a:pPr indent="0" lvl="0" marL="0" rtl="0" algn="l">
              <a:lnSpc>
                <a:spcPct val="100000"/>
              </a:lnSpc>
              <a:spcBef>
                <a:spcPts val="1200"/>
              </a:spcBef>
              <a:spcAft>
                <a:spcPts val="1200"/>
              </a:spcAft>
              <a:buNone/>
            </a:pPr>
            <a:r>
              <a:t/>
            </a:r>
            <a:endParaRPr sz="1000"/>
          </a:p>
        </p:txBody>
      </p:sp>
      <p:pic>
        <p:nvPicPr>
          <p:cNvPr id="82" name="Google Shape;82;p17"/>
          <p:cNvPicPr preferRelativeResize="0"/>
          <p:nvPr/>
        </p:nvPicPr>
        <p:blipFill>
          <a:blip r:embed="rId3">
            <a:alphaModFix/>
          </a:blip>
          <a:stretch>
            <a:fillRect/>
          </a:stretch>
        </p:blipFill>
        <p:spPr>
          <a:xfrm>
            <a:off x="268975" y="2759850"/>
            <a:ext cx="2859001" cy="2101320"/>
          </a:xfrm>
          <a:prstGeom prst="rect">
            <a:avLst/>
          </a:prstGeom>
          <a:noFill/>
          <a:ln>
            <a:noFill/>
          </a:ln>
        </p:spPr>
      </p:pic>
      <p:pic>
        <p:nvPicPr>
          <p:cNvPr id="83" name="Google Shape;83;p17"/>
          <p:cNvPicPr preferRelativeResize="0"/>
          <p:nvPr/>
        </p:nvPicPr>
        <p:blipFill>
          <a:blip r:embed="rId4">
            <a:alphaModFix/>
          </a:blip>
          <a:stretch>
            <a:fillRect/>
          </a:stretch>
        </p:blipFill>
        <p:spPr>
          <a:xfrm>
            <a:off x="3251788" y="2832613"/>
            <a:ext cx="2672225" cy="1955800"/>
          </a:xfrm>
          <a:prstGeom prst="rect">
            <a:avLst/>
          </a:prstGeom>
          <a:noFill/>
          <a:ln>
            <a:noFill/>
          </a:ln>
        </p:spPr>
      </p:pic>
      <p:pic>
        <p:nvPicPr>
          <p:cNvPr id="84" name="Google Shape;84;p17"/>
          <p:cNvPicPr preferRelativeResize="0"/>
          <p:nvPr/>
        </p:nvPicPr>
        <p:blipFill>
          <a:blip r:embed="rId5">
            <a:alphaModFix/>
          </a:blip>
          <a:stretch>
            <a:fillRect/>
          </a:stretch>
        </p:blipFill>
        <p:spPr>
          <a:xfrm>
            <a:off x="6218775" y="2832613"/>
            <a:ext cx="2728075" cy="195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Elements of Reinforcement Learning</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1200"/>
              </a:spcBef>
              <a:spcAft>
                <a:spcPts val="0"/>
              </a:spcAft>
              <a:buClr>
                <a:schemeClr val="dk1"/>
              </a:buClr>
              <a:buSzPct val="94160"/>
              <a:buFont typeface="Arial"/>
              <a:buNone/>
            </a:pPr>
            <a:r>
              <a:rPr lang="en" sz="1168">
                <a:solidFill>
                  <a:srgbClr val="333333"/>
                </a:solidFill>
                <a:highlight>
                  <a:srgbClr val="FFFFFF"/>
                </a:highlight>
              </a:rPr>
              <a:t>There are four main elements of Reinforcement Learning, which are given below:</a:t>
            </a:r>
            <a:endParaRPr sz="1168">
              <a:solidFill>
                <a:srgbClr val="333333"/>
              </a:solidFill>
              <a:highlight>
                <a:srgbClr val="FFFFFF"/>
              </a:highlight>
            </a:endParaRPr>
          </a:p>
          <a:p>
            <a:pPr indent="-281169" lvl="0" marL="457200" rtl="0" algn="just">
              <a:lnSpc>
                <a:spcPct val="170454"/>
              </a:lnSpc>
              <a:spcBef>
                <a:spcPts val="1200"/>
              </a:spcBef>
              <a:spcAft>
                <a:spcPts val="0"/>
              </a:spcAft>
              <a:buClr>
                <a:schemeClr val="dk1"/>
              </a:buClr>
              <a:buSzPct val="91439"/>
              <a:buAutoNum type="arabicPeriod"/>
            </a:pPr>
            <a:r>
              <a:rPr b="1" lang="en" sz="1168">
                <a:solidFill>
                  <a:schemeClr val="dk1"/>
                </a:solidFill>
                <a:highlight>
                  <a:srgbClr val="FFFFFF"/>
                </a:highlight>
              </a:rPr>
              <a:t>Policy:</a:t>
            </a:r>
            <a:r>
              <a:rPr lang="en" sz="1168">
                <a:solidFill>
                  <a:srgbClr val="333333"/>
                </a:solidFill>
                <a:highlight>
                  <a:srgbClr val="FFFFFF"/>
                </a:highlight>
                <a:latin typeface="Roboto"/>
                <a:ea typeface="Roboto"/>
                <a:cs typeface="Roboto"/>
                <a:sym typeface="Roboto"/>
              </a:rPr>
              <a:t>A policy can be defined as a way how an agent behaves at a given time. It maps the perceived states of the environment to the actions taken on those states.</a:t>
            </a:r>
            <a:endParaRPr sz="1168">
              <a:solidFill>
                <a:srgbClr val="333333"/>
              </a:solidFill>
              <a:highlight>
                <a:srgbClr val="FFFFFF"/>
              </a:highlight>
              <a:latin typeface="Roboto"/>
              <a:ea typeface="Roboto"/>
              <a:cs typeface="Roboto"/>
              <a:sym typeface="Roboto"/>
            </a:endParaRPr>
          </a:p>
          <a:p>
            <a:pPr indent="0" lvl="0" marL="457200" rtl="0" algn="just">
              <a:lnSpc>
                <a:spcPct val="170454"/>
              </a:lnSpc>
              <a:spcBef>
                <a:spcPts val="1200"/>
              </a:spcBef>
              <a:spcAft>
                <a:spcPts val="0"/>
              </a:spcAft>
              <a:buNone/>
            </a:pPr>
            <a:r>
              <a:rPr lang="en" sz="1168">
                <a:solidFill>
                  <a:srgbClr val="333333"/>
                </a:solidFill>
                <a:highlight>
                  <a:srgbClr val="FFFFFF"/>
                </a:highlight>
                <a:latin typeface="Roboto"/>
                <a:ea typeface="Roboto"/>
                <a:cs typeface="Roboto"/>
                <a:sym typeface="Roboto"/>
              </a:rPr>
              <a:t>For deterministic policy: a = π(s)</a:t>
            </a:r>
            <a:endParaRPr sz="1168">
              <a:solidFill>
                <a:srgbClr val="333333"/>
              </a:solidFill>
              <a:highlight>
                <a:srgbClr val="FFFFFF"/>
              </a:highlight>
              <a:latin typeface="Roboto"/>
              <a:ea typeface="Roboto"/>
              <a:cs typeface="Roboto"/>
              <a:sym typeface="Roboto"/>
            </a:endParaRPr>
          </a:p>
          <a:p>
            <a:pPr indent="0" lvl="0" marL="457200" rtl="0" algn="just">
              <a:lnSpc>
                <a:spcPct val="170454"/>
              </a:lnSpc>
              <a:spcBef>
                <a:spcPts val="1200"/>
              </a:spcBef>
              <a:spcAft>
                <a:spcPts val="0"/>
              </a:spcAft>
              <a:buNone/>
            </a:pPr>
            <a:r>
              <a:rPr lang="en" sz="1168">
                <a:solidFill>
                  <a:srgbClr val="333333"/>
                </a:solidFill>
                <a:highlight>
                  <a:srgbClr val="FFFFFF"/>
                </a:highlight>
                <a:latin typeface="Roboto"/>
                <a:ea typeface="Roboto"/>
                <a:cs typeface="Roboto"/>
                <a:sym typeface="Roboto"/>
              </a:rPr>
              <a:t>For stochastic policy: π(a | s) = P[At =a | St = s]</a:t>
            </a:r>
            <a:endParaRPr sz="1168">
              <a:solidFill>
                <a:srgbClr val="333333"/>
              </a:solidFill>
              <a:highlight>
                <a:srgbClr val="FFFFFF"/>
              </a:highlight>
              <a:latin typeface="Roboto"/>
              <a:ea typeface="Roboto"/>
              <a:cs typeface="Roboto"/>
              <a:sym typeface="Roboto"/>
            </a:endParaRPr>
          </a:p>
          <a:p>
            <a:pPr indent="-281169" lvl="0" marL="457200" rtl="0" algn="just">
              <a:lnSpc>
                <a:spcPct val="170454"/>
              </a:lnSpc>
              <a:spcBef>
                <a:spcPts val="1200"/>
              </a:spcBef>
              <a:spcAft>
                <a:spcPts val="0"/>
              </a:spcAft>
              <a:buClr>
                <a:schemeClr val="dk1"/>
              </a:buClr>
              <a:buSzPct val="91439"/>
              <a:buAutoNum type="arabicPeriod"/>
            </a:pPr>
            <a:r>
              <a:rPr b="1" lang="en" sz="1168">
                <a:solidFill>
                  <a:schemeClr val="dk1"/>
                </a:solidFill>
                <a:highlight>
                  <a:srgbClr val="FFFFFF"/>
                </a:highlight>
              </a:rPr>
              <a:t>Reward Signal:</a:t>
            </a:r>
            <a:r>
              <a:rPr lang="en" sz="1168">
                <a:solidFill>
                  <a:srgbClr val="333333"/>
                </a:solidFill>
                <a:highlight>
                  <a:srgbClr val="FFFFFF"/>
                </a:highlight>
                <a:latin typeface="Roboto"/>
                <a:ea typeface="Roboto"/>
                <a:cs typeface="Roboto"/>
                <a:sym typeface="Roboto"/>
              </a:rPr>
              <a:t>The goal of reinforcement learning is defined by the reward signal. At each state, the environment sends an immediate signal to the learning agent, and this signal is known as a </a:t>
            </a:r>
            <a:r>
              <a:rPr b="1" lang="en" sz="1168">
                <a:solidFill>
                  <a:srgbClr val="333333"/>
                </a:solidFill>
                <a:highlight>
                  <a:srgbClr val="FFFFFF"/>
                </a:highlight>
                <a:latin typeface="Roboto"/>
                <a:ea typeface="Roboto"/>
                <a:cs typeface="Roboto"/>
                <a:sym typeface="Roboto"/>
              </a:rPr>
              <a:t>reward signal</a:t>
            </a:r>
            <a:r>
              <a:rPr lang="en" sz="1168">
                <a:solidFill>
                  <a:srgbClr val="333333"/>
                </a:solidFill>
                <a:highlight>
                  <a:srgbClr val="FFFFFF"/>
                </a:highlight>
                <a:latin typeface="Roboto"/>
                <a:ea typeface="Roboto"/>
                <a:cs typeface="Roboto"/>
                <a:sym typeface="Roboto"/>
              </a:rPr>
              <a:t>.</a:t>
            </a:r>
            <a:endParaRPr b="1" sz="1168">
              <a:solidFill>
                <a:schemeClr val="dk1"/>
              </a:solidFill>
              <a:highlight>
                <a:srgbClr val="FFFFFF"/>
              </a:highlight>
            </a:endParaRPr>
          </a:p>
          <a:p>
            <a:pPr indent="-281169" lvl="0" marL="457200" rtl="0" algn="just">
              <a:lnSpc>
                <a:spcPct val="170454"/>
              </a:lnSpc>
              <a:spcBef>
                <a:spcPts val="0"/>
              </a:spcBef>
              <a:spcAft>
                <a:spcPts val="0"/>
              </a:spcAft>
              <a:buClr>
                <a:schemeClr val="dk1"/>
              </a:buClr>
              <a:buSzPct val="91439"/>
              <a:buAutoNum type="arabicPeriod"/>
            </a:pPr>
            <a:r>
              <a:rPr b="1" lang="en" sz="1168">
                <a:solidFill>
                  <a:schemeClr val="dk1"/>
                </a:solidFill>
                <a:highlight>
                  <a:srgbClr val="FFFFFF"/>
                </a:highlight>
              </a:rPr>
              <a:t>Value Function:</a:t>
            </a:r>
            <a:r>
              <a:rPr lang="en" sz="1168">
                <a:solidFill>
                  <a:srgbClr val="333333"/>
                </a:solidFill>
                <a:highlight>
                  <a:srgbClr val="FFFFFF"/>
                </a:highlight>
                <a:latin typeface="Roboto"/>
                <a:ea typeface="Roboto"/>
                <a:cs typeface="Roboto"/>
                <a:sym typeface="Roboto"/>
              </a:rPr>
              <a:t>A reward indicates the </a:t>
            </a:r>
            <a:r>
              <a:rPr b="1" lang="en" sz="1168">
                <a:solidFill>
                  <a:srgbClr val="333333"/>
                </a:solidFill>
                <a:highlight>
                  <a:srgbClr val="FFFFFF"/>
                </a:highlight>
                <a:latin typeface="Roboto"/>
                <a:ea typeface="Roboto"/>
                <a:cs typeface="Roboto"/>
                <a:sym typeface="Roboto"/>
              </a:rPr>
              <a:t>immediate signal for each good and bad action</a:t>
            </a:r>
            <a:r>
              <a:rPr lang="en" sz="1168">
                <a:solidFill>
                  <a:srgbClr val="333333"/>
                </a:solidFill>
                <a:highlight>
                  <a:srgbClr val="FFFFFF"/>
                </a:highlight>
                <a:latin typeface="Roboto"/>
                <a:ea typeface="Roboto"/>
                <a:cs typeface="Roboto"/>
                <a:sym typeface="Roboto"/>
              </a:rPr>
              <a:t>, whereas a value function specifies </a:t>
            </a:r>
            <a:r>
              <a:rPr b="1" lang="en" sz="1168">
                <a:solidFill>
                  <a:srgbClr val="333333"/>
                </a:solidFill>
                <a:highlight>
                  <a:srgbClr val="FFFFFF"/>
                </a:highlight>
                <a:latin typeface="Roboto"/>
                <a:ea typeface="Roboto"/>
                <a:cs typeface="Roboto"/>
                <a:sym typeface="Roboto"/>
              </a:rPr>
              <a:t>the good state and action for the future</a:t>
            </a:r>
            <a:r>
              <a:rPr lang="en" sz="1168">
                <a:solidFill>
                  <a:srgbClr val="333333"/>
                </a:solidFill>
                <a:highlight>
                  <a:srgbClr val="FFFFFF"/>
                </a:highlight>
                <a:latin typeface="Roboto"/>
                <a:ea typeface="Roboto"/>
                <a:cs typeface="Roboto"/>
                <a:sym typeface="Roboto"/>
              </a:rPr>
              <a:t>. </a:t>
            </a:r>
            <a:endParaRPr b="1" sz="1168">
              <a:solidFill>
                <a:schemeClr val="dk1"/>
              </a:solidFill>
              <a:highlight>
                <a:srgbClr val="FFFFFF"/>
              </a:highlight>
            </a:endParaRPr>
          </a:p>
          <a:p>
            <a:pPr indent="-281169" lvl="0" marL="457200" rtl="0" algn="just">
              <a:lnSpc>
                <a:spcPct val="170454"/>
              </a:lnSpc>
              <a:spcBef>
                <a:spcPts val="0"/>
              </a:spcBef>
              <a:spcAft>
                <a:spcPts val="0"/>
              </a:spcAft>
              <a:buClr>
                <a:schemeClr val="dk1"/>
              </a:buClr>
              <a:buSzPct val="91439"/>
              <a:buAutoNum type="arabicPeriod"/>
            </a:pPr>
            <a:r>
              <a:rPr b="1" lang="en" sz="1168">
                <a:solidFill>
                  <a:schemeClr val="dk1"/>
                </a:solidFill>
                <a:highlight>
                  <a:srgbClr val="FFFFFF"/>
                </a:highlight>
              </a:rPr>
              <a:t>Model of the environment:</a:t>
            </a:r>
            <a:r>
              <a:rPr lang="en" sz="1168">
                <a:solidFill>
                  <a:srgbClr val="333333"/>
                </a:solidFill>
                <a:highlight>
                  <a:srgbClr val="FFFFFF"/>
                </a:highlight>
                <a:latin typeface="Roboto"/>
                <a:ea typeface="Roboto"/>
                <a:cs typeface="Roboto"/>
                <a:sym typeface="Roboto"/>
              </a:rPr>
              <a:t>The approaches for solving the RL problems </a:t>
            </a:r>
            <a:r>
              <a:rPr b="1" lang="en" sz="1168">
                <a:solidFill>
                  <a:srgbClr val="333333"/>
                </a:solidFill>
                <a:highlight>
                  <a:srgbClr val="FFFFFF"/>
                </a:highlight>
                <a:latin typeface="Roboto"/>
                <a:ea typeface="Roboto"/>
                <a:cs typeface="Roboto"/>
                <a:sym typeface="Roboto"/>
              </a:rPr>
              <a:t>with the help of the model</a:t>
            </a:r>
            <a:r>
              <a:rPr lang="en" sz="1168">
                <a:solidFill>
                  <a:srgbClr val="333333"/>
                </a:solidFill>
                <a:highlight>
                  <a:srgbClr val="FFFFFF"/>
                </a:highlight>
                <a:latin typeface="Roboto"/>
                <a:ea typeface="Roboto"/>
                <a:cs typeface="Roboto"/>
                <a:sym typeface="Roboto"/>
              </a:rPr>
              <a:t> are termed as the </a:t>
            </a:r>
            <a:r>
              <a:rPr b="1" lang="en" sz="1168">
                <a:solidFill>
                  <a:srgbClr val="333333"/>
                </a:solidFill>
                <a:highlight>
                  <a:srgbClr val="FFFFFF"/>
                </a:highlight>
                <a:latin typeface="Roboto"/>
                <a:ea typeface="Roboto"/>
                <a:cs typeface="Roboto"/>
                <a:sym typeface="Roboto"/>
              </a:rPr>
              <a:t>model-based approach</a:t>
            </a:r>
            <a:r>
              <a:rPr lang="en" sz="1168">
                <a:solidFill>
                  <a:srgbClr val="333333"/>
                </a:solidFill>
                <a:highlight>
                  <a:srgbClr val="FFFFFF"/>
                </a:highlight>
                <a:latin typeface="Roboto"/>
                <a:ea typeface="Roboto"/>
                <a:cs typeface="Roboto"/>
                <a:sym typeface="Roboto"/>
              </a:rPr>
              <a:t>. Comparatively, an approach </a:t>
            </a:r>
            <a:r>
              <a:rPr b="1" lang="en" sz="1168">
                <a:solidFill>
                  <a:srgbClr val="333333"/>
                </a:solidFill>
                <a:highlight>
                  <a:srgbClr val="FFFFFF"/>
                </a:highlight>
                <a:latin typeface="Roboto"/>
                <a:ea typeface="Roboto"/>
                <a:cs typeface="Roboto"/>
                <a:sym typeface="Roboto"/>
              </a:rPr>
              <a:t>without using a model</a:t>
            </a:r>
            <a:r>
              <a:rPr lang="en" sz="1168">
                <a:solidFill>
                  <a:srgbClr val="333333"/>
                </a:solidFill>
                <a:highlight>
                  <a:srgbClr val="FFFFFF"/>
                </a:highlight>
                <a:latin typeface="Roboto"/>
                <a:ea typeface="Roboto"/>
                <a:cs typeface="Roboto"/>
                <a:sym typeface="Roboto"/>
              </a:rPr>
              <a:t> is called a </a:t>
            </a:r>
            <a:r>
              <a:rPr b="1" lang="en" sz="1168">
                <a:solidFill>
                  <a:srgbClr val="333333"/>
                </a:solidFill>
                <a:highlight>
                  <a:srgbClr val="FFFFFF"/>
                </a:highlight>
                <a:latin typeface="Roboto"/>
                <a:ea typeface="Roboto"/>
                <a:cs typeface="Roboto"/>
                <a:sym typeface="Roboto"/>
              </a:rPr>
              <a:t>model-free approach</a:t>
            </a:r>
            <a:r>
              <a:rPr lang="en" sz="1168">
                <a:solidFill>
                  <a:srgbClr val="333333"/>
                </a:solidFill>
                <a:highlight>
                  <a:srgbClr val="FFFFFF"/>
                </a:highlight>
                <a:latin typeface="Roboto"/>
                <a:ea typeface="Roboto"/>
                <a:cs typeface="Roboto"/>
                <a:sym typeface="Roboto"/>
              </a:rPr>
              <a:t>.</a:t>
            </a:r>
            <a:endParaRPr b="1" sz="1168">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57894"/>
              <a:buFont typeface="Arial"/>
              <a:buNone/>
            </a:pPr>
            <a:r>
              <a:rPr b="1" lang="en" sz="1900">
                <a:solidFill>
                  <a:srgbClr val="610B38"/>
                </a:solidFill>
                <a:highlight>
                  <a:srgbClr val="FFFFFF"/>
                </a:highlight>
              </a:rPr>
              <a:t>Reinforcement Learning Algorithms</a:t>
            </a:r>
            <a:endParaRPr b="1" sz="1900">
              <a:solidFill>
                <a:srgbClr val="610B38"/>
              </a:solidFill>
              <a:highlight>
                <a:srgbClr val="FFFFFF"/>
              </a:highlight>
            </a:endParaRPr>
          </a:p>
          <a:p>
            <a:pPr indent="0" lvl="0" marL="0" rtl="0" algn="l">
              <a:spcBef>
                <a:spcPts val="400"/>
              </a:spcBef>
              <a:spcAft>
                <a:spcPts val="0"/>
              </a:spcAft>
              <a:buNone/>
            </a:pPr>
            <a:r>
              <a:t/>
            </a:r>
            <a:endParaRPr b="1"/>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 </a:t>
            </a:r>
            <a:r>
              <a:rPr lang="en" sz="1500">
                <a:solidFill>
                  <a:srgbClr val="333333"/>
                </a:solidFill>
                <a:highlight>
                  <a:srgbClr val="FFFFFF"/>
                </a:highlight>
                <a:latin typeface="Roboto"/>
                <a:ea typeface="Roboto"/>
                <a:cs typeface="Roboto"/>
                <a:sym typeface="Roboto"/>
              </a:rPr>
              <a:t>Mainly used in AI applications and gaming applications</a:t>
            </a:r>
            <a:endParaRPr sz="15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500">
                <a:solidFill>
                  <a:srgbClr val="333333"/>
                </a:solidFill>
                <a:highlight>
                  <a:srgbClr val="FFFFFF"/>
                </a:highlight>
                <a:latin typeface="Roboto"/>
                <a:ea typeface="Roboto"/>
                <a:cs typeface="Roboto"/>
                <a:sym typeface="Roboto"/>
              </a:rPr>
              <a:t>Q -learning:</a:t>
            </a:r>
            <a:r>
              <a:rPr b="1" lang="en" sz="1600">
                <a:solidFill>
                  <a:srgbClr val="333333"/>
                </a:solidFill>
                <a:highlight>
                  <a:srgbClr val="FFFFFF"/>
                </a:highlight>
                <a:latin typeface="Roboto"/>
                <a:ea typeface="Roboto"/>
                <a:cs typeface="Roboto"/>
                <a:sym typeface="Roboto"/>
              </a:rPr>
              <a:t> </a:t>
            </a:r>
            <a:r>
              <a:rPr lang="en" sz="1200">
                <a:solidFill>
                  <a:schemeClr val="dk1"/>
                </a:solidFill>
                <a:highlight>
                  <a:srgbClr val="FFFFFF"/>
                </a:highlight>
                <a:latin typeface="Roboto"/>
                <a:ea typeface="Roboto"/>
                <a:cs typeface="Roboto"/>
                <a:sym typeface="Roboto"/>
              </a:rPr>
              <a:t>Used for the temporal difference Learning. </a:t>
            </a:r>
            <a:r>
              <a:rPr lang="en" sz="1300">
                <a:solidFill>
                  <a:schemeClr val="dk1"/>
                </a:solidFill>
                <a:highlight>
                  <a:srgbClr val="FFFFFF"/>
                </a:highlight>
                <a:latin typeface="Roboto"/>
                <a:ea typeface="Roboto"/>
                <a:cs typeface="Roboto"/>
                <a:sym typeface="Roboto"/>
              </a:rPr>
              <a:t>It learns the value function Q (S, a), which means how good to take action "</a:t>
            </a:r>
            <a:r>
              <a:rPr b="1" lang="en" sz="1300">
                <a:solidFill>
                  <a:schemeClr val="dk1"/>
                </a:solidFill>
                <a:highlight>
                  <a:srgbClr val="FFFFFF"/>
                </a:highlight>
                <a:latin typeface="Roboto"/>
                <a:ea typeface="Roboto"/>
                <a:cs typeface="Roboto"/>
                <a:sym typeface="Roboto"/>
              </a:rPr>
              <a:t>a</a:t>
            </a:r>
            <a:r>
              <a:rPr lang="en" sz="1300">
                <a:solidFill>
                  <a:schemeClr val="dk1"/>
                </a:solidFill>
                <a:highlight>
                  <a:srgbClr val="FFFFFF"/>
                </a:highlight>
                <a:latin typeface="Roboto"/>
                <a:ea typeface="Roboto"/>
                <a:cs typeface="Roboto"/>
                <a:sym typeface="Roboto"/>
              </a:rPr>
              <a:t>" at a particular state "</a:t>
            </a:r>
            <a:r>
              <a:rPr b="1" lang="en" sz="1300">
                <a:solidFill>
                  <a:schemeClr val="dk1"/>
                </a:solidFill>
                <a:highlight>
                  <a:srgbClr val="FFFFFF"/>
                </a:highlight>
                <a:latin typeface="Roboto"/>
                <a:ea typeface="Roboto"/>
                <a:cs typeface="Roboto"/>
                <a:sym typeface="Roboto"/>
              </a:rPr>
              <a:t>s</a:t>
            </a:r>
            <a:r>
              <a:rPr lang="en" sz="1300">
                <a:solidFill>
                  <a:schemeClr val="dk1"/>
                </a:solidFill>
                <a:highlight>
                  <a:srgbClr val="FFFFFF"/>
                </a:highlight>
                <a:latin typeface="Roboto"/>
                <a:ea typeface="Roboto"/>
                <a:cs typeface="Roboto"/>
                <a:sym typeface="Roboto"/>
              </a:rPr>
              <a:t>."</a:t>
            </a:r>
            <a:endParaRPr sz="13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300">
                <a:solidFill>
                  <a:srgbClr val="333333"/>
                </a:solidFill>
                <a:highlight>
                  <a:srgbClr val="FFFFFF"/>
                </a:highlight>
                <a:latin typeface="Roboto"/>
                <a:ea typeface="Roboto"/>
                <a:cs typeface="Roboto"/>
                <a:sym typeface="Roboto"/>
              </a:rPr>
              <a:t>State Action Reward State action (SARSA):</a:t>
            </a:r>
            <a:r>
              <a:rPr b="1" lang="en" sz="1300">
                <a:solidFill>
                  <a:schemeClr val="dk1"/>
                </a:solidFill>
                <a:highlight>
                  <a:srgbClr val="FFFFFF"/>
                </a:highlight>
                <a:latin typeface="Roboto"/>
                <a:ea typeface="Roboto"/>
                <a:cs typeface="Roboto"/>
                <a:sym typeface="Roboto"/>
              </a:rPr>
              <a:t> </a:t>
            </a:r>
            <a:r>
              <a:rPr lang="en" sz="1300">
                <a:solidFill>
                  <a:schemeClr val="dk1"/>
                </a:solidFill>
                <a:highlight>
                  <a:srgbClr val="FFFFFF"/>
                </a:highlight>
                <a:latin typeface="Roboto"/>
                <a:ea typeface="Roboto"/>
                <a:cs typeface="Roboto"/>
                <a:sym typeface="Roboto"/>
              </a:rPr>
              <a:t> calculate the </a:t>
            </a:r>
            <a:r>
              <a:rPr b="1" lang="en" sz="1300">
                <a:solidFill>
                  <a:schemeClr val="dk1"/>
                </a:solidFill>
                <a:highlight>
                  <a:srgbClr val="FFFFFF"/>
                </a:highlight>
                <a:latin typeface="Roboto"/>
                <a:ea typeface="Roboto"/>
                <a:cs typeface="Roboto"/>
                <a:sym typeface="Roboto"/>
              </a:rPr>
              <a:t>Q π (s, a) for the selected current policy π and all pairs of (s-a)</a:t>
            </a:r>
            <a:endParaRPr b="1" sz="13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300">
                <a:solidFill>
                  <a:srgbClr val="333333"/>
                </a:solidFill>
                <a:highlight>
                  <a:srgbClr val="FFFFFF"/>
                </a:highlight>
                <a:latin typeface="Roboto"/>
                <a:ea typeface="Roboto"/>
                <a:cs typeface="Roboto"/>
                <a:sym typeface="Roboto"/>
              </a:rPr>
              <a:t>Deep Q Neural Network (DQN):</a:t>
            </a:r>
            <a:r>
              <a:rPr b="1" lang="en" sz="1300">
                <a:solidFill>
                  <a:srgbClr val="1A9988"/>
                </a:solidFill>
                <a:highlight>
                  <a:srgbClr val="FFFFFF"/>
                </a:highlight>
                <a:latin typeface="Roboto"/>
                <a:ea typeface="Roboto"/>
                <a:cs typeface="Roboto"/>
                <a:sym typeface="Roboto"/>
              </a:rPr>
              <a:t> </a:t>
            </a:r>
            <a:r>
              <a:rPr lang="en" sz="1300">
                <a:solidFill>
                  <a:schemeClr val="dk1"/>
                </a:solidFill>
                <a:highlight>
                  <a:srgbClr val="FFFFFF"/>
                </a:highlight>
                <a:latin typeface="Roboto"/>
                <a:ea typeface="Roboto"/>
                <a:cs typeface="Roboto"/>
                <a:sym typeface="Roboto"/>
              </a:rPr>
              <a:t>Instead of defining a Q-table, neural network approximates the Q-values for each action and state.</a:t>
            </a:r>
            <a:endParaRPr b="1" sz="13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500">
              <a:solidFill>
                <a:srgbClr val="333333"/>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57894"/>
              <a:buFont typeface="Arial"/>
              <a:buNone/>
            </a:pPr>
            <a:r>
              <a:rPr lang="en" sz="1900">
                <a:solidFill>
                  <a:srgbClr val="610B38"/>
                </a:solidFill>
                <a:highlight>
                  <a:srgbClr val="FFFFFF"/>
                </a:highlight>
              </a:rPr>
              <a:t>Markov Decision Process</a:t>
            </a:r>
            <a:endParaRPr sz="1900">
              <a:solidFill>
                <a:srgbClr val="610B38"/>
              </a:solidFill>
              <a:highlight>
                <a:srgbClr val="FFFFFF"/>
              </a:highlight>
            </a:endParaRPr>
          </a:p>
          <a:p>
            <a:pPr indent="0" lvl="0" marL="0" rtl="0" algn="l">
              <a:spcBef>
                <a:spcPts val="40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To </a:t>
            </a:r>
            <a:r>
              <a:rPr b="1" lang="en" sz="1200">
                <a:solidFill>
                  <a:srgbClr val="333333"/>
                </a:solidFill>
                <a:highlight>
                  <a:srgbClr val="FFFFFF"/>
                </a:highlight>
                <a:latin typeface="Roboto"/>
                <a:ea typeface="Roboto"/>
                <a:cs typeface="Roboto"/>
                <a:sym typeface="Roboto"/>
              </a:rPr>
              <a:t>formalize the reinforcement learning problems.</a:t>
            </a:r>
            <a:endParaRPr b="1"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 The agent constantly interacts with the environment and performs actions; at each action, the environment responds and generates a new state.</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MDP contains a tuple of four elements (S, A, P</a:t>
            </a:r>
            <a:r>
              <a:rPr baseline="-25000" lang="en" sz="1200">
                <a:solidFill>
                  <a:srgbClr val="333333"/>
                </a:solidFill>
                <a:highlight>
                  <a:srgbClr val="FFFFFF"/>
                </a:highlight>
                <a:latin typeface="Roboto"/>
                <a:ea typeface="Roboto"/>
                <a:cs typeface="Roboto"/>
                <a:sym typeface="Roboto"/>
              </a:rPr>
              <a:t>a</a:t>
            </a:r>
            <a:r>
              <a:rPr lang="en" sz="1200">
                <a:solidFill>
                  <a:srgbClr val="333333"/>
                </a:solidFill>
                <a:highlight>
                  <a:srgbClr val="FFFFFF"/>
                </a:highlight>
                <a:latin typeface="Roboto"/>
                <a:ea typeface="Roboto"/>
                <a:cs typeface="Roboto"/>
                <a:sym typeface="Roboto"/>
              </a:rPr>
              <a:t>, R</a:t>
            </a:r>
            <a:r>
              <a:rPr baseline="-25000" lang="en" sz="1200">
                <a:solidFill>
                  <a:srgbClr val="333333"/>
                </a:solidFill>
                <a:highlight>
                  <a:srgbClr val="FFFFFF"/>
                </a:highlight>
                <a:latin typeface="Roboto"/>
                <a:ea typeface="Roboto"/>
                <a:cs typeface="Roboto"/>
                <a:sym typeface="Roboto"/>
              </a:rPr>
              <a:t>a</a:t>
            </a:r>
            <a:r>
              <a:rPr lang="en" sz="1200">
                <a:solidFill>
                  <a:srgbClr val="333333"/>
                </a:solidFill>
                <a:highlight>
                  <a:srgbClr val="FFFFFF"/>
                </a:highlight>
                <a:latin typeface="Roboto"/>
                <a:ea typeface="Roboto"/>
                <a:cs typeface="Roboto"/>
                <a:sym typeface="Roboto"/>
              </a:rPr>
              <a:t>):</a:t>
            </a:r>
            <a:endParaRPr sz="1200">
              <a:solidFill>
                <a:srgbClr val="333333"/>
              </a:solidFill>
              <a:highlight>
                <a:srgbClr val="FFFFFF"/>
              </a:highlight>
              <a:latin typeface="Roboto"/>
              <a:ea typeface="Roboto"/>
              <a:cs typeface="Roboto"/>
              <a:sym typeface="Roboto"/>
            </a:endParaRPr>
          </a:p>
          <a:p>
            <a:pPr indent="-293370" lvl="0" marL="457200" marR="25400" rtl="0" algn="l">
              <a:lnSpc>
                <a:spcPct val="156250"/>
              </a:lnSpc>
              <a:spcBef>
                <a:spcPts val="150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A set of finite States S</a:t>
            </a:r>
            <a:endParaRPr sz="1200">
              <a:solidFill>
                <a:schemeClr val="dk1"/>
              </a:solidFill>
              <a:highlight>
                <a:srgbClr val="FFFFFF"/>
              </a:highlight>
              <a:latin typeface="Roboto"/>
              <a:ea typeface="Roboto"/>
              <a:cs typeface="Roboto"/>
              <a:sym typeface="Roboto"/>
            </a:endParaRPr>
          </a:p>
          <a:p>
            <a:pPr indent="-293370"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A set of finite Actions A</a:t>
            </a:r>
            <a:endParaRPr sz="1200">
              <a:solidFill>
                <a:schemeClr val="dk1"/>
              </a:solidFill>
              <a:highlight>
                <a:srgbClr val="FFFFFF"/>
              </a:highlight>
              <a:latin typeface="Roboto"/>
              <a:ea typeface="Roboto"/>
              <a:cs typeface="Roboto"/>
              <a:sym typeface="Roboto"/>
            </a:endParaRPr>
          </a:p>
          <a:p>
            <a:pPr indent="-293370"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Rewards received after transitioning from state S to state S', due to action a.</a:t>
            </a:r>
            <a:endParaRPr sz="1200">
              <a:solidFill>
                <a:schemeClr val="dk1"/>
              </a:solidFill>
              <a:highlight>
                <a:srgbClr val="FFFFFF"/>
              </a:highlight>
              <a:latin typeface="Roboto"/>
              <a:ea typeface="Roboto"/>
              <a:cs typeface="Roboto"/>
              <a:sym typeface="Roboto"/>
            </a:endParaRPr>
          </a:p>
          <a:p>
            <a:pPr indent="-293370"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Probability P</a:t>
            </a:r>
            <a:r>
              <a:rPr baseline="-25000" lang="en" sz="1200">
                <a:solidFill>
                  <a:schemeClr val="dk1"/>
                </a:solidFill>
                <a:highlight>
                  <a:srgbClr val="FFFFFF"/>
                </a:highlight>
                <a:latin typeface="Roboto"/>
                <a:ea typeface="Roboto"/>
                <a:cs typeface="Roboto"/>
                <a:sym typeface="Roboto"/>
              </a:rPr>
              <a:t>a</a:t>
            </a:r>
            <a:r>
              <a:rPr lang="en" sz="1200">
                <a:solidFill>
                  <a:schemeClr val="dk1"/>
                </a:solidFill>
                <a:highlight>
                  <a:srgbClr val="FFFFFF"/>
                </a:highlight>
                <a:latin typeface="Roboto"/>
                <a:ea typeface="Roboto"/>
                <a:cs typeface="Roboto"/>
                <a:sym typeface="Roboto"/>
              </a:rPr>
              <a:t>.</a:t>
            </a:r>
            <a:endParaRPr sz="1200">
              <a:solidFill>
                <a:schemeClr val="dk1"/>
              </a:solidFill>
              <a:highlight>
                <a:srgbClr val="FFFFFF"/>
              </a:highlight>
              <a:latin typeface="Roboto"/>
              <a:ea typeface="Roboto"/>
              <a:cs typeface="Roboto"/>
              <a:sym typeface="Roboto"/>
            </a:endParaRPr>
          </a:p>
          <a:p>
            <a:pPr indent="0" lvl="0" marL="0" rtl="0" algn="just">
              <a:lnSpc>
                <a:spcPct val="130000"/>
              </a:lnSpc>
              <a:spcBef>
                <a:spcPts val="1400"/>
              </a:spcBef>
              <a:spcAft>
                <a:spcPts val="0"/>
              </a:spcAft>
              <a:buNone/>
            </a:pPr>
            <a:r>
              <a:rPr lang="en" sz="1600">
                <a:solidFill>
                  <a:srgbClr val="610B4B"/>
                </a:solidFill>
                <a:highlight>
                  <a:srgbClr val="FFFFFF"/>
                </a:highlight>
              </a:rPr>
              <a:t>Markov Property:</a:t>
            </a:r>
            <a:endParaRPr sz="1600">
              <a:solidFill>
                <a:srgbClr val="610B4B"/>
              </a:solidFill>
              <a:highlight>
                <a:srgbClr val="FFFFFF"/>
              </a:highlight>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The current state transition does not depend on any past action or state.</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ct val="91666"/>
              <a:buFont typeface="Arial"/>
              <a:buNone/>
            </a:pPr>
            <a:r>
              <a:rPr lang="en" sz="1200">
                <a:solidFill>
                  <a:srgbClr val="333333"/>
                </a:solidFill>
                <a:highlight>
                  <a:srgbClr val="FFFFFF"/>
                </a:highlight>
                <a:latin typeface="Roboto"/>
                <a:ea typeface="Roboto"/>
                <a:cs typeface="Roboto"/>
                <a:sym typeface="Roboto"/>
              </a:rPr>
              <a:t>Eg; Chess game , </a:t>
            </a:r>
            <a:r>
              <a:rPr b="1" lang="en" sz="1200">
                <a:solidFill>
                  <a:srgbClr val="333333"/>
                </a:solidFill>
                <a:highlight>
                  <a:srgbClr val="FFFFFF"/>
                </a:highlight>
                <a:latin typeface="Roboto"/>
                <a:ea typeface="Roboto"/>
                <a:cs typeface="Roboto"/>
                <a:sym typeface="Roboto"/>
              </a:rPr>
              <a:t>the players only focus on the current state and do not need to remember past actions or states</a:t>
            </a:r>
            <a:r>
              <a:rPr lang="en" sz="1200">
                <a:solidFill>
                  <a:srgbClr val="333333"/>
                </a:solidFill>
                <a:highlight>
                  <a:srgbClr val="FFFFFF"/>
                </a:highlight>
                <a:latin typeface="Roboto"/>
                <a:ea typeface="Roboto"/>
                <a:cs typeface="Roboto"/>
                <a:sym typeface="Roboto"/>
              </a:rPr>
              <a:t>.</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b="1"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0" y="0"/>
            <a:ext cx="9001126" cy="5063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