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68" r:id="rId11"/>
    <p:sldId id="2146847055" r:id="rId12"/>
    <p:sldId id="269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59" d="100"/>
          <a:sy n="59" d="100"/>
        </p:scale>
        <p:origin x="95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7/28/2025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7/28/2025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0.21/documentation.html" TargetMode="External"/><Relationship Id="rId2" Type="http://schemas.openxmlformats.org/officeDocument/2006/relationships/hyperlink" Target="https://www.kaggle.com/datasets/abdallahwagih/company-employees/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HARMADEVIKEERTHI/Employee-Salary-Prediction" TargetMode="External"/><Relationship Id="rId4" Type="http://schemas.openxmlformats.org/officeDocument/2006/relationships/hyperlink" Target="https://docs.streamlit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SALARY PREDICTION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6314" y="1034321"/>
            <a:ext cx="11288486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DHARMA DEVI K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ARULMIGU MEENAKSHI AMMAN COLLEGE OF ENGINEERING (AMACE)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 –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638961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1019020" cy="44196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1" dirty="0">
                <a:ea typeface="+mn-lt"/>
                <a:cs typeface="Arial"/>
              </a:rPr>
              <a:t>Problem Statement</a:t>
            </a:r>
            <a:endParaRPr lang="en-US" sz="2800" dirty="0">
              <a:cs typeface="Arial"/>
            </a:endParaRPr>
          </a:p>
          <a:p>
            <a:pPr marL="305435" indent="-305435"/>
            <a:r>
              <a:rPr lang="en-US" sz="2800" b="1" dirty="0">
                <a:ea typeface="+mn-lt"/>
                <a:cs typeface="Calibri"/>
              </a:rPr>
              <a:t>System </a:t>
            </a:r>
            <a:r>
              <a:rPr lang="en-US" sz="2800" b="1" dirty="0">
                <a:ea typeface="+mn-lt"/>
                <a:cs typeface="+mn-lt"/>
              </a:rPr>
              <a:t>Development Approach</a:t>
            </a:r>
            <a:r>
              <a:rPr lang="en-US" sz="2800" dirty="0">
                <a:ea typeface="+mn-lt"/>
                <a:cs typeface="+mn-lt"/>
              </a:rPr>
              <a:t> </a:t>
            </a:r>
          </a:p>
          <a:p>
            <a:pPr marL="305435" indent="-305435"/>
            <a:r>
              <a:rPr lang="en-US" sz="2800" b="1" dirty="0">
                <a:ea typeface="+mn-lt"/>
                <a:cs typeface="+mn-lt"/>
              </a:rPr>
              <a:t>Algorithm &amp; Deployment  </a:t>
            </a:r>
            <a:endParaRPr lang="en-US" sz="2800" dirty="0">
              <a:cs typeface="Calibri"/>
            </a:endParaRPr>
          </a:p>
          <a:p>
            <a:pPr marL="305435" indent="-305435"/>
            <a:r>
              <a:rPr lang="en-US" sz="2800" b="1" dirty="0"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800" b="1" dirty="0">
                <a:ea typeface="+mn-lt"/>
                <a:cs typeface="Arial"/>
              </a:rPr>
              <a:t>Conclusion</a:t>
            </a:r>
            <a:endParaRPr lang="en-US" sz="2800" dirty="0">
              <a:cs typeface="Arial"/>
            </a:endParaRPr>
          </a:p>
          <a:p>
            <a:pPr marL="305435" indent="-305435"/>
            <a:r>
              <a:rPr lang="en-US" sz="2800" b="1" dirty="0"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800" b="1" dirty="0">
                <a:ea typeface="+mn-lt"/>
                <a:cs typeface="Arial"/>
              </a:rPr>
              <a:t>References</a:t>
            </a:r>
            <a:endParaRPr lang="en-US" sz="2800" dirty="0"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The objective of this project is to develop a predictive model that estimates an employee's salary based on various features such as:</a:t>
            </a:r>
          </a:p>
          <a:p>
            <a:r>
              <a:rPr lang="en-US" sz="2800" dirty="0"/>
              <a:t>Job Type</a:t>
            </a:r>
          </a:p>
          <a:p>
            <a:r>
              <a:rPr lang="en-US" sz="2800" dirty="0"/>
              <a:t>Degree and Major</a:t>
            </a:r>
          </a:p>
          <a:p>
            <a:r>
              <a:rPr lang="en-US" sz="2800" dirty="0"/>
              <a:t>Industry</a:t>
            </a:r>
          </a:p>
          <a:p>
            <a:r>
              <a:rPr lang="en-US" sz="2800" dirty="0"/>
              <a:t>Years of Experience</a:t>
            </a:r>
          </a:p>
          <a:p>
            <a:r>
              <a:rPr lang="en-US" sz="2800" dirty="0"/>
              <a:t>Distance from Metropolis</a:t>
            </a:r>
          </a:p>
          <a:p>
            <a:r>
              <a:rPr lang="en-US" sz="2800" dirty="0"/>
              <a:t>This system can help HR professionals and recruiters determine appropriate compensation levels based on historical data. The goal is to create a reliable and interpretable machine learning model to support data-driven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5349145"/>
          </a:xfrm>
        </p:spPr>
        <p:txBody>
          <a:bodyPr>
            <a:normAutofit fontScale="77500" lnSpcReduction="20000"/>
          </a:bodyPr>
          <a:lstStyle/>
          <a:p>
            <a:r>
              <a:rPr lang="en-IN" sz="2800" b="1" dirty="0"/>
              <a:t>Tools &amp; Technologies:</a:t>
            </a:r>
          </a:p>
          <a:p>
            <a:r>
              <a:rPr lang="en-IN" sz="2800" dirty="0"/>
              <a:t>Python(</a:t>
            </a:r>
            <a:r>
              <a:rPr lang="en-IN" sz="2800" dirty="0" err="1"/>
              <a:t>Jupyter</a:t>
            </a:r>
            <a:r>
              <a:rPr lang="en-IN" sz="2800" dirty="0"/>
              <a:t> notebook)</a:t>
            </a:r>
          </a:p>
          <a:p>
            <a:r>
              <a:rPr lang="en-IN" sz="2800" dirty="0" err="1"/>
              <a:t>Numpy</a:t>
            </a:r>
            <a:r>
              <a:rPr lang="en-IN" sz="2800" dirty="0"/>
              <a:t>, Pandas, Matplotlib, Seaborn, Scikit-learn, </a:t>
            </a:r>
            <a:r>
              <a:rPr lang="en-IN" sz="2800" dirty="0" err="1"/>
              <a:t>Joblib</a:t>
            </a:r>
            <a:r>
              <a:rPr lang="en-IN" sz="2800" dirty="0"/>
              <a:t>, </a:t>
            </a:r>
            <a:r>
              <a:rPr lang="en-IN" sz="2800" dirty="0" err="1"/>
              <a:t>Streamlit</a:t>
            </a:r>
            <a:r>
              <a:rPr lang="en-IN" sz="2800" dirty="0"/>
              <a:t>.</a:t>
            </a:r>
          </a:p>
          <a:p>
            <a:r>
              <a:rPr lang="en-IN" sz="2800" dirty="0"/>
              <a:t>Regression models: Linear Regression.</a:t>
            </a:r>
          </a:p>
          <a:p>
            <a:r>
              <a:rPr lang="en-IN" sz="2800" b="1" dirty="0"/>
              <a:t>Steps:</a:t>
            </a:r>
          </a:p>
          <a:p>
            <a:r>
              <a:rPr lang="en-US" sz="2800" dirty="0"/>
              <a:t>Load and inspect the dataset</a:t>
            </a:r>
          </a:p>
          <a:p>
            <a:r>
              <a:rPr lang="en-IN" sz="2800" dirty="0"/>
              <a:t>Handle missing values</a:t>
            </a:r>
          </a:p>
          <a:p>
            <a:r>
              <a:rPr lang="en-US" sz="2800" dirty="0"/>
              <a:t>Perform encoding of categorical variables</a:t>
            </a:r>
          </a:p>
          <a:p>
            <a:r>
              <a:rPr lang="en-IN" sz="2800" dirty="0"/>
              <a:t>Scale numerical features</a:t>
            </a:r>
          </a:p>
          <a:p>
            <a:r>
              <a:rPr lang="en-IN" sz="2800" dirty="0"/>
              <a:t>Train machine learning models</a:t>
            </a:r>
          </a:p>
          <a:p>
            <a:r>
              <a:rPr lang="en-IN" sz="2800" dirty="0"/>
              <a:t>Evaluate model performance</a:t>
            </a:r>
          </a:p>
          <a:p>
            <a:r>
              <a:rPr lang="en-US" sz="2800" dirty="0"/>
              <a:t>Save and deploy best model using </a:t>
            </a:r>
            <a:r>
              <a:rPr lang="en-US" sz="2800" dirty="0" err="1"/>
              <a:t>Joblib</a:t>
            </a:r>
            <a:r>
              <a:rPr lang="en-US" sz="2800" dirty="0"/>
              <a:t> and </a:t>
            </a:r>
            <a:r>
              <a:rPr lang="en-US" sz="2800" dirty="0" err="1"/>
              <a:t>Streamlit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5"/>
            <a:ext cx="11029615" cy="5338261"/>
          </a:xfrm>
        </p:spPr>
        <p:txBody>
          <a:bodyPr>
            <a:normAutofit fontScale="70000" lnSpcReduction="20000"/>
          </a:bodyPr>
          <a:lstStyle/>
          <a:p>
            <a:pPr marL="305435" indent="-305435"/>
            <a:r>
              <a:rPr lang="en-US" sz="2800" b="1" dirty="0"/>
              <a:t>Step-by-Step Procedure:</a:t>
            </a:r>
          </a:p>
          <a:p>
            <a:pPr marL="0" indent="0">
              <a:buNone/>
            </a:pPr>
            <a:r>
              <a:rPr lang="en-US" sz="2800" b="1" dirty="0"/>
              <a:t>1. Data Preprocessing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dirty="0"/>
              <a:t>Dropped null values using </a:t>
            </a:r>
            <a:r>
              <a:rPr lang="en-US" sz="2800" dirty="0" err="1"/>
              <a:t>dropna</a:t>
            </a:r>
            <a:r>
              <a:rPr lang="en-US" sz="2800" dirty="0"/>
              <a:t>()</a:t>
            </a:r>
          </a:p>
          <a:p>
            <a:pPr marL="0" indent="0">
              <a:buNone/>
            </a:pPr>
            <a:r>
              <a:rPr lang="en-US" sz="2800" dirty="0"/>
              <a:t>	Categorical features encoded using </a:t>
            </a:r>
            <a:r>
              <a:rPr lang="en-US" sz="2800" dirty="0" err="1"/>
              <a:t>LabelEncoder</a:t>
            </a: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2. Feature &amp; Target Selection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dirty="0"/>
              <a:t>Features: All except salary</a:t>
            </a:r>
          </a:p>
          <a:p>
            <a:pPr marL="0" indent="0">
              <a:buNone/>
            </a:pPr>
            <a:r>
              <a:rPr lang="en-US" sz="2800" dirty="0"/>
              <a:t>	Target: Salary</a:t>
            </a:r>
          </a:p>
          <a:p>
            <a:pPr marL="0" indent="0">
              <a:buNone/>
            </a:pPr>
            <a:r>
              <a:rPr lang="en-US" sz="2800" b="1" dirty="0"/>
              <a:t>3. Model Training</a:t>
            </a:r>
          </a:p>
          <a:p>
            <a:pPr marL="0" indent="0">
              <a:buNone/>
            </a:pPr>
            <a:r>
              <a:rPr lang="en-US" sz="2800" b="1" dirty="0"/>
              <a:t> 	</a:t>
            </a:r>
            <a:r>
              <a:rPr lang="en-US" sz="2800" dirty="0"/>
              <a:t>Linear Regression model using Linear Regression()</a:t>
            </a:r>
          </a:p>
          <a:p>
            <a:pPr marL="0" indent="0">
              <a:buNone/>
            </a:pPr>
            <a:r>
              <a:rPr lang="en-US" sz="2800" dirty="0"/>
              <a:t>	Data split into 80% train and 20% test</a:t>
            </a:r>
          </a:p>
          <a:p>
            <a:pPr marL="0" indent="0">
              <a:buNone/>
            </a:pPr>
            <a:r>
              <a:rPr lang="en-US" sz="2800" b="1" dirty="0"/>
              <a:t>4. Deployment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dirty="0"/>
              <a:t>Trained model saved as </a:t>
            </a:r>
            <a:r>
              <a:rPr lang="en-US" sz="2800" dirty="0" err="1"/>
              <a:t>Linearmodel.pkl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Deployed using </a:t>
            </a:r>
            <a:r>
              <a:rPr lang="en-US" sz="2800" dirty="0" err="1"/>
              <a:t>Streamlit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99457"/>
            <a:ext cx="11029615" cy="5551714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/>
              <a:t>Sample Prediction Flow: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dirty="0"/>
              <a:t>Input: 5 features</a:t>
            </a:r>
          </a:p>
          <a:p>
            <a:pPr marL="0" indent="0">
              <a:buNone/>
            </a:pPr>
            <a:r>
              <a:rPr lang="en-US" sz="2800" dirty="0"/>
              <a:t>	Output: Predicted salary in Rupees</a:t>
            </a:r>
          </a:p>
          <a:p>
            <a:r>
              <a:rPr lang="en-US" sz="2800" b="1" dirty="0"/>
              <a:t>Performance:</a:t>
            </a:r>
          </a:p>
          <a:p>
            <a:pPr marL="0" indent="0">
              <a:buNone/>
            </a:pPr>
            <a:r>
              <a:rPr lang="en-US" sz="2800" b="1" dirty="0"/>
              <a:t>	</a:t>
            </a:r>
            <a:r>
              <a:rPr lang="en-US" sz="2800" dirty="0"/>
              <a:t>Visualized the regression line using Matplotlib</a:t>
            </a:r>
          </a:p>
          <a:p>
            <a:pPr marL="0" indent="0">
              <a:buNone/>
            </a:pPr>
            <a:r>
              <a:rPr lang="en-US" sz="2800" dirty="0"/>
              <a:t>	Code Based on this 5 process:</a:t>
            </a:r>
          </a:p>
          <a:p>
            <a:pPr marL="1108350" lvl="2" indent="-514350">
              <a:buAutoNum type="arabicPeriod"/>
            </a:pPr>
            <a:r>
              <a:rPr lang="en-US" sz="2400" dirty="0"/>
              <a:t>Dataset preview &amp; null handling</a:t>
            </a:r>
          </a:p>
          <a:p>
            <a:pPr marL="1108350" lvl="2" indent="-514350">
              <a:buAutoNum type="arabicPeriod"/>
            </a:pPr>
            <a:r>
              <a:rPr lang="en-US" sz="2400" dirty="0"/>
              <a:t>Label encoding process</a:t>
            </a:r>
          </a:p>
          <a:p>
            <a:pPr marL="1108350" lvl="2" indent="-514350">
              <a:buAutoNum type="arabicPeriod"/>
            </a:pPr>
            <a:r>
              <a:rPr lang="en-US" sz="2400" dirty="0"/>
              <a:t>Model training cell</a:t>
            </a:r>
          </a:p>
          <a:p>
            <a:pPr marL="1108350" lvl="2" indent="-514350">
              <a:buAutoNum type="arabicPeriod"/>
            </a:pPr>
            <a:r>
              <a:rPr lang="en-US" sz="2400" dirty="0"/>
              <a:t>Regression line output</a:t>
            </a:r>
          </a:p>
          <a:p>
            <a:pPr marL="1108350" lvl="2" indent="-514350">
              <a:buAutoNum type="arabicPeriod"/>
            </a:pPr>
            <a:r>
              <a:rPr lang="en-US" sz="2400" dirty="0" err="1"/>
              <a:t>Streamlit</a:t>
            </a:r>
            <a:r>
              <a:rPr lang="en-US" sz="2400" dirty="0"/>
              <a:t> interface for prediction</a:t>
            </a: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dirty="0"/>
              <a:t>Successfully built and deployed a linear regression model to predict salaries.</a:t>
            </a:r>
          </a:p>
          <a:p>
            <a:pPr marL="305435" indent="-305435"/>
            <a:r>
              <a:rPr lang="en-US" sz="2800" dirty="0"/>
              <a:t>The model shows a reasonable trend between experience and salary.</a:t>
            </a:r>
          </a:p>
          <a:p>
            <a:pPr marL="305435" indent="-305435"/>
            <a:r>
              <a:rPr lang="en-US" sz="2800" dirty="0"/>
              <a:t>Simple preprocessing steps and regression were enough for baseline accuracy.</a:t>
            </a:r>
          </a:p>
          <a:p>
            <a:pPr marL="305435" indent="-305435"/>
            <a:r>
              <a:rPr lang="en-US" sz="2800" dirty="0"/>
              <a:t>The use of </a:t>
            </a:r>
            <a:r>
              <a:rPr lang="en-US" sz="2800" dirty="0" err="1"/>
              <a:t>Streamlit</a:t>
            </a:r>
            <a:r>
              <a:rPr lang="en-US" sz="2800" dirty="0"/>
              <a:t> makes the system interactive and user-friendly.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Integrate more complex models like Random Forest, </a:t>
            </a:r>
            <a:r>
              <a:rPr lang="en-US" sz="2800" dirty="0" err="1"/>
              <a:t>XGBoost</a:t>
            </a:r>
            <a:endParaRPr lang="en-US" sz="2800" dirty="0"/>
          </a:p>
          <a:p>
            <a:r>
              <a:rPr lang="en-US" sz="2800" dirty="0"/>
              <a:t>Use full-featured data with job location, company type, industry ranking</a:t>
            </a:r>
          </a:p>
          <a:p>
            <a:r>
              <a:rPr lang="en-US" sz="2800" dirty="0"/>
              <a:t>Evaluate with advanced metrics (R² score, MAE, RMSE)</a:t>
            </a:r>
          </a:p>
          <a:p>
            <a:r>
              <a:rPr lang="en-US" sz="2800" dirty="0"/>
              <a:t>Deploy on platforms like Heroku or Render</a:t>
            </a:r>
          </a:p>
          <a:p>
            <a:r>
              <a:rPr lang="en-US" sz="2800" dirty="0"/>
              <a:t>Build a more intuitive front-end interface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Dataset Source: Kaggle – </a:t>
            </a:r>
            <a:r>
              <a:rPr lang="en-IN" sz="24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https://www.kaggle.com/datasets/abdallahwagih/company-employees/data</a:t>
            </a:r>
            <a:endParaRPr lang="en-IN" sz="2400" dirty="0">
              <a:solidFill>
                <a:srgbClr val="00B0F0"/>
              </a:solidFill>
            </a:endParaRPr>
          </a:p>
          <a:p>
            <a:r>
              <a:rPr lang="en-IN" sz="2400" dirty="0"/>
              <a:t>Scikit-learn Documentation: </a:t>
            </a:r>
            <a:r>
              <a:rPr lang="en-IN" sz="2400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https://scikit-learn.org/0.21/documentation.html</a:t>
            </a:r>
            <a:endParaRPr lang="en-IN" sz="2400" dirty="0">
              <a:solidFill>
                <a:srgbClr val="00B0F0"/>
              </a:solidFill>
            </a:endParaRPr>
          </a:p>
          <a:p>
            <a:r>
              <a:rPr lang="en-IN" sz="2400" dirty="0"/>
              <a:t>Streamlit.io Documentation: </a:t>
            </a:r>
            <a:r>
              <a:rPr lang="en-IN" sz="2400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https://docs.streamlit.io/</a:t>
            </a:r>
            <a:endParaRPr lang="en-IN" sz="2400" dirty="0">
              <a:solidFill>
                <a:srgbClr val="00B0F0"/>
              </a:solidFill>
            </a:endParaRPr>
          </a:p>
          <a:p>
            <a:r>
              <a:rPr lang="en-IN" sz="2400" dirty="0"/>
              <a:t>GitHub Repo:</a:t>
            </a:r>
            <a:r>
              <a:rPr lang="en-IN" sz="2400" dirty="0">
                <a:solidFill>
                  <a:srgbClr val="00B0F0"/>
                </a:solidFill>
              </a:rPr>
              <a:t> </a:t>
            </a:r>
            <a:r>
              <a:rPr lang="en-IN" sz="2400" dirty="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https://github.com/DHARMADEVIKEERTHI/Employee-Salary-Prediction</a:t>
            </a:r>
            <a:endParaRPr lang="en-IN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70</TotalTime>
  <Words>465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EMPLOYEE SALARY PREDICTION</vt:lpstr>
      <vt:lpstr>OUTLINE</vt:lpstr>
      <vt:lpstr>Problem Statement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DHARMA DEVI K</cp:lastModifiedBy>
  <cp:revision>39</cp:revision>
  <dcterms:created xsi:type="dcterms:W3CDTF">2021-05-26T16:50:10Z</dcterms:created>
  <dcterms:modified xsi:type="dcterms:W3CDTF">2025-07-28T11:37:12Z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