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barasi\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nbarasi\Downloads\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69F-465E-9A22-D2D1DB383348}"/>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69F-465E-9A22-D2D1DB383348}"/>
            </c:ext>
          </c:extLst>
        </c:ser>
        <c:ser>
          <c:idx val="2"/>
          <c:order val="2"/>
          <c:tx>
            <c:strRef>
              <c:f>Sheet1!$D$3:$D$4</c:f>
              <c:strCache>
                <c:ptCount val="1"/>
                <c:pt idx="0">
                  <c:v>MEDIUM</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E69F-465E-9A22-D2D1DB383348}"/>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E69F-465E-9A22-D2D1DB383348}"/>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E69F-465E-9A22-D2D1DB383348}"/>
            </c:ext>
          </c:extLst>
        </c:ser>
        <c:dLbls>
          <c:showLegendKey val="0"/>
          <c:showVal val="0"/>
          <c:showCatName val="0"/>
          <c:showSerName val="0"/>
          <c:showPercent val="0"/>
          <c:showBubbleSize val="0"/>
        </c:dLbls>
        <c:gapWidth val="219"/>
        <c:overlap val="-27"/>
        <c:axId val="91230704"/>
        <c:axId val="91219664"/>
      </c:barChart>
      <c:catAx>
        <c:axId val="9123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19664"/>
        <c:crosses val="autoZero"/>
        <c:auto val="1"/>
        <c:lblAlgn val="ctr"/>
        <c:lblOffset val="100"/>
        <c:noMultiLvlLbl val="0"/>
      </c:catAx>
      <c:valAx>
        <c:axId val="9121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30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7688-4852-A092-7B610C059812}"/>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7688-4852-A092-7B610C059812}"/>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7688-4852-A092-7B610C059812}"/>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7688-4852-A092-7B610C059812}"/>
            </c:ext>
          </c:extLst>
        </c:ser>
        <c:ser>
          <c:idx val="4"/>
          <c:order val="4"/>
          <c:tx>
            <c:strRef>
              <c:f>Sheet1!$F$3:$F$4</c:f>
              <c:strCache>
                <c:ptCount val="1"/>
                <c:pt idx="0">
                  <c:v>(blank)</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5-7688-4852-A092-7B610C05981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7-7688-4852-A092-7B610C05981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9-7688-4852-A092-7B610C0598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B-7688-4852-A092-7B610C05981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D-7688-4852-A092-7B610C05981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F-7688-4852-A092-7B610C05981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7688-4852-A092-7B610C05981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7688-4852-A092-7B610C05981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7688-4852-A092-7B610C05981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7688-4852-A092-7B610C0598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68-7688-4852-A092-7B610C05981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C0A92-7778-4A36-98C1-ADE546049063}"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02B1C-B9AF-401A-88AA-38BE002E1AC7}" type="slidenum">
              <a:rPr lang="en-IN" smtClean="0"/>
              <a:t>‹#›</a:t>
            </a:fld>
            <a:endParaRPr lang="en-IN"/>
          </a:p>
        </p:txBody>
      </p:sp>
    </p:spTree>
    <p:extLst>
      <p:ext uri="{BB962C8B-B14F-4D97-AF65-F5344CB8AC3E}">
        <p14:creationId xmlns:p14="http://schemas.microsoft.com/office/powerpoint/2010/main" val="143104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902B1C-B9AF-401A-88AA-38BE002E1AC7}" type="slidenum">
              <a:rPr lang="en-IN" smtClean="0"/>
              <a:t>1</a:t>
            </a:fld>
            <a:endParaRPr lang="en-IN"/>
          </a:p>
        </p:txBody>
      </p:sp>
    </p:spTree>
    <p:extLst>
      <p:ext uri="{BB962C8B-B14F-4D97-AF65-F5344CB8AC3E}">
        <p14:creationId xmlns:p14="http://schemas.microsoft.com/office/powerpoint/2010/main" val="423135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C5B9-0348-FEC0-167C-4C671DCC5766}"/>
              </a:ext>
            </a:extLst>
          </p:cNvPr>
          <p:cNvSpPr>
            <a:spLocks noGrp="1"/>
          </p:cNvSpPr>
          <p:nvPr>
            <p:ph type="ctrTitle"/>
          </p:nvPr>
        </p:nvSpPr>
        <p:spPr>
          <a:xfrm>
            <a:off x="964096" y="1122363"/>
            <a:ext cx="9909313" cy="2387600"/>
          </a:xfrm>
        </p:spPr>
        <p:txBody>
          <a:bodyPr>
            <a:normAutofit fontScale="90000"/>
          </a:bodyPr>
          <a:lstStyle/>
          <a:p>
            <a:r>
              <a:rPr lang="en-US" cap="none" dirty="0">
                <a:latin typeface="Times New Roman" panose="02020603050405020304" pitchFamily="18" charset="0"/>
                <a:cs typeface="Times New Roman" panose="02020603050405020304" pitchFamily="18" charset="0"/>
              </a:rPr>
              <a:t>	Employee Data Analysis Using Excel</a:t>
            </a:r>
            <a:br>
              <a:rPr lang="en-US" cap="none" dirty="0">
                <a:latin typeface="Times New Roman" panose="02020603050405020304" pitchFamily="18" charset="0"/>
                <a:cs typeface="Times New Roman" panose="02020603050405020304" pitchFamily="18" charset="0"/>
              </a:rPr>
            </a:br>
            <a:br>
              <a:rPr lang="en-US" cap="none" dirty="0">
                <a:latin typeface="Times New Roman" panose="02020603050405020304" pitchFamily="18" charset="0"/>
                <a:cs typeface="Times New Roman" panose="02020603050405020304" pitchFamily="18" charset="0"/>
              </a:rPr>
            </a:br>
            <a:br>
              <a:rPr lang="en-US" cap="none" dirty="0">
                <a:latin typeface="Times New Roman" panose="02020603050405020304" pitchFamily="18" charset="0"/>
                <a:cs typeface="Times New Roman" panose="02020603050405020304" pitchFamily="18" charset="0"/>
              </a:rPr>
            </a:br>
            <a:endParaRPr lang="en-IN" cap="none"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C553D132-D1A4-E521-73DD-B78D6E3F43C5}"/>
              </a:ext>
            </a:extLst>
          </p:cNvPr>
          <p:cNvSpPr>
            <a:spLocks noGrp="1"/>
          </p:cNvSpPr>
          <p:nvPr>
            <p:ph type="subTitle" idx="1"/>
          </p:nvPr>
        </p:nvSpPr>
        <p:spPr>
          <a:xfrm>
            <a:off x="3032928" y="1921531"/>
            <a:ext cx="8791575" cy="4613089"/>
          </a:xfrm>
        </p:spPr>
        <p:txBody>
          <a:bodyPr/>
          <a:lstStyle/>
          <a:p>
            <a:endParaRPr lang="en-GB" b="1" dirty="0"/>
          </a:p>
          <a:p>
            <a:endParaRPr lang="en-GB" b="1" dirty="0"/>
          </a:p>
          <a:p>
            <a:r>
              <a:rPr lang="en-GB" b="1" dirty="0">
                <a:solidFill>
                  <a:schemeClr val="tx1"/>
                </a:solidFill>
              </a:rPr>
              <a:t>STUDENTS  NAME: DHARNISH  BALA S</a:t>
            </a:r>
          </a:p>
          <a:p>
            <a:r>
              <a:rPr lang="en-GB" b="1" dirty="0">
                <a:solidFill>
                  <a:schemeClr val="tx1"/>
                </a:solidFill>
              </a:rPr>
              <a:t>REGISTER NUMBER: 312202218 , Asunm123312202218</a:t>
            </a:r>
          </a:p>
          <a:p>
            <a:r>
              <a:rPr lang="en-GB" b="1" dirty="0">
                <a:solidFill>
                  <a:schemeClr val="tx1"/>
                </a:solidFill>
              </a:rPr>
              <a:t>Department: B.COM COMPUTER  APPLICATION  III  YEAR</a:t>
            </a:r>
          </a:p>
          <a:p>
            <a:r>
              <a:rPr lang="en-GB" b="1" dirty="0">
                <a:solidFill>
                  <a:schemeClr val="tx1"/>
                </a:solidFill>
              </a:rPr>
              <a:t>MOHAMED SATHAK COLLEGE OF ARTS &amp; SCIENCE </a:t>
            </a:r>
          </a:p>
        </p:txBody>
      </p:sp>
    </p:spTree>
    <p:extLst>
      <p:ext uri="{BB962C8B-B14F-4D97-AF65-F5344CB8AC3E}">
        <p14:creationId xmlns:p14="http://schemas.microsoft.com/office/powerpoint/2010/main" val="377232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92AF-A35E-AA40-95F6-D6BBAC076220}"/>
              </a:ext>
            </a:extLst>
          </p:cNvPr>
          <p:cNvSpPr>
            <a:spLocks noGrp="1"/>
          </p:cNvSpPr>
          <p:nvPr>
            <p:ph type="title"/>
          </p:nvPr>
        </p:nvSpPr>
        <p:spPr>
          <a:xfrm>
            <a:off x="1141411" y="1739348"/>
            <a:ext cx="9906000" cy="2532615"/>
          </a:xfrm>
        </p:spPr>
        <p:txBody>
          <a:bodyPr>
            <a:normAutofit fontScale="90000"/>
          </a:bodyPr>
          <a:lstStyle/>
          <a:p>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Modelling</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A94891F-83AA-031D-C5B4-DDFC4D22CCEA}"/>
              </a:ext>
            </a:extLst>
          </p:cNvPr>
          <p:cNvSpPr>
            <a:spLocks noGrp="1"/>
          </p:cNvSpPr>
          <p:nvPr>
            <p:ph type="body" idx="1"/>
          </p:nvPr>
        </p:nvSpPr>
        <p:spPr>
          <a:xfrm>
            <a:off x="1141411" y="983975"/>
            <a:ext cx="9906000" cy="4815164"/>
          </a:xfrm>
        </p:spPr>
        <p:txBody>
          <a:bodyPr>
            <a:normAutofit fontScale="77500" lnSpcReduction="20000"/>
          </a:bodyPr>
          <a:lstStyle/>
          <a:p>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Automated Data Integration</a:t>
            </a:r>
            <a:r>
              <a:rPr lang="en-US" sz="2400" dirty="0">
                <a:latin typeface="Times New Roman" panose="02020603050405020304" pitchFamily="18" charset="0"/>
                <a:cs typeface="Times New Roman" panose="02020603050405020304" pitchFamily="18" charset="0"/>
              </a:rPr>
              <a:t>:</a:t>
            </a:r>
            <a:r>
              <a:rPr lang="en-US" dirty="0"/>
              <a:t> </a:t>
            </a:r>
            <a:r>
              <a:rPr lang="en-US" sz="2100" cap="none" dirty="0">
                <a:latin typeface="Times New Roman" panose="02020603050405020304" pitchFamily="18" charset="0"/>
                <a:cs typeface="Times New Roman" panose="02020603050405020304" pitchFamily="18" charset="0"/>
              </a:rPr>
              <a:t>Seamlessly Pull Data From Various Sources (E.G., HR Systems, Performance Databases) Into A Centralized Excel File, Reducing Manual Entry And Ensuring Consistency.</a:t>
            </a:r>
            <a:endParaRPr lang="en-US" sz="21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Feature Collection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t>Customized</a:t>
            </a:r>
            <a:r>
              <a:rPr lang="en-US" b="1" dirty="0"/>
              <a:t> </a:t>
            </a:r>
            <a:r>
              <a:rPr lang="en-US" sz="2400" b="1" dirty="0">
                <a:latin typeface="Times New Roman" panose="02020603050405020304" pitchFamily="18" charset="0"/>
                <a:cs typeface="Times New Roman" panose="02020603050405020304" pitchFamily="18" charset="0"/>
              </a:rPr>
              <a:t>Metrics</a:t>
            </a:r>
            <a:r>
              <a:rPr lang="en-US" sz="2400" dirty="0">
                <a:latin typeface="Times New Roman" panose="02020603050405020304" pitchFamily="18" charset="0"/>
                <a:cs typeface="Times New Roman" panose="02020603050405020304" pitchFamily="18" charset="0"/>
              </a:rPr>
              <a:t>: </a:t>
            </a:r>
            <a:r>
              <a:rPr lang="en-US" sz="2100" cap="none" dirty="0">
                <a:latin typeface="Times New Roman" panose="02020603050405020304" pitchFamily="18" charset="0"/>
                <a:cs typeface="Times New Roman" panose="02020603050405020304" pitchFamily="18" charset="0"/>
              </a:rPr>
              <a:t>Identify And Select Key Performance Indicators (</a:t>
            </a:r>
            <a:r>
              <a:rPr lang="en-US" sz="2100" cap="none" dirty="0" err="1">
                <a:latin typeface="Times New Roman" panose="02020603050405020304" pitchFamily="18" charset="0"/>
                <a:cs typeface="Times New Roman" panose="02020603050405020304" pitchFamily="18" charset="0"/>
              </a:rPr>
              <a:t>Kpis</a:t>
            </a:r>
            <a:r>
              <a:rPr lang="en-US" sz="2100" cap="none" dirty="0">
                <a:latin typeface="Times New Roman" panose="02020603050405020304" pitchFamily="18" charset="0"/>
                <a:cs typeface="Times New Roman" panose="02020603050405020304" pitchFamily="18" charset="0"/>
              </a:rPr>
              <a:t>) Tailored To The Organization’s Goals And Objectives. This Ensures That The Analysis Is Aligned With Strategic Priorities.</a:t>
            </a:r>
          </a:p>
          <a:p>
            <a:r>
              <a:rPr lang="en-US" sz="2400" b="1" dirty="0">
                <a:latin typeface="Times New Roman" panose="02020603050405020304" pitchFamily="18" charset="0"/>
                <a:cs typeface="Times New Roman" panose="02020603050405020304" pitchFamily="18" charset="0"/>
              </a:rPr>
              <a:t>Data Cleaning</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Error Detection and Correction</a:t>
            </a:r>
            <a:r>
              <a:rPr lang="en-US" sz="2400" dirty="0">
                <a:latin typeface="Times New Roman" panose="02020603050405020304" pitchFamily="18" charset="0"/>
                <a:cs typeface="Times New Roman" panose="02020603050405020304" pitchFamily="18" charset="0"/>
              </a:rPr>
              <a:t>:</a:t>
            </a:r>
            <a:r>
              <a:rPr lang="en-US" sz="2300" cap="none" dirty="0">
                <a:latin typeface="Times New Roman" panose="02020603050405020304" pitchFamily="18" charset="0"/>
                <a:cs typeface="Times New Roman" panose="02020603050405020304" pitchFamily="18" charset="0"/>
              </a:rPr>
              <a:t> Implement Automated Tools And Excel Functions To Identify And Correct Data Inconsistencies, Missing Values, And Errors, Ensuring High Data Quality.</a:t>
            </a:r>
          </a:p>
          <a:p>
            <a:r>
              <a:rPr lang="en-US" sz="2400" b="1" dirty="0">
                <a:latin typeface="Times New Roman" panose="02020603050405020304" pitchFamily="18" charset="0"/>
                <a:cs typeface="Times New Roman" panose="02020603050405020304" pitchFamily="18" charset="0"/>
              </a:rPr>
              <a:t>Performance Analysis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Interactive Dashboards</a:t>
            </a:r>
            <a:r>
              <a:rPr lang="en-US" sz="2600" dirty="0">
                <a:latin typeface="Times New Roman" panose="02020603050405020304" pitchFamily="18" charset="0"/>
                <a:cs typeface="Times New Roman" panose="02020603050405020304" pitchFamily="18" charset="0"/>
              </a:rPr>
              <a:t>: </a:t>
            </a:r>
            <a:r>
              <a:rPr lang="en-US" sz="2300" cap="none" dirty="0">
                <a:latin typeface="Times New Roman" panose="02020603050405020304" pitchFamily="18" charset="0"/>
                <a:cs typeface="Times New Roman" panose="02020603050405020304" pitchFamily="18" charset="0"/>
              </a:rPr>
              <a:t>Create Dynamic Dashboards With Interactive Elements Such As Slicers And Drop-down Menus, Allowing Users To Explore Data And Gain Insights In Real Time.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5434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4B26-F916-7534-9214-FE776E0C138F}"/>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Result</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4056A62-CC07-9E53-061A-6DD7B8FEC0EB}"/>
              </a:ext>
            </a:extLst>
          </p:cNvPr>
          <p:cNvSpPr>
            <a:spLocks noGrp="1"/>
          </p:cNvSpPr>
          <p:nvPr>
            <p:ph type="body" idx="1"/>
          </p:nvPr>
        </p:nvSpPr>
        <p:spPr>
          <a:xfrm>
            <a:off x="1141411" y="1033671"/>
            <a:ext cx="9906000" cy="4765468"/>
          </a:xfrm>
        </p:spPr>
        <p:txBody>
          <a:bodyPr/>
          <a:lstStyle/>
          <a:p>
            <a:endParaRPr lang="en-IN" dirty="0"/>
          </a:p>
        </p:txBody>
      </p:sp>
      <p:graphicFrame>
        <p:nvGraphicFramePr>
          <p:cNvPr id="4" name="Chart 3">
            <a:extLst>
              <a:ext uri="{FF2B5EF4-FFF2-40B4-BE49-F238E27FC236}">
                <a16:creationId xmlns:a16="http://schemas.microsoft.com/office/drawing/2014/main" id="{5B1163E0-65E1-9DFA-37A1-640DEC52D87A}"/>
              </a:ext>
            </a:extLst>
          </p:cNvPr>
          <p:cNvGraphicFramePr>
            <a:graphicFrameLocks/>
          </p:cNvGraphicFramePr>
          <p:nvPr>
            <p:extLst>
              <p:ext uri="{D42A27DB-BD31-4B8C-83A1-F6EECF244321}">
                <p14:modId xmlns:p14="http://schemas.microsoft.com/office/powerpoint/2010/main" val="1154348449"/>
              </p:ext>
            </p:extLst>
          </p:nvPr>
        </p:nvGraphicFramePr>
        <p:xfrm>
          <a:off x="1431235" y="1292087"/>
          <a:ext cx="8915400" cy="43732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65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B9DB-1FBF-7E09-5418-FD008F80669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3FD3EE9-0AFF-3F64-777D-AFF0E9873316}"/>
              </a:ext>
            </a:extLst>
          </p:cNvPr>
          <p:cNvSpPr>
            <a:spLocks noGrp="1"/>
          </p:cNvSpPr>
          <p:nvPr>
            <p:ph type="body" idx="1"/>
          </p:nvPr>
        </p:nvSpPr>
        <p:spPr>
          <a:xfrm>
            <a:off x="1141411" y="1282148"/>
            <a:ext cx="9906000" cy="4516990"/>
          </a:xfrm>
        </p:spPr>
        <p:txBody>
          <a:bodyPr/>
          <a:lstStyle/>
          <a:p>
            <a:endParaRPr lang="en-IN" dirty="0"/>
          </a:p>
        </p:txBody>
      </p:sp>
      <p:graphicFrame>
        <p:nvGraphicFramePr>
          <p:cNvPr id="4" name="Chart 3">
            <a:extLst>
              <a:ext uri="{FF2B5EF4-FFF2-40B4-BE49-F238E27FC236}">
                <a16:creationId xmlns:a16="http://schemas.microsoft.com/office/drawing/2014/main" id="{094ACA35-C025-8BF6-DC23-599C98D398DD}"/>
              </a:ext>
            </a:extLst>
          </p:cNvPr>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222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025F-FCF2-DF95-AF9F-18D4E84DC864}"/>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Conclusion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3937ED9-D568-F69D-6F47-9D0E98A20E51}"/>
              </a:ext>
            </a:extLst>
          </p:cNvPr>
          <p:cNvSpPr>
            <a:spLocks noGrp="1"/>
          </p:cNvSpPr>
          <p:nvPr>
            <p:ph type="body" idx="1"/>
          </p:nvPr>
        </p:nvSpPr>
        <p:spPr>
          <a:xfrm>
            <a:off x="1141411" y="2007704"/>
            <a:ext cx="9906000" cy="3791434"/>
          </a:xfrm>
        </p:spPr>
        <p:txBody>
          <a:bodyPr>
            <a:normAutofit fontScale="55000" lnSpcReduction="20000"/>
          </a:bodyPr>
          <a:lstStyle/>
          <a:p>
            <a:r>
              <a:rPr lang="en-US" sz="2400" b="1" dirty="0">
                <a:latin typeface="Times New Roman" panose="02020603050405020304" pitchFamily="18" charset="0"/>
                <a:cs typeface="Times New Roman" panose="02020603050405020304" pitchFamily="18" charset="0"/>
              </a:rPr>
              <a:t>Summary:</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Holistic Performance Analysis</a:t>
            </a:r>
            <a:r>
              <a:rPr lang="en-US" sz="24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Our Excel-based Solution Offers A Comprehensive Approach To Employee Performance Analysis By Integrating Data From Multiple Sources And Applying Advanced Analytical Techniques.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Key Features</a:t>
            </a:r>
            <a:r>
              <a:rPr lang="en-US" sz="2600" dirty="0">
                <a:latin typeface="Times New Roman" panose="02020603050405020304" pitchFamily="18" charset="0"/>
                <a:cs typeface="Times New Roman" panose="02020603050405020304" pitchFamily="18" charset="0"/>
              </a:rPr>
              <a:t>:</a:t>
            </a:r>
            <a:r>
              <a:rPr lang="en-US" sz="2600" cap="none" dirty="0">
                <a:latin typeface="Times New Roman" panose="02020603050405020304" pitchFamily="18" charset="0"/>
                <a:cs typeface="Times New Roman" panose="02020603050405020304" pitchFamily="18" charset="0"/>
              </a:rPr>
              <a:t> The Solution Stands Out With Its Automated Data Integration, Advanced Filtering, Error Detection, Interactive Dashboards, And Real-time Reporting, All Designed To Provide Actionable Insights And Enhance Decision-making.</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Ongoing Support</a:t>
            </a:r>
            <a:r>
              <a:rPr lang="en-US" sz="26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Provide Ongoing Support And Updates To Ensure The Solution Continues To Meet Organizational Needs And Adapts To Any Changes In Performance Metrics Or Business Goals.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Closing Remark:</a:t>
            </a:r>
            <a:r>
              <a:rPr lang="en-US" sz="2600" dirty="0">
                <a:latin typeface="Times New Roman" panose="02020603050405020304" pitchFamily="18" charset="0"/>
                <a:cs typeface="Times New Roman" panose="02020603050405020304" pitchFamily="18" charset="0"/>
              </a:rPr>
              <a:t> </a:t>
            </a:r>
            <a:r>
              <a:rPr lang="en-US" sz="2900" cap="none" dirty="0">
                <a:latin typeface="Times New Roman" panose="02020603050405020304" pitchFamily="18" charset="0"/>
                <a:cs typeface="Times New Roman" panose="02020603050405020304" pitchFamily="18" charset="0"/>
              </a:rPr>
              <a:t>Our Employee Performance Analysis Solution Represents A Significant Step Forward In Optimizing Performance Management. By Leveraging The Power Of Excel And Innovative Analytical Techniques, We Can Transform Performance Data Into Valuable Insights, Driving Organizational Success And Employee Growth.</a:t>
            </a:r>
          </a:p>
        </p:txBody>
      </p:sp>
    </p:spTree>
    <p:extLst>
      <p:ext uri="{BB962C8B-B14F-4D97-AF65-F5344CB8AC3E}">
        <p14:creationId xmlns:p14="http://schemas.microsoft.com/office/powerpoint/2010/main" val="284546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F5A0-AEFD-78F3-3859-BDE7239B0F19}"/>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Project</a:t>
            </a:r>
            <a:r>
              <a:rPr lang="en-US" sz="4400" dirty="0"/>
              <a:t> title</a:t>
            </a:r>
            <a:br>
              <a:rPr lang="en-US" sz="4400" dirty="0"/>
            </a:br>
            <a:r>
              <a:rPr lang="en-US" sz="5300" dirty="0"/>
              <a:t>	</a:t>
            </a:r>
            <a:br>
              <a:rPr lang="en-US" dirty="0"/>
            </a:br>
            <a:br>
              <a:rPr lang="en-US" dirty="0"/>
            </a:br>
            <a:br>
              <a:rPr lang="en-US" dirty="0"/>
            </a:br>
            <a:br>
              <a:rPr lang="en-US" dirty="0"/>
            </a:br>
            <a:br>
              <a:rPr lang="en-US" dirty="0"/>
            </a:br>
            <a:endParaRPr lang="en-IN" dirty="0"/>
          </a:p>
        </p:txBody>
      </p:sp>
      <p:sp>
        <p:nvSpPr>
          <p:cNvPr id="3" name="Text Placeholder 2">
            <a:extLst>
              <a:ext uri="{FF2B5EF4-FFF2-40B4-BE49-F238E27FC236}">
                <a16:creationId xmlns:a16="http://schemas.microsoft.com/office/drawing/2014/main" id="{42CF1F03-79C8-4D1C-F9F2-2C1151279FC1}"/>
              </a:ext>
            </a:extLst>
          </p:cNvPr>
          <p:cNvSpPr>
            <a:spLocks noGrp="1"/>
          </p:cNvSpPr>
          <p:nvPr>
            <p:ph type="body" idx="1"/>
          </p:nvPr>
        </p:nvSpPr>
        <p:spPr>
          <a:xfrm>
            <a:off x="1141411" y="2435087"/>
            <a:ext cx="9906000" cy="3364051"/>
          </a:xfrm>
        </p:spPr>
        <p:txBody>
          <a:bodyPr>
            <a:normAutofit/>
          </a:bodyPr>
          <a:lstStyle/>
          <a:p>
            <a:r>
              <a:rPr lang="en-US" sz="2000" dirty="0">
                <a:latin typeface="Times New Roman" panose="02020603050405020304" pitchFamily="18" charset="0"/>
                <a:cs typeface="Times New Roman" panose="02020603050405020304" pitchFamily="18" charset="0"/>
              </a:rPr>
              <a:t>Employee performance analysis using excel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75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9185-6FE6-B5D8-4D11-63881B95661C}"/>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Agenda</a:t>
            </a:r>
            <a:br>
              <a:rPr lang="en-US" sz="4800" dirty="0"/>
            </a:br>
            <a:br>
              <a:rPr lang="en-US" sz="4800" dirty="0"/>
            </a:br>
            <a:br>
              <a:rPr lang="en-US" sz="4800" dirty="0"/>
            </a:br>
            <a:br>
              <a:rPr lang="en-US" sz="4800" dirty="0"/>
            </a:br>
            <a:br>
              <a:rPr lang="en-US" sz="4800" dirty="0"/>
            </a:br>
            <a:endParaRPr lang="en-IN" sz="4800" dirty="0"/>
          </a:p>
        </p:txBody>
      </p:sp>
      <p:sp>
        <p:nvSpPr>
          <p:cNvPr id="3" name="Text Placeholder 2">
            <a:extLst>
              <a:ext uri="{FF2B5EF4-FFF2-40B4-BE49-F238E27FC236}">
                <a16:creationId xmlns:a16="http://schemas.microsoft.com/office/drawing/2014/main" id="{C4FA05FA-1947-DB4D-2C41-A6AACF5184A4}"/>
              </a:ext>
            </a:extLst>
          </p:cNvPr>
          <p:cNvSpPr>
            <a:spLocks noGrp="1"/>
          </p:cNvSpPr>
          <p:nvPr>
            <p:ph type="body" idx="1"/>
          </p:nvPr>
        </p:nvSpPr>
        <p:spPr>
          <a:xfrm>
            <a:off x="1141411" y="1669775"/>
            <a:ext cx="9906000" cy="4129364"/>
          </a:xfrm>
        </p:spPr>
        <p:txBody>
          <a:bodyPr>
            <a:no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buAutoNum type="arabicPeriod"/>
            </a:pPr>
            <a:r>
              <a:rPr lang="en-US" sz="2000" dirty="0">
                <a:latin typeface="Times New Roman" panose="02020603050405020304" pitchFamily="18" charset="0"/>
                <a:cs typeface="Times New Roman" panose="02020603050405020304" pitchFamily="18" charset="0"/>
              </a:rPr>
              <a:t>Our solution and proposition </a:t>
            </a:r>
          </a:p>
          <a:p>
            <a:pPr marL="342900" indent="-342900">
              <a:buAutoNum type="arabicPeriod"/>
            </a:pPr>
            <a:r>
              <a:rPr lang="en-US" sz="2000" dirty="0">
                <a:latin typeface="Times New Roman" panose="02020603050405020304" pitchFamily="18" charset="0"/>
                <a:cs typeface="Times New Roman" panose="02020603050405020304" pitchFamily="18" charset="0"/>
              </a:rPr>
              <a:t>Dataset description</a:t>
            </a:r>
          </a:p>
          <a:p>
            <a:pPr marL="342900" indent="-342900">
              <a:buAutoNum type="arabicPeriod"/>
            </a:pPr>
            <a:r>
              <a:rPr lang="en-US" sz="2000" dirty="0">
                <a:latin typeface="Times New Roman" panose="02020603050405020304" pitchFamily="18" charset="0"/>
                <a:cs typeface="Times New Roman" panose="02020603050405020304" pitchFamily="18" charset="0"/>
              </a:rPr>
              <a:t>Modelling approach</a:t>
            </a:r>
          </a:p>
          <a:p>
            <a:pPr marL="342900" indent="-342900">
              <a:buAutoNum type="arabicPeriod"/>
            </a:pPr>
            <a:r>
              <a:rPr lang="en-US" sz="2000" dirty="0">
                <a:latin typeface="Times New Roman" panose="02020603050405020304" pitchFamily="18" charset="0"/>
                <a:cs typeface="Times New Roman" panose="02020603050405020304" pitchFamily="18" charset="0"/>
              </a:rPr>
              <a:t>Results and discussion </a:t>
            </a:r>
          </a:p>
          <a:p>
            <a:pPr marL="342900" indent="-342900">
              <a:buAutoNum type="arabicPeriod"/>
            </a:pPr>
            <a:r>
              <a:rPr lang="en-US" sz="2000" dirty="0">
                <a:latin typeface="Times New Roman" panose="02020603050405020304" pitchFamily="18" charset="0"/>
                <a:cs typeface="Times New Roman" panose="02020603050405020304" pitchFamily="18" charset="0"/>
              </a:rPr>
              <a:t>conclusion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0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90A7-6EF2-7CB9-1215-7033904FF485}"/>
              </a:ext>
            </a:extLst>
          </p:cNvPr>
          <p:cNvSpPr>
            <a:spLocks noGrp="1"/>
          </p:cNvSpPr>
          <p:nvPr>
            <p:ph type="title"/>
          </p:nvPr>
        </p:nvSpPr>
        <p:spPr>
          <a:xfrm>
            <a:off x="1141411" y="1419226"/>
            <a:ext cx="9906000" cy="2944052"/>
          </a:xfrm>
        </p:spPr>
        <p:txBody>
          <a:bodyPr>
            <a:normAutofit fontScale="90000"/>
          </a:bodyPr>
          <a:lstStyle/>
          <a:p>
            <a:r>
              <a:rPr lang="en-US" sz="4800" dirty="0">
                <a:latin typeface="Times New Roman" panose="02020603050405020304" pitchFamily="18" charset="0"/>
                <a:cs typeface="Times New Roman" panose="02020603050405020304" pitchFamily="18" charset="0"/>
              </a:rPr>
              <a:t>Problem statement</a:t>
            </a:r>
            <a:br>
              <a:rPr lang="en-US" sz="4300" dirty="0">
                <a:latin typeface="Times New Roman" panose="02020603050405020304" pitchFamily="18" charset="0"/>
                <a:cs typeface="Times New Roman" panose="02020603050405020304" pitchFamily="18" charset="0"/>
              </a:rPr>
            </a:br>
            <a:br>
              <a:rPr lang="en-US" sz="43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6E48F0E-3705-09B1-F0E1-7A7040401C99}"/>
              </a:ext>
            </a:extLst>
          </p:cNvPr>
          <p:cNvSpPr>
            <a:spLocks noGrp="1"/>
          </p:cNvSpPr>
          <p:nvPr>
            <p:ph type="body" idx="1"/>
          </p:nvPr>
        </p:nvSpPr>
        <p:spPr>
          <a:xfrm>
            <a:off x="1141411" y="1759227"/>
            <a:ext cx="9906000" cy="4039912"/>
          </a:xfrm>
        </p:spPr>
        <p:txBody>
          <a:bodyPr>
            <a:normAutofit fontScale="70000" lnSpcReduction="20000"/>
          </a:bodyPr>
          <a:lstStyle/>
          <a:p>
            <a:r>
              <a:rPr lang="en-US" sz="2900" b="1" dirty="0">
                <a:latin typeface="Times New Roman" panose="02020603050405020304" pitchFamily="18" charset="0"/>
                <a:cs typeface="Times New Roman" panose="02020603050405020304" pitchFamily="18" charset="0"/>
              </a:rPr>
              <a:t>Introduction:</a:t>
            </a:r>
            <a:r>
              <a:rPr lang="en-US" sz="22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Our Organization Needs To Improve How We Track And Evaluate Employee Performance.</a:t>
            </a:r>
          </a:p>
          <a:p>
            <a:r>
              <a:rPr lang="en-US" sz="2900" b="1" dirty="0">
                <a:latin typeface="Times New Roman" panose="02020603050405020304" pitchFamily="18" charset="0"/>
                <a:cs typeface="Times New Roman" panose="02020603050405020304" pitchFamily="18" charset="0"/>
              </a:rPr>
              <a:t>Problem:</a:t>
            </a:r>
            <a:r>
              <a:rPr lang="en-US" sz="40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Currently, We Use Outdated Methods That Are Inefficient And Lead To Inaccurate </a:t>
            </a:r>
            <a:r>
              <a:rPr lang="en-US" sz="3400" cap="none" dirty="0">
                <a:latin typeface="Times New Roman" panose="02020603050405020304" pitchFamily="18" charset="0"/>
                <a:cs typeface="Times New Roman" panose="02020603050405020304" pitchFamily="18" charset="0"/>
              </a:rPr>
              <a:t>Performance</a:t>
            </a:r>
            <a:r>
              <a:rPr lang="en-US" sz="2600" cap="none" dirty="0">
                <a:latin typeface="Times New Roman" panose="02020603050405020304" pitchFamily="18" charset="0"/>
                <a:cs typeface="Times New Roman" panose="02020603050405020304" pitchFamily="18" charset="0"/>
              </a:rPr>
              <a:t> Assessments.</a:t>
            </a:r>
          </a:p>
          <a:p>
            <a:r>
              <a:rPr lang="en-US" sz="2900" b="1" dirty="0">
                <a:latin typeface="Times New Roman" panose="02020603050405020304" pitchFamily="18" charset="0"/>
                <a:cs typeface="Times New Roman" panose="02020603050405020304" pitchFamily="18" charset="0"/>
              </a:rPr>
              <a:t>Impact:</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This Results In Delayed Feedback, Poor Resource Allocation, And Lower Overall Productivity.</a:t>
            </a:r>
          </a:p>
          <a:p>
            <a:r>
              <a:rPr lang="en-US" sz="2900" b="1" dirty="0">
                <a:latin typeface="Times New Roman" panose="02020603050405020304" pitchFamily="18" charset="0"/>
                <a:cs typeface="Times New Roman" panose="02020603050405020304" pitchFamily="18" charset="0"/>
              </a:rPr>
              <a:t>Objective:</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The Goal Of This Project Is To Create An Excel-based System To Better Analyze Employee Performance And Provide Timely, Accurate Feedback.</a:t>
            </a:r>
          </a:p>
          <a:p>
            <a:r>
              <a:rPr lang="en-US" sz="2900" b="1" dirty="0">
                <a:latin typeface="Times New Roman" panose="02020603050405020304" pitchFamily="18" charset="0"/>
                <a:cs typeface="Times New Roman" panose="02020603050405020304" pitchFamily="18" charset="0"/>
              </a:rPr>
              <a:t>Expected Outcomes:</a:t>
            </a:r>
            <a:r>
              <a:rPr lang="en-US" sz="2900"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The</a:t>
            </a:r>
            <a:r>
              <a:rPr lang="en-US" sz="34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Project</a:t>
            </a:r>
            <a:r>
              <a:rPr lang="en-US" sz="34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Will Streamline Performance Tracking,</a:t>
            </a:r>
            <a:r>
              <a:rPr lang="en-US" sz="2900" cap="none" dirty="0">
                <a:latin typeface="Times New Roman" panose="02020603050405020304" pitchFamily="18" charset="0"/>
                <a:cs typeface="Times New Roman" panose="02020603050405020304" pitchFamily="18" charset="0"/>
              </a:rPr>
              <a:t> </a:t>
            </a:r>
            <a:r>
              <a:rPr lang="en-US" sz="2600" cap="none" dirty="0">
                <a:latin typeface="Times New Roman" panose="02020603050405020304" pitchFamily="18" charset="0"/>
                <a:cs typeface="Times New Roman" panose="02020603050405020304" pitchFamily="18" charset="0"/>
              </a:rPr>
              <a:t>Improve Evaluation.</a:t>
            </a:r>
            <a:endParaRPr lang="en-US" sz="29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03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B6A0-E173-E140-E268-7753AA86D319}"/>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Project overview</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A965786-73C1-117C-A8A1-D0A0E7DA4D4C}"/>
              </a:ext>
            </a:extLst>
          </p:cNvPr>
          <p:cNvSpPr>
            <a:spLocks noGrp="1"/>
          </p:cNvSpPr>
          <p:nvPr>
            <p:ph type="body" idx="1"/>
          </p:nvPr>
        </p:nvSpPr>
        <p:spPr>
          <a:xfrm>
            <a:off x="1141411" y="1419227"/>
            <a:ext cx="9906000" cy="4379912"/>
          </a:xfrm>
        </p:spPr>
        <p:txBody>
          <a:bodyPr>
            <a:normAutofit fontScale="92500" lnSpcReduction="10000"/>
          </a:bodyPr>
          <a:lstStyle/>
          <a:p>
            <a:r>
              <a:rPr lang="en-US" sz="2200" b="1" dirty="0">
                <a:latin typeface="Times New Roman" panose="02020603050405020304" pitchFamily="18" charset="0"/>
                <a:cs typeface="Times New Roman" panose="02020603050405020304" pitchFamily="18" charset="0"/>
              </a:rPr>
              <a:t>Objective:</a:t>
            </a:r>
            <a:r>
              <a:rPr lang="en-US" dirty="0"/>
              <a:t> </a:t>
            </a:r>
            <a:r>
              <a:rPr lang="en-US" sz="1900" cap="none" dirty="0">
                <a:latin typeface="Times New Roman" panose="02020603050405020304" pitchFamily="18" charset="0"/>
                <a:cs typeface="Times New Roman" panose="02020603050405020304" pitchFamily="18" charset="0"/>
              </a:rPr>
              <a:t>To Develop An Excel-based System For Analyzing Employee Performance By Evaluating Various Factors Such As Gender, Performance Scores, And Ratings.</a:t>
            </a:r>
          </a:p>
          <a:p>
            <a:r>
              <a:rPr lang="en-US" sz="2200" b="1" dirty="0">
                <a:latin typeface="Times New Roman" panose="02020603050405020304" pitchFamily="18" charset="0"/>
                <a:cs typeface="Times New Roman" panose="02020603050405020304" pitchFamily="18" charset="0"/>
              </a:rPr>
              <a:t>Scope:</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Collection</a:t>
            </a:r>
            <a:r>
              <a:rPr lang="en-US" sz="22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1900" cap="none" dirty="0">
                <a:latin typeface="Times New Roman" panose="02020603050405020304" pitchFamily="18" charset="0"/>
                <a:cs typeface="Times New Roman" panose="02020603050405020304" pitchFamily="18" charset="0"/>
              </a:rPr>
              <a:t>Gather Data On Employee Demographics, Performance Scores, And Ratings.</a:t>
            </a:r>
            <a:endParaRPr lang="en-US" sz="19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Analysis Criteria</a:t>
            </a:r>
            <a:r>
              <a:rPr lang="en-US" sz="2200" dirty="0">
                <a:latin typeface="Times New Roman" panose="02020603050405020304" pitchFamily="18" charset="0"/>
                <a:cs typeface="Times New Roman" panose="02020603050405020304" pitchFamily="18" charset="0"/>
              </a:rPr>
              <a:t>:</a:t>
            </a:r>
            <a:r>
              <a:rPr lang="en-US" sz="1900" cap="none" dirty="0">
                <a:latin typeface="Times New Roman" panose="02020603050405020304" pitchFamily="18" charset="0"/>
                <a:cs typeface="Times New Roman" panose="02020603050405020304" pitchFamily="18" charset="0"/>
              </a:rPr>
              <a:t> Analyze Performance Based On Key Factors Including Gender And Performance Scores.</a:t>
            </a:r>
          </a:p>
          <a:p>
            <a:endParaRPr lang="en-US" dirty="0"/>
          </a:p>
          <a:p>
            <a:r>
              <a:rPr lang="en-US" sz="2200" b="1" dirty="0">
                <a:latin typeface="Times New Roman" panose="02020603050405020304" pitchFamily="18" charset="0"/>
                <a:cs typeface="Times New Roman" panose="02020603050405020304" pitchFamily="18" charset="0"/>
              </a:rPr>
              <a:t>Expected Outcomes: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Insightful Reports</a:t>
            </a:r>
            <a:r>
              <a:rPr lang="en-US" sz="22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r>
              <a:rPr lang="en-US" sz="1900" cap="none" dirty="0">
                <a:latin typeface="Times New Roman" panose="02020603050405020304" pitchFamily="18" charset="0"/>
                <a:cs typeface="Times New Roman" panose="02020603050405020304" pitchFamily="18" charset="0"/>
              </a:rPr>
              <a:t>Detailed Analysis Of Employee Performance With Breakdowns By Gender, Performance Scores, And Ratings.</a:t>
            </a:r>
          </a:p>
          <a:p>
            <a:endParaRPr lang="en-US" dirty="0"/>
          </a:p>
          <a:p>
            <a:endParaRPr lang="en-IN" dirty="0"/>
          </a:p>
        </p:txBody>
      </p:sp>
    </p:spTree>
    <p:extLst>
      <p:ext uri="{BB962C8B-B14F-4D97-AF65-F5344CB8AC3E}">
        <p14:creationId xmlns:p14="http://schemas.microsoft.com/office/powerpoint/2010/main" val="308859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FC69-590D-7B41-A407-E33178928B18}"/>
              </a:ext>
            </a:extLst>
          </p:cNvPr>
          <p:cNvSpPr>
            <a:spLocks noGrp="1"/>
          </p:cNvSpPr>
          <p:nvPr>
            <p:ph type="title"/>
          </p:nvPr>
        </p:nvSpPr>
        <p:spPr>
          <a:xfrm>
            <a:off x="1141411" y="1202636"/>
            <a:ext cx="9906000" cy="3069328"/>
          </a:xfrm>
        </p:spPr>
        <p:txBody>
          <a:bodyPr>
            <a:normAutofit fontScale="90000"/>
          </a:bodyPr>
          <a:lstStyle/>
          <a:p>
            <a:r>
              <a:rPr lang="en-US" sz="4800" dirty="0">
                <a:latin typeface="Times New Roman" panose="02020603050405020304" pitchFamily="18" charset="0"/>
                <a:cs typeface="Times New Roman" panose="02020603050405020304" pitchFamily="18" charset="0"/>
              </a:rPr>
              <a:t>Who are the end users?</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5D6A4B7-BAEE-2156-63C7-B6FE8A9D22CE}"/>
              </a:ext>
            </a:extLst>
          </p:cNvPr>
          <p:cNvSpPr>
            <a:spLocks noGrp="1"/>
          </p:cNvSpPr>
          <p:nvPr>
            <p:ph type="body" idx="1"/>
          </p:nvPr>
        </p:nvSpPr>
        <p:spPr>
          <a:xfrm>
            <a:off x="1141411" y="1590261"/>
            <a:ext cx="9906000" cy="4208877"/>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Employees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Responsibilities</a:t>
            </a:r>
            <a:r>
              <a:rPr lang="en-US" sz="2000" dirty="0">
                <a:latin typeface="Times New Roman" panose="02020603050405020304" pitchFamily="18" charset="0"/>
                <a:cs typeface="Times New Roman" panose="02020603050405020304" pitchFamily="18" charset="0"/>
              </a:rPr>
              <a:t>:</a:t>
            </a:r>
            <a:r>
              <a:rPr lang="en-US" dirty="0"/>
              <a:t> </a:t>
            </a:r>
            <a:r>
              <a:rPr lang="en-US" cap="none" dirty="0">
                <a:latin typeface="Times New Roman" panose="02020603050405020304" pitchFamily="18" charset="0"/>
                <a:cs typeface="Times New Roman" panose="02020603050405020304" pitchFamily="18" charset="0"/>
              </a:rPr>
              <a:t>Engage With The Feedback And Performance Reviews To Enhance Their Own Performance And Career Growth.</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Needs</a:t>
            </a:r>
            <a:r>
              <a:rPr lang="en-US" sz="2000" dirty="0">
                <a:latin typeface="Times New Roman" panose="02020603050405020304" pitchFamily="18" charset="0"/>
                <a:cs typeface="Times New Roman" panose="02020603050405020304" pitchFamily="18" charset="0"/>
              </a:rPr>
              <a:t>:</a:t>
            </a:r>
            <a:r>
              <a:rPr lang="en-US" sz="2000" dirty="0"/>
              <a:t> </a:t>
            </a:r>
            <a:r>
              <a:rPr lang="en-US" cap="none" dirty="0"/>
              <a:t>Transparent Performance Evaluation Criteria And Constructive Feedback To Improve Their Skills And Career Progression.</a:t>
            </a:r>
          </a:p>
          <a:p>
            <a:r>
              <a:rPr lang="en-US" sz="2000" b="1" dirty="0">
                <a:latin typeface="Times New Roman" panose="02020603050405020304" pitchFamily="18" charset="0"/>
                <a:cs typeface="Times New Roman" panose="02020603050405020304" pitchFamily="18" charset="0"/>
              </a:rPr>
              <a:t>Department Heads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Responsibilities</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cap="none" dirty="0"/>
              <a:t>Manage Teams And Assess Individual Performance To Ensure Team Productivity And Goal Alignment.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Needs</a:t>
            </a:r>
            <a:r>
              <a:rPr lang="en-US" sz="2000" dirty="0">
                <a:latin typeface="Times New Roman" panose="02020603050405020304" pitchFamily="18" charset="0"/>
                <a:cs typeface="Times New Roman" panose="02020603050405020304" pitchFamily="18" charset="0"/>
              </a:rPr>
              <a:t>: </a:t>
            </a:r>
            <a:r>
              <a:rPr lang="en-US" cap="none" dirty="0"/>
              <a:t>Clear Performance Metrics And Insights To Effectively Manage Team Performance And Address Any Issues.</a:t>
            </a:r>
          </a:p>
          <a:p>
            <a:endParaRPr lang="en-US" dirty="0"/>
          </a:p>
          <a:p>
            <a:endParaRPr lang="en-IN" dirty="0"/>
          </a:p>
        </p:txBody>
      </p:sp>
    </p:spTree>
    <p:extLst>
      <p:ext uri="{BB962C8B-B14F-4D97-AF65-F5344CB8AC3E}">
        <p14:creationId xmlns:p14="http://schemas.microsoft.com/office/powerpoint/2010/main" val="176360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8BC4-45B0-E174-1E55-96CA8FFE672A}"/>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Out solution and its value proposition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C2F98F5-D00B-149B-D6DE-6C96340EA07A}"/>
              </a:ext>
            </a:extLst>
          </p:cNvPr>
          <p:cNvSpPr>
            <a:spLocks noGrp="1"/>
          </p:cNvSpPr>
          <p:nvPr>
            <p:ph type="body" idx="1"/>
          </p:nvPr>
        </p:nvSpPr>
        <p:spPr>
          <a:xfrm>
            <a:off x="1141411" y="2077279"/>
            <a:ext cx="9906000" cy="3721860"/>
          </a:xfrm>
        </p:spPr>
        <p:txBody>
          <a:bodyPr>
            <a:normAutofit/>
          </a:bodyPr>
          <a:lstStyle/>
          <a:p>
            <a:r>
              <a:rPr lang="en-US" dirty="0">
                <a:latin typeface="Times New Roman" panose="02020603050405020304" pitchFamily="18" charset="0"/>
                <a:cs typeface="Times New Roman" panose="02020603050405020304" pitchFamily="18" charset="0"/>
              </a:rPr>
              <a:t>Conditional </a:t>
            </a:r>
            <a:r>
              <a:rPr lang="en-US" dirty="0" err="1">
                <a:latin typeface="Times New Roman" panose="02020603050405020304" pitchFamily="18" charset="0"/>
                <a:cs typeface="Times New Roman" panose="02020603050405020304" pitchFamily="18" charset="0"/>
              </a:rPr>
              <a:t>formatiing</a:t>
            </a:r>
            <a:r>
              <a:rPr lang="en-US" dirty="0">
                <a:latin typeface="Times New Roman" panose="02020603050405020304" pitchFamily="18" charset="0"/>
                <a:cs typeface="Times New Roman" panose="02020603050405020304" pitchFamily="18" charset="0"/>
              </a:rPr>
              <a:t> -  missing</a:t>
            </a:r>
          </a:p>
          <a:p>
            <a:r>
              <a:rPr lang="en-US" dirty="0">
                <a:latin typeface="Times New Roman" panose="02020603050405020304" pitchFamily="18" charset="0"/>
                <a:cs typeface="Times New Roman" panose="02020603050405020304" pitchFamily="18" charset="0"/>
              </a:rPr>
              <a:t>Filter – remove</a:t>
            </a:r>
          </a:p>
          <a:p>
            <a:r>
              <a:rPr lang="en-US" dirty="0">
                <a:latin typeface="Times New Roman" panose="02020603050405020304" pitchFamily="18" charset="0"/>
                <a:cs typeface="Times New Roman" panose="02020603050405020304" pitchFamily="18" charset="0"/>
              </a:rPr>
              <a:t>Formula – performance</a:t>
            </a:r>
          </a:p>
          <a:p>
            <a:r>
              <a:rPr lang="en-IN" dirty="0">
                <a:latin typeface="Times New Roman" panose="02020603050405020304" pitchFamily="18" charset="0"/>
                <a:cs typeface="Times New Roman" panose="02020603050405020304" pitchFamily="18" charset="0"/>
              </a:rPr>
              <a:t>Pivot – summary</a:t>
            </a:r>
          </a:p>
          <a:p>
            <a:r>
              <a:rPr lang="en-IN" dirty="0" err="1">
                <a:latin typeface="Times New Roman" panose="02020603050405020304" pitchFamily="18" charset="0"/>
                <a:cs typeface="Times New Roman" panose="02020603050405020304" pitchFamily="18" charset="0"/>
              </a:rPr>
              <a:t>Gragh</a:t>
            </a:r>
            <a:r>
              <a:rPr lang="en-IN" dirty="0">
                <a:latin typeface="Times New Roman" panose="02020603050405020304" pitchFamily="18" charset="0"/>
                <a:cs typeface="Times New Roman" panose="02020603050405020304" pitchFamily="18" charset="0"/>
              </a:rPr>
              <a:t> – data visualization</a:t>
            </a:r>
          </a:p>
        </p:txBody>
      </p:sp>
    </p:spTree>
    <p:extLst>
      <p:ext uri="{BB962C8B-B14F-4D97-AF65-F5344CB8AC3E}">
        <p14:creationId xmlns:p14="http://schemas.microsoft.com/office/powerpoint/2010/main" val="428265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CAF-BC6D-B3D9-9DFF-7F1F629F40F2}"/>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Dataset description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dirty="0"/>
            </a:br>
            <a:endParaRPr lang="en-IN" dirty="0"/>
          </a:p>
        </p:txBody>
      </p:sp>
      <p:sp>
        <p:nvSpPr>
          <p:cNvPr id="3" name="Text Placeholder 2">
            <a:extLst>
              <a:ext uri="{FF2B5EF4-FFF2-40B4-BE49-F238E27FC236}">
                <a16:creationId xmlns:a16="http://schemas.microsoft.com/office/drawing/2014/main" id="{D670625D-2BD4-420A-B34F-D4FA73DBB1F4}"/>
              </a:ext>
            </a:extLst>
          </p:cNvPr>
          <p:cNvSpPr>
            <a:spLocks noGrp="1"/>
          </p:cNvSpPr>
          <p:nvPr>
            <p:ph type="body" idx="1"/>
          </p:nvPr>
        </p:nvSpPr>
        <p:spPr>
          <a:xfrm>
            <a:off x="1141411" y="2087217"/>
            <a:ext cx="9906000" cy="3711921"/>
          </a:xfrm>
        </p:spPr>
        <p:txBody>
          <a:bodyPr>
            <a:noAutofit/>
          </a:bodyPr>
          <a:lstStyle/>
          <a:p>
            <a:r>
              <a:rPr lang="en-US" dirty="0">
                <a:latin typeface="Times New Roman" panose="02020603050405020304" pitchFamily="18" charset="0"/>
                <a:cs typeface="Times New Roman" panose="02020603050405020304" pitchFamily="18" charset="0"/>
              </a:rPr>
              <a:t>Employee – Kaggle</a:t>
            </a:r>
          </a:p>
          <a:p>
            <a:r>
              <a:rPr lang="en-US" dirty="0">
                <a:latin typeface="Times New Roman" panose="02020603050405020304" pitchFamily="18" charset="0"/>
                <a:cs typeface="Times New Roman" panose="02020603050405020304" pitchFamily="18" charset="0"/>
              </a:rPr>
              <a:t>26 – features</a:t>
            </a:r>
          </a:p>
          <a:p>
            <a:r>
              <a:rPr lang="en-US" dirty="0">
                <a:latin typeface="Times New Roman" panose="02020603050405020304" pitchFamily="18" charset="0"/>
                <a:cs typeface="Times New Roman" panose="02020603050405020304" pitchFamily="18" charset="0"/>
              </a:rPr>
              <a:t>9 – features</a:t>
            </a:r>
          </a:p>
          <a:p>
            <a:r>
              <a:rPr lang="en-US" dirty="0">
                <a:latin typeface="Times New Roman" panose="02020603050405020304" pitchFamily="18" charset="0"/>
                <a:cs typeface="Times New Roman" panose="02020603050405020304" pitchFamily="18" charset="0"/>
              </a:rPr>
              <a:t>Emp id – number</a:t>
            </a:r>
          </a:p>
          <a:p>
            <a:r>
              <a:rPr lang="en-US" dirty="0">
                <a:latin typeface="Times New Roman" panose="02020603050405020304" pitchFamily="18" charset="0"/>
                <a:cs typeface="Times New Roman" panose="02020603050405020304" pitchFamily="18" charset="0"/>
              </a:rPr>
              <a:t>Name – text</a:t>
            </a:r>
          </a:p>
          <a:p>
            <a:r>
              <a:rPr lang="en-US" dirty="0">
                <a:latin typeface="Times New Roman" panose="02020603050405020304" pitchFamily="18" charset="0"/>
                <a:cs typeface="Times New Roman" panose="02020603050405020304" pitchFamily="18" charset="0"/>
              </a:rPr>
              <a:t>Employee type</a:t>
            </a:r>
          </a:p>
          <a:p>
            <a:r>
              <a:rPr lang="en-US" dirty="0">
                <a:latin typeface="Times New Roman" panose="02020603050405020304" pitchFamily="18" charset="0"/>
                <a:cs typeface="Times New Roman" panose="02020603050405020304" pitchFamily="18" charset="0"/>
              </a:rPr>
              <a:t>Performance level</a:t>
            </a:r>
          </a:p>
          <a:p>
            <a:r>
              <a:rPr lang="en-US" dirty="0">
                <a:latin typeface="Times New Roman" panose="02020603050405020304" pitchFamily="18" charset="0"/>
                <a:cs typeface="Times New Roman" panose="02020603050405020304" pitchFamily="18" charset="0"/>
              </a:rPr>
              <a:t>Gender – male female</a:t>
            </a:r>
          </a:p>
          <a:p>
            <a:r>
              <a:rPr lang="en-US" dirty="0">
                <a:latin typeface="Times New Roman" panose="02020603050405020304" pitchFamily="18" charset="0"/>
                <a:cs typeface="Times New Roman" panose="02020603050405020304" pitchFamily="18" charset="0"/>
              </a:rPr>
              <a:t>Employee rating - number</a:t>
            </a:r>
          </a:p>
        </p:txBody>
      </p:sp>
    </p:spTree>
    <p:extLst>
      <p:ext uri="{BB962C8B-B14F-4D97-AF65-F5344CB8AC3E}">
        <p14:creationId xmlns:p14="http://schemas.microsoft.com/office/powerpoint/2010/main" val="337368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FAEC-AF97-61AD-CD2F-3CE01FC72D68}"/>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The “wow” in our solution</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5C0A85D-832B-71CC-FED4-7800A7B494CB}"/>
              </a:ext>
            </a:extLst>
          </p:cNvPr>
          <p:cNvSpPr>
            <a:spLocks noGrp="1"/>
          </p:cNvSpPr>
          <p:nvPr>
            <p:ph type="body" idx="1"/>
          </p:nvPr>
        </p:nvSpPr>
        <p:spPr>
          <a:xfrm>
            <a:off x="1141411" y="1938130"/>
            <a:ext cx="9906000" cy="3861008"/>
          </a:xfrm>
        </p:spPr>
        <p:txBody>
          <a:bodyPr>
            <a:normAutofit/>
          </a:bodyPr>
          <a:lstStyle/>
          <a:p>
            <a:endParaRPr lang="en-US" sz="2000" dirty="0"/>
          </a:p>
          <a:p>
            <a:endParaRPr lang="en-US" sz="2000" dirty="0"/>
          </a:p>
          <a:p>
            <a:endParaRPr lang="en-US" sz="2000" dirty="0"/>
          </a:p>
          <a:p>
            <a:r>
              <a:rPr lang="en-US" sz="2000" dirty="0">
                <a:latin typeface="Times New Roman" panose="02020603050405020304" pitchFamily="18" charset="0"/>
                <a:cs typeface="Times New Roman" panose="02020603050405020304" pitchFamily="18" charset="0"/>
              </a:rPr>
              <a:t>performance level = ifs(z8&gt;=5, “very high”, z8&gt;=4, “high”, z8&gt;=3, “med”, true, “low”)</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510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749</Words>
  <Application>Microsoft Office PowerPoint</Application>
  <PresentationFormat>Widescreen</PresentationFormat>
  <Paragraphs>86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 Employee Data Analysis Using Excel   </vt:lpstr>
      <vt:lpstr>Project title       </vt:lpstr>
      <vt:lpstr>Agenda     </vt:lpstr>
      <vt:lpstr>Problem statement     </vt:lpstr>
      <vt:lpstr>Project overview     </vt:lpstr>
      <vt:lpstr>Who are the end users?     </vt:lpstr>
      <vt:lpstr>Out solution and its value proposition    </vt:lpstr>
      <vt:lpstr>Dataset description     </vt:lpstr>
      <vt:lpstr>The “wow” in our solution    </vt:lpstr>
      <vt:lpstr>     Modelling      </vt:lpstr>
      <vt:lpstr>Result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Employee Data Analysis Using Excel   </dc:title>
  <dc:creator>Anbarasi Karunakaran</dc:creator>
  <cp:lastModifiedBy>DHARNISH BALA</cp:lastModifiedBy>
  <cp:revision>2</cp:revision>
  <dcterms:created xsi:type="dcterms:W3CDTF">2024-09-08T03:03:05Z</dcterms:created>
  <dcterms:modified xsi:type="dcterms:W3CDTF">2024-09-11T07:19:17Z</dcterms:modified>
</cp:coreProperties>
</file>