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1" r:id="rId1"/>
  </p:sldMasterIdLst>
  <p:sldIdLst>
    <p:sldId id="256" r:id="rId2"/>
    <p:sldId id="257" r:id="rId3"/>
    <p:sldId id="258" r:id="rId4"/>
    <p:sldId id="270" r:id="rId5"/>
    <p:sldId id="271" r:id="rId6"/>
    <p:sldId id="260" r:id="rId7"/>
    <p:sldId id="261" r:id="rId8"/>
    <p:sldId id="269" r:id="rId9"/>
    <p:sldId id="262" r:id="rId10"/>
    <p:sldId id="264" r:id="rId11"/>
    <p:sldId id="265" r:id="rId12"/>
    <p:sldId id="272" r:id="rId13"/>
    <p:sldId id="273" r:id="rId14"/>
    <p:sldId id="274" r:id="rId15"/>
    <p:sldId id="275" r:id="rId16"/>
    <p:sldId id="276" r:id="rId17"/>
    <p:sldId id="277" r:id="rId18"/>
    <p:sldId id="278" r:id="rId19"/>
    <p:sldId id="27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299625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A9C222-3869-42EB-B839-D3989F36496E}"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305541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56172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9009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271287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3509007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4126054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2934983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21563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406569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390905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184510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9C222-3869-42EB-B839-D3989F36496E}"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48637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9C222-3869-42EB-B839-D3989F36496E}"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283641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349192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400982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A9C222-3869-42EB-B839-D3989F36496E}" type="datetimeFigureOut">
              <a:rPr lang="en-IN" smtClean="0"/>
              <a:t>21-10-2024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55561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A9C222-3869-42EB-B839-D3989F36496E}"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2B0D87-B2E7-44DB-8534-EF55CC695B8E}" type="slidenum">
              <a:rPr lang="en-IN" smtClean="0"/>
              <a:t>‹#›</a:t>
            </a:fld>
            <a:endParaRPr lang="en-IN"/>
          </a:p>
        </p:txBody>
      </p:sp>
    </p:spTree>
    <p:extLst>
      <p:ext uri="{BB962C8B-B14F-4D97-AF65-F5344CB8AC3E}">
        <p14:creationId xmlns:p14="http://schemas.microsoft.com/office/powerpoint/2010/main" val="224842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A9C222-3869-42EB-B839-D3989F36496E}" type="datetimeFigureOut">
              <a:rPr lang="en-IN" smtClean="0"/>
              <a:t>21-10-2024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2B0D87-B2E7-44DB-8534-EF55CC695B8E}" type="slidenum">
              <a:rPr lang="en-IN" smtClean="0"/>
              <a:t>‹#›</a:t>
            </a:fld>
            <a:endParaRPr lang="en-IN"/>
          </a:p>
        </p:txBody>
      </p:sp>
    </p:spTree>
    <p:extLst>
      <p:ext uri="{BB962C8B-B14F-4D97-AF65-F5344CB8AC3E}">
        <p14:creationId xmlns:p14="http://schemas.microsoft.com/office/powerpoint/2010/main" val="3875587031"/>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851187"/>
          </a:xfrm>
        </p:spPr>
        <p:txBody>
          <a:bodyPr>
            <a:normAutofit fontScale="90000"/>
          </a:bodyPr>
          <a:lstStyle/>
          <a:p>
            <a:pPr algn="ctr"/>
            <a:r>
              <a:rPr lang="en-US" sz="2500" b="1" dirty="0">
                <a:latin typeface="Times New Roman" panose="02020603050405020304" pitchFamily="18" charset="0"/>
                <a:cs typeface="Times New Roman" panose="02020603050405020304" pitchFamily="18" charset="0"/>
              </a:rPr>
              <a:t>Institution Training – Minor Project </a:t>
            </a:r>
            <a:br>
              <a:rPr lang="en-US" sz="2500" b="1"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Comprehensive Examination – Viva-Voce</a:t>
            </a:r>
            <a:endParaRPr lang="en-IN" sz="25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1512" y="1791934"/>
            <a:ext cx="10058400" cy="1143000"/>
          </a:xfrm>
        </p:spPr>
        <p:txBody>
          <a:bodyPr>
            <a:normAutofit/>
          </a:bodyPr>
          <a:lstStyle/>
          <a:p>
            <a:pPr algn="ctr"/>
            <a:r>
              <a:rPr sz="2500" b="1" dirty="0">
                <a:solidFill>
                  <a:schemeClr val="tx1"/>
                </a:solidFill>
                <a:latin typeface="Times New Roman" panose="02020603050405020304" pitchFamily="18" charset="0"/>
                <a:cs typeface="Times New Roman" panose="02020603050405020304" pitchFamily="18" charset="0"/>
              </a:rPr>
              <a:t>VULNERABILITY ASSESSMENT AND PENETRATION TESTING ON API</a:t>
            </a:r>
          </a:p>
        </p:txBody>
      </p:sp>
      <p:sp>
        <p:nvSpPr>
          <p:cNvPr id="4" name="TextBox 3"/>
          <p:cNvSpPr txBox="1"/>
          <p:nvPr/>
        </p:nvSpPr>
        <p:spPr>
          <a:xfrm>
            <a:off x="0" y="3385086"/>
            <a:ext cx="5151662" cy="190690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US" altLang="en-IN" sz="2000" b="1" dirty="0">
                <a:latin typeface="Times New Roman" panose="02020603050405020304" pitchFamily="18" charset="0"/>
                <a:cs typeface="Times New Roman" panose="02020603050405020304" pitchFamily="18" charset="0"/>
              </a:rPr>
              <a:t>DHARSHAN P</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III </a:t>
            </a:r>
            <a:r>
              <a:rPr lang="en-IN" sz="2000" b="1" dirty="0" err="1">
                <a:latin typeface="Times New Roman" panose="02020603050405020304" pitchFamily="18" charset="0"/>
                <a:cs typeface="Times New Roman" panose="02020603050405020304" pitchFamily="18" charset="0"/>
              </a:rPr>
              <a:t>M.Sc</a:t>
            </a:r>
            <a:r>
              <a:rPr lang="en-IN" sz="2000" b="1" dirty="0">
                <a:latin typeface="Times New Roman" panose="02020603050405020304" pitchFamily="18" charset="0"/>
                <a:cs typeface="Times New Roman" panose="02020603050405020304" pitchFamily="18" charset="0"/>
              </a:rPr>
              <a:t> Software Systems</a:t>
            </a:r>
          </a:p>
          <a:p>
            <a:pPr algn="ctr"/>
            <a:r>
              <a:rPr lang="en-IN" sz="2000" b="1" dirty="0">
                <a:latin typeface="Times New Roman" panose="02020603050405020304" pitchFamily="18" charset="0"/>
                <a:cs typeface="Times New Roman" panose="02020603050405020304" pitchFamily="18" charset="0"/>
              </a:rPr>
              <a:t>PSG College of Arts &amp; Science</a:t>
            </a:r>
          </a:p>
          <a:p>
            <a:pPr algn="ctr"/>
            <a:r>
              <a:rPr lang="en-IN" sz="2000" b="1" dirty="0">
                <a:latin typeface="Times New Roman" panose="02020603050405020304" pitchFamily="18" charset="0"/>
                <a:cs typeface="Times New Roman" panose="02020603050405020304" pitchFamily="18" charset="0"/>
              </a:rPr>
              <a:t>Coimbatore</a:t>
            </a:r>
          </a:p>
          <a:p>
            <a:endParaRPr lang="en-IN" dirty="0"/>
          </a:p>
        </p:txBody>
      </p:sp>
      <p:sp>
        <p:nvSpPr>
          <p:cNvPr id="5" name="TextBox 4"/>
          <p:cNvSpPr txBox="1"/>
          <p:nvPr/>
        </p:nvSpPr>
        <p:spPr>
          <a:xfrm>
            <a:off x="6109375" y="3231197"/>
            <a:ext cx="5661991" cy="2421176"/>
          </a:xfrm>
          <a:prstGeom prst="rect">
            <a:avLst/>
          </a:prstGeom>
          <a:noFill/>
        </p:spPr>
        <p:txBody>
          <a:bodyPr wrap="square" rtlCol="0">
            <a:spAutoFit/>
          </a:bodyPr>
          <a:lstStyle/>
          <a:p>
            <a:pPr algn="ctr"/>
            <a:r>
              <a:rPr lang="en-IN" sz="2000" b="1" dirty="0">
                <a:solidFill>
                  <a:schemeClr val="tx1"/>
                </a:solidFill>
                <a:latin typeface="Times New Roman" panose="02020603050405020304" pitchFamily="18" charset="0"/>
                <a:cs typeface="Times New Roman" panose="02020603050405020304" pitchFamily="18" charset="0"/>
              </a:rPr>
              <a:t>Under the Guidance of</a:t>
            </a:r>
          </a:p>
          <a:p>
            <a:pPr algn="ctr">
              <a:spcBef>
                <a:spcPts val="400"/>
              </a:spcBef>
              <a:spcAft>
                <a:spcPts val="400"/>
              </a:spcAft>
            </a:pPr>
            <a:r>
              <a:rPr lang="en-US" sz="2000" b="1" dirty="0" err="1">
                <a:effectLst/>
                <a:latin typeface="Times New Roman" panose="02020603050405020304" pitchFamily="18" charset="0"/>
                <a:ea typeface="Times New Roman" panose="02020603050405020304" pitchFamily="18" charset="0"/>
                <a:cs typeface="Arial" panose="020B0604020202020204" pitchFamily="34" charset="0"/>
              </a:rPr>
              <a:t>Dr.V.Usharani</a:t>
            </a: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  M.C.A., M.Phil., Ph.D.</a:t>
            </a:r>
            <a:endParaRPr lang="en-IN" sz="2000" b="1" dirty="0">
              <a:latin typeface="Calibri" panose="020F0502020204030204" pitchFamily="34" charset="0"/>
              <a:ea typeface="Times New Roman" panose="02020603050405020304" pitchFamily="18" charset="0"/>
              <a:cs typeface="Arial" panose="020B0604020202020204" pitchFamily="34" charset="0"/>
            </a:endParaRPr>
          </a:p>
          <a:p>
            <a:pPr algn="ctr">
              <a:spcBef>
                <a:spcPts val="400"/>
              </a:spcBef>
              <a:spcAft>
                <a:spcPts val="4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Department of Software Systems</a:t>
            </a:r>
          </a:p>
          <a:p>
            <a:pPr algn="ctr"/>
            <a:r>
              <a:rPr lang="en-US" sz="2000" b="1" dirty="0">
                <a:solidFill>
                  <a:schemeClr val="tx1"/>
                </a:solidFill>
                <a:latin typeface="Times New Roman" panose="02020603050405020304" pitchFamily="18" charset="0"/>
                <a:cs typeface="Times New Roman" panose="02020603050405020304" pitchFamily="18" charset="0"/>
              </a:rPr>
              <a:t>PSG College of Arts &amp; Science</a:t>
            </a:r>
          </a:p>
          <a:p>
            <a:pPr algn="ctr"/>
            <a:r>
              <a:rPr lang="en-US" sz="2000" b="1" dirty="0">
                <a:solidFill>
                  <a:schemeClr val="tx1"/>
                </a:solidFill>
                <a:latin typeface="Times New Roman" panose="02020603050405020304" pitchFamily="18" charset="0"/>
                <a:cs typeface="Times New Roman" panose="02020603050405020304" pitchFamily="18" charset="0"/>
              </a:rPr>
              <a:t>Coimbatore</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230891"/>
            <a:ext cx="10364451" cy="683509"/>
          </a:xfrm>
        </p:spPr>
        <p:txBody>
          <a:bodyPr>
            <a:normAutofit fontScale="90000"/>
          </a:bodyPr>
          <a:lstStyle/>
          <a:p>
            <a:r>
              <a:rPr lang="en-GB" sz="3200" dirty="0">
                <a:latin typeface="Times New Roman" panose="02020603050405020304" pitchFamily="18" charset="0"/>
                <a:cs typeface="Times New Roman" panose="02020603050405020304" pitchFamily="18" charset="0"/>
              </a:rPr>
              <a:t>APPENDIX</a:t>
            </a:r>
            <a:r>
              <a:rPr lang="en-US" altLang="en-GB" sz="3200" dirty="0">
                <a:latin typeface="Times New Roman" panose="02020603050405020304" pitchFamily="18" charset="0"/>
                <a:cs typeface="Times New Roman" panose="02020603050405020304" pitchFamily="18" charset="0"/>
              </a:rPr>
              <a:t>                                 </a:t>
            </a:r>
            <a:br>
              <a:rPr lang="en-US" altLang="en-GB" sz="3200" dirty="0">
                <a:latin typeface="Times New Roman" panose="02020603050405020304" pitchFamily="18" charset="0"/>
                <a:cs typeface="Times New Roman" panose="02020603050405020304" pitchFamily="18" charset="0"/>
              </a:rPr>
            </a:br>
            <a:r>
              <a:rPr lang="en-US" alt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mn-ea"/>
              </a:rPr>
              <a:t>BURPSUITE INTERCEPT</a:t>
            </a:r>
            <a:endParaRPr lang="en-US" altLang="en-GB" sz="3200" dirty="0">
              <a:latin typeface="Times New Roman" panose="02020603050405020304" pitchFamily="18" charset="0"/>
              <a:cs typeface="Times New Roman" panose="02020603050405020304" pitchFamily="18" charset="0"/>
            </a:endParaRPr>
          </a:p>
        </p:txBody>
      </p:sp>
      <p:pic>
        <p:nvPicPr>
          <p:cNvPr id="4" name="Picture 3" descr="Screenshot (126)"/>
          <p:cNvPicPr>
            <a:picLocks noChangeAspect="1"/>
          </p:cNvPicPr>
          <p:nvPr/>
        </p:nvPicPr>
        <p:blipFill>
          <a:blip r:embed="rId2"/>
          <a:srcRect t="16343" b="8463"/>
          <a:stretch>
            <a:fillRect/>
          </a:stretch>
        </p:blipFill>
        <p:spPr>
          <a:xfrm>
            <a:off x="658495" y="1506855"/>
            <a:ext cx="11278870" cy="4770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POSTMAN</a:t>
            </a:r>
          </a:p>
        </p:txBody>
      </p:sp>
      <p:pic>
        <p:nvPicPr>
          <p:cNvPr id="4" name="Picture 3" descr="Screenshot (127)"/>
          <p:cNvPicPr>
            <a:picLocks noChangeAspect="1"/>
          </p:cNvPicPr>
          <p:nvPr/>
        </p:nvPicPr>
        <p:blipFill>
          <a:blip r:embed="rId2"/>
          <a:srcRect t="13556" r="-1385" b="8620"/>
          <a:stretch>
            <a:fillRect/>
          </a:stretch>
        </p:blipFill>
        <p:spPr>
          <a:xfrm>
            <a:off x="913765" y="1809115"/>
            <a:ext cx="10791825" cy="4659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OWASP ZAP(ZAPROXY)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SCANNING API</a:t>
            </a:r>
          </a:p>
        </p:txBody>
      </p:sp>
      <p:pic>
        <p:nvPicPr>
          <p:cNvPr id="13" name="image9.jpeg"/>
          <p:cNvPicPr>
            <a:picLocks noChangeAspect="1"/>
          </p:cNvPicPr>
          <p:nvPr/>
        </p:nvPicPr>
        <p:blipFill>
          <a:blip r:embed="rId2" cstate="print"/>
          <a:stretch>
            <a:fillRect/>
          </a:stretch>
        </p:blipFill>
        <p:spPr>
          <a:xfrm>
            <a:off x="1042035" y="1988820"/>
            <a:ext cx="10772140" cy="4763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AUTOMATED SCAN REPORT</a:t>
            </a:r>
          </a:p>
        </p:txBody>
      </p:sp>
      <p:pic>
        <p:nvPicPr>
          <p:cNvPr id="15" name="image10.jpeg"/>
          <p:cNvPicPr>
            <a:picLocks noChangeAspect="1"/>
          </p:cNvPicPr>
          <p:nvPr/>
        </p:nvPicPr>
        <p:blipFill>
          <a:blip r:embed="rId2" cstate="print"/>
          <a:stretch>
            <a:fillRect/>
          </a:stretch>
        </p:blipFill>
        <p:spPr>
          <a:xfrm>
            <a:off x="1152525" y="1851660"/>
            <a:ext cx="10125710" cy="4806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AUTHORIZATION ATTACK</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REQUEST:</a:t>
            </a:r>
          </a:p>
        </p:txBody>
      </p:sp>
      <p:pic>
        <p:nvPicPr>
          <p:cNvPr id="17" name="image11.jpeg"/>
          <p:cNvPicPr>
            <a:picLocks noChangeAspect="1"/>
          </p:cNvPicPr>
          <p:nvPr/>
        </p:nvPicPr>
        <p:blipFill>
          <a:blip r:embed="rId2" cstate="print"/>
          <a:stretch>
            <a:fillRect/>
          </a:stretch>
        </p:blipFill>
        <p:spPr>
          <a:xfrm>
            <a:off x="160020" y="2018665"/>
            <a:ext cx="11871960" cy="4422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RESPONSE:</a:t>
            </a:r>
          </a:p>
        </p:txBody>
      </p:sp>
      <p:pic>
        <p:nvPicPr>
          <p:cNvPr id="19" name="image12.jpeg"/>
          <p:cNvPicPr>
            <a:picLocks noChangeAspect="1"/>
          </p:cNvPicPr>
          <p:nvPr/>
        </p:nvPicPr>
        <p:blipFill>
          <a:blip r:embed="rId2" cstate="print"/>
          <a:stretch>
            <a:fillRect/>
          </a:stretch>
        </p:blipFill>
        <p:spPr>
          <a:xfrm>
            <a:off x="728345" y="1922780"/>
            <a:ext cx="10866755" cy="4467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BROKEN OBJECT LEVEL AUTHENTICATION(BOLA)</a:t>
            </a:r>
          </a:p>
        </p:txBody>
      </p:sp>
      <p:pic>
        <p:nvPicPr>
          <p:cNvPr id="23" name="image14.jpeg"/>
          <p:cNvPicPr>
            <a:picLocks noChangeAspect="1"/>
          </p:cNvPicPr>
          <p:nvPr/>
        </p:nvPicPr>
        <p:blipFill>
          <a:blip r:embed="rId2" cstate="print"/>
          <a:stretch>
            <a:fillRect/>
          </a:stretch>
        </p:blipFill>
        <p:spPr>
          <a:xfrm>
            <a:off x="1187450" y="2131695"/>
            <a:ext cx="10194925" cy="4365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API TOKEN ATTACK</a:t>
            </a:r>
          </a:p>
        </p:txBody>
      </p:sp>
      <p:pic>
        <p:nvPicPr>
          <p:cNvPr id="2" name="Picture 1" descr="Screenshot (124)"/>
          <p:cNvPicPr>
            <a:picLocks noChangeAspect="1"/>
          </p:cNvPicPr>
          <p:nvPr/>
        </p:nvPicPr>
        <p:blipFill>
          <a:blip r:embed="rId2"/>
          <a:srcRect t="28713" b="13722"/>
          <a:stretch>
            <a:fillRect/>
          </a:stretch>
        </p:blipFill>
        <p:spPr>
          <a:xfrm>
            <a:off x="245110" y="2127885"/>
            <a:ext cx="11701145" cy="41395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API TOKEN ANALYSIS</a:t>
            </a:r>
          </a:p>
        </p:txBody>
      </p:sp>
      <p:pic>
        <p:nvPicPr>
          <p:cNvPr id="3" name="Picture 2" descr="Screenshot (121)"/>
          <p:cNvPicPr>
            <a:picLocks noChangeAspect="1"/>
          </p:cNvPicPr>
          <p:nvPr/>
        </p:nvPicPr>
        <p:blipFill>
          <a:blip r:embed="rId2"/>
          <a:srcRect l="604" t="16806" b="10009"/>
          <a:stretch>
            <a:fillRect/>
          </a:stretch>
        </p:blipFill>
        <p:spPr>
          <a:xfrm>
            <a:off x="720725" y="1846580"/>
            <a:ext cx="10979785" cy="45478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sym typeface="+mn-ea"/>
              </a:rPr>
              <a:t>API TOKEN GENERATED DURING TOKEN ANALYSIS</a:t>
            </a:r>
            <a:endParaRPr lang="en-US" dirty="0">
              <a:latin typeface="Times New Roman" panose="02020603050405020304" pitchFamily="18" charset="0"/>
              <a:cs typeface="Times New Roman" panose="02020603050405020304" pitchFamily="18" charset="0"/>
            </a:endParaRPr>
          </a:p>
        </p:txBody>
      </p:sp>
      <p:pic>
        <p:nvPicPr>
          <p:cNvPr id="3" name="Picture 2" descr="Screenshot (123)"/>
          <p:cNvPicPr>
            <a:picLocks noChangeAspect="1"/>
          </p:cNvPicPr>
          <p:nvPr/>
        </p:nvPicPr>
        <p:blipFill>
          <a:blip r:embed="rId2"/>
          <a:srcRect t="14176" b="8000"/>
          <a:stretch>
            <a:fillRect/>
          </a:stretch>
        </p:blipFill>
        <p:spPr>
          <a:xfrm>
            <a:off x="1122680" y="2021840"/>
            <a:ext cx="10350500" cy="4531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Presentation Outline</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123122"/>
            <a:ext cx="10058400" cy="4745972"/>
          </a:xfrm>
        </p:spPr>
        <p:txBody>
          <a:bodyPr>
            <a:normAutofit/>
          </a:bodyPr>
          <a:lstStyle/>
          <a:p>
            <a:pPr>
              <a:lnSpc>
                <a:spcPct val="150000"/>
              </a:lnSpc>
              <a:buFont typeface="Wingdings" panose="05000000000000000000" pitchFamily="2" charset="2"/>
              <a:buChar char="v"/>
            </a:pPr>
            <a:r>
              <a:rPr lang="en-GB" sz="2800" dirty="0"/>
              <a:t>INTRODUCTION</a:t>
            </a:r>
          </a:p>
          <a:p>
            <a:pPr>
              <a:lnSpc>
                <a:spcPct val="150000"/>
              </a:lnSpc>
              <a:buFont typeface="Wingdings" panose="05000000000000000000" pitchFamily="2" charset="2"/>
              <a:buChar char="v"/>
            </a:pPr>
            <a:r>
              <a:rPr lang="en-US" altLang="en-GB" sz="2800" dirty="0"/>
              <a:t>SYSTEM CONFIGURATION</a:t>
            </a:r>
            <a:endParaRPr lang="en-GB" sz="2800" dirty="0"/>
          </a:p>
          <a:p>
            <a:pPr>
              <a:lnSpc>
                <a:spcPct val="150000"/>
              </a:lnSpc>
              <a:buFont typeface="Wingdings" panose="05000000000000000000" pitchFamily="2" charset="2"/>
              <a:buChar char="v"/>
            </a:pPr>
            <a:r>
              <a:rPr lang="en-GB" sz="2800" dirty="0"/>
              <a:t>MODULES</a:t>
            </a:r>
          </a:p>
          <a:p>
            <a:pPr>
              <a:lnSpc>
                <a:spcPct val="150000"/>
              </a:lnSpc>
              <a:buFont typeface="Wingdings" panose="05000000000000000000" pitchFamily="2" charset="2"/>
              <a:buChar char="v"/>
            </a:pPr>
            <a:r>
              <a:rPr lang="en-GB" sz="2800" dirty="0"/>
              <a:t>SYSTEM DESIGN</a:t>
            </a:r>
          </a:p>
          <a:p>
            <a:pPr>
              <a:lnSpc>
                <a:spcPct val="150000"/>
              </a:lnSpc>
              <a:buFont typeface="Wingdings" panose="05000000000000000000" pitchFamily="2" charset="2"/>
              <a:buChar char="v"/>
            </a:pPr>
            <a:r>
              <a:rPr lang="en-GB" sz="2800" dirty="0"/>
              <a:t>APPENDIX</a:t>
            </a:r>
          </a:p>
          <a:p>
            <a:pPr>
              <a:lnSpc>
                <a:spcPct val="150000"/>
              </a:lnSpc>
              <a:buFont typeface="Wingdings" panose="05000000000000000000" pitchFamily="2" charset="2"/>
              <a:buChar char="v"/>
            </a:pPr>
            <a:r>
              <a:rPr lang="en-US" altLang="en-GB" sz="2800" dirty="0"/>
              <a:t>CONCLUSION</a:t>
            </a:r>
            <a:endParaRPr lang="en-GB" sz="2800" dirty="0"/>
          </a:p>
          <a:p>
            <a:endParaRPr lang="en-GB"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15746"/>
            <a:ext cx="10364451" cy="676883"/>
          </a:xfrm>
        </p:spPr>
        <p:txBody>
          <a:bodyPr>
            <a:normAutofit/>
          </a:bodyPr>
          <a:lstStyle/>
          <a:p>
            <a:r>
              <a:rPr lang="en-GB"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0613" y="1034143"/>
            <a:ext cx="11070772" cy="5312228"/>
          </a:xfrm>
        </p:spPr>
        <p:txBody>
          <a:bodyPr>
            <a:normAutofit/>
          </a:bodyPr>
          <a:lstStyle/>
          <a:p>
            <a:pPr algn="just">
              <a:buFont typeface="Arial" panose="020B0604020202020204" pitchFamily="34" charset="0"/>
              <a:buChar char="•"/>
            </a:pPr>
            <a:r>
              <a:rPr lang="en-US" sz="1900" dirty="0">
                <a:sym typeface="+mn-ea"/>
              </a:rPr>
              <a:t>VAPT is a highly compressible process. Various studies and methods are introduced. </a:t>
            </a:r>
            <a:endParaRPr lang="en-US" sz="1900" dirty="0"/>
          </a:p>
          <a:p>
            <a:pPr algn="just">
              <a:buFont typeface="Arial" panose="020B0604020202020204" pitchFamily="34" charset="0"/>
              <a:buChar char="•"/>
            </a:pPr>
            <a:r>
              <a:rPr lang="en-US" sz="1900" dirty="0">
                <a:sym typeface="+mn-ea"/>
              </a:rPr>
              <a:t>The VAPT process identified some limitations related to processes and discussed some tools. </a:t>
            </a:r>
            <a:endParaRPr lang="en-US" sz="1900" dirty="0"/>
          </a:p>
          <a:p>
            <a:pPr algn="just">
              <a:buFont typeface="Arial" panose="020B0604020202020204" pitchFamily="34" charset="0"/>
              <a:buChar char="•"/>
            </a:pPr>
            <a:r>
              <a:rPr lang="en-US" sz="1900" dirty="0">
                <a:sym typeface="+mn-ea"/>
              </a:rPr>
              <a:t>It will help you to find AUTHORIZATION, BOLA vulnerabilities which cannot be determined by manual testing. </a:t>
            </a:r>
            <a:endParaRPr lang="en-US" sz="1900" dirty="0"/>
          </a:p>
          <a:p>
            <a:pPr algn="just">
              <a:buFont typeface="Arial" panose="020B0604020202020204" pitchFamily="34" charset="0"/>
              <a:buChar char="•"/>
            </a:pPr>
            <a:r>
              <a:rPr lang="en-US" sz="1900" dirty="0">
                <a:sym typeface="+mn-ea"/>
              </a:rPr>
              <a:t>Summarize VAPT is a very important process that helps identify security flaws. </a:t>
            </a:r>
            <a:endParaRPr lang="en-US" sz="1900" dirty="0"/>
          </a:p>
          <a:p>
            <a:pPr algn="just">
              <a:buFont typeface="Arial" panose="020B0604020202020204" pitchFamily="34" charset="0"/>
              <a:buChar char="•"/>
            </a:pPr>
            <a:r>
              <a:rPr lang="en-US" sz="1900" dirty="0">
                <a:sym typeface="+mn-ea"/>
              </a:rPr>
              <a:t>More in the future look closely at various issues related to VAPT process such as newly discovered vulnerabilities. </a:t>
            </a:r>
            <a:endParaRPr lang="en-US" sz="1900" dirty="0"/>
          </a:p>
          <a:p>
            <a:pPr algn="just">
              <a:buFont typeface="Arial" panose="020B0604020202020204" pitchFamily="34" charset="0"/>
              <a:buChar char="•"/>
            </a:pPr>
            <a:r>
              <a:rPr lang="en-US" sz="1900" dirty="0">
                <a:sym typeface="+mn-ea"/>
              </a:rPr>
              <a:t>Over with VA, we can identify vulnerabilities and then with PT we can fix the vulnerabilities.</a:t>
            </a:r>
            <a:endParaRPr lang="en-US" sz="1900" dirty="0"/>
          </a:p>
          <a:p>
            <a:pPr algn="just">
              <a:buFont typeface="Arial" panose="020B0604020202020204" pitchFamily="34" charset="0"/>
              <a:buChar char="•"/>
            </a:pPr>
            <a:r>
              <a:rPr lang="en-US" sz="1900" dirty="0">
                <a:sym typeface="+mn-ea"/>
              </a:rPr>
              <a:t>Identification of factors prevent companies from adopting VAPT process to patch the flaws and secure them in the modern network era.</a:t>
            </a:r>
            <a:endParaRPr lang="en-IN"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786823"/>
          </a:xfrm>
        </p:spPr>
        <p:txBody>
          <a:bodyPr>
            <a:normAutofit/>
          </a:bodyPr>
          <a:lstStyle/>
          <a:p>
            <a:r>
              <a:rPr lang="en-GB"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8173" y="786824"/>
            <a:ext cx="11757991" cy="5941968"/>
          </a:xfrm>
        </p:spPr>
        <p:txBody>
          <a:bodyPr>
            <a:normAutofit fontScale="75000" lnSpcReduction="20000"/>
          </a:bodyPr>
          <a:lstStyle/>
          <a:p>
            <a:pPr algn="just">
              <a:lnSpc>
                <a:spcPct val="160000"/>
              </a:lnSpc>
              <a:buFont typeface="Wingdings" panose="05000000000000000000" pitchFamily="2" charset="2"/>
              <a:buChar char="§"/>
            </a:pPr>
            <a:r>
              <a:rPr lang="en-US" sz="2665" dirty="0">
                <a:latin typeface="Times New Roman" panose="02020603050405020304" pitchFamily="18" charset="0"/>
                <a:cs typeface="Times New Roman" panose="02020603050405020304" pitchFamily="18" charset="0"/>
                <a:sym typeface="+mn-ea"/>
              </a:rPr>
              <a:t>Penetration testing is an attempt to break into a system using methods and devices that real hackers use. </a:t>
            </a:r>
            <a:endParaRPr lang="en-US" sz="2665"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pPr>
            <a:r>
              <a:rPr lang="en-US" sz="2665" dirty="0">
                <a:latin typeface="Times New Roman" panose="02020603050405020304" pitchFamily="18" charset="0"/>
                <a:cs typeface="Times New Roman" panose="02020603050405020304" pitchFamily="18" charset="0"/>
                <a:sym typeface="+mn-ea"/>
              </a:rPr>
              <a:t>The main purpose of penetration testing is to discover as many existing vulnerabilities as possible and develop viable solutions to fix the problems and improve the overall security of the system.</a:t>
            </a:r>
            <a:endParaRPr lang="en-US" sz="2665"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pPr>
            <a:r>
              <a:rPr lang="en-US" sz="2665" dirty="0">
                <a:latin typeface="Times New Roman" panose="02020603050405020304" pitchFamily="18" charset="0"/>
                <a:cs typeface="Times New Roman" panose="02020603050405020304" pitchFamily="18" charset="0"/>
                <a:sym typeface="+mn-ea"/>
              </a:rPr>
              <a:t>Penetration testing and vulnerability assessment perform two different tasks within the same scope, but often with different results. </a:t>
            </a:r>
            <a:endParaRPr lang="en-US" sz="2665"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pPr>
            <a:r>
              <a:rPr lang="en-US" sz="2665" dirty="0">
                <a:latin typeface="Times New Roman" panose="02020603050405020304" pitchFamily="18" charset="0"/>
                <a:cs typeface="Times New Roman" panose="02020603050405020304" pitchFamily="18" charset="0"/>
                <a:sym typeface="+mn-ea"/>
              </a:rPr>
              <a:t>Each organization confirms that its security measures are working properly through vulnerability analysis and penetration testing. </a:t>
            </a:r>
            <a:endParaRPr lang="en-US" sz="2665"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pPr>
            <a:r>
              <a:rPr lang="en-US" sz="2665" dirty="0">
                <a:latin typeface="Times New Roman" panose="02020603050405020304" pitchFamily="18" charset="0"/>
                <a:cs typeface="Times New Roman" panose="02020603050405020304" pitchFamily="18" charset="0"/>
                <a:sym typeface="+mn-ea"/>
              </a:rPr>
              <a:t>Depending on the vulnerability, manual penetration testing or automated penetration testing can be performed.</a:t>
            </a:r>
            <a:endParaRPr lang="en-US" sz="2665"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pPr>
            <a:r>
              <a:rPr lang="en-US" sz="2665" dirty="0">
                <a:latin typeface="Times New Roman" panose="02020603050405020304" pitchFamily="18" charset="0"/>
                <a:cs typeface="Times New Roman" panose="02020603050405020304" pitchFamily="18" charset="0"/>
                <a:sym typeface="+mn-ea"/>
              </a:rPr>
              <a:t>The main aim of the project is to perform the web pen test with the given credentials and generate the necessary reports accordingly.</a:t>
            </a:r>
            <a:endParaRPr lang="en-GB" sz="26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4" y="953308"/>
            <a:ext cx="8229600" cy="667512"/>
          </a:xfrm>
        </p:spPr>
        <p:txBody>
          <a:bodyPr>
            <a:noAutofit/>
          </a:bodyPr>
          <a:lstStyle/>
          <a:p>
            <a:pPr algn="ctr"/>
            <a:r>
              <a:rPr lang="en-US" sz="24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SYSTEM CONFIGURATION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lnSpcReduction="10000"/>
          </a:bodyPr>
          <a:lstStyle/>
          <a:p>
            <a:pPr>
              <a:buNone/>
            </a:pPr>
            <a:r>
              <a:rPr lang="en-US" sz="2000" u="sng" dirty="0">
                <a:latin typeface="Times New Roman" panose="02020603050405020304" pitchFamily="18" charset="0"/>
                <a:cs typeface="Times New Roman" panose="02020603050405020304" pitchFamily="18" charset="0"/>
              </a:rPr>
              <a:t>HARDWARE SPECIFICATIONS</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 </a:t>
            </a: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PROCESSOR	 :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Intel Core i5</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RAM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8 GB</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pPr>
            <a:r>
              <a:rPr lang="en-US" sz="2000" b="1" cap="all" dirty="0">
                <a:latin typeface="Calibri" panose="020F0502020204030204" pitchFamily="34" charset="0"/>
                <a:ea typeface="Times New Roman" panose="02020603050405020304" pitchFamily="18" charset="0"/>
                <a:cs typeface="Times New Roman" panose="02020603050405020304" pitchFamily="18" charset="0"/>
              </a:rPr>
              <a:t>CPU Clock Speed	</a:t>
            </a:r>
            <a:r>
              <a:rPr lang="en-IN" altLang="en-US" sz="2000" b="1" cap="all"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latin typeface="Calibri" panose="020F0502020204030204" pitchFamily="34" charset="0"/>
                <a:ea typeface="Times New Roman" panose="02020603050405020304" pitchFamily="18" charset="0"/>
                <a:cs typeface="Times New Roman" panose="02020603050405020304" pitchFamily="18" charset="0"/>
              </a:rPr>
              <a:t>: 2.93 GHz and above</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pPr>
            <a:r>
              <a:rPr lang="en-US" sz="2000" b="1" cap="all" dirty="0">
                <a:latin typeface="Calibri" panose="020F0502020204030204" pitchFamily="34" charset="0"/>
                <a:ea typeface="Times New Roman" panose="02020603050405020304" pitchFamily="18" charset="0"/>
                <a:cs typeface="Times New Roman" panose="02020603050405020304" pitchFamily="18" charset="0"/>
              </a:rPr>
              <a:t>Hard Disk Drive	</a:t>
            </a:r>
            <a:r>
              <a:rPr lang="en-IN" altLang="en-US" sz="2000" b="1" cap="all"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latin typeface="Calibri" panose="020F0502020204030204" pitchFamily="34" charset="0"/>
                <a:ea typeface="Times New Roman" panose="02020603050405020304" pitchFamily="18" charset="0"/>
                <a:cs typeface="Times New Roman" panose="02020603050405020304" pitchFamily="18" charset="0"/>
              </a:rPr>
              <a:t>: 320 GB and above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50000"/>
              </a:lnSpc>
              <a:spcAft>
                <a:spcPts val="1000"/>
              </a:spcAft>
              <a:buFont typeface="Symbol" panose="05050102010706020507" pitchFamily="18" charset="2"/>
              <a:buChar char=""/>
            </a:pPr>
            <a:r>
              <a:rPr lang="en-US" sz="2000" b="1" cap="all" dirty="0">
                <a:latin typeface="Calibri" panose="020F0502020204030204" pitchFamily="34" charset="0"/>
                <a:ea typeface="Times New Roman" panose="02020603050405020304" pitchFamily="18" charset="0"/>
                <a:cs typeface="Times New Roman" panose="02020603050405020304" pitchFamily="18" charset="0"/>
              </a:rPr>
              <a:t>Hardware		</a:t>
            </a:r>
            <a:r>
              <a:rPr lang="en-IN" altLang="en-US" sz="2000" b="1" cap="all"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latin typeface="Calibri" panose="020F0502020204030204" pitchFamily="34" charset="0"/>
                <a:ea typeface="Times New Roman" panose="02020603050405020304" pitchFamily="18" charset="0"/>
                <a:cs typeface="Times New Roman" panose="02020603050405020304" pitchFamily="18" charset="0"/>
              </a:rPr>
              <a:t>: Mouse &amp; Keyboard</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514350" indent="-514350">
              <a:buNone/>
            </a:pPr>
            <a:endParaRPr lang="en-US" sz="2000" dirty="0">
              <a:latin typeface="Times New Roman" panose="02020603050405020304" pitchFamily="18" charset="0"/>
              <a:cs typeface="Times New Roman" panose="02020603050405020304" pitchFamily="18" charset="0"/>
            </a:endParaRPr>
          </a:p>
          <a:p>
            <a:pPr marL="514350" indent="-51435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514350" indent="-514350">
              <a:buNone/>
            </a:pPr>
            <a:r>
              <a:rPr lang="en-US" sz="2000" u="sng" dirty="0">
                <a:latin typeface="Times New Roman" panose="02020603050405020304" pitchFamily="18" charset="0"/>
                <a:cs typeface="Times New Roman" panose="02020603050405020304" pitchFamily="18" charset="0"/>
              </a:rPr>
              <a:t>SOFTWARE SPECIFICATIONS :</a:t>
            </a: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Windows 11,Kali Linux(VMware)</a:t>
            </a: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WORKSTATION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VMware</a:t>
            </a: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AUTOMATED TESTING TOOLS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ea typeface="Times New Roman" panose="02020603050405020304" pitchFamily="18" charset="0"/>
                <a:cs typeface="Times New Roman" panose="02020603050405020304" pitchFamily="18" charset="0"/>
              </a:rPr>
              <a:t>POSTMAN,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Burp suite</a:t>
            </a: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sym typeface="+mn-ea"/>
              </a:rPr>
              <a:t>VULNERABLE API                               : </a:t>
            </a:r>
            <a:r>
              <a:rPr lang="en-US" altLang="en-IN" sz="2000" dirty="0" err="1">
                <a:latin typeface="Times New Roman" panose="02020603050405020304" pitchFamily="18" charset="0"/>
                <a:ea typeface="Times New Roman" panose="02020603050405020304" pitchFamily="18" charset="0"/>
                <a:cs typeface="Times New Roman" panose="02020603050405020304" pitchFamily="18" charset="0"/>
                <a:sym typeface="+mn-ea"/>
              </a:rPr>
              <a:t>CRAPI</a:t>
            </a:r>
            <a:endParaRPr lang="en-IN" sz="2000" dirty="0" err="1">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42900" indent="-342900">
              <a:lnSpc>
                <a:spcPct val="150000"/>
              </a:lnSpc>
              <a:buFont typeface="Symbol" panose="05050102010706020507" pitchFamily="18" charset="2"/>
              <a:buChar char=""/>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SEMI-AUTOMATED TOOLS              : </a:t>
            </a:r>
            <a:r>
              <a:rPr lang="en-US" altLang="en-IN" sz="2000" dirty="0">
                <a:latin typeface="Times New Roman" panose="02020603050405020304" pitchFamily="18" charset="0"/>
                <a:ea typeface="Times New Roman" panose="02020603050405020304" pitchFamily="18" charset="0"/>
                <a:cs typeface="Times New Roman" panose="02020603050405020304" pitchFamily="18" charset="0"/>
              </a:rPr>
              <a:t>OWASP ZAP, JWT_TOOL</a:t>
            </a: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itle 1"/>
          <p:cNvSpPr>
            <a:spLocks noGrp="1"/>
          </p:cNvSpPr>
          <p:nvPr/>
        </p:nvSpPr>
        <p:spPr>
          <a:xfrm>
            <a:off x="1775534" y="953308"/>
            <a:ext cx="8229600" cy="667512"/>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       </a:t>
            </a:r>
            <a:r>
              <a:rPr lang="en-US" sz="5555" dirty="0">
                <a:latin typeface="Times New Roman" panose="02020603050405020304" pitchFamily="18" charset="0"/>
                <a:cs typeface="Times New Roman" panose="02020603050405020304" pitchFamily="18" charset="0"/>
              </a:rPr>
              <a:t>SYSTEM CONFIGURATION</a:t>
            </a:r>
            <a:endParaRPr lang="en-IN" sz="555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0101"/>
            <a:ext cx="10364451" cy="554299"/>
          </a:xfrm>
        </p:spPr>
        <p:txBody>
          <a:bodyPr>
            <a:normAutofit fontScale="90000"/>
          </a:bodyPr>
          <a:lstStyle/>
          <a:p>
            <a:r>
              <a:rPr lang="en-GB" sz="3200" b="1" dirty="0">
                <a:latin typeface="Times New Roman" panose="02020603050405020304" pitchFamily="18" charset="0"/>
                <a:cs typeface="Times New Roman" panose="02020603050405020304" pitchFamily="18" charset="0"/>
              </a:rPr>
              <a:t>MODULES </a:t>
            </a:r>
            <a:endParaRPr lang="en-I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2725" y="914400"/>
            <a:ext cx="11744325" cy="5906770"/>
          </a:xfrm>
          <a:prstGeom prst="rect">
            <a:avLst/>
          </a:prstGeom>
          <a:noFill/>
        </p:spPr>
        <p:txBody>
          <a:bodyPr wrap="square">
            <a:noAutofit/>
          </a:bodyPr>
          <a:lstStyle/>
          <a:p>
            <a:pPr algn="just">
              <a:lnSpc>
                <a:spcPct val="150000"/>
              </a:lnSpc>
            </a:pPr>
            <a:r>
              <a:rPr lang="en-IN" sz="1900" b="1" dirty="0">
                <a:latin typeface="Times New Roman" panose="02020603050405020304" pitchFamily="18" charset="0"/>
                <a:cs typeface="Times New Roman" panose="02020603050405020304" pitchFamily="18" charset="0"/>
              </a:rPr>
              <a:t>1.</a:t>
            </a:r>
            <a:r>
              <a:rPr lang="en-US" altLang="en-IN" sz="1900" b="1"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INFORMATION GATHERING</a:t>
            </a:r>
          </a:p>
          <a:p>
            <a:pPr algn="just">
              <a:lnSpc>
                <a:spcPct val="150000"/>
              </a:lnSpc>
            </a:pPr>
            <a:r>
              <a:rPr lang="en-IN" sz="1900" dirty="0">
                <a:latin typeface="Times New Roman" panose="02020603050405020304" pitchFamily="18" charset="0"/>
                <a:cs typeface="Times New Roman" panose="02020603050405020304" pitchFamily="18" charset="0"/>
              </a:rPr>
              <a:t>Information gathering is a critical initial phase in API penetration testing. The more comprehensive the information collected about the API, the better equipped you will be to identify vulnerabilities and potential exploits.</a:t>
            </a:r>
          </a:p>
          <a:p>
            <a:pPr algn="just">
              <a:lnSpc>
                <a:spcPct val="150000"/>
              </a:lnSpc>
            </a:pPr>
            <a:r>
              <a:rPr lang="en-IN" sz="1900" b="1" dirty="0">
                <a:latin typeface="Times New Roman" panose="02020603050405020304" pitchFamily="18" charset="0"/>
                <a:cs typeface="Times New Roman" panose="02020603050405020304" pitchFamily="18" charset="0"/>
              </a:rPr>
              <a:t>POSTMAN</a:t>
            </a:r>
            <a:endParaRPr lang="en-IN" sz="1900" dirty="0">
              <a:latin typeface="Times New Roman" panose="02020603050405020304" pitchFamily="18" charset="0"/>
              <a:cs typeface="Times New Roman" panose="02020603050405020304" pitchFamily="18" charset="0"/>
            </a:endParaRPr>
          </a:p>
          <a:p>
            <a:pPr algn="just">
              <a:lnSpc>
                <a:spcPct val="150000"/>
              </a:lnSpc>
            </a:pPr>
            <a:r>
              <a:rPr lang="en-IN" sz="1900" dirty="0">
                <a:latin typeface="Times New Roman" panose="02020603050405020304" pitchFamily="18" charset="0"/>
                <a:cs typeface="Times New Roman" panose="02020603050405020304" pitchFamily="18" charset="0"/>
              </a:rPr>
              <a:t>Postman is used to send API requests, analyze responses, explore endpoints, validate authentication mechanisms, and identify potential vulnerabilities and data exposure.</a:t>
            </a:r>
          </a:p>
          <a:p>
            <a:pPr algn="just">
              <a:lnSpc>
                <a:spcPct val="150000"/>
              </a:lnSpc>
            </a:pPr>
            <a:r>
              <a:rPr lang="en-IN" sz="1900" b="1" dirty="0">
                <a:latin typeface="Times New Roman" panose="02020603050405020304" pitchFamily="18" charset="0"/>
                <a:cs typeface="Times New Roman" panose="02020603050405020304" pitchFamily="18" charset="0"/>
              </a:rPr>
              <a:t>BURP SUITE</a:t>
            </a:r>
            <a:endParaRPr lang="en-IN" sz="1900" dirty="0">
              <a:latin typeface="Times New Roman" panose="02020603050405020304" pitchFamily="18" charset="0"/>
              <a:cs typeface="Times New Roman" panose="02020603050405020304" pitchFamily="18" charset="0"/>
            </a:endParaRPr>
          </a:p>
          <a:p>
            <a:pPr algn="just">
              <a:lnSpc>
                <a:spcPct val="150000"/>
              </a:lnSpc>
            </a:pPr>
            <a:r>
              <a:rPr lang="en-IN" sz="1900" dirty="0">
                <a:latin typeface="Times New Roman" panose="02020603050405020304" pitchFamily="18" charset="0"/>
                <a:cs typeface="Times New Roman" panose="02020603050405020304" pitchFamily="18" charset="0"/>
              </a:rPr>
              <a:t>Burp Suite is employed to inspect the API endpoints, helping to uncover valuable information about the API’s functionality and potential vulnerabilities.</a:t>
            </a:r>
          </a:p>
          <a:p>
            <a:pPr algn="just">
              <a:lnSpc>
                <a:spcPct val="150000"/>
              </a:lnSpc>
            </a:pPr>
            <a:r>
              <a:rPr lang="en-US" altLang="en-IN" sz="1900" b="1" dirty="0">
                <a:latin typeface="Times New Roman" panose="02020603050405020304" pitchFamily="18" charset="0"/>
                <a:cs typeface="Times New Roman" panose="02020603050405020304" pitchFamily="18" charset="0"/>
              </a:rPr>
              <a:t>2. </a:t>
            </a:r>
            <a:r>
              <a:rPr lang="en-IN" sz="1900" b="1" dirty="0">
                <a:latin typeface="Times New Roman" panose="02020603050405020304" pitchFamily="18" charset="0"/>
                <a:cs typeface="Times New Roman" panose="02020603050405020304" pitchFamily="18" charset="0"/>
              </a:rPr>
              <a:t>VULNERABILITY ASSESSMENT</a:t>
            </a:r>
            <a:endParaRPr lang="en-IN" sz="1900" dirty="0">
              <a:latin typeface="Times New Roman" panose="02020603050405020304" pitchFamily="18" charset="0"/>
              <a:cs typeface="Times New Roman" panose="02020603050405020304" pitchFamily="18" charset="0"/>
            </a:endParaRPr>
          </a:p>
          <a:p>
            <a:pPr algn="just">
              <a:lnSpc>
                <a:spcPct val="150000"/>
              </a:lnSpc>
            </a:pPr>
            <a:r>
              <a:rPr lang="en-IN" sz="1900" dirty="0">
                <a:latin typeface="Times New Roman" panose="02020603050405020304" pitchFamily="18" charset="0"/>
                <a:cs typeface="Times New Roman" panose="02020603050405020304" pitchFamily="18" charset="0"/>
              </a:rPr>
              <a:t>A vulnerability assessment evaluates the security weaknesses across the API and estimates the likelihood of an attack by malicious actors. This process generates detailed reports and outlines mitigation strategies.</a:t>
            </a:r>
          </a:p>
          <a:p>
            <a:pPr algn="just">
              <a:lnSpc>
                <a:spcPct val="150000"/>
              </a:lnSpc>
            </a:pPr>
            <a:r>
              <a:rPr lang="en-IN" sz="19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37322" y="377687"/>
            <a:ext cx="11290852" cy="6211956"/>
          </a:xfrm>
        </p:spPr>
        <p:txBody>
          <a:bodyPr>
            <a:normAutofit/>
          </a:bodyPr>
          <a:lstStyle/>
          <a:p>
            <a:pPr marL="0" indent="0" algn="just">
              <a:lnSpc>
                <a:spcPct val="150000"/>
              </a:lnSpc>
              <a:buNone/>
            </a:pPr>
            <a:r>
              <a:rPr lang="en-IN" sz="1900" b="1" dirty="0">
                <a:latin typeface="Times New Roman" panose="02020603050405020304" pitchFamily="18" charset="0"/>
                <a:cs typeface="Times New Roman" panose="02020603050405020304" pitchFamily="18" charset="0"/>
              </a:rPr>
              <a:t>ZAPROXY</a:t>
            </a:r>
          </a:p>
          <a:p>
            <a:pPr marL="0" indent="0" algn="just">
              <a:lnSpc>
                <a:spcPct val="150000"/>
              </a:lnSpc>
              <a:buNone/>
            </a:pPr>
            <a:r>
              <a:rPr lang="en-IN" sz="1900" dirty="0">
                <a:latin typeface="Times New Roman" panose="02020603050405020304" pitchFamily="18" charset="0"/>
                <a:cs typeface="Times New Roman" panose="02020603050405020304" pitchFamily="18" charset="0"/>
              </a:rPr>
              <a:t>Conduct a scan of the API using its IP address to provide results regarding vulnerability assessments.</a:t>
            </a:r>
          </a:p>
          <a:p>
            <a:pPr marL="0" indent="0" algn="just">
              <a:lnSpc>
                <a:spcPct val="150000"/>
              </a:lnSpc>
              <a:buNone/>
            </a:pPr>
            <a:r>
              <a:rPr lang="en-IN" sz="1900" b="1" dirty="0">
                <a:latin typeface="Times New Roman" panose="02020603050405020304" pitchFamily="18" charset="0"/>
                <a:cs typeface="Times New Roman" panose="02020603050405020304" pitchFamily="18" charset="0"/>
              </a:rPr>
              <a:t>REPORT GENERATION</a:t>
            </a:r>
          </a:p>
          <a:p>
            <a:pPr marL="0" indent="0" algn="just">
              <a:lnSpc>
                <a:spcPct val="150000"/>
              </a:lnSpc>
              <a:buNone/>
            </a:pPr>
            <a:r>
              <a:rPr lang="en-IN" sz="1900" dirty="0">
                <a:latin typeface="Times New Roman" panose="02020603050405020304" pitchFamily="18" charset="0"/>
                <a:cs typeface="Times New Roman" panose="02020603050405020304" pitchFamily="18" charset="0"/>
              </a:rPr>
              <a:t>Create</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a</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comprehensive</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vulnerability</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assessment</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report</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detailing</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findings</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and recommendations.</a:t>
            </a:r>
          </a:p>
          <a:p>
            <a:pPr marL="0" indent="0" algn="just">
              <a:lnSpc>
                <a:spcPct val="150000"/>
              </a:lnSpc>
              <a:buNone/>
            </a:pPr>
            <a:r>
              <a:rPr lang="en-US" altLang="en-IN" sz="1900" b="1" dirty="0">
                <a:latin typeface="Times New Roman" panose="02020603050405020304" pitchFamily="18" charset="0"/>
                <a:cs typeface="Times New Roman" panose="02020603050405020304" pitchFamily="18" charset="0"/>
                <a:sym typeface="+mn-ea"/>
              </a:rPr>
              <a:t>3. </a:t>
            </a:r>
            <a:r>
              <a:rPr lang="en-IN" sz="1900" b="1" dirty="0">
                <a:latin typeface="Times New Roman" panose="02020603050405020304" pitchFamily="18" charset="0"/>
                <a:cs typeface="Times New Roman" panose="02020603050405020304" pitchFamily="18" charset="0"/>
                <a:sym typeface="+mn-ea"/>
              </a:rPr>
              <a:t>PENETRATION TESTING</a:t>
            </a:r>
            <a:endParaRPr lang="en-IN" sz="1900" dirty="0">
              <a:latin typeface="Times New Roman" panose="02020603050405020304" pitchFamily="18" charset="0"/>
              <a:cs typeface="Times New Roman" panose="02020603050405020304" pitchFamily="18" charset="0"/>
            </a:endParaRPr>
          </a:p>
          <a:p>
            <a:pPr algn="just">
              <a:lnSpc>
                <a:spcPct val="150000"/>
              </a:lnSpc>
            </a:pPr>
            <a:r>
              <a:rPr lang="en-IN" sz="1900" dirty="0">
                <a:latin typeface="Times New Roman" panose="02020603050405020304" pitchFamily="18" charset="0"/>
                <a:cs typeface="Times New Roman" panose="02020603050405020304" pitchFamily="18" charset="0"/>
                <a:sym typeface="+mn-ea"/>
              </a:rPr>
              <a:t>This module involves executing various attacks to gain access to the API and simulate real-world scenarios that could compromise sensitive data. These tests help identify vulnerabilities and discover potential exploits within the API.</a:t>
            </a:r>
            <a:endParaRPr lang="en-IN" sz="19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900" b="1" dirty="0">
                <a:latin typeface="Times New Roman" panose="02020603050405020304" pitchFamily="18" charset="0"/>
                <a:cs typeface="Times New Roman" panose="02020603050405020304" pitchFamily="18" charset="0"/>
                <a:sym typeface="+mn-ea"/>
              </a:rPr>
              <a:t>EXPLOITATION</a:t>
            </a:r>
            <a:endParaRPr lang="en-IN" sz="1900" dirty="0">
              <a:latin typeface="Times New Roman" panose="02020603050405020304" pitchFamily="18" charset="0"/>
              <a:cs typeface="Times New Roman" panose="02020603050405020304" pitchFamily="18" charset="0"/>
            </a:endParaRPr>
          </a:p>
          <a:p>
            <a:pPr algn="just">
              <a:lnSpc>
                <a:spcPct val="150000"/>
              </a:lnSpc>
            </a:pPr>
            <a:r>
              <a:rPr lang="en-IN" sz="1900" dirty="0">
                <a:latin typeface="Times New Roman" panose="02020603050405020304" pitchFamily="18" charset="0"/>
                <a:cs typeface="Times New Roman" panose="02020603050405020304" pitchFamily="18" charset="0"/>
                <a:sym typeface="+mn-ea"/>
              </a:rPr>
              <a:t>Attempt to exploit the API to identify any backdoors or security flaws present.</a:t>
            </a:r>
            <a:endParaRPr lang="en-IN"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574675"/>
            <a:ext cx="11701145" cy="5969635"/>
          </a:xfrm>
        </p:spPr>
        <p:txBody>
          <a:bodyPr/>
          <a:lstStyle/>
          <a:p>
            <a:pPr algn="just">
              <a:lnSpc>
                <a:spcPct val="150000"/>
              </a:lnSpc>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IN" b="1" dirty="0">
                <a:latin typeface="Times New Roman" panose="02020603050405020304" pitchFamily="18" charset="0"/>
                <a:cs typeface="Times New Roman" panose="02020603050405020304" pitchFamily="18" charset="0"/>
                <a:sym typeface="+mn-ea"/>
              </a:rPr>
              <a:t>4. </a:t>
            </a:r>
            <a:r>
              <a:rPr lang="en-IN" b="1" dirty="0">
                <a:latin typeface="Times New Roman" panose="02020603050405020304" pitchFamily="18" charset="0"/>
                <a:cs typeface="Times New Roman" panose="02020603050405020304" pitchFamily="18" charset="0"/>
                <a:sym typeface="+mn-ea"/>
              </a:rPr>
              <a:t>REPORT GENERATION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sym typeface="+mn-ea"/>
              </a:rPr>
              <a:t>In this module, the report generation in API penetration testing involves summarizing findings, assessing vulnerabilities, providing recommendations, and documenting testing scope and methodology to communicate security risks effectively to stakeholders.</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71257"/>
            <a:ext cx="10364451" cy="536713"/>
          </a:xfrm>
        </p:spPr>
        <p:txBody>
          <a:bodyPr>
            <a:normAutofit fontScale="90000"/>
          </a:bodyPr>
          <a:lstStyle/>
          <a:p>
            <a:r>
              <a:rPr lang="en-GB"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1365" y="707970"/>
            <a:ext cx="11549270" cy="5546033"/>
          </a:xfrm>
        </p:spPr>
        <p:txBody>
          <a:bodyPr/>
          <a:lstStyle/>
          <a:p>
            <a:pPr algn="ctr"/>
            <a:r>
              <a:rPr lang="en-US" altLang="en-GB" b="1" dirty="0">
                <a:latin typeface="+mj-lt"/>
              </a:rPr>
              <a:t>SYSTEM FLOW DIAGRAM</a:t>
            </a:r>
            <a:endParaRPr lang="en-GB" b="1" dirty="0">
              <a:latin typeface="+mj-lt"/>
            </a:endParaRPr>
          </a:p>
          <a:p>
            <a:pPr marL="0" indent="0" algn="ctr">
              <a:buNone/>
            </a:pPr>
            <a:r>
              <a:rPr lang="en-GB" b="1" dirty="0">
                <a:latin typeface="+mj-lt"/>
              </a:rPr>
              <a:t> </a:t>
            </a:r>
            <a:endParaRPr lang="en-IN" b="1" dirty="0">
              <a:latin typeface="+mj-lt"/>
            </a:endParaRPr>
          </a:p>
        </p:txBody>
      </p:sp>
      <p:pic>
        <p:nvPicPr>
          <p:cNvPr id="4" name="Content Placeholder 3" descr="DFD0 (1)"/>
          <p:cNvPicPr>
            <a:picLocks noChangeAspect="1"/>
          </p:cNvPicPr>
          <p:nvPr/>
        </p:nvPicPr>
        <p:blipFill>
          <a:blip r:embed="rId2"/>
          <a:stretch>
            <a:fillRect/>
          </a:stretch>
        </p:blipFill>
        <p:spPr>
          <a:xfrm>
            <a:off x="4340225" y="1102360"/>
            <a:ext cx="3397885" cy="570801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15</TotalTime>
  <Words>721</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Symbol</vt:lpstr>
      <vt:lpstr>Times New Roman</vt:lpstr>
      <vt:lpstr>Wingdings</vt:lpstr>
      <vt:lpstr>Wingdings 3</vt:lpstr>
      <vt:lpstr>Ion</vt:lpstr>
      <vt:lpstr>Institution Training – Minor Project  Comprehensive Examination – Viva-Voce</vt:lpstr>
      <vt:lpstr>Presentation Outline</vt:lpstr>
      <vt:lpstr>INTRODUCTION</vt:lpstr>
      <vt:lpstr>       SYSTEM CONFIGURATION</vt:lpstr>
      <vt:lpstr>PowerPoint Presentation</vt:lpstr>
      <vt:lpstr>MODULES </vt:lpstr>
      <vt:lpstr>PowerPoint Presentation</vt:lpstr>
      <vt:lpstr>PowerPoint Presentation</vt:lpstr>
      <vt:lpstr>System design</vt:lpstr>
      <vt:lpstr>APPENDIX                                   BURPSUITE INTERCEPT</vt:lpstr>
      <vt:lpstr>POSTMAN</vt:lpstr>
      <vt:lpstr>OWASP ZAP(ZAPROXY) SCANNING API</vt:lpstr>
      <vt:lpstr>AUTOMATED SCAN REPORT</vt:lpstr>
      <vt:lpstr>AUTHORIZATION ATTACK REQUEST:</vt:lpstr>
      <vt:lpstr>RESPONSE:</vt:lpstr>
      <vt:lpstr>BROKEN OBJECT LEVEL AUTHENTICATION(BOLA)</vt:lpstr>
      <vt:lpstr>API TOKEN ATTACK</vt:lpstr>
      <vt:lpstr>API TOKEN ANALYSIS</vt:lpstr>
      <vt:lpstr>API TOKEN GENERATED DURING TOKEN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AFRA R</dc:creator>
  <cp:lastModifiedBy>yamini yams</cp:lastModifiedBy>
  <cp:revision>4</cp:revision>
  <dcterms:created xsi:type="dcterms:W3CDTF">2024-10-20T13:31:00Z</dcterms:created>
  <dcterms:modified xsi:type="dcterms:W3CDTF">2024-10-21T04:08:55Z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F59DD98044FB400FB7B99C0C8BECC785_13</vt:lpwstr>
  </property>
  <property fmtid="{D5CDD505-2E9C-101B-9397-08002B2CF9AE}" pid="3" name="KSOProductBuildVer">
    <vt:lpwstr>1033-12.2.0.18607</vt:lpwstr>
  </property>
</Properties>
</file>