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8" r:id="rId6"/>
    <p:sldId id="286" r:id="rId7"/>
    <p:sldId id="261" r:id="rId8"/>
    <p:sldId id="262" r:id="rId9"/>
    <p:sldId id="263" r:id="rId10"/>
    <p:sldId id="271" r:id="rId11"/>
    <p:sldId id="272" r:id="rId12"/>
    <p:sldId id="290" r:id="rId13"/>
    <p:sldId id="283" r:id="rId14"/>
    <p:sldId id="277" r:id="rId15"/>
    <p:sldId id="281" r:id="rId16"/>
    <p:sldId id="287" r:id="rId17"/>
    <p:sldId id="289" r:id="rId18"/>
    <p:sldId id="296" r:id="rId19"/>
    <p:sldId id="282" r:id="rId20"/>
    <p:sldId id="291" r:id="rId21"/>
    <p:sldId id="294" r:id="rId22"/>
    <p:sldId id="295" r:id="rId23"/>
    <p:sldId id="292" r:id="rId24"/>
    <p:sldId id="293" r:id="rId25"/>
    <p:sldId id="266" r:id="rId2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9">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qaEJF3Jv29g/oR/va8+a7sQBm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a:srgbClr val="030303"/>
    <a:srgbClr val="292929"/>
    <a:srgbClr val="5B5B5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DBE5D-E312-4B21-9E5E-1AE7C8B9E3E7}">
  <a:tblStyle styleId="{491DBE5D-E312-4B21-9E5E-1AE7C8B9E3E7}"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p:cViewPr varScale="1">
        <p:scale>
          <a:sx n="83" d="100"/>
          <a:sy n="83" d="100"/>
        </p:scale>
        <p:origin x="461" y="67"/>
      </p:cViewPr>
      <p:guideLst>
        <p:guide orient="horz" pos="2939"/>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535242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456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208744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64" name="Google Shape;64;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159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71" name="Google Shape;71;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095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88bb4af59_0_18:notes"/>
          <p:cNvSpPr txBox="1">
            <a:spLocks noGrp="1"/>
          </p:cNvSpPr>
          <p:nvPr>
            <p:ph type="body" idx="1"/>
          </p:nvPr>
        </p:nvSpPr>
        <p:spPr>
          <a:xfrm>
            <a:off x="1219200" y="3300413"/>
            <a:ext cx="97536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2588bb4af59_0_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7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88bb4af59_0_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88bb4af59_0_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29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6" name="Google Shape;9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255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1410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8" name="Google Shape;11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903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6">
            <a:alphaModFix/>
          </a:blip>
          <a:srcRect/>
          <a:stretch/>
        </p:blipFill>
        <p:spPr>
          <a:xfrm>
            <a:off x="0" y="0"/>
            <a:ext cx="12191999" cy="6857999"/>
          </a:xfrm>
          <a:prstGeom prst="rect">
            <a:avLst/>
          </a:prstGeom>
          <a:noFill/>
          <a:ln>
            <a:noFill/>
          </a:ln>
        </p:spPr>
      </p:pic>
      <p:sp>
        <p:nvSpPr>
          <p:cNvPr id="7" name="Google Shape;7;p11"/>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1"/>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a:stretch/>
        </p:blipFill>
        <p:spPr>
          <a:xfrm>
            <a:off x="-10401" y="0"/>
            <a:ext cx="12192000" cy="6858000"/>
          </a:xfrm>
          <a:prstGeom prst="rect">
            <a:avLst/>
          </a:prstGeom>
          <a:noFill/>
          <a:ln>
            <a:noFill/>
          </a:ln>
        </p:spPr>
      </p:pic>
      <p:sp>
        <p:nvSpPr>
          <p:cNvPr id="45" name="Google Shape;45;p1"/>
          <p:cNvSpPr txBox="1"/>
          <p:nvPr/>
        </p:nvSpPr>
        <p:spPr>
          <a:xfrm>
            <a:off x="3043200" y="2544325"/>
            <a:ext cx="8430900" cy="751800"/>
          </a:xfrm>
          <a:prstGeom prst="rect">
            <a:avLst/>
          </a:prstGeom>
          <a:noFill/>
          <a:ln>
            <a:noFill/>
          </a:ln>
        </p:spPr>
        <p:txBody>
          <a:bodyPr spcFirstLastPara="1" wrap="square" lIns="0" tIns="12700" rIns="0" bIns="0" anchor="t" anchorCtr="0">
            <a:spAutoFit/>
          </a:bodyPr>
          <a:lstStyle/>
          <a:p>
            <a:pPr marL="3066415" marR="5080" lvl="0" indent="-3054350" algn="l" rtl="0">
              <a:lnSpc>
                <a:spcPct val="100000"/>
              </a:lnSpc>
              <a:spcBef>
                <a:spcPts val="0"/>
              </a:spcBef>
              <a:spcAft>
                <a:spcPts val="0"/>
              </a:spcAft>
              <a:buClr>
                <a:srgbClr val="000000"/>
              </a:buClr>
              <a:buSzPts val="2400"/>
              <a:buFont typeface="Arial"/>
              <a:buNone/>
            </a:pPr>
            <a:r>
              <a:rPr lang="en-US" sz="2400" b="0" i="0" u="none" strike="noStrike" cap="none" dirty="0">
                <a:solidFill>
                  <a:srgbClr val="FF0000"/>
                </a:solidFill>
                <a:latin typeface="Arial"/>
                <a:ea typeface="Arial"/>
                <a:cs typeface="Arial"/>
                <a:sym typeface="Arial"/>
              </a:rPr>
              <a:t>DEPARTMENT OF ELECTRONICS AND COMMUNICATION  ENGINEERING</a:t>
            </a:r>
            <a:endParaRPr sz="2400" b="0" i="0" u="none" strike="noStrike" cap="none" dirty="0">
              <a:solidFill>
                <a:schemeClr val="dk1"/>
              </a:solidFill>
              <a:latin typeface="Arial"/>
              <a:ea typeface="Arial"/>
              <a:cs typeface="Arial"/>
              <a:sym typeface="Arial"/>
            </a:endParaRPr>
          </a:p>
        </p:txBody>
      </p:sp>
      <p:grpSp>
        <p:nvGrpSpPr>
          <p:cNvPr id="46" name="Google Shape;46;p1"/>
          <p:cNvGrpSpPr/>
          <p:nvPr/>
        </p:nvGrpSpPr>
        <p:grpSpPr>
          <a:xfrm>
            <a:off x="437471" y="1377858"/>
            <a:ext cx="1500980" cy="5134118"/>
            <a:chOff x="410712" y="1212849"/>
            <a:chExt cx="1593397" cy="5249610"/>
          </a:xfrm>
        </p:grpSpPr>
        <p:pic>
          <p:nvPicPr>
            <p:cNvPr id="47" name="Google Shape;47;p1"/>
            <p:cNvPicPr preferRelativeResize="0"/>
            <p:nvPr/>
          </p:nvPicPr>
          <p:blipFill rotWithShape="1">
            <a:blip r:embed="rId4">
              <a:alphaModFix/>
            </a:blip>
            <a:srcRect/>
            <a:stretch/>
          </p:blipFill>
          <p:spPr>
            <a:xfrm>
              <a:off x="629861" y="1212849"/>
              <a:ext cx="1374248" cy="1066799"/>
            </a:xfrm>
            <a:prstGeom prst="rect">
              <a:avLst/>
            </a:prstGeom>
            <a:noFill/>
            <a:ln>
              <a:noFill/>
            </a:ln>
          </p:spPr>
        </p:pic>
        <p:pic>
          <p:nvPicPr>
            <p:cNvPr id="48" name="Google Shape;48;p1"/>
            <p:cNvPicPr preferRelativeResize="0"/>
            <p:nvPr/>
          </p:nvPicPr>
          <p:blipFill rotWithShape="1">
            <a:blip r:embed="rId5">
              <a:alphaModFix/>
            </a:blip>
            <a:srcRect/>
            <a:stretch/>
          </p:blipFill>
          <p:spPr>
            <a:xfrm>
              <a:off x="410712" y="4884392"/>
              <a:ext cx="1255482" cy="1578067"/>
            </a:xfrm>
            <a:prstGeom prst="rect">
              <a:avLst/>
            </a:prstGeom>
            <a:noFill/>
            <a:ln>
              <a:noFill/>
            </a:ln>
          </p:spPr>
        </p:pic>
      </p:grpSp>
      <p:sp>
        <p:nvSpPr>
          <p:cNvPr id="49" name="Google Shape;49;p1"/>
          <p:cNvSpPr txBox="1"/>
          <p:nvPr/>
        </p:nvSpPr>
        <p:spPr>
          <a:xfrm>
            <a:off x="2478225" y="3840478"/>
            <a:ext cx="3506939"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PRESENTED BY</a:t>
            </a:r>
            <a:endParaRPr sz="18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r>
              <a:rPr lang="en-US" sz="1800" dirty="0" smtClean="0">
                <a:solidFill>
                  <a:schemeClr val="dk1"/>
                </a:solidFill>
              </a:rPr>
              <a:t>DHARSHIKA </a:t>
            </a:r>
            <a:r>
              <a:rPr lang="en-US" sz="1800" dirty="0">
                <a:solidFill>
                  <a:schemeClr val="dk1"/>
                </a:solidFill>
              </a:rPr>
              <a:t>S – 20ECR034</a:t>
            </a:r>
            <a:endParaRPr sz="1800" b="0" i="0" u="none" strike="noStrike" cap="none" dirty="0">
              <a:solidFill>
                <a:schemeClr val="dk1"/>
              </a:solidFill>
              <a:latin typeface="Arial"/>
              <a:ea typeface="Arial"/>
              <a:cs typeface="Arial"/>
              <a:sym typeface="Arial"/>
            </a:endParaRPr>
          </a:p>
        </p:txBody>
      </p:sp>
      <p:sp>
        <p:nvSpPr>
          <p:cNvPr id="52" name="Google Shape;52;p1"/>
          <p:cNvSpPr txBox="1"/>
          <p:nvPr/>
        </p:nvSpPr>
        <p:spPr>
          <a:xfrm>
            <a:off x="10293699" y="5657174"/>
            <a:ext cx="18879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dirty="0" smtClean="0">
                <a:solidFill>
                  <a:schemeClr val="dk1"/>
                </a:solidFill>
              </a:rPr>
              <a:t>FINAL </a:t>
            </a:r>
            <a:r>
              <a:rPr lang="en-US" sz="1800" b="0" i="0" u="none" strike="noStrike" cap="none" dirty="0" smtClean="0">
                <a:solidFill>
                  <a:schemeClr val="dk1"/>
                </a:solidFill>
                <a:latin typeface="Arial"/>
                <a:ea typeface="Arial"/>
                <a:cs typeface="Arial"/>
                <a:sym typeface="Arial"/>
              </a:rPr>
              <a:t>Review</a:t>
            </a:r>
            <a:endParaRPr sz="1800" b="0" i="0" u="none" strike="noStrike" cap="none" dirty="0">
              <a:solidFill>
                <a:schemeClr val="dk1"/>
              </a:solidFill>
              <a:latin typeface="Arial"/>
              <a:ea typeface="Arial"/>
              <a:cs typeface="Arial"/>
              <a:sym typeface="Arial"/>
            </a:endParaRPr>
          </a:p>
        </p:txBody>
      </p:sp>
      <p:sp>
        <p:nvSpPr>
          <p:cNvPr id="53" name="Google Shape;53;p1"/>
          <p:cNvSpPr txBox="1"/>
          <p:nvPr/>
        </p:nvSpPr>
        <p:spPr>
          <a:xfrm>
            <a:off x="7862400" y="3840478"/>
            <a:ext cx="3611700" cy="845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 GUIDED BY</a:t>
            </a:r>
            <a:endParaRPr sz="1800" b="0" i="0" u="none" strike="noStrike" cap="none" dirty="0">
              <a:solidFill>
                <a:schemeClr val="dk1"/>
              </a:solidFill>
              <a:latin typeface="Arial"/>
              <a:ea typeface="Arial"/>
              <a:cs typeface="Arial"/>
              <a:sym typeface="Arial"/>
            </a:endParaRPr>
          </a:p>
          <a:p>
            <a:pPr marL="6858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PREETHI S. ME,</a:t>
            </a:r>
            <a:endParaRPr sz="1800" b="0" i="0" u="none" strike="noStrike" cap="none" dirty="0">
              <a:solidFill>
                <a:schemeClr val="dk1"/>
              </a:solidFill>
              <a:latin typeface="Arial"/>
              <a:ea typeface="Arial"/>
              <a:cs typeface="Arial"/>
              <a:sym typeface="Arial"/>
            </a:endParaRPr>
          </a:p>
          <a:p>
            <a:pPr marL="6858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chemeClr val="dk1"/>
                </a:solidFill>
                <a:latin typeface="Arial"/>
                <a:ea typeface="Arial"/>
                <a:cs typeface="Arial"/>
                <a:sym typeface="Arial"/>
              </a:rPr>
              <a:t>ASSISTANT PROFESSOR (</a:t>
            </a:r>
            <a:r>
              <a:rPr lang="en-GB" sz="1800" b="0" i="0" u="none" strike="noStrike" cap="none" dirty="0" err="1">
                <a:solidFill>
                  <a:schemeClr val="dk1"/>
                </a:solidFill>
                <a:latin typeface="Arial"/>
                <a:ea typeface="Arial"/>
                <a:cs typeface="Arial"/>
                <a:sym typeface="Arial"/>
              </a:rPr>
              <a:t>SrG</a:t>
            </a:r>
            <a:r>
              <a:rPr lang="en-GB" sz="1800" b="0" i="0" u="none" strike="noStrike" cap="none" dirty="0">
                <a:solidFill>
                  <a:schemeClr val="dk1"/>
                </a:solidFill>
                <a:latin typeface="Arial"/>
                <a:ea typeface="Arial"/>
                <a:cs typeface="Arial"/>
                <a:sym typeface="Arial"/>
              </a:rPr>
              <a:t>)</a:t>
            </a:r>
            <a:endParaRPr sz="1800" b="0" i="0" u="none" strike="noStrike" cap="none" dirty="0">
              <a:solidFill>
                <a:schemeClr val="dk1"/>
              </a:solidFill>
              <a:latin typeface="Arial"/>
              <a:ea typeface="Arial"/>
              <a:cs typeface="Arial"/>
              <a:sym typeface="Arial"/>
            </a:endParaRPr>
          </a:p>
        </p:txBody>
      </p:sp>
      <p:sp>
        <p:nvSpPr>
          <p:cNvPr id="54" name="Google Shape;54;p1"/>
          <p:cNvSpPr txBox="1">
            <a:spLocks noGrp="1"/>
          </p:cNvSpPr>
          <p:nvPr>
            <p:ph type="title"/>
          </p:nvPr>
        </p:nvSpPr>
        <p:spPr>
          <a:xfrm>
            <a:off x="2645950" y="897880"/>
            <a:ext cx="8199000" cy="13542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1400"/>
              <a:buNone/>
            </a:pPr>
            <a:r>
              <a:rPr lang="en-US" sz="2800" b="1" dirty="0" smtClean="0">
                <a:latin typeface="Times New Roman" panose="02020603050405020304" pitchFamily="18" charset="0"/>
                <a:cs typeface="Times New Roman" panose="02020603050405020304" pitchFamily="18" charset="0"/>
              </a:rPr>
              <a:t>PIPELINE RELIABILITY MONITORING SYSTEM</a:t>
            </a:r>
            <a:endParaRPr sz="2800" dirty="0">
              <a:latin typeface="Times New Roman"/>
              <a:ea typeface="Times New Roman"/>
              <a:cs typeface="Times New Roman"/>
              <a:sym typeface="Times New Roman"/>
            </a:endParaRPr>
          </a:p>
        </p:txBody>
      </p:sp>
      <p:sp>
        <p:nvSpPr>
          <p:cNvPr id="13" name="Google Shape;53;p1"/>
          <p:cNvSpPr txBox="1"/>
          <p:nvPr/>
        </p:nvSpPr>
        <p:spPr>
          <a:xfrm>
            <a:off x="7887855" y="4752363"/>
            <a:ext cx="4211694" cy="571992"/>
          </a:xfrm>
          <a:prstGeom prst="rect">
            <a:avLst/>
          </a:prstGeom>
          <a:noFill/>
          <a:ln>
            <a:noFill/>
          </a:ln>
        </p:spPr>
        <p:txBody>
          <a:bodyPr spcFirstLastPara="1" wrap="square" lIns="0" tIns="12700" rIns="0" bIns="0" anchor="t" anchorCtr="0">
            <a:noAutofit/>
          </a:bodyPr>
          <a:lstStyle/>
          <a:p>
            <a:pPr marL="68580" marR="0" lvl="0" indent="0" algn="l" rtl="0">
              <a:lnSpc>
                <a:spcPct val="100000"/>
              </a:lnSpc>
              <a:spcBef>
                <a:spcPts val="0"/>
              </a:spcBef>
              <a:spcAft>
                <a:spcPts val="0"/>
              </a:spcAft>
              <a:buClr>
                <a:srgbClr val="000000"/>
              </a:buClr>
              <a:buSzPts val="1800"/>
              <a:buFont typeface="Arial"/>
              <a:buNone/>
            </a:pPr>
            <a:r>
              <a:rPr lang="en-US" sz="1800" b="0" i="0" u="none" strike="noStrike" cap="none" dirty="0" err="1" smtClean="0">
                <a:solidFill>
                  <a:schemeClr val="dk1"/>
                </a:solidFill>
                <a:latin typeface="Arial"/>
                <a:ea typeface="Arial"/>
                <a:cs typeface="Arial"/>
                <a:sym typeface="Arial"/>
              </a:rPr>
              <a:t>Dr</a:t>
            </a:r>
            <a:r>
              <a:rPr lang="en-US" sz="1800" b="0" i="0" u="none" strike="noStrike" cap="none" dirty="0" smtClean="0">
                <a:solidFill>
                  <a:schemeClr val="dk1"/>
                </a:solidFill>
                <a:latin typeface="Arial"/>
                <a:ea typeface="Arial"/>
                <a:cs typeface="Arial"/>
                <a:sym typeface="Arial"/>
              </a:rPr>
              <a:t> ZAZILAH BT MAY ME</a:t>
            </a:r>
          </a:p>
          <a:p>
            <a:pPr marL="68580" marR="0" lvl="0" indent="0" algn="l" rtl="0">
              <a:lnSpc>
                <a:spcPct val="100000"/>
              </a:lnSpc>
              <a:spcBef>
                <a:spcPts val="0"/>
              </a:spcBef>
              <a:spcAft>
                <a:spcPts val="0"/>
              </a:spcAft>
              <a:buClr>
                <a:srgbClr val="000000"/>
              </a:buClr>
              <a:buSzPts val="1800"/>
              <a:buFont typeface="Arial"/>
              <a:buNone/>
            </a:pPr>
            <a:r>
              <a:rPr lang="en-US" sz="1800" dirty="0" smtClean="0">
                <a:solidFill>
                  <a:schemeClr val="dk1"/>
                </a:solidFill>
              </a:rPr>
              <a:t>UNIVERSITI TEKNOLOGI PETRONAS</a:t>
            </a:r>
            <a:endParaRPr sz="1800" b="0" i="0" u="none" strike="noStrike" cap="none" dirty="0">
              <a:solidFill>
                <a:schemeClr val="dk1"/>
              </a:solidFill>
              <a:latin typeface="Arial"/>
              <a:ea typeface="Arial"/>
              <a:cs typeface="Arial"/>
              <a:sym typeface="Arial"/>
            </a:endParaRPr>
          </a:p>
          <a:p>
            <a:pPr marL="6858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154" y="567474"/>
            <a:ext cx="4850817" cy="430887"/>
          </a:xfrm>
        </p:spPr>
        <p:txBody>
          <a:bodyPr/>
          <a:lstStyle/>
          <a:p>
            <a:r>
              <a:rPr lang="en-GB" sz="2800" dirty="0">
                <a:solidFill>
                  <a:srgbClr val="FF0000"/>
                </a:solidFill>
              </a:rPr>
              <a:t>EXISTING METHOD</a:t>
            </a:r>
            <a:endParaRPr lang="en-IN" sz="2800" dirty="0"/>
          </a:p>
        </p:txBody>
      </p:sp>
      <p:sp>
        <p:nvSpPr>
          <p:cNvPr id="4" name="TextBox 3"/>
          <p:cNvSpPr txBox="1"/>
          <p:nvPr/>
        </p:nvSpPr>
        <p:spPr>
          <a:xfrm>
            <a:off x="2133600" y="1560945"/>
            <a:ext cx="10224655" cy="307777"/>
          </a:xfrm>
          <a:prstGeom prst="rect">
            <a:avLst/>
          </a:prstGeom>
          <a:noFill/>
        </p:spPr>
        <p:txBody>
          <a:bodyPr wrap="square" rtlCol="0">
            <a:spAutoFit/>
          </a:bodyPr>
          <a:lstStyle/>
          <a:p>
            <a:r>
              <a:rPr lang="en-GB" dirty="0"/>
              <a:t> </a:t>
            </a:r>
            <a:endParaRPr lang="en-IN" dirty="0"/>
          </a:p>
        </p:txBody>
      </p:sp>
      <p:sp>
        <p:nvSpPr>
          <p:cNvPr id="5" name="Google Shape;108;p8">
            <a:extLst>
              <a:ext uri="{FF2B5EF4-FFF2-40B4-BE49-F238E27FC236}">
                <a16:creationId xmlns="" xmlns:a16="http://schemas.microsoft.com/office/drawing/2014/main" id="{96A77C16-4864-2FF7-276C-B78223F320BD}"/>
              </a:ext>
            </a:extLst>
          </p:cNvPr>
          <p:cNvSpPr txBox="1"/>
          <p:nvPr/>
        </p:nvSpPr>
        <p:spPr>
          <a:xfrm>
            <a:off x="900466" y="1759494"/>
            <a:ext cx="11151137" cy="2401455"/>
          </a:xfrm>
          <a:prstGeom prst="rect">
            <a:avLst/>
          </a:prstGeom>
          <a:noFill/>
          <a:ln>
            <a:noFill/>
          </a:ln>
        </p:spPr>
        <p:txBody>
          <a:bodyPr spcFirstLastPara="1" wrap="square" lIns="0" tIns="12700" rIns="0" bIns="0" anchor="t" anchorCtr="0">
            <a:noAutofit/>
          </a:bodyPr>
          <a:lstStyle/>
          <a:p>
            <a:pPr marL="342900" indent="-342900">
              <a:lnSpc>
                <a:spcPct val="150000"/>
              </a:lnSpc>
              <a:buFont typeface="Arial" panose="020B0604020202020204" pitchFamily="34" charset="0"/>
              <a:buChar char="•"/>
            </a:pPr>
            <a:endParaRPr lang="en-US" sz="2000" dirty="0">
              <a:latin typeface="Times" panose="02020603050405020304" pitchFamily="18" charset="0"/>
              <a:ea typeface="Tahoma" panose="020B0604030504040204" pitchFamily="34" charset="0"/>
              <a:cs typeface="Times" panose="02020603050405020304" pitchFamily="18" charset="0"/>
            </a:endParaRPr>
          </a:p>
        </p:txBody>
      </p:sp>
      <p:sp>
        <p:nvSpPr>
          <p:cNvPr id="3" name="TextBox 2"/>
          <p:cNvSpPr txBox="1"/>
          <p:nvPr/>
        </p:nvSpPr>
        <p:spPr>
          <a:xfrm>
            <a:off x="1666754" y="1435261"/>
            <a:ext cx="9618562" cy="2154436"/>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latin typeface="Times" panose="02020603050405020304" pitchFamily="18" charset="0"/>
                <a:cs typeface="Times" panose="02020603050405020304" pitchFamily="18" charset="0"/>
              </a:rPr>
              <a:t>The current existing methods run using the sensor data like acoustic sensors and so on directly using the audio.</a:t>
            </a:r>
          </a:p>
          <a:p>
            <a:pPr marL="285750" indent="-285750">
              <a:buFont typeface="Arial" panose="020B0604020202020204" pitchFamily="34" charset="0"/>
              <a:buChar char="•"/>
            </a:pPr>
            <a:r>
              <a:rPr lang="en-GB" sz="2400" dirty="0" smtClean="0">
                <a:latin typeface="Times" panose="02020603050405020304" pitchFamily="18" charset="0"/>
                <a:cs typeface="Times" panose="02020603050405020304" pitchFamily="18" charset="0"/>
              </a:rPr>
              <a:t>The continuous data are directly fed to the model for analysing and the continuous data is </a:t>
            </a:r>
            <a:r>
              <a:rPr lang="en-GB" sz="2400" dirty="0">
                <a:latin typeface="Times" panose="02020603050405020304" pitchFamily="18" charset="0"/>
                <a:cs typeface="Times" panose="02020603050405020304" pitchFamily="18" charset="0"/>
              </a:rPr>
              <a:t>computationally intensive, especially for real-time applications.</a:t>
            </a:r>
            <a:endParaRPr lang="en-GB" sz="2400" dirty="0" smtClean="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GB" dirty="0" smtClean="0"/>
          </a:p>
        </p:txBody>
      </p:sp>
    </p:spTree>
    <p:extLst>
      <p:ext uri="{BB962C8B-B14F-4D97-AF65-F5344CB8AC3E}">
        <p14:creationId xmlns:p14="http://schemas.microsoft.com/office/powerpoint/2010/main" val="388611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336" y="585944"/>
            <a:ext cx="8262791" cy="369332"/>
          </a:xfrm>
        </p:spPr>
        <p:txBody>
          <a:bodyPr/>
          <a:lstStyle/>
          <a:p>
            <a:r>
              <a:rPr lang="en-GB" sz="2400" dirty="0">
                <a:solidFill>
                  <a:srgbClr val="FF0000"/>
                </a:solidFill>
              </a:rPr>
              <a:t>PROPOSED METHOD</a:t>
            </a:r>
            <a:endParaRPr lang="en-IN" sz="2400" dirty="0">
              <a:solidFill>
                <a:srgbClr val="FF0000"/>
              </a:solidFill>
            </a:endParaRPr>
          </a:p>
        </p:txBody>
      </p:sp>
      <p:sp>
        <p:nvSpPr>
          <p:cNvPr id="4" name="Rectangle 3"/>
          <p:cNvSpPr/>
          <p:nvPr/>
        </p:nvSpPr>
        <p:spPr>
          <a:xfrm>
            <a:off x="1348509" y="1533238"/>
            <a:ext cx="10224655" cy="369332"/>
          </a:xfrm>
          <a:prstGeom prst="rect">
            <a:avLst/>
          </a:prstGeom>
        </p:spPr>
        <p:txBody>
          <a:bodyPr wrap="square">
            <a:spAutoFit/>
          </a:bodyPr>
          <a:lstStyle/>
          <a:p>
            <a:pPr algn="just"/>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Google Shape;108;p8">
            <a:extLst>
              <a:ext uri="{FF2B5EF4-FFF2-40B4-BE49-F238E27FC236}">
                <a16:creationId xmlns="" xmlns:a16="http://schemas.microsoft.com/office/drawing/2014/main" id="{4BA35120-03F5-149B-C2C6-3798CCF364A8}"/>
              </a:ext>
            </a:extLst>
          </p:cNvPr>
          <p:cNvSpPr txBox="1"/>
          <p:nvPr/>
        </p:nvSpPr>
        <p:spPr>
          <a:xfrm>
            <a:off x="894598" y="1215724"/>
            <a:ext cx="11132476" cy="4701900"/>
          </a:xfrm>
          <a:prstGeom prst="rect">
            <a:avLst/>
          </a:prstGeom>
          <a:noFill/>
          <a:ln>
            <a:noFill/>
          </a:ln>
        </p:spPr>
        <p:txBody>
          <a:bodyPr spcFirstLastPara="1" wrap="square" lIns="0" tIns="12700" rIns="0" bIns="0" anchor="t" anchorCtr="0">
            <a:noAutofit/>
          </a:bodyPr>
          <a:lstStyle/>
          <a:p>
            <a:pPr marL="342900" indent="-342900">
              <a:lnSpc>
                <a:spcPct val="150000"/>
              </a:lnSpc>
              <a:buFont typeface="Arial" panose="020B0604020202020204" pitchFamily="34" charset="0"/>
              <a:buChar char="•"/>
            </a:pPr>
            <a:r>
              <a:rPr lang="en-IN" sz="2000" dirty="0"/>
              <a:t>A deep learning model is proposed based on </a:t>
            </a:r>
            <a:r>
              <a:rPr lang="en-IN" sz="2000" dirty="0" smtClean="0"/>
              <a:t>DWT </a:t>
            </a:r>
            <a:r>
              <a:rPr lang="en-IN" sz="2000" dirty="0"/>
              <a:t>and transfer learning approach for the classification and recognition of faults. </a:t>
            </a:r>
            <a:endParaRPr lang="en-IN" sz="2000" dirty="0" smtClean="0"/>
          </a:p>
          <a:p>
            <a:pPr marL="342900" indent="-342900">
              <a:lnSpc>
                <a:spcPct val="150000"/>
              </a:lnSpc>
              <a:buFont typeface="Arial" panose="020B0604020202020204" pitchFamily="34" charset="0"/>
              <a:buChar char="•"/>
            </a:pPr>
            <a:r>
              <a:rPr lang="en-IN" sz="2000" dirty="0" smtClean="0"/>
              <a:t>The </a:t>
            </a:r>
            <a:r>
              <a:rPr lang="en-IN" sz="2000" dirty="0"/>
              <a:t>model uses the network where the spectrogram features are extracted and classified automatically in an end-to-end. The results of </a:t>
            </a:r>
            <a:r>
              <a:rPr lang="en-IN" sz="2000" dirty="0" smtClean="0"/>
              <a:t>the model </a:t>
            </a:r>
            <a:r>
              <a:rPr lang="en-IN" sz="2000" dirty="0"/>
              <a:t>are evaluated using evaluation metrics such as accuracy, balanced accuracy, and F1-score.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11131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9512" y="1369072"/>
            <a:ext cx="8860010" cy="4775054"/>
          </a:xfrm>
          <a:prstGeom prst="rect">
            <a:avLst/>
          </a:prstGeom>
        </p:spPr>
      </p:pic>
      <p:sp>
        <p:nvSpPr>
          <p:cNvPr id="5" name="TextBox 4"/>
          <p:cNvSpPr txBox="1"/>
          <p:nvPr/>
        </p:nvSpPr>
        <p:spPr>
          <a:xfrm>
            <a:off x="2777448" y="449179"/>
            <a:ext cx="7874509" cy="523220"/>
          </a:xfrm>
          <a:prstGeom prst="rect">
            <a:avLst/>
          </a:prstGeom>
          <a:noFill/>
        </p:spPr>
        <p:txBody>
          <a:bodyPr wrap="square" rtlCol="0">
            <a:spAutoFit/>
          </a:bodyPr>
          <a:lstStyle/>
          <a:p>
            <a:r>
              <a:rPr lang="en-GB" sz="2800" dirty="0" smtClean="0">
                <a:solidFill>
                  <a:srgbClr val="FF0000"/>
                </a:solidFill>
              </a:rPr>
              <a:t>BLOCK DIAGRAM OF PROPOSED METHOD</a:t>
            </a:r>
            <a:endParaRPr lang="en-IN" sz="2800" dirty="0">
              <a:solidFill>
                <a:srgbClr val="FF0000"/>
              </a:solidFill>
            </a:endParaRPr>
          </a:p>
        </p:txBody>
      </p:sp>
    </p:spTree>
    <p:extLst>
      <p:ext uri="{BB962C8B-B14F-4D97-AF65-F5344CB8AC3E}">
        <p14:creationId xmlns:p14="http://schemas.microsoft.com/office/powerpoint/2010/main" val="122124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EBED345-9E68-8F78-4B92-8F447A5D3B95}"/>
              </a:ext>
            </a:extLst>
          </p:cNvPr>
          <p:cNvSpPr txBox="1"/>
          <p:nvPr/>
        </p:nvSpPr>
        <p:spPr>
          <a:xfrm>
            <a:off x="2465633" y="743384"/>
            <a:ext cx="7814440" cy="461665"/>
          </a:xfrm>
          <a:prstGeom prst="rect">
            <a:avLst/>
          </a:prstGeom>
          <a:noFill/>
        </p:spPr>
        <p:txBody>
          <a:bodyPr wrap="square" rtlCol="0">
            <a:spAutoFit/>
          </a:bodyPr>
          <a:lstStyle/>
          <a:p>
            <a:pPr algn="ctr"/>
            <a:r>
              <a:rPr lang="en-US" sz="2400" dirty="0">
                <a:solidFill>
                  <a:srgbClr val="FF0000"/>
                </a:solidFill>
                <a:latin typeface="+mj-lt"/>
                <a:cs typeface="Times" panose="02020603050405020304" pitchFamily="18" charset="0"/>
              </a:rPr>
              <a:t>BLOCK DIAGRAM OF </a:t>
            </a:r>
            <a:r>
              <a:rPr lang="en-US" sz="2400" dirty="0" smtClean="0">
                <a:solidFill>
                  <a:srgbClr val="FF0000"/>
                </a:solidFill>
                <a:latin typeface="+mj-lt"/>
                <a:cs typeface="Times" panose="02020603050405020304" pitchFamily="18" charset="0"/>
              </a:rPr>
              <a:t>PROPOSED ARCHITECTURE</a:t>
            </a:r>
            <a:endParaRPr lang="en-IN" sz="2400" dirty="0">
              <a:solidFill>
                <a:srgbClr val="FF0000"/>
              </a:solidFill>
              <a:latin typeface="+mj-lt"/>
              <a:cs typeface="Times" panose="02020603050405020304" pitchFamily="18" charset="0"/>
            </a:endParaRPr>
          </a:p>
        </p:txBody>
      </p:sp>
      <p:pic>
        <p:nvPicPr>
          <p:cNvPr id="4" name="Picture 3"/>
          <p:cNvPicPr>
            <a:picLocks noChangeAspect="1"/>
          </p:cNvPicPr>
          <p:nvPr/>
        </p:nvPicPr>
        <p:blipFill>
          <a:blip r:embed="rId2"/>
          <a:stretch>
            <a:fillRect/>
          </a:stretch>
        </p:blipFill>
        <p:spPr>
          <a:xfrm>
            <a:off x="913949" y="1745672"/>
            <a:ext cx="11213395" cy="3686015"/>
          </a:xfrm>
          <a:prstGeom prst="rect">
            <a:avLst/>
          </a:prstGeom>
        </p:spPr>
      </p:pic>
    </p:spTree>
    <p:extLst>
      <p:ext uri="{BB962C8B-B14F-4D97-AF65-F5344CB8AC3E}">
        <p14:creationId xmlns:p14="http://schemas.microsoft.com/office/powerpoint/2010/main" val="1796875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168383-EB33-FB50-DC1E-B1C9001E6863}"/>
              </a:ext>
            </a:extLst>
          </p:cNvPr>
          <p:cNvSpPr>
            <a:spLocks noGrp="1"/>
          </p:cNvSpPr>
          <p:nvPr>
            <p:ph type="title"/>
          </p:nvPr>
        </p:nvSpPr>
        <p:spPr>
          <a:xfrm>
            <a:off x="2336800" y="781311"/>
            <a:ext cx="7832437" cy="369332"/>
          </a:xfrm>
        </p:spPr>
        <p:txBody>
          <a:bodyPr/>
          <a:lstStyle/>
          <a:p>
            <a:pPr algn="ctr"/>
            <a:r>
              <a:rPr lang="en-IN" sz="2400" dirty="0" smtClean="0">
                <a:solidFill>
                  <a:srgbClr val="FF0000"/>
                </a:solidFill>
              </a:rPr>
              <a:t>DATASET DESCRIPTION</a:t>
            </a:r>
            <a:endParaRPr lang="en-IN" sz="2400" dirty="0">
              <a:solidFill>
                <a:srgbClr val="FF0000"/>
              </a:solidFill>
            </a:endParaRPr>
          </a:p>
        </p:txBody>
      </p:sp>
      <p:graphicFrame>
        <p:nvGraphicFramePr>
          <p:cNvPr id="4" name="Table 3">
            <a:extLst>
              <a:ext uri="{FF2B5EF4-FFF2-40B4-BE49-F238E27FC236}">
                <a16:creationId xmlns="" xmlns:a16="http://schemas.microsoft.com/office/drawing/2014/main" id="{7982E0C2-88BC-23A2-36F0-38EF7ADAFE8C}"/>
              </a:ext>
            </a:extLst>
          </p:cNvPr>
          <p:cNvGraphicFramePr>
            <a:graphicFrameLocks noGrp="1"/>
          </p:cNvGraphicFramePr>
          <p:nvPr>
            <p:extLst>
              <p:ext uri="{D42A27DB-BD31-4B8C-83A1-F6EECF244321}">
                <p14:modId xmlns:p14="http://schemas.microsoft.com/office/powerpoint/2010/main" val="2652114064"/>
              </p:ext>
            </p:extLst>
          </p:nvPr>
        </p:nvGraphicFramePr>
        <p:xfrm>
          <a:off x="2715391" y="2432034"/>
          <a:ext cx="7566313" cy="1976949"/>
        </p:xfrm>
        <a:graphic>
          <a:graphicData uri="http://schemas.openxmlformats.org/drawingml/2006/table">
            <a:tbl>
              <a:tblPr firstRow="1" bandRow="1">
                <a:tableStyleId>{5940675A-B579-460E-94D1-54222C63F5DA}</a:tableStyleId>
              </a:tblPr>
              <a:tblGrid>
                <a:gridCol w="1198624">
                  <a:extLst>
                    <a:ext uri="{9D8B030D-6E8A-4147-A177-3AD203B41FA5}">
                      <a16:colId xmlns="" xmlns:a16="http://schemas.microsoft.com/office/drawing/2014/main" val="20000"/>
                    </a:ext>
                  </a:extLst>
                </a:gridCol>
                <a:gridCol w="1048796">
                  <a:extLst>
                    <a:ext uri="{9D8B030D-6E8A-4147-A177-3AD203B41FA5}">
                      <a16:colId xmlns="" xmlns:a16="http://schemas.microsoft.com/office/drawing/2014/main" val="20001"/>
                    </a:ext>
                  </a:extLst>
                </a:gridCol>
                <a:gridCol w="1123709">
                  <a:extLst>
                    <a:ext uri="{9D8B030D-6E8A-4147-A177-3AD203B41FA5}">
                      <a16:colId xmlns="" xmlns:a16="http://schemas.microsoft.com/office/drawing/2014/main" val="20002"/>
                    </a:ext>
                  </a:extLst>
                </a:gridCol>
                <a:gridCol w="1273538">
                  <a:extLst>
                    <a:ext uri="{9D8B030D-6E8A-4147-A177-3AD203B41FA5}">
                      <a16:colId xmlns="" xmlns:a16="http://schemas.microsoft.com/office/drawing/2014/main" val="20003"/>
                    </a:ext>
                  </a:extLst>
                </a:gridCol>
                <a:gridCol w="1648108">
                  <a:extLst>
                    <a:ext uri="{9D8B030D-6E8A-4147-A177-3AD203B41FA5}">
                      <a16:colId xmlns="" xmlns:a16="http://schemas.microsoft.com/office/drawing/2014/main" val="20004"/>
                    </a:ext>
                  </a:extLst>
                </a:gridCol>
                <a:gridCol w="1273538">
                  <a:extLst>
                    <a:ext uri="{9D8B030D-6E8A-4147-A177-3AD203B41FA5}">
                      <a16:colId xmlns="" xmlns:a16="http://schemas.microsoft.com/office/drawing/2014/main" val="20005"/>
                    </a:ext>
                  </a:extLst>
                </a:gridCol>
              </a:tblGrid>
              <a:tr h="1304613">
                <a:tc>
                  <a:txBody>
                    <a:bodyPr/>
                    <a:lstStyle/>
                    <a:p>
                      <a:pPr algn="ctr"/>
                      <a:r>
                        <a:rPr lang="en-IN" sz="1200" b="1" dirty="0">
                          <a:solidFill>
                            <a:schemeClr val="tx1"/>
                          </a:solidFill>
                          <a:latin typeface="Times New Roman" pitchFamily="18" charset="0"/>
                          <a:cs typeface="Times New Roman" pitchFamily="18" charset="0"/>
                        </a:rPr>
                        <a:t>DATASET</a:t>
                      </a:r>
                    </a:p>
                  </a:txBody>
                  <a:tcPr marL="91438" marR="91438" marT="45721" marB="45721"/>
                </a:tc>
                <a:tc>
                  <a:txBody>
                    <a:bodyPr/>
                    <a:lstStyle/>
                    <a:p>
                      <a:pPr algn="ctr"/>
                      <a:r>
                        <a:rPr lang="en-IN" sz="1200" b="1" dirty="0">
                          <a:solidFill>
                            <a:schemeClr val="tx1"/>
                          </a:solidFill>
                          <a:latin typeface="Times New Roman" pitchFamily="18" charset="0"/>
                          <a:cs typeface="Times New Roman" pitchFamily="18" charset="0"/>
                        </a:rPr>
                        <a:t>NUMBER </a:t>
                      </a:r>
                    </a:p>
                    <a:p>
                      <a:pPr algn="ctr"/>
                      <a:r>
                        <a:rPr lang="en-IN" sz="1200" b="1" dirty="0">
                          <a:solidFill>
                            <a:schemeClr val="tx1"/>
                          </a:solidFill>
                          <a:latin typeface="Times New Roman" pitchFamily="18" charset="0"/>
                          <a:cs typeface="Times New Roman" pitchFamily="18" charset="0"/>
                        </a:rPr>
                        <a:t>OF </a:t>
                      </a:r>
                      <a:r>
                        <a:rPr lang="en-IN" sz="1200" b="1" dirty="0" smtClean="0">
                          <a:solidFill>
                            <a:schemeClr val="tx1"/>
                          </a:solidFill>
                          <a:latin typeface="Times New Roman" pitchFamily="18" charset="0"/>
                          <a:cs typeface="Times New Roman" pitchFamily="18" charset="0"/>
                        </a:rPr>
                        <a:t>CLASSES</a:t>
                      </a:r>
                      <a:endParaRPr lang="en-IN" sz="1200" b="1" dirty="0">
                        <a:solidFill>
                          <a:schemeClr val="tx1"/>
                        </a:solidFill>
                        <a:latin typeface="Times New Roman" pitchFamily="18" charset="0"/>
                        <a:cs typeface="Times New Roman" pitchFamily="18" charset="0"/>
                      </a:endParaRPr>
                    </a:p>
                  </a:txBody>
                  <a:tcPr marL="91438" marR="91438" marT="45721" marB="45721"/>
                </a:tc>
                <a:tc>
                  <a:txBody>
                    <a:bodyPr/>
                    <a:lstStyle/>
                    <a:p>
                      <a:pPr algn="ctr"/>
                      <a:r>
                        <a:rPr lang="en-IN" sz="1200" b="1" dirty="0">
                          <a:solidFill>
                            <a:schemeClr val="tx1"/>
                          </a:solidFill>
                          <a:latin typeface="Times New Roman" pitchFamily="18" charset="0"/>
                          <a:cs typeface="Times New Roman" pitchFamily="18" charset="0"/>
                        </a:rPr>
                        <a:t>NUMBER</a:t>
                      </a:r>
                    </a:p>
                    <a:p>
                      <a:pPr algn="ctr"/>
                      <a:r>
                        <a:rPr lang="en-IN" sz="1200" b="1" dirty="0">
                          <a:solidFill>
                            <a:schemeClr val="tx1"/>
                          </a:solidFill>
                          <a:latin typeface="Times New Roman" pitchFamily="18" charset="0"/>
                          <a:cs typeface="Times New Roman" pitchFamily="18" charset="0"/>
                        </a:rPr>
                        <a:t> OF </a:t>
                      </a:r>
                    </a:p>
                    <a:p>
                      <a:pPr algn="ctr"/>
                      <a:r>
                        <a:rPr lang="en-GB" sz="1200" b="1" dirty="0" smtClean="0">
                          <a:solidFill>
                            <a:schemeClr val="tx1"/>
                          </a:solidFill>
                          <a:latin typeface="Times New Roman" pitchFamily="18" charset="0"/>
                          <a:cs typeface="Times New Roman" pitchFamily="18" charset="0"/>
                        </a:rPr>
                        <a:t>VALUES</a:t>
                      </a:r>
                      <a:endParaRPr lang="en-IN" sz="1200" b="1" dirty="0">
                        <a:solidFill>
                          <a:schemeClr val="tx1"/>
                        </a:solidFill>
                        <a:latin typeface="Times New Roman" pitchFamily="18" charset="0"/>
                        <a:cs typeface="Times New Roman" pitchFamily="18" charset="0"/>
                      </a:endParaRPr>
                    </a:p>
                    <a:p>
                      <a:pPr algn="ctr"/>
                      <a:r>
                        <a:rPr lang="en-IN" sz="1200" b="1" dirty="0">
                          <a:solidFill>
                            <a:schemeClr val="tx1"/>
                          </a:solidFill>
                          <a:latin typeface="Times New Roman" pitchFamily="18" charset="0"/>
                          <a:cs typeface="Times New Roman" pitchFamily="18" charset="0"/>
                        </a:rPr>
                        <a:t>PER </a:t>
                      </a:r>
                      <a:r>
                        <a:rPr lang="en-IN" sz="1200" b="1" dirty="0" smtClean="0">
                          <a:solidFill>
                            <a:schemeClr val="tx1"/>
                          </a:solidFill>
                          <a:latin typeface="Times New Roman" pitchFamily="18" charset="0"/>
                          <a:cs typeface="Times New Roman" pitchFamily="18" charset="0"/>
                        </a:rPr>
                        <a:t>CLASS</a:t>
                      </a:r>
                      <a:endParaRPr lang="en-IN" sz="1200" b="1" dirty="0">
                        <a:solidFill>
                          <a:schemeClr val="tx1"/>
                        </a:solidFill>
                        <a:latin typeface="Times New Roman" pitchFamily="18" charset="0"/>
                        <a:cs typeface="Times New Roman" pitchFamily="18" charset="0"/>
                      </a:endParaRPr>
                    </a:p>
                  </a:txBody>
                  <a:tcPr marL="91438" marR="91438" marT="45721" marB="45721"/>
                </a:tc>
                <a:tc>
                  <a:txBody>
                    <a:bodyPr/>
                    <a:lstStyle/>
                    <a:p>
                      <a:pPr algn="ctr"/>
                      <a:r>
                        <a:rPr lang="en-IN" sz="1200" b="1" dirty="0">
                          <a:solidFill>
                            <a:schemeClr val="tx1"/>
                          </a:solidFill>
                          <a:latin typeface="Times New Roman" pitchFamily="18" charset="0"/>
                          <a:cs typeface="Times New Roman" pitchFamily="18" charset="0"/>
                        </a:rPr>
                        <a:t>TOTAL NUMBER</a:t>
                      </a:r>
                    </a:p>
                    <a:p>
                      <a:pPr algn="ctr"/>
                      <a:r>
                        <a:rPr lang="en-IN" sz="1200" b="1" baseline="0" dirty="0">
                          <a:solidFill>
                            <a:schemeClr val="tx1"/>
                          </a:solidFill>
                          <a:latin typeface="Times New Roman" pitchFamily="18" charset="0"/>
                          <a:cs typeface="Times New Roman" pitchFamily="18" charset="0"/>
                        </a:rPr>
                        <a:t> OF </a:t>
                      </a:r>
                    </a:p>
                    <a:p>
                      <a:pPr algn="ctr"/>
                      <a:r>
                        <a:rPr lang="en-IN" sz="1200" b="1" baseline="0" dirty="0">
                          <a:solidFill>
                            <a:schemeClr val="tx1"/>
                          </a:solidFill>
                          <a:latin typeface="Times New Roman" pitchFamily="18" charset="0"/>
                          <a:cs typeface="Times New Roman" pitchFamily="18" charset="0"/>
                        </a:rPr>
                        <a:t>SAMPLE </a:t>
                      </a:r>
                      <a:r>
                        <a:rPr lang="en-IN" sz="1200" b="1" baseline="0" dirty="0" smtClean="0">
                          <a:solidFill>
                            <a:schemeClr val="tx1"/>
                          </a:solidFill>
                          <a:latin typeface="Times New Roman" pitchFamily="18" charset="0"/>
                          <a:cs typeface="Times New Roman" pitchFamily="18" charset="0"/>
                        </a:rPr>
                        <a:t>DATA</a:t>
                      </a:r>
                      <a:endParaRPr lang="en-IN" sz="1200" b="1" dirty="0">
                        <a:solidFill>
                          <a:schemeClr val="tx1"/>
                        </a:solidFill>
                        <a:latin typeface="Times New Roman" pitchFamily="18" charset="0"/>
                        <a:cs typeface="Times New Roman" pitchFamily="18" charset="0"/>
                      </a:endParaRPr>
                    </a:p>
                  </a:txBody>
                  <a:tcPr marL="91438" marR="91438" marT="45721" marB="45721"/>
                </a:tc>
                <a:tc>
                  <a:txBody>
                    <a:bodyPr/>
                    <a:lstStyle/>
                    <a:p>
                      <a:pPr algn="ctr"/>
                      <a:r>
                        <a:rPr lang="en-IN" sz="1200" b="1" dirty="0" smtClean="0">
                          <a:solidFill>
                            <a:schemeClr val="tx1"/>
                          </a:solidFill>
                          <a:latin typeface="Times New Roman" pitchFamily="18" charset="0"/>
                          <a:cs typeface="Times New Roman" pitchFamily="18" charset="0"/>
                        </a:rPr>
                        <a:t>DATA CONSIDERED</a:t>
                      </a:r>
                      <a:endParaRPr lang="en-IN" sz="1200" b="1" dirty="0">
                        <a:solidFill>
                          <a:schemeClr val="tx1"/>
                        </a:solidFill>
                        <a:latin typeface="Times New Roman" pitchFamily="18" charset="0"/>
                        <a:cs typeface="Times New Roman" pitchFamily="18" charset="0"/>
                      </a:endParaRPr>
                    </a:p>
                    <a:p>
                      <a:pPr algn="ctr"/>
                      <a:r>
                        <a:rPr lang="en-IN" sz="1200" b="1" dirty="0">
                          <a:solidFill>
                            <a:schemeClr val="tx1"/>
                          </a:solidFill>
                          <a:latin typeface="Times New Roman" pitchFamily="18" charset="0"/>
                          <a:cs typeface="Times New Roman" pitchFamily="18" charset="0"/>
                        </a:rPr>
                        <a:t> FOR</a:t>
                      </a:r>
                    </a:p>
                    <a:p>
                      <a:pPr algn="ctr"/>
                      <a:r>
                        <a:rPr lang="en-IN" sz="1200" b="1" dirty="0">
                          <a:solidFill>
                            <a:schemeClr val="tx1"/>
                          </a:solidFill>
                          <a:latin typeface="Times New Roman" pitchFamily="18" charset="0"/>
                          <a:cs typeface="Times New Roman" pitchFamily="18" charset="0"/>
                        </a:rPr>
                        <a:t> TRAINING </a:t>
                      </a:r>
                    </a:p>
                    <a:p>
                      <a:pPr algn="ctr"/>
                      <a:r>
                        <a:rPr lang="en-IN" sz="1200" b="1" dirty="0">
                          <a:solidFill>
                            <a:schemeClr val="tx1"/>
                          </a:solidFill>
                          <a:latin typeface="Times New Roman" pitchFamily="18" charset="0"/>
                          <a:cs typeface="Times New Roman" pitchFamily="18" charset="0"/>
                        </a:rPr>
                        <a:t>PER </a:t>
                      </a:r>
                      <a:r>
                        <a:rPr lang="en-IN" sz="1200" b="1" dirty="0" smtClean="0">
                          <a:solidFill>
                            <a:schemeClr val="tx1"/>
                          </a:solidFill>
                          <a:latin typeface="Times New Roman" pitchFamily="18" charset="0"/>
                          <a:cs typeface="Times New Roman" pitchFamily="18" charset="0"/>
                        </a:rPr>
                        <a:t>CLASS</a:t>
                      </a:r>
                      <a:endParaRPr lang="en-IN" sz="1200" b="1" dirty="0">
                        <a:solidFill>
                          <a:schemeClr val="tx1"/>
                        </a:solidFill>
                        <a:latin typeface="Times New Roman" pitchFamily="18" charset="0"/>
                        <a:cs typeface="Times New Roman" pitchFamily="18" charset="0"/>
                      </a:endParaRPr>
                    </a:p>
                  </a:txBody>
                  <a:tcPr marL="91438" marR="91438" marT="45721" marB="45721"/>
                </a:tc>
                <a:tc>
                  <a:txBody>
                    <a:bodyPr/>
                    <a:lstStyle/>
                    <a:p>
                      <a:pPr algn="ctr"/>
                      <a:r>
                        <a:rPr lang="en-IN" sz="1200" b="1" dirty="0" smtClean="0">
                          <a:solidFill>
                            <a:schemeClr val="tx1"/>
                          </a:solidFill>
                          <a:latin typeface="Times New Roman" pitchFamily="18" charset="0"/>
                          <a:cs typeface="Times New Roman" pitchFamily="18" charset="0"/>
                        </a:rPr>
                        <a:t>DATA </a:t>
                      </a:r>
                      <a:r>
                        <a:rPr lang="en-IN" sz="1200" b="1" dirty="0">
                          <a:solidFill>
                            <a:schemeClr val="tx1"/>
                          </a:solidFill>
                          <a:latin typeface="Times New Roman" pitchFamily="18" charset="0"/>
                          <a:cs typeface="Times New Roman" pitchFamily="18" charset="0"/>
                        </a:rPr>
                        <a:t>CONSIDERED FOR </a:t>
                      </a:r>
                      <a:r>
                        <a:rPr lang="en-IN" sz="1200" b="1" dirty="0" smtClean="0">
                          <a:solidFill>
                            <a:schemeClr val="tx1"/>
                          </a:solidFill>
                          <a:latin typeface="Times New Roman" pitchFamily="18" charset="0"/>
                          <a:cs typeface="Times New Roman" pitchFamily="18" charset="0"/>
                        </a:rPr>
                        <a:t>TESTING </a:t>
                      </a:r>
                      <a:r>
                        <a:rPr lang="en-IN" sz="1200" b="1" dirty="0">
                          <a:solidFill>
                            <a:schemeClr val="tx1"/>
                          </a:solidFill>
                          <a:latin typeface="Times New Roman" pitchFamily="18" charset="0"/>
                          <a:cs typeface="Times New Roman" pitchFamily="18" charset="0"/>
                        </a:rPr>
                        <a:t>PER </a:t>
                      </a:r>
                    </a:p>
                    <a:p>
                      <a:pPr algn="ctr"/>
                      <a:r>
                        <a:rPr lang="en-IN" sz="1200" b="1" dirty="0" smtClean="0">
                          <a:solidFill>
                            <a:schemeClr val="tx1"/>
                          </a:solidFill>
                          <a:latin typeface="Times New Roman" pitchFamily="18" charset="0"/>
                          <a:cs typeface="Times New Roman" pitchFamily="18" charset="0"/>
                        </a:rPr>
                        <a:t>CLASS</a:t>
                      </a:r>
                      <a:endParaRPr lang="en-IN" sz="1200" b="1" dirty="0">
                        <a:solidFill>
                          <a:schemeClr val="tx1"/>
                        </a:solidFill>
                        <a:latin typeface="Times New Roman" pitchFamily="18" charset="0"/>
                        <a:cs typeface="Times New Roman" pitchFamily="18" charset="0"/>
                      </a:endParaRPr>
                    </a:p>
                  </a:txBody>
                  <a:tcPr marL="91438" marR="91438" marT="45721" marB="45721"/>
                </a:tc>
                <a:extLst>
                  <a:ext uri="{0D108BD9-81ED-4DB2-BD59-A6C34878D82A}">
                    <a16:rowId xmlns="" xmlns:a16="http://schemas.microsoft.com/office/drawing/2014/main" val="10000"/>
                  </a:ext>
                </a:extLst>
              </a:tr>
              <a:tr h="672336">
                <a:tc>
                  <a:txBody>
                    <a:bodyPr/>
                    <a:lstStyle/>
                    <a:p>
                      <a:pPr algn="ctr"/>
                      <a:r>
                        <a:rPr lang="en-US" sz="1300" b="1" dirty="0" smtClean="0">
                          <a:solidFill>
                            <a:schemeClr val="tx1"/>
                          </a:solidFill>
                          <a:latin typeface="Times New Roman" pitchFamily="18" charset="0"/>
                          <a:cs typeface="Times New Roman" pitchFamily="18" charset="0"/>
                        </a:rPr>
                        <a:t>Excel</a:t>
                      </a:r>
                      <a:r>
                        <a:rPr lang="en-US" sz="1300" b="1" baseline="0" dirty="0" smtClean="0">
                          <a:solidFill>
                            <a:schemeClr val="tx1"/>
                          </a:solidFill>
                          <a:latin typeface="Times New Roman" pitchFamily="18" charset="0"/>
                          <a:cs typeface="Times New Roman" pitchFamily="18" charset="0"/>
                        </a:rPr>
                        <a:t> sheet data</a:t>
                      </a:r>
                      <a:endParaRPr lang="en-IN" sz="1300" b="1" dirty="0">
                        <a:solidFill>
                          <a:schemeClr val="tx1"/>
                        </a:solidFill>
                        <a:latin typeface="Times New Roman" pitchFamily="18" charset="0"/>
                        <a:cs typeface="Times New Roman" pitchFamily="18" charset="0"/>
                      </a:endParaRPr>
                    </a:p>
                  </a:txBody>
                  <a:tcPr marL="91438" marR="91438" marT="45721" marB="45721"/>
                </a:tc>
                <a:tc>
                  <a:txBody>
                    <a:bodyPr/>
                    <a:lstStyle/>
                    <a:p>
                      <a:pPr algn="ctr">
                        <a:lnSpc>
                          <a:spcPct val="150000"/>
                        </a:lnSpc>
                        <a:spcAft>
                          <a:spcPts val="0"/>
                        </a:spcAft>
                      </a:pPr>
                      <a:r>
                        <a:rPr lang="en-IN" sz="1200" b="1" dirty="0">
                          <a:effectLst/>
                        </a:rPr>
                        <a:t>2</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b="1" dirty="0">
                          <a:effectLst/>
                        </a:rPr>
                        <a:t>9</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b="1" dirty="0">
                          <a:effectLst/>
                        </a:rPr>
                        <a:t>1-2 L</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b="1" dirty="0">
                          <a:effectLst/>
                        </a:rPr>
                        <a:t>80%</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b="1" dirty="0">
                          <a:effectLst/>
                        </a:rPr>
                        <a:t>20%</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973497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211697" y="479041"/>
            <a:ext cx="4856103" cy="461665"/>
          </a:xfrm>
          <a:prstGeom prst="rect">
            <a:avLst/>
          </a:prstGeom>
        </p:spPr>
        <p:txBody>
          <a:bodyPr wrap="square">
            <a:spAutoFit/>
          </a:bodyPr>
          <a:lstStyle/>
          <a:p>
            <a:r>
              <a:rPr lang="en-GB" sz="2400" dirty="0" smtClean="0">
                <a:solidFill>
                  <a:srgbClr val="FF0000"/>
                </a:solidFill>
              </a:rPr>
              <a:t>SAMPLE OF EXCEL DATASET </a:t>
            </a:r>
            <a:endParaRPr lang="en-GB" sz="2400" dirty="0">
              <a:solidFill>
                <a:srgbClr val="FF0000"/>
              </a:solidFill>
            </a:endParaRPr>
          </a:p>
        </p:txBody>
      </p:sp>
      <p:pic>
        <p:nvPicPr>
          <p:cNvPr id="3" name="Picture 2"/>
          <p:cNvPicPr>
            <a:picLocks noChangeAspect="1"/>
          </p:cNvPicPr>
          <p:nvPr/>
        </p:nvPicPr>
        <p:blipFill>
          <a:blip r:embed="rId2"/>
          <a:stretch>
            <a:fillRect/>
          </a:stretch>
        </p:blipFill>
        <p:spPr>
          <a:xfrm>
            <a:off x="2438092" y="1306652"/>
            <a:ext cx="7986068" cy="4601415"/>
          </a:xfrm>
          <a:prstGeom prst="rect">
            <a:avLst/>
          </a:prstGeom>
        </p:spPr>
      </p:pic>
    </p:spTree>
    <p:extLst>
      <p:ext uri="{BB962C8B-B14F-4D97-AF65-F5344CB8AC3E}">
        <p14:creationId xmlns:p14="http://schemas.microsoft.com/office/powerpoint/2010/main" val="268462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471" y="456174"/>
            <a:ext cx="5961089" cy="503946"/>
          </a:xfrm>
        </p:spPr>
        <p:txBody>
          <a:bodyPr/>
          <a:lstStyle/>
          <a:p>
            <a:pPr algn="ctr"/>
            <a:r>
              <a:rPr lang="en-GB" sz="2400" dirty="0">
                <a:solidFill>
                  <a:srgbClr val="FF0000"/>
                </a:solidFill>
              </a:rPr>
              <a:t>SAMPLE OF </a:t>
            </a:r>
            <a:r>
              <a:rPr lang="en-GB" sz="2400" dirty="0" smtClean="0">
                <a:solidFill>
                  <a:srgbClr val="FF0000"/>
                </a:solidFill>
              </a:rPr>
              <a:t>IMAGE CONVERTED DATA </a:t>
            </a:r>
            <a:r>
              <a:rPr lang="en-GB" sz="2400" dirty="0">
                <a:solidFill>
                  <a:srgbClr val="FF0000"/>
                </a:solidFill>
              </a:rPr>
              <a:t/>
            </a:r>
            <a:br>
              <a:rPr lang="en-GB" sz="2400" dirty="0">
                <a:solidFill>
                  <a:srgbClr val="FF0000"/>
                </a:solidFill>
              </a:rPr>
            </a:br>
            <a:endParaRPr lang="en-IN"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333" t="9374" r="9244" b="5556"/>
          <a:stretch/>
        </p:blipFill>
        <p:spPr>
          <a:xfrm>
            <a:off x="1194058" y="1417311"/>
            <a:ext cx="4823481" cy="373380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333" t="9213" r="9375" b="6596"/>
          <a:stretch/>
        </p:blipFill>
        <p:spPr>
          <a:xfrm>
            <a:off x="6834015" y="1417311"/>
            <a:ext cx="4815852" cy="3695196"/>
          </a:xfrm>
          <a:prstGeom prst="rect">
            <a:avLst/>
          </a:prstGeom>
        </p:spPr>
      </p:pic>
      <p:sp>
        <p:nvSpPr>
          <p:cNvPr id="9" name="TextBox 8"/>
          <p:cNvSpPr txBox="1"/>
          <p:nvPr/>
        </p:nvSpPr>
        <p:spPr>
          <a:xfrm>
            <a:off x="5148865" y="5488165"/>
            <a:ext cx="3718560" cy="369332"/>
          </a:xfrm>
          <a:prstGeom prst="rect">
            <a:avLst/>
          </a:prstGeom>
          <a:noFill/>
        </p:spPr>
        <p:txBody>
          <a:bodyPr wrap="square" rtlCol="0">
            <a:spAutoFit/>
          </a:bodyPr>
          <a:lstStyle/>
          <a:p>
            <a:r>
              <a:rPr lang="en-GB" sz="1800" dirty="0" smtClean="0"/>
              <a:t>Image of a normal pipeline</a:t>
            </a:r>
            <a:endParaRPr lang="en-IN" sz="1800" dirty="0"/>
          </a:p>
        </p:txBody>
      </p:sp>
    </p:spTree>
    <p:extLst>
      <p:ext uri="{BB962C8B-B14F-4D97-AF65-F5344CB8AC3E}">
        <p14:creationId xmlns:p14="http://schemas.microsoft.com/office/powerpoint/2010/main" val="3250637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471" y="456174"/>
            <a:ext cx="5961089" cy="503946"/>
          </a:xfrm>
        </p:spPr>
        <p:txBody>
          <a:bodyPr/>
          <a:lstStyle/>
          <a:p>
            <a:pPr algn="ctr"/>
            <a:r>
              <a:rPr lang="en-GB" sz="2400" dirty="0">
                <a:solidFill>
                  <a:srgbClr val="FF0000"/>
                </a:solidFill>
              </a:rPr>
              <a:t>SAMPLE OF </a:t>
            </a:r>
            <a:r>
              <a:rPr lang="en-GB" sz="2400" dirty="0" smtClean="0">
                <a:solidFill>
                  <a:srgbClr val="FF0000"/>
                </a:solidFill>
              </a:rPr>
              <a:t>IMAGE CONVERTED DATA </a:t>
            </a:r>
            <a:r>
              <a:rPr lang="en-GB" sz="2400" dirty="0">
                <a:solidFill>
                  <a:srgbClr val="FF0000"/>
                </a:solidFill>
              </a:rPr>
              <a:t/>
            </a:r>
            <a:br>
              <a:rPr lang="en-GB" sz="2400" dirty="0">
                <a:solidFill>
                  <a:srgbClr val="FF0000"/>
                </a:solidFill>
              </a:rPr>
            </a:br>
            <a:endParaRPr lang="en-IN" sz="24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8633" t="10069" r="9857" b="5903"/>
          <a:stretch/>
        </p:blipFill>
        <p:spPr>
          <a:xfrm>
            <a:off x="7008145" y="1341120"/>
            <a:ext cx="4770121" cy="368808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591" t="10837" r="9597" b="6178"/>
          <a:stretch/>
        </p:blipFill>
        <p:spPr>
          <a:xfrm>
            <a:off x="1127760" y="1386840"/>
            <a:ext cx="4846320" cy="3642360"/>
          </a:xfrm>
          <a:prstGeom prst="rect">
            <a:avLst/>
          </a:prstGeom>
        </p:spPr>
      </p:pic>
      <p:sp>
        <p:nvSpPr>
          <p:cNvPr id="9" name="TextBox 8"/>
          <p:cNvSpPr txBox="1"/>
          <p:nvPr/>
        </p:nvSpPr>
        <p:spPr>
          <a:xfrm>
            <a:off x="5148865" y="5488165"/>
            <a:ext cx="3718560" cy="369332"/>
          </a:xfrm>
          <a:prstGeom prst="rect">
            <a:avLst/>
          </a:prstGeom>
          <a:noFill/>
        </p:spPr>
        <p:txBody>
          <a:bodyPr wrap="square" rtlCol="0">
            <a:spAutoFit/>
          </a:bodyPr>
          <a:lstStyle/>
          <a:p>
            <a:r>
              <a:rPr lang="en-GB" sz="1800" dirty="0" smtClean="0"/>
              <a:t>Image of a faulted pipeline</a:t>
            </a:r>
            <a:endParaRPr lang="en-IN" sz="1800" dirty="0"/>
          </a:p>
        </p:txBody>
      </p:sp>
    </p:spTree>
    <p:extLst>
      <p:ext uri="{BB962C8B-B14F-4D97-AF65-F5344CB8AC3E}">
        <p14:creationId xmlns:p14="http://schemas.microsoft.com/office/powerpoint/2010/main" val="3002961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4B9DBCD0-126B-1B05-2F83-DEFE09B03D83}"/>
              </a:ext>
            </a:extLst>
          </p:cNvPr>
          <p:cNvGraphicFramePr>
            <a:graphicFrameLocks noGrp="1"/>
          </p:cNvGraphicFramePr>
          <p:nvPr>
            <p:extLst>
              <p:ext uri="{D42A27DB-BD31-4B8C-83A1-F6EECF244321}">
                <p14:modId xmlns:p14="http://schemas.microsoft.com/office/powerpoint/2010/main" val="4211008239"/>
              </p:ext>
            </p:extLst>
          </p:nvPr>
        </p:nvGraphicFramePr>
        <p:xfrm>
          <a:off x="951346" y="1446327"/>
          <a:ext cx="11109204" cy="1406650"/>
        </p:xfrm>
        <a:graphic>
          <a:graphicData uri="http://schemas.openxmlformats.org/drawingml/2006/table">
            <a:tbl>
              <a:tblPr/>
              <a:tblGrid>
                <a:gridCol w="1359202">
                  <a:extLst>
                    <a:ext uri="{9D8B030D-6E8A-4147-A177-3AD203B41FA5}">
                      <a16:colId xmlns="" xmlns:a16="http://schemas.microsoft.com/office/drawing/2014/main" val="20000"/>
                    </a:ext>
                  </a:extLst>
                </a:gridCol>
                <a:gridCol w="1085806">
                  <a:extLst>
                    <a:ext uri="{9D8B030D-6E8A-4147-A177-3AD203B41FA5}">
                      <a16:colId xmlns="" xmlns:a16="http://schemas.microsoft.com/office/drawing/2014/main" val="20001"/>
                    </a:ext>
                  </a:extLst>
                </a:gridCol>
                <a:gridCol w="1197891">
                  <a:extLst>
                    <a:ext uri="{9D8B030D-6E8A-4147-A177-3AD203B41FA5}">
                      <a16:colId xmlns="" xmlns:a16="http://schemas.microsoft.com/office/drawing/2014/main" val="20002"/>
                    </a:ext>
                  </a:extLst>
                </a:gridCol>
                <a:gridCol w="1378394">
                  <a:extLst>
                    <a:ext uri="{9D8B030D-6E8A-4147-A177-3AD203B41FA5}">
                      <a16:colId xmlns="" xmlns:a16="http://schemas.microsoft.com/office/drawing/2014/main" val="20003"/>
                    </a:ext>
                  </a:extLst>
                </a:gridCol>
                <a:gridCol w="1542488">
                  <a:extLst>
                    <a:ext uri="{9D8B030D-6E8A-4147-A177-3AD203B41FA5}">
                      <a16:colId xmlns="" xmlns:a16="http://schemas.microsoft.com/office/drawing/2014/main" val="20004"/>
                    </a:ext>
                  </a:extLst>
                </a:gridCol>
                <a:gridCol w="1378394">
                  <a:extLst>
                    <a:ext uri="{9D8B030D-6E8A-4147-A177-3AD203B41FA5}">
                      <a16:colId xmlns="" xmlns:a16="http://schemas.microsoft.com/office/drawing/2014/main" val="1456977304"/>
                    </a:ext>
                  </a:extLst>
                </a:gridCol>
                <a:gridCol w="1542489">
                  <a:extLst>
                    <a:ext uri="{9D8B030D-6E8A-4147-A177-3AD203B41FA5}">
                      <a16:colId xmlns="" xmlns:a16="http://schemas.microsoft.com/office/drawing/2014/main" val="2924497656"/>
                    </a:ext>
                  </a:extLst>
                </a:gridCol>
                <a:gridCol w="1624540">
                  <a:extLst>
                    <a:ext uri="{9D8B030D-6E8A-4147-A177-3AD203B41FA5}">
                      <a16:colId xmlns="" xmlns:a16="http://schemas.microsoft.com/office/drawing/2014/main" val="2456501468"/>
                    </a:ext>
                  </a:extLst>
                </a:gridCol>
              </a:tblGrid>
              <a:tr h="842730">
                <a:tc>
                  <a:txBody>
                    <a:bodyPr/>
                    <a:lstStyle/>
                    <a:p>
                      <a:pPr algn="just">
                        <a:lnSpc>
                          <a:spcPct val="150000"/>
                        </a:lnSpc>
                        <a:spcAft>
                          <a:spcPts val="0"/>
                        </a:spcAft>
                      </a:pPr>
                      <a:r>
                        <a:rPr lang="en-IN" sz="1800" b="1" dirty="0">
                          <a:latin typeface="Times New Roman"/>
                          <a:ea typeface="Calibri"/>
                          <a:cs typeface="Times New Roman"/>
                        </a:rPr>
                        <a:t>TRAINING SAMPLES</a:t>
                      </a:r>
                      <a:endParaRPr lang="en-IN" sz="1800" dirty="0">
                        <a:latin typeface="Calibri"/>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800" b="1" dirty="0">
                          <a:latin typeface="Times New Roman"/>
                          <a:ea typeface="Calibri"/>
                          <a:cs typeface="Times New Roman"/>
                        </a:rPr>
                        <a:t>BATCH SIZE</a:t>
                      </a:r>
                      <a:endParaRPr lang="en-IN" sz="1800" dirty="0">
                        <a:latin typeface="Calibri"/>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800" b="1" dirty="0">
                          <a:latin typeface="Times New Roman"/>
                          <a:ea typeface="Calibri"/>
                          <a:cs typeface="Times New Roman"/>
                        </a:rPr>
                        <a:t>EPOCHS</a:t>
                      </a:r>
                      <a:endParaRPr lang="en-IN" sz="1800" dirty="0">
                        <a:latin typeface="Calibri"/>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800" b="1" dirty="0">
                          <a:latin typeface="Times New Roman"/>
                          <a:ea typeface="Calibri"/>
                          <a:cs typeface="Times New Roman"/>
                        </a:rPr>
                        <a:t>VAL LOSS</a:t>
                      </a:r>
                      <a:endParaRPr lang="en-IN" sz="1800" dirty="0">
                        <a:latin typeface="Calibri"/>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800" b="1" dirty="0">
                          <a:latin typeface="Times New Roman"/>
                          <a:ea typeface="Calibri"/>
                          <a:cs typeface="Times New Roman"/>
                        </a:rPr>
                        <a:t>VAL ACCURACY</a:t>
                      </a:r>
                      <a:endParaRPr lang="en-IN" sz="1800" dirty="0">
                        <a:latin typeface="Calibri"/>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Times New Roman" panose="02020603050405020304" pitchFamily="18" charset="0"/>
                          <a:ea typeface="Calibri"/>
                          <a:cs typeface="Times New Roman" panose="02020603050405020304" pitchFamily="18" charset="0"/>
                        </a:rPr>
                        <a:t>TRAINING LOSS</a:t>
                      </a:r>
                      <a:endParaRPr lang="en-IN" sz="1800" b="1" dirty="0">
                        <a:latin typeface="Times New Roman" panose="02020603050405020304" pitchFamily="18" charset="0"/>
                        <a:ea typeface="Calibri"/>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Times New Roman" panose="02020603050405020304" pitchFamily="18" charset="0"/>
                          <a:ea typeface="Calibri"/>
                          <a:cs typeface="Times New Roman" panose="02020603050405020304" pitchFamily="18" charset="0"/>
                        </a:rPr>
                        <a:t>TRAINING ACCURACY</a:t>
                      </a:r>
                      <a:endParaRPr lang="en-IN" sz="1800" b="1" dirty="0">
                        <a:latin typeface="Times New Roman" panose="02020603050405020304" pitchFamily="18" charset="0"/>
                        <a:ea typeface="Calibri"/>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Times New Roman" panose="02020603050405020304" pitchFamily="18" charset="0"/>
                          <a:ea typeface="Calibri"/>
                          <a:cs typeface="Times New Roman" panose="02020603050405020304" pitchFamily="18" charset="0"/>
                        </a:rPr>
                        <a:t>TESTING ACCURACY</a:t>
                      </a:r>
                      <a:endParaRPr lang="en-IN" sz="1800" b="1" dirty="0">
                        <a:latin typeface="Times New Roman" panose="02020603050405020304" pitchFamily="18" charset="0"/>
                        <a:ea typeface="Calibri"/>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63920">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1-2L</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37</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100</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0.42</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90.2%</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0.21</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92.08%</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GB" sz="1800" dirty="0" smtClean="0">
                          <a:latin typeface="Times" panose="02020603050405020304" pitchFamily="18" charset="0"/>
                          <a:ea typeface="Calibri"/>
                          <a:cs typeface="Times" panose="02020603050405020304" pitchFamily="18" charset="0"/>
                        </a:rPr>
                        <a:t>92.08%</a:t>
                      </a:r>
                      <a:endParaRPr lang="en-IN" sz="1800" dirty="0">
                        <a:latin typeface="Times" panose="02020603050405020304" pitchFamily="18" charset="0"/>
                        <a:ea typeface="Calibri"/>
                        <a:cs typeface="Times"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2" name="TextBox 1"/>
          <p:cNvSpPr txBox="1"/>
          <p:nvPr/>
        </p:nvSpPr>
        <p:spPr>
          <a:xfrm>
            <a:off x="3870037" y="572655"/>
            <a:ext cx="5837382" cy="461665"/>
          </a:xfrm>
          <a:prstGeom prst="rect">
            <a:avLst/>
          </a:prstGeom>
          <a:noFill/>
        </p:spPr>
        <p:txBody>
          <a:bodyPr wrap="square" rtlCol="0">
            <a:spAutoFit/>
          </a:bodyPr>
          <a:lstStyle/>
          <a:p>
            <a:r>
              <a:rPr lang="en-GB" sz="2400" dirty="0" smtClean="0">
                <a:solidFill>
                  <a:srgbClr val="FF0000"/>
                </a:solidFill>
              </a:rPr>
              <a:t>MODEL ACCURACY AND LOSS</a:t>
            </a:r>
            <a:endParaRPr lang="en-IN" sz="2400" dirty="0">
              <a:solidFill>
                <a:srgbClr val="FF0000"/>
              </a:solidFill>
            </a:endParaRPr>
          </a:p>
        </p:txBody>
      </p:sp>
      <p:sp>
        <p:nvSpPr>
          <p:cNvPr id="5" name="TextBox 4"/>
          <p:cNvSpPr txBox="1"/>
          <p:nvPr/>
        </p:nvSpPr>
        <p:spPr>
          <a:xfrm rot="16200000">
            <a:off x="382387" y="4343299"/>
            <a:ext cx="2181623" cy="307777"/>
          </a:xfrm>
          <a:prstGeom prst="rect">
            <a:avLst/>
          </a:prstGeom>
          <a:noFill/>
        </p:spPr>
        <p:txBody>
          <a:bodyPr wrap="square" rtlCol="0">
            <a:spAutoFit/>
          </a:bodyPr>
          <a:lstStyle/>
          <a:p>
            <a:pPr algn="ctr"/>
            <a:r>
              <a:rPr lang="en-GB" dirty="0" smtClean="0">
                <a:solidFill>
                  <a:srgbClr val="474747"/>
                </a:solidFill>
              </a:rPr>
              <a:t>Accuracy</a:t>
            </a:r>
            <a:endParaRPr lang="en-IN" dirty="0">
              <a:solidFill>
                <a:srgbClr val="474747"/>
              </a:solidFill>
            </a:endParaRPr>
          </a:p>
        </p:txBody>
      </p:sp>
      <p:sp>
        <p:nvSpPr>
          <p:cNvPr id="6" name="Rectangle 5"/>
          <p:cNvSpPr/>
          <p:nvPr/>
        </p:nvSpPr>
        <p:spPr>
          <a:xfrm rot="16200000">
            <a:off x="5554096" y="4343298"/>
            <a:ext cx="2813987" cy="307777"/>
          </a:xfrm>
          <a:prstGeom prst="rect">
            <a:avLst/>
          </a:prstGeom>
        </p:spPr>
        <p:txBody>
          <a:bodyPr wrap="square">
            <a:spAutoFit/>
          </a:bodyPr>
          <a:lstStyle/>
          <a:p>
            <a:pPr algn="ctr"/>
            <a:r>
              <a:rPr lang="en-GB" dirty="0" smtClean="0">
                <a:solidFill>
                  <a:srgbClr val="474747"/>
                </a:solidFill>
              </a:rPr>
              <a:t>Loss</a:t>
            </a:r>
            <a:endParaRPr lang="en-IN" dirty="0">
              <a:solidFill>
                <a:srgbClr val="474747"/>
              </a:solidFill>
            </a:endParaRPr>
          </a:p>
        </p:txBody>
      </p:sp>
      <p:sp>
        <p:nvSpPr>
          <p:cNvPr id="7" name="TextBox 6"/>
          <p:cNvSpPr txBox="1"/>
          <p:nvPr/>
        </p:nvSpPr>
        <p:spPr>
          <a:xfrm>
            <a:off x="3800764" y="5683653"/>
            <a:ext cx="711199" cy="307777"/>
          </a:xfrm>
          <a:prstGeom prst="rect">
            <a:avLst/>
          </a:prstGeom>
          <a:noFill/>
        </p:spPr>
        <p:txBody>
          <a:bodyPr wrap="square" rtlCol="0">
            <a:spAutoFit/>
          </a:bodyPr>
          <a:lstStyle/>
          <a:p>
            <a:r>
              <a:rPr lang="en-GB" dirty="0">
                <a:solidFill>
                  <a:srgbClr val="474747"/>
                </a:solidFill>
              </a:rPr>
              <a:t>Epoch</a:t>
            </a:r>
            <a:endParaRPr lang="en-IN" dirty="0">
              <a:solidFill>
                <a:srgbClr val="474747"/>
              </a:solidFill>
            </a:endParaRPr>
          </a:p>
        </p:txBody>
      </p:sp>
      <p:sp>
        <p:nvSpPr>
          <p:cNvPr id="8" name="Rectangle 7"/>
          <p:cNvSpPr/>
          <p:nvPr/>
        </p:nvSpPr>
        <p:spPr>
          <a:xfrm>
            <a:off x="9174198" y="5683654"/>
            <a:ext cx="692818" cy="307777"/>
          </a:xfrm>
          <a:prstGeom prst="rect">
            <a:avLst/>
          </a:prstGeom>
        </p:spPr>
        <p:txBody>
          <a:bodyPr wrap="none">
            <a:spAutoFit/>
          </a:bodyPr>
          <a:lstStyle/>
          <a:p>
            <a:r>
              <a:rPr lang="en-GB" dirty="0">
                <a:solidFill>
                  <a:srgbClr val="474747"/>
                </a:solidFill>
              </a:rPr>
              <a:t>Epoch</a:t>
            </a:r>
            <a:endParaRPr lang="en-IN" dirty="0">
              <a:solidFill>
                <a:srgbClr val="474747"/>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556" t="9649" r="49449" b="8649"/>
          <a:stretch/>
        </p:blipFill>
        <p:spPr>
          <a:xfrm>
            <a:off x="1763504" y="3064651"/>
            <a:ext cx="4525818" cy="2669309"/>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53627" t="6822" r="2571" b="10346"/>
          <a:stretch/>
        </p:blipFill>
        <p:spPr>
          <a:xfrm>
            <a:off x="7075054" y="3064651"/>
            <a:ext cx="4405746" cy="2706254"/>
          </a:xfrm>
          <a:prstGeom prst="rect">
            <a:avLst/>
          </a:prstGeom>
        </p:spPr>
      </p:pic>
    </p:spTree>
    <p:extLst>
      <p:ext uri="{BB962C8B-B14F-4D97-AF65-F5344CB8AC3E}">
        <p14:creationId xmlns:p14="http://schemas.microsoft.com/office/powerpoint/2010/main" val="2314749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7853" y="637310"/>
            <a:ext cx="4211782" cy="461665"/>
          </a:xfrm>
          <a:prstGeom prst="rect">
            <a:avLst/>
          </a:prstGeom>
          <a:noFill/>
        </p:spPr>
        <p:txBody>
          <a:bodyPr wrap="square" rtlCol="0">
            <a:spAutoFit/>
          </a:bodyPr>
          <a:lstStyle/>
          <a:p>
            <a:pPr algn="ctr"/>
            <a:r>
              <a:rPr lang="en-GB" sz="2400" dirty="0" smtClean="0">
                <a:solidFill>
                  <a:srgbClr val="FF0000"/>
                </a:solidFill>
              </a:rPr>
              <a:t>CONFUSION MATRIX</a:t>
            </a:r>
            <a:endParaRPr lang="en-IN" sz="24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609" y="1294334"/>
            <a:ext cx="8670398" cy="4882889"/>
          </a:xfrm>
          <a:prstGeom prst="rect">
            <a:avLst/>
          </a:prstGeom>
        </p:spPr>
      </p:pic>
    </p:spTree>
    <p:extLst>
      <p:ext uri="{BB962C8B-B14F-4D97-AF65-F5344CB8AC3E}">
        <p14:creationId xmlns:p14="http://schemas.microsoft.com/office/powerpoint/2010/main" val="3553957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3702977" y="336570"/>
            <a:ext cx="4850700" cy="4296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sz="3100" dirty="0">
                <a:solidFill>
                  <a:srgbClr val="FF0000"/>
                </a:solidFill>
              </a:rPr>
              <a:t>INTRODUCTION</a:t>
            </a:r>
            <a:endParaRPr sz="3100" dirty="0">
              <a:solidFill>
                <a:srgbClr val="FF0000"/>
              </a:solidFill>
            </a:endParaRPr>
          </a:p>
        </p:txBody>
      </p:sp>
      <p:sp>
        <p:nvSpPr>
          <p:cNvPr id="2" name="TextBox 1"/>
          <p:cNvSpPr txBox="1"/>
          <p:nvPr/>
        </p:nvSpPr>
        <p:spPr>
          <a:xfrm>
            <a:off x="900789" y="1253273"/>
            <a:ext cx="11181347" cy="2677656"/>
          </a:xfrm>
          <a:prstGeom prst="rect">
            <a:avLst/>
          </a:prstGeom>
          <a:noFill/>
        </p:spPr>
        <p:txBody>
          <a:bodyPr wrap="square" rtlCol="0">
            <a:spAutoFit/>
          </a:bodyPr>
          <a:lstStyle/>
          <a:p>
            <a:pPr algn="just"/>
            <a:r>
              <a:rPr lang="en-IN" sz="2800" dirty="0">
                <a:latin typeface="Times" panose="02020603050405020304" pitchFamily="18" charset="0"/>
                <a:cs typeface="Times" panose="02020603050405020304" pitchFamily="18" charset="0"/>
              </a:rPr>
              <a:t>Pipelines play a crucial role in various industries, serving as a structured and efficient means of managing complex processes. In a broad sense, a pipeline is a system or method for the sequential and often automated flow of materials, information, or tasks from one stage to the next. The extraction, transportation, and refinement of oil and gas involve extensive pipeline systems. </a:t>
            </a:r>
            <a:endParaRPr lang="en-IN" sz="2000" dirty="0">
              <a:latin typeface="Times" panose="02020603050405020304" pitchFamily="18" charset="0"/>
              <a:cs typeface="Times" panose="02020603050405020304" pitchFamily="18" charset="0"/>
            </a:endParaRPr>
          </a:p>
        </p:txBody>
      </p:sp>
      <p:pic>
        <p:nvPicPr>
          <p:cNvPr id="1028" name="Picture 4" descr="Pipeline pre-commissioning Procedures - Fiel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456" y="4240001"/>
            <a:ext cx="4109742" cy="2380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4679" y="740781"/>
            <a:ext cx="5590572" cy="461665"/>
          </a:xfrm>
          <a:prstGeom prst="rect">
            <a:avLst/>
          </a:prstGeom>
          <a:noFill/>
        </p:spPr>
        <p:txBody>
          <a:bodyPr wrap="square" rtlCol="0">
            <a:spAutoFit/>
          </a:bodyPr>
          <a:lstStyle/>
          <a:p>
            <a:r>
              <a:rPr lang="en-GB" sz="2400" dirty="0" smtClean="0">
                <a:solidFill>
                  <a:srgbClr val="FF0000"/>
                </a:solidFill>
              </a:rPr>
              <a:t>CLASSIFICATION REPORT</a:t>
            </a:r>
            <a:endParaRPr lang="en-IN" sz="24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147" y="2015367"/>
            <a:ext cx="6414521" cy="3390010"/>
          </a:xfrm>
          <a:prstGeom prst="rect">
            <a:avLst/>
          </a:prstGeom>
        </p:spPr>
      </p:pic>
    </p:spTree>
    <p:extLst>
      <p:ext uri="{BB962C8B-B14F-4D97-AF65-F5344CB8AC3E}">
        <p14:creationId xmlns:p14="http://schemas.microsoft.com/office/powerpoint/2010/main" val="2838926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254" y="464470"/>
            <a:ext cx="4850817" cy="615553"/>
          </a:xfrm>
        </p:spPr>
        <p:txBody>
          <a:bodyPr/>
          <a:lstStyle/>
          <a:p>
            <a:r>
              <a:rPr lang="en-GB" sz="4000" dirty="0" smtClean="0">
                <a:solidFill>
                  <a:srgbClr val="FF0000"/>
                </a:solidFill>
              </a:rPr>
              <a:t>OUTPUT</a:t>
            </a:r>
            <a:endParaRPr lang="en-IN" dirty="0">
              <a:solidFill>
                <a:srgbClr val="FF00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6709" t="3550" r="34062" b="20302"/>
          <a:stretch/>
        </p:blipFill>
        <p:spPr>
          <a:xfrm>
            <a:off x="2361236" y="1516286"/>
            <a:ext cx="2939970" cy="405113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6939" t="5096" r="36479" b="18845"/>
          <a:stretch/>
        </p:blipFill>
        <p:spPr>
          <a:xfrm>
            <a:off x="7905509" y="1551008"/>
            <a:ext cx="2673752" cy="4016417"/>
          </a:xfrm>
          <a:prstGeom prst="rect">
            <a:avLst/>
          </a:prstGeom>
        </p:spPr>
      </p:pic>
    </p:spTree>
    <p:extLst>
      <p:ext uri="{BB962C8B-B14F-4D97-AF65-F5344CB8AC3E}">
        <p14:creationId xmlns:p14="http://schemas.microsoft.com/office/powerpoint/2010/main" val="1370480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163725" y="395021"/>
            <a:ext cx="4850817" cy="1000760"/>
          </a:xfrm>
        </p:spPr>
        <p:txBody>
          <a:bodyPr/>
          <a:lstStyle/>
          <a:p>
            <a:r>
              <a:rPr lang="en-GB" sz="4000" dirty="0" smtClean="0">
                <a:solidFill>
                  <a:srgbClr val="FF0000"/>
                </a:solidFill>
              </a:rPr>
              <a:t>OUTPUT</a:t>
            </a:r>
            <a:endParaRPr lang="en-IN"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399" t="5007" r="36709" b="20727"/>
          <a:stretch/>
        </p:blipFill>
        <p:spPr>
          <a:xfrm>
            <a:off x="2835797" y="1595338"/>
            <a:ext cx="2604304" cy="3948936"/>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400" t="3955" r="35788" b="18333"/>
          <a:stretch/>
        </p:blipFill>
        <p:spPr>
          <a:xfrm>
            <a:off x="7439175" y="1595338"/>
            <a:ext cx="2696901" cy="3948936"/>
          </a:xfrm>
          <a:prstGeom prst="rect">
            <a:avLst/>
          </a:prstGeom>
        </p:spPr>
      </p:pic>
    </p:spTree>
    <p:extLst>
      <p:ext uri="{BB962C8B-B14F-4D97-AF65-F5344CB8AC3E}">
        <p14:creationId xmlns:p14="http://schemas.microsoft.com/office/powerpoint/2010/main" val="2089191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1366" y="520860"/>
            <a:ext cx="3993266" cy="584775"/>
          </a:xfrm>
          <a:prstGeom prst="rect">
            <a:avLst/>
          </a:prstGeom>
          <a:noFill/>
        </p:spPr>
        <p:txBody>
          <a:bodyPr wrap="square" rtlCol="0">
            <a:spAutoFit/>
          </a:bodyPr>
          <a:lstStyle/>
          <a:p>
            <a:r>
              <a:rPr lang="en-GB" sz="3200" dirty="0" smtClean="0">
                <a:solidFill>
                  <a:srgbClr val="FF0000"/>
                </a:solidFill>
              </a:rPr>
              <a:t>REFERENCES</a:t>
            </a:r>
            <a:endParaRPr lang="en-IN" sz="3200" dirty="0">
              <a:solidFill>
                <a:srgbClr val="FF0000"/>
              </a:solidFill>
            </a:endParaRPr>
          </a:p>
        </p:txBody>
      </p:sp>
      <p:sp>
        <p:nvSpPr>
          <p:cNvPr id="4" name="Rectangle 3"/>
          <p:cNvSpPr/>
          <p:nvPr/>
        </p:nvSpPr>
        <p:spPr>
          <a:xfrm>
            <a:off x="1034005" y="1399663"/>
            <a:ext cx="10656425" cy="5165517"/>
          </a:xfrm>
          <a:prstGeom prst="rect">
            <a:avLst/>
          </a:prstGeom>
        </p:spPr>
        <p:txBody>
          <a:bodyPr wrap="square">
            <a:spAutoFit/>
          </a:bodyPr>
          <a:lstStyle/>
          <a:p>
            <a:pPr>
              <a:lnSpc>
                <a:spcPct val="150000"/>
              </a:lnSpc>
              <a:spcAft>
                <a:spcPts val="100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1.	L</a:t>
            </a:r>
            <a:r>
              <a:rPr lang="en-IN" sz="1600" dirty="0">
                <a:latin typeface="Times New Roman" panose="02020603050405020304" pitchFamily="18" charset="0"/>
                <a:ea typeface="Calibri" panose="020F0502020204030204" pitchFamily="34" charset="0"/>
                <a:cs typeface="Times New Roman" panose="02020603050405020304" pitchFamily="18" charset="0"/>
              </a:rPr>
              <a:t>. 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Bernardes</a:t>
            </a:r>
            <a:r>
              <a:rPr lang="en-IN" sz="1600" dirty="0">
                <a:latin typeface="Times New Roman" panose="02020603050405020304" pitchFamily="18" charset="0"/>
                <a:ea typeface="Calibri" panose="020F0502020204030204" pitchFamily="34" charset="0"/>
                <a:cs typeface="Times New Roman" panose="02020603050405020304" pitchFamily="18" charset="0"/>
              </a:rPr>
              <a:t>, P. O. C. </a:t>
            </a:r>
            <a:r>
              <a:rPr lang="en-IN" sz="1600" dirty="0" err="1">
                <a:latin typeface="Times New Roman" panose="02020603050405020304" pitchFamily="18" charset="0"/>
                <a:ea typeface="Calibri" panose="020F0502020204030204" pitchFamily="34" charset="0"/>
                <a:cs typeface="Times New Roman" panose="02020603050405020304" pitchFamily="18" charset="0"/>
              </a:rPr>
              <a:t>Júnior</a:t>
            </a:r>
            <a:r>
              <a:rPr lang="en-IN" sz="1600" dirty="0">
                <a:latin typeface="Times New Roman" panose="02020603050405020304" pitchFamily="18" charset="0"/>
                <a:ea typeface="Calibri" panose="020F0502020204030204" pitchFamily="34" charset="0"/>
                <a:cs typeface="Times New Roman" panose="02020603050405020304" pitchFamily="18" charset="0"/>
              </a:rPr>
              <a:t>, F. R. L.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Dotto</a:t>
            </a:r>
            <a:r>
              <a:rPr lang="en-IN" sz="1600" dirty="0">
                <a:latin typeface="Times New Roman" panose="02020603050405020304" pitchFamily="18" charset="0"/>
                <a:ea typeface="Calibri" panose="020F0502020204030204" pitchFamily="34" charset="0"/>
                <a:cs typeface="Times New Roman" panose="02020603050405020304" pitchFamily="18" charset="0"/>
              </a:rPr>
              <a:t>, A. R. Rodrigues, and M. M. Silva, “Damage Detection in Machining Tools Using Acoustic Emission, Signal Processing, and Feature Extraction,” p. 109, 2024,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10.3390/ecsa-10-16258.</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2.	W. Sheng, S. F. </a:t>
            </a:r>
            <a:r>
              <a:rPr lang="en-IN" sz="1600" dirty="0" err="1">
                <a:latin typeface="Times New Roman" panose="02020603050405020304" pitchFamily="18" charset="0"/>
                <a:ea typeface="Calibri" panose="020F0502020204030204" pitchFamily="34" charset="0"/>
                <a:cs typeface="Times New Roman" panose="02020603050405020304" pitchFamily="18" charset="0"/>
              </a:rPr>
              <a:t>Wirtz</a:t>
            </a:r>
            <a:r>
              <a:rPr lang="en-IN" sz="1600" dirty="0">
                <a:latin typeface="Times New Roman" panose="02020603050405020304" pitchFamily="18" charset="0"/>
                <a:ea typeface="Calibri" panose="020F0502020204030204" pitchFamily="34" charset="0"/>
                <a:cs typeface="Times New Roman" panose="02020603050405020304" pitchFamily="18" charset="0"/>
              </a:rPr>
              <a:t>, and D.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Söffker</a:t>
            </a:r>
            <a:r>
              <a:rPr lang="en-IN" sz="1600" dirty="0">
                <a:latin typeface="Times New Roman" panose="02020603050405020304" pitchFamily="18" charset="0"/>
                <a:ea typeface="Calibri" panose="020F0502020204030204" pitchFamily="34" charset="0"/>
                <a:cs typeface="Times New Roman" panose="02020603050405020304" pitchFamily="18" charset="0"/>
              </a:rPr>
              <a:t>, “Wavelet packet transform-based feature extraction for acoustic emission pattern recognition,” </a:t>
            </a:r>
            <a:r>
              <a:rPr lang="en-IN" sz="1600" i="1" dirty="0">
                <a:latin typeface="Times New Roman" panose="02020603050405020304" pitchFamily="18" charset="0"/>
                <a:ea typeface="Calibri" panose="020F0502020204030204" pitchFamily="34" charset="0"/>
                <a:cs typeface="Times New Roman" panose="02020603050405020304" pitchFamily="18" charset="0"/>
              </a:rPr>
              <a:t>9th Eur. Work.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Struct</a:t>
            </a:r>
            <a:r>
              <a:rPr lang="en-IN" sz="1600" i="1" dirty="0">
                <a:latin typeface="Times New Roman" panose="02020603050405020304" pitchFamily="18" charset="0"/>
                <a:ea typeface="Calibri" panose="020F0502020204030204" pitchFamily="34" charset="0"/>
                <a:cs typeface="Times New Roman" panose="02020603050405020304" pitchFamily="18" charset="0"/>
              </a:rPr>
              <a:t>. Heal.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Monit</a:t>
            </a:r>
            <a:r>
              <a:rPr lang="en-IN" sz="1600" i="1" dirty="0">
                <a:latin typeface="Times New Roman" panose="02020603050405020304" pitchFamily="18" charset="0"/>
                <a:ea typeface="Calibri" panose="020F0502020204030204" pitchFamily="34" charset="0"/>
                <a:cs typeface="Times New Roman" panose="02020603050405020304" pitchFamily="18" charset="0"/>
              </a:rPr>
              <a:t>. EWSHM 2018</a:t>
            </a:r>
            <a:r>
              <a:rPr lang="en-IN" sz="1600" dirty="0">
                <a:latin typeface="Times New Roman" panose="02020603050405020304" pitchFamily="18" charset="0"/>
                <a:ea typeface="Calibri" panose="020F0502020204030204" pitchFamily="34" charset="0"/>
                <a:cs typeface="Times New Roman" panose="02020603050405020304" pitchFamily="18" charset="0"/>
              </a:rPr>
              <a:t>, no. July, 2018.</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3.	G. </a:t>
            </a:r>
            <a:r>
              <a:rPr lang="en-IN" sz="1600" dirty="0" err="1">
                <a:latin typeface="Times New Roman" panose="02020603050405020304" pitchFamily="18" charset="0"/>
                <a:ea typeface="Calibri" panose="020F0502020204030204" pitchFamily="34" charset="0"/>
                <a:cs typeface="Times New Roman" panose="02020603050405020304" pitchFamily="18" charset="0"/>
              </a:rPr>
              <a:t>Manthei</a:t>
            </a:r>
            <a:r>
              <a:rPr lang="en-IN" sz="1600" dirty="0">
                <a:latin typeface="Times New Roman" panose="02020603050405020304" pitchFamily="18" charset="0"/>
                <a:ea typeface="Calibri" panose="020F0502020204030204" pitchFamily="34" charset="0"/>
                <a:cs typeface="Times New Roman" panose="02020603050405020304" pitchFamily="18" charset="0"/>
              </a:rPr>
              <a:t> and 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Guckert</a:t>
            </a:r>
            <a:r>
              <a:rPr lang="en-IN" sz="1600" dirty="0">
                <a:latin typeface="Times New Roman" panose="02020603050405020304" pitchFamily="18" charset="0"/>
                <a:ea typeface="Calibri" panose="020F0502020204030204" pitchFamily="34" charset="0"/>
                <a:cs typeface="Times New Roman" panose="02020603050405020304" pitchFamily="18" charset="0"/>
              </a:rPr>
              <a:t>, “Classification of Located Acoustic Emission Events Using Neural Network,” </a:t>
            </a:r>
            <a:r>
              <a:rPr lang="en-IN" sz="1600" i="1" dirty="0">
                <a:latin typeface="Times New Roman" panose="02020603050405020304" pitchFamily="18" charset="0"/>
                <a:ea typeface="Calibri" panose="020F0502020204030204" pitchFamily="34" charset="0"/>
                <a:cs typeface="Times New Roman" panose="02020603050405020304" pitchFamily="18" charset="0"/>
              </a:rPr>
              <a:t>J.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Nondestruct</a:t>
            </a:r>
            <a:r>
              <a:rPr lang="en-IN" sz="1600" i="1" dirty="0">
                <a:latin typeface="Times New Roman" panose="02020603050405020304" pitchFamily="18" charset="0"/>
                <a:ea typeface="Calibri" panose="020F0502020204030204" pitchFamily="34" charset="0"/>
                <a:cs typeface="Times New Roman" panose="02020603050405020304" pitchFamily="18" charset="0"/>
              </a:rPr>
              <a:t>.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Eval</a:t>
            </a:r>
            <a:r>
              <a:rPr lang="en-IN" sz="1600" i="1"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latin typeface="Times New Roman" panose="02020603050405020304" pitchFamily="18" charset="0"/>
                <a:ea typeface="Calibri" panose="020F0502020204030204" pitchFamily="34" charset="0"/>
                <a:cs typeface="Times New Roman" panose="02020603050405020304" pitchFamily="18" charset="0"/>
              </a:rPr>
              <a:t>, vol. 42, no. 1, 2023,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10.1007/s10921-022-00913-x.</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4.	B. Cui and H. Wang, “Analysis and prediction of pipeline corrosion defects based on data analytics of in-line inspection,” </a:t>
            </a:r>
            <a:r>
              <a:rPr lang="en-IN" sz="1600" i="1" dirty="0">
                <a:latin typeface="Times New Roman" panose="02020603050405020304" pitchFamily="18" charset="0"/>
                <a:ea typeface="Calibri" panose="020F0502020204030204" pitchFamily="34" charset="0"/>
                <a:cs typeface="Times New Roman" panose="02020603050405020304" pitchFamily="18" charset="0"/>
              </a:rPr>
              <a:t>J.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Infrastruct</a:t>
            </a:r>
            <a:r>
              <a:rPr lang="en-IN" sz="1600" i="1" dirty="0">
                <a:latin typeface="Times New Roman" panose="02020603050405020304" pitchFamily="18" charset="0"/>
                <a:ea typeface="Calibri" panose="020F0502020204030204" pitchFamily="34" charset="0"/>
                <a:cs typeface="Times New Roman" panose="02020603050405020304" pitchFamily="18" charset="0"/>
              </a:rPr>
              <a:t>.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Preserv</a:t>
            </a:r>
            <a:r>
              <a:rPr lang="en-IN" sz="1600" i="1" dirty="0">
                <a:latin typeface="Times New Roman" panose="02020603050405020304" pitchFamily="18" charset="0"/>
                <a:ea typeface="Calibri" panose="020F0502020204030204" pitchFamily="34" charset="0"/>
                <a:cs typeface="Times New Roman" panose="02020603050405020304" pitchFamily="18" charset="0"/>
              </a:rPr>
              <a:t>.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Resil</a:t>
            </a:r>
            <a:r>
              <a:rPr lang="en-IN" sz="1600" i="1"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latin typeface="Times New Roman" panose="02020603050405020304" pitchFamily="18" charset="0"/>
                <a:ea typeface="Calibri" panose="020F0502020204030204" pitchFamily="34" charset="0"/>
                <a:cs typeface="Times New Roman" panose="02020603050405020304" pitchFamily="18" charset="0"/>
              </a:rPr>
              <a:t>, vol. 4, no. 1, 2023,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10.1186/s43065-023-00081-w.</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5.	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Ullah</a:t>
            </a:r>
            <a:r>
              <a:rPr lang="en-IN" sz="1600" dirty="0">
                <a:latin typeface="Times New Roman" panose="02020603050405020304" pitchFamily="18" charset="0"/>
                <a:ea typeface="Calibri" panose="020F0502020204030204" pitchFamily="34" charset="0"/>
                <a:cs typeface="Times New Roman" panose="02020603050405020304" pitchFamily="18" charset="0"/>
              </a:rPr>
              <a:t>, Z. Ahmed, and J. M. Kim, “Pipeline Leakage Detection Using Acoustic Emission and Machine Learning Algorithms,” </a:t>
            </a:r>
            <a:r>
              <a:rPr lang="en-IN" sz="1600" i="1" dirty="0">
                <a:latin typeface="Times New Roman" panose="02020603050405020304" pitchFamily="18" charset="0"/>
                <a:ea typeface="Calibri" panose="020F0502020204030204" pitchFamily="34" charset="0"/>
                <a:cs typeface="Times New Roman" panose="02020603050405020304" pitchFamily="18" charset="0"/>
              </a:rPr>
              <a:t>Sensors</a:t>
            </a:r>
            <a:r>
              <a:rPr lang="en-IN" sz="1600" dirty="0">
                <a:latin typeface="Times New Roman" panose="02020603050405020304" pitchFamily="18" charset="0"/>
                <a:ea typeface="Calibri" panose="020F0502020204030204" pitchFamily="34" charset="0"/>
                <a:cs typeface="Times New Roman" panose="02020603050405020304" pitchFamily="18" charset="0"/>
              </a:rPr>
              <a:t>, vol. 23, no. 6, 2023,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10.3390/s23063226.</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6.	J. Cui, Y. Wu, Z. Lu, and W. Xiao, “Studying Corrosion Failure Prediction Models and Methods for Submarine Oil and Gas Transport Pipelines,” </a:t>
            </a:r>
            <a:r>
              <a:rPr lang="en-IN" sz="1600" i="1" dirty="0">
                <a:latin typeface="Times New Roman" panose="02020603050405020304" pitchFamily="18" charset="0"/>
                <a:ea typeface="Calibri" panose="020F0502020204030204" pitchFamily="34" charset="0"/>
                <a:cs typeface="Times New Roman" panose="02020603050405020304" pitchFamily="18" charset="0"/>
              </a:rPr>
              <a:t>Appl. Sci.</a:t>
            </a:r>
            <a:r>
              <a:rPr lang="en-IN" sz="1600" dirty="0">
                <a:latin typeface="Times New Roman" panose="02020603050405020304" pitchFamily="18" charset="0"/>
                <a:ea typeface="Calibri" panose="020F0502020204030204" pitchFamily="34" charset="0"/>
                <a:cs typeface="Times New Roman" panose="02020603050405020304" pitchFamily="18" charset="0"/>
              </a:rPr>
              <a:t>, vol. 13, no. 23, p. 12713, 2023,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10.3390/app132312713</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3670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7463" y="375054"/>
            <a:ext cx="10008243" cy="6273512"/>
          </a:xfrm>
          <a:prstGeom prst="rect">
            <a:avLst/>
          </a:prstGeom>
        </p:spPr>
        <p:txBody>
          <a:bodyPr wrap="square">
            <a:spAutoFit/>
          </a:bodyPr>
          <a:lstStyle/>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7.	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Alegeh</a:t>
            </a:r>
            <a:r>
              <a:rPr lang="en-IN" sz="1600" dirty="0">
                <a:latin typeface="Times New Roman" panose="02020603050405020304" pitchFamily="18" charset="0"/>
                <a:ea typeface="Calibri" panose="020F0502020204030204" pitchFamily="34" charset="0"/>
                <a:cs typeface="Times New Roman" panose="02020603050405020304" pitchFamily="18" charset="0"/>
              </a:rPr>
              <a:t>, 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Thottoli</a:t>
            </a:r>
            <a:r>
              <a:rPr lang="en-IN" sz="1600" dirty="0">
                <a:latin typeface="Times New Roman" panose="02020603050405020304" pitchFamily="18" charset="0"/>
                <a:ea typeface="Calibri" panose="020F0502020204030204" pitchFamily="34" charset="0"/>
                <a:cs typeface="Times New Roman" panose="02020603050405020304" pitchFamily="18" charset="0"/>
              </a:rPr>
              <a:t>, 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Mian</a:t>
            </a:r>
            <a:r>
              <a:rPr lang="en-IN" sz="1600" dirty="0">
                <a:latin typeface="Times New Roman" panose="02020603050405020304" pitchFamily="18" charset="0"/>
                <a:ea typeface="Calibri" panose="020F0502020204030204" pitchFamily="34" charset="0"/>
                <a:cs typeface="Times New Roman" panose="02020603050405020304" pitchFamily="18" charset="0"/>
              </a:rPr>
              <a:t>, A. </a:t>
            </a:r>
            <a:r>
              <a:rPr lang="en-IN" sz="1600" dirty="0" err="1">
                <a:latin typeface="Times New Roman" panose="02020603050405020304" pitchFamily="18" charset="0"/>
                <a:ea typeface="Calibri" panose="020F0502020204030204" pitchFamily="34" charset="0"/>
                <a:cs typeface="Times New Roman" panose="02020603050405020304" pitchFamily="18" charset="0"/>
              </a:rPr>
              <a:t>Longstaff</a:t>
            </a:r>
            <a:r>
              <a:rPr lang="en-IN" sz="1600" dirty="0">
                <a:latin typeface="Times New Roman" panose="02020603050405020304" pitchFamily="18" charset="0"/>
                <a:ea typeface="Calibri" panose="020F0502020204030204" pitchFamily="34" charset="0"/>
                <a:cs typeface="Times New Roman" panose="02020603050405020304" pitchFamily="18" charset="0"/>
              </a:rPr>
              <a:t>, and S. Fletcher, “Feature extraction of time-series data feature extraction of time-series data condition monitoring,” </a:t>
            </a:r>
            <a:r>
              <a:rPr lang="en-IN" sz="1600" i="1" dirty="0">
                <a:latin typeface="Times New Roman" panose="02020603050405020304" pitchFamily="18" charset="0"/>
                <a:ea typeface="Calibri" panose="020F0502020204030204" pitchFamily="34" charset="0"/>
                <a:cs typeface="Times New Roman" panose="02020603050405020304" pitchFamily="18" charset="0"/>
              </a:rPr>
              <a:t>Adv.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Transdiscipl</a:t>
            </a:r>
            <a:r>
              <a:rPr lang="en-IN" sz="1600" i="1" dirty="0">
                <a:latin typeface="Times New Roman" panose="02020603050405020304" pitchFamily="18" charset="0"/>
                <a:ea typeface="Calibri" panose="020F0502020204030204" pitchFamily="34" charset="0"/>
                <a:cs typeface="Times New Roman" panose="02020603050405020304" pitchFamily="18" charset="0"/>
              </a:rPr>
              <a:t>. Eng.</a:t>
            </a:r>
            <a:r>
              <a:rPr lang="en-IN" sz="1600" dirty="0">
                <a:latin typeface="Times New Roman" panose="02020603050405020304" pitchFamily="18" charset="0"/>
                <a:ea typeface="Calibri" panose="020F0502020204030204" pitchFamily="34" charset="0"/>
                <a:cs typeface="Times New Roman" panose="02020603050405020304" pitchFamily="18" charset="0"/>
              </a:rPr>
              <a:t>, vol. 15, pp. 402–407, 2021,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10.3233/ATDE210069.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8.	J. K. </a:t>
            </a:r>
            <a:r>
              <a:rPr lang="en-IN" sz="1600" dirty="0" err="1">
                <a:latin typeface="Times New Roman" panose="02020603050405020304" pitchFamily="18" charset="0"/>
                <a:ea typeface="Calibri" panose="020F0502020204030204" pitchFamily="34" charset="0"/>
                <a:cs typeface="Times New Roman" panose="02020603050405020304" pitchFamily="18" charset="0"/>
              </a:rPr>
              <a:t>Thang</a:t>
            </a:r>
            <a:r>
              <a:rPr lang="en-IN" sz="1600" dirty="0">
                <a:latin typeface="Times New Roman" panose="02020603050405020304" pitchFamily="18" charset="0"/>
                <a:ea typeface="Calibri" panose="020F0502020204030204" pitchFamily="34" charset="0"/>
                <a:cs typeface="Times New Roman" panose="02020603050405020304" pitchFamily="18" charset="0"/>
              </a:rPr>
              <a:t> Bui </a:t>
            </a:r>
            <a:r>
              <a:rPr lang="en-IN" sz="1600" dirty="0" err="1">
                <a:latin typeface="Times New Roman" panose="02020603050405020304" pitchFamily="18" charset="0"/>
                <a:ea typeface="Calibri" panose="020F0502020204030204" pitchFamily="34" charset="0"/>
                <a:cs typeface="Times New Roman" panose="02020603050405020304" pitchFamily="18" charset="0"/>
              </a:rPr>
              <a:t>Quy</a:t>
            </a:r>
            <a:r>
              <a:rPr lang="en-IN" sz="1600" dirty="0">
                <a:latin typeface="Times New Roman" panose="02020603050405020304" pitchFamily="18" charset="0"/>
                <a:ea typeface="Calibri" panose="020F0502020204030204" pitchFamily="34" charset="0"/>
                <a:cs typeface="Times New Roman" panose="02020603050405020304" pitchFamily="18" charset="0"/>
              </a:rPr>
              <a:t>, “Leak Detection in a Gas Pipeline Using Spectral Portrait of Acoustic Emission Signals,” </a:t>
            </a:r>
            <a:r>
              <a:rPr lang="en-IN" sz="1600" i="1" dirty="0">
                <a:latin typeface="Times New Roman" panose="02020603050405020304" pitchFamily="18" charset="0"/>
                <a:ea typeface="Calibri" panose="020F0502020204030204" pitchFamily="34" charset="0"/>
                <a:cs typeface="Times New Roman" panose="02020603050405020304" pitchFamily="18" charset="0"/>
              </a:rPr>
              <a:t>Measurement</a:t>
            </a:r>
            <a:r>
              <a:rPr lang="en-IN" sz="1600" dirty="0">
                <a:latin typeface="Times New Roman" panose="02020603050405020304" pitchFamily="18" charset="0"/>
                <a:ea typeface="Calibri" panose="020F0502020204030204" pitchFamily="34" charset="0"/>
                <a:cs typeface="Times New Roman" panose="02020603050405020304" pitchFamily="18" charset="0"/>
              </a:rPr>
              <a:t>, 2019,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http://dx.doi.org/10.1016/j.measurement.2019.107403.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9.	G. </a:t>
            </a:r>
            <a:r>
              <a:rPr lang="en-IN" sz="1600" dirty="0" err="1">
                <a:latin typeface="Times New Roman" panose="02020603050405020304" pitchFamily="18" charset="0"/>
                <a:ea typeface="Calibri" panose="020F0502020204030204" pitchFamily="34" charset="0"/>
                <a:cs typeface="Times New Roman" panose="02020603050405020304" pitchFamily="18" charset="0"/>
              </a:rPr>
              <a:t>Baldazzi</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i="1" dirty="0">
                <a:latin typeface="Times New Roman" panose="02020603050405020304" pitchFamily="18" charset="0"/>
                <a:ea typeface="Calibri" panose="020F0502020204030204" pitchFamily="34" charset="0"/>
                <a:cs typeface="Times New Roman" panose="02020603050405020304" pitchFamily="18" charset="0"/>
              </a:rPr>
              <a:t>et al.</a:t>
            </a:r>
            <a:r>
              <a:rPr lang="en-IN" sz="1600" dirty="0">
                <a:latin typeface="Times New Roman" panose="02020603050405020304" pitchFamily="18" charset="0"/>
                <a:ea typeface="Calibri" panose="020F0502020204030204" pitchFamily="34" charset="0"/>
                <a:cs typeface="Times New Roman" panose="02020603050405020304" pitchFamily="18" charset="0"/>
              </a:rPr>
              <a:t>, “Systematic analysis of wavelet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denoising</a:t>
            </a:r>
            <a:r>
              <a:rPr lang="en-IN" sz="1600" dirty="0">
                <a:latin typeface="Times New Roman" panose="02020603050405020304" pitchFamily="18" charset="0"/>
                <a:ea typeface="Calibri" panose="020F0502020204030204" pitchFamily="34" charset="0"/>
                <a:cs typeface="Times New Roman" panose="02020603050405020304" pitchFamily="18" charset="0"/>
              </a:rPr>
              <a:t> methods for neural signal processing,” </a:t>
            </a:r>
            <a:r>
              <a:rPr lang="en-IN" sz="1600" i="1" dirty="0">
                <a:latin typeface="Times New Roman" panose="02020603050405020304" pitchFamily="18" charset="0"/>
                <a:ea typeface="Calibri" panose="020F0502020204030204" pitchFamily="34" charset="0"/>
                <a:cs typeface="Times New Roman" panose="02020603050405020304" pitchFamily="18" charset="0"/>
              </a:rPr>
              <a:t>J. Neural Eng.</a:t>
            </a:r>
            <a:r>
              <a:rPr lang="en-IN" sz="1600" dirty="0">
                <a:latin typeface="Times New Roman" panose="02020603050405020304" pitchFamily="18" charset="0"/>
                <a:ea typeface="Calibri" panose="020F0502020204030204" pitchFamily="34" charset="0"/>
                <a:cs typeface="Times New Roman" panose="02020603050405020304" pitchFamily="18" charset="0"/>
              </a:rPr>
              <a:t>, vol. 17, no. 6, 2020,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10.1088/1741-2552/abc741.</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10.	M. Z. Ali and X. Liang, “Induction Motor Fault Diagnosis Using Discrete Wavelet Transform,” </a:t>
            </a:r>
            <a:r>
              <a:rPr lang="en-IN" sz="1600" i="1" dirty="0">
                <a:latin typeface="Times New Roman" panose="02020603050405020304" pitchFamily="18" charset="0"/>
                <a:ea typeface="Calibri" panose="020F0502020204030204" pitchFamily="34" charset="0"/>
                <a:cs typeface="Times New Roman" panose="02020603050405020304" pitchFamily="18" charset="0"/>
              </a:rPr>
              <a:t>2019 IEEE Can. Conf.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Electr</a:t>
            </a:r>
            <a:r>
              <a:rPr lang="en-IN" sz="1600" i="1" dirty="0">
                <a:latin typeface="Times New Roman" panose="02020603050405020304" pitchFamily="18" charset="0"/>
                <a:ea typeface="Calibri" panose="020F0502020204030204" pitchFamily="34" charset="0"/>
                <a:cs typeface="Times New Roman" panose="02020603050405020304" pitchFamily="18" charset="0"/>
              </a:rPr>
              <a:t>.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Comput</a:t>
            </a:r>
            <a:r>
              <a:rPr lang="en-IN" sz="1600" i="1" dirty="0">
                <a:latin typeface="Times New Roman" panose="02020603050405020304" pitchFamily="18" charset="0"/>
                <a:ea typeface="Calibri" panose="020F0502020204030204" pitchFamily="34" charset="0"/>
                <a:cs typeface="Times New Roman" panose="02020603050405020304" pitchFamily="18" charset="0"/>
              </a:rPr>
              <a:t>. Eng. CCECE 2019</a:t>
            </a:r>
            <a:r>
              <a:rPr lang="en-IN" sz="1600" dirty="0">
                <a:latin typeface="Times New Roman" panose="02020603050405020304" pitchFamily="18" charset="0"/>
                <a:ea typeface="Calibri" panose="020F0502020204030204" pitchFamily="34" charset="0"/>
                <a:cs typeface="Times New Roman" panose="02020603050405020304" pitchFamily="18" charset="0"/>
              </a:rPr>
              <a:t>, no. c, pp. 1–4, 2019,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10.1109/CCECE.2019.8861923.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11.	I. G. P. 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Wijaya</a:t>
            </a:r>
            <a:r>
              <a:rPr lang="en-IN" sz="1600" dirty="0">
                <a:latin typeface="Times New Roman" panose="02020603050405020304" pitchFamily="18" charset="0"/>
                <a:ea typeface="Calibri" panose="020F0502020204030204" pitchFamily="34" charset="0"/>
                <a:cs typeface="Times New Roman" panose="02020603050405020304" pitchFamily="18" charset="0"/>
              </a:rPr>
              <a:t> and N. 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Kencanawati</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Denoising</a:t>
            </a:r>
            <a:r>
              <a:rPr lang="en-IN" sz="1600" dirty="0">
                <a:latin typeface="Times New Roman" panose="02020603050405020304" pitchFamily="18" charset="0"/>
                <a:ea typeface="Calibri" panose="020F0502020204030204" pitchFamily="34" charset="0"/>
                <a:cs typeface="Times New Roman" panose="02020603050405020304" pitchFamily="18" charset="0"/>
              </a:rPr>
              <a:t> acoustic emission signal using wavelet transforms for determining the micro crack location inside of concrete,” </a:t>
            </a:r>
            <a:r>
              <a:rPr lang="en-IN" sz="1600" i="1" dirty="0">
                <a:latin typeface="Times New Roman" panose="02020603050405020304" pitchFamily="18" charset="0"/>
                <a:ea typeface="Calibri" panose="020F0502020204030204" pitchFamily="34" charset="0"/>
                <a:cs typeface="Times New Roman" panose="02020603050405020304" pitchFamily="18" charset="0"/>
              </a:rPr>
              <a:t>Int. J. Technol.</a:t>
            </a:r>
            <a:r>
              <a:rPr lang="en-IN" sz="1600" dirty="0">
                <a:latin typeface="Times New Roman" panose="02020603050405020304" pitchFamily="18" charset="0"/>
                <a:ea typeface="Calibri" panose="020F0502020204030204" pitchFamily="34" charset="0"/>
                <a:cs typeface="Times New Roman" panose="02020603050405020304" pitchFamily="18" charset="0"/>
              </a:rPr>
              <a:t>, vol. 5, no. 3, pp. 259–268, 2014,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10.14716/ijtech.v5i3.613.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12.	A. </a:t>
            </a:r>
            <a:r>
              <a:rPr lang="en-IN" sz="1600" dirty="0" err="1">
                <a:latin typeface="Times New Roman" panose="02020603050405020304" pitchFamily="18" charset="0"/>
                <a:ea typeface="Calibri" panose="020F0502020204030204" pitchFamily="34" charset="0"/>
                <a:cs typeface="Times New Roman" panose="02020603050405020304" pitchFamily="18" charset="0"/>
              </a:rPr>
              <a:t>Widodo</a:t>
            </a:r>
            <a:r>
              <a:rPr lang="en-IN" sz="1600" dirty="0">
                <a:latin typeface="Times New Roman" panose="02020603050405020304" pitchFamily="18" charset="0"/>
                <a:ea typeface="Calibri" panose="020F0502020204030204" pitchFamily="34" charset="0"/>
                <a:cs typeface="Times New Roman" panose="02020603050405020304" pitchFamily="18" charset="0"/>
              </a:rPr>
              <a:t>, B. S. Yang, E. Y. Kim, A. C. C. Tan, and J. Mathew, “Fault diagnosis of low speed bearing based on acoustic emission signal and multi-class relevance vector machine,”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Nondestruct</a:t>
            </a:r>
            <a:r>
              <a:rPr lang="en-IN" sz="1600" i="1" dirty="0">
                <a:latin typeface="Times New Roman" panose="02020603050405020304" pitchFamily="18" charset="0"/>
                <a:ea typeface="Calibri" panose="020F0502020204030204" pitchFamily="34" charset="0"/>
                <a:cs typeface="Times New Roman" panose="02020603050405020304" pitchFamily="18" charset="0"/>
              </a:rPr>
              <a:t>. Test. </a:t>
            </a:r>
            <a:r>
              <a:rPr lang="en-IN" sz="1600" i="1" dirty="0" err="1">
                <a:latin typeface="Times New Roman" panose="02020603050405020304" pitchFamily="18" charset="0"/>
                <a:ea typeface="Calibri" panose="020F0502020204030204" pitchFamily="34" charset="0"/>
                <a:cs typeface="Times New Roman" panose="02020603050405020304" pitchFamily="18" charset="0"/>
              </a:rPr>
              <a:t>Eval</a:t>
            </a:r>
            <a:r>
              <a:rPr lang="en-IN" sz="1600" i="1"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latin typeface="Times New Roman" panose="02020603050405020304" pitchFamily="18" charset="0"/>
                <a:ea typeface="Calibri" panose="020F0502020204030204" pitchFamily="34" charset="0"/>
                <a:cs typeface="Times New Roman" panose="02020603050405020304" pitchFamily="18" charset="0"/>
              </a:rPr>
              <a:t>, vol. 24, no. 4, pp. 313–328, 2009, </a:t>
            </a:r>
            <a:r>
              <a:rPr lang="en-IN" sz="16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600" dirty="0">
                <a:latin typeface="Times New Roman" panose="02020603050405020304" pitchFamily="18" charset="0"/>
                <a:ea typeface="Calibri" panose="020F0502020204030204" pitchFamily="34" charset="0"/>
                <a:cs typeface="Times New Roman" panose="02020603050405020304" pitchFamily="18" charset="0"/>
              </a:rPr>
              <a:t>: 10.1080/10589750802378974.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1086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1851166" y="2839275"/>
            <a:ext cx="8862300" cy="997800"/>
          </a:xfrm>
          <a:prstGeom prst="rect">
            <a:avLst/>
          </a:prstGeom>
          <a:noFill/>
          <a:ln>
            <a:noFill/>
          </a:ln>
        </p:spPr>
        <p:txBody>
          <a:bodyPr spcFirstLastPara="1" wrap="square" lIns="0" tIns="12700" rIns="0" bIns="0" anchor="t" anchorCtr="0">
            <a:noAutofit/>
          </a:bodyPr>
          <a:lstStyle/>
          <a:p>
            <a:pPr marL="120650" lvl="0" indent="0" algn="ctr" rtl="0">
              <a:lnSpc>
                <a:spcPct val="100000"/>
              </a:lnSpc>
              <a:spcBef>
                <a:spcPts val="0"/>
              </a:spcBef>
              <a:spcAft>
                <a:spcPts val="0"/>
              </a:spcAft>
              <a:buSzPts val="1400"/>
              <a:buNone/>
            </a:pPr>
            <a:r>
              <a:rPr lang="en-US" dirty="0">
                <a:solidFill>
                  <a:srgbClr val="FF0000"/>
                </a:solidFill>
              </a:rPr>
              <a:t>THANK YOU</a:t>
            </a:r>
            <a:endParaRPr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3797704" y="544137"/>
            <a:ext cx="5134610" cy="5048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dirty="0">
                <a:solidFill>
                  <a:srgbClr val="FF0000"/>
                </a:solidFill>
              </a:rPr>
              <a:t>PROBLEM STATEMENT</a:t>
            </a:r>
            <a:endParaRPr sz="3200" dirty="0">
              <a:solidFill>
                <a:srgbClr val="FF0000"/>
              </a:solidFill>
            </a:endParaRPr>
          </a:p>
        </p:txBody>
      </p:sp>
      <p:sp>
        <p:nvSpPr>
          <p:cNvPr id="68" name="Google Shape;68;p5"/>
          <p:cNvSpPr txBox="1"/>
          <p:nvPr/>
        </p:nvSpPr>
        <p:spPr>
          <a:xfrm>
            <a:off x="969818" y="1048962"/>
            <a:ext cx="10917382" cy="3107402"/>
          </a:xfrm>
          <a:prstGeom prst="rect">
            <a:avLst/>
          </a:prstGeom>
          <a:noFill/>
          <a:ln>
            <a:noFill/>
          </a:ln>
        </p:spPr>
        <p:txBody>
          <a:bodyPr spcFirstLastPara="1" wrap="square" lIns="0" tIns="12700" rIns="0" bIns="0" anchor="t" anchorCtr="0">
            <a:noAutofit/>
          </a:bodyPr>
          <a:lstStyle/>
          <a:p>
            <a:pPr marL="342900" indent="-342900" algn="just">
              <a:buFont typeface="Arial" panose="020B0604020202020204" pitchFamily="34" charset="0"/>
              <a:buChar char="•"/>
            </a:pPr>
            <a:r>
              <a:rPr lang="en-US" sz="2300" dirty="0" smtClean="0"/>
              <a:t>In the operation </a:t>
            </a:r>
            <a:r>
              <a:rPr lang="en-US" sz="2300" dirty="0"/>
              <a:t>process, the performance of the Pipeline gradually deteriorates, influenced by various factors, such as electrical, thermal, mechanical factors and the surrounding environment, which ultimately make the Pipeline break down. </a:t>
            </a:r>
            <a:endParaRPr lang="en-US" sz="2300" dirty="0" smtClean="0"/>
          </a:p>
          <a:p>
            <a:pPr marL="342900" indent="-342900" algn="just">
              <a:buFont typeface="Arial" panose="020B0604020202020204" pitchFamily="34" charset="0"/>
              <a:buChar char="•"/>
            </a:pPr>
            <a:endParaRPr lang="en-US" sz="2300" dirty="0" smtClean="0"/>
          </a:p>
          <a:p>
            <a:pPr marL="342900" indent="-342900" algn="just">
              <a:buFont typeface="Arial" panose="020B0604020202020204" pitchFamily="34" charset="0"/>
              <a:buChar char="•"/>
            </a:pPr>
            <a:r>
              <a:rPr lang="en-US" sz="2300" dirty="0" smtClean="0"/>
              <a:t>Thus </a:t>
            </a:r>
            <a:r>
              <a:rPr lang="en-US" sz="2300" dirty="0"/>
              <a:t>the requirement of early diagnosis and early warning is becoming increasingly urgent. Through analysis of the vibration collection signal, the fault source separation and fault pattern recognition in Pipeline running state,  the Pipeline fault can be detected and further deterioration can be prevented, reducing production  losses caused by unexpected incidents. </a:t>
            </a:r>
            <a:endParaRPr lang="en-IN" sz="2300" dirty="0"/>
          </a:p>
        </p:txBody>
      </p:sp>
      <p:pic>
        <p:nvPicPr>
          <p:cNvPr id="6" name="Picture 5" descr="Pipelines spill"/>
          <p:cNvPicPr/>
          <p:nvPr/>
        </p:nvPicPr>
        <p:blipFill>
          <a:blip r:embed="rId3">
            <a:extLst>
              <a:ext uri="{28A0092B-C50C-407E-A947-70E740481C1C}">
                <a14:useLocalDpi xmlns:a14="http://schemas.microsoft.com/office/drawing/2010/main" val="0"/>
              </a:ext>
            </a:extLst>
          </a:blip>
          <a:srcRect/>
          <a:stretch>
            <a:fillRect/>
          </a:stretch>
        </p:blipFill>
        <p:spPr bwMode="auto">
          <a:xfrm>
            <a:off x="1532242" y="4331855"/>
            <a:ext cx="4530924" cy="2414398"/>
          </a:xfrm>
          <a:prstGeom prst="rect">
            <a:avLst/>
          </a:prstGeom>
          <a:noFill/>
          <a:ln>
            <a:noFill/>
          </a:ln>
        </p:spPr>
      </p:pic>
      <p:pic>
        <p:nvPicPr>
          <p:cNvPr id="7" name="Picture 6" descr="Corrosion Management for Pipeline Integrity: Part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8872" y="4331855"/>
            <a:ext cx="4703980" cy="241439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588bb4af59_0_6"/>
          <p:cNvSpPr txBox="1">
            <a:spLocks noGrp="1"/>
          </p:cNvSpPr>
          <p:nvPr>
            <p:ph type="title"/>
          </p:nvPr>
        </p:nvSpPr>
        <p:spPr>
          <a:xfrm>
            <a:off x="5515454" y="471589"/>
            <a:ext cx="22776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dirty="0">
                <a:solidFill>
                  <a:srgbClr val="FF0000"/>
                </a:solidFill>
              </a:rPr>
              <a:t>OBJECTIVE</a:t>
            </a:r>
            <a:endParaRPr sz="3200" dirty="0"/>
          </a:p>
        </p:txBody>
      </p:sp>
      <p:sp>
        <p:nvSpPr>
          <p:cNvPr id="75" name="Google Shape;75;g2588bb4af59_0_6"/>
          <p:cNvSpPr txBox="1"/>
          <p:nvPr/>
        </p:nvSpPr>
        <p:spPr>
          <a:xfrm>
            <a:off x="1058778" y="1226481"/>
            <a:ext cx="10748211" cy="2290312"/>
          </a:xfrm>
          <a:prstGeom prst="rect">
            <a:avLst/>
          </a:prstGeom>
          <a:noFill/>
          <a:ln>
            <a:noFill/>
          </a:ln>
        </p:spPr>
        <p:txBody>
          <a:bodyPr spcFirstLastPara="1" wrap="square" lIns="0" tIns="12700" rIns="0" bIns="0" anchor="t" anchorCtr="0">
            <a:noAutofit/>
          </a:bodyPr>
          <a:lstStyle/>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enhance safety for workers by detecting if the pipeline is at fault by taking various parameters into account as data and ensuring the pipeline integrity.</a:t>
            </a:r>
            <a:endParaRPr lang="en-US" sz="2400" dirty="0">
              <a:latin typeface="Times New Roman" panose="02020603050405020304" pitchFamily="18" charset="0"/>
              <a:cs typeface="Times New Roman" panose="02020603050405020304" pitchFamily="18" charset="0"/>
            </a:endParaRPr>
          </a:p>
        </p:txBody>
      </p:sp>
      <p:pic>
        <p:nvPicPr>
          <p:cNvPr id="2052" name="Picture 4" descr="The Benefits of Real-Time Monitoring and Control Systems for Pipeline  Safety - Reign RM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564" y="2634832"/>
            <a:ext cx="5000625" cy="30099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mote Corrosion Monitoring Systems in the Oil and Gas Indust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975" y="2634832"/>
            <a:ext cx="4519370"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451" y="114890"/>
            <a:ext cx="9906864" cy="492443"/>
          </a:xfrm>
        </p:spPr>
        <p:txBody>
          <a:bodyPr/>
          <a:lstStyle/>
          <a:p>
            <a:r>
              <a:rPr lang="en-US" sz="3200" dirty="0">
                <a:solidFill>
                  <a:srgbClr val="FF0000"/>
                </a:solidFill>
              </a:rPr>
              <a:t>LITERATURE REVIEW</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2552009237"/>
              </p:ext>
            </p:extLst>
          </p:nvPr>
        </p:nvGraphicFramePr>
        <p:xfrm>
          <a:off x="863753" y="607333"/>
          <a:ext cx="11130127" cy="5952332"/>
        </p:xfrm>
        <a:graphic>
          <a:graphicData uri="http://schemas.openxmlformats.org/drawingml/2006/table">
            <a:tbl>
              <a:tblPr firstRow="1" firstCol="1" bandRow="1">
                <a:tableStyleId>{491DBE5D-E312-4B21-9E5E-1AE7C8B9E3E7}</a:tableStyleId>
              </a:tblPr>
              <a:tblGrid>
                <a:gridCol w="836979">
                  <a:extLst>
                    <a:ext uri="{9D8B030D-6E8A-4147-A177-3AD203B41FA5}">
                      <a16:colId xmlns="" xmlns:a16="http://schemas.microsoft.com/office/drawing/2014/main" val="20000"/>
                    </a:ext>
                  </a:extLst>
                </a:gridCol>
                <a:gridCol w="2322628">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1503670">
                  <a:extLst>
                    <a:ext uri="{9D8B030D-6E8A-4147-A177-3AD203B41FA5}">
                      <a16:colId xmlns="" xmlns:a16="http://schemas.microsoft.com/office/drawing/2014/main" val="20003"/>
                    </a:ext>
                  </a:extLst>
                </a:gridCol>
                <a:gridCol w="4485650">
                  <a:extLst>
                    <a:ext uri="{9D8B030D-6E8A-4147-A177-3AD203B41FA5}">
                      <a16:colId xmlns="" xmlns:a16="http://schemas.microsoft.com/office/drawing/2014/main" val="20004"/>
                    </a:ext>
                  </a:extLst>
                </a:gridCol>
              </a:tblGrid>
              <a:tr h="537976">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S.NO</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TITLE OF THE PAPER</a:t>
                      </a:r>
                      <a:endParaRPr lang="en-IN" sz="1800" dirty="0">
                        <a:effectLst/>
                        <a:latin typeface="Times" panose="02020603050405020304" pitchFamily="18" charset="0"/>
                        <a:cs typeface="Times" panose="02020603050405020304" pitchFamily="18" charset="0"/>
                      </a:endParaRPr>
                    </a:p>
                    <a:p>
                      <a:pPr algn="ctr">
                        <a:lnSpc>
                          <a:spcPct val="106000"/>
                        </a:lnSpc>
                        <a:spcAft>
                          <a:spcPts val="800"/>
                        </a:spcAft>
                      </a:pPr>
                      <a:r>
                        <a:rPr lang="en-US" sz="1800" dirty="0">
                          <a:effectLst/>
                          <a:latin typeface="Times" panose="02020603050405020304" pitchFamily="18" charset="0"/>
                          <a:cs typeface="Times" panose="02020603050405020304" pitchFamily="18" charset="0"/>
                        </a:rPr>
                        <a:t>	</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AUTHOR</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JOURNAL NAME AND YEAR</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REMARKS/LIMITATIONS</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extLst>
                  <a:ext uri="{0D108BD9-81ED-4DB2-BD59-A6C34878D82A}">
                    <a16:rowId xmlns="" xmlns:a16="http://schemas.microsoft.com/office/drawing/2014/main" val="10000"/>
                  </a:ext>
                </a:extLst>
              </a:tr>
              <a:tr h="3332512">
                <a:tc>
                  <a:txBody>
                    <a:bodyPr/>
                    <a:lstStyle/>
                    <a:p>
                      <a:pPr marL="0" lvl="0" indent="0" algn="ctr">
                        <a:lnSpc>
                          <a:spcPct val="105000"/>
                        </a:lnSpc>
                        <a:spcAft>
                          <a:spcPts val="800"/>
                        </a:spcAft>
                        <a:buFont typeface="+mj-lt"/>
                        <a:buNone/>
                      </a:pPr>
                      <a:r>
                        <a:rPr lang="en-IN" sz="1800" i="0" dirty="0">
                          <a:effectLst/>
                          <a:latin typeface="Times" panose="02020603050405020304" pitchFamily="18" charset="0"/>
                          <a:cs typeface="Times" panose="02020603050405020304" pitchFamily="18" charset="0"/>
                        </a:rPr>
                        <a:t> 1.</a:t>
                      </a:r>
                      <a:endParaRPr lang="en-IN" sz="1800" i="0" dirty="0">
                        <a:effectLst/>
                        <a:latin typeface="Times" panose="02020603050405020304" pitchFamily="18" charset="0"/>
                        <a:ea typeface="Times New Roman" panose="02020603050405020304" pitchFamily="18" charset="0"/>
                        <a:cs typeface="Times" panose="02020603050405020304" pitchFamily="18" charset="0"/>
                      </a:endParaRPr>
                    </a:p>
                  </a:txBody>
                  <a:tcPr marL="14225" marR="14225" marT="0" marB="0"/>
                </a:tc>
                <a:tc>
                  <a:txBody>
                    <a:bodyPr/>
                    <a:lstStyle/>
                    <a:p>
                      <a:pPr algn="just">
                        <a:lnSpc>
                          <a:spcPct val="105000"/>
                        </a:lnSpc>
                        <a:spcAft>
                          <a:spcPts val="800"/>
                        </a:spcAft>
                      </a:pP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Studying Corrosion Failure Prediction Models and Methods for Submarine Oil and Gas Transport Pipelines</a:t>
                      </a:r>
                      <a:endParaRPr lang="en-IN" sz="1800" i="0" dirty="0">
                        <a:effectLst/>
                        <a:latin typeface="Times" panose="02020603050405020304" pitchFamily="18" charset="0"/>
                        <a:ea typeface="Times New Roman" panose="02020603050405020304" pitchFamily="18" charset="0"/>
                        <a:cs typeface="Times" panose="02020603050405020304" pitchFamily="18" charset="0"/>
                      </a:endParaRPr>
                    </a:p>
                  </a:txBody>
                  <a:tcPr marL="14225" marR="14225" marT="0" marB="0"/>
                </a:tc>
                <a:tc>
                  <a:txBody>
                    <a:bodyPr/>
                    <a:lstStyle/>
                    <a:p>
                      <a:pPr algn="just"/>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J. Cui, Y. Wu, Z. Lu, and W. Xiao</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pPr algn="just"/>
                      <a:r>
                        <a:rPr lang="en-GB" sz="1800" i="0" dirty="0" smtClean="0">
                          <a:latin typeface="Times" panose="02020603050405020304" pitchFamily="18" charset="0"/>
                          <a:cs typeface="Times" panose="02020603050405020304" pitchFamily="18" charset="0"/>
                        </a:rPr>
                        <a:t>Applied Science and 2023</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pPr marL="285750" indent="-285750" algn="just">
                        <a:buFont typeface="Arial" panose="020B0604020202020204" pitchFamily="34" charset="0"/>
                        <a:buChar char="•"/>
                      </a:pPr>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The document emphasizes the significance of incorporating factors. </a:t>
                      </a:r>
                    </a:p>
                    <a:p>
                      <a:pPr marL="285750" indent="-285750" algn="just">
                        <a:buFont typeface="Arial" panose="020B0604020202020204" pitchFamily="34" charset="0"/>
                        <a:buChar char="•"/>
                      </a:pPr>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It discusses the creation of a novel corrosion failure prediction model tailored for submarine oil and gas transport pipelines, integrating time and flow rate variables to enhance accuracy. </a:t>
                      </a:r>
                    </a:p>
                    <a:p>
                      <a:pPr marL="285750" indent="-285750" algn="just">
                        <a:buFont typeface="Arial" panose="020B0604020202020204" pitchFamily="34" charset="0"/>
                        <a:buChar char="•"/>
                      </a:pPr>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Furthermore, a corrosion prediction management system is developed based on this new model, aiming to improve the efficiency of predicting and controlling oil and gas pipeline corrosion failures.</a:t>
                      </a:r>
                      <a:endParaRPr lang="en-IN" sz="1800" dirty="0">
                        <a:latin typeface="Times" panose="02020603050405020304" pitchFamily="18" charset="0"/>
                        <a:cs typeface="Times" panose="02020603050405020304" pitchFamily="18" charset="0"/>
                      </a:endParaRPr>
                    </a:p>
                  </a:txBody>
                  <a:tcPr marL="14225" marR="14225" marT="0" marB="0"/>
                </a:tc>
                <a:extLst>
                  <a:ext uri="{0D108BD9-81ED-4DB2-BD59-A6C34878D82A}">
                    <a16:rowId xmlns="" xmlns:a16="http://schemas.microsoft.com/office/drawing/2014/main" val="10001"/>
                  </a:ext>
                </a:extLst>
              </a:tr>
              <a:tr h="1349420">
                <a:tc>
                  <a:txBody>
                    <a:bodyPr/>
                    <a:lstStyle/>
                    <a:p>
                      <a:pPr marL="0" lvl="0" indent="0" algn="ctr">
                        <a:lnSpc>
                          <a:spcPct val="105000"/>
                        </a:lnSpc>
                        <a:spcAft>
                          <a:spcPts val="800"/>
                        </a:spcAft>
                        <a:buFont typeface="+mj-lt"/>
                        <a:buNone/>
                      </a:pPr>
                      <a:r>
                        <a:rPr lang="en-IN" sz="1800" i="0" dirty="0">
                          <a:effectLst/>
                          <a:latin typeface="Times" panose="02020603050405020304" pitchFamily="18" charset="0"/>
                          <a:cs typeface="Times" panose="02020603050405020304" pitchFamily="18" charset="0"/>
                        </a:rPr>
                        <a:t> 2.</a:t>
                      </a:r>
                      <a:endParaRPr lang="en-IN" sz="1800" i="0" dirty="0">
                        <a:effectLst/>
                        <a:latin typeface="Times" panose="02020603050405020304" pitchFamily="18" charset="0"/>
                        <a:ea typeface="Times New Roman"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Damage Detection in Machining Tools Using Acoustic Emission, Signal Processing, and Feature Extraction</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L. P.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Bernardes</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P. O. C.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Júnior</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F. R. L.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Dotto</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A. R. Rodrigues, and M. M. Silva</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Engineering Proceedings and</a:t>
                      </a:r>
                      <a:r>
                        <a:rPr lang="en-IN" sz="1800" b="0" i="0" u="none" strike="noStrike" cap="none" baseline="0" dirty="0" smtClean="0">
                          <a:solidFill>
                            <a:schemeClr val="dk1"/>
                          </a:solidFill>
                          <a:effectLst/>
                          <a:latin typeface="Times" panose="02020603050405020304" pitchFamily="18" charset="0"/>
                          <a:ea typeface="Arial"/>
                          <a:cs typeface="Times" panose="02020603050405020304" pitchFamily="18" charset="0"/>
                          <a:sym typeface="Arial"/>
                        </a:rPr>
                        <a:t> 2023</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Three critical frequency ranges (40-80 kHz, 10-20 kHz, and 20-40 kHz) are identified for </a:t>
                      </a:r>
                      <a:r>
                        <a:rPr lang="en-GB"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analyzing</a:t>
                      </a:r>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milling cutter wear, with higher frequencies deemed less significant. This research contributes to enhancing productivity and reducing manufacturing costs.</a:t>
                      </a:r>
                      <a:endParaRPr lang="en-IN" sz="1800" dirty="0">
                        <a:latin typeface="Times" panose="02020603050405020304" pitchFamily="18" charset="0"/>
                        <a:cs typeface="Times" panose="02020603050405020304" pitchFamily="18" charset="0"/>
                      </a:endParaRPr>
                    </a:p>
                  </a:txBody>
                  <a:tcPr marL="14225" marR="14225"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3633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8619610"/>
              </p:ext>
            </p:extLst>
          </p:nvPr>
        </p:nvGraphicFramePr>
        <p:xfrm>
          <a:off x="924713" y="367983"/>
          <a:ext cx="11130127" cy="6229415"/>
        </p:xfrm>
        <a:graphic>
          <a:graphicData uri="http://schemas.openxmlformats.org/drawingml/2006/table">
            <a:tbl>
              <a:tblPr firstRow="1" firstCol="1" bandRow="1">
                <a:tableStyleId>{491DBE5D-E312-4B21-9E5E-1AE7C8B9E3E7}</a:tableStyleId>
              </a:tblPr>
              <a:tblGrid>
                <a:gridCol w="836979"/>
                <a:gridCol w="2657908"/>
                <a:gridCol w="1645920"/>
                <a:gridCol w="1645920"/>
                <a:gridCol w="4343400"/>
              </a:tblGrid>
              <a:tr h="1012066">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S.NO</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TITLE OF THE PAPER</a:t>
                      </a:r>
                      <a:endParaRPr lang="en-IN" sz="1800" dirty="0">
                        <a:effectLst/>
                        <a:latin typeface="Times" panose="02020603050405020304" pitchFamily="18" charset="0"/>
                        <a:cs typeface="Times" panose="02020603050405020304" pitchFamily="18" charset="0"/>
                      </a:endParaRPr>
                    </a:p>
                    <a:p>
                      <a:pPr algn="ctr">
                        <a:lnSpc>
                          <a:spcPct val="106000"/>
                        </a:lnSpc>
                        <a:spcAft>
                          <a:spcPts val="800"/>
                        </a:spcAft>
                      </a:pPr>
                      <a:r>
                        <a:rPr lang="en-US" sz="1800" dirty="0">
                          <a:effectLst/>
                          <a:latin typeface="Times" panose="02020603050405020304" pitchFamily="18" charset="0"/>
                          <a:cs typeface="Times" panose="02020603050405020304" pitchFamily="18" charset="0"/>
                        </a:rPr>
                        <a:t>	</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AUTHOR</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JOURNAL NAME AND YEAR</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REMARKS/LIMITATIONS</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r>
              <a:tr h="1769551">
                <a:tc>
                  <a:txBody>
                    <a:bodyPr/>
                    <a:lstStyle/>
                    <a:p>
                      <a:pPr marL="0" lvl="0" indent="0" algn="ctr">
                        <a:lnSpc>
                          <a:spcPct val="105000"/>
                        </a:lnSpc>
                        <a:spcAft>
                          <a:spcPts val="800"/>
                        </a:spcAft>
                        <a:buFont typeface="+mj-lt"/>
                        <a:buNone/>
                      </a:pPr>
                      <a:r>
                        <a:rPr lang="en-IN" sz="1800" i="0" dirty="0">
                          <a:effectLst/>
                          <a:latin typeface="Times" panose="02020603050405020304" pitchFamily="18" charset="0"/>
                          <a:cs typeface="Times" panose="02020603050405020304" pitchFamily="18" charset="0"/>
                        </a:rPr>
                        <a:t>3. </a:t>
                      </a:r>
                      <a:endParaRPr lang="en-IN" sz="1800" i="0" dirty="0">
                        <a:effectLst/>
                        <a:latin typeface="Times" panose="02020603050405020304" pitchFamily="18" charset="0"/>
                        <a:ea typeface="Times New Roman"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Wavelet Packet Transform-Based Feature Extraction for Acoustic Emission Pattern Recognition</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W. Sheng, S. F.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Wirtz</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and D.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Söffker</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Structural health and 2023</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pPr algn="just"/>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This study introduces a novel method utilizing Wavelet Packet Transform (WPT) feature extraction based on energy differences to characterize non-stationary acoustic emission (AE) signals in carbon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fiber</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reinforced polymer (CFRP) materials. </a:t>
                      </a:r>
                      <a:endParaRPr lang="en-IN" sz="1800" dirty="0">
                        <a:latin typeface="Times" panose="02020603050405020304" pitchFamily="18" charset="0"/>
                        <a:cs typeface="Times" panose="02020603050405020304" pitchFamily="18" charset="0"/>
                      </a:endParaRPr>
                    </a:p>
                  </a:txBody>
                  <a:tcPr marL="14225" marR="14225" marT="0" marB="0"/>
                </a:tc>
              </a:tr>
              <a:tr h="1527558">
                <a:tc>
                  <a:txBody>
                    <a:bodyPr/>
                    <a:lstStyle/>
                    <a:p>
                      <a:pPr marL="0" lvl="0" indent="0" algn="ctr">
                        <a:lnSpc>
                          <a:spcPct val="105000"/>
                        </a:lnSpc>
                        <a:spcAft>
                          <a:spcPts val="800"/>
                        </a:spcAft>
                        <a:buFont typeface="+mj-lt"/>
                        <a:buNone/>
                      </a:pPr>
                      <a:r>
                        <a:rPr lang="en-GB" sz="1800" b="0" i="0" dirty="0" smtClean="0">
                          <a:effectLst/>
                          <a:latin typeface="Times" panose="02020603050405020304" pitchFamily="18" charset="0"/>
                          <a:ea typeface="Times New Roman" panose="02020603050405020304" pitchFamily="18" charset="0"/>
                          <a:cs typeface="Times" panose="02020603050405020304" pitchFamily="18" charset="0"/>
                        </a:rPr>
                        <a:t>4.</a:t>
                      </a:r>
                      <a:endParaRPr lang="en-IN" sz="1800" b="0" i="0" dirty="0">
                        <a:effectLst/>
                        <a:latin typeface="Times" panose="02020603050405020304" pitchFamily="18" charset="0"/>
                        <a:ea typeface="Times New Roman"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Classification of Located Acoustic Emission Events Using Neural Network</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G.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Manthei</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and M.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Guckert</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Journal of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Nondestructive</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Evaluation</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pPr algn="just"/>
                      <a:r>
                        <a:rPr lang="en-GB" sz="1800" dirty="0" smtClean="0">
                          <a:latin typeface="Times" panose="02020603050405020304" pitchFamily="18" charset="0"/>
                          <a:cs typeface="Times" panose="02020603050405020304" pitchFamily="18" charset="0"/>
                        </a:rPr>
                        <a:t>The study highlights the robustness and potential of Deep Learning methods in AE event location analysis, indicating promising prospects for further utilization of neural networks in acoustic emission data analysis.</a:t>
                      </a:r>
                      <a:endParaRPr lang="en-IN" sz="1800" dirty="0">
                        <a:latin typeface="Times" panose="02020603050405020304" pitchFamily="18" charset="0"/>
                        <a:cs typeface="Times" panose="02020603050405020304" pitchFamily="18" charset="0"/>
                      </a:endParaRPr>
                    </a:p>
                  </a:txBody>
                  <a:tcPr marL="14225" marR="14225" marT="0" marB="0"/>
                </a:tc>
              </a:tr>
              <a:tr h="1012066">
                <a:tc>
                  <a:txBody>
                    <a:bodyPr/>
                    <a:lstStyle/>
                    <a:p>
                      <a:pPr marL="0" lvl="0" indent="0" algn="ctr">
                        <a:lnSpc>
                          <a:spcPct val="106000"/>
                        </a:lnSpc>
                        <a:spcAft>
                          <a:spcPts val="800"/>
                        </a:spcAft>
                        <a:buFont typeface="+mj-lt"/>
                        <a:buNone/>
                      </a:pPr>
                      <a:r>
                        <a:rPr lang="en-GB" sz="1800" dirty="0">
                          <a:effectLst/>
                          <a:latin typeface="Times" panose="02020603050405020304" pitchFamily="18" charset="0"/>
                          <a:ea typeface="Times New Roman" panose="02020603050405020304" pitchFamily="18" charset="0"/>
                          <a:cs typeface="Times" panose="02020603050405020304" pitchFamily="18" charset="0"/>
                        </a:rPr>
                        <a:t>5</a:t>
                      </a:r>
                      <a:r>
                        <a:rPr lang="en-GB" sz="1800" dirty="0" smtClean="0">
                          <a:effectLst/>
                          <a:latin typeface="Times" panose="02020603050405020304" pitchFamily="18" charset="0"/>
                          <a:ea typeface="Times New Roman" panose="02020603050405020304" pitchFamily="18" charset="0"/>
                          <a:cs typeface="Times" panose="02020603050405020304" pitchFamily="18" charset="0"/>
                        </a:rPr>
                        <a:t>.</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Analysis and prediction of pipeline corrosion defects based on data analytics of in-line inspection</a:t>
                      </a:r>
                      <a:endParaRPr lang="en-IN" sz="1800" dirty="0">
                        <a:latin typeface="Times" panose="02020603050405020304" pitchFamily="18" charset="0"/>
                        <a:cs typeface="Times" panose="02020603050405020304" pitchFamily="18" charset="0"/>
                      </a:endParaRPr>
                    </a:p>
                  </a:txBody>
                  <a:tcPr marL="15326" marR="15326"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B. Cui and H. Wang</a:t>
                      </a:r>
                      <a:endParaRPr lang="en-IN" sz="1800" dirty="0">
                        <a:latin typeface="Times" panose="02020603050405020304" pitchFamily="18" charset="0"/>
                        <a:cs typeface="Times" panose="02020603050405020304" pitchFamily="18" charset="0"/>
                      </a:endParaRPr>
                    </a:p>
                  </a:txBody>
                  <a:tcPr marL="15326" marR="15326" marT="0" marB="0"/>
                </a:tc>
                <a:tc>
                  <a:txBody>
                    <a:bodyPr/>
                    <a:lstStyle/>
                    <a:p>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Journal of Infrastructure Preservation and Resilience</a:t>
                      </a:r>
                      <a:endParaRPr lang="en-IN" sz="1800" i="0" dirty="0">
                        <a:latin typeface="Times" panose="02020603050405020304" pitchFamily="18" charset="0"/>
                        <a:cs typeface="Times" panose="02020603050405020304" pitchFamily="18" charset="0"/>
                      </a:endParaRPr>
                    </a:p>
                  </a:txBody>
                  <a:tcPr marL="15326" marR="15326" marT="0" marB="0"/>
                </a:tc>
                <a:tc>
                  <a:txBody>
                    <a:bodyPr/>
                    <a:lstStyle/>
                    <a:p>
                      <a:pPr marL="285750" indent="-285750" algn="just">
                        <a:buFont typeface="Arial" panose="020B0604020202020204" pitchFamily="34" charset="0"/>
                        <a:buChar char="•"/>
                      </a:pPr>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The study achieved a high classification rate of around 91% for clustered events, while some spatially scattered events remained unassigned. </a:t>
                      </a:r>
                    </a:p>
                    <a:p>
                      <a:pPr marL="285750" indent="-285750" algn="just">
                        <a:buFont typeface="Arial" panose="020B0604020202020204" pitchFamily="34" charset="0"/>
                        <a:buChar char="•"/>
                      </a:pPr>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It highlights the robustness and potential of Deep Learning methods in AE event location analysis</a:t>
                      </a:r>
                      <a:endParaRPr lang="en-IN" sz="1800" dirty="0">
                        <a:latin typeface="Times" panose="02020603050405020304" pitchFamily="18" charset="0"/>
                        <a:cs typeface="Times" panose="02020603050405020304" pitchFamily="18" charset="0"/>
                      </a:endParaRPr>
                    </a:p>
                  </a:txBody>
                  <a:tcPr marL="15326" marR="15326" marT="0" marB="0"/>
                </a:tc>
              </a:tr>
            </a:tbl>
          </a:graphicData>
        </a:graphic>
      </p:graphicFrame>
    </p:spTree>
    <p:extLst>
      <p:ext uri="{BB962C8B-B14F-4D97-AF65-F5344CB8AC3E}">
        <p14:creationId xmlns:p14="http://schemas.microsoft.com/office/powerpoint/2010/main" val="1236843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15150640"/>
              </p:ext>
            </p:extLst>
          </p:nvPr>
        </p:nvGraphicFramePr>
        <p:xfrm>
          <a:off x="1231997" y="499358"/>
          <a:ext cx="10554789" cy="6169297"/>
        </p:xfrm>
        <a:graphic>
          <a:graphicData uri="http://schemas.openxmlformats.org/drawingml/2006/table">
            <a:tbl>
              <a:tblPr firstRow="1" firstCol="1" bandRow="1">
                <a:tableStyleId>{491DBE5D-E312-4B21-9E5E-1AE7C8B9E3E7}</a:tableStyleId>
              </a:tblPr>
              <a:tblGrid>
                <a:gridCol w="793716">
                  <a:extLst>
                    <a:ext uri="{9D8B030D-6E8A-4147-A177-3AD203B41FA5}">
                      <a16:colId xmlns="" xmlns:a16="http://schemas.microsoft.com/office/drawing/2014/main" val="20000"/>
                    </a:ext>
                  </a:extLst>
                </a:gridCol>
                <a:gridCol w="2937908">
                  <a:extLst>
                    <a:ext uri="{9D8B030D-6E8A-4147-A177-3AD203B41FA5}">
                      <a16:colId xmlns="" xmlns:a16="http://schemas.microsoft.com/office/drawing/2014/main" val="20001"/>
                    </a:ext>
                  </a:extLst>
                </a:gridCol>
                <a:gridCol w="1828800">
                  <a:extLst>
                    <a:ext uri="{9D8B030D-6E8A-4147-A177-3AD203B41FA5}">
                      <a16:colId xmlns="" xmlns:a16="http://schemas.microsoft.com/office/drawing/2014/main" val="20002"/>
                    </a:ext>
                  </a:extLst>
                </a:gridCol>
                <a:gridCol w="1545771">
                  <a:extLst>
                    <a:ext uri="{9D8B030D-6E8A-4147-A177-3AD203B41FA5}">
                      <a16:colId xmlns="" xmlns:a16="http://schemas.microsoft.com/office/drawing/2014/main" val="20003"/>
                    </a:ext>
                  </a:extLst>
                </a:gridCol>
                <a:gridCol w="3448594">
                  <a:extLst>
                    <a:ext uri="{9D8B030D-6E8A-4147-A177-3AD203B41FA5}">
                      <a16:colId xmlns="" xmlns:a16="http://schemas.microsoft.com/office/drawing/2014/main" val="20004"/>
                    </a:ext>
                  </a:extLst>
                </a:gridCol>
              </a:tblGrid>
              <a:tr h="631124">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S.NO</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TITLE OF THE PAPER</a:t>
                      </a:r>
                      <a:endParaRPr lang="en-IN" sz="1800" dirty="0">
                        <a:effectLst/>
                        <a:latin typeface="Times" panose="02020603050405020304" pitchFamily="18" charset="0"/>
                        <a:cs typeface="Times" panose="02020603050405020304" pitchFamily="18" charset="0"/>
                      </a:endParaRPr>
                    </a:p>
                    <a:p>
                      <a:pPr algn="ctr">
                        <a:lnSpc>
                          <a:spcPct val="106000"/>
                        </a:lnSpc>
                        <a:spcAft>
                          <a:spcPts val="800"/>
                        </a:spcAft>
                      </a:pPr>
                      <a:r>
                        <a:rPr lang="en-US" sz="1800" dirty="0">
                          <a:effectLst/>
                          <a:latin typeface="Times" panose="02020603050405020304" pitchFamily="18" charset="0"/>
                          <a:cs typeface="Times" panose="02020603050405020304" pitchFamily="18" charset="0"/>
                        </a:rPr>
                        <a:t>	</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AUTHOR</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JOURNAL NAME AND YEAR</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pPr algn="ctr">
                        <a:lnSpc>
                          <a:spcPct val="106000"/>
                        </a:lnSpc>
                        <a:spcAft>
                          <a:spcPts val="800"/>
                        </a:spcAft>
                      </a:pPr>
                      <a:r>
                        <a:rPr lang="en-US" sz="1800" dirty="0">
                          <a:effectLst/>
                          <a:latin typeface="Times" panose="02020603050405020304" pitchFamily="18" charset="0"/>
                          <a:cs typeface="Times" panose="02020603050405020304" pitchFamily="18" charset="0"/>
                        </a:rPr>
                        <a:t>REMARKS/LIMITATIONS</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extLst>
                  <a:ext uri="{0D108BD9-81ED-4DB2-BD59-A6C34878D82A}">
                    <a16:rowId xmlns="" xmlns:a16="http://schemas.microsoft.com/office/drawing/2014/main" val="10000"/>
                  </a:ext>
                </a:extLst>
              </a:tr>
              <a:tr h="1796415">
                <a:tc>
                  <a:txBody>
                    <a:bodyPr/>
                    <a:lstStyle/>
                    <a:p>
                      <a:pPr marL="0" lvl="0" indent="0" algn="ctr">
                        <a:lnSpc>
                          <a:spcPct val="106000"/>
                        </a:lnSpc>
                        <a:spcAft>
                          <a:spcPts val="800"/>
                        </a:spcAft>
                        <a:buFont typeface="+mj-lt"/>
                        <a:buNone/>
                      </a:pPr>
                      <a:r>
                        <a:rPr lang="en-GB" sz="1800" dirty="0">
                          <a:effectLst/>
                          <a:latin typeface="Times" panose="02020603050405020304" pitchFamily="18" charset="0"/>
                          <a:ea typeface="Times New Roman" panose="02020603050405020304" pitchFamily="18" charset="0"/>
                          <a:cs typeface="Times" panose="02020603050405020304" pitchFamily="18" charset="0"/>
                        </a:rPr>
                        <a:t>6</a:t>
                      </a:r>
                      <a:r>
                        <a:rPr lang="en-GB" sz="1800" dirty="0" smtClean="0">
                          <a:effectLst/>
                          <a:latin typeface="Times" panose="02020603050405020304" pitchFamily="18" charset="0"/>
                          <a:ea typeface="Times New Roman" panose="02020603050405020304" pitchFamily="18" charset="0"/>
                          <a:cs typeface="Times" panose="02020603050405020304" pitchFamily="18" charset="0"/>
                        </a:rPr>
                        <a:t>.</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txBody>
                  <a:tcPr marL="15326" marR="15326"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Pipeline Leakage Detection Using Acoustic Emission and Machine Learning Algorithms</a:t>
                      </a:r>
                      <a:endParaRPr lang="en-IN" sz="1800" dirty="0">
                        <a:latin typeface="Times" panose="02020603050405020304" pitchFamily="18" charset="0"/>
                        <a:cs typeface="Times" panose="02020603050405020304" pitchFamily="18" charset="0"/>
                      </a:endParaRPr>
                    </a:p>
                  </a:txBody>
                  <a:tcPr marL="15326" marR="15326"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N.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Ullah</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Z. Ahmed, and J. M. Kim</a:t>
                      </a:r>
                      <a:endParaRPr lang="en-IN" sz="1800" dirty="0">
                        <a:latin typeface="Times" panose="02020603050405020304" pitchFamily="18" charset="0"/>
                        <a:cs typeface="Times" panose="02020603050405020304" pitchFamily="18" charset="0"/>
                      </a:endParaRPr>
                    </a:p>
                  </a:txBody>
                  <a:tcPr marL="15326" marR="15326" marT="0" marB="0"/>
                </a:tc>
                <a:tc>
                  <a:txBody>
                    <a:bodyPr/>
                    <a:lstStyle/>
                    <a:p>
                      <a:r>
                        <a:rPr lang="en-GB" sz="1800" dirty="0" smtClean="0">
                          <a:latin typeface="Times" panose="02020603050405020304" pitchFamily="18" charset="0"/>
                          <a:cs typeface="Times" panose="02020603050405020304" pitchFamily="18" charset="0"/>
                        </a:rPr>
                        <a:t>Sensors and 2023</a:t>
                      </a:r>
                      <a:endParaRPr lang="en-IN" sz="1800" dirty="0">
                        <a:latin typeface="Times" panose="02020603050405020304" pitchFamily="18" charset="0"/>
                        <a:cs typeface="Times" panose="02020603050405020304" pitchFamily="18" charset="0"/>
                      </a:endParaRPr>
                    </a:p>
                  </a:txBody>
                  <a:tcPr marL="15326" marR="15326" marT="0" marB="0"/>
                </a:tc>
                <a:tc>
                  <a:txBody>
                    <a:bodyPr/>
                    <a:lstStyle/>
                    <a:p>
                      <a:r>
                        <a:rPr lang="en-GB"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The paper provides a thorough examination of pipeline corrosion defects utilizing in-line inspection (ILI) data, addressing challenges stemming from data imbalance and instrument influences. </a:t>
                      </a:r>
                      <a:endParaRPr lang="en-IN" sz="1800" dirty="0">
                        <a:latin typeface="Times" panose="02020603050405020304" pitchFamily="18" charset="0"/>
                        <a:cs typeface="Times" panose="02020603050405020304" pitchFamily="18" charset="0"/>
                      </a:endParaRPr>
                    </a:p>
                  </a:txBody>
                  <a:tcPr marL="15326" marR="15326" marT="0" marB="0"/>
                </a:tc>
                <a:extLst>
                  <a:ext uri="{0D108BD9-81ED-4DB2-BD59-A6C34878D82A}">
                    <a16:rowId xmlns="" xmlns:a16="http://schemas.microsoft.com/office/drawing/2014/main" val="10003"/>
                  </a:ext>
                </a:extLst>
              </a:tr>
              <a:tr h="2059709">
                <a:tc>
                  <a:txBody>
                    <a:bodyPr/>
                    <a:lstStyle/>
                    <a:p>
                      <a:pPr marL="0" lvl="0" indent="0" algn="ctr">
                        <a:lnSpc>
                          <a:spcPct val="107000"/>
                        </a:lnSpc>
                        <a:spcAft>
                          <a:spcPts val="0"/>
                        </a:spcAft>
                        <a:buFont typeface="+mj-lt"/>
                        <a:buNone/>
                      </a:pPr>
                      <a:r>
                        <a:rPr lang="en-IN" sz="1800" i="0" dirty="0">
                          <a:effectLst/>
                          <a:latin typeface="Times" panose="02020603050405020304" pitchFamily="18" charset="0"/>
                          <a:cs typeface="Times" panose="02020603050405020304" pitchFamily="18" charset="0"/>
                        </a:rPr>
                        <a:t>7</a:t>
                      </a:r>
                      <a:r>
                        <a:rPr lang="en-IN" sz="1800" i="0" dirty="0" smtClean="0">
                          <a:effectLst/>
                          <a:latin typeface="Times" panose="02020603050405020304" pitchFamily="18" charset="0"/>
                          <a:cs typeface="Times" panose="02020603050405020304" pitchFamily="18" charset="0"/>
                        </a:rPr>
                        <a:t>.</a:t>
                      </a:r>
                      <a:r>
                        <a:rPr lang="en-IN" sz="1800" i="0" dirty="0">
                          <a:effectLst/>
                          <a:latin typeface="Times" panose="02020603050405020304" pitchFamily="18" charset="0"/>
                          <a:cs typeface="Times" panose="02020603050405020304" pitchFamily="18" charset="0"/>
                        </a:rPr>
                        <a:t> </a:t>
                      </a:r>
                      <a:endParaRPr lang="en-IN" sz="1800" i="0" dirty="0">
                        <a:effectLst/>
                        <a:latin typeface="Times" panose="02020603050405020304" pitchFamily="18" charset="0"/>
                        <a:ea typeface="Calibri" panose="020F0502020204030204" pitchFamily="34"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Classification of Located Acoustic Emission Events Using Neural Network</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G.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Manthei</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and M.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Guckert</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Journal of Non destructive Evaluation and 2023</a:t>
                      </a:r>
                      <a:endParaRPr lang="en-IN" sz="1800" i="0" dirty="0">
                        <a:latin typeface="Times" panose="02020603050405020304" pitchFamily="18" charset="0"/>
                        <a:cs typeface="Times" panose="02020603050405020304" pitchFamily="18" charset="0"/>
                      </a:endParaRPr>
                    </a:p>
                  </a:txBody>
                  <a:tcPr marL="14225" marR="14225" marT="0" marB="0"/>
                </a:tc>
                <a:tc>
                  <a:txBody>
                    <a:bodyPr/>
                    <a:lstStyle/>
                    <a:p>
                      <a:r>
                        <a:rPr lang="en-GB" sz="1800" dirty="0" smtClean="0">
                          <a:latin typeface="Times" panose="02020603050405020304" pitchFamily="18" charset="0"/>
                          <a:cs typeface="Times" panose="02020603050405020304" pitchFamily="18" charset="0"/>
                        </a:rPr>
                        <a:t>The study highlights the robustness and potential of Deep Learning methods in AE event location analysis, indicating promising prospects for further utilization of neural networks in acoustic emission data analysis.</a:t>
                      </a:r>
                      <a:endParaRPr lang="en-IN" sz="1800" dirty="0">
                        <a:latin typeface="Times" panose="02020603050405020304" pitchFamily="18" charset="0"/>
                        <a:cs typeface="Times" panose="02020603050405020304" pitchFamily="18" charset="0"/>
                      </a:endParaRPr>
                    </a:p>
                  </a:txBody>
                  <a:tcPr marL="14225" marR="14225" marT="0" marB="0"/>
                </a:tc>
                <a:extLst>
                  <a:ext uri="{0D108BD9-81ED-4DB2-BD59-A6C34878D82A}">
                    <a16:rowId xmlns="" xmlns:a16="http://schemas.microsoft.com/office/drawing/2014/main" val="10004"/>
                  </a:ext>
                </a:extLst>
              </a:tr>
              <a:tr h="1440873">
                <a:tc>
                  <a:txBody>
                    <a:bodyPr/>
                    <a:lstStyle/>
                    <a:p>
                      <a:pPr marL="0" lvl="0" indent="0" algn="ctr">
                        <a:lnSpc>
                          <a:spcPct val="107000"/>
                        </a:lnSpc>
                        <a:spcAft>
                          <a:spcPts val="0"/>
                        </a:spcAft>
                        <a:buFont typeface="+mj-lt"/>
                        <a:buNone/>
                      </a:pPr>
                      <a:r>
                        <a:rPr lang="en-GB" sz="1800" i="0" dirty="0" smtClean="0">
                          <a:effectLst/>
                          <a:latin typeface="Times" panose="02020603050405020304" pitchFamily="18" charset="0"/>
                          <a:ea typeface="Calibri" panose="020F0502020204030204" pitchFamily="34" charset="0"/>
                          <a:cs typeface="Times" panose="02020603050405020304" pitchFamily="18" charset="0"/>
                        </a:rPr>
                        <a:t>8.</a:t>
                      </a:r>
                      <a:endParaRPr lang="en-IN" sz="1800" i="0" dirty="0">
                        <a:effectLst/>
                        <a:latin typeface="Times" panose="02020603050405020304" pitchFamily="18" charset="0"/>
                        <a:ea typeface="Calibri" panose="020F0502020204030204" pitchFamily="34" charset="0"/>
                        <a:cs typeface="Times" panose="02020603050405020304" pitchFamily="18" charset="0"/>
                      </a:endParaRPr>
                    </a:p>
                  </a:txBody>
                  <a:tcPr marL="14225" marR="14225"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Feature extraction of time-series data using DWT and FFT for ball-screw condition monitoring</a:t>
                      </a:r>
                      <a:endParaRPr lang="en-IN" sz="1800" dirty="0">
                        <a:latin typeface="Times" panose="02020603050405020304" pitchFamily="18" charset="0"/>
                        <a:cs typeface="Times" panose="02020603050405020304" pitchFamily="18" charset="0"/>
                      </a:endParaRPr>
                    </a:p>
                  </a:txBody>
                  <a:tcPr marL="14623" marR="14623"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N.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Alegeh</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M.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Thottoli</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N.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Mian</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A. </a:t>
                      </a:r>
                      <a:r>
                        <a:rPr lang="en-IN" sz="1800" b="0" i="0" u="none" strike="noStrike" cap="none" dirty="0" err="1" smtClean="0">
                          <a:solidFill>
                            <a:schemeClr val="dk1"/>
                          </a:solidFill>
                          <a:effectLst/>
                          <a:latin typeface="Times" panose="02020603050405020304" pitchFamily="18" charset="0"/>
                          <a:ea typeface="Arial"/>
                          <a:cs typeface="Times" panose="02020603050405020304" pitchFamily="18" charset="0"/>
                          <a:sym typeface="Arial"/>
                        </a:rPr>
                        <a:t>Longstaff</a:t>
                      </a:r>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 and S. Fletcher</a:t>
                      </a:r>
                      <a:endParaRPr lang="en-IN" sz="1800" dirty="0">
                        <a:latin typeface="Times" panose="02020603050405020304" pitchFamily="18" charset="0"/>
                        <a:cs typeface="Times" panose="02020603050405020304" pitchFamily="18" charset="0"/>
                      </a:endParaRPr>
                    </a:p>
                  </a:txBody>
                  <a:tcPr marL="14623" marR="14623" marT="0" marB="0"/>
                </a:tc>
                <a:tc>
                  <a:txBody>
                    <a:bodyPr/>
                    <a:lstStyle/>
                    <a:p>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Manufacturing Research</a:t>
                      </a:r>
                      <a:endParaRPr lang="en-IN" sz="1800" i="0" dirty="0">
                        <a:latin typeface="Times" panose="02020603050405020304" pitchFamily="18" charset="0"/>
                        <a:cs typeface="Times" panose="02020603050405020304" pitchFamily="18" charset="0"/>
                      </a:endParaRPr>
                    </a:p>
                  </a:txBody>
                  <a:tcPr marL="14623" marR="14623" marT="0" marB="0"/>
                </a:tc>
                <a:tc>
                  <a:txBody>
                    <a:bodyPr/>
                    <a:lstStyle/>
                    <a:p>
                      <a:pPr algn="just"/>
                      <a:r>
                        <a:rPr lang="en-IN" sz="1800" b="0" i="0" u="none" strike="noStrike" cap="none" dirty="0" smtClean="0">
                          <a:solidFill>
                            <a:schemeClr val="dk1"/>
                          </a:solidFill>
                          <a:effectLst/>
                          <a:latin typeface="Times" panose="02020603050405020304" pitchFamily="18" charset="0"/>
                          <a:ea typeface="Arial"/>
                          <a:cs typeface="Times" panose="02020603050405020304" pitchFamily="18" charset="0"/>
                          <a:sym typeface="Arial"/>
                        </a:rPr>
                        <a:t>The study demonstrates a notable increase in classification accuracy following the application of FFT and wavelet transform to the data. </a:t>
                      </a:r>
                      <a:endParaRPr lang="en-IN" sz="1800" dirty="0">
                        <a:latin typeface="Times" panose="02020603050405020304" pitchFamily="18" charset="0"/>
                        <a:cs typeface="Times" panose="02020603050405020304" pitchFamily="18" charset="0"/>
                      </a:endParaRPr>
                    </a:p>
                  </a:txBody>
                  <a:tcPr marL="14623" marR="14623"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588bb4af59_0_12"/>
          <p:cNvSpPr txBox="1">
            <a:spLocks noGrp="1"/>
          </p:cNvSpPr>
          <p:nvPr>
            <p:ph type="title"/>
          </p:nvPr>
        </p:nvSpPr>
        <p:spPr>
          <a:xfrm>
            <a:off x="1501107" y="494174"/>
            <a:ext cx="10201500" cy="492443"/>
          </a:xfrm>
          <a:prstGeom prst="rect">
            <a:avLst/>
          </a:prstGeom>
        </p:spPr>
        <p:txBody>
          <a:bodyPr spcFirstLastPara="1" wrap="square" lIns="0" tIns="0" rIns="0" bIns="0" anchor="t" anchorCtr="0">
            <a:spAutoFit/>
          </a:bodyPr>
          <a:lstStyle/>
          <a:p>
            <a:pPr marL="12700" lvl="0" indent="0" algn="ctr" rtl="0">
              <a:spcBef>
                <a:spcPts val="0"/>
              </a:spcBef>
              <a:spcAft>
                <a:spcPts val="0"/>
              </a:spcAft>
              <a:buClr>
                <a:srgbClr val="000000"/>
              </a:buClr>
              <a:buSzPts val="1400"/>
              <a:buFont typeface="Arial"/>
              <a:buNone/>
            </a:pPr>
            <a:r>
              <a:rPr lang="en-US" sz="3200" dirty="0">
                <a:solidFill>
                  <a:srgbClr val="FF0000"/>
                </a:solidFill>
              </a:rPr>
              <a:t>SUMMARY FROM LITERATURE</a:t>
            </a:r>
            <a:endParaRPr dirty="0"/>
          </a:p>
        </p:txBody>
      </p:sp>
      <p:sp>
        <p:nvSpPr>
          <p:cNvPr id="3" name="TextBox 2">
            <a:extLst>
              <a:ext uri="{FF2B5EF4-FFF2-40B4-BE49-F238E27FC236}">
                <a16:creationId xmlns="" xmlns:a16="http://schemas.microsoft.com/office/drawing/2014/main" id="{91A3C791-F416-34F8-40A4-D8B98AA261D3}"/>
              </a:ext>
            </a:extLst>
          </p:cNvPr>
          <p:cNvSpPr txBox="1"/>
          <p:nvPr/>
        </p:nvSpPr>
        <p:spPr>
          <a:xfrm>
            <a:off x="1576242" y="1246711"/>
            <a:ext cx="10051230" cy="3170099"/>
          </a:xfrm>
          <a:prstGeom prst="rect">
            <a:avLst/>
          </a:prstGeom>
          <a:noFill/>
        </p:spPr>
        <p:txBody>
          <a:bodyPr wrap="square">
            <a:spAutoFit/>
          </a:bodyPr>
          <a:lstStyle/>
          <a:p>
            <a:pPr marL="342900" lvl="0" indent="-342900" algn="just">
              <a:buFont typeface="Arial" panose="020B0604020202020204" pitchFamily="34" charset="0"/>
              <a:buChar char="•"/>
            </a:pPr>
            <a:r>
              <a:rPr lang="en-GB" sz="2000" dirty="0">
                <a:latin typeface="Times" panose="02020603050405020304" pitchFamily="18" charset="0"/>
                <a:cs typeface="Times" panose="02020603050405020304" pitchFamily="18" charset="0"/>
              </a:rPr>
              <a:t>There is a need for standardization in AE signal processing methodologies and benchmark datasets for evaluating the performance of different algorithms. </a:t>
            </a:r>
            <a:endParaRPr lang="en-GB" sz="2000" dirty="0" smtClean="0">
              <a:latin typeface="Times" panose="02020603050405020304" pitchFamily="18" charset="0"/>
              <a:cs typeface="Times" panose="02020603050405020304" pitchFamily="18" charset="0"/>
            </a:endParaRPr>
          </a:p>
          <a:p>
            <a:pPr marL="342900" lvl="0" indent="-342900" algn="just">
              <a:buFont typeface="Arial" panose="020B0604020202020204" pitchFamily="34" charset="0"/>
              <a:buChar char="•"/>
            </a:pPr>
            <a:endParaRPr lang="en-GB" sz="2000" dirty="0" smtClean="0">
              <a:latin typeface="Times" panose="02020603050405020304" pitchFamily="18" charset="0"/>
              <a:cs typeface="Times" panose="02020603050405020304" pitchFamily="18" charset="0"/>
            </a:endParaRPr>
          </a:p>
          <a:p>
            <a:pPr marL="342900" lvl="0" indent="-342900" algn="just">
              <a:buFont typeface="Arial" panose="020B0604020202020204" pitchFamily="34" charset="0"/>
              <a:buChar char="•"/>
            </a:pPr>
            <a:r>
              <a:rPr lang="en-GB" sz="2000" dirty="0">
                <a:latin typeface="Times" panose="02020603050405020304" pitchFamily="18" charset="0"/>
                <a:cs typeface="Times" panose="02020603050405020304" pitchFamily="18" charset="0"/>
              </a:rPr>
              <a:t>While most studies focus on specific applications such as machining tools, pipelines, or concrete structures, there is potential for cross-domain application of AE signal processing techniques. Exploring how techniques developed for one domain can be adapted and applied to other domains could lead to innovative solutions and insights</a:t>
            </a:r>
            <a:r>
              <a:rPr lang="en-GB" sz="2000" dirty="0" smtClean="0">
                <a:latin typeface="Times" panose="02020603050405020304" pitchFamily="18" charset="0"/>
                <a:cs typeface="Times" panose="02020603050405020304" pitchFamily="18" charset="0"/>
              </a:rPr>
              <a:t>.</a:t>
            </a:r>
          </a:p>
          <a:p>
            <a:pPr marL="342900" lvl="0" indent="-342900" algn="just">
              <a:buFont typeface="Arial" panose="020B0604020202020204" pitchFamily="34" charset="0"/>
              <a:buChar char="•"/>
            </a:pPr>
            <a:endParaRPr lang="en-GB" sz="2000" dirty="0" smtClean="0">
              <a:latin typeface="Times" panose="02020603050405020304" pitchFamily="18" charset="0"/>
              <a:cs typeface="Times" panose="02020603050405020304" pitchFamily="18" charset="0"/>
            </a:endParaRPr>
          </a:p>
          <a:p>
            <a:pPr marL="342900" lvl="0" indent="-342900" algn="just">
              <a:buFont typeface="Arial" panose="020B0604020202020204" pitchFamily="34" charset="0"/>
              <a:buChar char="•"/>
            </a:pPr>
            <a:r>
              <a:rPr lang="en-GB" sz="2000" dirty="0" smtClean="0">
                <a:latin typeface="Times" panose="02020603050405020304" pitchFamily="18" charset="0"/>
                <a:cs typeface="Times" panose="02020603050405020304" pitchFamily="18" charset="0"/>
              </a:rPr>
              <a:t>Research </a:t>
            </a:r>
            <a:r>
              <a:rPr lang="en-GB" sz="2000" dirty="0">
                <a:latin typeface="Times" panose="02020603050405020304" pitchFamily="18" charset="0"/>
                <a:cs typeface="Times" panose="02020603050405020304" pitchFamily="18" charset="0"/>
              </a:rPr>
              <a:t>focusing on the practical implementation and deployment of AE-based monitoring systems in real-world industrial settings is limited. </a:t>
            </a:r>
            <a:endParaRPr lang="en-IN" sz="2000" dirty="0">
              <a:latin typeface="Times" panose="02020603050405020304" pitchFamily="18"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2861" y="562156"/>
            <a:ext cx="6635750" cy="56642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600" dirty="0">
                <a:solidFill>
                  <a:srgbClr val="FF0000"/>
                </a:solidFill>
              </a:rPr>
              <a:t>TECHNOLOGY </a:t>
            </a:r>
            <a:endParaRPr sz="3600" dirty="0">
              <a:solidFill>
                <a:srgbClr val="FF0000"/>
              </a:solidFill>
            </a:endParaRPr>
          </a:p>
        </p:txBody>
      </p:sp>
      <p:sp>
        <p:nvSpPr>
          <p:cNvPr id="99" name="Google Shape;99;p7"/>
          <p:cNvSpPr txBox="1"/>
          <p:nvPr/>
        </p:nvSpPr>
        <p:spPr>
          <a:xfrm>
            <a:off x="11585575" y="6514910"/>
            <a:ext cx="153000" cy="277200"/>
          </a:xfrm>
          <a:prstGeom prst="rect">
            <a:avLst/>
          </a:prstGeom>
          <a:noFill/>
          <a:ln>
            <a:noFill/>
          </a:ln>
        </p:spPr>
        <p:txBody>
          <a:bodyPr spcFirstLastPara="1" wrap="square" lIns="0" tIns="0" rIns="0" bIns="0" anchor="t" anchorCtr="0">
            <a:spAutoFit/>
          </a:bodyPr>
          <a:lstStyle/>
          <a:p>
            <a:pPr marL="12700" marR="0" lvl="0" indent="0" algn="l" rtl="0">
              <a:lnSpc>
                <a:spcPct val="116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7"/>
          <p:cNvSpPr txBox="1">
            <a:spLocks noGrp="1"/>
          </p:cNvSpPr>
          <p:nvPr>
            <p:ph type="body" idx="1"/>
          </p:nvPr>
        </p:nvSpPr>
        <p:spPr>
          <a:xfrm>
            <a:off x="1413503" y="1417593"/>
            <a:ext cx="9546300" cy="1705595"/>
          </a:xfrm>
          <a:prstGeom prst="rect">
            <a:avLst/>
          </a:prstGeom>
          <a:noFill/>
          <a:ln>
            <a:noFill/>
          </a:ln>
        </p:spPr>
        <p:txBody>
          <a:bodyPr spcFirstLastPara="1" wrap="square" lIns="0" tIns="12700" rIns="0" bIns="0" anchor="t" anchorCtr="0">
            <a:sp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a:t>
            </a:r>
            <a:r>
              <a:rPr lang="en-US" sz="2000" dirty="0" smtClean="0">
                <a:latin typeface="Times New Roman" panose="02020603050405020304" pitchFamily="18" charset="0"/>
                <a:cs typeface="Times New Roman" panose="02020603050405020304" pitchFamily="18" charset="0"/>
              </a:rPr>
              <a:t>Version3.7.3</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Colab</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Operating System –Windows</a:t>
            </a:r>
            <a:endParaRPr lang="en-US" sz="2000" b="0" i="0" dirty="0">
              <a:effectLst/>
              <a:latin typeface="Times New Roman" panose="02020603050405020304" pitchFamily="18" charset="0"/>
              <a:cs typeface="Times New Roman" panose="02020603050405020304" pitchFamily="18" charset="0"/>
            </a:endParaRPr>
          </a:p>
          <a:p>
            <a:pPr marL="457200" lvl="0" indent="-228600" algn="l" rtl="0">
              <a:lnSpc>
                <a:spcPct val="100000"/>
              </a:lnSpc>
              <a:spcBef>
                <a:spcPts val="0"/>
              </a:spcBef>
              <a:spcAft>
                <a:spcPts val="0"/>
              </a:spcAft>
              <a:buSzPts val="1400"/>
              <a:buNone/>
            </a:pPr>
            <a:endParaRPr dirty="0"/>
          </a:p>
        </p:txBody>
      </p:sp>
      <p:pic>
        <p:nvPicPr>
          <p:cNvPr id="4098" name="Picture 2" descr="What is Jupyter?"/>
          <p:cNvPicPr>
            <a:picLocks noChangeAspect="1" noChangeArrowheads="1"/>
          </p:cNvPicPr>
          <p:nvPr/>
        </p:nvPicPr>
        <p:blipFill rotWithShape="1">
          <a:blip r:embed="rId3">
            <a:extLst>
              <a:ext uri="{28A0092B-C50C-407E-A947-70E740481C1C}">
                <a14:useLocalDpi xmlns:a14="http://schemas.microsoft.com/office/drawing/2010/main" val="0"/>
              </a:ext>
            </a:extLst>
          </a:blip>
          <a:srcRect l="29501" t="10136" r="30078" b="7907"/>
          <a:stretch/>
        </p:blipFill>
        <p:spPr bwMode="auto">
          <a:xfrm>
            <a:off x="9966338" y="4121306"/>
            <a:ext cx="1619237" cy="18464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Python-logo-notext.sv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503" y="3978625"/>
            <a:ext cx="1872619" cy="20508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6745943" y="3942444"/>
            <a:ext cx="2204150" cy="2204150"/>
          </a:xfrm>
          <a:prstGeom prst="rect">
            <a:avLst/>
          </a:prstGeom>
        </p:spPr>
      </p:pic>
      <p:pic>
        <p:nvPicPr>
          <p:cNvPr id="1026" name="Picture 2" descr="Thonny - Wikipedia">
            <a:extLst>
              <a:ext uri="{FF2B5EF4-FFF2-40B4-BE49-F238E27FC236}">
                <a16:creationId xmlns="" xmlns:a16="http://schemas.microsoft.com/office/drawing/2014/main" id="{FB4586D5-29F7-266D-D5D4-92FFB118BC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4795" y="382531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3981</TotalTime>
  <Words>1168</Words>
  <Application>Microsoft Office PowerPoint</Application>
  <PresentationFormat>Widescreen</PresentationFormat>
  <Paragraphs>166</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Tahoma</vt:lpstr>
      <vt:lpstr>Times</vt:lpstr>
      <vt:lpstr>Times New Roman</vt:lpstr>
      <vt:lpstr>Office Theme</vt:lpstr>
      <vt:lpstr>PIPELINE RELIABILITY MONITORING SYSTEM</vt:lpstr>
      <vt:lpstr>INTRODUCTION</vt:lpstr>
      <vt:lpstr>PROBLEM STATEMENT</vt:lpstr>
      <vt:lpstr>OBJECTIVE</vt:lpstr>
      <vt:lpstr>LITERATURE REVIEW</vt:lpstr>
      <vt:lpstr>PowerPoint Presentation</vt:lpstr>
      <vt:lpstr>PowerPoint Presentation</vt:lpstr>
      <vt:lpstr>SUMMARY FROM LITERATURE</vt:lpstr>
      <vt:lpstr>TECHNOLOGY </vt:lpstr>
      <vt:lpstr>EXISTING METHOD</vt:lpstr>
      <vt:lpstr>PROPOSED METHOD</vt:lpstr>
      <vt:lpstr>PowerPoint Presentation</vt:lpstr>
      <vt:lpstr>PowerPoint Presentation</vt:lpstr>
      <vt:lpstr>DATASET DESCRIPTION</vt:lpstr>
      <vt:lpstr>PowerPoint Presentation</vt:lpstr>
      <vt:lpstr>SAMPLE OF IMAGE CONVERTED DATA  </vt:lpstr>
      <vt:lpstr>SAMPLE OF IMAGE CONVERTED DATA  </vt:lpstr>
      <vt:lpstr>PowerPoint Presentation</vt:lpstr>
      <vt:lpstr>PowerPoint Presentation</vt:lpstr>
      <vt:lpstr>PowerPoint Presentation</vt:lpstr>
      <vt:lpstr>OUTPUT</vt:lpstr>
      <vt:lpstr>OUTPUT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Charlie</dc:creator>
  <cp:lastModifiedBy>Microsoft account</cp:lastModifiedBy>
  <cp:revision>147</cp:revision>
  <dcterms:created xsi:type="dcterms:W3CDTF">2023-02-03T06:11:18Z</dcterms:created>
  <dcterms:modified xsi:type="dcterms:W3CDTF">2024-03-22T08:04:22Z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CCA21B7555E24D3FB40348EB3CE2AD24</vt:lpwstr>
  </property>
  <property fmtid="{D5CDD505-2E9C-101B-9397-08002B2CF9AE}" pid="4" name="KSOProductBuildVer">
    <vt:lpwstr>1033-11.2.0.11440</vt:lpwstr>
  </property>
</Properties>
</file>