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DHARSHINIGASCTPT/NMDHARSHINI2025.git" TargetMode="Externa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FF0000"/>
                </a:solidFill>
                <a:effectLst/>
                <a:latin typeface="Roboto" panose="020F0502020204030204" pitchFamily="2" charset="0"/>
              </a:rPr>
            </a:br>
            <a:endParaRPr dirty="0" spc="15">
              <a:solidFill>
                <a:srgbClr val="FF0000"/>
              </a:solidFill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21600000">
            <a:off x="579685" y="2847973"/>
            <a:ext cx="11612315" cy="323469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solidFill>
                  <a:srgbClr val="9933FF"/>
                </a:solidFill>
              </a:rPr>
              <a:t>STUDENT NAME: </a:t>
            </a:r>
            <a:r>
              <a:rPr altLang="en-IN" dirty="0" sz="2800" lang="en-US">
                <a:solidFill>
                  <a:srgbClr val="9933FF"/>
                </a:solidFill>
              </a:rPr>
              <a:t>D</a:t>
            </a:r>
            <a:r>
              <a:rPr altLang="en-IN" dirty="0" sz="2800" lang="en-US">
                <a:solidFill>
                  <a:srgbClr val="9933FF"/>
                </a:solidFill>
              </a:rPr>
              <a:t>h</a:t>
            </a:r>
            <a:r>
              <a:rPr altLang="en-IN" dirty="0" sz="2800" lang="en-US">
                <a:solidFill>
                  <a:srgbClr val="9933FF"/>
                </a:solidFill>
              </a:rPr>
              <a:t>a</a:t>
            </a:r>
            <a:r>
              <a:rPr altLang="en-IN" dirty="0" sz="2800" lang="en-US">
                <a:solidFill>
                  <a:srgbClr val="9933FF"/>
                </a:solidFill>
              </a:rPr>
              <a:t>r</a:t>
            </a:r>
            <a:r>
              <a:rPr altLang="en-IN" dirty="0" sz="2800" lang="en-US">
                <a:solidFill>
                  <a:srgbClr val="9933FF"/>
                </a:solidFill>
              </a:rPr>
              <a:t>s</a:t>
            </a:r>
            <a:r>
              <a:rPr altLang="en-IN" dirty="0" sz="2800" lang="en-US">
                <a:solidFill>
                  <a:srgbClr val="9933FF"/>
                </a:solidFill>
              </a:rPr>
              <a:t>hini </a:t>
            </a:r>
            <a:r>
              <a:rPr altLang="en-IN" dirty="0" sz="2800" lang="en-US">
                <a:solidFill>
                  <a:srgbClr val="9933FF"/>
                </a:solidFill>
              </a:rPr>
              <a:t>p</a:t>
            </a:r>
            <a:endParaRPr altLang="en-US" sz="3200" lang="zh-CN">
              <a:solidFill>
                <a:srgbClr val="9933FF"/>
              </a:solidFill>
            </a:endParaRPr>
          </a:p>
          <a:p>
            <a:pPr>
              <a:lnSpc>
                <a:spcPct val="150000"/>
              </a:lnSpc>
            </a:pPr>
            <a:r>
              <a:rPr dirty="0" sz="2800" lang="en-US">
                <a:solidFill>
                  <a:srgbClr val="9933FF"/>
                </a:solidFill>
              </a:rPr>
              <a:t>REGISTER NO AND NMID:</a:t>
            </a:r>
            <a:r>
              <a:rPr altLang="en-IN" dirty="0" sz="2800" lang="en-US">
                <a:solidFill>
                  <a:srgbClr val="9933FF"/>
                </a:solidFill>
              </a:rPr>
              <a:t>3</a:t>
            </a:r>
            <a:r>
              <a:rPr altLang="en-IN" dirty="0" sz="2800" lang="en-US">
                <a:solidFill>
                  <a:srgbClr val="9933FF"/>
                </a:solidFill>
              </a:rPr>
              <a:t>5</a:t>
            </a:r>
            <a:r>
              <a:rPr altLang="en-IN" dirty="0" sz="2800" lang="en-US">
                <a:solidFill>
                  <a:srgbClr val="9933FF"/>
                </a:solidFill>
              </a:rPr>
              <a:t>5</a:t>
            </a:r>
            <a:r>
              <a:rPr altLang="en-IN" dirty="0" sz="2800" lang="en-US">
                <a:solidFill>
                  <a:srgbClr val="9933FF"/>
                </a:solidFill>
              </a:rPr>
              <a:t>2</a:t>
            </a:r>
            <a:r>
              <a:rPr altLang="en-IN" dirty="0" sz="2800" lang="en-US">
                <a:solidFill>
                  <a:srgbClr val="9933FF"/>
                </a:solidFill>
              </a:rPr>
              <a:t>4</a:t>
            </a:r>
            <a:r>
              <a:rPr altLang="en-IN" dirty="0" sz="2800" lang="en-US">
                <a:solidFill>
                  <a:srgbClr val="9933FF"/>
                </a:solidFill>
              </a:rPr>
              <a:t>U</a:t>
            </a:r>
            <a:r>
              <a:rPr altLang="en-IN" dirty="0" sz="2800" lang="en-US">
                <a:solidFill>
                  <a:srgbClr val="9933FF"/>
                </a:solidFill>
              </a:rPr>
              <a:t>0</a:t>
            </a:r>
            <a:r>
              <a:rPr altLang="en-IN" dirty="0" sz="2800" lang="en-US">
                <a:solidFill>
                  <a:srgbClr val="9933FF"/>
                </a:solidFill>
              </a:rPr>
              <a:t>9</a:t>
            </a:r>
            <a:r>
              <a:rPr altLang="en-IN" dirty="0" sz="2800" lang="en-US">
                <a:solidFill>
                  <a:srgbClr val="9933FF"/>
                </a:solidFill>
              </a:rPr>
              <a:t>0</a:t>
            </a:r>
            <a:r>
              <a:rPr altLang="en-IN" dirty="0" sz="2800" lang="en-US">
                <a:solidFill>
                  <a:srgbClr val="9933FF"/>
                </a:solidFill>
              </a:rPr>
              <a:t>0</a:t>
            </a:r>
            <a:r>
              <a:rPr altLang="en-IN" dirty="0" sz="2800" lang="en-US">
                <a:solidFill>
                  <a:srgbClr val="9933FF"/>
                </a:solidFill>
              </a:rPr>
              <a:t>9</a:t>
            </a:r>
            <a:r>
              <a:rPr altLang="en-IN" dirty="0" sz="2800" lang="en-US">
                <a:solidFill>
                  <a:srgbClr val="9933FF"/>
                </a:solidFill>
              </a:rPr>
              <a:t>/</a:t>
            </a:r>
            <a:r>
              <a:rPr altLang="en-IN" dirty="0" sz="2800" lang="en-US">
                <a:solidFill>
                  <a:srgbClr val="9933FF"/>
                </a:solidFill>
              </a:rPr>
              <a:t>DA9D26F12E5E00BBF7F479E7F6C83B4E</a:t>
            </a:r>
            <a:r>
              <a:rPr dirty="0" sz="2800" lang="en-US">
                <a:solidFill>
                  <a:srgbClr val="9933FF"/>
                </a:solidFill>
              </a:rPr>
              <a:t> </a:t>
            </a:r>
            <a:endParaRPr dirty="0" sz="3200" lang="en-US">
              <a:solidFill>
                <a:srgbClr val="9933FF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dirty="0" sz="2800" lang="en-US">
                <a:solidFill>
                  <a:srgbClr val="9933FF"/>
                </a:solidFill>
              </a:rPr>
              <a:t>DEPARTMENT: </a:t>
            </a:r>
            <a:r>
              <a:rPr altLang="en-IN" dirty="0" sz="2800" lang="en-US">
                <a:solidFill>
                  <a:srgbClr val="9933FF"/>
                </a:solidFill>
              </a:rPr>
              <a:t>I</a:t>
            </a:r>
            <a:r>
              <a:rPr altLang="en-IN" dirty="0" sz="2800" lang="en-US">
                <a:solidFill>
                  <a:srgbClr val="9933FF"/>
                </a:solidFill>
              </a:rPr>
              <a:t>I</a:t>
            </a:r>
            <a:r>
              <a:rPr altLang="en-IN" dirty="0" sz="2800" lang="en-US">
                <a:solidFill>
                  <a:srgbClr val="9933FF"/>
                </a:solidFill>
              </a:rPr>
              <a:t>-</a:t>
            </a:r>
            <a:r>
              <a:rPr altLang="en-IN" dirty="0" sz="2800" lang="en-US">
                <a:solidFill>
                  <a:srgbClr val="9933FF"/>
                </a:solidFill>
              </a:rPr>
              <a:t>B</a:t>
            </a:r>
            <a:r>
              <a:rPr altLang="en-IN" dirty="0" sz="2800" lang="en-US">
                <a:solidFill>
                  <a:srgbClr val="9933FF"/>
                </a:solidFill>
              </a:rPr>
              <a:t>C</a:t>
            </a:r>
            <a:r>
              <a:rPr altLang="en-IN" dirty="0" sz="2800" lang="en-US">
                <a:solidFill>
                  <a:srgbClr val="9933FF"/>
                </a:solidFill>
              </a:rPr>
              <a:t>A</a:t>
            </a:r>
            <a:endParaRPr altLang="en-US" sz="3200" lang="zh-CN">
              <a:solidFill>
                <a:srgbClr val="9933FF"/>
              </a:solidFill>
            </a:endParaRPr>
          </a:p>
          <a:p>
            <a:pPr>
              <a:lnSpc>
                <a:spcPct val="150000"/>
              </a:lnSpc>
            </a:pPr>
            <a:r>
              <a:rPr dirty="0" sz="2800" lang="en-US">
                <a:solidFill>
                  <a:srgbClr val="9933FF"/>
                </a:solidFill>
              </a:rPr>
              <a:t>COLLEGE:</a:t>
            </a:r>
            <a:r>
              <a:rPr altLang="en-IN" dirty="0" sz="2800" lang="en-US">
                <a:solidFill>
                  <a:srgbClr val="9933FF"/>
                </a:solidFill>
              </a:rPr>
              <a:t>Goverment </a:t>
            </a:r>
            <a:r>
              <a:rPr altLang="en-IN" dirty="0" sz="2800" lang="en-US">
                <a:solidFill>
                  <a:srgbClr val="9933FF"/>
                </a:solidFill>
              </a:rPr>
              <a:t>A</a:t>
            </a:r>
            <a:r>
              <a:rPr altLang="en-IN" dirty="0" sz="2800" lang="en-US">
                <a:solidFill>
                  <a:srgbClr val="9933FF"/>
                </a:solidFill>
              </a:rPr>
              <a:t>r</a:t>
            </a:r>
            <a:r>
              <a:rPr altLang="en-IN" dirty="0" sz="2800" lang="en-US">
                <a:solidFill>
                  <a:srgbClr val="9933FF"/>
                </a:solidFill>
              </a:rPr>
              <a:t>t</a:t>
            </a:r>
            <a:r>
              <a:rPr altLang="en-IN" dirty="0" sz="2800" lang="en-US">
                <a:solidFill>
                  <a:srgbClr val="9933FF"/>
                </a:solidFill>
              </a:rPr>
              <a:t>s</a:t>
            </a:r>
            <a:r>
              <a:rPr altLang="en-IN" dirty="0" sz="2800" lang="en-US">
                <a:solidFill>
                  <a:srgbClr val="9933FF"/>
                </a:solidFill>
              </a:rPr>
              <a:t> </a:t>
            </a:r>
            <a:r>
              <a:rPr altLang="en-IN" dirty="0" sz="2800" lang="en-US">
                <a:solidFill>
                  <a:srgbClr val="9933FF"/>
                </a:solidFill>
              </a:rPr>
              <a:t>A</a:t>
            </a:r>
            <a:r>
              <a:rPr altLang="en-IN" dirty="0" sz="2800" lang="en-US">
                <a:solidFill>
                  <a:srgbClr val="9933FF"/>
                </a:solidFill>
              </a:rPr>
              <a:t>n</a:t>
            </a:r>
            <a:r>
              <a:rPr altLang="en-IN" dirty="0" sz="2800" lang="en-US">
                <a:solidFill>
                  <a:srgbClr val="9933FF"/>
                </a:solidFill>
              </a:rPr>
              <a:t>d </a:t>
            </a:r>
            <a:r>
              <a:rPr altLang="en-IN" dirty="0" sz="2800" lang="en-US">
                <a:solidFill>
                  <a:srgbClr val="9933FF"/>
                </a:solidFill>
              </a:rPr>
              <a:t>Science </a:t>
            </a:r>
            <a:r>
              <a:rPr altLang="en-IN" dirty="0" sz="2800" lang="en-US">
                <a:solidFill>
                  <a:srgbClr val="9933FF"/>
                </a:solidFill>
              </a:rPr>
              <a:t>College </a:t>
            </a:r>
            <a:r>
              <a:rPr altLang="en-IN" dirty="0" sz="2800" lang="en-US">
                <a:solidFill>
                  <a:srgbClr val="9933FF"/>
                </a:solidFill>
              </a:rPr>
              <a:t>T</a:t>
            </a:r>
            <a:r>
              <a:rPr altLang="en-IN" dirty="0" sz="2800" lang="en-US">
                <a:solidFill>
                  <a:srgbClr val="9933FF"/>
                </a:solidFill>
              </a:rPr>
              <a:t>i</a:t>
            </a:r>
            <a:r>
              <a:rPr altLang="en-IN" dirty="0" sz="2800" lang="en-US">
                <a:solidFill>
                  <a:srgbClr val="9933FF"/>
                </a:solidFill>
              </a:rPr>
              <a:t>r</a:t>
            </a:r>
            <a:r>
              <a:rPr altLang="en-IN" dirty="0" sz="2800" lang="en-US">
                <a:solidFill>
                  <a:srgbClr val="9933FF"/>
                </a:solidFill>
              </a:rPr>
              <a:t>u</a:t>
            </a:r>
            <a:r>
              <a:rPr altLang="en-IN" dirty="0" sz="2800" lang="en-US">
                <a:solidFill>
                  <a:srgbClr val="9933FF"/>
                </a:solidFill>
              </a:rPr>
              <a:t>pattur</a:t>
            </a:r>
            <a:r>
              <a:rPr altLang="en-IN" dirty="0" sz="2800" lang="en-US">
                <a:solidFill>
                  <a:srgbClr val="9933FF"/>
                </a:solidFill>
              </a:rPr>
              <a:t>-</a:t>
            </a:r>
            <a:r>
              <a:rPr altLang="en-IN" dirty="0" sz="2800" lang="en-US">
                <a:solidFill>
                  <a:srgbClr val="9933FF"/>
                </a:solidFill>
              </a:rPr>
              <a:t>6</a:t>
            </a:r>
            <a:r>
              <a:rPr altLang="en-IN" dirty="0" sz="2800" lang="en-US">
                <a:solidFill>
                  <a:srgbClr val="9933FF"/>
                </a:solidFill>
              </a:rPr>
              <a:t>3</a:t>
            </a:r>
            <a:r>
              <a:rPr altLang="en-IN" dirty="0" sz="2800" lang="en-US">
                <a:solidFill>
                  <a:srgbClr val="9933FF"/>
                </a:solidFill>
              </a:rPr>
              <a:t>5</a:t>
            </a:r>
            <a:r>
              <a:rPr altLang="en-IN" dirty="0" sz="2800" lang="en-US">
                <a:solidFill>
                  <a:srgbClr val="9933FF"/>
                </a:solidFill>
              </a:rPr>
              <a:t>9</a:t>
            </a:r>
            <a:r>
              <a:rPr altLang="en-IN" dirty="0" sz="2800" lang="en-US">
                <a:solidFill>
                  <a:srgbClr val="9933FF"/>
                </a:solidFill>
              </a:rPr>
              <a:t>0</a:t>
            </a:r>
            <a:r>
              <a:rPr altLang="en-IN" dirty="0" sz="2800" lang="en-US">
                <a:solidFill>
                  <a:srgbClr val="9933FF"/>
                </a:solidFill>
              </a:rPr>
              <a:t>1</a:t>
            </a:r>
            <a:endParaRPr altLang="en-US" sz="3200" lang="zh-CN">
              <a:solidFill>
                <a:srgbClr val="9933FF"/>
              </a:solidFill>
            </a:endParaRPr>
          </a:p>
          <a:p>
            <a:pPr>
              <a:lnSpc>
                <a:spcPct val="150000"/>
              </a:lnSpc>
            </a:pPr>
            <a:r>
              <a:rPr dirty="0" sz="2800" lang="en-US">
                <a:solidFill>
                  <a:srgbClr val="9933FF"/>
                </a:solidFill>
              </a:rPr>
              <a:t>           </a:t>
            </a:r>
            <a:endParaRPr dirty="0" sz="2400" lang="en-IN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solidFill>
                  <a:srgbClr val="FF0000"/>
                </a:solidFill>
              </a:rPr>
              <a:t>RESULTS AND SCREENSHOTS</a:t>
            </a:r>
            <a:endParaRPr dirty="0" sz="4250">
              <a:solidFill>
                <a:srgbClr val="FF0000"/>
              </a:solidFill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"/>
          <p:cNvSpPr txBox="1"/>
          <p:nvPr/>
        </p:nvSpPr>
        <p:spPr>
          <a:xfrm flipH="1">
            <a:off x="10122727" y="2904169"/>
            <a:ext cx="106634" cy="510540"/>
          </a:xfrm>
          <a:prstGeom prst="rect"/>
          <a:ln w="12700">
            <a:solidFill>
              <a:srgbClr val="000000"/>
            </a:solidFill>
            <a:prstDash val="solid"/>
          </a:ln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3153571" y="2904168"/>
            <a:ext cx="6657179" cy="21869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9933FF"/>
                </a:solidFill>
              </a:rPr>
              <a:t>1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protecting networks from threats to ensure confidentiality,</a:t>
            </a:r>
            <a:endParaRPr sz="2800" lang="en-US">
              <a:solidFill>
                <a:srgbClr val="9933FF"/>
              </a:solidFill>
            </a:endParaRPr>
          </a:p>
          <a:p>
            <a:r>
              <a:rPr altLang="en-IN" sz="2800" lang="en-US">
                <a:solidFill>
                  <a:srgbClr val="9933FF"/>
                </a:solidFill>
              </a:rPr>
              <a:t>2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sz="2800" lang="en-US">
                <a:solidFill>
                  <a:srgbClr val="9933FF"/>
                </a:solidFill>
              </a:rPr>
              <a:t> integrity, and availability of data and systems through strategies like firewalls, </a:t>
            </a:r>
            <a:endParaRPr sz="2800" lang="en-US">
              <a:solidFill>
                <a:srgbClr val="9933FF"/>
              </a:solidFill>
            </a:endParaRPr>
          </a:p>
          <a:p>
            <a:r>
              <a:rPr altLang="en-IN" sz="2800" lang="en-US">
                <a:solidFill>
                  <a:srgbClr val="9933FF"/>
                </a:solidFill>
              </a:rPr>
              <a:t>3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sz="2800" lang="en-US">
                <a:solidFill>
                  <a:srgbClr val="9933FF"/>
                </a:solidFill>
              </a:rPr>
              <a:t>intrusion prevention systems, and network segmentation.</a:t>
            </a:r>
            <a:endParaRPr sz="2800" lang="en-US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07271"/>
            <a:ext cx="12192000" cy="584345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37573"/>
            <a:ext cx="10239599" cy="5248849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62936"/>
            <a:ext cx="12192000" cy="588631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>
                <a:solidFill>
                  <a:srgbClr val="FF0000"/>
                </a:solidFill>
              </a:rPr>
              <a:t>C</a:t>
            </a:r>
            <a:r>
              <a:rPr altLang="en-IN" lang="en-US">
                <a:solidFill>
                  <a:srgbClr val="FF0000"/>
                </a:solidFill>
              </a:rPr>
              <a:t>o</a:t>
            </a:r>
            <a:r>
              <a:rPr altLang="en-IN" lang="en-US">
                <a:solidFill>
                  <a:srgbClr val="FF0000"/>
                </a:solidFill>
              </a:rPr>
              <a:t>n</a:t>
            </a:r>
            <a:r>
              <a:rPr altLang="en-IN" lang="en-US">
                <a:solidFill>
                  <a:srgbClr val="FF0000"/>
                </a:solidFill>
              </a:rPr>
              <a:t>c</a:t>
            </a:r>
            <a:r>
              <a:rPr altLang="en-IN" lang="en-US">
                <a:solidFill>
                  <a:srgbClr val="FF0000"/>
                </a:solidFill>
              </a:rPr>
              <a:t>l</a:t>
            </a:r>
            <a:r>
              <a:rPr altLang="en-IN" lang="en-US">
                <a:solidFill>
                  <a:srgbClr val="FF0000"/>
                </a:solidFill>
              </a:rPr>
              <a:t>usion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48693" name=""/>
          <p:cNvSpPr txBox="1"/>
          <p:nvPr/>
        </p:nvSpPr>
        <p:spPr>
          <a:xfrm>
            <a:off x="1866162" y="1594802"/>
            <a:ext cx="6367989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9933FF"/>
                </a:solidFill>
              </a:rPr>
              <a:t>1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robust network security is essential in our hyper-connected world to protect data, ensure operational continuity, and maintain trust</a:t>
            </a:r>
            <a:endParaRPr sz="2800" lang="en-US">
              <a:solidFill>
                <a:srgbClr val="9933FF"/>
              </a:solidFill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1866163" y="3429000"/>
            <a:ext cx="5720396" cy="21869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9933FF"/>
                </a:solidFill>
                <a:latin typeface="Arial"/>
              </a:rPr>
              <a:t>2</a:t>
            </a:r>
            <a:r>
              <a:rPr altLang="en-IN" sz="2800" lang="en-US">
                <a:solidFill>
                  <a:srgbClr val="9933FF"/>
                </a:solidFill>
                <a:latin typeface="Arial"/>
              </a:rPr>
              <a:t>.</a:t>
            </a:r>
            <a:r>
              <a:rPr altLang="en-IN" sz="2800" lang="en-US">
                <a:solidFill>
                  <a:srgbClr val="9933FF"/>
                </a:solidFill>
                <a:latin typeface="Arial"/>
              </a:rPr>
              <a:t> </a:t>
            </a:r>
            <a:r>
              <a:rPr sz="2800" lang="en-US">
                <a:solidFill>
                  <a:srgbClr val="9933FF"/>
                </a:solidFill>
                <a:latin typeface="Arial"/>
              </a:rPr>
              <a:t>requiring a comprehensive, multi-layered approach including technical solutions like encryption and firewalls,</a:t>
            </a:r>
            <a:endParaRPr sz="2800" lang="en-US">
              <a:solidFill>
                <a:srgbClr val="9933FF"/>
              </a:solidFill>
            </a:endParaRPr>
          </a:p>
          <a:p>
            <a:r>
              <a:rPr altLang="en-IN" sz="2800" lang="en-US">
                <a:solidFill>
                  <a:srgbClr val="9933FF"/>
                </a:solidFill>
                <a:latin typeface="Arial"/>
              </a:rPr>
              <a:t>3</a:t>
            </a:r>
            <a:r>
              <a:rPr altLang="en-IN" sz="2800" lang="en-US">
                <a:solidFill>
                  <a:srgbClr val="9933FF"/>
                </a:solidFill>
                <a:latin typeface="Arial"/>
              </a:rPr>
              <a:t>.</a:t>
            </a:r>
            <a:r>
              <a:rPr sz="2800" lang="en-US">
                <a:solidFill>
                  <a:srgbClr val="9933FF"/>
                </a:solidFill>
                <a:latin typeface="Arial"/>
              </a:rPr>
              <a:t> strategic planning through defense-in-depth and user education,</a:t>
            </a:r>
            <a:endParaRPr sz="2800" lang="en-US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 txBox="1"/>
          <p:nvPr/>
        </p:nvSpPr>
        <p:spPr>
          <a:xfrm>
            <a:off x="268751" y="276912"/>
            <a:ext cx="4000000" cy="688339"/>
          </a:xfrm>
          <a:prstGeom prst="rect"/>
        </p:spPr>
        <p:txBody>
          <a:bodyPr rtlCol="0" wrap="square">
            <a:spAutoFit/>
          </a:bodyPr>
          <a:p>
            <a:r>
              <a:rPr altLang="en-IN" b="1" sz="4000" lang="en-US">
                <a:solidFill>
                  <a:srgbClr val="000000"/>
                </a:solidFill>
              </a:rPr>
              <a:t>G</a:t>
            </a:r>
            <a:r>
              <a:rPr altLang="en-IN" b="1" sz="4000" lang="en-US">
                <a:solidFill>
                  <a:srgbClr val="000000"/>
                </a:solidFill>
              </a:rPr>
              <a:t>I</a:t>
            </a:r>
            <a:r>
              <a:rPr altLang="en-IN" b="1" sz="4000" lang="en-US">
                <a:solidFill>
                  <a:srgbClr val="000000"/>
                </a:solidFill>
              </a:rPr>
              <a:t>T</a:t>
            </a:r>
            <a:r>
              <a:rPr altLang="en-IN" b="1" sz="4000" lang="en-US">
                <a:solidFill>
                  <a:srgbClr val="000000"/>
                </a:solidFill>
              </a:rPr>
              <a:t>H</a:t>
            </a:r>
            <a:r>
              <a:rPr altLang="en-IN" b="1" sz="4000" lang="en-US">
                <a:solidFill>
                  <a:srgbClr val="000000"/>
                </a:solidFill>
              </a:rPr>
              <a:t>U</a:t>
            </a:r>
            <a:r>
              <a:rPr altLang="en-IN" b="1" sz="4000" lang="en-US">
                <a:solidFill>
                  <a:srgbClr val="000000"/>
                </a:solidFill>
              </a:rPr>
              <a:t>B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696" name=""/>
          <p:cNvSpPr txBox="1"/>
          <p:nvPr/>
        </p:nvSpPr>
        <p:spPr>
          <a:xfrm>
            <a:off x="2673902" y="2328158"/>
            <a:ext cx="7188405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hlinkClick r:id="rId1"/>
              </a:rPr>
              <a:t>https://github.com/DHARSHINIGASCTPT/NMDHARSHINI2025.git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 rot="4890">
            <a:off x="1291001" y="2038232"/>
            <a:ext cx="9270542" cy="285523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rgbClr val="FFFFFF"/>
            </a:solidFill>
            <a:prstDash val="solid"/>
          </a:ln>
        </p:spPr>
        <p:txBody>
          <a:bodyPr bIns="0" lIns="0" rIns="0" rtlCol="0" tIns="0" wrap="square"/>
          <a:p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 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olio 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sz="6000" lang="en-US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rity </a:t>
            </a:r>
            <a:endParaRPr dirty="0" sz="600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4922555" y="479936"/>
            <a:ext cx="5176943" cy="4273213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 flipH="1" flipV="0">
            <a:off x="9890953" y="255641"/>
            <a:ext cx="296793" cy="3057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676275" y="5614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800" spc="5">
                <a:solidFill>
                  <a:srgbClr val="FF0000"/>
                </a:solidFill>
              </a:rPr>
              <a:t>PROJECT</a:t>
            </a:r>
            <a:r>
              <a:rPr dirty="0" sz="4800" spc="-85">
                <a:solidFill>
                  <a:srgbClr val="FF0000"/>
                </a:solidFill>
              </a:rPr>
              <a:t> </a:t>
            </a:r>
            <a:r>
              <a:rPr dirty="0" sz="4800" spc="25">
                <a:solidFill>
                  <a:srgbClr val="FF0000"/>
                </a:solidFill>
              </a:rPr>
              <a:t>TITLE</a:t>
            </a:r>
            <a:endParaRPr sz="4800">
              <a:solidFill>
                <a:srgbClr val="FF0000"/>
              </a:solidFill>
            </a:endParaRPr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450554" y="-177108"/>
            <a:ext cx="12856067" cy="7063687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4846002" y="-33659"/>
            <a:ext cx="9899173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1140777" y="283343"/>
            <a:ext cx="2357120" cy="758190"/>
          </a:xfrm>
          <a:prstGeom prst="rect"/>
          <a:solidFill>
            <a:srgbClr val="FFFFFF"/>
          </a:solidFill>
          <a:ln>
            <a:solidFill>
              <a:srgbClr val="FFFFFF"/>
            </a:solidFill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FF0000"/>
                </a:solidFill>
              </a:rPr>
              <a:t>A</a:t>
            </a:r>
            <a:r>
              <a:rPr dirty="0" spc="-5">
                <a:solidFill>
                  <a:srgbClr val="FF0000"/>
                </a:solidFill>
              </a:rPr>
              <a:t>G</a:t>
            </a:r>
            <a:r>
              <a:rPr dirty="0" spc="-35">
                <a:solidFill>
                  <a:srgbClr val="FF0000"/>
                </a:solidFill>
              </a:rPr>
              <a:t>E</a:t>
            </a:r>
            <a:r>
              <a:rPr dirty="0" spc="15">
                <a:solidFill>
                  <a:srgbClr val="FF0000"/>
                </a:solidFill>
              </a:rPr>
              <a:t>N</a:t>
            </a:r>
            <a:r>
              <a:rPr dirty="0">
                <a:solidFill>
                  <a:srgbClr val="FF0000"/>
                </a:solidFill>
              </a:rPr>
              <a:t>DA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6" y="1041533"/>
            <a:ext cx="5976202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99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99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836053" y="2933700"/>
            <a:ext cx="2917672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676274" y="845888"/>
            <a:ext cx="3840906" cy="638810"/>
          </a:xfrm>
          <a:prstGeom prst="rect"/>
          <a:ln>
            <a:solidFill>
              <a:srgbClr val="FFFFFF"/>
            </a:solidFill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solidFill>
                  <a:srgbClr val="FF0000"/>
                </a:solidFill>
              </a:rPr>
              <a:t>P</a:t>
            </a:r>
            <a:r>
              <a:rPr dirty="0" sz="4250" spc="15">
                <a:solidFill>
                  <a:srgbClr val="FF0000"/>
                </a:solidFill>
              </a:rPr>
              <a:t>ROB</a:t>
            </a:r>
            <a:r>
              <a:rPr dirty="0" sz="4250" spc="55">
                <a:solidFill>
                  <a:srgbClr val="FF0000"/>
                </a:solidFill>
              </a:rPr>
              <a:t>L</a:t>
            </a:r>
            <a:r>
              <a:rPr altLang="en-IN" dirty="0" sz="4250" lang="en-US" spc="-20">
                <a:solidFill>
                  <a:srgbClr val="FF0000"/>
                </a:solidFill>
              </a:rPr>
              <a:t>E</a:t>
            </a:r>
            <a:r>
              <a:rPr altLang="en-IN" dirty="0" sz="4250" lang="en-US" spc="-20">
                <a:solidFill>
                  <a:srgbClr val="FF0000"/>
                </a:solidFill>
              </a:rPr>
              <a:t>M</a:t>
            </a:r>
            <a:r>
              <a:rPr altLang="en-IN" dirty="0" sz="4250" lang="en-US" spc="-20">
                <a:solidFill>
                  <a:srgbClr val="FF0000"/>
                </a:solidFill>
              </a:rPr>
              <a:t> </a:t>
            </a:r>
            <a:r>
              <a:rPr altLang="en-IN" dirty="0" sz="4250" lang="en-US" spc="-20">
                <a:solidFill>
                  <a:srgbClr val="FF0000"/>
                </a:solidFill>
              </a:rPr>
              <a:t>S</a:t>
            </a:r>
            <a:r>
              <a:rPr dirty="0" sz="4250" spc="-370">
                <a:solidFill>
                  <a:srgbClr val="FF0000"/>
                </a:solidFill>
              </a:rPr>
              <a:t>T</a:t>
            </a:r>
            <a:r>
              <a:rPr dirty="0" sz="4250" spc="-375">
                <a:solidFill>
                  <a:srgbClr val="FF0000"/>
                </a:solidFill>
              </a:rPr>
              <a:t>A</a:t>
            </a:r>
            <a:r>
              <a:rPr dirty="0" sz="4250" spc="15">
                <a:solidFill>
                  <a:srgbClr val="FF0000"/>
                </a:solidFill>
              </a:rPr>
              <a:t>T</a:t>
            </a:r>
            <a:r>
              <a:rPr dirty="0" sz="4250" spc="-10">
                <a:solidFill>
                  <a:srgbClr val="FF0000"/>
                </a:solidFill>
              </a:rPr>
              <a:t>E</a:t>
            </a:r>
            <a:r>
              <a:rPr dirty="0" sz="4250" spc="-20">
                <a:solidFill>
                  <a:srgbClr val="FF0000"/>
                </a:solidFill>
              </a:rPr>
              <a:t>ME</a:t>
            </a:r>
            <a:r>
              <a:rPr dirty="0" sz="4250" spc="10">
                <a:solidFill>
                  <a:srgbClr val="FF0000"/>
                </a:solidFill>
              </a:rPr>
              <a:t>NT</a:t>
            </a:r>
            <a:endParaRPr sz="4250">
              <a:solidFill>
                <a:srgbClr val="FF0000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527035" y="2230052"/>
            <a:ext cx="6169040" cy="42824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9933FF"/>
                </a:solidFill>
              </a:rPr>
              <a:t>1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Weak security controls, leaving them vulnerable to cyber threats like unauthorized access, malware, denial-of-service (DoS) attacks, and data breaches.
</a:t>
            </a:r>
            <a:r>
              <a:rPr altLang="en-IN" sz="2800" lang="en-US">
                <a:solidFill>
                  <a:srgbClr val="9933FF"/>
                </a:solidFill>
              </a:rPr>
              <a:t>2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Lack of monitoring and incident response, which delays detection of threats and compromises system availability.
</a:t>
            </a:r>
            <a:r>
              <a:rPr sz="2800" lang="en-US">
                <a:solidFill>
                  <a:srgbClr val="9933FF"/>
                </a:solidFill>
              </a:rPr>
              <a:t>
</a:t>
            </a:r>
            <a:r>
              <a:rPr altLang="en-IN" sz="2800" lang="en-US">
                <a:solidFill>
                  <a:srgbClr val="9933FF"/>
                </a:solidFill>
              </a:rPr>
              <a:t>3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Non-compliance with security standards and policies, risking legal and financial penalties.</a:t>
            </a:r>
            <a:endParaRPr sz="2800" lang="en-US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FF0000"/>
                </a:solidFill>
              </a:rPr>
              <a:t>PROJEC</a:t>
            </a:r>
            <a:r>
              <a:rPr altLang="en-IN" dirty="0" sz="4250" lang="en-US" spc="5">
                <a:solidFill>
                  <a:srgbClr val="FF0000"/>
                </a:solidFill>
              </a:rPr>
              <a:t>T</a:t>
            </a:r>
            <a:r>
              <a:rPr altLang="en-IN" dirty="0" sz="4250" lang="en-US" spc="5">
                <a:solidFill>
                  <a:srgbClr val="FF0000"/>
                </a:solidFill>
              </a:rPr>
              <a:t> </a:t>
            </a:r>
            <a:r>
              <a:rPr altLang="en-IN" dirty="0" sz="4250" lang="en-US" spc="5">
                <a:solidFill>
                  <a:srgbClr val="FF0000"/>
                </a:solidFill>
              </a:rPr>
              <a:t>O</a:t>
            </a:r>
            <a:r>
              <a:rPr altLang="en-IN" dirty="0" sz="4250" lang="en-US" spc="5">
                <a:solidFill>
                  <a:srgbClr val="FF0000"/>
                </a:solidFill>
              </a:rPr>
              <a:t>V</a:t>
            </a:r>
            <a:r>
              <a:rPr altLang="en-IN" dirty="0" sz="4250" lang="en-US" spc="5">
                <a:solidFill>
                  <a:srgbClr val="FF0000"/>
                </a:solidFill>
              </a:rPr>
              <a:t>E</a:t>
            </a:r>
            <a:r>
              <a:rPr altLang="en-IN" dirty="0" sz="4250" lang="en-US" spc="5">
                <a:solidFill>
                  <a:srgbClr val="FF0000"/>
                </a:solidFill>
              </a:rPr>
              <a:t>R</a:t>
            </a:r>
            <a:r>
              <a:rPr altLang="en-IN" dirty="0" sz="4250" lang="en-US" spc="5">
                <a:solidFill>
                  <a:srgbClr val="FF0000"/>
                </a:solidFill>
              </a:rPr>
              <a:t>VIEW </a:t>
            </a:r>
            <a:endParaRPr sz="4250">
              <a:solidFill>
                <a:srgbClr val="FF0000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676275" y="2275521"/>
            <a:ext cx="5113858" cy="37109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9933FF"/>
                </a:solidFill>
              </a:rPr>
              <a:t>1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altLang="en-IN" sz="2800" lang="en-US">
                <a:solidFill>
                  <a:srgbClr val="9933FF"/>
                </a:solidFill>
              </a:rPr>
              <a:t>Design and implement a scalable network topology.</a:t>
            </a:r>
            <a:endParaRPr sz="2800" lang="en-US">
              <a:solidFill>
                <a:srgbClr val="9933FF"/>
              </a:solidFill>
            </a:endParaRPr>
          </a:p>
          <a:p>
            <a:endParaRPr sz="2800" lang="en-US">
              <a:solidFill>
                <a:srgbClr val="9933FF"/>
              </a:solidFill>
            </a:endParaRPr>
          </a:p>
          <a:p>
            <a:r>
              <a:rPr altLang="en-IN" sz="2800" lang="en-US">
                <a:solidFill>
                  <a:srgbClr val="9933FF"/>
                </a:solidFill>
              </a:rPr>
              <a:t>2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altLang="en-IN" sz="2800" lang="en-US">
                <a:solidFill>
                  <a:srgbClr val="9933FF"/>
                </a:solidFill>
              </a:rPr>
              <a:t>Configure routing, switching, VLANs, and subnets for efficiency.</a:t>
            </a:r>
            <a:endParaRPr sz="2800" lang="en-US">
              <a:solidFill>
                <a:srgbClr val="9933FF"/>
              </a:solidFill>
            </a:endParaRPr>
          </a:p>
          <a:p>
            <a:endParaRPr sz="2800" lang="en-US">
              <a:solidFill>
                <a:srgbClr val="9933FF"/>
              </a:solidFill>
            </a:endParaRPr>
          </a:p>
          <a:p>
            <a:r>
              <a:rPr altLang="en-IN" sz="2800" lang="en-US">
                <a:solidFill>
                  <a:srgbClr val="9933FF"/>
                </a:solidFill>
              </a:rPr>
              <a:t>3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altLang="en-IN" sz="2800" lang="en-US">
                <a:solidFill>
                  <a:srgbClr val="9933FF"/>
                </a:solidFill>
              </a:rPr>
              <a:t>Ensure redundancy, fault tolerance, and optimized performance.</a:t>
            </a:r>
            <a:endParaRPr sz="2800" lang="en-US">
              <a:solidFill>
                <a:srgbClr val="9933FF"/>
              </a:solidFill>
            </a:endParaRPr>
          </a:p>
          <a:p>
            <a:endParaRPr altLang="en-US" lang="zh-CN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rgbClr val="FF0000"/>
                </a:solidFill>
              </a:rPr>
              <a:t>W</a:t>
            </a:r>
            <a:r>
              <a:rPr dirty="0" sz="3200" spc="-20">
                <a:solidFill>
                  <a:srgbClr val="FF0000"/>
                </a:solidFill>
              </a:rPr>
              <a:t>H</a:t>
            </a:r>
            <a:r>
              <a:rPr dirty="0" sz="3200" spc="20">
                <a:solidFill>
                  <a:srgbClr val="FF0000"/>
                </a:solidFill>
              </a:rPr>
              <a:t>O</a:t>
            </a:r>
            <a:r>
              <a:rPr dirty="0" sz="3200" spc="-235">
                <a:solidFill>
                  <a:srgbClr val="FF0000"/>
                </a:solidFill>
              </a:rPr>
              <a:t> </a:t>
            </a:r>
            <a:r>
              <a:rPr dirty="0" sz="3200" spc="-10">
                <a:solidFill>
                  <a:srgbClr val="FF0000"/>
                </a:solidFill>
              </a:rPr>
              <a:t>AR</a:t>
            </a:r>
            <a:r>
              <a:rPr dirty="0" sz="3200" spc="15">
                <a:solidFill>
                  <a:srgbClr val="FF0000"/>
                </a:solidFill>
              </a:rPr>
              <a:t>E</a:t>
            </a:r>
            <a:r>
              <a:rPr dirty="0" sz="3200" spc="-35">
                <a:solidFill>
                  <a:srgbClr val="FF0000"/>
                </a:solidFill>
              </a:rPr>
              <a:t> </a:t>
            </a:r>
            <a:r>
              <a:rPr dirty="0" sz="3200" spc="-10">
                <a:solidFill>
                  <a:srgbClr val="FF0000"/>
                </a:solidFill>
              </a:rPr>
              <a:t>T</a:t>
            </a:r>
            <a:r>
              <a:rPr dirty="0" sz="3200" spc="-15">
                <a:solidFill>
                  <a:srgbClr val="FF0000"/>
                </a:solidFill>
              </a:rPr>
              <a:t>H</a:t>
            </a:r>
            <a:r>
              <a:rPr dirty="0" sz="3200" spc="15">
                <a:solidFill>
                  <a:srgbClr val="FF0000"/>
                </a:solidFill>
              </a:rPr>
              <a:t>E</a:t>
            </a:r>
            <a:r>
              <a:rPr dirty="0" sz="3200" spc="-35">
                <a:solidFill>
                  <a:srgbClr val="FF0000"/>
                </a:solidFill>
              </a:rPr>
              <a:t> </a:t>
            </a:r>
            <a:r>
              <a:rPr dirty="0" sz="3200" spc="-20">
                <a:solidFill>
                  <a:srgbClr val="FF0000"/>
                </a:solidFill>
              </a:rPr>
              <a:t>E</a:t>
            </a:r>
            <a:r>
              <a:rPr dirty="0" sz="3200" spc="30">
                <a:solidFill>
                  <a:srgbClr val="FF0000"/>
                </a:solidFill>
              </a:rPr>
              <a:t>N</a:t>
            </a:r>
            <a:r>
              <a:rPr dirty="0" sz="3200" spc="15">
                <a:solidFill>
                  <a:srgbClr val="FF0000"/>
                </a:solidFill>
              </a:rPr>
              <a:t>D</a:t>
            </a:r>
            <a:r>
              <a:rPr dirty="0" sz="3200" spc="-45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U</a:t>
            </a:r>
            <a:r>
              <a:rPr dirty="0" sz="3200" spc="10">
                <a:solidFill>
                  <a:srgbClr val="FF0000"/>
                </a:solidFill>
              </a:rPr>
              <a:t>S</a:t>
            </a:r>
            <a:r>
              <a:rPr dirty="0" sz="3200" spc="-25">
                <a:solidFill>
                  <a:srgbClr val="FF0000"/>
                </a:solidFill>
              </a:rPr>
              <a:t>E</a:t>
            </a:r>
            <a:r>
              <a:rPr dirty="0" sz="3200" spc="-10">
                <a:solidFill>
                  <a:srgbClr val="FF0000"/>
                </a:solidFill>
              </a:rPr>
              <a:t>R</a:t>
            </a:r>
            <a:r>
              <a:rPr dirty="0" sz="3200" spc="5">
                <a:solidFill>
                  <a:srgbClr val="FF0000"/>
                </a:solidFill>
              </a:rPr>
              <a:t>S?</a:t>
            </a:r>
            <a:endParaRPr sz="3200">
              <a:solidFill>
                <a:srgbClr val="FF0000"/>
              </a:solidFill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366711" y="6473336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723899" y="2488055"/>
            <a:ext cx="6973445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9933FF"/>
                </a:solidFill>
              </a:rPr>
              <a:t>1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Needs: Email, file shares, web apps, VoIP, printing.</a:t>
            </a:r>
            <a:endParaRPr sz="2800" lang="en-US">
              <a:solidFill>
                <a:srgbClr val="9933FF"/>
              </a:solidFill>
            </a:endParaRPr>
          </a:p>
          <a:p>
            <a:r>
              <a:rPr sz="2800" lang="en-US">
                <a:solidFill>
                  <a:srgbClr val="9933FF"/>
                </a:solidFill>
              </a:rPr>
              <a:t>
</a:t>
            </a:r>
            <a:r>
              <a:rPr altLang="en-IN" sz="2800" lang="en-US">
                <a:solidFill>
                  <a:srgbClr val="9933FF"/>
                </a:solidFill>
              </a:rPr>
              <a:t>2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Security concerns: Phishing, credential theft, data leakage.</a:t>
            </a:r>
            <a:endParaRPr sz="2800" lang="en-US">
              <a:solidFill>
                <a:srgbClr val="9933FF"/>
              </a:solidFill>
            </a:endParaRPr>
          </a:p>
          <a:p>
            <a:r>
              <a:rPr sz="2800" lang="en-US">
                <a:solidFill>
                  <a:srgbClr val="9933FF"/>
                </a:solidFill>
              </a:rPr>
              <a:t>
</a:t>
            </a:r>
            <a:r>
              <a:rPr altLang="en-IN" sz="2800" lang="en-US">
                <a:solidFill>
                  <a:srgbClr val="9933FF"/>
                </a:solidFill>
              </a:rPr>
              <a:t>3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Controls: MFA, SSO, endpoint protection, DLP, phishing training.</a:t>
            </a:r>
            <a:endParaRPr sz="2800" lang="en-US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7505268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solidFill>
                  <a:srgbClr val="FF0000"/>
                </a:solidFill>
              </a:rPr>
              <a:t>TOOLS AND TECHNIQUES</a:t>
            </a:r>
            <a:endParaRPr dirty="0" sz="3600">
              <a:solidFill>
                <a:srgbClr val="FF0000"/>
              </a:solidFill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308635" y="1537334"/>
            <a:ext cx="6502115" cy="42824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9933FF"/>
                </a:solidFill>
              </a:rPr>
              <a:t>1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Purpose: deep diagnostics, investigating incidents.
Techniques: full packet capture, targeted tcpdump traces, protocol decoding.</a:t>
            </a:r>
            <a:endParaRPr sz="2800" lang="en-US">
              <a:solidFill>
                <a:srgbClr val="9933FF"/>
              </a:solidFill>
            </a:endParaRPr>
          </a:p>
          <a:p>
            <a:r>
              <a:rPr sz="2800" lang="en-US">
                <a:solidFill>
                  <a:srgbClr val="9933FF"/>
                </a:solidFill>
              </a:rPr>
              <a:t>
</a:t>
            </a:r>
            <a:r>
              <a:rPr altLang="en-IN" sz="2800" lang="en-US">
                <a:solidFill>
                  <a:srgbClr val="9933FF"/>
                </a:solidFill>
              </a:rPr>
              <a:t>2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Tools: Wireshark, tcpdump, tshark, Zeek (formerly Bro) for network metadata.</a:t>
            </a:r>
            <a:endParaRPr sz="2800" lang="en-US">
              <a:solidFill>
                <a:srgbClr val="9933FF"/>
              </a:solidFill>
            </a:endParaRPr>
          </a:p>
          <a:p>
            <a:r>
              <a:rPr sz="2800" lang="en-US">
                <a:solidFill>
                  <a:srgbClr val="9933FF"/>
                </a:solidFill>
              </a:rPr>
              <a:t>
</a:t>
            </a:r>
            <a:r>
              <a:rPr altLang="en-IN" sz="2800" lang="en-US">
                <a:solidFill>
                  <a:srgbClr val="9933FF"/>
                </a:solidFill>
              </a:rPr>
              <a:t>3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When to use: root-cause of outages, forensic network investigations, protocol debugging.
</a:t>
            </a:r>
            <a:endParaRPr sz="2800" lang="en-US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558799" y="4392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solidFill>
                  <a:srgbClr val="FF0000"/>
                </a:solidFill>
                <a:latin typeface="Trebuchet MS"/>
                <a:cs typeface="Trebuchet MS"/>
              </a:rPr>
              <a:t>POTFOLIO DESIGN AND LAYOUT</a:t>
            </a:r>
            <a:endParaRPr dirty="0" sz="400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558797" y="2205783"/>
            <a:ext cx="8127189" cy="34442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9933FF"/>
                </a:solidFill>
              </a:rPr>
              <a:t>1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Skills &amp; Tools (icon grid): routing, firewall, SIEM, EDR, cloud, etc.
</a:t>
            </a:r>
            <a:r>
              <a:rPr altLang="en-IN" sz="2800" lang="en-US">
                <a:solidFill>
                  <a:srgbClr val="9933FF"/>
                </a:solidFill>
              </a:rPr>
              <a:t>2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Certifications &amp; Education (badges): CCNA/CCNP, CISSP, CEH, OSCP, AWS.
</a:t>
            </a:r>
            <a:r>
              <a:rPr altLang="en-IN" sz="2800" lang="en-US">
                <a:solidFill>
                  <a:srgbClr val="9933FF"/>
                </a:solidFill>
              </a:rPr>
              <a:t>3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Demos &amp; Artifacts: links to GitHub labs, Packet Tracer/GNS3 files, videos, Kibana dashboards.</a:t>
            </a:r>
            <a:endParaRPr sz="2800" lang="en-US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>
                <a:solidFill>
                  <a:srgbClr val="FF0000"/>
                </a:solidFill>
              </a:rPr>
              <a:t>FEATURES AND FUNCTIONALITY</a:t>
            </a:r>
            <a:endParaRPr dirty="0" lang="en-IN">
              <a:solidFill>
                <a:srgbClr val="FF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755331" y="2346314"/>
            <a:ext cx="6033960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9933FF"/>
                </a:solidFill>
              </a:rPr>
              <a:t>1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MPLS, Internet VPN, SD-WAN policies, dynamic path selection.
</a:t>
            </a:r>
            <a:r>
              <a:rPr altLang="en-IN" sz="2800" lang="en-US">
                <a:solidFill>
                  <a:srgbClr val="9933FF"/>
                </a:solidFill>
              </a:rPr>
              <a:t>2</a:t>
            </a:r>
            <a:r>
              <a:rPr altLang="en-IN" sz="2800" lang="en-US">
                <a:solidFill>
                  <a:srgbClr val="9933FF"/>
                </a:solidFill>
              </a:rPr>
              <a:t>.</a:t>
            </a:r>
            <a:r>
              <a:rPr altLang="en-IN" sz="2800" lang="en-US">
                <a:solidFill>
                  <a:srgbClr val="9933FF"/>
                </a:solidFill>
              </a:rPr>
              <a:t> </a:t>
            </a:r>
            <a:r>
              <a:rPr sz="2800" lang="en-US">
                <a:solidFill>
                  <a:srgbClr val="9933FF"/>
                </a:solidFill>
              </a:rPr>
              <a:t>Functionality: WAN optimization, application-aware routing, SLA-based tie-breaking.
</a:t>
            </a:r>
            <a:endParaRPr sz="2800" lang="en-US">
              <a:solidFill>
                <a:srgbClr val="9933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2024-03-22T18:07:22Z</dcterms:created>
  <dcterms:modified xsi:type="dcterms:W3CDTF">2025-09-09T07:20:56Z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566aeef2fc2940bfb26f85f35cc3e047</vt:lpwstr>
  </property>
</Properties>
</file>