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FCE87F-8148-41E6-A5ED-44FC02DF7BE8}" type="datetimeFigureOut">
              <a:rPr lang="en-US" smtClean="0"/>
              <a:pPr/>
              <a:t>10/5/2023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A6E3FE-82F1-4A04-BF33-BC63B1248F5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0A6E3FE-82F1-4A04-BF33-BC63B1248F59}" type="slidenum">
              <a:rPr lang="en-GB" smtClean="0"/>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6DCAC7-4E47-44E7-AF3C-39CBD8ACAFEC}" type="datetimeFigureOut">
              <a:rPr lang="en-US" smtClean="0"/>
              <a:pPr/>
              <a:t>10/5/2023</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E793A6B7-3402-4F05-8CC4-EFDA5E65E2E8}"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6DCAC7-4E47-44E7-AF3C-39CBD8ACAFEC}" type="datetimeFigureOut">
              <a:rPr lang="en-US" smtClean="0"/>
              <a:pPr/>
              <a:t>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93A6B7-3402-4F05-8CC4-EFDA5E65E2E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6DCAC7-4E47-44E7-AF3C-39CBD8ACAFEC}" type="datetimeFigureOut">
              <a:rPr lang="en-US" smtClean="0"/>
              <a:pPr/>
              <a:t>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93A6B7-3402-4F05-8CC4-EFDA5E65E2E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6DCAC7-4E47-44E7-AF3C-39CBD8ACAFEC}" type="datetimeFigureOut">
              <a:rPr lang="en-US" smtClean="0"/>
              <a:pPr/>
              <a:t>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93A6B7-3402-4F05-8CC4-EFDA5E65E2E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6DCAC7-4E47-44E7-AF3C-39CBD8ACAFEC}" type="datetimeFigureOut">
              <a:rPr lang="en-US" smtClean="0"/>
              <a:pPr/>
              <a:t>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93A6B7-3402-4F05-8CC4-EFDA5E65E2E8}"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6DCAC7-4E47-44E7-AF3C-39CBD8ACAFEC}" type="datetimeFigureOut">
              <a:rPr lang="en-US" smtClean="0"/>
              <a:pPr/>
              <a:t>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93A6B7-3402-4F05-8CC4-EFDA5E65E2E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6DCAC7-4E47-44E7-AF3C-39CBD8ACAFEC}" type="datetimeFigureOut">
              <a:rPr lang="en-US" smtClean="0"/>
              <a:pPr/>
              <a:t>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93A6B7-3402-4F05-8CC4-EFDA5E65E2E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6DCAC7-4E47-44E7-AF3C-39CBD8ACAFEC}" type="datetimeFigureOut">
              <a:rPr lang="en-US" smtClean="0"/>
              <a:pPr/>
              <a:t>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93A6B7-3402-4F05-8CC4-EFDA5E65E2E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DCAC7-4E47-44E7-AF3C-39CBD8ACAFEC}" type="datetimeFigureOut">
              <a:rPr lang="en-US" smtClean="0"/>
              <a:pPr/>
              <a:t>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93A6B7-3402-4F05-8CC4-EFDA5E65E2E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6DCAC7-4E47-44E7-AF3C-39CBD8ACAFEC}" type="datetimeFigureOut">
              <a:rPr lang="en-US" smtClean="0"/>
              <a:pPr/>
              <a:t>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93A6B7-3402-4F05-8CC4-EFDA5E65E2E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6DCAC7-4E47-44E7-AF3C-39CBD8ACAFEC}" type="datetimeFigureOut">
              <a:rPr lang="en-US" smtClean="0"/>
              <a:pPr/>
              <a:t>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E793A6B7-3402-4F05-8CC4-EFDA5E65E2E8}"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6DCAC7-4E47-44E7-AF3C-39CBD8ACAFEC}" type="datetimeFigureOut">
              <a:rPr lang="en-US" smtClean="0"/>
              <a:pPr/>
              <a:t>10/5/2023</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793A6B7-3402-4F05-8CC4-EFDA5E65E2E8}"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dirty="0" smtClean="0"/>
              <a:t/>
            </a:r>
            <a:br>
              <a:rPr lang="en-IN"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Data Literacy with Tableau</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endParaRPr lang="en-GB" dirty="0"/>
          </a:p>
        </p:txBody>
      </p:sp>
      <p:sp>
        <p:nvSpPr>
          <p:cNvPr id="5" name="Subtitle 4"/>
          <p:cNvSpPr>
            <a:spLocks noGrp="1"/>
          </p:cNvSpPr>
          <p:nvPr>
            <p:ph type="subTitle" idx="1"/>
          </p:nvPr>
        </p:nvSpPr>
        <p:spPr>
          <a:xfrm>
            <a:off x="642910" y="2928934"/>
            <a:ext cx="7854696" cy="1752600"/>
          </a:xfrm>
        </p:spPr>
        <p:txBody>
          <a:bodyPr>
            <a:noAutofit/>
          </a:bodyPr>
          <a:lstStyle/>
          <a:p>
            <a:pPr algn="ctr"/>
            <a:r>
              <a:rPr lang="en-IN" sz="4800" b="1" dirty="0" smtClean="0"/>
              <a:t>Data Literacy with Tableau</a:t>
            </a:r>
            <a:endParaRPr lang="en-GB"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                            ACTIVITY 02</a:t>
            </a:r>
            <a:br>
              <a:rPr lang="en-IN" sz="4000" dirty="0" smtClean="0"/>
            </a:br>
            <a:r>
              <a:rPr lang="en-IN" sz="4000" dirty="0" smtClean="0"/>
              <a:t>                         DASHBOARD 02</a:t>
            </a:r>
            <a:endParaRPr lang="en-GB" sz="4000" dirty="0"/>
          </a:p>
        </p:txBody>
      </p:sp>
      <p:pic>
        <p:nvPicPr>
          <p:cNvPr id="4" name="Content Placeholder 3" descr="IMG_20230927_105604 (1).jpg"/>
          <p:cNvPicPr>
            <a:picLocks noGrp="1" noChangeAspect="1"/>
          </p:cNvPicPr>
          <p:nvPr>
            <p:ph idx="1"/>
          </p:nvPr>
        </p:nvPicPr>
        <p:blipFill>
          <a:blip r:embed="rId2"/>
          <a:stretch>
            <a:fillRect/>
          </a:stretch>
        </p:blipFill>
        <p:spPr>
          <a:xfrm>
            <a:off x="1285852" y="1928802"/>
            <a:ext cx="6358809" cy="478634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                           ACTIVITY 03</a:t>
            </a:r>
            <a:br>
              <a:rPr lang="en-IN" sz="4000" dirty="0" smtClean="0"/>
            </a:br>
            <a:r>
              <a:rPr lang="en-IN" sz="4000" dirty="0" smtClean="0"/>
              <a:t>                        DASHBOARD 03</a:t>
            </a:r>
            <a:endParaRPr lang="en-GB" sz="4000" dirty="0"/>
          </a:p>
        </p:txBody>
      </p:sp>
      <p:pic>
        <p:nvPicPr>
          <p:cNvPr id="4" name="Content Placeholder 3" descr="IMG_20230927_105745.jpg"/>
          <p:cNvPicPr>
            <a:picLocks noGrp="1" noChangeAspect="1"/>
          </p:cNvPicPr>
          <p:nvPr>
            <p:ph idx="1"/>
          </p:nvPr>
        </p:nvPicPr>
        <p:blipFill>
          <a:blip r:embed="rId2"/>
          <a:stretch>
            <a:fillRect/>
          </a:stretch>
        </p:blipFill>
        <p:spPr>
          <a:xfrm>
            <a:off x="1142976" y="1935163"/>
            <a:ext cx="6715172" cy="463710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t>                                      </a:t>
            </a:r>
            <a:r>
              <a:rPr lang="en-IN" sz="4000" dirty="0" smtClean="0"/>
              <a:t>ACTIVITY 04</a:t>
            </a:r>
            <a:br>
              <a:rPr lang="en-IN" sz="4000" dirty="0" smtClean="0"/>
            </a:br>
            <a:r>
              <a:rPr lang="en-IN" sz="4000" dirty="0" smtClean="0"/>
              <a:t>                             STORY 01</a:t>
            </a:r>
            <a:endParaRPr lang="en-GB" sz="4000" dirty="0"/>
          </a:p>
        </p:txBody>
      </p:sp>
      <p:pic>
        <p:nvPicPr>
          <p:cNvPr id="5" name="Content Placeholder 4" descr="Screenshot (90).png"/>
          <p:cNvPicPr>
            <a:picLocks noGrp="1" noChangeAspect="1"/>
          </p:cNvPicPr>
          <p:nvPr>
            <p:ph idx="1"/>
          </p:nvPr>
        </p:nvPicPr>
        <p:blipFill>
          <a:blip r:embed="rId2"/>
          <a:stretch>
            <a:fillRect/>
          </a:stretch>
        </p:blipFill>
        <p:spPr>
          <a:xfrm>
            <a:off x="785787" y="2143116"/>
            <a:ext cx="7643866" cy="442915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                        ACTIVITY 05</a:t>
            </a:r>
            <a:br>
              <a:rPr lang="en-IN" sz="4000" dirty="0" smtClean="0"/>
            </a:br>
            <a:r>
              <a:rPr lang="en-IN" sz="4000" dirty="0" smtClean="0"/>
              <a:t>                          STORY 02</a:t>
            </a:r>
            <a:endParaRPr lang="en-GB" sz="4000" dirty="0"/>
          </a:p>
        </p:txBody>
      </p:sp>
      <p:pic>
        <p:nvPicPr>
          <p:cNvPr id="4" name="Content Placeholder 3" descr="Screenshot (91).png"/>
          <p:cNvPicPr>
            <a:picLocks noGrp="1" noChangeAspect="1"/>
          </p:cNvPicPr>
          <p:nvPr>
            <p:ph idx="1"/>
          </p:nvPr>
        </p:nvPicPr>
        <p:blipFill>
          <a:blip r:embed="rId3"/>
          <a:stretch>
            <a:fillRect/>
          </a:stretch>
        </p:blipFill>
        <p:spPr>
          <a:xfrm>
            <a:off x="1000100" y="2000240"/>
            <a:ext cx="7072362" cy="43894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571480"/>
            <a:ext cx="8305800" cy="5786454"/>
          </a:xfrm>
        </p:spPr>
        <p:txBody>
          <a:bodyPr>
            <a:normAutofit fontScale="90000"/>
          </a:bodyPr>
          <a:lstStyle/>
          <a:p>
            <a:pPr>
              <a:buFont typeface="Wingdings" pitchFamily="2" charset="2"/>
              <a:buChar char="v"/>
            </a:pPr>
            <a:r>
              <a:rPr lang="en-IN" sz="4000" dirty="0" smtClean="0"/>
              <a:t>ADVANTAGES:</a:t>
            </a:r>
            <a:br>
              <a:rPr lang="en-IN" sz="4000" dirty="0" smtClean="0"/>
            </a:br>
            <a:r>
              <a:rPr lang="en-IN" sz="4000" dirty="0" smtClean="0"/>
              <a:t>                  </a:t>
            </a:r>
            <a:r>
              <a:rPr lang="en-IN" sz="2800" dirty="0" smtClean="0"/>
              <a:t>  Agriculture supplies raw material to various agro-based industries like </a:t>
            </a:r>
            <a:r>
              <a:rPr lang="en-IN" sz="2800" dirty="0" err="1" smtClean="0"/>
              <a:t>suger</a:t>
            </a:r>
            <a:r>
              <a:rPr lang="en-IN" sz="2800" dirty="0" smtClean="0"/>
              <a:t>, jute, cotton textile and </a:t>
            </a:r>
            <a:r>
              <a:rPr lang="en-IN" sz="2800" dirty="0" err="1" smtClean="0"/>
              <a:t>vanaspati</a:t>
            </a:r>
            <a:r>
              <a:rPr lang="en-IN" sz="2800" dirty="0" smtClean="0"/>
              <a:t> industries.</a:t>
            </a:r>
            <a:r>
              <a:rPr lang="en-IN" sz="4000" dirty="0" smtClean="0"/>
              <a:t/>
            </a:r>
            <a:br>
              <a:rPr lang="en-IN" sz="4000" dirty="0" smtClean="0"/>
            </a:br>
            <a:r>
              <a:rPr lang="en-IN" sz="4000" dirty="0" smtClean="0"/>
              <a:t>                    </a:t>
            </a:r>
            <a:r>
              <a:rPr lang="en-IN" sz="2800" dirty="0" smtClean="0"/>
              <a:t>Food processing industries are similarly dependent on agriculture. The development of these industries entirely is dependent on agriculture.</a:t>
            </a:r>
            <a:br>
              <a:rPr lang="en-IN" sz="2800" dirty="0" smtClean="0"/>
            </a:br>
            <a:r>
              <a:rPr lang="en-IN" sz="2800" dirty="0" smtClean="0"/>
              <a:t>                             </a:t>
            </a:r>
            <a:br>
              <a:rPr lang="en-IN" sz="2800" dirty="0" smtClean="0"/>
            </a:br>
            <a:r>
              <a:rPr lang="en-IN" sz="2800" dirty="0" smtClean="0"/>
              <a:t>                             Agriculture is the backbone of the </a:t>
            </a:r>
            <a:r>
              <a:rPr lang="en-IN" sz="2800" dirty="0" err="1" smtClean="0"/>
              <a:t>indian</a:t>
            </a:r>
            <a:r>
              <a:rPr lang="en-IN" sz="2800" dirty="0" smtClean="0"/>
              <a:t> economy and it plays a crucial role in the ensuring food security for the population.  </a:t>
            </a:r>
            <a:r>
              <a:rPr lang="en-IN" sz="4000" dirty="0" smtClean="0"/>
              <a:t/>
            </a:r>
            <a:br>
              <a:rPr lang="en-IN" sz="4000" dirty="0" smtClean="0"/>
            </a:br>
            <a:r>
              <a:rPr lang="en-IN" sz="4000" dirty="0" smtClean="0"/>
              <a:t>                      </a:t>
            </a:r>
            <a:endParaRPr lang="en-GB"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305800" cy="5286412"/>
          </a:xfrm>
        </p:spPr>
        <p:txBody>
          <a:bodyPr>
            <a:normAutofit/>
          </a:bodyPr>
          <a:lstStyle/>
          <a:p>
            <a:pPr>
              <a:buFont typeface="Wingdings" pitchFamily="2" charset="2"/>
              <a:buChar char="v"/>
            </a:pPr>
            <a:r>
              <a:rPr lang="en-IN" sz="4000" dirty="0" smtClean="0"/>
              <a:t>DISADVANTAGES:</a:t>
            </a:r>
            <a:br>
              <a:rPr lang="en-IN" sz="4000" dirty="0" smtClean="0"/>
            </a:br>
            <a:r>
              <a:rPr lang="en-IN" sz="4000" dirty="0" smtClean="0"/>
              <a:t>             </a:t>
            </a:r>
            <a:r>
              <a:rPr lang="en-IN" sz="2800" dirty="0" smtClean="0"/>
              <a:t>              </a:t>
            </a:r>
            <a:r>
              <a:rPr lang="en-IN" sz="2400" dirty="0" smtClean="0"/>
              <a:t>  The type of farming  is conducted on a large scale, it can lead a several environmental issues such as deforestation, soil degradation, water pollution and bio diversity loss.  Food </a:t>
            </a:r>
            <a:r>
              <a:rPr lang="en-IN" sz="2400" smtClean="0"/>
              <a:t>safety concerns.</a:t>
            </a:r>
            <a:r>
              <a:rPr lang="en-IN" sz="2400" dirty="0" smtClean="0"/>
              <a:t/>
            </a:r>
            <a:br>
              <a:rPr lang="en-IN" sz="2400" dirty="0" smtClean="0"/>
            </a:br>
            <a:r>
              <a:rPr lang="en-IN" sz="2400" dirty="0" smtClean="0"/>
              <a:t>                                   </a:t>
            </a:r>
            <a:br>
              <a:rPr lang="en-IN" sz="2400" dirty="0" smtClean="0"/>
            </a:br>
            <a:r>
              <a:rPr lang="en-IN" sz="2400" dirty="0" smtClean="0"/>
              <a:t>                                       Agriculture can lead to the depletion of natural resources such as water and soil. </a:t>
            </a:r>
            <a:br>
              <a:rPr lang="en-IN" sz="2400" dirty="0" smtClean="0"/>
            </a:br>
            <a:r>
              <a:rPr lang="en-IN" sz="2400" dirty="0" smtClean="0"/>
              <a:t>                        </a:t>
            </a:r>
            <a:br>
              <a:rPr lang="en-IN" sz="2400" dirty="0" smtClean="0"/>
            </a:br>
            <a:r>
              <a:rPr lang="en-IN" sz="2400" dirty="0" smtClean="0"/>
              <a:t>                                       It can lead to land degradation and desertification.  Possibility of poor quality food production. It is risk to human health.</a:t>
            </a:r>
            <a:endParaRPr lang="en-GB"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CONCLUSION</a:t>
            </a:r>
            <a:endParaRPr lang="en-GB" dirty="0"/>
          </a:p>
        </p:txBody>
      </p:sp>
      <p:sp>
        <p:nvSpPr>
          <p:cNvPr id="4" name="Content Placeholder 3"/>
          <p:cNvSpPr>
            <a:spLocks noGrp="1"/>
          </p:cNvSpPr>
          <p:nvPr>
            <p:ph idx="1"/>
          </p:nvPr>
        </p:nvSpPr>
        <p:spPr/>
        <p:txBody>
          <a:bodyPr/>
          <a:lstStyle/>
          <a:p>
            <a:pPr>
              <a:buFont typeface="Courier New" pitchFamily="49" charset="0"/>
              <a:buChar char="o"/>
            </a:pPr>
            <a:r>
              <a:rPr lang="en-IN" sz="2400" dirty="0" smtClean="0">
                <a:solidFill>
                  <a:schemeClr val="tx2"/>
                </a:solidFill>
              </a:rPr>
              <a:t>The Agriculture sector is of vital  importance for the region.  Agriculture has given so much to society but it has its own pros and cons that we can’t over look.</a:t>
            </a:r>
          </a:p>
          <a:p>
            <a:pPr>
              <a:buFont typeface="Courier New" pitchFamily="49" charset="0"/>
              <a:buChar char="o"/>
            </a:pPr>
            <a:r>
              <a:rPr lang="en-IN" sz="2400" dirty="0" smtClean="0">
                <a:solidFill>
                  <a:schemeClr val="tx2"/>
                </a:solidFill>
              </a:rPr>
              <a:t>It is under going a process of transition to a market economy , with substantial changes in the social, legal, structural, productive and supply set-ups, as in the case with all other sector of the economy.</a:t>
            </a:r>
          </a:p>
          <a:p>
            <a:pPr>
              <a:buFont typeface="Courier New" pitchFamily="49" charset="0"/>
              <a:buChar char="o"/>
            </a:pPr>
            <a:r>
              <a:rPr lang="en-IN" sz="2400" dirty="0" smtClean="0">
                <a:solidFill>
                  <a:schemeClr val="tx2"/>
                </a:solidFill>
              </a:rPr>
              <a:t>India’s Agriculture sector is still very important to the </a:t>
            </a:r>
            <a:r>
              <a:rPr lang="en-IN" sz="2400" dirty="0" err="1" smtClean="0">
                <a:solidFill>
                  <a:schemeClr val="tx2"/>
                </a:solidFill>
              </a:rPr>
              <a:t>indian</a:t>
            </a:r>
            <a:r>
              <a:rPr lang="en-IN" sz="2400" dirty="0" smtClean="0">
                <a:solidFill>
                  <a:schemeClr val="tx2"/>
                </a:solidFill>
              </a:rPr>
              <a:t> economy, although its  share of the economy has decreased over the past  50 years.</a:t>
            </a:r>
            <a:endParaRPr lang="en-GB" sz="2400"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428868"/>
            <a:ext cx="8305800" cy="2071702"/>
          </a:xfrm>
        </p:spPr>
        <p:txBody>
          <a:bodyPr>
            <a:normAutofit fontScale="90000"/>
          </a:bodyPr>
          <a:lstStyle/>
          <a:p>
            <a:pPr algn="ctr"/>
            <a:r>
              <a:rPr lang="en-IN" sz="8800" b="1" dirty="0" smtClean="0"/>
              <a:t>THANK</a:t>
            </a:r>
            <a:br>
              <a:rPr lang="en-IN" sz="8800" b="1" dirty="0" smtClean="0"/>
            </a:br>
            <a:r>
              <a:rPr lang="en-IN" sz="8800" b="1" dirty="0" smtClean="0"/>
              <a:t>YOU</a:t>
            </a:r>
            <a:endParaRPr lang="en-GB" sz="8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1857364"/>
            <a:ext cx="6357982" cy="3143272"/>
          </a:xfrm>
        </p:spPr>
        <p:txBody>
          <a:bodyPr>
            <a:noAutofit/>
          </a:bodyPr>
          <a:lstStyle/>
          <a:p>
            <a:pPr algn="ctr"/>
            <a:r>
              <a:rPr lang="en-IN" sz="4800" b="1" dirty="0" smtClean="0"/>
              <a:t>KONGU COLLEGE OF ARTS AND SCIENCE, KARUR</a:t>
            </a:r>
            <a:r>
              <a:rPr lang="en-IN" sz="4800" b="1" dirty="0" smtClean="0"/>
              <a:t>.</a:t>
            </a:r>
            <a:r>
              <a:rPr lang="en-GB" sz="4800" b="1" dirty="0" smtClean="0"/>
              <a:t/>
            </a:r>
            <a:br>
              <a:rPr lang="en-GB" sz="4800" b="1" dirty="0" smtClean="0"/>
            </a:br>
            <a:endParaRPr lang="en-GB"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214554"/>
            <a:ext cx="8305800" cy="1500190"/>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IN" b="1" dirty="0" smtClean="0">
                <a:ln w="17780" cmpd="sng">
                  <a:solidFill>
                    <a:srgbClr val="FFFFFF"/>
                  </a:solidFill>
                  <a:prstDash val="solid"/>
                  <a:miter lim="800000"/>
                </a:ln>
                <a:solidFill>
                  <a:schemeClr val="accent2">
                    <a:lumMod val="75000"/>
                  </a:schemeClr>
                </a:solidFill>
                <a:effectLst>
                  <a:outerShdw blurRad="50800" algn="tl" rotWithShape="0">
                    <a:srgbClr val="000000"/>
                  </a:outerShdw>
                </a:effectLst>
              </a:rPr>
              <a:t>India’s Agricultural Crop Production Analysis (1997-2021)</a:t>
            </a:r>
            <a:endParaRPr lang="en-GB" b="1" dirty="0">
              <a:ln w="17780" cmpd="sng">
                <a:solidFill>
                  <a:srgbClr val="FFFFFF"/>
                </a:solidFill>
                <a:prstDash val="solid"/>
                <a:miter lim="800000"/>
              </a:ln>
              <a:solidFill>
                <a:schemeClr val="accent2">
                  <a:lumMod val="75000"/>
                </a:schemeClr>
              </a:solidFill>
              <a:effectLst>
                <a:outerShdw blurRad="50800" algn="tl" rotWithShape="0">
                  <a:srgbClr val="00000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7158" y="785794"/>
            <a:ext cx="8262966" cy="5357850"/>
          </a:xfrm>
        </p:spPr>
        <p:txBody>
          <a:bodyPr>
            <a:noAutofit/>
          </a:bodyPr>
          <a:lstStyle/>
          <a:p>
            <a:r>
              <a:rPr lang="en-IN" sz="3200" dirty="0" smtClean="0"/>
              <a:t/>
            </a:r>
            <a:br>
              <a:rPr lang="en-IN" sz="3200" dirty="0" smtClean="0"/>
            </a:br>
            <a:r>
              <a:rPr lang="en-IN" sz="3200" dirty="0" smtClean="0">
                <a:solidFill>
                  <a:srgbClr val="C00000"/>
                </a:solidFill>
              </a:rPr>
              <a:t>LEADER:</a:t>
            </a:r>
            <a:r>
              <a:rPr lang="en-IN" sz="3200" dirty="0" smtClean="0"/>
              <a:t/>
            </a:r>
            <a:br>
              <a:rPr lang="en-IN" sz="3200" dirty="0" smtClean="0"/>
            </a:br>
            <a:r>
              <a:rPr lang="en-IN" sz="3200" dirty="0" smtClean="0"/>
              <a:t>       </a:t>
            </a:r>
            <a:r>
              <a:rPr lang="en-IN" sz="3200" dirty="0" err="1" smtClean="0"/>
              <a:t>P.Dharani</a:t>
            </a:r>
            <a:r>
              <a:rPr lang="en-GB" sz="3200" dirty="0" smtClean="0"/>
              <a:t/>
            </a:r>
            <a:br>
              <a:rPr lang="en-GB" sz="3200" dirty="0" smtClean="0"/>
            </a:br>
            <a:r>
              <a:rPr lang="en-GB" sz="3200" dirty="0" smtClean="0">
                <a:solidFill>
                  <a:srgbClr val="C00000"/>
                </a:solidFill>
              </a:rPr>
              <a:t>TEAM MEMBERS:</a:t>
            </a:r>
            <a:r>
              <a:rPr lang="en-GB" sz="3200" dirty="0" smtClean="0"/>
              <a:t/>
            </a:r>
            <a:br>
              <a:rPr lang="en-GB" sz="3200" dirty="0" smtClean="0"/>
            </a:br>
            <a:r>
              <a:rPr lang="en-GB" sz="3200" dirty="0" smtClean="0"/>
              <a:t>       T. </a:t>
            </a:r>
            <a:r>
              <a:rPr lang="en-GB" sz="3200" dirty="0" err="1" smtClean="0"/>
              <a:t>Gayathri</a:t>
            </a:r>
            <a:r>
              <a:rPr lang="en-GB" sz="3200" dirty="0" smtClean="0"/>
              <a:t/>
            </a:r>
            <a:br>
              <a:rPr lang="en-GB" sz="3200" dirty="0" smtClean="0"/>
            </a:br>
            <a:r>
              <a:rPr lang="en-GB" sz="3200" dirty="0" smtClean="0"/>
              <a:t>       D. </a:t>
            </a:r>
            <a:r>
              <a:rPr lang="en-GB" sz="3200" dirty="0" err="1" smtClean="0"/>
              <a:t>Jeya</a:t>
            </a:r>
            <a:r>
              <a:rPr lang="en-GB" sz="3200" dirty="0" smtClean="0"/>
              <a:t> </a:t>
            </a:r>
            <a:r>
              <a:rPr lang="en-GB" sz="3200" dirty="0" err="1" smtClean="0"/>
              <a:t>Priya</a:t>
            </a:r>
            <a:r>
              <a:rPr lang="en-GB" sz="3200" dirty="0" smtClean="0"/>
              <a:t/>
            </a:r>
            <a:br>
              <a:rPr lang="en-GB" sz="3200" dirty="0" smtClean="0"/>
            </a:br>
            <a:r>
              <a:rPr lang="en-GB" sz="3200" dirty="0" smtClean="0"/>
              <a:t>       K. </a:t>
            </a:r>
            <a:r>
              <a:rPr lang="en-GB" sz="3200" dirty="0" err="1" smtClean="0"/>
              <a:t>Pothiyazhagan</a:t>
            </a:r>
            <a:r>
              <a:rPr lang="en-GB" sz="3200" dirty="0" smtClean="0"/>
              <a:t/>
            </a:r>
            <a:br>
              <a:rPr lang="en-GB" sz="3200" dirty="0" smtClean="0"/>
            </a:br>
            <a:r>
              <a:rPr lang="en-GB" sz="3200" dirty="0" smtClean="0"/>
              <a:t>       K. </a:t>
            </a:r>
            <a:r>
              <a:rPr lang="en-GB" sz="3200" dirty="0" err="1" smtClean="0"/>
              <a:t>Renuka</a:t>
            </a:r>
            <a:r>
              <a:rPr lang="en-GB" sz="3200" dirty="0" smtClean="0"/>
              <a:t/>
            </a:r>
            <a:br>
              <a:rPr lang="en-GB" sz="3200" dirty="0" smtClean="0"/>
            </a:br>
            <a:r>
              <a:rPr lang="en-GB" sz="3200" dirty="0" smtClean="0"/>
              <a:t>       R. </a:t>
            </a:r>
            <a:r>
              <a:rPr lang="en-GB" sz="3200" dirty="0" err="1" smtClean="0"/>
              <a:t>Tharshini</a:t>
            </a:r>
            <a:r>
              <a:rPr lang="en-GB" sz="3200" dirty="0" smtClean="0"/>
              <a:t/>
            </a:r>
            <a:br>
              <a:rPr lang="en-GB" sz="3200" dirty="0" smtClean="0"/>
            </a:br>
            <a:r>
              <a:rPr lang="en-GB" sz="3200" dirty="0" smtClean="0">
                <a:solidFill>
                  <a:srgbClr val="C00000"/>
                </a:solidFill>
              </a:rPr>
              <a:t>FACULTY MEMBER:</a:t>
            </a:r>
            <a:r>
              <a:rPr lang="en-GB" sz="3200" dirty="0" smtClean="0"/>
              <a:t/>
            </a:r>
            <a:br>
              <a:rPr lang="en-GB" sz="3200" dirty="0" smtClean="0"/>
            </a:br>
            <a:r>
              <a:rPr lang="en-GB" sz="3200" dirty="0" smtClean="0"/>
              <a:t>       Mrs. D. </a:t>
            </a:r>
            <a:r>
              <a:rPr lang="en-GB" sz="3200" dirty="0" err="1" smtClean="0"/>
              <a:t>Nathiya</a:t>
            </a:r>
            <a:r>
              <a:rPr lang="en-GB" sz="3200" dirty="0" smtClean="0"/>
              <a:t> </a:t>
            </a:r>
            <a:r>
              <a:rPr lang="en-GB" sz="2800" dirty="0" err="1" smtClean="0"/>
              <a:t>M.sc.,B.Ed.,PGDCA</a:t>
            </a:r>
            <a:r>
              <a:rPr lang="en-GB" sz="2800" dirty="0" smtClean="0"/>
              <a:t/>
            </a:r>
            <a:br>
              <a:rPr lang="en-GB" sz="2800" dirty="0" smtClean="0"/>
            </a:br>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142984"/>
            <a:ext cx="8305800" cy="3714776"/>
          </a:xfrm>
        </p:spPr>
        <p:txBody>
          <a:bodyPr>
            <a:normAutofit fontScale="90000"/>
          </a:bodyPr>
          <a:lstStyle/>
          <a:p>
            <a:r>
              <a:rPr lang="en-IN" dirty="0" smtClean="0"/>
              <a:t>INTRODUCTION:</a:t>
            </a:r>
            <a:br>
              <a:rPr lang="en-IN" dirty="0" smtClean="0"/>
            </a:br>
            <a:r>
              <a:rPr lang="en-IN" sz="2700" dirty="0" smtClean="0"/>
              <a:t>                                                 The Captivating realm of India’s agricultural cultivation, providing a comprehensive visual exploration of the key aspects and trends in the agricultural sector.  The visual representations, readers can gain valuable insights into crop production, seasonal variations, regional distribution and over all production trends.  This visualizations enable intuitive analysis, allowing stakeholders to uncover patterns, indentify areas of growth or concern and make data driven decisions. </a:t>
            </a:r>
            <a:endParaRPr lang="en-GB" sz="2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EMPATHY MAP</a:t>
            </a:r>
            <a:endParaRPr lang="en-GB" dirty="0"/>
          </a:p>
        </p:txBody>
      </p:sp>
      <p:pic>
        <p:nvPicPr>
          <p:cNvPr id="8" name="Content Placeholder 7" descr="IMG_20230927_111202.jpg"/>
          <p:cNvPicPr>
            <a:picLocks noGrp="1" noChangeAspect="1"/>
          </p:cNvPicPr>
          <p:nvPr>
            <p:ph idx="1"/>
          </p:nvPr>
        </p:nvPicPr>
        <p:blipFill>
          <a:blip r:embed="rId2"/>
          <a:stretch>
            <a:fillRect/>
          </a:stretch>
        </p:blipFill>
        <p:spPr>
          <a:xfrm>
            <a:off x="2428860" y="2000240"/>
            <a:ext cx="4323385"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BRAINSTROMING MAP</a:t>
            </a:r>
            <a:endParaRPr lang="en-GB" dirty="0"/>
          </a:p>
        </p:txBody>
      </p:sp>
      <p:pic>
        <p:nvPicPr>
          <p:cNvPr id="4" name="Content Placeholder 3" descr="Screenshot (87).png"/>
          <p:cNvPicPr>
            <a:picLocks noGrp="1" noChangeAspect="1"/>
          </p:cNvPicPr>
          <p:nvPr>
            <p:ph idx="1"/>
          </p:nvPr>
        </p:nvPicPr>
        <p:blipFill>
          <a:blip r:embed="rId2"/>
          <a:stretch>
            <a:fillRect/>
          </a:stretch>
        </p:blipFill>
        <p:spPr>
          <a:xfrm>
            <a:off x="799573" y="2143116"/>
            <a:ext cx="7544854" cy="371477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229600" cy="1418484"/>
          </a:xfrm>
        </p:spPr>
        <p:txBody>
          <a:bodyPr/>
          <a:lstStyle/>
          <a:p>
            <a:r>
              <a:rPr lang="en-IN" dirty="0" smtClean="0"/>
              <a:t>                   DATA SET</a:t>
            </a:r>
            <a:endParaRPr lang="en-GB" dirty="0"/>
          </a:p>
        </p:txBody>
      </p:sp>
      <p:pic>
        <p:nvPicPr>
          <p:cNvPr id="4" name="Content Placeholder 3" descr="IMG_20231004_151549.jpg"/>
          <p:cNvPicPr>
            <a:picLocks noGrp="1" noChangeAspect="1"/>
          </p:cNvPicPr>
          <p:nvPr>
            <p:ph idx="1"/>
          </p:nvPr>
        </p:nvPicPr>
        <p:blipFill>
          <a:blip r:embed="rId2"/>
          <a:stretch>
            <a:fillRect/>
          </a:stretch>
        </p:blipFill>
        <p:spPr>
          <a:xfrm>
            <a:off x="928662" y="1643051"/>
            <a:ext cx="7358114" cy="478634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IN" sz="4400" dirty="0" smtClean="0"/>
              <a:t> ACTIVITY 01</a:t>
            </a:r>
            <a:r>
              <a:rPr lang="en-IN" dirty="0" smtClean="0"/>
              <a:t/>
            </a:r>
            <a:br>
              <a:rPr lang="en-IN" dirty="0" smtClean="0"/>
            </a:br>
            <a:r>
              <a:rPr lang="en-IN" dirty="0" smtClean="0"/>
              <a:t>                  </a:t>
            </a:r>
            <a:r>
              <a:rPr lang="en-IN" sz="4400" dirty="0" smtClean="0"/>
              <a:t>DASHBOARD 01</a:t>
            </a:r>
            <a:endParaRPr lang="en-GB" sz="4400" dirty="0"/>
          </a:p>
        </p:txBody>
      </p:sp>
      <p:pic>
        <p:nvPicPr>
          <p:cNvPr id="5" name="Content Placeholder 4" descr="IMG_20230927_105810.jpg"/>
          <p:cNvPicPr>
            <a:picLocks noGrp="1" noChangeAspect="1"/>
          </p:cNvPicPr>
          <p:nvPr>
            <p:ph idx="1"/>
          </p:nvPr>
        </p:nvPicPr>
        <p:blipFill>
          <a:blip r:embed="rId2"/>
          <a:stretch>
            <a:fillRect/>
          </a:stretch>
        </p:blipFill>
        <p:spPr>
          <a:xfrm>
            <a:off x="1285852" y="2143116"/>
            <a:ext cx="6300493" cy="428628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154</Words>
  <Application>Microsoft Office PowerPoint</Application>
  <PresentationFormat>On-screen Show (4:3)</PresentationFormat>
  <Paragraphs>22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      Data Literacy with Tableau      </vt:lpstr>
      <vt:lpstr>KONGU COLLEGE OF ARTS AND SCIENCE, KARUR. </vt:lpstr>
      <vt:lpstr>India’s Agricultural Crop Production Analysis (1997-2021)</vt:lpstr>
      <vt:lpstr> LEADER:        P.Dharani TEAM MEMBERS:        T. Gayathri        D. Jeya Priya        K. Pothiyazhagan        K. Renuka        R. Tharshini FACULTY MEMBER:        Mrs. D. Nathiya M.sc.,B.Ed.,PGDCA </vt:lpstr>
      <vt:lpstr>INTRODUCTION:                                                  The Captivating realm of India’s agricultural cultivation, providing a comprehensive visual exploration of the key aspects and trends in the agricultural sector.  The visual representations, readers can gain valuable insights into crop production, seasonal variations, regional distribution and over all production trends.  This visualizations enable intuitive analysis, allowing stakeholders to uncover patterns, indentify areas of growth or concern and make data driven decisions. </vt:lpstr>
      <vt:lpstr>               EMPATHY MAP</vt:lpstr>
      <vt:lpstr>       BRAINSTROMING MAP</vt:lpstr>
      <vt:lpstr>                   DATA SET</vt:lpstr>
      <vt:lpstr>                     ACTIVITY 01                   DASHBOARD 01</vt:lpstr>
      <vt:lpstr>                            ACTIVITY 02                          DASHBOARD 02</vt:lpstr>
      <vt:lpstr>                           ACTIVITY 03                         DASHBOARD 03</vt:lpstr>
      <vt:lpstr>                                      ACTIVITY 04                              STORY 01</vt:lpstr>
      <vt:lpstr>                        ACTIVITY 05                           STORY 02</vt:lpstr>
      <vt:lpstr>ADVANTAGES:                     Agriculture supplies raw material to various agro-based industries like suger, jute, cotton textile and vanaspati industries.                     Food processing industries are similarly dependent on agriculture. The development of these industries entirely is dependent on agriculture.                                                            Agriculture is the backbone of the indian economy and it plays a crucial role in the ensuring food security for the population.                         </vt:lpstr>
      <vt:lpstr>DISADVANTAGES:                              The type of farming  is conducted on a large scale, it can lead a several environmental issues such as deforestation, soil degradation, water pollution and bio diversity loss.  Food safety concerns.                                                                            Agriculture can lead to the depletion of natural resources such as water and soil.                                                                  It can lead to land degradation and desertification.  Possibility of poor quality food production. It is risk to human health.</vt:lpstr>
      <vt:lpstr>              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20</cp:revision>
  <dcterms:created xsi:type="dcterms:W3CDTF">2023-10-04T02:51:44Z</dcterms:created>
  <dcterms:modified xsi:type="dcterms:W3CDTF">2023-10-05T03:11:35Z</dcterms:modified>
</cp:coreProperties>
</file>