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3"/>
  </p:notesMasterIdLst>
  <p:sldIdLst>
    <p:sldId id="269" r:id="rId2"/>
    <p:sldId id="275" r:id="rId3"/>
    <p:sldId id="270" r:id="rId4"/>
    <p:sldId id="455" r:id="rId5"/>
    <p:sldId id="731" r:id="rId6"/>
    <p:sldId id="732" r:id="rId7"/>
    <p:sldId id="733" r:id="rId8"/>
    <p:sldId id="734" r:id="rId9"/>
    <p:sldId id="457" r:id="rId10"/>
    <p:sldId id="458" r:id="rId11"/>
    <p:sldId id="459" r:id="rId12"/>
    <p:sldId id="735" r:id="rId13"/>
    <p:sldId id="460" r:id="rId14"/>
    <p:sldId id="461" r:id="rId15"/>
    <p:sldId id="463" r:id="rId16"/>
    <p:sldId id="466" r:id="rId17"/>
    <p:sldId id="467" r:id="rId18"/>
    <p:sldId id="468" r:id="rId19"/>
    <p:sldId id="469" r:id="rId20"/>
    <p:sldId id="465" r:id="rId21"/>
    <p:sldId id="470" r:id="rId22"/>
    <p:sldId id="471" r:id="rId23"/>
    <p:sldId id="473" r:id="rId24"/>
    <p:sldId id="474" r:id="rId25"/>
    <p:sldId id="475" r:id="rId26"/>
    <p:sldId id="477" r:id="rId27"/>
    <p:sldId id="476" r:id="rId28"/>
    <p:sldId id="479" r:id="rId29"/>
    <p:sldId id="480" r:id="rId30"/>
    <p:sldId id="483" r:id="rId31"/>
    <p:sldId id="485" r:id="rId32"/>
    <p:sldId id="736" r:id="rId33"/>
    <p:sldId id="486" r:id="rId34"/>
    <p:sldId id="487" r:id="rId35"/>
    <p:sldId id="489" r:id="rId36"/>
    <p:sldId id="490" r:id="rId37"/>
    <p:sldId id="491" r:id="rId38"/>
    <p:sldId id="488" r:id="rId39"/>
    <p:sldId id="493" r:id="rId40"/>
    <p:sldId id="494" r:id="rId41"/>
    <p:sldId id="495" r:id="rId42"/>
    <p:sldId id="496" r:id="rId43"/>
    <p:sldId id="498" r:id="rId44"/>
    <p:sldId id="497" r:id="rId45"/>
    <p:sldId id="499" r:id="rId46"/>
    <p:sldId id="500" r:id="rId47"/>
    <p:sldId id="501" r:id="rId48"/>
    <p:sldId id="503" r:id="rId49"/>
    <p:sldId id="504" r:id="rId50"/>
    <p:sldId id="502" r:id="rId51"/>
    <p:sldId id="505" r:id="rId52"/>
    <p:sldId id="507" r:id="rId53"/>
    <p:sldId id="508" r:id="rId54"/>
    <p:sldId id="506" r:id="rId55"/>
    <p:sldId id="511" r:id="rId56"/>
    <p:sldId id="512" r:id="rId57"/>
    <p:sldId id="513" r:id="rId58"/>
    <p:sldId id="514" r:id="rId59"/>
    <p:sldId id="515" r:id="rId60"/>
    <p:sldId id="516" r:id="rId61"/>
    <p:sldId id="517" r:id="rId62"/>
    <p:sldId id="518" r:id="rId63"/>
    <p:sldId id="519" r:id="rId64"/>
    <p:sldId id="520" r:id="rId65"/>
    <p:sldId id="521" r:id="rId66"/>
    <p:sldId id="522" r:id="rId67"/>
    <p:sldId id="523" r:id="rId68"/>
    <p:sldId id="524" r:id="rId69"/>
    <p:sldId id="525" r:id="rId70"/>
    <p:sldId id="526" r:id="rId71"/>
    <p:sldId id="527" r:id="rId72"/>
    <p:sldId id="528" r:id="rId73"/>
    <p:sldId id="529" r:id="rId74"/>
    <p:sldId id="530" r:id="rId75"/>
    <p:sldId id="531" r:id="rId76"/>
    <p:sldId id="532" r:id="rId77"/>
    <p:sldId id="533" r:id="rId78"/>
    <p:sldId id="534" r:id="rId79"/>
    <p:sldId id="535" r:id="rId80"/>
    <p:sldId id="536" r:id="rId81"/>
    <p:sldId id="537" r:id="rId82"/>
    <p:sldId id="538" r:id="rId83"/>
    <p:sldId id="539" r:id="rId84"/>
    <p:sldId id="540" r:id="rId85"/>
    <p:sldId id="541" r:id="rId86"/>
    <p:sldId id="542" r:id="rId87"/>
    <p:sldId id="544" r:id="rId88"/>
    <p:sldId id="545" r:id="rId89"/>
    <p:sldId id="546" r:id="rId90"/>
    <p:sldId id="557" r:id="rId91"/>
    <p:sldId id="547" r:id="rId92"/>
    <p:sldId id="548" r:id="rId93"/>
    <p:sldId id="549" r:id="rId94"/>
    <p:sldId id="558" r:id="rId95"/>
    <p:sldId id="559" r:id="rId96"/>
    <p:sldId id="560" r:id="rId97"/>
    <p:sldId id="551" r:id="rId98"/>
    <p:sldId id="553" r:id="rId99"/>
    <p:sldId id="554" r:id="rId100"/>
    <p:sldId id="555" r:id="rId101"/>
    <p:sldId id="561" r:id="rId102"/>
    <p:sldId id="556" r:id="rId103"/>
    <p:sldId id="562" r:id="rId104"/>
    <p:sldId id="618" r:id="rId105"/>
    <p:sldId id="619" r:id="rId106"/>
    <p:sldId id="620" r:id="rId107"/>
    <p:sldId id="621" r:id="rId108"/>
    <p:sldId id="622" r:id="rId109"/>
    <p:sldId id="623" r:id="rId110"/>
    <p:sldId id="624" r:id="rId111"/>
    <p:sldId id="625" r:id="rId112"/>
    <p:sldId id="626" r:id="rId113"/>
    <p:sldId id="627" r:id="rId114"/>
    <p:sldId id="628" r:id="rId115"/>
    <p:sldId id="629" r:id="rId116"/>
    <p:sldId id="631" r:id="rId117"/>
    <p:sldId id="632" r:id="rId118"/>
    <p:sldId id="633" r:id="rId119"/>
    <p:sldId id="634" r:id="rId120"/>
    <p:sldId id="635" r:id="rId121"/>
    <p:sldId id="636" r:id="rId122"/>
    <p:sldId id="637" r:id="rId123"/>
    <p:sldId id="638" r:id="rId124"/>
    <p:sldId id="639" r:id="rId125"/>
    <p:sldId id="640" r:id="rId126"/>
    <p:sldId id="641" r:id="rId127"/>
    <p:sldId id="642" r:id="rId128"/>
    <p:sldId id="643" r:id="rId129"/>
    <p:sldId id="644" r:id="rId130"/>
    <p:sldId id="645" r:id="rId131"/>
    <p:sldId id="646" r:id="rId132"/>
    <p:sldId id="647" r:id="rId133"/>
    <p:sldId id="648" r:id="rId134"/>
    <p:sldId id="649" r:id="rId135"/>
    <p:sldId id="650" r:id="rId136"/>
    <p:sldId id="651" r:id="rId137"/>
    <p:sldId id="652" r:id="rId138"/>
    <p:sldId id="653" r:id="rId139"/>
    <p:sldId id="654" r:id="rId140"/>
    <p:sldId id="657" r:id="rId141"/>
    <p:sldId id="658" r:id="rId142"/>
    <p:sldId id="655" r:id="rId143"/>
    <p:sldId id="659" r:id="rId144"/>
    <p:sldId id="660" r:id="rId145"/>
    <p:sldId id="662" r:id="rId146"/>
    <p:sldId id="663" r:id="rId147"/>
    <p:sldId id="661" r:id="rId148"/>
    <p:sldId id="726" r:id="rId149"/>
    <p:sldId id="729" r:id="rId150"/>
    <p:sldId id="727" r:id="rId151"/>
    <p:sldId id="730" r:id="rId152"/>
    <p:sldId id="668" r:id="rId153"/>
    <p:sldId id="669" r:id="rId154"/>
    <p:sldId id="670" r:id="rId155"/>
    <p:sldId id="671" r:id="rId156"/>
    <p:sldId id="673" r:id="rId157"/>
    <p:sldId id="674" r:id="rId158"/>
    <p:sldId id="675" r:id="rId159"/>
    <p:sldId id="672" r:id="rId160"/>
    <p:sldId id="676" r:id="rId161"/>
    <p:sldId id="677" r:id="rId162"/>
    <p:sldId id="679" r:id="rId163"/>
    <p:sldId id="681" r:id="rId164"/>
    <p:sldId id="680" r:id="rId165"/>
    <p:sldId id="684" r:id="rId166"/>
    <p:sldId id="685" r:id="rId167"/>
    <p:sldId id="683" r:id="rId168"/>
    <p:sldId id="686" r:id="rId169"/>
    <p:sldId id="687" r:id="rId170"/>
    <p:sldId id="690" r:id="rId171"/>
    <p:sldId id="689" r:id="rId172"/>
    <p:sldId id="691" r:id="rId173"/>
    <p:sldId id="694" r:id="rId174"/>
    <p:sldId id="695" r:id="rId175"/>
    <p:sldId id="696" r:id="rId176"/>
    <p:sldId id="697" r:id="rId177"/>
    <p:sldId id="698" r:id="rId178"/>
    <p:sldId id="702" r:id="rId179"/>
    <p:sldId id="703" r:id="rId180"/>
    <p:sldId id="705" r:id="rId181"/>
    <p:sldId id="704" r:id="rId182"/>
    <p:sldId id="706" r:id="rId183"/>
    <p:sldId id="708" r:id="rId184"/>
    <p:sldId id="709" r:id="rId185"/>
    <p:sldId id="707" r:id="rId186"/>
    <p:sldId id="710" r:id="rId187"/>
    <p:sldId id="711" r:id="rId188"/>
    <p:sldId id="712" r:id="rId189"/>
    <p:sldId id="713" r:id="rId190"/>
    <p:sldId id="714" r:id="rId191"/>
    <p:sldId id="716" r:id="rId192"/>
    <p:sldId id="715" r:id="rId193"/>
    <p:sldId id="717" r:id="rId194"/>
    <p:sldId id="718" r:id="rId195"/>
    <p:sldId id="720" r:id="rId196"/>
    <p:sldId id="721" r:id="rId197"/>
    <p:sldId id="722" r:id="rId198"/>
    <p:sldId id="724" r:id="rId199"/>
    <p:sldId id="723" r:id="rId200"/>
    <p:sldId id="725" r:id="rId201"/>
    <p:sldId id="454" r:id="rId2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p:scale>
          <a:sx n="82" d="100"/>
          <a:sy n="82" d="100"/>
        </p:scale>
        <p:origin x="2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231795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45001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3934738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119</a:t>
            </a:fld>
            <a:endParaRPr lang="en-US"/>
          </a:p>
        </p:txBody>
      </p:sp>
    </p:spTree>
    <p:extLst>
      <p:ext uri="{BB962C8B-B14F-4D97-AF65-F5344CB8AC3E}">
        <p14:creationId xmlns:p14="http://schemas.microsoft.com/office/powerpoint/2010/main" val="199666258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120</a:t>
            </a:fld>
            <a:endParaRPr lang="en-US"/>
          </a:p>
        </p:txBody>
      </p:sp>
    </p:spTree>
    <p:extLst>
      <p:ext uri="{BB962C8B-B14F-4D97-AF65-F5344CB8AC3E}">
        <p14:creationId xmlns:p14="http://schemas.microsoft.com/office/powerpoint/2010/main" val="169339484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121</a:t>
            </a:fld>
            <a:endParaRPr lang="en-US"/>
          </a:p>
        </p:txBody>
      </p:sp>
    </p:spTree>
    <p:extLst>
      <p:ext uri="{BB962C8B-B14F-4D97-AF65-F5344CB8AC3E}">
        <p14:creationId xmlns:p14="http://schemas.microsoft.com/office/powerpoint/2010/main" val="157090672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122</a:t>
            </a:fld>
            <a:endParaRPr lang="en-US"/>
          </a:p>
        </p:txBody>
      </p:sp>
    </p:spTree>
    <p:extLst>
      <p:ext uri="{BB962C8B-B14F-4D97-AF65-F5344CB8AC3E}">
        <p14:creationId xmlns:p14="http://schemas.microsoft.com/office/powerpoint/2010/main" val="421134468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123</a:t>
            </a:fld>
            <a:endParaRPr lang="en-US"/>
          </a:p>
        </p:txBody>
      </p:sp>
    </p:spTree>
    <p:extLst>
      <p:ext uri="{BB962C8B-B14F-4D97-AF65-F5344CB8AC3E}">
        <p14:creationId xmlns:p14="http://schemas.microsoft.com/office/powerpoint/2010/main" val="415373758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124</a:t>
            </a:fld>
            <a:endParaRPr lang="en-US"/>
          </a:p>
        </p:txBody>
      </p:sp>
    </p:spTree>
    <p:extLst>
      <p:ext uri="{BB962C8B-B14F-4D97-AF65-F5344CB8AC3E}">
        <p14:creationId xmlns:p14="http://schemas.microsoft.com/office/powerpoint/2010/main" val="192389525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125</a:t>
            </a:fld>
            <a:endParaRPr lang="en-US"/>
          </a:p>
        </p:txBody>
      </p:sp>
    </p:spTree>
    <p:extLst>
      <p:ext uri="{BB962C8B-B14F-4D97-AF65-F5344CB8AC3E}">
        <p14:creationId xmlns:p14="http://schemas.microsoft.com/office/powerpoint/2010/main" val="86677340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126</a:t>
            </a:fld>
            <a:endParaRPr lang="en-US"/>
          </a:p>
        </p:txBody>
      </p:sp>
    </p:spTree>
    <p:extLst>
      <p:ext uri="{BB962C8B-B14F-4D97-AF65-F5344CB8AC3E}">
        <p14:creationId xmlns:p14="http://schemas.microsoft.com/office/powerpoint/2010/main" val="291610024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127</a:t>
            </a:fld>
            <a:endParaRPr lang="en-US"/>
          </a:p>
        </p:txBody>
      </p:sp>
    </p:spTree>
    <p:extLst>
      <p:ext uri="{BB962C8B-B14F-4D97-AF65-F5344CB8AC3E}">
        <p14:creationId xmlns:p14="http://schemas.microsoft.com/office/powerpoint/2010/main" val="1969918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129</a:t>
            </a:fld>
            <a:endParaRPr lang="en-US"/>
          </a:p>
        </p:txBody>
      </p:sp>
    </p:spTree>
    <p:extLst>
      <p:ext uri="{BB962C8B-B14F-4D97-AF65-F5344CB8AC3E}">
        <p14:creationId xmlns:p14="http://schemas.microsoft.com/office/powerpoint/2010/main" val="3190511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307143403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130</a:t>
            </a:fld>
            <a:endParaRPr lang="en-US"/>
          </a:p>
        </p:txBody>
      </p:sp>
    </p:spTree>
    <p:extLst>
      <p:ext uri="{BB962C8B-B14F-4D97-AF65-F5344CB8AC3E}">
        <p14:creationId xmlns:p14="http://schemas.microsoft.com/office/powerpoint/2010/main" val="373160051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131</a:t>
            </a:fld>
            <a:endParaRPr lang="en-US"/>
          </a:p>
        </p:txBody>
      </p:sp>
    </p:spTree>
    <p:extLst>
      <p:ext uri="{BB962C8B-B14F-4D97-AF65-F5344CB8AC3E}">
        <p14:creationId xmlns:p14="http://schemas.microsoft.com/office/powerpoint/2010/main" val="277421632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133</a:t>
            </a:fld>
            <a:endParaRPr lang="en-US"/>
          </a:p>
        </p:txBody>
      </p:sp>
    </p:spTree>
    <p:extLst>
      <p:ext uri="{BB962C8B-B14F-4D97-AF65-F5344CB8AC3E}">
        <p14:creationId xmlns:p14="http://schemas.microsoft.com/office/powerpoint/2010/main" val="37963785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134</a:t>
            </a:fld>
            <a:endParaRPr lang="en-US"/>
          </a:p>
        </p:txBody>
      </p:sp>
    </p:spTree>
    <p:extLst>
      <p:ext uri="{BB962C8B-B14F-4D97-AF65-F5344CB8AC3E}">
        <p14:creationId xmlns:p14="http://schemas.microsoft.com/office/powerpoint/2010/main" val="270689852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135</a:t>
            </a:fld>
            <a:endParaRPr lang="en-US"/>
          </a:p>
        </p:txBody>
      </p:sp>
    </p:spTree>
    <p:extLst>
      <p:ext uri="{BB962C8B-B14F-4D97-AF65-F5344CB8AC3E}">
        <p14:creationId xmlns:p14="http://schemas.microsoft.com/office/powerpoint/2010/main" val="377275599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136</a:t>
            </a:fld>
            <a:endParaRPr lang="en-US"/>
          </a:p>
        </p:txBody>
      </p:sp>
    </p:spTree>
    <p:extLst>
      <p:ext uri="{BB962C8B-B14F-4D97-AF65-F5344CB8AC3E}">
        <p14:creationId xmlns:p14="http://schemas.microsoft.com/office/powerpoint/2010/main" val="369334068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137</a:t>
            </a:fld>
            <a:endParaRPr lang="en-US"/>
          </a:p>
        </p:txBody>
      </p:sp>
    </p:spTree>
    <p:extLst>
      <p:ext uri="{BB962C8B-B14F-4D97-AF65-F5344CB8AC3E}">
        <p14:creationId xmlns:p14="http://schemas.microsoft.com/office/powerpoint/2010/main" val="179908658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138</a:t>
            </a:fld>
            <a:endParaRPr lang="en-US"/>
          </a:p>
        </p:txBody>
      </p:sp>
    </p:spTree>
    <p:extLst>
      <p:ext uri="{BB962C8B-B14F-4D97-AF65-F5344CB8AC3E}">
        <p14:creationId xmlns:p14="http://schemas.microsoft.com/office/powerpoint/2010/main" val="366968232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139</a:t>
            </a:fld>
            <a:endParaRPr lang="en-US"/>
          </a:p>
        </p:txBody>
      </p:sp>
    </p:spTree>
    <p:extLst>
      <p:ext uri="{BB962C8B-B14F-4D97-AF65-F5344CB8AC3E}">
        <p14:creationId xmlns:p14="http://schemas.microsoft.com/office/powerpoint/2010/main" val="87755780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140</a:t>
            </a:fld>
            <a:endParaRPr lang="en-US"/>
          </a:p>
        </p:txBody>
      </p:sp>
    </p:spTree>
    <p:extLst>
      <p:ext uri="{BB962C8B-B14F-4D97-AF65-F5344CB8AC3E}">
        <p14:creationId xmlns:p14="http://schemas.microsoft.com/office/powerpoint/2010/main" val="3814950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118136135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141</a:t>
            </a:fld>
            <a:endParaRPr lang="en-US"/>
          </a:p>
        </p:txBody>
      </p:sp>
    </p:spTree>
    <p:extLst>
      <p:ext uri="{BB962C8B-B14F-4D97-AF65-F5344CB8AC3E}">
        <p14:creationId xmlns:p14="http://schemas.microsoft.com/office/powerpoint/2010/main" val="91070017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142</a:t>
            </a:fld>
            <a:endParaRPr lang="en-US"/>
          </a:p>
        </p:txBody>
      </p:sp>
    </p:spTree>
    <p:extLst>
      <p:ext uri="{BB962C8B-B14F-4D97-AF65-F5344CB8AC3E}">
        <p14:creationId xmlns:p14="http://schemas.microsoft.com/office/powerpoint/2010/main" val="219552407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143</a:t>
            </a:fld>
            <a:endParaRPr lang="en-US"/>
          </a:p>
        </p:txBody>
      </p:sp>
    </p:spTree>
    <p:extLst>
      <p:ext uri="{BB962C8B-B14F-4D97-AF65-F5344CB8AC3E}">
        <p14:creationId xmlns:p14="http://schemas.microsoft.com/office/powerpoint/2010/main" val="8384244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144</a:t>
            </a:fld>
            <a:endParaRPr lang="en-US"/>
          </a:p>
        </p:txBody>
      </p:sp>
    </p:spTree>
    <p:extLst>
      <p:ext uri="{BB962C8B-B14F-4D97-AF65-F5344CB8AC3E}">
        <p14:creationId xmlns:p14="http://schemas.microsoft.com/office/powerpoint/2010/main" val="62905187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145</a:t>
            </a:fld>
            <a:endParaRPr lang="en-US"/>
          </a:p>
        </p:txBody>
      </p:sp>
    </p:spTree>
    <p:extLst>
      <p:ext uri="{BB962C8B-B14F-4D97-AF65-F5344CB8AC3E}">
        <p14:creationId xmlns:p14="http://schemas.microsoft.com/office/powerpoint/2010/main" val="154695650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146</a:t>
            </a:fld>
            <a:endParaRPr lang="en-US"/>
          </a:p>
        </p:txBody>
      </p:sp>
    </p:spTree>
    <p:extLst>
      <p:ext uri="{BB962C8B-B14F-4D97-AF65-F5344CB8AC3E}">
        <p14:creationId xmlns:p14="http://schemas.microsoft.com/office/powerpoint/2010/main" val="362529965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147</a:t>
            </a:fld>
            <a:endParaRPr lang="en-US"/>
          </a:p>
        </p:txBody>
      </p:sp>
    </p:spTree>
    <p:extLst>
      <p:ext uri="{BB962C8B-B14F-4D97-AF65-F5344CB8AC3E}">
        <p14:creationId xmlns:p14="http://schemas.microsoft.com/office/powerpoint/2010/main" val="350920744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148</a:t>
            </a:fld>
            <a:endParaRPr lang="en-US"/>
          </a:p>
        </p:txBody>
      </p:sp>
    </p:spTree>
    <p:extLst>
      <p:ext uri="{BB962C8B-B14F-4D97-AF65-F5344CB8AC3E}">
        <p14:creationId xmlns:p14="http://schemas.microsoft.com/office/powerpoint/2010/main" val="250645722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149</a:t>
            </a:fld>
            <a:endParaRPr lang="en-US"/>
          </a:p>
        </p:txBody>
      </p:sp>
    </p:spTree>
    <p:extLst>
      <p:ext uri="{BB962C8B-B14F-4D97-AF65-F5344CB8AC3E}">
        <p14:creationId xmlns:p14="http://schemas.microsoft.com/office/powerpoint/2010/main" val="412302001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150</a:t>
            </a:fld>
            <a:endParaRPr lang="en-US"/>
          </a:p>
        </p:txBody>
      </p:sp>
    </p:spTree>
    <p:extLst>
      <p:ext uri="{BB962C8B-B14F-4D97-AF65-F5344CB8AC3E}">
        <p14:creationId xmlns:p14="http://schemas.microsoft.com/office/powerpoint/2010/main" val="3510690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152488874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151</a:t>
            </a:fld>
            <a:endParaRPr lang="en-US"/>
          </a:p>
        </p:txBody>
      </p:sp>
    </p:spTree>
    <p:extLst>
      <p:ext uri="{BB962C8B-B14F-4D97-AF65-F5344CB8AC3E}">
        <p14:creationId xmlns:p14="http://schemas.microsoft.com/office/powerpoint/2010/main" val="54508809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152</a:t>
            </a:fld>
            <a:endParaRPr lang="en-US"/>
          </a:p>
        </p:txBody>
      </p:sp>
    </p:spTree>
    <p:extLst>
      <p:ext uri="{BB962C8B-B14F-4D97-AF65-F5344CB8AC3E}">
        <p14:creationId xmlns:p14="http://schemas.microsoft.com/office/powerpoint/2010/main" val="6453285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153</a:t>
            </a:fld>
            <a:endParaRPr lang="en-US"/>
          </a:p>
        </p:txBody>
      </p:sp>
    </p:spTree>
    <p:extLst>
      <p:ext uri="{BB962C8B-B14F-4D97-AF65-F5344CB8AC3E}">
        <p14:creationId xmlns:p14="http://schemas.microsoft.com/office/powerpoint/2010/main" val="34716931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154</a:t>
            </a:fld>
            <a:endParaRPr lang="en-US"/>
          </a:p>
        </p:txBody>
      </p:sp>
    </p:spTree>
    <p:extLst>
      <p:ext uri="{BB962C8B-B14F-4D97-AF65-F5344CB8AC3E}">
        <p14:creationId xmlns:p14="http://schemas.microsoft.com/office/powerpoint/2010/main" val="184942159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155</a:t>
            </a:fld>
            <a:endParaRPr lang="en-US"/>
          </a:p>
        </p:txBody>
      </p:sp>
    </p:spTree>
    <p:extLst>
      <p:ext uri="{BB962C8B-B14F-4D97-AF65-F5344CB8AC3E}">
        <p14:creationId xmlns:p14="http://schemas.microsoft.com/office/powerpoint/2010/main" val="280829369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156</a:t>
            </a:fld>
            <a:endParaRPr lang="en-US"/>
          </a:p>
        </p:txBody>
      </p:sp>
    </p:spTree>
    <p:extLst>
      <p:ext uri="{BB962C8B-B14F-4D97-AF65-F5344CB8AC3E}">
        <p14:creationId xmlns:p14="http://schemas.microsoft.com/office/powerpoint/2010/main" val="401246814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157</a:t>
            </a:fld>
            <a:endParaRPr lang="en-US"/>
          </a:p>
        </p:txBody>
      </p:sp>
    </p:spTree>
    <p:extLst>
      <p:ext uri="{BB962C8B-B14F-4D97-AF65-F5344CB8AC3E}">
        <p14:creationId xmlns:p14="http://schemas.microsoft.com/office/powerpoint/2010/main" val="282342986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158</a:t>
            </a:fld>
            <a:endParaRPr lang="en-US"/>
          </a:p>
        </p:txBody>
      </p:sp>
    </p:spTree>
    <p:extLst>
      <p:ext uri="{BB962C8B-B14F-4D97-AF65-F5344CB8AC3E}">
        <p14:creationId xmlns:p14="http://schemas.microsoft.com/office/powerpoint/2010/main" val="394825039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159</a:t>
            </a:fld>
            <a:endParaRPr lang="en-US"/>
          </a:p>
        </p:txBody>
      </p:sp>
    </p:spTree>
    <p:extLst>
      <p:ext uri="{BB962C8B-B14F-4D97-AF65-F5344CB8AC3E}">
        <p14:creationId xmlns:p14="http://schemas.microsoft.com/office/powerpoint/2010/main" val="365418060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160</a:t>
            </a:fld>
            <a:endParaRPr lang="en-US"/>
          </a:p>
        </p:txBody>
      </p:sp>
    </p:spTree>
    <p:extLst>
      <p:ext uri="{BB962C8B-B14F-4D97-AF65-F5344CB8AC3E}">
        <p14:creationId xmlns:p14="http://schemas.microsoft.com/office/powerpoint/2010/main" val="281007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353801914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161</a:t>
            </a:fld>
            <a:endParaRPr lang="en-US"/>
          </a:p>
        </p:txBody>
      </p:sp>
    </p:spTree>
    <p:extLst>
      <p:ext uri="{BB962C8B-B14F-4D97-AF65-F5344CB8AC3E}">
        <p14:creationId xmlns:p14="http://schemas.microsoft.com/office/powerpoint/2010/main" val="157909552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162</a:t>
            </a:fld>
            <a:endParaRPr lang="en-US"/>
          </a:p>
        </p:txBody>
      </p:sp>
    </p:spTree>
    <p:extLst>
      <p:ext uri="{BB962C8B-B14F-4D97-AF65-F5344CB8AC3E}">
        <p14:creationId xmlns:p14="http://schemas.microsoft.com/office/powerpoint/2010/main" val="361991122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163</a:t>
            </a:fld>
            <a:endParaRPr lang="en-US"/>
          </a:p>
        </p:txBody>
      </p:sp>
    </p:spTree>
    <p:extLst>
      <p:ext uri="{BB962C8B-B14F-4D97-AF65-F5344CB8AC3E}">
        <p14:creationId xmlns:p14="http://schemas.microsoft.com/office/powerpoint/2010/main" val="13642217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164</a:t>
            </a:fld>
            <a:endParaRPr lang="en-US"/>
          </a:p>
        </p:txBody>
      </p:sp>
    </p:spTree>
    <p:extLst>
      <p:ext uri="{BB962C8B-B14F-4D97-AF65-F5344CB8AC3E}">
        <p14:creationId xmlns:p14="http://schemas.microsoft.com/office/powerpoint/2010/main" val="252167063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165</a:t>
            </a:fld>
            <a:endParaRPr lang="en-US"/>
          </a:p>
        </p:txBody>
      </p:sp>
    </p:spTree>
    <p:extLst>
      <p:ext uri="{BB962C8B-B14F-4D97-AF65-F5344CB8AC3E}">
        <p14:creationId xmlns:p14="http://schemas.microsoft.com/office/powerpoint/2010/main" val="344672086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166</a:t>
            </a:fld>
            <a:endParaRPr lang="en-US"/>
          </a:p>
        </p:txBody>
      </p:sp>
    </p:spTree>
    <p:extLst>
      <p:ext uri="{BB962C8B-B14F-4D97-AF65-F5344CB8AC3E}">
        <p14:creationId xmlns:p14="http://schemas.microsoft.com/office/powerpoint/2010/main" val="236877058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167</a:t>
            </a:fld>
            <a:endParaRPr lang="en-US"/>
          </a:p>
        </p:txBody>
      </p:sp>
    </p:spTree>
    <p:extLst>
      <p:ext uri="{BB962C8B-B14F-4D97-AF65-F5344CB8AC3E}">
        <p14:creationId xmlns:p14="http://schemas.microsoft.com/office/powerpoint/2010/main" val="85925421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168</a:t>
            </a:fld>
            <a:endParaRPr lang="en-US"/>
          </a:p>
        </p:txBody>
      </p:sp>
    </p:spTree>
    <p:extLst>
      <p:ext uri="{BB962C8B-B14F-4D97-AF65-F5344CB8AC3E}">
        <p14:creationId xmlns:p14="http://schemas.microsoft.com/office/powerpoint/2010/main" val="344619209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169</a:t>
            </a:fld>
            <a:endParaRPr lang="en-US"/>
          </a:p>
        </p:txBody>
      </p:sp>
    </p:spTree>
    <p:extLst>
      <p:ext uri="{BB962C8B-B14F-4D97-AF65-F5344CB8AC3E}">
        <p14:creationId xmlns:p14="http://schemas.microsoft.com/office/powerpoint/2010/main" val="342813856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170</a:t>
            </a:fld>
            <a:endParaRPr lang="en-US"/>
          </a:p>
        </p:txBody>
      </p:sp>
    </p:spTree>
    <p:extLst>
      <p:ext uri="{BB962C8B-B14F-4D97-AF65-F5344CB8AC3E}">
        <p14:creationId xmlns:p14="http://schemas.microsoft.com/office/powerpoint/2010/main" val="152196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273307340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171</a:t>
            </a:fld>
            <a:endParaRPr lang="en-US"/>
          </a:p>
        </p:txBody>
      </p:sp>
    </p:spTree>
    <p:extLst>
      <p:ext uri="{BB962C8B-B14F-4D97-AF65-F5344CB8AC3E}">
        <p14:creationId xmlns:p14="http://schemas.microsoft.com/office/powerpoint/2010/main" val="3261119241"/>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172</a:t>
            </a:fld>
            <a:endParaRPr lang="en-US"/>
          </a:p>
        </p:txBody>
      </p:sp>
    </p:spTree>
    <p:extLst>
      <p:ext uri="{BB962C8B-B14F-4D97-AF65-F5344CB8AC3E}">
        <p14:creationId xmlns:p14="http://schemas.microsoft.com/office/powerpoint/2010/main" val="9081266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173</a:t>
            </a:fld>
            <a:endParaRPr lang="en-US"/>
          </a:p>
        </p:txBody>
      </p:sp>
    </p:spTree>
    <p:extLst>
      <p:ext uri="{BB962C8B-B14F-4D97-AF65-F5344CB8AC3E}">
        <p14:creationId xmlns:p14="http://schemas.microsoft.com/office/powerpoint/2010/main" val="315331860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174</a:t>
            </a:fld>
            <a:endParaRPr lang="en-US"/>
          </a:p>
        </p:txBody>
      </p:sp>
    </p:spTree>
    <p:extLst>
      <p:ext uri="{BB962C8B-B14F-4D97-AF65-F5344CB8AC3E}">
        <p14:creationId xmlns:p14="http://schemas.microsoft.com/office/powerpoint/2010/main" val="259396332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175</a:t>
            </a:fld>
            <a:endParaRPr lang="en-US"/>
          </a:p>
        </p:txBody>
      </p:sp>
    </p:spTree>
    <p:extLst>
      <p:ext uri="{BB962C8B-B14F-4D97-AF65-F5344CB8AC3E}">
        <p14:creationId xmlns:p14="http://schemas.microsoft.com/office/powerpoint/2010/main" val="275671194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176</a:t>
            </a:fld>
            <a:endParaRPr lang="en-US"/>
          </a:p>
        </p:txBody>
      </p:sp>
    </p:spTree>
    <p:extLst>
      <p:ext uri="{BB962C8B-B14F-4D97-AF65-F5344CB8AC3E}">
        <p14:creationId xmlns:p14="http://schemas.microsoft.com/office/powerpoint/2010/main" val="295580837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177</a:t>
            </a:fld>
            <a:endParaRPr lang="en-US"/>
          </a:p>
        </p:txBody>
      </p:sp>
    </p:spTree>
    <p:extLst>
      <p:ext uri="{BB962C8B-B14F-4D97-AF65-F5344CB8AC3E}">
        <p14:creationId xmlns:p14="http://schemas.microsoft.com/office/powerpoint/2010/main" val="334093321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178</a:t>
            </a:fld>
            <a:endParaRPr lang="en-US"/>
          </a:p>
        </p:txBody>
      </p:sp>
    </p:spTree>
    <p:extLst>
      <p:ext uri="{BB962C8B-B14F-4D97-AF65-F5344CB8AC3E}">
        <p14:creationId xmlns:p14="http://schemas.microsoft.com/office/powerpoint/2010/main" val="65400326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179</a:t>
            </a:fld>
            <a:endParaRPr lang="en-US"/>
          </a:p>
        </p:txBody>
      </p:sp>
    </p:spTree>
    <p:extLst>
      <p:ext uri="{BB962C8B-B14F-4D97-AF65-F5344CB8AC3E}">
        <p14:creationId xmlns:p14="http://schemas.microsoft.com/office/powerpoint/2010/main" val="120721448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180</a:t>
            </a:fld>
            <a:endParaRPr lang="en-US"/>
          </a:p>
        </p:txBody>
      </p:sp>
    </p:spTree>
    <p:extLst>
      <p:ext uri="{BB962C8B-B14F-4D97-AF65-F5344CB8AC3E}">
        <p14:creationId xmlns:p14="http://schemas.microsoft.com/office/powerpoint/2010/main" val="2543920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3188075647"/>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181</a:t>
            </a:fld>
            <a:endParaRPr lang="en-US"/>
          </a:p>
        </p:txBody>
      </p:sp>
    </p:spTree>
    <p:extLst>
      <p:ext uri="{BB962C8B-B14F-4D97-AF65-F5344CB8AC3E}">
        <p14:creationId xmlns:p14="http://schemas.microsoft.com/office/powerpoint/2010/main" val="280781603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182</a:t>
            </a:fld>
            <a:endParaRPr lang="en-US"/>
          </a:p>
        </p:txBody>
      </p:sp>
    </p:spTree>
    <p:extLst>
      <p:ext uri="{BB962C8B-B14F-4D97-AF65-F5344CB8AC3E}">
        <p14:creationId xmlns:p14="http://schemas.microsoft.com/office/powerpoint/2010/main" val="131776256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183</a:t>
            </a:fld>
            <a:endParaRPr lang="en-US"/>
          </a:p>
        </p:txBody>
      </p:sp>
    </p:spTree>
    <p:extLst>
      <p:ext uri="{BB962C8B-B14F-4D97-AF65-F5344CB8AC3E}">
        <p14:creationId xmlns:p14="http://schemas.microsoft.com/office/powerpoint/2010/main" val="3191921600"/>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184</a:t>
            </a:fld>
            <a:endParaRPr lang="en-US"/>
          </a:p>
        </p:txBody>
      </p:sp>
    </p:spTree>
    <p:extLst>
      <p:ext uri="{BB962C8B-B14F-4D97-AF65-F5344CB8AC3E}">
        <p14:creationId xmlns:p14="http://schemas.microsoft.com/office/powerpoint/2010/main" val="367835334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185</a:t>
            </a:fld>
            <a:endParaRPr lang="en-US"/>
          </a:p>
        </p:txBody>
      </p:sp>
    </p:spTree>
    <p:extLst>
      <p:ext uri="{BB962C8B-B14F-4D97-AF65-F5344CB8AC3E}">
        <p14:creationId xmlns:p14="http://schemas.microsoft.com/office/powerpoint/2010/main" val="51486426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186</a:t>
            </a:fld>
            <a:endParaRPr lang="en-US"/>
          </a:p>
        </p:txBody>
      </p:sp>
    </p:spTree>
    <p:extLst>
      <p:ext uri="{BB962C8B-B14F-4D97-AF65-F5344CB8AC3E}">
        <p14:creationId xmlns:p14="http://schemas.microsoft.com/office/powerpoint/2010/main" val="53694983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187</a:t>
            </a:fld>
            <a:endParaRPr lang="en-US"/>
          </a:p>
        </p:txBody>
      </p:sp>
    </p:spTree>
    <p:extLst>
      <p:ext uri="{BB962C8B-B14F-4D97-AF65-F5344CB8AC3E}">
        <p14:creationId xmlns:p14="http://schemas.microsoft.com/office/powerpoint/2010/main" val="51131652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188</a:t>
            </a:fld>
            <a:endParaRPr lang="en-US"/>
          </a:p>
        </p:txBody>
      </p:sp>
    </p:spTree>
    <p:extLst>
      <p:ext uri="{BB962C8B-B14F-4D97-AF65-F5344CB8AC3E}">
        <p14:creationId xmlns:p14="http://schemas.microsoft.com/office/powerpoint/2010/main" val="558118786"/>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189</a:t>
            </a:fld>
            <a:endParaRPr lang="en-US"/>
          </a:p>
        </p:txBody>
      </p:sp>
    </p:spTree>
    <p:extLst>
      <p:ext uri="{BB962C8B-B14F-4D97-AF65-F5344CB8AC3E}">
        <p14:creationId xmlns:p14="http://schemas.microsoft.com/office/powerpoint/2010/main" val="7109352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190</a:t>
            </a:fld>
            <a:endParaRPr lang="en-US"/>
          </a:p>
        </p:txBody>
      </p:sp>
    </p:spTree>
    <p:extLst>
      <p:ext uri="{BB962C8B-B14F-4D97-AF65-F5344CB8AC3E}">
        <p14:creationId xmlns:p14="http://schemas.microsoft.com/office/powerpoint/2010/main" val="1137535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392894990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191</a:t>
            </a:fld>
            <a:endParaRPr lang="en-US"/>
          </a:p>
        </p:txBody>
      </p:sp>
    </p:spTree>
    <p:extLst>
      <p:ext uri="{BB962C8B-B14F-4D97-AF65-F5344CB8AC3E}">
        <p14:creationId xmlns:p14="http://schemas.microsoft.com/office/powerpoint/2010/main" val="374275327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192</a:t>
            </a:fld>
            <a:endParaRPr lang="en-US"/>
          </a:p>
        </p:txBody>
      </p:sp>
    </p:spTree>
    <p:extLst>
      <p:ext uri="{BB962C8B-B14F-4D97-AF65-F5344CB8AC3E}">
        <p14:creationId xmlns:p14="http://schemas.microsoft.com/office/powerpoint/2010/main" val="295184157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193</a:t>
            </a:fld>
            <a:endParaRPr lang="en-US"/>
          </a:p>
        </p:txBody>
      </p:sp>
    </p:spTree>
    <p:extLst>
      <p:ext uri="{BB962C8B-B14F-4D97-AF65-F5344CB8AC3E}">
        <p14:creationId xmlns:p14="http://schemas.microsoft.com/office/powerpoint/2010/main" val="370673127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194</a:t>
            </a:fld>
            <a:endParaRPr lang="en-US"/>
          </a:p>
        </p:txBody>
      </p:sp>
    </p:spTree>
    <p:extLst>
      <p:ext uri="{BB962C8B-B14F-4D97-AF65-F5344CB8AC3E}">
        <p14:creationId xmlns:p14="http://schemas.microsoft.com/office/powerpoint/2010/main" val="2166123091"/>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195</a:t>
            </a:fld>
            <a:endParaRPr lang="en-US"/>
          </a:p>
        </p:txBody>
      </p:sp>
    </p:spTree>
    <p:extLst>
      <p:ext uri="{BB962C8B-B14F-4D97-AF65-F5344CB8AC3E}">
        <p14:creationId xmlns:p14="http://schemas.microsoft.com/office/powerpoint/2010/main" val="319219339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196</a:t>
            </a:fld>
            <a:endParaRPr lang="en-US"/>
          </a:p>
        </p:txBody>
      </p:sp>
    </p:spTree>
    <p:extLst>
      <p:ext uri="{BB962C8B-B14F-4D97-AF65-F5344CB8AC3E}">
        <p14:creationId xmlns:p14="http://schemas.microsoft.com/office/powerpoint/2010/main" val="360713484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197</a:t>
            </a:fld>
            <a:endParaRPr lang="en-US"/>
          </a:p>
        </p:txBody>
      </p:sp>
    </p:spTree>
    <p:extLst>
      <p:ext uri="{BB962C8B-B14F-4D97-AF65-F5344CB8AC3E}">
        <p14:creationId xmlns:p14="http://schemas.microsoft.com/office/powerpoint/2010/main" val="362036128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198</a:t>
            </a:fld>
            <a:endParaRPr lang="en-US"/>
          </a:p>
        </p:txBody>
      </p:sp>
    </p:spTree>
    <p:extLst>
      <p:ext uri="{BB962C8B-B14F-4D97-AF65-F5344CB8AC3E}">
        <p14:creationId xmlns:p14="http://schemas.microsoft.com/office/powerpoint/2010/main" val="401659559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199</a:t>
            </a:fld>
            <a:endParaRPr lang="en-US"/>
          </a:p>
        </p:txBody>
      </p:sp>
    </p:spTree>
    <p:extLst>
      <p:ext uri="{BB962C8B-B14F-4D97-AF65-F5344CB8AC3E}">
        <p14:creationId xmlns:p14="http://schemas.microsoft.com/office/powerpoint/2010/main" val="1716183361"/>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200</a:t>
            </a:fld>
            <a:endParaRPr lang="en-US"/>
          </a:p>
        </p:txBody>
      </p:sp>
    </p:spTree>
    <p:extLst>
      <p:ext uri="{BB962C8B-B14F-4D97-AF65-F5344CB8AC3E}">
        <p14:creationId xmlns:p14="http://schemas.microsoft.com/office/powerpoint/2010/main" val="3805972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3932123399"/>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201</a:t>
            </a:fld>
            <a:endParaRPr lang="en-US"/>
          </a:p>
        </p:txBody>
      </p:sp>
    </p:spTree>
    <p:extLst>
      <p:ext uri="{BB962C8B-B14F-4D97-AF65-F5344CB8AC3E}">
        <p14:creationId xmlns:p14="http://schemas.microsoft.com/office/powerpoint/2010/main" val="4215872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36</a:t>
            </a:fld>
            <a:endParaRPr lang="en-US"/>
          </a:p>
        </p:txBody>
      </p:sp>
    </p:spTree>
    <p:extLst>
      <p:ext uri="{BB962C8B-B14F-4D97-AF65-F5344CB8AC3E}">
        <p14:creationId xmlns:p14="http://schemas.microsoft.com/office/powerpoint/2010/main" val="396271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37</a:t>
            </a:fld>
            <a:endParaRPr lang="en-US"/>
          </a:p>
        </p:txBody>
      </p:sp>
    </p:spTree>
    <p:extLst>
      <p:ext uri="{BB962C8B-B14F-4D97-AF65-F5344CB8AC3E}">
        <p14:creationId xmlns:p14="http://schemas.microsoft.com/office/powerpoint/2010/main" val="3173399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38</a:t>
            </a:fld>
            <a:endParaRPr lang="en-US"/>
          </a:p>
        </p:txBody>
      </p:sp>
    </p:spTree>
    <p:extLst>
      <p:ext uri="{BB962C8B-B14F-4D97-AF65-F5344CB8AC3E}">
        <p14:creationId xmlns:p14="http://schemas.microsoft.com/office/powerpoint/2010/main" val="860256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40</a:t>
            </a:fld>
            <a:endParaRPr lang="en-US"/>
          </a:p>
        </p:txBody>
      </p:sp>
    </p:spTree>
    <p:extLst>
      <p:ext uri="{BB962C8B-B14F-4D97-AF65-F5344CB8AC3E}">
        <p14:creationId xmlns:p14="http://schemas.microsoft.com/office/powerpoint/2010/main" val="2931267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41</a:t>
            </a:fld>
            <a:endParaRPr lang="en-US"/>
          </a:p>
        </p:txBody>
      </p:sp>
    </p:spTree>
    <p:extLst>
      <p:ext uri="{BB962C8B-B14F-4D97-AF65-F5344CB8AC3E}">
        <p14:creationId xmlns:p14="http://schemas.microsoft.com/office/powerpoint/2010/main" val="922552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42</a:t>
            </a:fld>
            <a:endParaRPr lang="en-US"/>
          </a:p>
        </p:txBody>
      </p:sp>
    </p:spTree>
    <p:extLst>
      <p:ext uri="{BB962C8B-B14F-4D97-AF65-F5344CB8AC3E}">
        <p14:creationId xmlns:p14="http://schemas.microsoft.com/office/powerpoint/2010/main" val="2826906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43</a:t>
            </a:fld>
            <a:endParaRPr lang="en-US"/>
          </a:p>
        </p:txBody>
      </p:sp>
    </p:spTree>
    <p:extLst>
      <p:ext uri="{BB962C8B-B14F-4D97-AF65-F5344CB8AC3E}">
        <p14:creationId xmlns:p14="http://schemas.microsoft.com/office/powerpoint/2010/main" val="985572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44</a:t>
            </a:fld>
            <a:endParaRPr lang="en-US"/>
          </a:p>
        </p:txBody>
      </p:sp>
    </p:spTree>
    <p:extLst>
      <p:ext uri="{BB962C8B-B14F-4D97-AF65-F5344CB8AC3E}">
        <p14:creationId xmlns:p14="http://schemas.microsoft.com/office/powerpoint/2010/main" val="481581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45</a:t>
            </a:fld>
            <a:endParaRPr lang="en-US"/>
          </a:p>
        </p:txBody>
      </p:sp>
    </p:spTree>
    <p:extLst>
      <p:ext uri="{BB962C8B-B14F-4D97-AF65-F5344CB8AC3E}">
        <p14:creationId xmlns:p14="http://schemas.microsoft.com/office/powerpoint/2010/main" val="3395544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46</a:t>
            </a:fld>
            <a:endParaRPr lang="en-US"/>
          </a:p>
        </p:txBody>
      </p:sp>
    </p:spTree>
    <p:extLst>
      <p:ext uri="{BB962C8B-B14F-4D97-AF65-F5344CB8AC3E}">
        <p14:creationId xmlns:p14="http://schemas.microsoft.com/office/powerpoint/2010/main" val="4088372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47</a:t>
            </a:fld>
            <a:endParaRPr lang="en-US"/>
          </a:p>
        </p:txBody>
      </p:sp>
    </p:spTree>
    <p:extLst>
      <p:ext uri="{BB962C8B-B14F-4D97-AF65-F5344CB8AC3E}">
        <p14:creationId xmlns:p14="http://schemas.microsoft.com/office/powerpoint/2010/main" val="317885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414411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48</a:t>
            </a:fld>
            <a:endParaRPr lang="en-US"/>
          </a:p>
        </p:txBody>
      </p:sp>
    </p:spTree>
    <p:extLst>
      <p:ext uri="{BB962C8B-B14F-4D97-AF65-F5344CB8AC3E}">
        <p14:creationId xmlns:p14="http://schemas.microsoft.com/office/powerpoint/2010/main" val="44815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49</a:t>
            </a:fld>
            <a:endParaRPr lang="en-US"/>
          </a:p>
        </p:txBody>
      </p:sp>
    </p:spTree>
    <p:extLst>
      <p:ext uri="{BB962C8B-B14F-4D97-AF65-F5344CB8AC3E}">
        <p14:creationId xmlns:p14="http://schemas.microsoft.com/office/powerpoint/2010/main" val="4177996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50</a:t>
            </a:fld>
            <a:endParaRPr lang="en-US"/>
          </a:p>
        </p:txBody>
      </p:sp>
    </p:spTree>
    <p:extLst>
      <p:ext uri="{BB962C8B-B14F-4D97-AF65-F5344CB8AC3E}">
        <p14:creationId xmlns:p14="http://schemas.microsoft.com/office/powerpoint/2010/main" val="540159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51</a:t>
            </a:fld>
            <a:endParaRPr lang="en-US"/>
          </a:p>
        </p:txBody>
      </p:sp>
    </p:spTree>
    <p:extLst>
      <p:ext uri="{BB962C8B-B14F-4D97-AF65-F5344CB8AC3E}">
        <p14:creationId xmlns:p14="http://schemas.microsoft.com/office/powerpoint/2010/main" val="2968052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52</a:t>
            </a:fld>
            <a:endParaRPr lang="en-US"/>
          </a:p>
        </p:txBody>
      </p:sp>
    </p:spTree>
    <p:extLst>
      <p:ext uri="{BB962C8B-B14F-4D97-AF65-F5344CB8AC3E}">
        <p14:creationId xmlns:p14="http://schemas.microsoft.com/office/powerpoint/2010/main" val="3240215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53</a:t>
            </a:fld>
            <a:endParaRPr lang="en-US"/>
          </a:p>
        </p:txBody>
      </p:sp>
    </p:spTree>
    <p:extLst>
      <p:ext uri="{BB962C8B-B14F-4D97-AF65-F5344CB8AC3E}">
        <p14:creationId xmlns:p14="http://schemas.microsoft.com/office/powerpoint/2010/main" val="3948236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54</a:t>
            </a:fld>
            <a:endParaRPr lang="en-US"/>
          </a:p>
        </p:txBody>
      </p:sp>
    </p:spTree>
    <p:extLst>
      <p:ext uri="{BB962C8B-B14F-4D97-AF65-F5344CB8AC3E}">
        <p14:creationId xmlns:p14="http://schemas.microsoft.com/office/powerpoint/2010/main" val="3118549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55</a:t>
            </a:fld>
            <a:endParaRPr lang="en-US"/>
          </a:p>
        </p:txBody>
      </p:sp>
    </p:spTree>
    <p:extLst>
      <p:ext uri="{BB962C8B-B14F-4D97-AF65-F5344CB8AC3E}">
        <p14:creationId xmlns:p14="http://schemas.microsoft.com/office/powerpoint/2010/main" val="855371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56</a:t>
            </a:fld>
            <a:endParaRPr lang="en-US"/>
          </a:p>
        </p:txBody>
      </p:sp>
    </p:spTree>
    <p:extLst>
      <p:ext uri="{BB962C8B-B14F-4D97-AF65-F5344CB8AC3E}">
        <p14:creationId xmlns:p14="http://schemas.microsoft.com/office/powerpoint/2010/main" val="3107653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57</a:t>
            </a:fld>
            <a:endParaRPr lang="en-US"/>
          </a:p>
        </p:txBody>
      </p:sp>
    </p:spTree>
    <p:extLst>
      <p:ext uri="{BB962C8B-B14F-4D97-AF65-F5344CB8AC3E}">
        <p14:creationId xmlns:p14="http://schemas.microsoft.com/office/powerpoint/2010/main" val="998577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484487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58</a:t>
            </a:fld>
            <a:endParaRPr lang="en-US"/>
          </a:p>
        </p:txBody>
      </p:sp>
    </p:spTree>
    <p:extLst>
      <p:ext uri="{BB962C8B-B14F-4D97-AF65-F5344CB8AC3E}">
        <p14:creationId xmlns:p14="http://schemas.microsoft.com/office/powerpoint/2010/main" val="24202716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59</a:t>
            </a:fld>
            <a:endParaRPr lang="en-US"/>
          </a:p>
        </p:txBody>
      </p:sp>
    </p:spTree>
    <p:extLst>
      <p:ext uri="{BB962C8B-B14F-4D97-AF65-F5344CB8AC3E}">
        <p14:creationId xmlns:p14="http://schemas.microsoft.com/office/powerpoint/2010/main" val="3365210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60</a:t>
            </a:fld>
            <a:endParaRPr lang="en-US"/>
          </a:p>
        </p:txBody>
      </p:sp>
    </p:spTree>
    <p:extLst>
      <p:ext uri="{BB962C8B-B14F-4D97-AF65-F5344CB8AC3E}">
        <p14:creationId xmlns:p14="http://schemas.microsoft.com/office/powerpoint/2010/main" val="630466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61</a:t>
            </a:fld>
            <a:endParaRPr lang="en-US"/>
          </a:p>
        </p:txBody>
      </p:sp>
    </p:spTree>
    <p:extLst>
      <p:ext uri="{BB962C8B-B14F-4D97-AF65-F5344CB8AC3E}">
        <p14:creationId xmlns:p14="http://schemas.microsoft.com/office/powerpoint/2010/main" val="3617576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62</a:t>
            </a:fld>
            <a:endParaRPr lang="en-US"/>
          </a:p>
        </p:txBody>
      </p:sp>
    </p:spTree>
    <p:extLst>
      <p:ext uri="{BB962C8B-B14F-4D97-AF65-F5344CB8AC3E}">
        <p14:creationId xmlns:p14="http://schemas.microsoft.com/office/powerpoint/2010/main" val="3321003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63</a:t>
            </a:fld>
            <a:endParaRPr lang="en-US"/>
          </a:p>
        </p:txBody>
      </p:sp>
    </p:spTree>
    <p:extLst>
      <p:ext uri="{BB962C8B-B14F-4D97-AF65-F5344CB8AC3E}">
        <p14:creationId xmlns:p14="http://schemas.microsoft.com/office/powerpoint/2010/main" val="18664573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64</a:t>
            </a:fld>
            <a:endParaRPr lang="en-US"/>
          </a:p>
        </p:txBody>
      </p:sp>
    </p:spTree>
    <p:extLst>
      <p:ext uri="{BB962C8B-B14F-4D97-AF65-F5344CB8AC3E}">
        <p14:creationId xmlns:p14="http://schemas.microsoft.com/office/powerpoint/2010/main" val="38860471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65</a:t>
            </a:fld>
            <a:endParaRPr lang="en-US"/>
          </a:p>
        </p:txBody>
      </p:sp>
    </p:spTree>
    <p:extLst>
      <p:ext uri="{BB962C8B-B14F-4D97-AF65-F5344CB8AC3E}">
        <p14:creationId xmlns:p14="http://schemas.microsoft.com/office/powerpoint/2010/main" val="41028287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66</a:t>
            </a:fld>
            <a:endParaRPr lang="en-US"/>
          </a:p>
        </p:txBody>
      </p:sp>
    </p:spTree>
    <p:extLst>
      <p:ext uri="{BB962C8B-B14F-4D97-AF65-F5344CB8AC3E}">
        <p14:creationId xmlns:p14="http://schemas.microsoft.com/office/powerpoint/2010/main" val="2439386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67</a:t>
            </a:fld>
            <a:endParaRPr lang="en-US"/>
          </a:p>
        </p:txBody>
      </p:sp>
    </p:spTree>
    <p:extLst>
      <p:ext uri="{BB962C8B-B14F-4D97-AF65-F5344CB8AC3E}">
        <p14:creationId xmlns:p14="http://schemas.microsoft.com/office/powerpoint/2010/main" val="240464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4878000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68</a:t>
            </a:fld>
            <a:endParaRPr lang="en-US"/>
          </a:p>
        </p:txBody>
      </p:sp>
    </p:spTree>
    <p:extLst>
      <p:ext uri="{BB962C8B-B14F-4D97-AF65-F5344CB8AC3E}">
        <p14:creationId xmlns:p14="http://schemas.microsoft.com/office/powerpoint/2010/main" val="11848295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69</a:t>
            </a:fld>
            <a:endParaRPr lang="en-US"/>
          </a:p>
        </p:txBody>
      </p:sp>
    </p:spTree>
    <p:extLst>
      <p:ext uri="{BB962C8B-B14F-4D97-AF65-F5344CB8AC3E}">
        <p14:creationId xmlns:p14="http://schemas.microsoft.com/office/powerpoint/2010/main" val="26290611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70</a:t>
            </a:fld>
            <a:endParaRPr lang="en-US"/>
          </a:p>
        </p:txBody>
      </p:sp>
    </p:spTree>
    <p:extLst>
      <p:ext uri="{BB962C8B-B14F-4D97-AF65-F5344CB8AC3E}">
        <p14:creationId xmlns:p14="http://schemas.microsoft.com/office/powerpoint/2010/main" val="1299132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71</a:t>
            </a:fld>
            <a:endParaRPr lang="en-US"/>
          </a:p>
        </p:txBody>
      </p:sp>
    </p:spTree>
    <p:extLst>
      <p:ext uri="{BB962C8B-B14F-4D97-AF65-F5344CB8AC3E}">
        <p14:creationId xmlns:p14="http://schemas.microsoft.com/office/powerpoint/2010/main" val="22389672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72</a:t>
            </a:fld>
            <a:endParaRPr lang="en-US"/>
          </a:p>
        </p:txBody>
      </p:sp>
    </p:spTree>
    <p:extLst>
      <p:ext uri="{BB962C8B-B14F-4D97-AF65-F5344CB8AC3E}">
        <p14:creationId xmlns:p14="http://schemas.microsoft.com/office/powerpoint/2010/main" val="31636812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73</a:t>
            </a:fld>
            <a:endParaRPr lang="en-US"/>
          </a:p>
        </p:txBody>
      </p:sp>
    </p:spTree>
    <p:extLst>
      <p:ext uri="{BB962C8B-B14F-4D97-AF65-F5344CB8AC3E}">
        <p14:creationId xmlns:p14="http://schemas.microsoft.com/office/powerpoint/2010/main" val="24098036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74</a:t>
            </a:fld>
            <a:endParaRPr lang="en-US"/>
          </a:p>
        </p:txBody>
      </p:sp>
    </p:spTree>
    <p:extLst>
      <p:ext uri="{BB962C8B-B14F-4D97-AF65-F5344CB8AC3E}">
        <p14:creationId xmlns:p14="http://schemas.microsoft.com/office/powerpoint/2010/main" val="8993428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75</a:t>
            </a:fld>
            <a:endParaRPr lang="en-US"/>
          </a:p>
        </p:txBody>
      </p:sp>
    </p:spTree>
    <p:extLst>
      <p:ext uri="{BB962C8B-B14F-4D97-AF65-F5344CB8AC3E}">
        <p14:creationId xmlns:p14="http://schemas.microsoft.com/office/powerpoint/2010/main" val="25455285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76</a:t>
            </a:fld>
            <a:endParaRPr lang="en-US"/>
          </a:p>
        </p:txBody>
      </p:sp>
    </p:spTree>
    <p:extLst>
      <p:ext uri="{BB962C8B-B14F-4D97-AF65-F5344CB8AC3E}">
        <p14:creationId xmlns:p14="http://schemas.microsoft.com/office/powerpoint/2010/main" val="38100557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77</a:t>
            </a:fld>
            <a:endParaRPr lang="en-US"/>
          </a:p>
        </p:txBody>
      </p:sp>
    </p:spTree>
    <p:extLst>
      <p:ext uri="{BB962C8B-B14F-4D97-AF65-F5344CB8AC3E}">
        <p14:creationId xmlns:p14="http://schemas.microsoft.com/office/powerpoint/2010/main" val="725792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602520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78</a:t>
            </a:fld>
            <a:endParaRPr lang="en-US"/>
          </a:p>
        </p:txBody>
      </p:sp>
    </p:spTree>
    <p:extLst>
      <p:ext uri="{BB962C8B-B14F-4D97-AF65-F5344CB8AC3E}">
        <p14:creationId xmlns:p14="http://schemas.microsoft.com/office/powerpoint/2010/main" val="19690202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79</a:t>
            </a:fld>
            <a:endParaRPr lang="en-US"/>
          </a:p>
        </p:txBody>
      </p:sp>
    </p:spTree>
    <p:extLst>
      <p:ext uri="{BB962C8B-B14F-4D97-AF65-F5344CB8AC3E}">
        <p14:creationId xmlns:p14="http://schemas.microsoft.com/office/powerpoint/2010/main" val="27369882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80</a:t>
            </a:fld>
            <a:endParaRPr lang="en-US"/>
          </a:p>
        </p:txBody>
      </p:sp>
    </p:spTree>
    <p:extLst>
      <p:ext uri="{BB962C8B-B14F-4D97-AF65-F5344CB8AC3E}">
        <p14:creationId xmlns:p14="http://schemas.microsoft.com/office/powerpoint/2010/main" val="36678376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81</a:t>
            </a:fld>
            <a:endParaRPr lang="en-US"/>
          </a:p>
        </p:txBody>
      </p:sp>
    </p:spTree>
    <p:extLst>
      <p:ext uri="{BB962C8B-B14F-4D97-AF65-F5344CB8AC3E}">
        <p14:creationId xmlns:p14="http://schemas.microsoft.com/office/powerpoint/2010/main" val="11634790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82</a:t>
            </a:fld>
            <a:endParaRPr lang="en-US"/>
          </a:p>
        </p:txBody>
      </p:sp>
    </p:spTree>
    <p:extLst>
      <p:ext uri="{BB962C8B-B14F-4D97-AF65-F5344CB8AC3E}">
        <p14:creationId xmlns:p14="http://schemas.microsoft.com/office/powerpoint/2010/main" val="35164041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83</a:t>
            </a:fld>
            <a:endParaRPr lang="en-US"/>
          </a:p>
        </p:txBody>
      </p:sp>
    </p:spTree>
    <p:extLst>
      <p:ext uri="{BB962C8B-B14F-4D97-AF65-F5344CB8AC3E}">
        <p14:creationId xmlns:p14="http://schemas.microsoft.com/office/powerpoint/2010/main" val="23306712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84</a:t>
            </a:fld>
            <a:endParaRPr lang="en-US"/>
          </a:p>
        </p:txBody>
      </p:sp>
    </p:spTree>
    <p:extLst>
      <p:ext uri="{BB962C8B-B14F-4D97-AF65-F5344CB8AC3E}">
        <p14:creationId xmlns:p14="http://schemas.microsoft.com/office/powerpoint/2010/main" val="11581157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85</a:t>
            </a:fld>
            <a:endParaRPr lang="en-US"/>
          </a:p>
        </p:txBody>
      </p:sp>
    </p:spTree>
    <p:extLst>
      <p:ext uri="{BB962C8B-B14F-4D97-AF65-F5344CB8AC3E}">
        <p14:creationId xmlns:p14="http://schemas.microsoft.com/office/powerpoint/2010/main" val="28361535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86</a:t>
            </a:fld>
            <a:endParaRPr lang="en-US"/>
          </a:p>
        </p:txBody>
      </p:sp>
    </p:spTree>
    <p:extLst>
      <p:ext uri="{BB962C8B-B14F-4D97-AF65-F5344CB8AC3E}">
        <p14:creationId xmlns:p14="http://schemas.microsoft.com/office/powerpoint/2010/main" val="23277316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87</a:t>
            </a:fld>
            <a:endParaRPr lang="en-US"/>
          </a:p>
        </p:txBody>
      </p:sp>
    </p:spTree>
    <p:extLst>
      <p:ext uri="{BB962C8B-B14F-4D97-AF65-F5344CB8AC3E}">
        <p14:creationId xmlns:p14="http://schemas.microsoft.com/office/powerpoint/2010/main" val="2486072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7494861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88</a:t>
            </a:fld>
            <a:endParaRPr lang="en-US"/>
          </a:p>
        </p:txBody>
      </p:sp>
    </p:spTree>
    <p:extLst>
      <p:ext uri="{BB962C8B-B14F-4D97-AF65-F5344CB8AC3E}">
        <p14:creationId xmlns:p14="http://schemas.microsoft.com/office/powerpoint/2010/main" val="40339426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89</a:t>
            </a:fld>
            <a:endParaRPr lang="en-US"/>
          </a:p>
        </p:txBody>
      </p:sp>
    </p:spTree>
    <p:extLst>
      <p:ext uri="{BB962C8B-B14F-4D97-AF65-F5344CB8AC3E}">
        <p14:creationId xmlns:p14="http://schemas.microsoft.com/office/powerpoint/2010/main" val="7018623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90</a:t>
            </a:fld>
            <a:endParaRPr lang="en-US"/>
          </a:p>
        </p:txBody>
      </p:sp>
    </p:spTree>
    <p:extLst>
      <p:ext uri="{BB962C8B-B14F-4D97-AF65-F5344CB8AC3E}">
        <p14:creationId xmlns:p14="http://schemas.microsoft.com/office/powerpoint/2010/main" val="26097311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91</a:t>
            </a:fld>
            <a:endParaRPr lang="en-US"/>
          </a:p>
        </p:txBody>
      </p:sp>
    </p:spTree>
    <p:extLst>
      <p:ext uri="{BB962C8B-B14F-4D97-AF65-F5344CB8AC3E}">
        <p14:creationId xmlns:p14="http://schemas.microsoft.com/office/powerpoint/2010/main" val="21202133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92</a:t>
            </a:fld>
            <a:endParaRPr lang="en-US"/>
          </a:p>
        </p:txBody>
      </p:sp>
    </p:spTree>
    <p:extLst>
      <p:ext uri="{BB962C8B-B14F-4D97-AF65-F5344CB8AC3E}">
        <p14:creationId xmlns:p14="http://schemas.microsoft.com/office/powerpoint/2010/main" val="30442665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93</a:t>
            </a:fld>
            <a:endParaRPr lang="en-US"/>
          </a:p>
        </p:txBody>
      </p:sp>
    </p:spTree>
    <p:extLst>
      <p:ext uri="{BB962C8B-B14F-4D97-AF65-F5344CB8AC3E}">
        <p14:creationId xmlns:p14="http://schemas.microsoft.com/office/powerpoint/2010/main" val="12701165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94</a:t>
            </a:fld>
            <a:endParaRPr lang="en-US"/>
          </a:p>
        </p:txBody>
      </p:sp>
    </p:spTree>
    <p:extLst>
      <p:ext uri="{BB962C8B-B14F-4D97-AF65-F5344CB8AC3E}">
        <p14:creationId xmlns:p14="http://schemas.microsoft.com/office/powerpoint/2010/main" val="34666016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95</a:t>
            </a:fld>
            <a:endParaRPr lang="en-US"/>
          </a:p>
        </p:txBody>
      </p:sp>
    </p:spTree>
    <p:extLst>
      <p:ext uri="{BB962C8B-B14F-4D97-AF65-F5344CB8AC3E}">
        <p14:creationId xmlns:p14="http://schemas.microsoft.com/office/powerpoint/2010/main" val="12853593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96</a:t>
            </a:fld>
            <a:endParaRPr lang="en-US"/>
          </a:p>
        </p:txBody>
      </p:sp>
    </p:spTree>
    <p:extLst>
      <p:ext uri="{BB962C8B-B14F-4D97-AF65-F5344CB8AC3E}">
        <p14:creationId xmlns:p14="http://schemas.microsoft.com/office/powerpoint/2010/main" val="205340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97</a:t>
            </a:fld>
            <a:endParaRPr lang="en-US"/>
          </a:p>
        </p:txBody>
      </p:sp>
    </p:spTree>
    <p:extLst>
      <p:ext uri="{BB962C8B-B14F-4D97-AF65-F5344CB8AC3E}">
        <p14:creationId xmlns:p14="http://schemas.microsoft.com/office/powerpoint/2010/main" val="836698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3171301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98</a:t>
            </a:fld>
            <a:endParaRPr lang="en-US"/>
          </a:p>
        </p:txBody>
      </p:sp>
    </p:spTree>
    <p:extLst>
      <p:ext uri="{BB962C8B-B14F-4D97-AF65-F5344CB8AC3E}">
        <p14:creationId xmlns:p14="http://schemas.microsoft.com/office/powerpoint/2010/main" val="5223951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99</a:t>
            </a:fld>
            <a:endParaRPr lang="en-US"/>
          </a:p>
        </p:txBody>
      </p:sp>
    </p:spTree>
    <p:extLst>
      <p:ext uri="{BB962C8B-B14F-4D97-AF65-F5344CB8AC3E}">
        <p14:creationId xmlns:p14="http://schemas.microsoft.com/office/powerpoint/2010/main" val="17805302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100</a:t>
            </a:fld>
            <a:endParaRPr lang="en-US"/>
          </a:p>
        </p:txBody>
      </p:sp>
    </p:spTree>
    <p:extLst>
      <p:ext uri="{BB962C8B-B14F-4D97-AF65-F5344CB8AC3E}">
        <p14:creationId xmlns:p14="http://schemas.microsoft.com/office/powerpoint/2010/main" val="32900957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101</a:t>
            </a:fld>
            <a:endParaRPr lang="en-US"/>
          </a:p>
        </p:txBody>
      </p:sp>
    </p:spTree>
    <p:extLst>
      <p:ext uri="{BB962C8B-B14F-4D97-AF65-F5344CB8AC3E}">
        <p14:creationId xmlns:p14="http://schemas.microsoft.com/office/powerpoint/2010/main" val="5807825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102</a:t>
            </a:fld>
            <a:endParaRPr lang="en-US"/>
          </a:p>
        </p:txBody>
      </p:sp>
    </p:spTree>
    <p:extLst>
      <p:ext uri="{BB962C8B-B14F-4D97-AF65-F5344CB8AC3E}">
        <p14:creationId xmlns:p14="http://schemas.microsoft.com/office/powerpoint/2010/main" val="32322080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103</a:t>
            </a:fld>
            <a:endParaRPr lang="en-US"/>
          </a:p>
        </p:txBody>
      </p:sp>
    </p:spTree>
    <p:extLst>
      <p:ext uri="{BB962C8B-B14F-4D97-AF65-F5344CB8AC3E}">
        <p14:creationId xmlns:p14="http://schemas.microsoft.com/office/powerpoint/2010/main" val="19798844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104</a:t>
            </a:fld>
            <a:endParaRPr lang="en-US"/>
          </a:p>
        </p:txBody>
      </p:sp>
    </p:spTree>
    <p:extLst>
      <p:ext uri="{BB962C8B-B14F-4D97-AF65-F5344CB8AC3E}">
        <p14:creationId xmlns:p14="http://schemas.microsoft.com/office/powerpoint/2010/main" val="7216783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105</a:t>
            </a:fld>
            <a:endParaRPr lang="en-US"/>
          </a:p>
        </p:txBody>
      </p:sp>
    </p:spTree>
    <p:extLst>
      <p:ext uri="{BB962C8B-B14F-4D97-AF65-F5344CB8AC3E}">
        <p14:creationId xmlns:p14="http://schemas.microsoft.com/office/powerpoint/2010/main" val="33913093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106</a:t>
            </a:fld>
            <a:endParaRPr lang="en-US"/>
          </a:p>
        </p:txBody>
      </p:sp>
    </p:spTree>
    <p:extLst>
      <p:ext uri="{BB962C8B-B14F-4D97-AF65-F5344CB8AC3E}">
        <p14:creationId xmlns:p14="http://schemas.microsoft.com/office/powerpoint/2010/main" val="7347546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107</a:t>
            </a:fld>
            <a:endParaRPr lang="en-US"/>
          </a:p>
        </p:txBody>
      </p:sp>
    </p:spTree>
    <p:extLst>
      <p:ext uri="{BB962C8B-B14F-4D97-AF65-F5344CB8AC3E}">
        <p14:creationId xmlns:p14="http://schemas.microsoft.com/office/powerpoint/2010/main" val="3645649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38105639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108</a:t>
            </a:fld>
            <a:endParaRPr lang="en-US"/>
          </a:p>
        </p:txBody>
      </p:sp>
    </p:spTree>
    <p:extLst>
      <p:ext uri="{BB962C8B-B14F-4D97-AF65-F5344CB8AC3E}">
        <p14:creationId xmlns:p14="http://schemas.microsoft.com/office/powerpoint/2010/main" val="320383347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110</a:t>
            </a:fld>
            <a:endParaRPr lang="en-US"/>
          </a:p>
        </p:txBody>
      </p:sp>
    </p:spTree>
    <p:extLst>
      <p:ext uri="{BB962C8B-B14F-4D97-AF65-F5344CB8AC3E}">
        <p14:creationId xmlns:p14="http://schemas.microsoft.com/office/powerpoint/2010/main" val="267046241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111</a:t>
            </a:fld>
            <a:endParaRPr lang="en-US"/>
          </a:p>
        </p:txBody>
      </p:sp>
    </p:spTree>
    <p:extLst>
      <p:ext uri="{BB962C8B-B14F-4D97-AF65-F5344CB8AC3E}">
        <p14:creationId xmlns:p14="http://schemas.microsoft.com/office/powerpoint/2010/main" val="177862604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112</a:t>
            </a:fld>
            <a:endParaRPr lang="en-US"/>
          </a:p>
        </p:txBody>
      </p:sp>
    </p:spTree>
    <p:extLst>
      <p:ext uri="{BB962C8B-B14F-4D97-AF65-F5344CB8AC3E}">
        <p14:creationId xmlns:p14="http://schemas.microsoft.com/office/powerpoint/2010/main" val="39531715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113</a:t>
            </a:fld>
            <a:endParaRPr lang="en-US"/>
          </a:p>
        </p:txBody>
      </p:sp>
    </p:spTree>
    <p:extLst>
      <p:ext uri="{BB962C8B-B14F-4D97-AF65-F5344CB8AC3E}">
        <p14:creationId xmlns:p14="http://schemas.microsoft.com/office/powerpoint/2010/main" val="40117422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114</a:t>
            </a:fld>
            <a:endParaRPr lang="en-US"/>
          </a:p>
        </p:txBody>
      </p:sp>
    </p:spTree>
    <p:extLst>
      <p:ext uri="{BB962C8B-B14F-4D97-AF65-F5344CB8AC3E}">
        <p14:creationId xmlns:p14="http://schemas.microsoft.com/office/powerpoint/2010/main" val="10849694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115</a:t>
            </a:fld>
            <a:endParaRPr lang="en-US"/>
          </a:p>
        </p:txBody>
      </p:sp>
    </p:spTree>
    <p:extLst>
      <p:ext uri="{BB962C8B-B14F-4D97-AF65-F5344CB8AC3E}">
        <p14:creationId xmlns:p14="http://schemas.microsoft.com/office/powerpoint/2010/main" val="22193105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116</a:t>
            </a:fld>
            <a:endParaRPr lang="en-US"/>
          </a:p>
        </p:txBody>
      </p:sp>
    </p:spTree>
    <p:extLst>
      <p:ext uri="{BB962C8B-B14F-4D97-AF65-F5344CB8AC3E}">
        <p14:creationId xmlns:p14="http://schemas.microsoft.com/office/powerpoint/2010/main" val="226499270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117</a:t>
            </a:fld>
            <a:endParaRPr lang="en-US"/>
          </a:p>
        </p:txBody>
      </p:sp>
    </p:spTree>
    <p:extLst>
      <p:ext uri="{BB962C8B-B14F-4D97-AF65-F5344CB8AC3E}">
        <p14:creationId xmlns:p14="http://schemas.microsoft.com/office/powerpoint/2010/main" val="374872319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118</a:t>
            </a:fld>
            <a:endParaRPr lang="en-US"/>
          </a:p>
        </p:txBody>
      </p:sp>
    </p:spTree>
    <p:extLst>
      <p:ext uri="{BB962C8B-B14F-4D97-AF65-F5344CB8AC3E}">
        <p14:creationId xmlns:p14="http://schemas.microsoft.com/office/powerpoint/2010/main" val="54178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 = 0;</a:t>
            </a:r>
          </a:p>
          <a:p>
            <a:r>
              <a:rPr lang="en-US" sz="2000" b="1" dirty="0">
                <a:solidFill>
                  <a:schemeClr val="bg1"/>
                </a:solidFill>
                <a:latin typeface="Courier New" panose="02070309020205020404" pitchFamily="49" charset="0"/>
                <a:cs typeface="Courier New" panose="02070309020205020404" pitchFamily="49" charset="0"/>
              </a:rPr>
              <a:t>    while (array2[i] !=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num2[array2[i] -'a']++;</a:t>
            </a:r>
          </a:p>
          <a:p>
            <a:r>
              <a:rPr lang="en-US" sz="2000" b="1" dirty="0">
                <a:solidFill>
                  <a:schemeClr val="bg1"/>
                </a:solidFill>
                <a:latin typeface="Courier New" panose="02070309020205020404" pitchFamily="49" charset="0"/>
                <a:cs typeface="Courier New" panose="02070309020205020404" pitchFamily="49" charset="0"/>
              </a:rPr>
              <a:t>        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for (i = 0; i &lt; 26; 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 (num1[i] != num2[i])</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1;</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23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44</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#include&lt;string.h&gt;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sort(char arr[], int n);</a:t>
            </a:r>
          </a:p>
          <a:p>
            <a:r>
              <a:rPr lang="en-US" sz="2000" b="1" dirty="0">
                <a:solidFill>
                  <a:schemeClr val="bg1"/>
                </a:solidFill>
                <a:latin typeface="Courier New" panose="02070309020205020404" pitchFamily="49" charset="0"/>
                <a:cs typeface="Courier New" panose="02070309020205020404" pitchFamily="49" charset="0"/>
                <a:sym typeface="+mn-ea"/>
              </a:rPr>
              <a:t>void permutationWrapper(char a[], int n);</a:t>
            </a:r>
          </a:p>
          <a:p>
            <a:r>
              <a:rPr lang="en-US" sz="2000" b="1" dirty="0">
                <a:solidFill>
                  <a:schemeClr val="bg1"/>
                </a:solidFill>
                <a:latin typeface="Courier New" panose="02070309020205020404" pitchFamily="49" charset="0"/>
                <a:cs typeface="Courier New" panose="02070309020205020404" pitchFamily="49" charset="0"/>
                <a:sym typeface="+mn-ea"/>
              </a:rPr>
              <a:t>void permute(char a[], int n, int selected[], int used[], int index);</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#define MAX_SIZE 20</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 Get the n elements as an input and store in arr</a:t>
            </a:r>
          </a:p>
          <a:p>
            <a:r>
              <a:rPr lang="en-US" sz="2000" b="1" dirty="0">
                <a:solidFill>
                  <a:schemeClr val="bg1"/>
                </a:solidFill>
                <a:latin typeface="Courier New" panose="02070309020205020404" pitchFamily="49" charset="0"/>
                <a:cs typeface="Courier New" panose="02070309020205020404" pitchFamily="49" charset="0"/>
                <a:sym typeface="+mn-ea"/>
              </a:rPr>
              <a:t>  char arr[MAX_SIZE];</a:t>
            </a:r>
          </a:p>
          <a:p>
            <a:r>
              <a:rPr lang="en-US" sz="2000" b="1" dirty="0">
                <a:solidFill>
                  <a:schemeClr val="bg1"/>
                </a:solidFill>
                <a:latin typeface="Courier New" panose="02070309020205020404" pitchFamily="49" charset="0"/>
                <a:cs typeface="Courier New" panose="02070309020205020404" pitchFamily="49" charset="0"/>
                <a:sym typeface="+mn-ea"/>
              </a:rPr>
              <a:t>  scanf("%s", </a:t>
            </a:r>
            <a:r>
              <a:rPr lang="en-US" sz="2000" b="1" dirty="0" err="1">
                <a:solidFill>
                  <a:schemeClr val="bg1"/>
                </a:solidFill>
                <a:latin typeface="Courier New" panose="02070309020205020404" pitchFamily="49" charset="0"/>
                <a:cs typeface="Courier New" panose="02070309020205020404" pitchFamily="49" charset="0"/>
                <a:sym typeface="+mn-ea"/>
              </a:rPr>
              <a:t>arr</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 = strlen(</a:t>
            </a:r>
            <a:r>
              <a:rPr lang="en-US" sz="2000" b="1" dirty="0" err="1">
                <a:solidFill>
                  <a:schemeClr val="bg1"/>
                </a:solidFill>
                <a:latin typeface="Courier New" panose="02070309020205020404" pitchFamily="49" charset="0"/>
                <a:cs typeface="Courier New" panose="02070309020205020404" pitchFamily="49" charset="0"/>
                <a:sym typeface="+mn-ea"/>
              </a:rPr>
              <a:t>arr</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permutationWrapper(arr, n);</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0" y="-2"/>
            <a:ext cx="12192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sort(char arr[],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 j;</a:t>
            </a:r>
          </a:p>
          <a:p>
            <a:r>
              <a:rPr lang="en-US" sz="2000" b="1" dirty="0">
                <a:solidFill>
                  <a:schemeClr val="bg1"/>
                </a:solidFill>
                <a:latin typeface="Courier New" panose="02070309020205020404" pitchFamily="49" charset="0"/>
                <a:cs typeface="Courier New" panose="02070309020205020404" pitchFamily="49" charset="0"/>
                <a:sym typeface="+mn-ea"/>
              </a:rPr>
              <a:t>    for(i = 1; i &lt; 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tmp = arr[i];</a:t>
            </a:r>
          </a:p>
          <a:p>
            <a:r>
              <a:rPr lang="en-US" sz="2000" b="1" dirty="0">
                <a:solidFill>
                  <a:schemeClr val="bg1"/>
                </a:solidFill>
                <a:latin typeface="Courier New" panose="02070309020205020404" pitchFamily="49" charset="0"/>
                <a:cs typeface="Courier New" panose="02070309020205020404" pitchFamily="49" charset="0"/>
                <a:sym typeface="+mn-ea"/>
              </a:rPr>
              <a:t>        for(j = i - 1; j &gt;= 0;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if(arr[j + 1] &lt; arr[j])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arr[j + 1] = arr[j];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arr[j + 1] = tmp;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5896" y="85079"/>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1505440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permutationWrapper(char a[],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sort(a, n);</a:t>
            </a:r>
          </a:p>
          <a:p>
            <a:r>
              <a:rPr lang="en-US" sz="2000" b="1" dirty="0">
                <a:solidFill>
                  <a:schemeClr val="bg1"/>
                </a:solidFill>
                <a:latin typeface="Courier New" panose="02070309020205020404" pitchFamily="49" charset="0"/>
                <a:cs typeface="Courier New" panose="02070309020205020404" pitchFamily="49" charset="0"/>
                <a:sym typeface="+mn-ea"/>
              </a:rPr>
              <a:t>    int selected[MAX_SIZE] = {}, used[MAX_SIZE] = {};</a:t>
            </a:r>
          </a:p>
          <a:p>
            <a:r>
              <a:rPr lang="en-US" sz="2000" b="1" dirty="0">
                <a:solidFill>
                  <a:schemeClr val="bg1"/>
                </a:solidFill>
                <a:latin typeface="Courier New" panose="02070309020205020404" pitchFamily="49" charset="0"/>
                <a:cs typeface="Courier New" panose="02070309020205020404" pitchFamily="49" charset="0"/>
                <a:sym typeface="+mn-ea"/>
              </a:rPr>
              <a:t>    permute(a, n, selected, used, 0);</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permute(char a[], int n, int selected[], int used[], int index)</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a:t>
            </a:r>
          </a:p>
          <a:p>
            <a:r>
              <a:rPr lang="en-US" sz="2000" b="1" dirty="0">
                <a:solidFill>
                  <a:schemeClr val="bg1"/>
                </a:solidFill>
                <a:latin typeface="Courier New" panose="02070309020205020404" pitchFamily="49" charset="0"/>
                <a:cs typeface="Courier New" panose="02070309020205020404" pitchFamily="49" charset="0"/>
                <a:sym typeface="+mn-ea"/>
              </a:rPr>
              <a:t>    if(index == 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for(i=0; i&lt;n;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printf("%c",selected[i]);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printf</a:t>
            </a:r>
            <a:r>
              <a:rPr lang="en-US" sz="2000" b="1" dirty="0">
                <a:solidFill>
                  <a:schemeClr val="bg1"/>
                </a:solidFill>
                <a:latin typeface="Courier New" panose="02070309020205020404" pitchFamily="49" charset="0"/>
                <a:cs typeface="Courier New" panose="02070309020205020404" pitchFamily="49" charset="0"/>
                <a:sym typeface="+mn-ea"/>
              </a:rPr>
              <a:t>("\n");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975" y="-2"/>
            <a:ext cx="12194975"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for(i=0; i&lt;n;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if(used[i]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continue;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used[i] = 1;</a:t>
            </a:r>
          </a:p>
          <a:p>
            <a:r>
              <a:rPr lang="en-US" sz="2000" b="1" dirty="0">
                <a:solidFill>
                  <a:schemeClr val="bg1"/>
                </a:solidFill>
                <a:latin typeface="Courier New" panose="02070309020205020404" pitchFamily="49" charset="0"/>
                <a:cs typeface="Courier New" panose="02070309020205020404" pitchFamily="49" charset="0"/>
                <a:sym typeface="+mn-ea"/>
              </a:rPr>
              <a:t>        selected[index] = a[i];</a:t>
            </a:r>
          </a:p>
          <a:p>
            <a:r>
              <a:rPr lang="en-US" sz="2000" b="1" dirty="0">
                <a:solidFill>
                  <a:schemeClr val="bg1"/>
                </a:solidFill>
                <a:latin typeface="Courier New" panose="02070309020205020404" pitchFamily="49" charset="0"/>
                <a:cs typeface="Courier New" panose="02070309020205020404" pitchFamily="49" charset="0"/>
                <a:sym typeface="+mn-ea"/>
              </a:rPr>
              <a:t>        permute(a, n, selected, used, index + 1);</a:t>
            </a:r>
          </a:p>
          <a:p>
            <a:r>
              <a:rPr lang="en-US" sz="2000" b="1" dirty="0">
                <a:solidFill>
                  <a:schemeClr val="bg1"/>
                </a:solidFill>
                <a:latin typeface="Courier New" panose="02070309020205020404" pitchFamily="49" charset="0"/>
                <a:cs typeface="Courier New" panose="02070309020205020404" pitchFamily="49" charset="0"/>
                <a:sym typeface="+mn-ea"/>
              </a:rPr>
              <a:t>        used[i]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Rectangle 8"/>
          <p:cNvSpPr/>
          <p:nvPr/>
        </p:nvSpPr>
        <p:spPr>
          <a:xfrm>
            <a:off x="-2975"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76275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25. Getting Dizzy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Given an integer matrix, R x C, traverse it as shown below: 1 2 3 4 5 6 7 8 9 10 11 12 13 14 15 16</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One line containing two integers R and C representing the dimensions of the matrix M as rows R, and columns C, respectively.</a:t>
            </a:r>
          </a:p>
          <a:p>
            <a:endParaRPr lang="en-US" sz="2500" dirty="0">
              <a:latin typeface="Nunito Sans" panose="00000500000000000000" pitchFamily="2" charset="0"/>
            </a:endParaRPr>
          </a:p>
          <a:p>
            <a:r>
              <a:rPr lang="en-US" sz="2500" dirty="0">
                <a:latin typeface="Nunito Sans" panose="00000500000000000000" pitchFamily="2" charset="0"/>
              </a:rPr>
              <a:t>R lines, each containing C space separated number of integers which collectively form the matrix data.</a:t>
            </a:r>
          </a:p>
          <a:p>
            <a:endParaRPr lang="en-US" sz="2500" b="1"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Single line containing integers without space representing the desired traversal.</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25. Getting Dizzy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1245235"/>
          </a:xfrm>
          <a:prstGeom prst="rect">
            <a:avLst/>
          </a:prstGeom>
          <a:noFill/>
        </p:spPr>
        <p:txBody>
          <a:bodyPr wrap="square" rtlCol="0">
            <a:spAutoFit/>
          </a:bodyPr>
          <a:lstStyle/>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0&lt;R,C&lt;500</a:t>
            </a:r>
          </a:p>
          <a:p>
            <a:endParaRPr lang="en-US" sz="2500" dirty="0">
              <a:latin typeface="Nunito Sans" panose="00000500000000000000" pitchFamily="2" charset="0"/>
            </a:endParaRPr>
          </a:p>
        </p:txBody>
      </p:sp>
      <p:sp>
        <p:nvSpPr>
          <p:cNvPr id="4" name="TextBox 7"/>
          <p:cNvSpPr txBox="1"/>
          <p:nvPr/>
        </p:nvSpPr>
        <p:spPr>
          <a:xfrm>
            <a:off x="598714" y="2079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2079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2488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1 2 3 6 9 8 7 4 5</a:t>
            </a:r>
          </a:p>
        </p:txBody>
      </p:sp>
      <p:sp>
        <p:nvSpPr>
          <p:cNvPr id="12" name="TextBox 11"/>
          <p:cNvSpPr txBox="1"/>
          <p:nvPr/>
        </p:nvSpPr>
        <p:spPr>
          <a:xfrm>
            <a:off x="598714" y="2598438"/>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1 2 3</a:t>
            </a:r>
          </a:p>
          <a:p>
            <a:r>
              <a:rPr lang="en-US" sz="2500" dirty="0">
                <a:latin typeface="Nunito Sans" panose="00000500000000000000" pitchFamily="2" charset="0"/>
                <a:sym typeface="+mn-ea"/>
              </a:rPr>
              <a:t>4 5 6</a:t>
            </a:r>
          </a:p>
          <a:p>
            <a:r>
              <a:rPr lang="en-US" sz="2500" dirty="0">
                <a:latin typeface="Nunito Sans" panose="00000500000000000000" pitchFamily="2" charset="0"/>
                <a:sym typeface="+mn-ea"/>
              </a:rPr>
              <a:t>7 8 9</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n,m,i,j;</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a[n][n];</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for(j=0;j&lt;n;j++)</a:t>
            </a:r>
          </a:p>
          <a:p>
            <a:r>
              <a:rPr lang="en-US" sz="2000" b="1" dirty="0">
                <a:solidFill>
                  <a:schemeClr val="bg1"/>
                </a:solidFill>
                <a:latin typeface="Courier New" panose="02070309020205020404" pitchFamily="49" charset="0"/>
                <a:cs typeface="Courier New" panose="02070309020205020404" pitchFamily="49" charset="0"/>
                <a:sym typeface="+mn-ea"/>
              </a:rPr>
              <a:t>			cin&gt;&gt;a[i][j];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count=1;</a:t>
            </a:r>
          </a:p>
          <a:p>
            <a:r>
              <a:rPr lang="en-US" sz="2000" b="1" dirty="0">
                <a:solidFill>
                  <a:schemeClr val="bg1"/>
                </a:solidFill>
                <a:latin typeface="Courier New" panose="02070309020205020404" pitchFamily="49" charset="0"/>
                <a:cs typeface="Courier New" panose="02070309020205020404" pitchFamily="49" charset="0"/>
                <a:sym typeface="+mn-ea"/>
              </a:rPr>
              <a:t>  	int round=ceil((double)n/2);</a:t>
            </a:r>
          </a:p>
          <a:p>
            <a:r>
              <a:rPr lang="en-US" sz="2000" b="1" dirty="0">
                <a:solidFill>
                  <a:schemeClr val="bg1"/>
                </a:solidFill>
                <a:latin typeface="Courier New" panose="02070309020205020404" pitchFamily="49" charset="0"/>
                <a:cs typeface="Courier New" panose="02070309020205020404" pitchFamily="49" charset="0"/>
                <a:sym typeface="+mn-ea"/>
              </a:rPr>
              <a:t>  	for(i=0;i&lt;round;i++)</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for(j=i;j&lt;=n-i-1;j++)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cout&lt;&lt;a[i][j]&lt;&lt;"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for(j=i+1;j&lt;=n-i-1;j++)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cout&lt;&lt;a[j][n-i-1]&lt;&lt;"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for(j=n-i-2;j&gt;=i;j--)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cout&lt;&lt;a[n-i-1][j]&lt;&lt;"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for(j=n-i-2;j&gt;i;j--)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cout&lt;&lt;a[j][i]&lt;&lt;"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26. Naughty Students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You are the class leader. The teacher asked you to write down the names of students on the board who are talking. Also, she asked to write the student's name as many times they talk in the class(the same student shall be present on the board more than once). Finally, the teacher decided to give imposition based on the number of times a student's name got repeated. For example, If Suresh's name is repeated 4 times he needs to write and submit the assignment for 4 times). The list of students is given as your input. Your output should be arranged in lexicographical order.</a:t>
            </a:r>
          </a:p>
          <a:p>
            <a:endParaRPr lang="en-US" sz="2500" dirty="0">
              <a:latin typeface="Nunito Sans" panose="00000500000000000000" pitchFamily="2" charset="0"/>
            </a:endParaRPr>
          </a:p>
          <a:p>
            <a:r>
              <a:rPr lang="en-US" sz="2500" b="1" dirty="0">
                <a:latin typeface="Nunito Sans" panose="00000500000000000000" pitchFamily="2" charset="0"/>
              </a:rPr>
              <a:t>Input :</a:t>
            </a:r>
            <a:endParaRPr lang="en-US" sz="2500" dirty="0">
              <a:latin typeface="Nunito Sans" panose="00000500000000000000" pitchFamily="2" charset="0"/>
            </a:endParaRPr>
          </a:p>
          <a:p>
            <a:r>
              <a:rPr lang="en-US" sz="2500" dirty="0">
                <a:latin typeface="Nunito Sans" panose="00000500000000000000" pitchFamily="2" charset="0"/>
              </a:rPr>
              <a:t>First line contains an integer 'N', i.e the no. of students in the class.</a:t>
            </a:r>
          </a:p>
          <a:p>
            <a:r>
              <a:rPr lang="en-US" sz="2500" dirty="0">
                <a:latin typeface="Nunito Sans" panose="00000500000000000000" pitchFamily="2" charset="0"/>
              </a:rPr>
              <a:t>Next 'N' lines contains the names of the students.</a:t>
            </a:r>
          </a:p>
          <a:p>
            <a:endParaRPr lang="en-US" sz="2500" dirty="0">
              <a:latin typeface="Nunito Sans" panose="00000500000000000000" pitchFamily="2"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26. Naughty Students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2784475"/>
          </a:xfrm>
          <a:prstGeom prst="rect">
            <a:avLst/>
          </a:prstGeom>
          <a:noFill/>
        </p:spPr>
        <p:txBody>
          <a:bodyPr wrap="square" rtlCol="0">
            <a:spAutoFit/>
          </a:bodyPr>
          <a:lstStyle/>
          <a:p>
            <a:r>
              <a:rPr lang="en-US" sz="2500" b="1" dirty="0">
                <a:latin typeface="Nunito Sans" panose="00000500000000000000" pitchFamily="2" charset="0"/>
                <a:sym typeface="+mn-ea"/>
              </a:rPr>
              <a:t>Output:</a:t>
            </a:r>
            <a:endParaRPr lang="en-US" sz="2500" dirty="0">
              <a:latin typeface="Nunito Sans" panose="00000500000000000000" pitchFamily="2" charset="0"/>
            </a:endParaRPr>
          </a:p>
          <a:p>
            <a:r>
              <a:rPr lang="en-US" sz="2500" dirty="0">
                <a:latin typeface="Nunito Sans" panose="00000500000000000000" pitchFamily="2" charset="0"/>
                <a:sym typeface="+mn-ea"/>
              </a:rPr>
              <a:t>Each line consists of the name of student space and separated its frequency.</a:t>
            </a:r>
          </a:p>
          <a:p>
            <a:r>
              <a:rPr lang="en-US" sz="2500" b="1" dirty="0">
                <a:latin typeface="Nunito Sans" panose="00000500000000000000" pitchFamily="2" charset="0"/>
                <a:sym typeface="+mn-ea"/>
              </a:rPr>
              <a:t>Constraints:</a:t>
            </a:r>
            <a:endParaRPr lang="en-US" sz="2500" dirty="0">
              <a:latin typeface="Nunito Sans" panose="00000500000000000000" pitchFamily="2" charset="0"/>
            </a:endParaRPr>
          </a:p>
          <a:p>
            <a:r>
              <a:rPr lang="en-US" sz="2500" dirty="0">
                <a:latin typeface="Nunito Sans" panose="00000500000000000000" pitchFamily="2" charset="0"/>
                <a:sym typeface="+mn-ea"/>
              </a:rPr>
              <a:t>1&lt;=N&lt;=1000</a:t>
            </a:r>
            <a:endParaRPr lang="en-US" sz="2500" dirty="0">
              <a:latin typeface="Nunito Sans" panose="00000500000000000000" pitchFamily="2" charset="0"/>
            </a:endParaRPr>
          </a:p>
          <a:p>
            <a:r>
              <a:rPr lang="en-US" sz="2500" dirty="0">
                <a:latin typeface="Nunito Sans" panose="00000500000000000000" pitchFamily="2" charset="0"/>
                <a:sym typeface="+mn-ea"/>
              </a:rPr>
              <a:t>string length&lt;=100</a:t>
            </a:r>
            <a:endParaRPr lang="en-US" sz="2500" dirty="0">
              <a:latin typeface="Nunito Sans" panose="00000500000000000000" pitchFamily="2" charset="0"/>
            </a:endParaRPr>
          </a:p>
          <a:p>
            <a:r>
              <a:rPr lang="en-US" sz="2500" dirty="0">
                <a:latin typeface="Nunito Sans" panose="00000500000000000000" pitchFamily="2" charset="0"/>
                <a:sym typeface="+mn-ea"/>
              </a:rPr>
              <a:t>string consists of lowercase letters</a:t>
            </a:r>
            <a:endParaRPr lang="en-US" sz="2500" dirty="0">
              <a:latin typeface="Nunito Sans" panose="00000500000000000000" pitchFamily="2" charset="0"/>
            </a:endParaRPr>
          </a:p>
        </p:txBody>
      </p:sp>
      <p:sp>
        <p:nvSpPr>
          <p:cNvPr id="4" name="TextBox 7"/>
          <p:cNvSpPr txBox="1"/>
          <p:nvPr/>
        </p:nvSpPr>
        <p:spPr>
          <a:xfrm>
            <a:off x="598714" y="38830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38830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4291789"/>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ambuj 3</a:t>
            </a:r>
          </a:p>
          <a:p>
            <a:r>
              <a:rPr lang="en-US" sz="2500" dirty="0">
                <a:latin typeface="Nunito Sans" panose="00000500000000000000" pitchFamily="2" charset="0"/>
                <a:sym typeface="+mn-ea"/>
              </a:rPr>
              <a:t>himanshu 1</a:t>
            </a:r>
          </a:p>
          <a:p>
            <a:r>
              <a:rPr lang="en-US" sz="2500" dirty="0">
                <a:latin typeface="Nunito Sans" panose="00000500000000000000" pitchFamily="2" charset="0"/>
                <a:sym typeface="+mn-ea"/>
              </a:rPr>
              <a:t>sumit</a:t>
            </a:r>
          </a:p>
        </p:txBody>
      </p:sp>
      <p:sp>
        <p:nvSpPr>
          <p:cNvPr id="12" name="TextBox 11"/>
          <p:cNvSpPr txBox="1"/>
          <p:nvPr/>
        </p:nvSpPr>
        <p:spPr>
          <a:xfrm>
            <a:off x="598714" y="4401838"/>
            <a:ext cx="5040086" cy="239966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sumit</a:t>
            </a:r>
          </a:p>
          <a:p>
            <a:r>
              <a:rPr lang="en-US" sz="2500" dirty="0">
                <a:latin typeface="Nunito Sans" panose="00000500000000000000" pitchFamily="2" charset="0"/>
                <a:sym typeface="+mn-ea"/>
              </a:rPr>
              <a:t>ambuj</a:t>
            </a:r>
          </a:p>
          <a:p>
            <a:r>
              <a:rPr lang="en-US" sz="2500" dirty="0">
                <a:latin typeface="Nunito Sans" panose="00000500000000000000" pitchFamily="2" charset="0"/>
                <a:sym typeface="+mn-ea"/>
              </a:rPr>
              <a:t>himanshu</a:t>
            </a:r>
          </a:p>
          <a:p>
            <a:r>
              <a:rPr lang="en-US" sz="2500" dirty="0">
                <a:latin typeface="Nunito Sans" panose="00000500000000000000" pitchFamily="2" charset="0"/>
                <a:sym typeface="+mn-ea"/>
              </a:rPr>
              <a:t>ambuj</a:t>
            </a:r>
          </a:p>
          <a:p>
            <a:r>
              <a:rPr lang="en-US" sz="2500" dirty="0">
                <a:latin typeface="Nunito Sans" panose="00000500000000000000" pitchFamily="2" charset="0"/>
                <a:sym typeface="+mn-ea"/>
              </a:rPr>
              <a:t>ambuj</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string name;</a:t>
            </a:r>
          </a:p>
          <a:p>
            <a:r>
              <a:rPr lang="en-US" sz="2000" b="1" dirty="0">
                <a:solidFill>
                  <a:schemeClr val="bg1"/>
                </a:solidFill>
                <a:latin typeface="Courier New" panose="02070309020205020404" pitchFamily="49" charset="0"/>
                <a:cs typeface="Courier New" panose="02070309020205020404" pitchFamily="49" charset="0"/>
                <a:sym typeface="+mn-ea"/>
              </a:rPr>
              <a:t>	map&lt;string,int&gt;m;</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while(n--)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name;</a:t>
            </a:r>
          </a:p>
          <a:p>
            <a:r>
              <a:rPr lang="en-US" sz="2000" b="1" dirty="0">
                <a:solidFill>
                  <a:schemeClr val="bg1"/>
                </a:solidFill>
                <a:latin typeface="Courier New" panose="02070309020205020404" pitchFamily="49" charset="0"/>
                <a:cs typeface="Courier New" panose="02070309020205020404" pitchFamily="49" charset="0"/>
                <a:sym typeface="+mn-ea"/>
              </a:rPr>
              <a:t>		m[name]++;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map&lt;string,int&gt;::iterator it;</a:t>
            </a:r>
          </a:p>
          <a:p>
            <a:r>
              <a:rPr lang="en-US" sz="2000" b="1" dirty="0">
                <a:solidFill>
                  <a:schemeClr val="bg1"/>
                </a:solidFill>
                <a:latin typeface="Courier New" panose="02070309020205020404" pitchFamily="49" charset="0"/>
                <a:cs typeface="Courier New" panose="02070309020205020404" pitchFamily="49" charset="0"/>
                <a:sym typeface="+mn-ea"/>
              </a:rPr>
              <a:t>	for(it=m.begin();it!=m.end();it++)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 &lt;&lt; it-&gt;first &lt;&lt; " " &lt;&lt; it-&gt;second &lt;&lt; 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553085"/>
          </a:xfrm>
          <a:prstGeom prst="rect">
            <a:avLst/>
          </a:prstGeom>
          <a:noFill/>
        </p:spPr>
        <p:txBody>
          <a:bodyPr wrap="square" rtlCol="0">
            <a:spAutoFit/>
          </a:bodyPr>
          <a:lstStyle/>
          <a:p>
            <a:pPr algn="r"/>
            <a:r>
              <a:rPr lang="en-US" sz="3000" b="1" dirty="0">
                <a:solidFill>
                  <a:schemeClr val="bg1"/>
                </a:solidFill>
                <a:latin typeface="Nunito Sans" panose="00000500000000000000" pitchFamily="2" charset="0"/>
                <a:sym typeface="+mn-ea"/>
              </a:rPr>
              <a:t>2. Segregate all the 0’s in left side and 1’s in right side</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segregate all the 0’s in left side and 1’s in right side in the same array with O(n) complexity.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7"/>
          <p:cNvSpPr txBox="1"/>
          <p:nvPr/>
        </p:nvSpPr>
        <p:spPr>
          <a:xfrm>
            <a:off x="598714" y="4038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3" name="TextBox 13"/>
          <p:cNvSpPr txBox="1"/>
          <p:nvPr/>
        </p:nvSpPr>
        <p:spPr>
          <a:xfrm>
            <a:off x="6553200" y="4038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4" name="TextBox 14"/>
          <p:cNvSpPr txBox="1"/>
          <p:nvPr/>
        </p:nvSpPr>
        <p:spPr>
          <a:xfrm>
            <a:off x="6575832" y="5053215"/>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0 0 0 1 1</a:t>
            </a:r>
          </a:p>
        </p:txBody>
      </p:sp>
      <p:sp>
        <p:nvSpPr>
          <p:cNvPr id="5" name="TextBox 11"/>
          <p:cNvSpPr txBox="1"/>
          <p:nvPr/>
        </p:nvSpPr>
        <p:spPr>
          <a:xfrm>
            <a:off x="582002" y="5172313"/>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0 1 0 1 0</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27. Difficult Characters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sym typeface="+mn-ea"/>
              </a:rPr>
              <a:t>Yesterday while Omar was trying to learn English, he saw that there are letters repeated many times in words while some other letters repeated only few times or not repeated at all!</a:t>
            </a:r>
          </a:p>
          <a:p>
            <a:r>
              <a:rPr lang="en-US" sz="2500" dirty="0">
                <a:latin typeface="Nunito Sans" panose="00000500000000000000" pitchFamily="2" charset="0"/>
                <a:sym typeface="+mn-ea"/>
              </a:rPr>
              <a:t>Of course anyone can memorise the letters (repeated many times) better than the letters repeated few times, so Omar will concatenate all the words in the context he has, and try to know the difficulty of each letter according to the number of repetitions of each letter.</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So Omar has now the whole context and wants to arrange the letters from the most difficult letter (repeated few times) to the less difficult letter (repeated many times).</a:t>
            </a:r>
          </a:p>
          <a:p>
            <a:r>
              <a:rPr lang="en-US" sz="2500" dirty="0">
                <a:latin typeface="Nunito Sans" panose="00000500000000000000" pitchFamily="2" charset="0"/>
                <a:sym typeface="+mn-ea"/>
              </a:rPr>
              <a:t>If there are 2 letters with the same level of difficulty, the letter with higher value of ASCII code will be more difficult.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27. Difficult Characters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4324261"/>
          </a:xfrm>
          <a:prstGeom prst="rect">
            <a:avLst/>
          </a:prstGeom>
          <a:noFill/>
        </p:spPr>
        <p:txBody>
          <a:bodyPr wrap="square" rtlCol="0">
            <a:spAutoFit/>
          </a:bodyPr>
          <a:lstStyle/>
          <a:p>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Given an integer (T),1&lt;=T&lt;=10 (number of test cases).</a:t>
            </a:r>
          </a:p>
          <a:p>
            <a:r>
              <a:rPr lang="en-US" sz="2500" b="1" dirty="0">
                <a:latin typeface="Nunito Sans" panose="00000500000000000000" pitchFamily="2" charset="0"/>
                <a:sym typeface="+mn-ea"/>
              </a:rPr>
              <a:t>For each test case:</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Given a string of (lower English characters), 1&lt;= size of string&lt;=106 </a:t>
            </a:r>
          </a:p>
          <a:p>
            <a:r>
              <a:rPr lang="en-US" sz="2500" dirty="0">
                <a:latin typeface="Nunito Sans" panose="00000500000000000000" pitchFamily="2" charset="0"/>
                <a:sym typeface="+mn-ea"/>
              </a:rPr>
              <a:t>(each string in a new line).</a:t>
            </a:r>
            <a:endParaRPr lang="en-US" sz="2500" b="1" dirty="0">
              <a:latin typeface="Nunito Sans" panose="00000500000000000000" pitchFamily="2" charset="0"/>
              <a:sym typeface="+mn-ea"/>
            </a:endParaRPr>
          </a:p>
          <a:p>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Output the English lower case characters from the most difficult letter to the less difficult letter. (leave a space between 2 successive letters) (Output each test case in a separate line).</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p:txBody>
      </p:sp>
      <p:sp>
        <p:nvSpPr>
          <p:cNvPr id="6" name="TextBox 7"/>
          <p:cNvSpPr txBox="1"/>
          <p:nvPr/>
        </p:nvSpPr>
        <p:spPr>
          <a:xfrm>
            <a:off x="598714" y="512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512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5536389"/>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z y x w v u t s q p n l k j i h g f e d c b r m a o</a:t>
            </a:r>
          </a:p>
        </p:txBody>
      </p:sp>
      <p:sp>
        <p:nvSpPr>
          <p:cNvPr id="9" name="TextBox 11"/>
          <p:cNvSpPr txBox="1"/>
          <p:nvPr/>
        </p:nvSpPr>
        <p:spPr>
          <a:xfrm>
            <a:off x="598714" y="5641175"/>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oomar</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bool cmp(pair&lt;char,int&gt; a,pair&lt;char,int&gt; b)</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if(a.second==b.second)</a:t>
            </a:r>
          </a:p>
          <a:p>
            <a:r>
              <a:rPr lang="en-US" sz="2000" b="1" dirty="0">
                <a:solidFill>
                  <a:schemeClr val="bg1"/>
                </a:solidFill>
                <a:latin typeface="Courier New" panose="02070309020205020404" pitchFamily="49" charset="0"/>
                <a:cs typeface="Courier New" panose="02070309020205020404" pitchFamily="49" charset="0"/>
                <a:sym typeface="+mn-ea"/>
              </a:rPr>
              <a:t>	   return a.first&gt;b.first;</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a.second&lt;b.second;</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string s;</a:t>
            </a:r>
          </a:p>
          <a:p>
            <a:r>
              <a:rPr lang="en-US" sz="2000" b="1" dirty="0">
                <a:solidFill>
                  <a:schemeClr val="bg1"/>
                </a:solidFill>
                <a:latin typeface="Courier New" panose="02070309020205020404" pitchFamily="49" charset="0"/>
                <a:cs typeface="Courier New" panose="02070309020205020404" pitchFamily="49" charset="0"/>
                <a:sym typeface="+mn-ea"/>
              </a:rPr>
              <a:t>		  cin&gt;&gt;s;</a:t>
            </a:r>
          </a:p>
          <a:p>
            <a:r>
              <a:rPr lang="en-US" sz="2000" b="1" dirty="0">
                <a:solidFill>
                  <a:schemeClr val="bg1"/>
                </a:solidFill>
                <a:latin typeface="Courier New" panose="02070309020205020404" pitchFamily="49" charset="0"/>
                <a:cs typeface="Courier New" panose="02070309020205020404" pitchFamily="49" charset="0"/>
                <a:sym typeface="+mn-ea"/>
              </a:rPr>
              <a:t>		  int f[26]={0};</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a:t>
            </a:r>
            <a:r>
              <a:rPr lang="en-US" sz="2000" b="1" dirty="0" err="1">
                <a:solidFill>
                  <a:schemeClr val="bg1"/>
                </a:solidFill>
                <a:latin typeface="Courier New" panose="02070309020205020404" pitchFamily="49" charset="0"/>
                <a:cs typeface="Courier New" panose="02070309020205020404" pitchFamily="49" charset="0"/>
                <a:sym typeface="+mn-ea"/>
              </a:rPr>
              <a:t>int</a:t>
            </a:r>
            <a:r>
              <a:rPr lang="en-US" sz="2000" b="1" dirty="0">
                <a:solidFill>
                  <a:schemeClr val="bg1"/>
                </a:solidFill>
                <a:latin typeface="Courier New" panose="02070309020205020404" pitchFamily="49" charset="0"/>
                <a:cs typeface="Courier New" panose="02070309020205020404" pitchFamily="49" charset="0"/>
                <a:sym typeface="+mn-ea"/>
              </a:rPr>
              <a:t> i=0;i&lt;s.size();i++)</a:t>
            </a:r>
          </a:p>
          <a:p>
            <a:r>
              <a:rPr lang="en-US" sz="2000" b="1" dirty="0">
                <a:solidFill>
                  <a:schemeClr val="bg1"/>
                </a:solidFill>
                <a:latin typeface="Courier New" panose="02070309020205020404" pitchFamily="49" charset="0"/>
                <a:cs typeface="Courier New" panose="02070309020205020404" pitchFamily="49" charset="0"/>
                <a:sym typeface="+mn-ea"/>
              </a:rPr>
              <a:t>		    f[s[</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]-'a']++;</a:t>
            </a:r>
          </a:p>
          <a:p>
            <a:r>
              <a:rPr lang="en-US" sz="2000" b="1" dirty="0">
                <a:solidFill>
                  <a:schemeClr val="bg1"/>
                </a:solidFill>
                <a:latin typeface="Courier New" panose="02070309020205020404" pitchFamily="49" charset="0"/>
                <a:cs typeface="Courier New" panose="02070309020205020404" pitchFamily="49" charset="0"/>
                <a:sym typeface="+mn-ea"/>
              </a:rPr>
              <a:t>		  vector&lt;pair&lt;char,int&gt;&gt; v;</a:t>
            </a:r>
          </a:p>
          <a:p>
            <a:r>
              <a:rPr lang="en-US" sz="2000" b="1" dirty="0">
                <a:solidFill>
                  <a:schemeClr val="bg1"/>
                </a:solidFill>
                <a:latin typeface="Courier New" panose="02070309020205020404" pitchFamily="49" charset="0"/>
                <a:cs typeface="Courier New" panose="02070309020205020404" pitchFamily="49" charset="0"/>
                <a:sym typeface="+mn-ea"/>
              </a:rPr>
              <a:t>for(</a:t>
            </a:r>
            <a:r>
              <a:rPr lang="en-US" sz="2000" b="1" dirty="0" err="1">
                <a:solidFill>
                  <a:schemeClr val="bg1"/>
                </a:solidFill>
                <a:latin typeface="Courier New" panose="02070309020205020404" pitchFamily="49" charset="0"/>
                <a:cs typeface="Courier New" panose="02070309020205020404" pitchFamily="49" charset="0"/>
                <a:sym typeface="+mn-ea"/>
              </a:rPr>
              <a:t>int</a:t>
            </a:r>
            <a:r>
              <a:rPr lang="en-US" sz="2000" b="1" dirty="0">
                <a:solidFill>
                  <a:schemeClr val="bg1"/>
                </a:solidFill>
                <a:latin typeface="Courier New" panose="02070309020205020404" pitchFamily="49" charset="0"/>
                <a:cs typeface="Courier New" panose="02070309020205020404" pitchFamily="49" charset="0"/>
                <a:sym typeface="+mn-ea"/>
              </a:rPr>
              <a:t> i=0;i&lt;26;i++)</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v.push_back</a:t>
            </a:r>
            <a:r>
              <a:rPr lang="en-US" sz="2000" b="1" dirty="0">
                <a:solidFill>
                  <a:schemeClr val="bg1"/>
                </a:solidFill>
                <a:latin typeface="Courier New" panose="02070309020205020404" pitchFamily="49" charset="0"/>
                <a:cs typeface="Courier New" panose="02070309020205020404" pitchFamily="49" charset="0"/>
                <a:sym typeface="+mn-ea"/>
              </a:rPr>
              <a:t>({i+'a',f[i]});</a:t>
            </a:r>
          </a:p>
          <a:p>
            <a:r>
              <a:rPr lang="en-US" sz="2000" b="1" dirty="0">
                <a:solidFill>
                  <a:schemeClr val="bg1"/>
                </a:solidFill>
                <a:latin typeface="Courier New" panose="02070309020205020404" pitchFamily="49" charset="0"/>
                <a:cs typeface="Courier New" panose="02070309020205020404" pitchFamily="49" charset="0"/>
                <a:sym typeface="+mn-ea"/>
              </a:rPr>
              <a:t>		 sort(v.begin(),v.end(),cmp);</a:t>
            </a:r>
          </a:p>
          <a:p>
            <a:r>
              <a:rPr lang="en-US" sz="2000" b="1" dirty="0">
                <a:solidFill>
                  <a:schemeClr val="bg1"/>
                </a:solidFill>
                <a:latin typeface="Courier New" panose="02070309020205020404" pitchFamily="49" charset="0"/>
                <a:cs typeface="Courier New" panose="02070309020205020404" pitchFamily="49" charset="0"/>
                <a:sym typeface="+mn-ea"/>
              </a:rPr>
              <a:t>for(</a:t>
            </a:r>
            <a:r>
              <a:rPr lang="en-US" sz="2000" b="1" dirty="0" err="1">
                <a:solidFill>
                  <a:schemeClr val="bg1"/>
                </a:solidFill>
                <a:latin typeface="Courier New" panose="02070309020205020404" pitchFamily="49" charset="0"/>
                <a:cs typeface="Courier New" panose="02070309020205020404" pitchFamily="49" charset="0"/>
                <a:sym typeface="+mn-ea"/>
              </a:rPr>
              <a:t>int</a:t>
            </a:r>
            <a:r>
              <a:rPr lang="en-US" sz="2000" b="1" dirty="0">
                <a:solidFill>
                  <a:schemeClr val="bg1"/>
                </a:solidFill>
                <a:latin typeface="Courier New" panose="02070309020205020404" pitchFamily="49" charset="0"/>
                <a:cs typeface="Courier New" panose="02070309020205020404" pitchFamily="49" charset="0"/>
                <a:sym typeface="+mn-ea"/>
              </a:rPr>
              <a:t> i=0;i&lt;v.size();i++)</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&lt;&lt;v[i].first&lt;&lt;" ";</a:t>
            </a:r>
          </a:p>
          <a:p>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&lt;&lt;"\n";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28. Great Forests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sym typeface="+mn-ea"/>
              </a:rPr>
              <a:t>Imagine the field is a 2D plane. Each cell is either water 'W' or a tree 'T'. </a:t>
            </a:r>
          </a:p>
          <a:p>
            <a:r>
              <a:rPr lang="en-US" sz="2500" dirty="0">
                <a:latin typeface="Nunito Sans" panose="00000500000000000000" pitchFamily="2" charset="0"/>
                <a:sym typeface="+mn-ea"/>
              </a:rPr>
              <a:t>A forest is a collection of connected trees. Two trees are connected if they share a side i.e. if they are adjacent to each other.</a:t>
            </a:r>
          </a:p>
          <a:p>
            <a:r>
              <a:rPr lang="en-US" sz="2500" dirty="0">
                <a:latin typeface="Nunito Sans" panose="00000500000000000000" pitchFamily="2" charset="0"/>
                <a:sym typeface="+mn-ea"/>
              </a:rPr>
              <a:t>Your task is, given the information about the field, print the size of the largest forest. Size of a forest is the number of trees in it. See the sample case for clarity</a:t>
            </a:r>
          </a:p>
          <a:p>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First line contains the size of the matrix N. </a:t>
            </a:r>
          </a:p>
          <a:p>
            <a:r>
              <a:rPr lang="en-US" sz="2500" dirty="0">
                <a:latin typeface="Nunito Sans" panose="00000500000000000000" pitchFamily="2" charset="0"/>
                <a:sym typeface="+mn-ea"/>
              </a:rPr>
              <a:t>The next N lines contain N characters each, either 'W' or 'T'.</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OUTPUT: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Print the size of the biggest forest.</a:t>
            </a:r>
          </a:p>
          <a:p>
            <a:endParaRPr lang="en-US" sz="2500" dirty="0">
              <a:latin typeface="Nunito Sans" panose="00000500000000000000" pitchFamily="2" charset="0"/>
              <a:sym typeface="+mn-e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28. Great Forests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1&lt;=N&lt;=1000</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The forest on the top left has 6 trees but the forest on the bottom right is bigger with 10 trees.</a:t>
            </a:r>
          </a:p>
        </p:txBody>
      </p:sp>
      <p:sp>
        <p:nvSpPr>
          <p:cNvPr id="6" name="TextBox 7"/>
          <p:cNvSpPr txBox="1"/>
          <p:nvPr/>
        </p:nvSpPr>
        <p:spPr>
          <a:xfrm>
            <a:off x="598714" y="2028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028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2437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10</a:t>
            </a:r>
          </a:p>
        </p:txBody>
      </p:sp>
      <p:sp>
        <p:nvSpPr>
          <p:cNvPr id="9" name="TextBox 11"/>
          <p:cNvSpPr txBox="1"/>
          <p:nvPr/>
        </p:nvSpPr>
        <p:spPr>
          <a:xfrm>
            <a:off x="598714" y="2547638"/>
            <a:ext cx="5040086" cy="239966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TTTWW</a:t>
            </a:r>
          </a:p>
          <a:p>
            <a:r>
              <a:rPr lang="en-US" sz="2500" dirty="0">
                <a:latin typeface="Nunito Sans" panose="00000500000000000000" pitchFamily="2" charset="0"/>
                <a:sym typeface="+mn-ea"/>
              </a:rPr>
              <a:t>TWWTT</a:t>
            </a:r>
          </a:p>
          <a:p>
            <a:r>
              <a:rPr lang="en-US" sz="2500" dirty="0">
                <a:latin typeface="Nunito Sans" panose="00000500000000000000" pitchFamily="2" charset="0"/>
                <a:sym typeface="+mn-ea"/>
              </a:rPr>
              <a:t>TWWTT</a:t>
            </a:r>
          </a:p>
          <a:p>
            <a:r>
              <a:rPr lang="en-US" sz="2500" dirty="0">
                <a:latin typeface="Nunito Sans" panose="00000500000000000000" pitchFamily="2" charset="0"/>
                <a:sym typeface="+mn-ea"/>
              </a:rPr>
              <a:t>TWTTT</a:t>
            </a:r>
          </a:p>
          <a:p>
            <a:r>
              <a:rPr lang="en-US" sz="2500" dirty="0">
                <a:latin typeface="Nunito Sans" panose="00000500000000000000" pitchFamily="2" charset="0"/>
                <a:sym typeface="+mn-ea"/>
              </a:rPr>
              <a:t>WWTTT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count=0;</a:t>
            </a:r>
          </a:p>
          <a:p>
            <a:r>
              <a:rPr lang="en-US" sz="2000" b="1" dirty="0">
                <a:solidFill>
                  <a:schemeClr val="bg1"/>
                </a:solidFill>
                <a:latin typeface="Courier New" panose="02070309020205020404" pitchFamily="49" charset="0"/>
                <a:cs typeface="Courier New" panose="02070309020205020404" pitchFamily="49" charset="0"/>
                <a:sym typeface="+mn-ea"/>
              </a:rPr>
              <a:t>int N;</a:t>
            </a:r>
          </a:p>
          <a:p>
            <a:r>
              <a:rPr lang="en-US" sz="2000" b="1" dirty="0">
                <a:solidFill>
                  <a:schemeClr val="bg1"/>
                </a:solidFill>
                <a:latin typeface="Courier New" panose="02070309020205020404" pitchFamily="49" charset="0"/>
                <a:cs typeface="Courier New" panose="02070309020205020404" pitchFamily="49" charset="0"/>
                <a:sym typeface="+mn-ea"/>
              </a:rPr>
              <a:t>char mtr[1000][1000];</a:t>
            </a:r>
          </a:p>
          <a:p>
            <a:r>
              <a:rPr lang="en-US" sz="2000" b="1" dirty="0">
                <a:solidFill>
                  <a:schemeClr val="bg1"/>
                </a:solidFill>
                <a:latin typeface="Courier New" panose="02070309020205020404" pitchFamily="49" charset="0"/>
                <a:cs typeface="Courier New" panose="02070309020205020404" pitchFamily="49" charset="0"/>
                <a:sym typeface="+mn-ea"/>
              </a:rPr>
              <a:t>void count_adj(int i,int j)</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if(i&lt;0 || j&lt;0 || i&gt;N || j&gt;N)</a:t>
            </a:r>
          </a:p>
          <a:p>
            <a:r>
              <a:rPr lang="en-US" sz="2000" b="1" dirty="0">
                <a:solidFill>
                  <a:schemeClr val="bg1"/>
                </a:solidFill>
                <a:latin typeface="Courier New" panose="02070309020205020404" pitchFamily="49" charset="0"/>
                <a:cs typeface="Courier New" panose="02070309020205020404" pitchFamily="49" charset="0"/>
                <a:sym typeface="+mn-ea"/>
              </a:rPr>
              <a:t>     return ;</a:t>
            </a:r>
          </a:p>
          <a:p>
            <a:r>
              <a:rPr lang="en-US" sz="2000" b="1" dirty="0">
                <a:solidFill>
                  <a:schemeClr val="bg1"/>
                </a:solidFill>
                <a:latin typeface="Courier New" panose="02070309020205020404" pitchFamily="49" charset="0"/>
                <a:cs typeface="Courier New" panose="02070309020205020404" pitchFamily="49" charset="0"/>
                <a:sym typeface="+mn-ea"/>
              </a:rPr>
              <a:t>    if(mtr[i][j]=='T')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mtr[i][j]='W';</a:t>
            </a:r>
          </a:p>
          <a:p>
            <a:r>
              <a:rPr lang="en-US" sz="2000" b="1" dirty="0">
                <a:solidFill>
                  <a:schemeClr val="bg1"/>
                </a:solidFill>
                <a:latin typeface="Courier New" panose="02070309020205020404" pitchFamily="49" charset="0"/>
                <a:cs typeface="Courier New" panose="02070309020205020404" pitchFamily="49" charset="0"/>
                <a:sym typeface="+mn-ea"/>
              </a:rPr>
              <a:t>        ::count++;</a:t>
            </a:r>
          </a:p>
          <a:p>
            <a:r>
              <a:rPr lang="en-US" sz="2000" b="1" dirty="0">
                <a:solidFill>
                  <a:schemeClr val="bg1"/>
                </a:solidFill>
                <a:latin typeface="Courier New" panose="02070309020205020404" pitchFamily="49" charset="0"/>
                <a:cs typeface="Courier New" panose="02070309020205020404" pitchFamily="49" charset="0"/>
                <a:sym typeface="+mn-ea"/>
              </a:rPr>
              <a:t>        count_adj(i-1,j);</a:t>
            </a:r>
          </a:p>
          <a:p>
            <a:r>
              <a:rPr lang="en-US" sz="2000" b="1" dirty="0">
                <a:solidFill>
                  <a:schemeClr val="bg1"/>
                </a:solidFill>
                <a:latin typeface="Courier New" panose="02070309020205020404" pitchFamily="49" charset="0"/>
                <a:cs typeface="Courier New" panose="02070309020205020404" pitchFamily="49" charset="0"/>
                <a:sym typeface="+mn-ea"/>
              </a:rPr>
              <a:t>        count_adj(i+1,j);</a:t>
            </a:r>
          </a:p>
          <a:p>
            <a:r>
              <a:rPr lang="en-US" sz="2000" b="1" dirty="0">
                <a:solidFill>
                  <a:schemeClr val="bg1"/>
                </a:solidFill>
                <a:latin typeface="Courier New" panose="02070309020205020404" pitchFamily="49" charset="0"/>
                <a:cs typeface="Courier New" panose="02070309020205020404" pitchFamily="49" charset="0"/>
                <a:sym typeface="+mn-ea"/>
              </a:rPr>
              <a:t>        count_adj(i,j+1);</a:t>
            </a:r>
          </a:p>
          <a:p>
            <a:r>
              <a:rPr lang="en-US" sz="2000" b="1" dirty="0">
                <a:solidFill>
                  <a:schemeClr val="bg1"/>
                </a:solidFill>
                <a:latin typeface="Courier New" panose="02070309020205020404" pitchFamily="49" charset="0"/>
                <a:cs typeface="Courier New" panose="02070309020205020404" pitchFamily="49" charset="0"/>
                <a:sym typeface="+mn-ea"/>
              </a:rPr>
              <a:t>        count_adj(i,j-1);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for(int i=0; i&lt;N; i++)</a:t>
            </a:r>
          </a:p>
          <a:p>
            <a:r>
              <a:rPr lang="en-US" sz="2000" b="1" dirty="0">
                <a:solidFill>
                  <a:schemeClr val="bg1"/>
                </a:solidFill>
                <a:latin typeface="Courier New" panose="02070309020205020404" pitchFamily="49" charset="0"/>
                <a:cs typeface="Courier New" panose="02070309020205020404" pitchFamily="49" charset="0"/>
                <a:sym typeface="+mn-ea"/>
              </a:rPr>
              <a:t>     cin&gt;&gt;mtr[i];</a:t>
            </a:r>
          </a:p>
          <a:p>
            <a:r>
              <a:rPr lang="en-US" sz="2000" b="1" dirty="0">
                <a:solidFill>
                  <a:schemeClr val="bg1"/>
                </a:solidFill>
                <a:latin typeface="Courier New" panose="02070309020205020404" pitchFamily="49" charset="0"/>
                <a:cs typeface="Courier New" panose="02070309020205020404" pitchFamily="49" charset="0"/>
                <a:sym typeface="+mn-ea"/>
              </a:rPr>
              <a:t>    int max_count=0;</a:t>
            </a:r>
          </a:p>
          <a:p>
            <a:r>
              <a:rPr lang="en-US" sz="2000" b="1" dirty="0">
                <a:solidFill>
                  <a:schemeClr val="bg1"/>
                </a:solidFill>
                <a:latin typeface="Courier New" panose="02070309020205020404" pitchFamily="49" charset="0"/>
                <a:cs typeface="Courier New" panose="02070309020205020404" pitchFamily="49" charset="0"/>
                <a:sym typeface="+mn-ea"/>
              </a:rPr>
              <a:t>    for(int i=0; i&lt;N;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j=0; j&lt;N;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if(mtr[i][j]=='T')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count_adj(i,j);</a:t>
            </a:r>
          </a:p>
          <a:p>
            <a:r>
              <a:rPr lang="en-US" sz="2000" b="1" dirty="0">
                <a:solidFill>
                  <a:schemeClr val="bg1"/>
                </a:solidFill>
                <a:latin typeface="Courier New" panose="02070309020205020404" pitchFamily="49" charset="0"/>
                <a:cs typeface="Courier New" panose="02070309020205020404" pitchFamily="49" charset="0"/>
                <a:sym typeface="+mn-ea"/>
              </a:rPr>
              <a:t>                if(max_count&lt; ::count)</a:t>
            </a:r>
          </a:p>
          <a:p>
            <a:r>
              <a:rPr lang="en-US" sz="2000" b="1" dirty="0">
                <a:solidFill>
                  <a:schemeClr val="bg1"/>
                </a:solidFill>
                <a:latin typeface="Courier New" panose="02070309020205020404" pitchFamily="49" charset="0"/>
                <a:cs typeface="Courier New" panose="02070309020205020404" pitchFamily="49" charset="0"/>
                <a:sym typeface="+mn-ea"/>
              </a:rPr>
              <a:t>                 max_count= ::count;</a:t>
            </a:r>
          </a:p>
          <a:p>
            <a:r>
              <a:rPr lang="en-US" sz="2000" b="1" dirty="0">
                <a:solidFill>
                  <a:schemeClr val="bg1"/>
                </a:solidFill>
                <a:latin typeface="Courier New" panose="02070309020205020404" pitchFamily="49" charset="0"/>
                <a:cs typeface="Courier New" panose="02070309020205020404" pitchFamily="49" charset="0"/>
                <a:sym typeface="+mn-ea"/>
              </a:rPr>
              <a:t>                ::count=0;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cout&lt;&lt;max_count;</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29 Longest Increasing Subsequence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sym typeface="+mn-ea"/>
              </a:rPr>
              <a:t>Problem Description: </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Given an integer array 'A', find the length of its Longest Increasing Subsequence of a sub-array of the given integer array where the elements are sorted in a monotonic increasing order.</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You need to fill in a function that takes two inputs - integer 'n' and an integer array containing 'n' integers and returns the length of its LIS.</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Specification:</a:t>
            </a:r>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1: </a:t>
            </a:r>
            <a:r>
              <a:rPr lang="en-US" sz="2500" dirty="0">
                <a:latin typeface="Nunito Sans" panose="00000500000000000000" pitchFamily="2" charset="0"/>
                <a:sym typeface="+mn-ea"/>
              </a:rPr>
              <a:t>integer input 'n'(1 &lt;=input1 &lt;= 1000)</a:t>
            </a:r>
          </a:p>
          <a:p>
            <a:r>
              <a:rPr lang="en-US" sz="2500" b="1" dirty="0">
                <a:latin typeface="Nunito Sans" panose="00000500000000000000" pitchFamily="2" charset="0"/>
                <a:sym typeface="+mn-ea"/>
              </a:rPr>
              <a:t>Input2: </a:t>
            </a:r>
            <a:r>
              <a:rPr lang="en-US" sz="2500" dirty="0">
                <a:latin typeface="Nunito Sans" panose="00000500000000000000" pitchFamily="2" charset="0"/>
                <a:sym typeface="+mn-ea"/>
              </a:rPr>
              <a:t>integer array 'A' input, containing 'n' integers.</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Output Specification;</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Return the length of its LIS.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29 Longest Increasing Subsequence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31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31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726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2</a:t>
            </a:r>
          </a:p>
        </p:txBody>
      </p:sp>
      <p:sp>
        <p:nvSpPr>
          <p:cNvPr id="9" name="TextBox 11"/>
          <p:cNvSpPr txBox="1"/>
          <p:nvPr/>
        </p:nvSpPr>
        <p:spPr>
          <a:xfrm>
            <a:off x="598714" y="1836438"/>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1 3 2</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int lis( int arr[], int n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lis[n]; </a:t>
            </a:r>
          </a:p>
          <a:p>
            <a:r>
              <a:rPr lang="en-US" sz="2000" b="1" dirty="0">
                <a:solidFill>
                  <a:schemeClr val="bg1"/>
                </a:solidFill>
                <a:latin typeface="Courier New" panose="02070309020205020404" pitchFamily="49" charset="0"/>
                <a:cs typeface="Courier New" panose="02070309020205020404" pitchFamily="49" charset="0"/>
                <a:sym typeface="+mn-ea"/>
              </a:rPr>
              <a:t>    lis[0] = 1;    </a:t>
            </a:r>
          </a:p>
          <a:p>
            <a:r>
              <a:rPr lang="en-US" sz="2000" b="1" dirty="0">
                <a:solidFill>
                  <a:schemeClr val="bg1"/>
                </a:solidFill>
                <a:latin typeface="Courier New" panose="02070309020205020404" pitchFamily="49" charset="0"/>
                <a:cs typeface="Courier New" panose="02070309020205020404" pitchFamily="49" charset="0"/>
                <a:sym typeface="+mn-ea"/>
              </a:rPr>
              <a:t>    for (int i = 1; i &lt; n; i++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lis[i] = 1; </a:t>
            </a:r>
          </a:p>
          <a:p>
            <a:r>
              <a:rPr lang="en-US" sz="2000" b="1" dirty="0">
                <a:solidFill>
                  <a:schemeClr val="bg1"/>
                </a:solidFill>
                <a:latin typeface="Courier New" panose="02070309020205020404" pitchFamily="49" charset="0"/>
                <a:cs typeface="Courier New" panose="02070309020205020404" pitchFamily="49" charset="0"/>
                <a:sym typeface="+mn-ea"/>
              </a:rPr>
              <a:t>        for (int j = 0; j &lt; i; j++ )   </a:t>
            </a:r>
          </a:p>
          <a:p>
            <a:r>
              <a:rPr lang="en-US" sz="2000" b="1" dirty="0">
                <a:solidFill>
                  <a:schemeClr val="bg1"/>
                </a:solidFill>
                <a:latin typeface="Courier New" panose="02070309020205020404" pitchFamily="49" charset="0"/>
                <a:cs typeface="Courier New" panose="02070309020205020404" pitchFamily="49" charset="0"/>
                <a:sym typeface="+mn-ea"/>
              </a:rPr>
              <a:t>            if ( arr[i] &gt; arr[j] &amp;&amp; lis[i] &lt; lis[j] + 1)  </a:t>
            </a:r>
          </a:p>
          <a:p>
            <a:r>
              <a:rPr lang="en-US" sz="2000" b="1" dirty="0">
                <a:solidFill>
                  <a:schemeClr val="bg1"/>
                </a:solidFill>
                <a:latin typeface="Courier New" panose="02070309020205020404" pitchFamily="49" charset="0"/>
                <a:cs typeface="Courier New" panose="02070309020205020404" pitchFamily="49" charset="0"/>
                <a:sym typeface="+mn-ea"/>
              </a:rPr>
              <a:t>                lis[i] = lis[j] + 1;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*max_element(lis, lis+n);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a[n];</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cin&gt;&gt;a[i];</a:t>
            </a:r>
          </a:p>
          <a:p>
            <a:r>
              <a:rPr lang="en-US" sz="2000" b="1" dirty="0">
                <a:solidFill>
                  <a:schemeClr val="bg1"/>
                </a:solidFill>
                <a:latin typeface="Courier New" panose="02070309020205020404" pitchFamily="49" charset="0"/>
                <a:cs typeface="Courier New" panose="02070309020205020404" pitchFamily="49" charset="0"/>
                <a:sym typeface="+mn-ea"/>
              </a:rPr>
              <a:t>  cout&lt;&lt;lis(a,n);</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30. Odd occurring element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8423"/>
          </a:xfrm>
          <a:prstGeom prst="rect">
            <a:avLst/>
          </a:prstGeom>
          <a:noFill/>
        </p:spPr>
        <p:txBody>
          <a:bodyPr wrap="square" rtlCol="0">
            <a:spAutoFit/>
          </a:bodyPr>
          <a:lstStyle/>
          <a:p>
            <a:r>
              <a:rPr lang="en-US" sz="2500" dirty="0">
                <a:latin typeface="Nunito Sans" panose="00000500000000000000" pitchFamily="2" charset="0"/>
                <a:sym typeface="+mn-ea"/>
              </a:rPr>
              <a:t>Given an array of integers where every element appears even number of times except one element which appears odd number of times, write a program to find that odd occurring element in O(log n) time.</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The equal elements must appear in pairs in the array but there cannot be more than two consecutive occurrences of an element.</a:t>
            </a:r>
          </a:p>
          <a:p>
            <a:endParaRPr lang="en-US" sz="2500" b="1" dirty="0">
              <a:latin typeface="Nunito Sans" panose="00000500000000000000" pitchFamily="2" charset="0"/>
              <a:sym typeface="+mn-ea"/>
            </a:endParaRPr>
          </a:p>
          <a:p>
            <a:r>
              <a:rPr lang="en-US" sz="2500" b="1" dirty="0">
                <a:latin typeface="Nunito Sans" panose="00000500000000000000" pitchFamily="2" charset="0"/>
                <a:sym typeface="+mn-ea"/>
              </a:rPr>
              <a:t>For example :</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2 3 2</a:t>
            </a:r>
          </a:p>
          <a:p>
            <a:r>
              <a:rPr lang="en-US" sz="2500" dirty="0">
                <a:latin typeface="Nunito Sans" panose="00000500000000000000" pitchFamily="2" charset="0"/>
                <a:sym typeface="+mn-ea"/>
              </a:rPr>
              <a:t>It doesn't have equal elements appear in pairs</a:t>
            </a:r>
          </a:p>
          <a:p>
            <a:r>
              <a:rPr lang="en-US" sz="2500" dirty="0">
                <a:latin typeface="Nunito Sans" panose="00000500000000000000" pitchFamily="2" charset="0"/>
                <a:sym typeface="+mn-ea"/>
              </a:rPr>
              <a:t>7</a:t>
            </a:r>
          </a:p>
          <a:p>
            <a:r>
              <a:rPr lang="en-US" sz="2500" dirty="0">
                <a:latin typeface="Nunito Sans" panose="00000500000000000000" pitchFamily="2" charset="0"/>
                <a:sym typeface="+mn-ea"/>
              </a:rPr>
              <a:t>1 1 2 2 2 3 3</a:t>
            </a:r>
          </a:p>
          <a:p>
            <a:r>
              <a:rPr lang="en-US" sz="2500" dirty="0">
                <a:latin typeface="Nunito Sans" panose="00000500000000000000" pitchFamily="2" charset="0"/>
                <a:sym typeface="+mn-ea"/>
              </a:rPr>
              <a:t>It contains three consecutive instances of an element.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161" y="571660"/>
            <a:ext cx="12483923" cy="3970318"/>
          </a:xfrm>
          <a:prstGeom prst="rect">
            <a:avLst/>
          </a:prstGeom>
        </p:spPr>
        <p:txBody>
          <a:bodyPr wrap="square">
            <a:spAutoFit/>
          </a:bodyPr>
          <a:lstStyle/>
          <a:p>
            <a:pPr>
              <a:lnSpc>
                <a:spcPct val="150000"/>
              </a:lnSpc>
            </a:pPr>
            <a:r>
              <a:rPr lang="en-US" sz="2800" b="1" dirty="0">
                <a:solidFill>
                  <a:srgbClr val="202124"/>
                </a:solidFill>
                <a:latin typeface="arial" panose="020B0604020202020204" pitchFamily="34" charset="0"/>
              </a:rPr>
              <a:t>Algorithm:</a:t>
            </a:r>
            <a:endParaRPr lang="en-US" sz="2800" dirty="0">
              <a:solidFill>
                <a:srgbClr val="202124"/>
              </a:solidFill>
              <a:latin typeface="arial" panose="020B0604020202020204" pitchFamily="34" charset="0"/>
            </a:endParaRPr>
          </a:p>
          <a:p>
            <a:pPr>
              <a:lnSpc>
                <a:spcPct val="150000"/>
              </a:lnSpc>
              <a:buFont typeface="Arial" panose="020B0604020202020204" pitchFamily="34" charset="0"/>
              <a:buChar char="•"/>
            </a:pPr>
            <a:r>
              <a:rPr lang="en-US" sz="2800" dirty="0" smtClean="0">
                <a:solidFill>
                  <a:srgbClr val="202124"/>
                </a:solidFill>
                <a:latin typeface="arial" panose="020B0604020202020204" pitchFamily="34" charset="0"/>
              </a:rPr>
              <a:t>Initialize </a:t>
            </a:r>
            <a:r>
              <a:rPr lang="en-US" sz="2800" dirty="0">
                <a:solidFill>
                  <a:srgbClr val="202124"/>
                </a:solidFill>
                <a:latin typeface="arial" panose="020B0604020202020204" pitchFamily="34" charset="0"/>
              </a:rPr>
              <a:t>two index variable , left=0 and right=arr.length-1.</a:t>
            </a:r>
          </a:p>
          <a:p>
            <a:pPr>
              <a:lnSpc>
                <a:spcPct val="150000"/>
              </a:lnSpc>
              <a:buFont typeface="Arial" panose="020B0604020202020204" pitchFamily="34" charset="0"/>
              <a:buChar char="•"/>
            </a:pPr>
            <a:r>
              <a:rPr lang="en-US" sz="2800" dirty="0">
                <a:solidFill>
                  <a:srgbClr val="202124"/>
                </a:solidFill>
                <a:latin typeface="arial" panose="020B0604020202020204" pitchFamily="34" charset="0"/>
              </a:rPr>
              <a:t>Increment left variable until you get 1's.</a:t>
            </a:r>
          </a:p>
          <a:p>
            <a:pPr>
              <a:lnSpc>
                <a:spcPct val="150000"/>
              </a:lnSpc>
              <a:buFont typeface="Arial" panose="020B0604020202020204" pitchFamily="34" charset="0"/>
              <a:buChar char="•"/>
            </a:pPr>
            <a:r>
              <a:rPr lang="en-US" sz="2800" dirty="0">
                <a:solidFill>
                  <a:srgbClr val="202124"/>
                </a:solidFill>
                <a:latin typeface="arial" panose="020B0604020202020204" pitchFamily="34" charset="0"/>
              </a:rPr>
              <a:t>Decrement right variable until you get 0's.</a:t>
            </a:r>
          </a:p>
          <a:p>
            <a:pPr>
              <a:lnSpc>
                <a:spcPct val="150000"/>
              </a:lnSpc>
              <a:buFont typeface="Arial" panose="020B0604020202020204" pitchFamily="34" charset="0"/>
              <a:buChar char="•"/>
            </a:pPr>
            <a:r>
              <a:rPr lang="en-US" sz="2800" dirty="0">
                <a:solidFill>
                  <a:srgbClr val="202124"/>
                </a:solidFill>
                <a:latin typeface="arial" panose="020B0604020202020204" pitchFamily="34" charset="0"/>
              </a:rPr>
              <a:t>If left &lt; right, swap </a:t>
            </a:r>
            <a:r>
              <a:rPr lang="en-US" sz="2800" dirty="0" err="1">
                <a:solidFill>
                  <a:srgbClr val="202124"/>
                </a:solidFill>
                <a:latin typeface="arial" panose="020B0604020202020204" pitchFamily="34" charset="0"/>
              </a:rPr>
              <a:t>arr</a:t>
            </a:r>
            <a:r>
              <a:rPr lang="en-US" sz="2800" dirty="0">
                <a:solidFill>
                  <a:srgbClr val="202124"/>
                </a:solidFill>
                <a:latin typeface="arial" panose="020B0604020202020204" pitchFamily="34" charset="0"/>
              </a:rPr>
              <a:t>[left] and </a:t>
            </a:r>
            <a:r>
              <a:rPr lang="en-US" sz="2800" dirty="0" err="1">
                <a:solidFill>
                  <a:srgbClr val="202124"/>
                </a:solidFill>
                <a:latin typeface="arial" panose="020B0604020202020204" pitchFamily="34" charset="0"/>
              </a:rPr>
              <a:t>arr</a:t>
            </a:r>
            <a:r>
              <a:rPr lang="en-US" sz="2800" dirty="0">
                <a:solidFill>
                  <a:srgbClr val="202124"/>
                </a:solidFill>
                <a:latin typeface="arial" panose="020B0604020202020204" pitchFamily="34" charset="0"/>
              </a:rPr>
              <a:t>[right]</a:t>
            </a:r>
          </a:p>
          <a:p>
            <a:pPr>
              <a:lnSpc>
                <a:spcPct val="150000"/>
              </a:lnSpc>
              <a:buFont typeface="Arial" panose="020B0604020202020204" pitchFamily="34" charset="0"/>
              <a:buChar char="•"/>
            </a:pPr>
            <a:r>
              <a:rPr lang="en-US" sz="2800" dirty="0">
                <a:solidFill>
                  <a:srgbClr val="202124"/>
                </a:solidFill>
                <a:latin typeface="arial" panose="020B0604020202020204" pitchFamily="34" charset="0"/>
              </a:rPr>
              <a:t>In the end, you will see that you have 0's on left side and 1's on right side.</a:t>
            </a:r>
            <a:endParaRPr lang="en-US" sz="2800"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8931201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30. Odd occurring element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316928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2 2 3 1 1</a:t>
            </a:r>
          </a:p>
          <a:p>
            <a:r>
              <a:rPr lang="en-US" sz="2500" dirty="0">
                <a:latin typeface="Nunito Sans" panose="00000500000000000000" pitchFamily="2" charset="0"/>
                <a:sym typeface="+mn-ea"/>
              </a:rPr>
              <a:t>It is valid and the odd occurring element present in it is 3.</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Enter only valid inputs.</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p:txBody>
      </p:sp>
      <p:sp>
        <p:nvSpPr>
          <p:cNvPr id="6" name="TextBox 7"/>
          <p:cNvSpPr txBox="1"/>
          <p:nvPr/>
        </p:nvSpPr>
        <p:spPr>
          <a:xfrm>
            <a:off x="598714" y="32480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2480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36567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3</a:t>
            </a:r>
          </a:p>
        </p:txBody>
      </p:sp>
      <p:sp>
        <p:nvSpPr>
          <p:cNvPr id="9" name="TextBox 11"/>
          <p:cNvSpPr txBox="1"/>
          <p:nvPr/>
        </p:nvSpPr>
        <p:spPr>
          <a:xfrm>
            <a:off x="598714" y="3766838"/>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2 2 3 1 1</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find_odd_occurrence(int arr[], int low, int high)</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if(low == high)</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low;</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mid = (low + high) / 2;</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if(mid &amp;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if(arr[mid] == arr[mid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find_odd_occurrence(arr, mid+1, high);</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find_odd_occurrence(arr, low, mid);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if(arr[mid] == arr[mid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find_odd_occurrence(arr, mid+2, high);</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find_odd_occurrence(arr, low, mid);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main(void)</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int A[n];</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cout&lt;&lt;A[find_odd_occurrence(A, 0, n-1)];</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6"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31. Reaching the nth step of a staircase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sym typeface="+mn-ea"/>
              </a:rPr>
              <a:t>A naughty kid is climbing a staircase of 'n' steps. He can take either 1 step or 2 steps at a time. Write a program to find the number of distinct ways to reach the nth step. Assume he is standing on the 0th step.</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b="1" dirty="0">
              <a:latin typeface="Nunito Sans" panose="00000500000000000000" pitchFamily="2" charset="0"/>
              <a:sym typeface="+mn-ea"/>
            </a:endParaRPr>
          </a:p>
          <a:p>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1 &lt;= n &lt;= 40</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Examples:</a:t>
            </a:r>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a:t>
            </a:r>
            <a:r>
              <a:rPr lang="en-US" sz="2500" dirty="0">
                <a:latin typeface="Nunito Sans" panose="00000500000000000000" pitchFamily="2" charset="0"/>
                <a:sym typeface="+mn-ea"/>
              </a:rPr>
              <a:t>n = 1</a:t>
            </a:r>
          </a:p>
          <a:p>
            <a:r>
              <a:rPr lang="en-US" sz="2500" b="1" dirty="0">
                <a:latin typeface="Nunito Sans" panose="00000500000000000000" pitchFamily="2" charset="0"/>
                <a:sym typeface="+mn-ea"/>
              </a:rPr>
              <a:t>Output: </a:t>
            </a:r>
            <a:r>
              <a:rPr lang="en-US" sz="2500" dirty="0">
                <a:latin typeface="Nunito Sans" panose="00000500000000000000" pitchFamily="2" charset="0"/>
                <a:sym typeface="+mn-ea"/>
              </a:rPr>
              <a:t>1</a:t>
            </a:r>
          </a:p>
          <a:p>
            <a:r>
              <a:rPr lang="en-US" sz="2500" dirty="0">
                <a:latin typeface="Nunito Sans" panose="00000500000000000000" pitchFamily="2" charset="0"/>
                <a:sym typeface="+mn-ea"/>
              </a:rPr>
              <a:t>There is only one way to climb 1 stair</a:t>
            </a:r>
          </a:p>
        </p:txBody>
      </p:sp>
      <p:sp>
        <p:nvSpPr>
          <p:cNvPr id="6" name="TextBox 7"/>
          <p:cNvSpPr txBox="1"/>
          <p:nvPr/>
        </p:nvSpPr>
        <p:spPr>
          <a:xfrm>
            <a:off x="598714" y="2536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536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2945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a:t>
            </a:r>
          </a:p>
        </p:txBody>
      </p:sp>
      <p:sp>
        <p:nvSpPr>
          <p:cNvPr id="9" name="TextBox 11"/>
          <p:cNvSpPr txBox="1"/>
          <p:nvPr/>
        </p:nvSpPr>
        <p:spPr>
          <a:xfrm>
            <a:off x="598714" y="3055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4</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31. Reaching the nth step of a staircase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2784475"/>
          </a:xfrm>
          <a:prstGeom prst="rect">
            <a:avLst/>
          </a:prstGeom>
          <a:noFill/>
        </p:spPr>
        <p:txBody>
          <a:bodyPr wrap="square" rtlCol="0">
            <a:spAutoFit/>
          </a:bodyPr>
          <a:lstStyle/>
          <a:p>
            <a:r>
              <a:rPr lang="en-US" sz="2500" b="1" dirty="0">
                <a:latin typeface="Nunito Sans" panose="00000500000000000000" pitchFamily="2" charset="0"/>
                <a:sym typeface="+mn-ea"/>
              </a:rPr>
              <a:t>Input: </a:t>
            </a:r>
            <a:r>
              <a:rPr lang="en-US" sz="2500" dirty="0">
                <a:latin typeface="Nunito Sans" panose="00000500000000000000" pitchFamily="2" charset="0"/>
                <a:sym typeface="+mn-ea"/>
              </a:rPr>
              <a:t>n = 2</a:t>
            </a:r>
          </a:p>
          <a:p>
            <a:r>
              <a:rPr lang="en-US" sz="2500" b="1" dirty="0">
                <a:latin typeface="Nunito Sans" panose="00000500000000000000" pitchFamily="2" charset="0"/>
                <a:sym typeface="+mn-ea"/>
              </a:rPr>
              <a:t>Output: </a:t>
            </a:r>
            <a:r>
              <a:rPr lang="en-US" sz="2500" dirty="0">
                <a:latin typeface="Nunito Sans" panose="00000500000000000000" pitchFamily="2" charset="0"/>
                <a:sym typeface="+mn-ea"/>
              </a:rPr>
              <a:t>2</a:t>
            </a:r>
          </a:p>
          <a:p>
            <a:r>
              <a:rPr lang="en-US" sz="2500" dirty="0">
                <a:latin typeface="Nunito Sans" panose="00000500000000000000" pitchFamily="2" charset="0"/>
                <a:sym typeface="+mn-ea"/>
              </a:rPr>
              <a:t>There are two ways: (1, 1) and (2)</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a:t>
            </a:r>
            <a:r>
              <a:rPr lang="en-US" sz="2500" dirty="0">
                <a:latin typeface="Nunito Sans" panose="00000500000000000000" pitchFamily="2" charset="0"/>
                <a:sym typeface="+mn-ea"/>
              </a:rPr>
              <a:t>n = 4</a:t>
            </a:r>
          </a:p>
          <a:p>
            <a:r>
              <a:rPr lang="en-US" sz="2500" b="1" dirty="0">
                <a:latin typeface="Nunito Sans" panose="00000500000000000000" pitchFamily="2" charset="0"/>
                <a:sym typeface="+mn-ea"/>
              </a:rPr>
              <a:t>Output:</a:t>
            </a:r>
            <a:r>
              <a:rPr lang="en-US" sz="2500" dirty="0">
                <a:latin typeface="Nunito Sans" panose="00000500000000000000" pitchFamily="2" charset="0"/>
                <a:sym typeface="+mn-ea"/>
              </a:rPr>
              <a:t> 5</a:t>
            </a:r>
          </a:p>
          <a:p>
            <a:r>
              <a:rPr lang="en-US" sz="2500" dirty="0">
                <a:latin typeface="Nunito Sans" panose="00000500000000000000" pitchFamily="2" charset="0"/>
                <a:sym typeface="+mn-ea"/>
              </a:rPr>
              <a:t>(1, 1, 1, 1), (1, 1, 2), (2, 1, 1), (1, 2, 1), (2, 2)</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staircase(int A[], int cs,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if(cs == n)</a:t>
            </a:r>
          </a:p>
          <a:p>
            <a:r>
              <a:rPr lang="en-US" sz="2000" b="1" dirty="0">
                <a:solidFill>
                  <a:schemeClr val="bg1"/>
                </a:solidFill>
                <a:latin typeface="Courier New" panose="02070309020205020404" pitchFamily="49" charset="0"/>
                <a:cs typeface="Courier New" panose="02070309020205020404" pitchFamily="49" charset="0"/>
                <a:sym typeface="+mn-ea"/>
              </a:rPr>
              <a:t>    return 1;</a:t>
            </a:r>
          </a:p>
          <a:p>
            <a:r>
              <a:rPr lang="en-US" sz="2000" b="1" dirty="0">
                <a:solidFill>
                  <a:schemeClr val="bg1"/>
                </a:solidFill>
                <a:latin typeface="Courier New" panose="02070309020205020404" pitchFamily="49" charset="0"/>
                <a:cs typeface="Courier New" panose="02070309020205020404" pitchFamily="49" charset="0"/>
                <a:sym typeface="+mn-ea"/>
              </a:rPr>
              <a:t>  if (cs &gt; n)</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if(A[cs] != -1)</a:t>
            </a:r>
          </a:p>
          <a:p>
            <a:r>
              <a:rPr lang="en-US" sz="2000" b="1" dirty="0">
                <a:solidFill>
                  <a:schemeClr val="bg1"/>
                </a:solidFill>
                <a:latin typeface="Courier New" panose="02070309020205020404" pitchFamily="49" charset="0"/>
                <a:cs typeface="Courier New" panose="02070309020205020404" pitchFamily="49" charset="0"/>
                <a:sym typeface="+mn-ea"/>
              </a:rPr>
              <a:t>    return A[cs];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totalways = staircase(A, cs+1, n) + staircase(A, cs+2, n);</a:t>
            </a:r>
          </a:p>
          <a:p>
            <a:r>
              <a:rPr lang="en-US" sz="2000" b="1" dirty="0">
                <a:solidFill>
                  <a:schemeClr val="bg1"/>
                </a:solidFill>
                <a:latin typeface="Courier New" panose="02070309020205020404" pitchFamily="49" charset="0"/>
                <a:cs typeface="Courier New" panose="02070309020205020404" pitchFamily="49" charset="0"/>
                <a:sym typeface="+mn-ea"/>
              </a:rPr>
              <a:t>  A[cs] = totalways;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totalways;</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staircase_opt(int cs, int n)</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A[n+1];</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a:t>
            </a:r>
          </a:p>
          <a:p>
            <a:r>
              <a:rPr lang="en-US" sz="2000" b="1" dirty="0">
                <a:solidFill>
                  <a:schemeClr val="bg1"/>
                </a:solidFill>
                <a:latin typeface="Courier New" panose="02070309020205020404" pitchFamily="49" charset="0"/>
                <a:cs typeface="Courier New" panose="02070309020205020404" pitchFamily="49" charset="0"/>
                <a:sym typeface="+mn-ea"/>
              </a:rPr>
              <a:t>    A[i]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staircase(A, 0,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cout &lt;&lt; staircase_opt(0,n);</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32. Say no to Handshakes!!!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4707890"/>
          </a:xfrm>
          <a:prstGeom prst="rect">
            <a:avLst/>
          </a:prstGeom>
          <a:noFill/>
        </p:spPr>
        <p:txBody>
          <a:bodyPr wrap="square" rtlCol="0">
            <a:spAutoFit/>
          </a:bodyPr>
          <a:lstStyle/>
          <a:p>
            <a:r>
              <a:rPr lang="en-US" sz="2500" dirty="0">
                <a:latin typeface="Nunito Sans" panose="00000500000000000000" pitchFamily="2" charset="0"/>
                <a:sym typeface="+mn-ea"/>
              </a:rPr>
              <a:t>Before the outbreak of corona virus to the world, a meeting happened in a room in Wuhan. A person who attended that meeting had COVID-19 and no one in the room knew about it! So everyone started shaking hands with everyone else in the room as a gesture of respect and after meeting unfortunately every one got infected! Given the fact that any two persons shake hand exactly once, Can you tell the total count of handshakes happened in that meeting?</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The first line contains the number of test cases T, T lines follow. </a:t>
            </a:r>
          </a:p>
          <a:p>
            <a:r>
              <a:rPr lang="en-US" sz="2500" dirty="0">
                <a:latin typeface="Nunito Sans" panose="00000500000000000000" pitchFamily="2" charset="0"/>
                <a:sym typeface="+mn-ea"/>
              </a:rPr>
              <a:t>Each line then contains an integer N, the total number of people attended that meeting.</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32. Say no to Handshakes!!!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Print the number of handshakes for each test-case in a new line.</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1 &lt;= T &lt;= 1000 </a:t>
            </a:r>
          </a:p>
          <a:p>
            <a:r>
              <a:rPr lang="en-US" sz="2500" dirty="0">
                <a:latin typeface="Nunito Sans" panose="00000500000000000000" pitchFamily="2" charset="0"/>
                <a:sym typeface="+mn-ea"/>
              </a:rPr>
              <a:t>0 &lt; N &lt; 10</a:t>
            </a:r>
            <a:r>
              <a:rPr lang="en-US" sz="2500" baseline="30000" dirty="0">
                <a:latin typeface="Nunito Sans" panose="00000500000000000000" pitchFamily="2" charset="0"/>
                <a:sym typeface="+mn-ea"/>
              </a:rPr>
              <a:t>6 </a:t>
            </a:r>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Case 1 : The lonely board member shakes no hands, hence 0. </a:t>
            </a:r>
          </a:p>
          <a:p>
            <a:r>
              <a:rPr lang="en-US" sz="2500" dirty="0">
                <a:latin typeface="Nunito Sans" panose="00000500000000000000" pitchFamily="2" charset="0"/>
                <a:sym typeface="+mn-ea"/>
              </a:rPr>
              <a:t>Case 2 : There are 2 board members, 1 handshake takes place.</a:t>
            </a:r>
          </a:p>
        </p:txBody>
      </p:sp>
      <p:sp>
        <p:nvSpPr>
          <p:cNvPr id="6" name="TextBox 7"/>
          <p:cNvSpPr txBox="1"/>
          <p:nvPr/>
        </p:nvSpPr>
        <p:spPr>
          <a:xfrm>
            <a:off x="598714" y="3603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603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012389"/>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0</a:t>
            </a:r>
          </a:p>
          <a:p>
            <a:r>
              <a:rPr lang="en-US" sz="2500" dirty="0">
                <a:latin typeface="Nunito Sans" panose="00000500000000000000" pitchFamily="2" charset="0"/>
                <a:sym typeface="+mn-ea"/>
              </a:rPr>
              <a:t>1</a:t>
            </a:r>
          </a:p>
        </p:txBody>
      </p:sp>
      <p:sp>
        <p:nvSpPr>
          <p:cNvPr id="9" name="TextBox 11"/>
          <p:cNvSpPr txBox="1"/>
          <p:nvPr/>
        </p:nvSpPr>
        <p:spPr>
          <a:xfrm>
            <a:off x="598714" y="4122438"/>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2</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a;</a:t>
            </a:r>
          </a:p>
          <a:p>
            <a:r>
              <a:rPr lang="en-US" sz="2000" b="1" dirty="0">
                <a:solidFill>
                  <a:schemeClr val="bg1"/>
                </a:solidFill>
                <a:latin typeface="Courier New" panose="02070309020205020404" pitchFamily="49" charset="0"/>
                <a:cs typeface="Courier New" panose="02070309020205020404" pitchFamily="49" charset="0"/>
                <a:sym typeface="+mn-ea"/>
              </a:rPr>
              <a:t>	int b;</a:t>
            </a:r>
          </a:p>
          <a:p>
            <a:r>
              <a:rPr lang="en-US" sz="2000" b="1" dirty="0">
                <a:solidFill>
                  <a:schemeClr val="bg1"/>
                </a:solidFill>
                <a:latin typeface="Courier New" panose="02070309020205020404" pitchFamily="49" charset="0"/>
                <a:cs typeface="Courier New" panose="02070309020205020404" pitchFamily="49" charset="0"/>
                <a:sym typeface="+mn-ea"/>
              </a:rPr>
              <a:t>	int hs;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a;</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 = 0;i&lt;a;i++)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b;</a:t>
            </a:r>
          </a:p>
          <a:p>
            <a:r>
              <a:rPr lang="en-US" sz="2000" b="1" dirty="0">
                <a:solidFill>
                  <a:schemeClr val="bg1"/>
                </a:solidFill>
                <a:latin typeface="Courier New" panose="02070309020205020404" pitchFamily="49" charset="0"/>
                <a:cs typeface="Courier New" panose="02070309020205020404" pitchFamily="49" charset="0"/>
                <a:sym typeface="+mn-ea"/>
              </a:rPr>
              <a:t>		hs = b*(b - 1)/2;</a:t>
            </a:r>
          </a:p>
          <a:p>
            <a:r>
              <a:rPr lang="en-US" sz="2000" b="1" dirty="0">
                <a:solidFill>
                  <a:schemeClr val="bg1"/>
                </a:solidFill>
                <a:latin typeface="Courier New" panose="02070309020205020404" pitchFamily="49" charset="0"/>
                <a:cs typeface="Courier New" panose="02070309020205020404" pitchFamily="49" charset="0"/>
                <a:sym typeface="+mn-ea"/>
              </a:rPr>
              <a:t>		cout &lt;&lt; hs &lt;&lt; 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33. Exchange Books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sym typeface="+mn-ea"/>
              </a:rPr>
              <a:t>For enhancing the book reading, school distributed story books to students as part of the Children’s day celebrations. To increase the reading habit, the class teacher decided to exchange the books every weeks so that everyone will have a different book to read. She wants to know how many possible exchanges are possible.</a:t>
            </a:r>
          </a:p>
          <a:p>
            <a:r>
              <a:rPr lang="en-US" sz="2500" dirty="0">
                <a:latin typeface="Nunito Sans" panose="00000500000000000000" pitchFamily="2" charset="0"/>
                <a:sym typeface="+mn-ea"/>
              </a:rPr>
              <a:t>If they have 4 books and students, the possible exchanges are 9. Bi is the book of i-th student and after the exchange, he should get a different book, other than Bi.</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B1 B2 B3 B4 – first state, before exchange of the books</a:t>
            </a:r>
          </a:p>
          <a:p>
            <a:r>
              <a:rPr lang="en-US" sz="2500" dirty="0">
                <a:latin typeface="Nunito Sans" panose="00000500000000000000" pitchFamily="2" charset="0"/>
                <a:sym typeface="+mn-ea"/>
              </a:rPr>
              <a:t>B2 B1 B4 B3</a:t>
            </a:r>
          </a:p>
          <a:p>
            <a:r>
              <a:rPr lang="en-US" sz="2500" dirty="0">
                <a:latin typeface="Nunito Sans" panose="00000500000000000000" pitchFamily="2" charset="0"/>
                <a:sym typeface="+mn-ea"/>
              </a:rPr>
              <a:t>B2 B3 B4 B1</a:t>
            </a:r>
          </a:p>
          <a:p>
            <a:r>
              <a:rPr lang="en-US" sz="2500" dirty="0">
                <a:latin typeface="Nunito Sans" panose="00000500000000000000" pitchFamily="2" charset="0"/>
                <a:sym typeface="+mn-ea"/>
              </a:rPr>
              <a:t>B2 B4 B1 B3</a:t>
            </a:r>
          </a:p>
          <a:p>
            <a:r>
              <a:rPr lang="en-US" sz="2500" dirty="0">
                <a:latin typeface="Nunito Sans" panose="00000500000000000000" pitchFamily="2" charset="0"/>
                <a:sym typeface="+mn-ea"/>
              </a:rPr>
              <a:t>B3 B1 B4 B2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void segregate0and1(int arr[], int 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left = 0, right = n-1;       </a:t>
            </a:r>
          </a:p>
          <a:p>
            <a:r>
              <a:rPr lang="en-US" sz="2000" b="1" dirty="0">
                <a:solidFill>
                  <a:schemeClr val="bg1"/>
                </a:solidFill>
                <a:latin typeface="Courier New" panose="02070309020205020404" pitchFamily="49" charset="0"/>
                <a:cs typeface="Courier New" panose="02070309020205020404" pitchFamily="49" charset="0"/>
              </a:rPr>
              <a:t>	while(1)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if(left &gt;= right)              </a:t>
            </a:r>
          </a:p>
          <a:p>
            <a:r>
              <a:rPr lang="en-US" sz="2000" b="1" dirty="0">
                <a:solidFill>
                  <a:schemeClr val="bg1"/>
                </a:solidFill>
                <a:latin typeface="Courier New" panose="02070309020205020404" pitchFamily="49" charset="0"/>
                <a:cs typeface="Courier New" panose="02070309020205020404" pitchFamily="49" charset="0"/>
              </a:rPr>
              <a:t>			break;       </a:t>
            </a:r>
          </a:p>
          <a:p>
            <a:r>
              <a:rPr lang="en-US" sz="2000" b="1" dirty="0">
                <a:solidFill>
                  <a:schemeClr val="bg1"/>
                </a:solidFill>
                <a:latin typeface="Courier New" panose="02070309020205020404" pitchFamily="49" charset="0"/>
                <a:cs typeface="Courier New" panose="02070309020205020404" pitchFamily="49" charset="0"/>
              </a:rPr>
              <a:t>		if(arr[left] == 0) </a:t>
            </a:r>
          </a:p>
          <a:p>
            <a:r>
              <a:rPr lang="en-US" sz="2000" b="1" dirty="0">
                <a:solidFill>
                  <a:schemeClr val="bg1"/>
                </a:solidFill>
                <a:latin typeface="Courier New" panose="02070309020205020404" pitchFamily="49" charset="0"/>
                <a:cs typeface="Courier New" panose="02070309020205020404" pitchFamily="49" charset="0"/>
              </a:rPr>
              <a:t>			left++;          </a:t>
            </a:r>
          </a:p>
          <a:p>
            <a:r>
              <a:rPr lang="en-US" sz="2000" b="1" dirty="0">
                <a:solidFill>
                  <a:schemeClr val="bg1"/>
                </a:solidFill>
                <a:latin typeface="Courier New" panose="02070309020205020404" pitchFamily="49" charset="0"/>
                <a:cs typeface="Courier New" panose="02070309020205020404" pitchFamily="49" charset="0"/>
              </a:rPr>
              <a:t>		else if(arr[right] == 1) </a:t>
            </a:r>
          </a:p>
          <a:p>
            <a:r>
              <a:rPr lang="en-US" sz="2000" b="1" dirty="0">
                <a:solidFill>
                  <a:schemeClr val="bg1"/>
                </a:solidFill>
                <a:latin typeface="Courier New" panose="02070309020205020404" pitchFamily="49" charset="0"/>
                <a:cs typeface="Courier New" panose="02070309020205020404" pitchFamily="49" charset="0"/>
              </a:rPr>
              <a:t>			right--; </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arr[left]  = 0;         </a:t>
            </a:r>
          </a:p>
          <a:p>
            <a:r>
              <a:rPr lang="en-US" sz="2000" b="1" dirty="0">
                <a:solidFill>
                  <a:schemeClr val="bg1"/>
                </a:solidFill>
                <a:latin typeface="Courier New" panose="02070309020205020404" pitchFamily="49" charset="0"/>
                <a:cs typeface="Courier New" panose="02070309020205020404" pitchFamily="49" charset="0"/>
              </a:rPr>
              <a:t>			arr[right] = 1;         </a:t>
            </a:r>
          </a:p>
          <a:p>
            <a:r>
              <a:rPr lang="en-US" sz="2000" b="1" dirty="0">
                <a:solidFill>
                  <a:schemeClr val="bg1"/>
                </a:solidFill>
                <a:latin typeface="Courier New" panose="02070309020205020404" pitchFamily="49" charset="0"/>
                <a:cs typeface="Courier New" panose="02070309020205020404" pitchFamily="49" charset="0"/>
              </a:rPr>
              <a:t>			left++;         </a:t>
            </a:r>
          </a:p>
          <a:p>
            <a:r>
              <a:rPr lang="en-US" sz="2000" b="1" dirty="0">
                <a:solidFill>
                  <a:schemeClr val="bg1"/>
                </a:solidFill>
                <a:latin typeface="Courier New" panose="02070309020205020404" pitchFamily="49" charset="0"/>
                <a:cs typeface="Courier New" panose="02070309020205020404" pitchFamily="49" charset="0"/>
              </a:rPr>
              <a:t>			right--;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33. Exchange Books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sym typeface="+mn-ea"/>
              </a:rPr>
              <a:t>B3 B4 B1 B2</a:t>
            </a:r>
          </a:p>
          <a:p>
            <a:r>
              <a:rPr lang="en-US" sz="2500" dirty="0">
                <a:latin typeface="Nunito Sans" panose="00000500000000000000" pitchFamily="2" charset="0"/>
                <a:sym typeface="+mn-ea"/>
              </a:rPr>
              <a:t>B3 B4 B2 B1</a:t>
            </a:r>
          </a:p>
          <a:p>
            <a:r>
              <a:rPr lang="en-US" sz="2500" dirty="0">
                <a:latin typeface="Nunito Sans" panose="00000500000000000000" pitchFamily="2" charset="0"/>
                <a:sym typeface="+mn-ea"/>
              </a:rPr>
              <a:t>B4 B1 B2 B3</a:t>
            </a:r>
          </a:p>
          <a:p>
            <a:r>
              <a:rPr lang="en-US" sz="2500" dirty="0">
                <a:latin typeface="Nunito Sans" panose="00000500000000000000" pitchFamily="2" charset="0"/>
                <a:sym typeface="+mn-ea"/>
              </a:rPr>
              <a:t>B4 B3 B1 B2</a:t>
            </a:r>
          </a:p>
          <a:p>
            <a:r>
              <a:rPr lang="en-US" sz="2500" dirty="0">
                <a:latin typeface="Nunito Sans" panose="00000500000000000000" pitchFamily="2" charset="0"/>
                <a:sym typeface="+mn-ea"/>
              </a:rPr>
              <a:t>B4 B3 B2 B1</a:t>
            </a:r>
          </a:p>
          <a:p>
            <a:r>
              <a:rPr lang="en-US" sz="2500" dirty="0">
                <a:latin typeface="Nunito Sans" panose="00000500000000000000" pitchFamily="2" charset="0"/>
                <a:sym typeface="+mn-ea"/>
              </a:rPr>
              <a:t>Find the number of possible exchanges, if the books are exchanged so that every student will receive a different book.</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1&lt;= N &lt;= 1000000</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Input contains one line with N, indicates the number of books and number of students.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33. Exchange Books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1630045"/>
          </a:xfrm>
          <a:prstGeom prst="rect">
            <a:avLst/>
          </a:prstGeom>
          <a:noFill/>
        </p:spPr>
        <p:txBody>
          <a:bodyPr wrap="square" rtlCol="0">
            <a:spAutoFit/>
          </a:bodyPr>
          <a:lstStyle/>
          <a:p>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Output the answer modulo 100000007.</a:t>
            </a:r>
          </a:p>
          <a:p>
            <a:endParaRPr lang="en-US" sz="2500" dirty="0">
              <a:latin typeface="Nunito Sans" panose="00000500000000000000" pitchFamily="2" charset="0"/>
              <a:sym typeface="+mn-ea"/>
            </a:endParaRPr>
          </a:p>
          <a:p>
            <a:r>
              <a:rPr lang="en-US" sz="2500" b="1" dirty="0">
                <a:latin typeface="Nunito Sans" panose="00000500000000000000" pitchFamily="2" charset="0"/>
                <a:sym typeface="+mn-ea"/>
              </a:rPr>
              <a:t>Refer the sample output for formatting</a:t>
            </a:r>
          </a:p>
        </p:txBody>
      </p:sp>
      <p:sp>
        <p:nvSpPr>
          <p:cNvPr id="6" name="TextBox 7"/>
          <p:cNvSpPr txBox="1"/>
          <p:nvPr/>
        </p:nvSpPr>
        <p:spPr>
          <a:xfrm>
            <a:off x="598714" y="3603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603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012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9</a:t>
            </a:r>
          </a:p>
        </p:txBody>
      </p:sp>
      <p:sp>
        <p:nvSpPr>
          <p:cNvPr id="9" name="TextBox 11"/>
          <p:cNvSpPr txBox="1"/>
          <p:nvPr/>
        </p:nvSpPr>
        <p:spPr>
          <a:xfrm>
            <a:off x="598714" y="41224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4</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#include &lt;bits/stdc++.h&gt;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long long int countDer(long long int 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Base cases </a:t>
            </a:r>
          </a:p>
          <a:p>
            <a:r>
              <a:rPr lang="en-US" sz="2000" b="1" dirty="0">
                <a:solidFill>
                  <a:schemeClr val="bg1"/>
                </a:solidFill>
                <a:latin typeface="Courier New" panose="02070309020205020404" pitchFamily="49" charset="0"/>
                <a:cs typeface="Courier New" panose="02070309020205020404" pitchFamily="49" charset="0"/>
                <a:sym typeface="+mn-ea"/>
              </a:rPr>
              <a:t>if (n == 1)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if (n == 0) </a:t>
            </a:r>
          </a:p>
          <a:p>
            <a:r>
              <a:rPr lang="en-US" sz="2000" b="1" dirty="0">
                <a:solidFill>
                  <a:schemeClr val="bg1"/>
                </a:solidFill>
                <a:latin typeface="Courier New" panose="02070309020205020404" pitchFamily="49" charset="0"/>
                <a:cs typeface="Courier New" panose="02070309020205020404" pitchFamily="49" charset="0"/>
                <a:sym typeface="+mn-ea"/>
              </a:rPr>
              <a:t>    return 1; </a:t>
            </a:r>
          </a:p>
          <a:p>
            <a:r>
              <a:rPr lang="en-US" sz="2000" b="1" dirty="0">
                <a:solidFill>
                  <a:schemeClr val="bg1"/>
                </a:solidFill>
                <a:latin typeface="Courier New" panose="02070309020205020404" pitchFamily="49" charset="0"/>
                <a:cs typeface="Courier New" panose="02070309020205020404" pitchFamily="49" charset="0"/>
                <a:sym typeface="+mn-ea"/>
              </a:rPr>
              <a:t>if (n == 2) </a:t>
            </a:r>
          </a:p>
          <a:p>
            <a:r>
              <a:rPr lang="en-US" sz="2000" b="1" dirty="0">
                <a:solidFill>
                  <a:schemeClr val="bg1"/>
                </a:solidFill>
                <a:latin typeface="Courier New" panose="02070309020205020404" pitchFamily="49" charset="0"/>
                <a:cs typeface="Courier New" panose="02070309020205020404" pitchFamily="49" charset="0"/>
                <a:sym typeface="+mn-ea"/>
              </a:rPr>
              <a:t>    return 1; </a:t>
            </a:r>
          </a:p>
          <a:p>
            <a:r>
              <a:rPr lang="en-US" sz="2000" b="1" dirty="0">
                <a:solidFill>
                  <a:schemeClr val="bg1"/>
                </a:solidFill>
                <a:latin typeface="Courier New" panose="02070309020205020404" pitchFamily="49" charset="0"/>
                <a:cs typeface="Courier New" panose="02070309020205020404" pitchFamily="49" charset="0"/>
                <a:sym typeface="+mn-ea"/>
              </a:rPr>
              <a:t>return ((n - 1) * (countDer(n - 1) +  </a:t>
            </a:r>
          </a:p>
          <a:p>
            <a:r>
              <a:rPr lang="en-US" sz="2000" b="1" dirty="0">
                <a:solidFill>
                  <a:schemeClr val="bg1"/>
                </a:solidFill>
                <a:latin typeface="Courier New" panose="02070309020205020404" pitchFamily="49" charset="0"/>
                <a:cs typeface="Courier New" panose="02070309020205020404" pitchFamily="49" charset="0"/>
                <a:sym typeface="+mn-ea"/>
              </a:rPr>
              <a:t>                  countDer(n - 2)))% 100000007;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long long int n;</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cout &lt;&lt;countDer(n); </a:t>
            </a:r>
          </a:p>
          <a:p>
            <a:r>
              <a:rPr lang="en-US" sz="2000" b="1" dirty="0">
                <a:solidFill>
                  <a:schemeClr val="bg1"/>
                </a:solidFill>
                <a:latin typeface="Courier New" panose="02070309020205020404" pitchFamily="49" charset="0"/>
                <a:cs typeface="Courier New" panose="02070309020205020404" pitchFamily="49" charset="0"/>
                <a:sym typeface="+mn-ea"/>
              </a:rPr>
              <a:t>    return 0;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34. Pendulum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Bob is doing a research in Pendulum. He is just pushing the pendulum aside and the pendulum started moving in to-and-fro motion. Bob will push the pendulum always towards his right side to start the oscillation. Bob wanted to calculate the distance between extreme position and the centre position of pendulum for each oscillations. He somehow calculated all the possible distance. Since he is busy in this research he is giving the task to his assistant who needs to arrange the values as instructed.</a:t>
            </a:r>
          </a:p>
          <a:p>
            <a:pPr algn="just"/>
            <a:r>
              <a:rPr lang="en-US" sz="2500" dirty="0">
                <a:latin typeface="Nunito Sans" panose="00000500000000000000" pitchFamily="2" charset="0"/>
                <a:sym typeface="+mn-ea"/>
              </a:rPr>
              <a:t>Since he is pushing the pendulum to his right always. He wanted to store that distance in the right extreme of the arrangement. And the pendulum will move towards the extreme left at that time he want that value to be stored in the left most extreme in the arrangement. And this continues till the pendulum stops. He is also sure that the distance reached at that oscillation will always be lesser than the previous oscillation towards that particular end.Write a program to arrange the distance as instructed.</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34. Pendulum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1144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1144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5231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4 2 1 3 5</a:t>
            </a:r>
          </a:p>
        </p:txBody>
      </p:sp>
      <p:sp>
        <p:nvSpPr>
          <p:cNvPr id="9" name="TextBox 11"/>
          <p:cNvSpPr txBox="1"/>
          <p:nvPr/>
        </p:nvSpPr>
        <p:spPr>
          <a:xfrm>
            <a:off x="598714" y="1633238"/>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1 3 2 5 4</a:t>
            </a:r>
          </a:p>
        </p:txBody>
      </p:sp>
      <p:sp>
        <p:nvSpPr>
          <p:cNvPr id="3" name="TextBox 17"/>
          <p:cNvSpPr txBox="1"/>
          <p:nvPr/>
        </p:nvSpPr>
        <p:spPr>
          <a:xfrm>
            <a:off x="598715" y="1156906"/>
            <a:ext cx="10950806" cy="3553460"/>
          </a:xfrm>
          <a:prstGeom prst="rect">
            <a:avLst/>
          </a:prstGeom>
          <a:noFill/>
        </p:spPr>
        <p:txBody>
          <a:bodyPr wrap="square" rtlCol="0">
            <a:spAutoFit/>
          </a:bodyPr>
          <a:lstStyle/>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maximum distance in the given data is 5 hence that is placed in the right most end. The next maximum element is 4 which is placed in the left most end. Again the pendulum oscillates towards right to cover a distance of 3 and this continues.</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n,i,j,temp;</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a[n],b[n];</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cin&gt;&gt;a[i];</a:t>
            </a:r>
          </a:p>
          <a:p>
            <a:r>
              <a:rPr lang="en-US" sz="2000" b="1" dirty="0">
                <a:solidFill>
                  <a:schemeClr val="bg1"/>
                </a:solidFill>
                <a:latin typeface="Courier New" panose="02070309020205020404" pitchFamily="49" charset="0"/>
                <a:cs typeface="Courier New" panose="02070309020205020404" pitchFamily="49" charset="0"/>
                <a:sym typeface="+mn-ea"/>
              </a:rPr>
              <a:t>	sort(a,a+n);</a:t>
            </a:r>
          </a:p>
          <a:p>
            <a:r>
              <a:rPr lang="en-US" sz="2000" b="1" dirty="0">
                <a:solidFill>
                  <a:schemeClr val="bg1"/>
                </a:solidFill>
                <a:latin typeface="Courier New" panose="02070309020205020404" pitchFamily="49" charset="0"/>
                <a:cs typeface="Courier New" panose="02070309020205020404" pitchFamily="49" charset="0"/>
                <a:sym typeface="+mn-ea"/>
              </a:rPr>
              <a:t>   	int left=0,right=n-1,flag=1;</a:t>
            </a:r>
          </a:p>
          <a:p>
            <a:r>
              <a:rPr lang="en-US" sz="2000" b="1" dirty="0">
                <a:solidFill>
                  <a:schemeClr val="bg1"/>
                </a:solidFill>
                <a:latin typeface="Courier New" panose="02070309020205020404" pitchFamily="49" charset="0"/>
                <a:cs typeface="Courier New" panose="02070309020205020404" pitchFamily="49" charset="0"/>
                <a:sym typeface="+mn-ea"/>
              </a:rPr>
              <a:t>   	for(i=n-1;i&gt;=0;i--)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if(flag==1)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b[right--]=a[i];</a:t>
            </a:r>
          </a:p>
          <a:p>
            <a:r>
              <a:rPr lang="en-US" sz="2000" b="1" dirty="0">
                <a:solidFill>
                  <a:schemeClr val="bg1"/>
                </a:solidFill>
                <a:latin typeface="Courier New" panose="02070309020205020404" pitchFamily="49" charset="0"/>
                <a:cs typeface="Courier New" panose="02070309020205020404" pitchFamily="49" charset="0"/>
                <a:sym typeface="+mn-ea"/>
              </a:rPr>
              <a:t>			flag=0;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b[left++]=a[i];</a:t>
            </a:r>
          </a:p>
          <a:p>
            <a:r>
              <a:rPr lang="en-US" sz="2000" b="1" dirty="0">
                <a:solidFill>
                  <a:schemeClr val="bg1"/>
                </a:solidFill>
                <a:latin typeface="Courier New" panose="02070309020205020404" pitchFamily="49" charset="0"/>
                <a:cs typeface="Courier New" panose="02070309020205020404" pitchFamily="49" charset="0"/>
                <a:sym typeface="+mn-ea"/>
              </a:rPr>
              <a:t>			flag=1;</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cout&lt;&lt;b[i]&lt;&lt;"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35. Fake Palindrome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You are given a string A and you have to find the number of different sub-strings of the string A which are fake palindromes.</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Note:</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 </a:t>
            </a:r>
            <a:r>
              <a:rPr lang="en-US" sz="2500" b="1" dirty="0">
                <a:latin typeface="Nunito Sans" panose="00000500000000000000" pitchFamily="2" charset="0"/>
                <a:sym typeface="+mn-ea"/>
              </a:rPr>
              <a:t>Palindrome: </a:t>
            </a:r>
            <a:r>
              <a:rPr lang="en-US" sz="2500" dirty="0">
                <a:latin typeface="Nunito Sans" panose="00000500000000000000" pitchFamily="2" charset="0"/>
                <a:sym typeface="+mn-ea"/>
              </a:rPr>
              <a:t>A string is called a palindrome if you reverse the string yet the order of letters remains the same. For example, MADAM.</a:t>
            </a:r>
          </a:p>
          <a:p>
            <a:pPr algn="just"/>
            <a:r>
              <a:rPr lang="en-US" sz="2500" dirty="0">
                <a:latin typeface="Nunito Sans" panose="00000500000000000000" pitchFamily="2" charset="0"/>
                <a:sym typeface="+mn-ea"/>
              </a:rPr>
              <a:t>2. </a:t>
            </a:r>
            <a:r>
              <a:rPr lang="en-US" sz="2500" b="1" dirty="0">
                <a:latin typeface="Nunito Sans" panose="00000500000000000000" pitchFamily="2" charset="0"/>
                <a:sym typeface="+mn-ea"/>
              </a:rPr>
              <a:t>Fake Palindrome:</a:t>
            </a:r>
            <a:r>
              <a:rPr lang="en-US" sz="2500" dirty="0">
                <a:latin typeface="Nunito Sans" panose="00000500000000000000" pitchFamily="2" charset="0"/>
                <a:sym typeface="+mn-ea"/>
              </a:rPr>
              <a:t> A string is called as a fake palindrome if any of its permutations is a palindrome. For example, AAC is fake palindrome, but ACD is not.</a:t>
            </a:r>
          </a:p>
          <a:p>
            <a:pPr algn="just"/>
            <a:r>
              <a:rPr lang="en-US" sz="2500" dirty="0">
                <a:latin typeface="Nunito Sans" panose="00000500000000000000" pitchFamily="2" charset="0"/>
                <a:sym typeface="+mn-ea"/>
              </a:rPr>
              <a:t>3. </a:t>
            </a:r>
            <a:r>
              <a:rPr lang="en-US" sz="2500" b="1" dirty="0">
                <a:latin typeface="Nunito Sans" panose="00000500000000000000" pitchFamily="2" charset="0"/>
                <a:sym typeface="+mn-ea"/>
              </a:rPr>
              <a:t>Sub-string:</a:t>
            </a:r>
            <a:r>
              <a:rPr lang="en-US" sz="2500" dirty="0">
                <a:latin typeface="Nunito Sans" panose="00000500000000000000" pitchFamily="2" charset="0"/>
                <a:sym typeface="+mn-ea"/>
              </a:rPr>
              <a:t> A sub-string is a contiguous sequence (non-empty) of characters within a string.</a:t>
            </a:r>
          </a:p>
          <a:p>
            <a:pPr algn="just"/>
            <a:r>
              <a:rPr lang="en-US" sz="2500" dirty="0">
                <a:latin typeface="Nunito Sans" panose="00000500000000000000" pitchFamily="2" charset="0"/>
                <a:sym typeface="+mn-ea"/>
              </a:rPr>
              <a:t>4. Two sub-strings are considered same if their starting indices and ending indices are equal.</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35. Fake Palindrome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TextBox 17"/>
          <p:cNvSpPr txBox="1"/>
          <p:nvPr/>
        </p:nvSpPr>
        <p:spPr>
          <a:xfrm>
            <a:off x="598715" y="1156906"/>
            <a:ext cx="10950806" cy="5477510"/>
          </a:xfrm>
          <a:prstGeom prst="rect">
            <a:avLst/>
          </a:prstGeom>
          <a:noFill/>
        </p:spPr>
        <p:txBody>
          <a:bodyPr wrap="square" rtlCol="0">
            <a:spAutoFit/>
          </a:bodyPr>
          <a:lstStyle/>
          <a:p>
            <a:pPr algn="just"/>
            <a:r>
              <a:rPr lang="en-US" sz="2500" b="1" dirty="0">
                <a:latin typeface="Nunito Sans" panose="00000500000000000000" pitchFamily="2" charset="0"/>
                <a:sym typeface="+mn-ea"/>
              </a:rPr>
              <a:t>Input Format:</a:t>
            </a:r>
          </a:p>
          <a:p>
            <a:pPr marL="342900" indent="-342900" algn="just">
              <a:buFont typeface="Arial" panose="020B0604020202020204" pitchFamily="34" charset="0"/>
              <a:buChar char="•"/>
            </a:pPr>
            <a:r>
              <a:rPr lang="en-US" sz="2500" dirty="0">
                <a:latin typeface="Nunito Sans" panose="00000500000000000000" pitchFamily="2" charset="0"/>
                <a:sym typeface="+mn-ea"/>
              </a:rPr>
              <a:t>First line contains a string S</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Print a single integer (number of fake palindrome sub-strings).</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Constraints:</a:t>
            </a:r>
          </a:p>
          <a:p>
            <a:pPr marL="342900" indent="-342900" algn="just">
              <a:buFont typeface="Arial" panose="020B0604020202020204" pitchFamily="34" charset="0"/>
              <a:buChar char="•"/>
            </a:pPr>
            <a:r>
              <a:rPr lang="en-US" sz="2500" dirty="0">
                <a:latin typeface="Nunito Sans" panose="00000500000000000000" pitchFamily="2" charset="0"/>
                <a:sym typeface="+mn-ea"/>
              </a:rPr>
              <a:t>1 &lt;= |S| &lt;= 2 * 10</a:t>
            </a:r>
            <a:r>
              <a:rPr lang="en-US" sz="2500" baseline="30000" dirty="0">
                <a:latin typeface="Nunito Sans" panose="00000500000000000000" pitchFamily="2" charset="0"/>
                <a:sym typeface="+mn-ea"/>
              </a:rPr>
              <a:t>5</a:t>
            </a:r>
          </a:p>
          <a:p>
            <a:pPr marL="342900" indent="-342900" algn="just">
              <a:buFont typeface="Arial" panose="020B0604020202020204" pitchFamily="34" charset="0"/>
              <a:buChar char="•"/>
            </a:pPr>
            <a:r>
              <a:rPr lang="en-US" sz="2500" dirty="0">
                <a:latin typeface="Nunito Sans" panose="00000500000000000000" pitchFamily="2" charset="0"/>
                <a:sym typeface="+mn-ea"/>
              </a:rPr>
              <a:t>The string will contain only Upper case 'A' to 'Z'</a:t>
            </a:r>
          </a:p>
          <a:p>
            <a:pPr marL="342900" indent="-342900" algn="just">
              <a:buFont typeface="Arial" panose="020B0604020202020204" pitchFamily="34" charset="0"/>
              <a:buChar char="•"/>
            </a:pPr>
            <a:endParaRPr lang="en-US" sz="2500" dirty="0">
              <a:latin typeface="Nunito Sans" panose="00000500000000000000" pitchFamily="2" charset="0"/>
              <a:sym typeface="+mn-ea"/>
            </a:endParaRPr>
          </a:p>
          <a:p>
            <a:pPr marL="342900" indent="-342900" algn="just">
              <a:buFont typeface="Arial" panose="020B0604020202020204" pitchFamily="34" charset="0"/>
              <a:buChar char="•"/>
            </a:pPr>
            <a:endParaRPr lang="en-US" sz="2500" dirty="0">
              <a:latin typeface="Nunito Sans" panose="00000500000000000000" pitchFamily="2" charset="0"/>
              <a:sym typeface="+mn-ea"/>
            </a:endParaRPr>
          </a:p>
          <a:p>
            <a:pPr marL="342900" indent="-342900" algn="just">
              <a:buFont typeface="Arial" panose="020B0604020202020204" pitchFamily="34" charset="0"/>
              <a:buChar char="•"/>
            </a:pPr>
            <a:endParaRPr lang="en-US" sz="2500" dirty="0">
              <a:latin typeface="Nunito Sans" panose="00000500000000000000" pitchFamily="2" charset="0"/>
              <a:sym typeface="+mn-ea"/>
            </a:endParaRPr>
          </a:p>
          <a:p>
            <a:pPr indent="0" algn="just">
              <a:buFont typeface="Arial" panose="020B0604020202020204" pitchFamily="34" charset="0"/>
              <a:buNone/>
            </a:pPr>
            <a:r>
              <a:rPr lang="en-US" sz="2500" b="1" dirty="0">
                <a:latin typeface="Nunito Sans" panose="00000500000000000000" pitchFamily="2" charset="0"/>
                <a:sym typeface="+mn-ea"/>
              </a:rPr>
              <a:t>Explanation:</a:t>
            </a:r>
          </a:p>
          <a:p>
            <a:pPr indent="0" algn="just">
              <a:buFont typeface="Arial" panose="020B0604020202020204" pitchFamily="34" charset="0"/>
              <a:buNone/>
            </a:pPr>
            <a:r>
              <a:rPr lang="en-US" sz="2500" dirty="0">
                <a:latin typeface="Nunito Sans" panose="00000500000000000000" pitchFamily="2" charset="0"/>
                <a:sym typeface="+mn-ea"/>
              </a:rPr>
              <a:t>The fake palindrome for the string ABAB are A, B, A, B, ABA, BAB, ABAB.</a:t>
            </a:r>
          </a:p>
          <a:p>
            <a:pPr marL="342900" indent="-342900" algn="just">
              <a:buFont typeface="Arial" panose="020B0604020202020204" pitchFamily="34" charset="0"/>
              <a:buChar char="•"/>
            </a:pPr>
            <a:endParaRPr lang="en-US" sz="2500" dirty="0">
              <a:latin typeface="Nunito Sans" panose="00000500000000000000" pitchFamily="2" charset="0"/>
              <a:sym typeface="+mn-ea"/>
            </a:endParaRPr>
          </a:p>
        </p:txBody>
      </p:sp>
      <p:sp>
        <p:nvSpPr>
          <p:cNvPr id="6" name="TextBox 7"/>
          <p:cNvSpPr txBox="1"/>
          <p:nvPr/>
        </p:nvSpPr>
        <p:spPr>
          <a:xfrm>
            <a:off x="598805" y="4365625"/>
            <a:ext cx="2858135"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7" name="TextBox 13"/>
          <p:cNvSpPr txBox="1"/>
          <p:nvPr/>
        </p:nvSpPr>
        <p:spPr>
          <a:xfrm>
            <a:off x="6553200" y="43656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8" name="TextBox 14"/>
          <p:cNvSpPr txBox="1"/>
          <p:nvPr/>
        </p:nvSpPr>
        <p:spPr>
          <a:xfrm>
            <a:off x="6553200" y="4774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7</a:t>
            </a:r>
          </a:p>
        </p:txBody>
      </p:sp>
      <p:sp>
        <p:nvSpPr>
          <p:cNvPr id="9" name="TextBox 11"/>
          <p:cNvSpPr txBox="1"/>
          <p:nvPr/>
        </p:nvSpPr>
        <p:spPr>
          <a:xfrm>
            <a:off x="598714" y="48844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ABAB</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35. Fake Palindrome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TextBox 17"/>
          <p:cNvSpPr txBox="1"/>
          <p:nvPr/>
        </p:nvSpPr>
        <p:spPr>
          <a:xfrm>
            <a:off x="598715" y="1156906"/>
            <a:ext cx="10950806" cy="2014855"/>
          </a:xfrm>
          <a:prstGeom prst="rect">
            <a:avLst/>
          </a:prstGeom>
          <a:noFill/>
        </p:spPr>
        <p:txBody>
          <a:bodyPr wrap="square" rtlCol="0">
            <a:spAutoFit/>
          </a:bodyPr>
          <a:lstStyle/>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p>
          <a:p>
            <a:pPr algn="just"/>
            <a:r>
              <a:rPr lang="en-US" sz="2500" dirty="0">
                <a:latin typeface="Nunito Sans" panose="00000500000000000000" pitchFamily="2" charset="0"/>
                <a:sym typeface="+mn-ea"/>
              </a:rPr>
              <a:t>The fake palindrome for the string AAA are A, A, A, AA, AA, AAA</a:t>
            </a:r>
          </a:p>
        </p:txBody>
      </p:sp>
      <p:sp>
        <p:nvSpPr>
          <p:cNvPr id="6" name="TextBox 7"/>
          <p:cNvSpPr txBox="1"/>
          <p:nvPr/>
        </p:nvSpPr>
        <p:spPr>
          <a:xfrm>
            <a:off x="598805" y="1266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7" name="TextBox 13"/>
          <p:cNvSpPr txBox="1"/>
          <p:nvPr/>
        </p:nvSpPr>
        <p:spPr>
          <a:xfrm>
            <a:off x="6553200" y="1266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8" name="TextBox 14"/>
          <p:cNvSpPr txBox="1"/>
          <p:nvPr/>
        </p:nvSpPr>
        <p:spPr>
          <a:xfrm>
            <a:off x="6553200" y="1675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6</a:t>
            </a:r>
          </a:p>
        </p:txBody>
      </p:sp>
      <p:sp>
        <p:nvSpPr>
          <p:cNvPr id="9" name="TextBox 11"/>
          <p:cNvSpPr txBox="1"/>
          <p:nvPr/>
        </p:nvSpPr>
        <p:spPr>
          <a:xfrm>
            <a:off x="598714" y="1785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AAA</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bool ispalindrome(string str)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count[128] = {0};</a:t>
            </a:r>
          </a:p>
          <a:p>
            <a:r>
              <a:rPr lang="en-US" sz="2000" b="1" dirty="0">
                <a:solidFill>
                  <a:schemeClr val="bg1"/>
                </a:solidFill>
                <a:latin typeface="Courier New" panose="02070309020205020404" pitchFamily="49" charset="0"/>
                <a:cs typeface="Courier New" panose="02070309020205020404" pitchFamily="49" charset="0"/>
                <a:sym typeface="+mn-ea"/>
              </a:rPr>
              <a:t>	for (int i = 0; str[i]; i++) </a:t>
            </a:r>
          </a:p>
          <a:p>
            <a:r>
              <a:rPr lang="en-US" sz="2000" b="1" dirty="0">
                <a:solidFill>
                  <a:schemeClr val="bg1"/>
                </a:solidFill>
                <a:latin typeface="Courier New" panose="02070309020205020404" pitchFamily="49" charset="0"/>
                <a:cs typeface="Courier New" panose="02070309020205020404" pitchFamily="49" charset="0"/>
                <a:sym typeface="+mn-ea"/>
              </a:rPr>
              <a:t>		count[str[i]]++; </a:t>
            </a:r>
          </a:p>
          <a:p>
            <a:r>
              <a:rPr lang="en-US" sz="2000" b="1" dirty="0">
                <a:solidFill>
                  <a:schemeClr val="bg1"/>
                </a:solidFill>
                <a:latin typeface="Courier New" panose="02070309020205020404" pitchFamily="49" charset="0"/>
                <a:cs typeface="Courier New" panose="02070309020205020404" pitchFamily="49" charset="0"/>
                <a:sym typeface="+mn-ea"/>
              </a:rPr>
              <a:t>	int odd = 0; </a:t>
            </a:r>
          </a:p>
          <a:p>
            <a:r>
              <a:rPr lang="en-US" sz="2000" b="1" dirty="0">
                <a:solidFill>
                  <a:schemeClr val="bg1"/>
                </a:solidFill>
                <a:latin typeface="Courier New" panose="02070309020205020404" pitchFamily="49" charset="0"/>
                <a:cs typeface="Courier New" panose="02070309020205020404" pitchFamily="49" charset="0"/>
                <a:sym typeface="+mn-ea"/>
              </a:rPr>
              <a:t>	for (int i = 65; i &lt;=85 ; 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 (count[i] &amp; 1) </a:t>
            </a:r>
          </a:p>
          <a:p>
            <a:r>
              <a:rPr lang="en-US" sz="2000" b="1" dirty="0">
                <a:solidFill>
                  <a:schemeClr val="bg1"/>
                </a:solidFill>
                <a:latin typeface="Courier New" panose="02070309020205020404" pitchFamily="49" charset="0"/>
                <a:cs typeface="Courier New" panose="02070309020205020404" pitchFamily="49" charset="0"/>
                <a:sym typeface="+mn-ea"/>
              </a:rPr>
              <a:t>			odd++;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if (odd &gt; 1) </a:t>
            </a:r>
          </a:p>
          <a:p>
            <a:r>
              <a:rPr lang="en-US" sz="2000" b="1" dirty="0">
                <a:solidFill>
                  <a:schemeClr val="bg1"/>
                </a:solidFill>
                <a:latin typeface="Courier New" panose="02070309020205020404" pitchFamily="49" charset="0"/>
                <a:cs typeface="Courier New" panose="02070309020205020404" pitchFamily="49" charset="0"/>
                <a:sym typeface="+mn-ea"/>
              </a:rPr>
              <a:t>			return false;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true;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long long solve(string s)</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long long sum =0;</a:t>
            </a:r>
          </a:p>
          <a:p>
            <a:r>
              <a:rPr lang="en-US" sz="2000" b="1" dirty="0">
                <a:solidFill>
                  <a:schemeClr val="bg1"/>
                </a:solidFill>
                <a:latin typeface="Courier New" panose="02070309020205020404" pitchFamily="49" charset="0"/>
                <a:cs typeface="Courier New" panose="02070309020205020404" pitchFamily="49" charset="0"/>
                <a:sym typeface="+mn-ea"/>
              </a:rPr>
              <a:t>	for(int i=0;i&lt;s.length();i++)</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j=1;i+j&lt;=s.length();j++)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string s1 = s.substr(i,j);</a:t>
            </a:r>
          </a:p>
          <a:p>
            <a:r>
              <a:rPr lang="en-US" sz="2000" b="1" dirty="0">
                <a:solidFill>
                  <a:schemeClr val="bg1"/>
                </a:solidFill>
                <a:latin typeface="Courier New" panose="02070309020205020404" pitchFamily="49" charset="0"/>
                <a:cs typeface="Courier New" panose="02070309020205020404" pitchFamily="49" charset="0"/>
                <a:sym typeface="+mn-ea"/>
              </a:rPr>
              <a:t>			//cout&lt;&lt;s1&lt;&lt;"\n";</a:t>
            </a:r>
          </a:p>
          <a:p>
            <a:r>
              <a:rPr lang="en-US" sz="2000" b="1" dirty="0">
                <a:solidFill>
                  <a:schemeClr val="bg1"/>
                </a:solidFill>
                <a:latin typeface="Courier New" panose="02070309020205020404" pitchFamily="49" charset="0"/>
                <a:cs typeface="Courier New" panose="02070309020205020404" pitchFamily="49" charset="0"/>
                <a:sym typeface="+mn-ea"/>
              </a:rPr>
              <a:t>			ispalindrome(s1)?sum++:sum;</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sum;</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string s;</a:t>
            </a:r>
          </a:p>
          <a:p>
            <a:r>
              <a:rPr lang="en-US" sz="2000" b="1" dirty="0">
                <a:solidFill>
                  <a:schemeClr val="bg1"/>
                </a:solidFill>
                <a:latin typeface="Courier New" panose="02070309020205020404" pitchFamily="49" charset="0"/>
                <a:cs typeface="Courier New" panose="02070309020205020404" pitchFamily="49" charset="0"/>
                <a:sym typeface="+mn-ea"/>
              </a:rPr>
              <a:t>			getline(cin,s);</a:t>
            </a:r>
          </a:p>
          <a:p>
            <a:r>
              <a:rPr lang="en-US" sz="2000" b="1" dirty="0">
                <a:solidFill>
                  <a:schemeClr val="bg1"/>
                </a:solidFill>
                <a:latin typeface="Courier New" panose="02070309020205020404" pitchFamily="49" charset="0"/>
                <a:cs typeface="Courier New" panose="02070309020205020404" pitchFamily="49" charset="0"/>
                <a:sym typeface="+mn-ea"/>
              </a:rPr>
              <a:t>			cout&lt;&lt;solve(s)&lt;&lt;endl;</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cin&gt;&gt;n;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arr[n];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cin&gt;&gt;arr[i];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segregate0and1(arr, n);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cout&lt;&lt;arr[i];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23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44</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36. String Prime Sum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TextBox 17"/>
          <p:cNvSpPr txBox="1"/>
          <p:nvPr/>
        </p:nvSpPr>
        <p:spPr>
          <a:xfrm>
            <a:off x="598715" y="1156906"/>
            <a:ext cx="10950806" cy="5478423"/>
          </a:xfrm>
          <a:prstGeom prst="rect">
            <a:avLst/>
          </a:prstGeom>
          <a:noFill/>
        </p:spPr>
        <p:txBody>
          <a:bodyPr wrap="square" rtlCol="0">
            <a:spAutoFit/>
          </a:bodyPr>
          <a:lstStyle/>
          <a:p>
            <a:pPr algn="just"/>
            <a:r>
              <a:rPr lang="en-US" sz="2500" dirty="0">
                <a:latin typeface="Nunito Sans" panose="00000500000000000000" pitchFamily="2" charset="0"/>
                <a:sym typeface="+mn-ea"/>
              </a:rPr>
              <a:t>John and Thor wanted to test their students learning. Hence they come up with a problem. The problem consists of a string containing an integer. You should convert the string to its equivalent integer and then find the sum of prime number. There can be negative number also hence you need to multiply the negative value by 11. In case of invalid string print the output as 0.</a:t>
            </a:r>
          </a:p>
          <a:p>
            <a:pPr algn="just"/>
            <a:r>
              <a:rPr lang="en-US" sz="2500" dirty="0">
                <a:latin typeface="Nunito Sans" panose="00000500000000000000" pitchFamily="2" charset="0"/>
                <a:sym typeface="+mn-ea"/>
              </a:rPr>
              <a:t>You have been provided with a strict instruction that you should not use atoi() function in this problem. Usage of this function will refrain you from any upcoming scholarships.</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p>
          <a:p>
            <a:pPr algn="just"/>
            <a:r>
              <a:rPr lang="en-US" sz="2500" dirty="0">
                <a:latin typeface="Nunito Sans" panose="00000500000000000000" pitchFamily="2" charset="0"/>
                <a:sym typeface="+mn-ea"/>
              </a:rPr>
              <a:t>String contains the integer value.</a:t>
            </a:r>
          </a:p>
          <a:p>
            <a:pPr algn="just"/>
            <a:r>
              <a:rPr lang="en-US" sz="2500" b="1" dirty="0">
                <a:latin typeface="Nunito Sans" panose="00000500000000000000" pitchFamily="2" charset="0"/>
                <a:sym typeface="+mn-ea"/>
              </a:rPr>
              <a:t>Output Format:</a:t>
            </a:r>
          </a:p>
          <a:p>
            <a:pPr algn="just"/>
            <a:r>
              <a:rPr lang="en-US" sz="2500" dirty="0">
                <a:latin typeface="Nunito Sans" panose="00000500000000000000" pitchFamily="2" charset="0"/>
                <a:sym typeface="+mn-ea"/>
              </a:rPr>
              <a:t>Should be an Integer.</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36. String Prime Sum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TextBox 7"/>
          <p:cNvSpPr txBox="1"/>
          <p:nvPr/>
        </p:nvSpPr>
        <p:spPr>
          <a:xfrm>
            <a:off x="598805" y="1266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5" name="TextBox 13"/>
          <p:cNvSpPr txBox="1"/>
          <p:nvPr/>
        </p:nvSpPr>
        <p:spPr>
          <a:xfrm>
            <a:off x="6553200" y="1266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10" name="TextBox 14"/>
          <p:cNvSpPr txBox="1"/>
          <p:nvPr/>
        </p:nvSpPr>
        <p:spPr>
          <a:xfrm>
            <a:off x="6553200" y="1675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28</a:t>
            </a:r>
          </a:p>
        </p:txBody>
      </p:sp>
      <p:sp>
        <p:nvSpPr>
          <p:cNvPr id="12" name="TextBox 11"/>
          <p:cNvSpPr txBox="1"/>
          <p:nvPr/>
        </p:nvSpPr>
        <p:spPr>
          <a:xfrm>
            <a:off x="598714" y="1785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12</a:t>
            </a:r>
          </a:p>
        </p:txBody>
      </p:sp>
      <p:sp>
        <p:nvSpPr>
          <p:cNvPr id="13" name="TextBox 17"/>
          <p:cNvSpPr txBox="1"/>
          <p:nvPr/>
        </p:nvSpPr>
        <p:spPr>
          <a:xfrm>
            <a:off x="598715" y="1156906"/>
            <a:ext cx="10950806" cy="2014855"/>
          </a:xfrm>
          <a:prstGeom prst="rect">
            <a:avLst/>
          </a:prstGeom>
          <a:noFill/>
        </p:spPr>
        <p:txBody>
          <a:bodyPr wrap="square" rtlCol="0">
            <a:spAutoFit/>
          </a:bodyPr>
          <a:lstStyle/>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p>
          <a:p>
            <a:pPr algn="just"/>
            <a:r>
              <a:rPr lang="en-US" sz="2500" dirty="0">
                <a:latin typeface="Nunito Sans" panose="00000500000000000000" pitchFamily="2" charset="0"/>
                <a:sym typeface="+mn-ea"/>
              </a:rPr>
              <a:t>2+3+5+7+11 = 28</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ATOI(string);</a:t>
            </a:r>
          </a:p>
          <a:p>
            <a:r>
              <a:rPr lang="en-US" sz="2000" b="1" dirty="0">
                <a:solidFill>
                  <a:schemeClr val="bg1"/>
                </a:solidFill>
                <a:latin typeface="Courier New" panose="02070309020205020404" pitchFamily="49" charset="0"/>
                <a:cs typeface="Courier New" panose="02070309020205020404" pitchFamily="49" charset="0"/>
                <a:sym typeface="+mn-ea"/>
              </a:rPr>
              <a:t>int primesum(int);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string s;</a:t>
            </a:r>
          </a:p>
          <a:p>
            <a:r>
              <a:rPr lang="en-US" sz="2000" b="1" dirty="0">
                <a:solidFill>
                  <a:schemeClr val="bg1"/>
                </a:solidFill>
                <a:latin typeface="Courier New" panose="02070309020205020404" pitchFamily="49" charset="0"/>
                <a:cs typeface="Courier New" panose="02070309020205020404" pitchFamily="49" charset="0"/>
                <a:sym typeface="+mn-ea"/>
              </a:rPr>
              <a:t>	getline(cin,s);</a:t>
            </a:r>
          </a:p>
          <a:p>
            <a:r>
              <a:rPr lang="en-US" sz="2000" b="1" dirty="0">
                <a:solidFill>
                  <a:schemeClr val="bg1"/>
                </a:solidFill>
                <a:latin typeface="Courier New" panose="02070309020205020404" pitchFamily="49" charset="0"/>
                <a:cs typeface="Courier New" panose="02070309020205020404" pitchFamily="49" charset="0"/>
                <a:sym typeface="+mn-ea"/>
              </a:rPr>
              <a:t>	int val = ATOI(s);</a:t>
            </a:r>
          </a:p>
          <a:p>
            <a:r>
              <a:rPr lang="en-US" sz="2000" b="1" dirty="0">
                <a:solidFill>
                  <a:schemeClr val="bg1"/>
                </a:solidFill>
                <a:latin typeface="Courier New" panose="02070309020205020404" pitchFamily="49" charset="0"/>
                <a:cs typeface="Courier New" panose="02070309020205020404" pitchFamily="49" charset="0"/>
                <a:sym typeface="+mn-ea"/>
              </a:rPr>
              <a:t>    int result = primesum(val);</a:t>
            </a:r>
          </a:p>
          <a:p>
            <a:r>
              <a:rPr lang="en-US" sz="2000" b="1" dirty="0">
                <a:solidFill>
                  <a:schemeClr val="bg1"/>
                </a:solidFill>
                <a:latin typeface="Courier New" panose="02070309020205020404" pitchFamily="49" charset="0"/>
                <a:cs typeface="Courier New" panose="02070309020205020404" pitchFamily="49" charset="0"/>
                <a:sym typeface="+mn-ea"/>
              </a:rPr>
              <a:t>    cout&lt;&lt;result;</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bool isNumericChar(char x)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(x &gt;= '0' &amp;&amp; x &lt;= '9') ? true : false;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ATOI(string str)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(str[0] == '\0')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int res = 0; </a:t>
            </a:r>
          </a:p>
          <a:p>
            <a:r>
              <a:rPr lang="en-US" sz="2000" b="1" dirty="0">
                <a:solidFill>
                  <a:schemeClr val="bg1"/>
                </a:solidFill>
                <a:latin typeface="Courier New" panose="02070309020205020404" pitchFamily="49" charset="0"/>
                <a:cs typeface="Courier New" panose="02070309020205020404" pitchFamily="49" charset="0"/>
                <a:sym typeface="+mn-ea"/>
              </a:rPr>
              <a:t>    int sign = 1; </a:t>
            </a:r>
          </a:p>
          <a:p>
            <a:r>
              <a:rPr lang="en-US" sz="2000" b="1" dirty="0">
                <a:solidFill>
                  <a:schemeClr val="bg1"/>
                </a:solidFill>
                <a:latin typeface="Courier New" panose="02070309020205020404" pitchFamily="49" charset="0"/>
                <a:cs typeface="Courier New" panose="02070309020205020404" pitchFamily="49" charset="0"/>
                <a:sym typeface="+mn-ea"/>
              </a:rPr>
              <a:t>    int i = 0; </a:t>
            </a:r>
          </a:p>
          <a:p>
            <a:r>
              <a:rPr lang="en-US" sz="2000" b="1" dirty="0">
                <a:solidFill>
                  <a:schemeClr val="bg1"/>
                </a:solidFill>
                <a:latin typeface="Courier New" panose="02070309020205020404" pitchFamily="49" charset="0"/>
                <a:cs typeface="Courier New" panose="02070309020205020404" pitchFamily="49" charset="0"/>
                <a:sym typeface="+mn-ea"/>
              </a:rPr>
              <a:t>    if (str[0] ==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sign = -1; </a:t>
            </a:r>
          </a:p>
          <a:p>
            <a:r>
              <a:rPr lang="en-US" sz="2000" b="1" dirty="0">
                <a:solidFill>
                  <a:schemeClr val="bg1"/>
                </a:solidFill>
                <a:latin typeface="Courier New" panose="02070309020205020404" pitchFamily="49" charset="0"/>
                <a:cs typeface="Courier New" panose="02070309020205020404" pitchFamily="49" charset="0"/>
                <a:sym typeface="+mn-ea"/>
              </a:rPr>
              <a:t>        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 (; str[i] != '\0'; ++i)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 (isNumericChar(str[i]) == false)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res = res * 10 + str[i] - '0';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sign * res;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isprime(int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i,flag=1;</a:t>
            </a:r>
          </a:p>
          <a:p>
            <a:r>
              <a:rPr lang="en-US" sz="2000" b="1" dirty="0">
                <a:solidFill>
                  <a:schemeClr val="bg1"/>
                </a:solidFill>
                <a:latin typeface="Courier New" panose="02070309020205020404" pitchFamily="49" charset="0"/>
                <a:cs typeface="Courier New" panose="02070309020205020404" pitchFamily="49" charset="0"/>
                <a:sym typeface="+mn-ea"/>
              </a:rPr>
              <a:t>	for(i=2;i&lt;=sqrt(n);i++)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if(n%i==0)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flag=0;</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flag;</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primesum(int val)</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if(val&lt;0)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val*11;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sum=0;</a:t>
            </a:r>
          </a:p>
          <a:p>
            <a:r>
              <a:rPr lang="en-US" sz="2000" b="1" dirty="0">
                <a:solidFill>
                  <a:schemeClr val="bg1"/>
                </a:solidFill>
                <a:latin typeface="Courier New" panose="02070309020205020404" pitchFamily="49" charset="0"/>
                <a:cs typeface="Courier New" panose="02070309020205020404" pitchFamily="49" charset="0"/>
                <a:sym typeface="+mn-ea"/>
              </a:rPr>
              <a:t>	for(int i=2;i&lt;val;i++)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if(isprime(i))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sum+=i;</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45</a:t>
            </a:r>
          </a:p>
          <a:p>
            <a:r>
              <a:rPr lang="en-US" sz="2000" b="1" dirty="0">
                <a:solidFill>
                  <a:srgbClr val="FFFF00"/>
                </a:solidFill>
                <a:latin typeface="Courier New" panose="02070309020205020404" pitchFamily="49" charset="0"/>
                <a:cs typeface="Courier New" panose="02070309020205020404" pitchFamily="49" charset="0"/>
              </a:rPr>
              <a:t>46</a:t>
            </a:r>
          </a:p>
          <a:p>
            <a:r>
              <a:rPr lang="en-US" sz="2000" b="1" dirty="0">
                <a:solidFill>
                  <a:srgbClr val="FFFF00"/>
                </a:solidFill>
                <a:latin typeface="Courier New" panose="02070309020205020404" pitchFamily="49" charset="0"/>
                <a:cs typeface="Courier New" panose="02070309020205020404" pitchFamily="49" charset="0"/>
              </a:rPr>
              <a:t>47</a:t>
            </a:r>
          </a:p>
          <a:p>
            <a:r>
              <a:rPr lang="en-US" sz="2000" b="1" dirty="0">
                <a:solidFill>
                  <a:srgbClr val="FFFF00"/>
                </a:solidFill>
                <a:latin typeface="Courier New" panose="02070309020205020404" pitchFamily="49" charset="0"/>
                <a:cs typeface="Courier New" panose="02070309020205020404" pitchFamily="49" charset="0"/>
              </a:rPr>
              <a:t>48</a:t>
            </a:r>
          </a:p>
          <a:p>
            <a:r>
              <a:rPr lang="en-US" sz="2000" b="1" dirty="0">
                <a:solidFill>
                  <a:srgbClr val="FFFF00"/>
                </a:solidFill>
                <a:latin typeface="Courier New" panose="02070309020205020404" pitchFamily="49" charset="0"/>
                <a:cs typeface="Courier New" panose="02070309020205020404" pitchFamily="49" charset="0"/>
              </a:rPr>
              <a:t>49</a:t>
            </a:r>
          </a:p>
          <a:p>
            <a:r>
              <a:rPr lang="en-US" sz="2000" b="1" dirty="0">
                <a:solidFill>
                  <a:srgbClr val="FFFF00"/>
                </a:solidFill>
                <a:latin typeface="Courier New" panose="02070309020205020404" pitchFamily="49" charset="0"/>
                <a:cs typeface="Courier New" panose="02070309020205020404" pitchFamily="49" charset="0"/>
              </a:rPr>
              <a:t>50</a:t>
            </a:r>
          </a:p>
          <a:p>
            <a:r>
              <a:rPr lang="en-US" sz="2000" b="1" dirty="0">
                <a:solidFill>
                  <a:srgbClr val="FFFF00"/>
                </a:solidFill>
                <a:latin typeface="Courier New" panose="02070309020205020404" pitchFamily="49" charset="0"/>
                <a:cs typeface="Courier New" panose="02070309020205020404" pitchFamily="49" charset="0"/>
              </a:rPr>
              <a:t>51</a:t>
            </a:r>
          </a:p>
          <a:p>
            <a:r>
              <a:rPr lang="en-US" sz="2000" b="1" dirty="0">
                <a:solidFill>
                  <a:srgbClr val="FFFF00"/>
                </a:solidFill>
                <a:latin typeface="Courier New" panose="02070309020205020404" pitchFamily="49" charset="0"/>
                <a:cs typeface="Courier New" panose="02070309020205020404" pitchFamily="49" charset="0"/>
              </a:rPr>
              <a:t>52</a:t>
            </a:r>
          </a:p>
          <a:p>
            <a:r>
              <a:rPr lang="en-US" sz="2000" b="1" dirty="0">
                <a:solidFill>
                  <a:srgbClr val="FFFF00"/>
                </a:solidFill>
                <a:latin typeface="Courier New" panose="02070309020205020404" pitchFamily="49" charset="0"/>
                <a:cs typeface="Courier New" panose="02070309020205020404" pitchFamily="49" charset="0"/>
              </a:rPr>
              <a:t>53</a:t>
            </a:r>
          </a:p>
          <a:p>
            <a:r>
              <a:rPr lang="en-US" sz="2000" b="1" dirty="0">
                <a:solidFill>
                  <a:srgbClr val="FFFF00"/>
                </a:solidFill>
                <a:latin typeface="Courier New" panose="02070309020205020404" pitchFamily="49" charset="0"/>
                <a:cs typeface="Courier New" panose="02070309020205020404" pitchFamily="49" charset="0"/>
              </a:rPr>
              <a:t>54</a:t>
            </a:r>
          </a:p>
          <a:p>
            <a:r>
              <a:rPr lang="en-US" sz="2000" b="1" dirty="0">
                <a:solidFill>
                  <a:srgbClr val="FFFF00"/>
                </a:solidFill>
                <a:latin typeface="Courier New" panose="02070309020205020404" pitchFamily="49" charset="0"/>
                <a:cs typeface="Courier New" panose="02070309020205020404" pitchFamily="49" charset="0"/>
              </a:rPr>
              <a:t>55</a:t>
            </a:r>
          </a:p>
          <a:p>
            <a:r>
              <a:rPr lang="en-US" sz="2000" b="1" dirty="0">
                <a:solidFill>
                  <a:srgbClr val="FFFF00"/>
                </a:solidFill>
                <a:latin typeface="Courier New" panose="02070309020205020404" pitchFamily="49" charset="0"/>
                <a:cs typeface="Courier New" panose="02070309020205020404" pitchFamily="49" charset="0"/>
              </a:rPr>
              <a:t>56</a:t>
            </a:r>
          </a:p>
          <a:p>
            <a:r>
              <a:rPr lang="en-US" sz="2000" b="1" dirty="0">
                <a:solidFill>
                  <a:srgbClr val="FFFF00"/>
                </a:solidFill>
                <a:latin typeface="Courier New" panose="02070309020205020404" pitchFamily="49" charset="0"/>
                <a:cs typeface="Courier New" panose="02070309020205020404" pitchFamily="49" charset="0"/>
              </a:rPr>
              <a:t>57</a:t>
            </a:r>
          </a:p>
          <a:p>
            <a:r>
              <a:rPr lang="en-US" sz="2000" b="1" dirty="0">
                <a:solidFill>
                  <a:srgbClr val="FFFF00"/>
                </a:solidFill>
                <a:latin typeface="Courier New" panose="02070309020205020404" pitchFamily="49" charset="0"/>
                <a:cs typeface="Courier New" panose="02070309020205020404" pitchFamily="49" charset="0"/>
              </a:rPr>
              <a:t>58</a:t>
            </a:r>
          </a:p>
          <a:p>
            <a:r>
              <a:rPr lang="en-US" sz="2000" b="1" dirty="0">
                <a:solidFill>
                  <a:srgbClr val="FFFF00"/>
                </a:solidFill>
                <a:latin typeface="Courier New" panose="02070309020205020404" pitchFamily="49" charset="0"/>
                <a:cs typeface="Courier New" panose="02070309020205020404" pitchFamily="49" charset="0"/>
              </a:rPr>
              <a:t>59</a:t>
            </a:r>
          </a:p>
          <a:p>
            <a:r>
              <a:rPr lang="en-US" sz="2000" b="1" dirty="0">
                <a:solidFill>
                  <a:srgbClr val="FFFF00"/>
                </a:solidFill>
                <a:latin typeface="Courier New" panose="02070309020205020404" pitchFamily="49" charset="0"/>
                <a:cs typeface="Courier New" panose="02070309020205020404" pitchFamily="49" charset="0"/>
              </a:rPr>
              <a:t>60</a:t>
            </a:r>
          </a:p>
          <a:p>
            <a:r>
              <a:rPr lang="en-US" sz="2000" b="1" dirty="0">
                <a:solidFill>
                  <a:srgbClr val="FFFF00"/>
                </a:solidFill>
                <a:latin typeface="Courier New" panose="02070309020205020404" pitchFamily="49" charset="0"/>
                <a:cs typeface="Courier New" panose="02070309020205020404" pitchFamily="49" charset="0"/>
              </a:rPr>
              <a:t>61</a:t>
            </a:r>
          </a:p>
          <a:p>
            <a:r>
              <a:rPr lang="en-US" sz="2000" b="1" dirty="0">
                <a:solidFill>
                  <a:srgbClr val="FFFF00"/>
                </a:solidFill>
                <a:latin typeface="Courier New" panose="02070309020205020404" pitchFamily="49" charset="0"/>
                <a:cs typeface="Courier New" panose="02070309020205020404" pitchFamily="49" charset="0"/>
              </a:rPr>
              <a:t>62</a:t>
            </a:r>
          </a:p>
          <a:p>
            <a:r>
              <a:rPr lang="en-US" sz="2000" b="1" dirty="0">
                <a:solidFill>
                  <a:srgbClr val="FFFF00"/>
                </a:solidFill>
                <a:latin typeface="Courier New" panose="02070309020205020404" pitchFamily="49" charset="0"/>
                <a:cs typeface="Courier New" panose="02070309020205020404" pitchFamily="49" charset="0"/>
              </a:rPr>
              <a:t>63</a:t>
            </a:r>
          </a:p>
          <a:p>
            <a:r>
              <a:rPr lang="en-US" sz="2000" b="1" dirty="0">
                <a:solidFill>
                  <a:srgbClr val="FFFF00"/>
                </a:solidFill>
                <a:latin typeface="Courier New" panose="02070309020205020404" pitchFamily="49" charset="0"/>
                <a:cs typeface="Courier New" panose="02070309020205020404" pitchFamily="49" charset="0"/>
              </a:rPr>
              <a:t>64</a:t>
            </a:r>
          </a:p>
          <a:p>
            <a:r>
              <a:rPr lang="en-US" sz="2000" b="1" dirty="0">
                <a:solidFill>
                  <a:srgbClr val="FFFF00"/>
                </a:solidFill>
                <a:latin typeface="Courier New" panose="02070309020205020404" pitchFamily="49" charset="0"/>
                <a:cs typeface="Courier New" panose="02070309020205020404" pitchFamily="49" charset="0"/>
              </a:rPr>
              <a:t>65</a:t>
            </a:r>
          </a:p>
          <a:p>
            <a:r>
              <a:rPr lang="en-US" sz="2000" b="1" dirty="0">
                <a:solidFill>
                  <a:srgbClr val="FFFF00"/>
                </a:solidFill>
                <a:latin typeface="Courier New" panose="02070309020205020404" pitchFamily="49" charset="0"/>
                <a:cs typeface="Courier New" panose="02070309020205020404" pitchFamily="49" charset="0"/>
              </a:rPr>
              <a:t>66</a:t>
            </a: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sum;</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67</a:t>
            </a:r>
          </a:p>
          <a:p>
            <a:r>
              <a:rPr lang="en-US" sz="2000" b="1" dirty="0">
                <a:solidFill>
                  <a:srgbClr val="FFFF00"/>
                </a:solidFill>
                <a:latin typeface="Courier New" panose="02070309020205020404" pitchFamily="49" charset="0"/>
                <a:cs typeface="Courier New" panose="02070309020205020404" pitchFamily="49" charset="0"/>
              </a:rPr>
              <a:t>68</a:t>
            </a:r>
          </a:p>
          <a:p>
            <a:r>
              <a:rPr lang="en-US" sz="2000" b="1" dirty="0">
                <a:solidFill>
                  <a:srgbClr val="FFFF00"/>
                </a:solidFill>
                <a:latin typeface="Courier New" panose="02070309020205020404" pitchFamily="49" charset="0"/>
                <a:cs typeface="Courier New" panose="02070309020205020404" pitchFamily="49" charset="0"/>
              </a:rPr>
              <a:t>69</a:t>
            </a:r>
          </a:p>
          <a:p>
            <a:r>
              <a:rPr lang="en-US" sz="2000" b="1" dirty="0">
                <a:solidFill>
                  <a:srgbClr val="FFFF00"/>
                </a:solidFill>
                <a:latin typeface="Courier New" panose="02070309020205020404" pitchFamily="49" charset="0"/>
                <a:cs typeface="Courier New" panose="02070309020205020404" pitchFamily="49" charset="0"/>
              </a:rPr>
              <a:t>70</a:t>
            </a:r>
          </a:p>
          <a:p>
            <a:r>
              <a:rPr lang="en-US" sz="2000" b="1" dirty="0">
                <a:solidFill>
                  <a:srgbClr val="FFFF00"/>
                </a:solidFill>
                <a:latin typeface="Courier New" panose="02070309020205020404" pitchFamily="49" charset="0"/>
                <a:cs typeface="Courier New" panose="02070309020205020404" pitchFamily="49" charset="0"/>
              </a:rPr>
              <a:t>71</a:t>
            </a:r>
          </a:p>
          <a:p>
            <a:r>
              <a:rPr lang="en-US" sz="2000" b="1" dirty="0">
                <a:solidFill>
                  <a:srgbClr val="FFFF00"/>
                </a:solidFill>
                <a:latin typeface="Courier New" panose="02070309020205020404" pitchFamily="49" charset="0"/>
                <a:cs typeface="Courier New" panose="02070309020205020404" pitchFamily="49" charset="0"/>
              </a:rPr>
              <a:t>72</a:t>
            </a:r>
          </a:p>
          <a:p>
            <a:r>
              <a:rPr lang="en-US" sz="2000" b="1" dirty="0">
                <a:solidFill>
                  <a:srgbClr val="FFFF00"/>
                </a:solidFill>
                <a:latin typeface="Courier New" panose="02070309020205020404" pitchFamily="49" charset="0"/>
                <a:cs typeface="Courier New" panose="02070309020205020404" pitchFamily="49" charset="0"/>
              </a:rPr>
              <a:t>73</a:t>
            </a:r>
          </a:p>
          <a:p>
            <a:r>
              <a:rPr lang="en-US" sz="2000" b="1" dirty="0">
                <a:solidFill>
                  <a:srgbClr val="FFFF00"/>
                </a:solidFill>
                <a:latin typeface="Courier New" panose="02070309020205020404" pitchFamily="49" charset="0"/>
                <a:cs typeface="Courier New" panose="02070309020205020404" pitchFamily="49" charset="0"/>
              </a:rPr>
              <a:t>74</a:t>
            </a:r>
          </a:p>
          <a:p>
            <a:r>
              <a:rPr lang="en-US" sz="2000" b="1" dirty="0">
                <a:solidFill>
                  <a:srgbClr val="FFFF00"/>
                </a:solidFill>
                <a:latin typeface="Courier New" panose="02070309020205020404" pitchFamily="49" charset="0"/>
                <a:cs typeface="Courier New" panose="02070309020205020404" pitchFamily="49" charset="0"/>
              </a:rPr>
              <a:t>75</a:t>
            </a:r>
          </a:p>
          <a:p>
            <a:r>
              <a:rPr lang="en-US" sz="2000" b="1" dirty="0">
                <a:solidFill>
                  <a:srgbClr val="FFFF00"/>
                </a:solidFill>
                <a:latin typeface="Courier New" panose="02070309020205020404" pitchFamily="49" charset="0"/>
                <a:cs typeface="Courier New" panose="02070309020205020404" pitchFamily="49" charset="0"/>
              </a:rPr>
              <a:t>76</a:t>
            </a:r>
          </a:p>
          <a:p>
            <a:r>
              <a:rPr lang="en-US" sz="2000" b="1" dirty="0">
                <a:solidFill>
                  <a:srgbClr val="FFFF00"/>
                </a:solidFill>
                <a:latin typeface="Courier New" panose="02070309020205020404" pitchFamily="49" charset="0"/>
                <a:cs typeface="Courier New" panose="02070309020205020404" pitchFamily="49" charset="0"/>
              </a:rPr>
              <a:t>77</a:t>
            </a:r>
          </a:p>
          <a:p>
            <a:r>
              <a:rPr lang="en-US" sz="2000" b="1" dirty="0">
                <a:solidFill>
                  <a:srgbClr val="FFFF00"/>
                </a:solidFill>
                <a:latin typeface="Courier New" panose="02070309020205020404" pitchFamily="49" charset="0"/>
                <a:cs typeface="Courier New" panose="02070309020205020404" pitchFamily="49" charset="0"/>
              </a:rPr>
              <a:t>78</a:t>
            </a:r>
          </a:p>
          <a:p>
            <a:r>
              <a:rPr lang="en-US" sz="2000" b="1" dirty="0">
                <a:solidFill>
                  <a:srgbClr val="FFFF00"/>
                </a:solidFill>
                <a:latin typeface="Courier New" panose="02070309020205020404" pitchFamily="49" charset="0"/>
                <a:cs typeface="Courier New" panose="02070309020205020404" pitchFamily="49" charset="0"/>
              </a:rPr>
              <a:t>79</a:t>
            </a:r>
          </a:p>
          <a:p>
            <a:r>
              <a:rPr lang="en-US" sz="2000" b="1" dirty="0">
                <a:solidFill>
                  <a:srgbClr val="FFFF00"/>
                </a:solidFill>
                <a:latin typeface="Courier New" panose="02070309020205020404" pitchFamily="49" charset="0"/>
                <a:cs typeface="Courier New" panose="02070309020205020404" pitchFamily="49" charset="0"/>
              </a:rPr>
              <a:t>80</a:t>
            </a:r>
          </a:p>
          <a:p>
            <a:r>
              <a:rPr lang="en-US" sz="2000" b="1" dirty="0">
                <a:solidFill>
                  <a:srgbClr val="FFFF00"/>
                </a:solidFill>
                <a:latin typeface="Courier New" panose="02070309020205020404" pitchFamily="49" charset="0"/>
                <a:cs typeface="Courier New" panose="02070309020205020404" pitchFamily="49" charset="0"/>
              </a:rPr>
              <a:t>81</a:t>
            </a:r>
          </a:p>
          <a:p>
            <a:r>
              <a:rPr lang="en-US" sz="2000" b="1" dirty="0">
                <a:solidFill>
                  <a:srgbClr val="FFFF00"/>
                </a:solidFill>
                <a:latin typeface="Courier New" panose="02070309020205020404" pitchFamily="49" charset="0"/>
                <a:cs typeface="Courier New" panose="02070309020205020404" pitchFamily="49" charset="0"/>
              </a:rPr>
              <a:t>82</a:t>
            </a:r>
          </a:p>
          <a:p>
            <a:r>
              <a:rPr lang="en-US" sz="2000" b="1" dirty="0">
                <a:solidFill>
                  <a:srgbClr val="FFFF00"/>
                </a:solidFill>
                <a:latin typeface="Courier New" panose="02070309020205020404" pitchFamily="49" charset="0"/>
                <a:cs typeface="Courier New" panose="02070309020205020404" pitchFamily="49" charset="0"/>
              </a:rPr>
              <a:t>83</a:t>
            </a:r>
          </a:p>
          <a:p>
            <a:r>
              <a:rPr lang="en-US" sz="2000" b="1" dirty="0">
                <a:solidFill>
                  <a:srgbClr val="FFFF00"/>
                </a:solidFill>
                <a:latin typeface="Courier New" panose="02070309020205020404" pitchFamily="49" charset="0"/>
                <a:cs typeface="Courier New" panose="02070309020205020404" pitchFamily="49" charset="0"/>
              </a:rPr>
              <a:t>84</a:t>
            </a:r>
          </a:p>
          <a:p>
            <a:r>
              <a:rPr lang="en-US" sz="2000" b="1" dirty="0">
                <a:solidFill>
                  <a:srgbClr val="FFFF00"/>
                </a:solidFill>
                <a:latin typeface="Courier New" panose="02070309020205020404" pitchFamily="49" charset="0"/>
                <a:cs typeface="Courier New" panose="02070309020205020404" pitchFamily="49" charset="0"/>
              </a:rPr>
              <a:t>85</a:t>
            </a:r>
          </a:p>
          <a:p>
            <a:r>
              <a:rPr lang="en-US" sz="2000" b="1" dirty="0">
                <a:solidFill>
                  <a:srgbClr val="FFFF00"/>
                </a:solidFill>
                <a:latin typeface="Courier New" panose="02070309020205020404" pitchFamily="49" charset="0"/>
                <a:cs typeface="Courier New" panose="02070309020205020404" pitchFamily="49" charset="0"/>
              </a:rPr>
              <a:t>86</a:t>
            </a:r>
          </a:p>
          <a:p>
            <a:r>
              <a:rPr lang="en-US" sz="2000" b="1" dirty="0">
                <a:solidFill>
                  <a:srgbClr val="FFFF00"/>
                </a:solidFill>
                <a:latin typeface="Courier New" panose="02070309020205020404" pitchFamily="49" charset="0"/>
                <a:cs typeface="Courier New" panose="02070309020205020404" pitchFamily="49" charset="0"/>
              </a:rPr>
              <a:t>87</a:t>
            </a:r>
          </a:p>
          <a:p>
            <a:r>
              <a:rPr lang="en-US" sz="2000" b="1" dirty="0">
                <a:solidFill>
                  <a:srgbClr val="FFFF00"/>
                </a:solidFill>
                <a:latin typeface="Courier New" panose="02070309020205020404" pitchFamily="49" charset="0"/>
                <a:cs typeface="Courier New" panose="02070309020205020404" pitchFamily="49" charset="0"/>
              </a:rPr>
              <a:t>88</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37. Selection of Cities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James has decided to take a break from his work. He makes a plan to visit India for a few days with his family. He knows a lot about India, and also about the various cities he could visit. He decides to write down all the cities on a paper. Let the number of cities be n. Now, he shows the list to his wife and asks her, the city/cities she wants to visit. He tells her that she can select any city/cities and any number of cities. The wife says, she needs a day to decide.</a:t>
            </a:r>
          </a:p>
          <a:p>
            <a:pPr algn="just"/>
            <a:r>
              <a:rPr lang="en-US" sz="2500" dirty="0">
                <a:latin typeface="Nunito Sans" panose="00000500000000000000" pitchFamily="2" charset="0"/>
                <a:sym typeface="+mn-ea"/>
              </a:rPr>
              <a:t>After this, James calls his son and tells him all about the trip, and the list of cities. He gives him a task and asks him, the number of ways the city/cities can be chosen from the list, if the total number of cities written on the list is n. The cities are numbered from 1 to n. At least 1 city has to be selected.</a:t>
            </a:r>
          </a:p>
          <a:p>
            <a:pPr algn="just"/>
            <a:r>
              <a:rPr lang="en-US" sz="2500" dirty="0">
                <a:latin typeface="Nunito Sans" panose="00000500000000000000" pitchFamily="2" charset="0"/>
                <a:sym typeface="+mn-ea"/>
              </a:rPr>
              <a:t>He now asks your help to find the answer for the question that was asked to him.</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37. Selection of Cities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The problem consists of a number of test cases.</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of input contains the number of test cases t.</a:t>
            </a:r>
          </a:p>
          <a:p>
            <a:pPr algn="just"/>
            <a:r>
              <a:rPr lang="en-US" sz="2500" dirty="0">
                <a:latin typeface="Nunito Sans" panose="00000500000000000000" pitchFamily="2" charset="0"/>
                <a:sym typeface="+mn-ea"/>
              </a:rPr>
              <a:t>Then t lines follow, each contains a number n, the number of cities.</a:t>
            </a: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OUTPUT:</a:t>
            </a:r>
          </a:p>
          <a:p>
            <a:pPr algn="just"/>
            <a:r>
              <a:rPr lang="en-US" sz="2500" dirty="0">
                <a:latin typeface="Nunito Sans" panose="00000500000000000000" pitchFamily="2" charset="0"/>
                <a:sym typeface="+mn-ea"/>
              </a:rPr>
              <a:t>Output contains t lines, each line contains the answer for that test case. As the answer can be large, print the answer modulo 10^9+7</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1&lt;=t&lt;=100000</a:t>
            </a:r>
          </a:p>
          <a:p>
            <a:pPr algn="just"/>
            <a:r>
              <a:rPr lang="en-US" sz="2500" dirty="0">
                <a:latin typeface="Nunito Sans" panose="00000500000000000000" pitchFamily="2" charset="0"/>
                <a:sym typeface="+mn-ea"/>
              </a:rPr>
              <a:t>1&lt;=n&lt;=10</a:t>
            </a:r>
            <a:r>
              <a:rPr lang="en-US" sz="2500" baseline="30000" dirty="0">
                <a:latin typeface="Nunito Sans" panose="00000500000000000000" pitchFamily="2" charset="0"/>
                <a:sym typeface="+mn-ea"/>
              </a:rPr>
              <a:t>12</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37. Selection of Cities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324261"/>
          </a:xfrm>
          <a:prstGeom prst="rect">
            <a:avLst/>
          </a:prstGeom>
          <a:noFill/>
        </p:spPr>
        <p:txBody>
          <a:bodyPr wrap="square" rtlCol="0">
            <a:spAutoFit/>
          </a:bodyPr>
          <a:lstStyle/>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For test case 1: </a:t>
            </a:r>
          </a:p>
          <a:p>
            <a:pPr algn="just"/>
            <a:r>
              <a:rPr lang="en-US" sz="2500" dirty="0">
                <a:latin typeface="Nunito Sans" panose="00000500000000000000" pitchFamily="2" charset="0"/>
                <a:sym typeface="+mn-ea"/>
              </a:rPr>
              <a:t>The only ways to select the cities is [1], [2], [1, 2]. Therefore the answer is 3.</a:t>
            </a:r>
          </a:p>
          <a:p>
            <a:pPr algn="just"/>
            <a:r>
              <a:rPr lang="en-US" sz="2500" dirty="0">
                <a:latin typeface="Nunito Sans" panose="00000500000000000000" pitchFamily="2" charset="0"/>
                <a:sym typeface="+mn-ea"/>
              </a:rPr>
              <a:t>For test case 2: </a:t>
            </a:r>
          </a:p>
          <a:p>
            <a:pPr algn="just"/>
            <a:r>
              <a:rPr lang="en-US" sz="2500" dirty="0">
                <a:latin typeface="Nunito Sans" panose="00000500000000000000" pitchFamily="2" charset="0"/>
                <a:sym typeface="+mn-ea"/>
              </a:rPr>
              <a:t>The only way to select a city is [1] Therefore the answer is 1.</a:t>
            </a:r>
          </a:p>
          <a:p>
            <a:pPr algn="just"/>
            <a:endParaRPr lang="en-US" sz="2500" dirty="0">
              <a:latin typeface="Nunito Sans" panose="00000500000000000000" pitchFamily="2" charset="0"/>
              <a:sym typeface="+mn-ea"/>
            </a:endParaRPr>
          </a:p>
        </p:txBody>
      </p:sp>
      <p:sp>
        <p:nvSpPr>
          <p:cNvPr id="4" name="TextBox 7"/>
          <p:cNvSpPr txBox="1"/>
          <p:nvPr/>
        </p:nvSpPr>
        <p:spPr>
          <a:xfrm>
            <a:off x="598805" y="1266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266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675589"/>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1</a:t>
            </a:r>
          </a:p>
        </p:txBody>
      </p:sp>
      <p:sp>
        <p:nvSpPr>
          <p:cNvPr id="12" name="TextBox 11"/>
          <p:cNvSpPr txBox="1"/>
          <p:nvPr/>
        </p:nvSpPr>
        <p:spPr>
          <a:xfrm>
            <a:off x="598714" y="1785638"/>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367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long long int n,y,ans,i,j,mod=1000000007;</a:t>
            </a:r>
          </a:p>
          <a:p>
            <a:r>
              <a:rPr lang="en-US" sz="2000" b="1" dirty="0">
                <a:solidFill>
                  <a:schemeClr val="bg1"/>
                </a:solidFill>
                <a:latin typeface="Courier New" panose="02070309020205020404" pitchFamily="49" charset="0"/>
                <a:cs typeface="Courier New" panose="02070309020205020404" pitchFamily="49" charset="0"/>
                <a:sym typeface="+mn-ea"/>
              </a:rPr>
              <a:t>    cin&gt;&gt;y;</a:t>
            </a:r>
          </a:p>
          <a:p>
            <a:r>
              <a:rPr lang="en-US" sz="2000" b="1" dirty="0">
                <a:solidFill>
                  <a:schemeClr val="bg1"/>
                </a:solidFill>
                <a:latin typeface="Courier New" panose="02070309020205020404" pitchFamily="49" charset="0"/>
                <a:cs typeface="Courier New" panose="02070309020205020404" pitchFamily="49" charset="0"/>
                <a:sym typeface="+mn-ea"/>
              </a:rPr>
              <a:t>    while(y--)</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long long int ans = 0;</a:t>
            </a:r>
          </a:p>
          <a:p>
            <a:r>
              <a:rPr lang="en-US" sz="2000" b="1" dirty="0">
                <a:solidFill>
                  <a:schemeClr val="bg1"/>
                </a:solidFill>
                <a:latin typeface="Courier New" panose="02070309020205020404" pitchFamily="49" charset="0"/>
                <a:cs typeface="Courier New" panose="02070309020205020404" pitchFamily="49" charset="0"/>
                <a:sym typeface="+mn-ea"/>
              </a:rPr>
              <a:t>    ans = ((1 &lt;&lt; n) - 1  ) % mod;</a:t>
            </a:r>
          </a:p>
          <a:p>
            <a:r>
              <a:rPr lang="en-US" sz="2000" b="1" dirty="0">
                <a:solidFill>
                  <a:schemeClr val="bg1"/>
                </a:solidFill>
                <a:latin typeface="Courier New" panose="02070309020205020404" pitchFamily="49" charset="0"/>
                <a:cs typeface="Courier New" panose="02070309020205020404" pitchFamily="49" charset="0"/>
                <a:sym typeface="+mn-ea"/>
              </a:rPr>
              <a:t>        cout&lt;&lt;ans &lt;&lt;"\n";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38. Help your roommate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After performing a lot of experiments at the SEGP and EEDC Lab, you need a break. You see your roommate stuck at a math problem. He asks for your help and says he will give you party at the NC if you solve this problem for him.</a:t>
            </a:r>
          </a:p>
          <a:p>
            <a:pPr algn="just"/>
            <a:r>
              <a:rPr lang="en-US" sz="2500" dirty="0">
                <a:latin typeface="Nunito Sans" panose="00000500000000000000" pitchFamily="2" charset="0"/>
                <a:sym typeface="+mn-ea"/>
              </a:rPr>
              <a:t>The problem is:</a:t>
            </a:r>
          </a:p>
          <a:p>
            <a:pPr algn="just"/>
            <a:r>
              <a:rPr lang="en-US" sz="2500" dirty="0">
                <a:latin typeface="Nunito Sans" panose="00000500000000000000" pitchFamily="2" charset="0"/>
                <a:sym typeface="+mn-ea"/>
              </a:rPr>
              <a:t>Initially you are given the number 0. After each day the number doubles itself. At any day, you can add the number 1 any number of times during the day.</a:t>
            </a:r>
          </a:p>
          <a:p>
            <a:pPr algn="just"/>
            <a:r>
              <a:rPr lang="en-US" sz="2500" dirty="0">
                <a:latin typeface="Nunito Sans" panose="00000500000000000000" pitchFamily="2" charset="0"/>
                <a:sym typeface="+mn-ea"/>
              </a:rPr>
              <a:t>You are given a number N and you need to tell the minimum number of times you have to add 1 to get N at any point of time.</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contains a single integer T denoting the number of test cases.</a:t>
            </a:r>
          </a:p>
          <a:p>
            <a:pPr algn="just"/>
            <a:r>
              <a:rPr lang="en-US" sz="2500" dirty="0">
                <a:latin typeface="Nunito Sans" panose="00000500000000000000" pitchFamily="2" charset="0"/>
                <a:sym typeface="+mn-ea"/>
              </a:rPr>
              <a:t>Next T lines contain the integer N.</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38. Help your roommate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2785378"/>
          </a:xfrm>
          <a:prstGeom prst="rect">
            <a:avLst/>
          </a:prstGeom>
          <a:noFill/>
        </p:spPr>
        <p:txBody>
          <a:bodyPr wrap="square" rtlCol="0">
            <a:spAutoFit/>
          </a:bodyPr>
          <a:lstStyle/>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For every test case print the required output.</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1≤T≤100</a:t>
            </a:r>
          </a:p>
          <a:p>
            <a:pPr algn="just"/>
            <a:r>
              <a:rPr lang="en-US" sz="2500" dirty="0">
                <a:latin typeface="Nunito Sans" panose="00000500000000000000" pitchFamily="2" charset="0"/>
                <a:sym typeface="+mn-ea"/>
              </a:rPr>
              <a:t>1 ≤N ≤10</a:t>
            </a:r>
            <a:r>
              <a:rPr lang="en-US" sz="2500" baseline="30000" dirty="0">
                <a:latin typeface="Nunito Sans" panose="00000500000000000000" pitchFamily="2" charset="0"/>
                <a:sym typeface="+mn-ea"/>
              </a:rPr>
              <a:t>9</a:t>
            </a:r>
          </a:p>
          <a:p>
            <a:pPr algn="just"/>
            <a:endParaRPr lang="en-US" sz="2500" dirty="0">
              <a:latin typeface="Nunito Sans" panose="00000500000000000000" pitchFamily="2"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1477328"/>
          </a:xfrm>
          <a:prstGeom prst="rect">
            <a:avLst/>
          </a:prstGeom>
          <a:noFill/>
        </p:spPr>
        <p:txBody>
          <a:bodyPr wrap="square" rtlCol="0">
            <a:spAutoFit/>
          </a:bodyPr>
          <a:lstStyle/>
          <a:p>
            <a:pPr algn="r"/>
            <a:r>
              <a:rPr lang="en-US" sz="4500" b="1" dirty="0">
                <a:solidFill>
                  <a:schemeClr val="bg1"/>
                </a:solidFill>
                <a:latin typeface="Nunito Sans" panose="00000500000000000000" pitchFamily="2" charset="0"/>
                <a:sym typeface="+mn-ea"/>
              </a:rPr>
              <a:t>3. Insert and delete using Singly Linked List</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dirty="0">
                <a:latin typeface="Nunito Sans" panose="00000500000000000000" pitchFamily="2" charset="0"/>
              </a:rPr>
              <a:t>Write a program to create a Singly Linked List using dynamic memory allocation. If linked list is empty, print "Linked list is empty".</a:t>
            </a:r>
          </a:p>
          <a:p>
            <a:endParaRPr lang="en-US" sz="2500" dirty="0">
              <a:latin typeface="Nunito Sans" panose="00000500000000000000" pitchFamily="2" charset="0"/>
            </a:endParaRPr>
          </a:p>
          <a:p>
            <a:r>
              <a:rPr lang="en-US" sz="2500" dirty="0">
                <a:latin typeface="Nunito Sans" panose="00000500000000000000" pitchFamily="2" charset="0"/>
              </a:rPr>
              <a:t>Hint:</a:t>
            </a:r>
          </a:p>
          <a:p>
            <a:r>
              <a:rPr lang="en-US" sz="2500" dirty="0">
                <a:latin typeface="Nunito Sans" panose="00000500000000000000" pitchFamily="2" charset="0"/>
              </a:rPr>
              <a:t>1. Insert an element at beginning of linked list.</a:t>
            </a:r>
          </a:p>
          <a:p>
            <a:r>
              <a:rPr lang="en-US" sz="2500" dirty="0">
                <a:latin typeface="Nunito Sans" panose="00000500000000000000" pitchFamily="2" charset="0"/>
              </a:rPr>
              <a:t>2. Insert an element at end of linked list.</a:t>
            </a:r>
          </a:p>
          <a:p>
            <a:r>
              <a:rPr lang="en-US" sz="2500" dirty="0">
                <a:latin typeface="Nunito Sans" panose="00000500000000000000" pitchFamily="2" charset="0"/>
              </a:rPr>
              <a:t>3. Traverse linked list.</a:t>
            </a:r>
          </a:p>
          <a:p>
            <a:r>
              <a:rPr lang="en-US" sz="2500" dirty="0">
                <a:latin typeface="Nunito Sans" panose="00000500000000000000" pitchFamily="2" charset="0"/>
              </a:rPr>
              <a:t>4. Delete element from beginning.</a:t>
            </a:r>
          </a:p>
          <a:p>
            <a:r>
              <a:rPr lang="en-US" sz="2500" dirty="0">
                <a:latin typeface="Nunito Sans" panose="00000500000000000000" pitchFamily="2" charset="0"/>
              </a:rPr>
              <a:t>5. Delete element from end.</a:t>
            </a:r>
          </a:p>
          <a:p>
            <a:r>
              <a:rPr lang="en-US" sz="2500" dirty="0">
                <a:latin typeface="Nunito Sans" panose="00000500000000000000" pitchFamily="2" charset="0"/>
              </a:rPr>
              <a:t>6. Exit</a:t>
            </a: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39. Selection of Cities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324261"/>
          </a:xfrm>
          <a:prstGeom prst="rect">
            <a:avLst/>
          </a:prstGeom>
          <a:noFill/>
        </p:spPr>
        <p:txBody>
          <a:bodyPr wrap="square" rtlCol="0">
            <a:spAutoFit/>
          </a:bodyPr>
          <a:lstStyle/>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baseline="300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For 8, you need to add 1 only once at the starting. It will double to 2, then to 4, then to 8. For 5, you need to add 1 at the beginning, it will double to 2, then to 4, then you will have to add 1 again to make it 5. So, answer is 2.</a:t>
            </a:r>
          </a:p>
        </p:txBody>
      </p:sp>
      <p:sp>
        <p:nvSpPr>
          <p:cNvPr id="4" name="TextBox 7"/>
          <p:cNvSpPr txBox="1"/>
          <p:nvPr/>
        </p:nvSpPr>
        <p:spPr>
          <a:xfrm>
            <a:off x="554950" y="1304949"/>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32318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09435" y="1897161"/>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2</a:t>
            </a:r>
          </a:p>
        </p:txBody>
      </p:sp>
      <p:sp>
        <p:nvSpPr>
          <p:cNvPr id="12" name="TextBox 11"/>
          <p:cNvSpPr txBox="1"/>
          <p:nvPr/>
        </p:nvSpPr>
        <p:spPr>
          <a:xfrm>
            <a:off x="598715" y="1798800"/>
            <a:ext cx="5040086" cy="2014855"/>
          </a:xfrm>
          <a:prstGeom prst="rect">
            <a:avLst/>
          </a:prstGeom>
          <a:noFill/>
        </p:spPr>
        <p:txBody>
          <a:bodyPr wrap="square" rtlCol="0">
            <a:spAutoFit/>
          </a:bodyPr>
          <a:lstStyle/>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8</a:t>
            </a:r>
          </a:p>
          <a:p>
            <a:r>
              <a:rPr lang="en-US" sz="2500" dirty="0">
                <a:latin typeface="Nunito Sans" panose="00000500000000000000" pitchFamily="2" charset="0"/>
                <a:sym typeface="+mn-ea"/>
              </a:rPr>
              <a:t>7</a:t>
            </a:r>
          </a:p>
          <a:p>
            <a:r>
              <a:rPr lang="en-US" sz="2500" dirty="0">
                <a:latin typeface="Nunito Sans" panose="00000500000000000000" pitchFamily="2" charset="0"/>
                <a:sym typeface="+mn-ea"/>
              </a:rPr>
              <a:t>5</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t;</a:t>
            </a:r>
          </a:p>
          <a:p>
            <a:r>
              <a:rPr lang="en-US" sz="2000" b="1" dirty="0">
                <a:solidFill>
                  <a:schemeClr val="bg1"/>
                </a:solidFill>
                <a:latin typeface="Courier New" panose="02070309020205020404" pitchFamily="49" charset="0"/>
                <a:cs typeface="Courier New" panose="02070309020205020404" pitchFamily="49" charset="0"/>
                <a:sym typeface="+mn-ea"/>
              </a:rPr>
              <a:t>cin&gt;&gt;t;</a:t>
            </a:r>
          </a:p>
          <a:p>
            <a:r>
              <a:rPr lang="en-US" sz="2000" b="1" dirty="0">
                <a:solidFill>
                  <a:schemeClr val="bg1"/>
                </a:solidFill>
                <a:latin typeface="Courier New" panose="02070309020205020404" pitchFamily="49" charset="0"/>
                <a:cs typeface="Courier New" panose="02070309020205020404" pitchFamily="49" charset="0"/>
                <a:sym typeface="+mn-ea"/>
              </a:rPr>
              <a:t>while(t--)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a=n&amp;(n-1);</a:t>
            </a:r>
          </a:p>
          <a:p>
            <a:r>
              <a:rPr lang="en-US" sz="2000" b="1" dirty="0">
                <a:solidFill>
                  <a:schemeClr val="bg1"/>
                </a:solidFill>
                <a:latin typeface="Courier New" panose="02070309020205020404" pitchFamily="49" charset="0"/>
                <a:cs typeface="Courier New" panose="02070309020205020404" pitchFamily="49" charset="0"/>
                <a:sym typeface="+mn-ea"/>
              </a:rPr>
              <a:t>    if(a==0)</a:t>
            </a:r>
          </a:p>
          <a:p>
            <a:r>
              <a:rPr lang="en-US" sz="2000" b="1" dirty="0">
                <a:solidFill>
                  <a:schemeClr val="bg1"/>
                </a:solidFill>
                <a:latin typeface="Courier New" panose="02070309020205020404" pitchFamily="49" charset="0"/>
                <a:cs typeface="Courier New" panose="02070309020205020404" pitchFamily="49" charset="0"/>
                <a:sym typeface="+mn-ea"/>
              </a:rPr>
              <a:t>        cout&lt;&lt;1&lt;&lt;endl;</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ans=0;</a:t>
            </a:r>
          </a:p>
          <a:p>
            <a:r>
              <a:rPr lang="en-US" sz="2000" b="1" dirty="0">
                <a:solidFill>
                  <a:schemeClr val="bg1"/>
                </a:solidFill>
                <a:latin typeface="Courier New" panose="02070309020205020404" pitchFamily="49" charset="0"/>
                <a:cs typeface="Courier New" panose="02070309020205020404" pitchFamily="49" charset="0"/>
                <a:sym typeface="+mn-ea"/>
              </a:rPr>
              <a:t>        while(n&gt;0)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if(n%2==0)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n=n/2;</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n=n-1;</a:t>
            </a:r>
          </a:p>
          <a:p>
            <a:r>
              <a:rPr lang="en-US" sz="2000" b="1" dirty="0">
                <a:solidFill>
                  <a:schemeClr val="bg1"/>
                </a:solidFill>
                <a:latin typeface="Courier New" panose="02070309020205020404" pitchFamily="49" charset="0"/>
                <a:cs typeface="Courier New" panose="02070309020205020404" pitchFamily="49" charset="0"/>
                <a:sym typeface="+mn-ea"/>
              </a:rPr>
              <a:t>            ans++;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cout&lt;&lt;ans&lt;&lt;endl;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40. Longest Palindromic Sub sequence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708981"/>
          </a:xfrm>
          <a:prstGeom prst="rect">
            <a:avLst/>
          </a:prstGeom>
          <a:noFill/>
        </p:spPr>
        <p:txBody>
          <a:bodyPr wrap="square" rtlCol="0">
            <a:spAutoFit/>
          </a:bodyPr>
          <a:lstStyle/>
          <a:p>
            <a:pPr algn="just"/>
            <a:r>
              <a:rPr lang="en-US" sz="2500" b="1" dirty="0">
                <a:latin typeface="Nunito Sans" panose="00000500000000000000" pitchFamily="2" charset="0"/>
                <a:sym typeface="+mn-ea"/>
              </a:rPr>
              <a:t>Problem Description:</a:t>
            </a:r>
          </a:p>
          <a:p>
            <a:pPr algn="just"/>
            <a:r>
              <a:rPr lang="en-US" sz="2500" dirty="0">
                <a:latin typeface="Nunito Sans" panose="00000500000000000000" pitchFamily="2" charset="0"/>
                <a:sym typeface="+mn-ea"/>
              </a:rPr>
              <a:t>	Given a string x (1&lt;= len(x)&lt;=1000), find the length of its longest palindromic </a:t>
            </a:r>
            <a:r>
              <a:rPr lang="en-US" sz="2500" dirty="0" err="1">
                <a:latin typeface="Nunito Sans" panose="00000500000000000000" pitchFamily="2" charset="0"/>
                <a:sym typeface="+mn-ea"/>
              </a:rPr>
              <a:t>subsequence.The</a:t>
            </a:r>
            <a:r>
              <a:rPr lang="en-US" sz="2500" dirty="0">
                <a:latin typeface="Nunito Sans" panose="00000500000000000000" pitchFamily="2" charset="0"/>
                <a:sym typeface="+mn-ea"/>
              </a:rPr>
              <a:t> string contains only lowercase letters. </a:t>
            </a:r>
          </a:p>
          <a:p>
            <a:pPr algn="just"/>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Write a program that takes in input as String x and returns the length of the longest palindromic subsequence of x.</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Specification:</a:t>
            </a:r>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input1: </a:t>
            </a:r>
            <a:r>
              <a:rPr lang="en-US" sz="2500" dirty="0">
                <a:latin typeface="Nunito Sans" panose="00000500000000000000" pitchFamily="2" charset="0"/>
                <a:sym typeface="+mn-ea"/>
              </a:rPr>
              <a:t>string input</a:t>
            </a:r>
          </a:p>
          <a:p>
            <a:pPr algn="just"/>
            <a:r>
              <a:rPr lang="en-US" sz="2500" b="1" dirty="0">
                <a:latin typeface="Nunito Sans" panose="00000500000000000000" pitchFamily="2" charset="0"/>
                <a:sym typeface="+mn-ea"/>
              </a:rPr>
              <a:t>Output Specification: </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Return the length of the longest palindromic subsequence.</a:t>
            </a:r>
          </a:p>
          <a:p>
            <a:pPr algn="just"/>
            <a:endParaRPr lang="en-US" sz="2500" dirty="0">
              <a:latin typeface="Nunito Sans" panose="00000500000000000000" pitchFamily="2" charset="0"/>
              <a:sym typeface="+mn-ea"/>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40. Longest Palindromic Sub sequence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2400657"/>
          </a:xfrm>
          <a:prstGeom prst="rect">
            <a:avLst/>
          </a:prstGeom>
          <a:noFill/>
        </p:spPr>
        <p:txBody>
          <a:bodyPr wrap="square" rtlCol="0">
            <a:spAutoFit/>
          </a:bodyPr>
          <a:lstStyle/>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Length of Longest palindromic sequence is 5 that is “ababa”.</a:t>
            </a:r>
          </a:p>
        </p:txBody>
      </p:sp>
      <p:sp>
        <p:nvSpPr>
          <p:cNvPr id="4" name="TextBox 7"/>
          <p:cNvSpPr txBox="1"/>
          <p:nvPr/>
        </p:nvSpPr>
        <p:spPr>
          <a:xfrm>
            <a:off x="598805" y="1266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266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675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a:t>
            </a:r>
          </a:p>
        </p:txBody>
      </p:sp>
      <p:sp>
        <p:nvSpPr>
          <p:cNvPr id="12" name="TextBox 11"/>
          <p:cNvSpPr txBox="1"/>
          <p:nvPr/>
        </p:nvSpPr>
        <p:spPr>
          <a:xfrm>
            <a:off x="598714" y="1785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ababa</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max (int x, int y) { return (x &gt; y)? x : y; }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lps(char *str)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 = strlen(str); </a:t>
            </a:r>
          </a:p>
          <a:p>
            <a:r>
              <a:rPr lang="en-US" sz="2000" b="1" dirty="0">
                <a:solidFill>
                  <a:schemeClr val="bg1"/>
                </a:solidFill>
                <a:latin typeface="Courier New" panose="02070309020205020404" pitchFamily="49" charset="0"/>
                <a:cs typeface="Courier New" panose="02070309020205020404" pitchFamily="49" charset="0"/>
                <a:sym typeface="+mn-ea"/>
              </a:rPr>
              <a:t>   int i, j, cl; </a:t>
            </a:r>
          </a:p>
          <a:p>
            <a:r>
              <a:rPr lang="en-US" sz="2000" b="1" dirty="0">
                <a:solidFill>
                  <a:schemeClr val="bg1"/>
                </a:solidFill>
                <a:latin typeface="Courier New" panose="02070309020205020404" pitchFamily="49" charset="0"/>
                <a:cs typeface="Courier New" panose="02070309020205020404" pitchFamily="49" charset="0"/>
                <a:sym typeface="+mn-ea"/>
              </a:rPr>
              <a:t>   int L[n][n];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(i = 0; i &lt; n; i++) </a:t>
            </a:r>
          </a:p>
          <a:p>
            <a:r>
              <a:rPr lang="en-US" sz="2000" b="1" dirty="0">
                <a:solidFill>
                  <a:schemeClr val="bg1"/>
                </a:solidFill>
                <a:latin typeface="Courier New" panose="02070309020205020404" pitchFamily="49" charset="0"/>
                <a:cs typeface="Courier New" panose="02070309020205020404" pitchFamily="49" charset="0"/>
                <a:sym typeface="+mn-ea"/>
              </a:rPr>
              <a:t>      L[i][i] = 1;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for (cl=2; cl&lt;=n; cl++)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 (i=0; i&lt;n-cl+1; 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j = i+cl-1;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 (str[i] == str[j] &amp;&amp; cl == 2) </a:t>
            </a:r>
          </a:p>
          <a:p>
            <a:r>
              <a:rPr lang="en-US" sz="2000" b="1" dirty="0">
                <a:solidFill>
                  <a:schemeClr val="bg1"/>
                </a:solidFill>
                <a:latin typeface="Courier New" panose="02070309020205020404" pitchFamily="49" charset="0"/>
                <a:cs typeface="Courier New" panose="02070309020205020404" pitchFamily="49" charset="0"/>
                <a:sym typeface="+mn-ea"/>
              </a:rPr>
              <a:t>               L[i][j] = 2; </a:t>
            </a:r>
          </a:p>
          <a:p>
            <a:r>
              <a:rPr lang="en-US" sz="2000" b="1" dirty="0">
                <a:solidFill>
                  <a:schemeClr val="bg1"/>
                </a:solidFill>
                <a:latin typeface="Courier New" panose="02070309020205020404" pitchFamily="49" charset="0"/>
                <a:cs typeface="Courier New" panose="02070309020205020404" pitchFamily="49" charset="0"/>
                <a:sym typeface="+mn-ea"/>
              </a:rPr>
              <a:t>            else if (str[i] == str[j]) </a:t>
            </a:r>
          </a:p>
          <a:p>
            <a:r>
              <a:rPr lang="en-US" sz="2000" b="1" dirty="0">
                <a:solidFill>
                  <a:schemeClr val="bg1"/>
                </a:solidFill>
                <a:latin typeface="Courier New" panose="02070309020205020404" pitchFamily="49" charset="0"/>
                <a:cs typeface="Courier New" panose="02070309020205020404" pitchFamily="49" charset="0"/>
                <a:sym typeface="+mn-ea"/>
              </a:rPr>
              <a:t>               L[i][j] = L[i+1][j-1] + 2;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L[i][j] = max(L[i][j-1], L[i+1][j]);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L[0][n-1];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 </a:t>
            </a:r>
          </a:p>
          <a:p>
            <a:r>
              <a:rPr lang="en-US" sz="2000" b="1" dirty="0">
                <a:solidFill>
                  <a:schemeClr val="bg1"/>
                </a:solidFill>
                <a:latin typeface="Courier New" panose="02070309020205020404" pitchFamily="49" charset="0"/>
                <a:cs typeface="Courier New" panose="02070309020205020404" pitchFamily="49" charset="0"/>
                <a:sym typeface="+mn-ea"/>
              </a:rPr>
              <a:t>    char seq[50];</a:t>
            </a:r>
          </a:p>
          <a:p>
            <a:r>
              <a:rPr lang="en-US" sz="2000" b="1" dirty="0">
                <a:solidFill>
                  <a:schemeClr val="bg1"/>
                </a:solidFill>
                <a:latin typeface="Courier New" panose="02070309020205020404" pitchFamily="49" charset="0"/>
                <a:cs typeface="Courier New" panose="02070309020205020404" pitchFamily="49" charset="0"/>
                <a:sym typeface="+mn-ea"/>
              </a:rPr>
              <a:t>    cin &gt;&gt; seq; </a:t>
            </a:r>
          </a:p>
          <a:p>
            <a:r>
              <a:rPr lang="en-US" sz="2000" b="1" dirty="0">
                <a:solidFill>
                  <a:schemeClr val="bg1"/>
                </a:solidFill>
                <a:latin typeface="Courier New" panose="02070309020205020404" pitchFamily="49" charset="0"/>
                <a:cs typeface="Courier New" panose="02070309020205020404" pitchFamily="49" charset="0"/>
                <a:sym typeface="+mn-ea"/>
              </a:rPr>
              <a:t>    cout &lt;&lt; lps(seq);</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41. Perfect Sum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Given an array of integers and a sum, the task is to count all subsets of given array with sum equal to given sum.</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of input contains an integer T denoting the number of test cases. Then T test cases follow. Each test case contains an integer n denoting the size of the array. The next line contains n space separated integers forming the array. The last line contains the sum.</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Output: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Count all the subsets of given array with sum equal to given sum.</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NOTE:</a:t>
            </a:r>
            <a:r>
              <a:rPr lang="en-US" sz="2500" dirty="0">
                <a:latin typeface="Nunito Sans" panose="00000500000000000000" pitchFamily="2" charset="0"/>
                <a:sym typeface="+mn-ea"/>
              </a:rPr>
              <a:t> Since result can be very large, print the value modulo 109+7.</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41. Perfect Sum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2014855"/>
          </a:xfrm>
          <a:prstGeom prst="rect">
            <a:avLst/>
          </a:prstGeom>
          <a:noFill/>
        </p:spPr>
        <p:txBody>
          <a:bodyPr wrap="square" rtlCol="0">
            <a:spAutoFit/>
          </a:bodyPr>
          <a:lstStyle/>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1&lt;=T&lt;=100</a:t>
            </a:r>
          </a:p>
          <a:p>
            <a:pPr algn="just"/>
            <a:r>
              <a:rPr lang="en-US" sz="2500" dirty="0">
                <a:latin typeface="Nunito Sans" panose="00000500000000000000" pitchFamily="2" charset="0"/>
                <a:sym typeface="+mn-ea"/>
              </a:rPr>
              <a:t>1&lt;=n&lt;=103</a:t>
            </a:r>
          </a:p>
          <a:p>
            <a:pPr algn="just"/>
            <a:r>
              <a:rPr lang="en-US" sz="2500" dirty="0">
                <a:latin typeface="Nunito Sans" panose="00000500000000000000" pitchFamily="2" charset="0"/>
                <a:sym typeface="+mn-ea"/>
              </a:rPr>
              <a:t>1&lt;=a[i]&lt;=103</a:t>
            </a:r>
          </a:p>
          <a:p>
            <a:pPr algn="just"/>
            <a:r>
              <a:rPr lang="en-US" sz="2500" dirty="0">
                <a:latin typeface="Nunito Sans" panose="00000500000000000000" pitchFamily="2" charset="0"/>
                <a:sym typeface="+mn-ea"/>
              </a:rPr>
              <a:t>1&lt;=sum&lt;=103</a:t>
            </a:r>
          </a:p>
        </p:txBody>
      </p:sp>
      <p:sp>
        <p:nvSpPr>
          <p:cNvPr id="4" name="TextBox 7"/>
          <p:cNvSpPr txBox="1"/>
          <p:nvPr/>
        </p:nvSpPr>
        <p:spPr>
          <a:xfrm>
            <a:off x="598805" y="32480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32480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3656789"/>
            <a:ext cx="504008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3</a:t>
            </a:r>
          </a:p>
          <a:p>
            <a:pPr algn="just"/>
            <a:r>
              <a:rPr lang="en-US" sz="2500" dirty="0">
                <a:latin typeface="Nunito Sans" panose="00000500000000000000" pitchFamily="2" charset="0"/>
                <a:sym typeface="+mn-ea"/>
              </a:rPr>
              <a:t>3</a:t>
            </a:r>
          </a:p>
        </p:txBody>
      </p:sp>
      <p:sp>
        <p:nvSpPr>
          <p:cNvPr id="12" name="TextBox 11"/>
          <p:cNvSpPr txBox="1"/>
          <p:nvPr/>
        </p:nvSpPr>
        <p:spPr>
          <a:xfrm>
            <a:off x="598714" y="3766838"/>
            <a:ext cx="5040086" cy="2784475"/>
          </a:xfrm>
          <a:prstGeom prst="rect">
            <a:avLst/>
          </a:prstGeom>
          <a:noFill/>
        </p:spPr>
        <p:txBody>
          <a:bodyPr wrap="square" rtlCol="0">
            <a:spAutoFit/>
          </a:bodyPr>
          <a:lstStyle/>
          <a:p>
            <a:pPr algn="just"/>
            <a:r>
              <a:rPr lang="en-US" sz="2500" dirty="0">
                <a:latin typeface="Nunito Sans" panose="00000500000000000000" pitchFamily="2" charset="0"/>
                <a:sym typeface="+mn-ea"/>
              </a:rPr>
              <a:t>2</a:t>
            </a:r>
          </a:p>
          <a:p>
            <a:pPr algn="just"/>
            <a:r>
              <a:rPr lang="en-US" sz="2500" dirty="0">
                <a:latin typeface="Nunito Sans" panose="00000500000000000000" pitchFamily="2" charset="0"/>
                <a:sym typeface="+mn-ea"/>
              </a:rPr>
              <a:t>6</a:t>
            </a:r>
          </a:p>
          <a:p>
            <a:pPr algn="just"/>
            <a:r>
              <a:rPr lang="en-US" sz="2500" dirty="0">
                <a:latin typeface="Nunito Sans" panose="00000500000000000000" pitchFamily="2" charset="0"/>
                <a:sym typeface="+mn-ea"/>
              </a:rPr>
              <a:t>2 3 5 6 8 10</a:t>
            </a:r>
          </a:p>
          <a:p>
            <a:pPr algn="just"/>
            <a:r>
              <a:rPr lang="en-US" sz="2500" dirty="0">
                <a:latin typeface="Nunito Sans" panose="00000500000000000000" pitchFamily="2" charset="0"/>
                <a:sym typeface="+mn-ea"/>
              </a:rPr>
              <a:t>10</a:t>
            </a:r>
          </a:p>
          <a:p>
            <a:pPr algn="just"/>
            <a:r>
              <a:rPr lang="en-US" sz="2500" dirty="0">
                <a:latin typeface="Nunito Sans" panose="00000500000000000000" pitchFamily="2" charset="0"/>
                <a:sym typeface="+mn-ea"/>
              </a:rPr>
              <a:t>5</a:t>
            </a:r>
          </a:p>
          <a:p>
            <a:pPr algn="just"/>
            <a:r>
              <a:rPr lang="en-US" sz="2500" dirty="0">
                <a:latin typeface="Nunito Sans" panose="00000500000000000000" pitchFamily="2" charset="0"/>
                <a:sym typeface="+mn-ea"/>
              </a:rPr>
              <a:t>1 2 3 4 5</a:t>
            </a:r>
          </a:p>
          <a:p>
            <a:pPr algn="just"/>
            <a:r>
              <a:rPr lang="en-US" sz="2500" dirty="0">
                <a:latin typeface="Nunito Sans" panose="00000500000000000000" pitchFamily="2" charset="0"/>
                <a:sym typeface="+mn-ea"/>
              </a:rPr>
              <a:t>10</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41. Perfect Sum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1245235"/>
          </a:xfrm>
          <a:prstGeom prst="rect">
            <a:avLst/>
          </a:prstGeom>
          <a:noFill/>
        </p:spPr>
        <p:txBody>
          <a:bodyPr wrap="square" rtlCol="0">
            <a:spAutoFit/>
          </a:bodyPr>
          <a:lstStyle/>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Testcase 1: possible subsets : (2,3,5) , (2,8) and (10)</a:t>
            </a:r>
          </a:p>
          <a:p>
            <a:pPr algn="just"/>
            <a:r>
              <a:rPr lang="en-US" sz="2500" dirty="0">
                <a:latin typeface="Nunito Sans" panose="00000500000000000000" pitchFamily="2" charset="0"/>
                <a:sym typeface="+mn-ea"/>
              </a:rPr>
              <a:t>Testcase 2: possible subsets : (1,2,3,4) , (2,3,5) and (1,4,5)</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367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#include&lt;vector&gt;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//code</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 sum; cin &gt;&gt; 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vector&lt;int&gt; v(n);</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 cin &gt;&gt; v[i];</a:t>
            </a:r>
          </a:p>
          <a:p>
            <a:r>
              <a:rPr lang="en-US" sz="2000" b="1" dirty="0">
                <a:solidFill>
                  <a:schemeClr val="bg1"/>
                </a:solidFill>
                <a:latin typeface="Courier New" panose="02070309020205020404" pitchFamily="49" charset="0"/>
                <a:cs typeface="Courier New" panose="02070309020205020404" pitchFamily="49" charset="0"/>
                <a:sym typeface="+mn-ea"/>
              </a:rPr>
              <a:t>	    cin &gt;&gt; sum;</a:t>
            </a:r>
          </a:p>
          <a:p>
            <a:r>
              <a:rPr lang="en-US" sz="2000" b="1" dirty="0">
                <a:solidFill>
                  <a:schemeClr val="bg1"/>
                </a:solidFill>
                <a:latin typeface="Courier New" panose="02070309020205020404" pitchFamily="49" charset="0"/>
                <a:cs typeface="Courier New" panose="02070309020205020404" pitchFamily="49" charset="0"/>
                <a:sym typeface="+mn-ea"/>
              </a:rPr>
              <a:t>	    vector&lt;vector&lt;int&gt;&gt; dp(n+1, vector&lt;int&gt;(sum+1,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 dp[i][0] = 1; </a:t>
            </a:r>
          </a:p>
          <a:p>
            <a:r>
              <a:rPr lang="en-US" sz="2000" b="1" dirty="0">
                <a:solidFill>
                  <a:schemeClr val="bg1"/>
                </a:solidFill>
                <a:latin typeface="Courier New" panose="02070309020205020404" pitchFamily="49" charset="0"/>
                <a:cs typeface="Courier New" panose="02070309020205020404" pitchFamily="49" charset="0"/>
                <a:sym typeface="+mn-ea"/>
              </a:rPr>
              <a:t>	    for(int j = 1; j &lt;= sum; j++) dp[0][j]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 = 1; i &lt;= n; i++){</a:t>
            </a:r>
          </a:p>
          <a:p>
            <a:r>
              <a:rPr lang="en-US" sz="2000" b="1" dirty="0">
                <a:solidFill>
                  <a:schemeClr val="bg1"/>
                </a:solidFill>
                <a:latin typeface="Courier New" panose="02070309020205020404" pitchFamily="49" charset="0"/>
                <a:cs typeface="Courier New" panose="02070309020205020404" pitchFamily="49" charset="0"/>
                <a:sym typeface="+mn-ea"/>
              </a:rPr>
              <a:t>	        for(int j = 1; j &lt;= sum; j++){</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2129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if(v[i-1] &gt; j) dp[i][j] = dp[i-1][j];</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dp[i][j] = dp[i-1][j] + dp[i-1][j - v[i-1]];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 &lt;&lt; dp[n][sum] &lt;&lt; 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8"/>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1477328"/>
          </a:xfrm>
          <a:prstGeom prst="rect">
            <a:avLst/>
          </a:prstGeom>
          <a:noFill/>
        </p:spPr>
        <p:txBody>
          <a:bodyPr wrap="square" rtlCol="0">
            <a:spAutoFit/>
          </a:bodyPr>
          <a:lstStyle/>
          <a:p>
            <a:pPr algn="r"/>
            <a:r>
              <a:rPr lang="en-US" sz="4500" b="1" dirty="0">
                <a:solidFill>
                  <a:schemeClr val="bg1"/>
                </a:solidFill>
                <a:latin typeface="Nunito Sans" panose="00000500000000000000" pitchFamily="2" charset="0"/>
                <a:sym typeface="+mn-ea"/>
              </a:rPr>
              <a:t>3. Insert and delete using Singly Linked List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7"/>
          <p:cNvSpPr txBox="1"/>
          <p:nvPr/>
        </p:nvSpPr>
        <p:spPr>
          <a:xfrm>
            <a:off x="598714" y="13208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3" name="TextBox 13"/>
          <p:cNvSpPr txBox="1"/>
          <p:nvPr/>
        </p:nvSpPr>
        <p:spPr>
          <a:xfrm>
            <a:off x="6553200" y="13208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4" name="TextBox 14"/>
          <p:cNvSpPr txBox="1"/>
          <p:nvPr/>
        </p:nvSpPr>
        <p:spPr>
          <a:xfrm>
            <a:off x="6578921" y="2324318"/>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10 20 </a:t>
            </a:r>
          </a:p>
          <a:p>
            <a:r>
              <a:rPr lang="en-US" sz="2500" dirty="0">
                <a:latin typeface="Nunito Sans" panose="00000500000000000000" pitchFamily="2" charset="0"/>
                <a:sym typeface="+mn-ea"/>
              </a:rPr>
              <a:t>10 deleted from beginning successfully.</a:t>
            </a:r>
          </a:p>
          <a:p>
            <a:r>
              <a:rPr lang="en-US" sz="2500" dirty="0">
                <a:latin typeface="Nunito Sans" panose="00000500000000000000" pitchFamily="2" charset="0"/>
                <a:sym typeface="+mn-ea"/>
              </a:rPr>
              <a:t>20 deleted from end successfully.</a:t>
            </a:r>
          </a:p>
        </p:txBody>
      </p:sp>
      <p:sp>
        <p:nvSpPr>
          <p:cNvPr id="5" name="TextBox 11"/>
          <p:cNvSpPr txBox="1"/>
          <p:nvPr/>
        </p:nvSpPr>
        <p:spPr>
          <a:xfrm>
            <a:off x="508562" y="2157801"/>
            <a:ext cx="5040086" cy="4707890"/>
          </a:xfrm>
          <a:prstGeom prst="rect">
            <a:avLst/>
          </a:prstGeom>
          <a:noFill/>
        </p:spPr>
        <p:txBody>
          <a:bodyPr wrap="square" rtlCol="0">
            <a:spAutoFit/>
          </a:bodyPr>
          <a:lstStyle/>
          <a:p>
            <a:r>
              <a:rPr lang="en-US" sz="2500" dirty="0">
                <a:latin typeface="Nunito Sans" panose="00000500000000000000" pitchFamily="2" charset="0"/>
                <a:sym typeface="+mn-ea"/>
              </a:rPr>
              <a:t>1</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Enter value of element</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2</a:t>
            </a:r>
          </a:p>
          <a:p>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Enter value of element</a:t>
            </a:r>
          </a:p>
          <a:p>
            <a:r>
              <a:rPr lang="en-US" sz="2500" dirty="0">
                <a:latin typeface="Nunito Sans" panose="00000500000000000000" pitchFamily="2" charset="0"/>
                <a:sym typeface="+mn-ea"/>
              </a:rPr>
              <a:t>20</a:t>
            </a:r>
          </a:p>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6</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42. Grab some sweets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You are going to a sweet shop to have sweets as you are low on energy. The sweets are selling out. There is only a kilogram of N types of sweets remaining, each having a specific cost and energy. You have a total of C amount of money with you. Your task is to calculate the maximum total energy that you can gain by purchasing the sweets optimally and savoring them. In particular, note that you can buy only a portion weighing K of the provided sweet less than or equal to kilogram that contains a provided energy parameter e. Eating this sweet can increase your total energy by e x k. The maximum total energy can be denoted as a fraction x/y in lowest terms, that is, GCD (x,y) =1. Print the answer as (x*(y-1))%109+7.</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contains an integer N denoting the number of elements in costs.</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42. Grab some sweets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Each line i of N subsequent lines (where 0&lt;=i&lt;N) contains n integer describing costs[i].</a:t>
            </a:r>
          </a:p>
          <a:p>
            <a:pPr algn="just"/>
            <a:r>
              <a:rPr lang="en-US" sz="2500" dirty="0">
                <a:latin typeface="Nunito Sans" panose="00000500000000000000" pitchFamily="2" charset="0"/>
                <a:sym typeface="+mn-ea"/>
              </a:rPr>
              <a:t>Each line i of N subsequent lines (where 0&lt;=i&lt;N) contains n integer describing energies[i].</a:t>
            </a:r>
          </a:p>
          <a:p>
            <a:pPr algn="just"/>
            <a:r>
              <a:rPr lang="en-US" sz="2500" dirty="0">
                <a:latin typeface="Nunito Sans" panose="00000500000000000000" pitchFamily="2" charset="0"/>
                <a:sym typeface="+mn-ea"/>
              </a:rPr>
              <a:t>The next line contains an integer C denoting the available money.</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Output will be in the form of energy.</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1&lt;=N&lt;105</a:t>
            </a:r>
          </a:p>
          <a:p>
            <a:pPr algn="just"/>
            <a:r>
              <a:rPr lang="en-US" sz="2500" dirty="0">
                <a:latin typeface="Nunito Sans" panose="00000500000000000000" pitchFamily="2" charset="0"/>
                <a:sym typeface="+mn-ea"/>
              </a:rPr>
              <a:t>1&lt;costs[i]&lt;=10</a:t>
            </a:r>
            <a:r>
              <a:rPr lang="en-US" sz="2500" baseline="30000" dirty="0">
                <a:latin typeface="Nunito Sans" panose="00000500000000000000" pitchFamily="2" charset="0"/>
                <a:sym typeface="+mn-ea"/>
              </a:rPr>
              <a:t>9</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1&lt;=energies[i]&lt;=109</a:t>
            </a:r>
          </a:p>
          <a:p>
            <a:pPr algn="just"/>
            <a:r>
              <a:rPr lang="en-US" sz="2500" dirty="0">
                <a:latin typeface="Nunito Sans" panose="00000500000000000000" pitchFamily="2" charset="0"/>
                <a:sym typeface="+mn-ea"/>
              </a:rPr>
              <a:t>1&lt;=C&lt;=10</a:t>
            </a:r>
            <a:r>
              <a:rPr lang="en-US" sz="2500" baseline="30000" dirty="0">
                <a:latin typeface="Nunito Sans" panose="00000500000000000000" pitchFamily="2" charset="0"/>
                <a:sym typeface="+mn-ea"/>
              </a:rPr>
              <a:t>9</a:t>
            </a:r>
            <a:endParaRPr lang="en-US" sz="2500" dirty="0">
              <a:latin typeface="Nunito Sans" panose="00000500000000000000" pitchFamily="2" charset="0"/>
              <a:sym typeface="+mn-ea"/>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42. Grab some sweets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endParaRPr lang="en-US" sz="2500" b="1" dirty="0">
              <a:latin typeface="Nunito Sans" panose="00000500000000000000" pitchFamily="2" charset="0"/>
              <a:sym typeface="+mn-ea"/>
            </a:endParaRPr>
          </a:p>
          <a:p>
            <a:pPr algn="just"/>
            <a:r>
              <a:rPr lang="en-US" sz="2500" b="1" dirty="0">
                <a:latin typeface="Nunito Sans" panose="00000500000000000000" pitchFamily="2" charset="0"/>
                <a:sym typeface="+mn-ea"/>
              </a:rPr>
              <a:t> Explanation:</a:t>
            </a:r>
          </a:p>
          <a:p>
            <a:pPr algn="just"/>
            <a:r>
              <a:rPr lang="en-US" sz="2500" dirty="0">
                <a:latin typeface="Nunito Sans" panose="00000500000000000000" pitchFamily="2" charset="0"/>
                <a:sym typeface="+mn-ea"/>
              </a:rPr>
              <a:t>N=3. Costs= [5,3,1]. Energies= [7,8,9]. Available money = C = 4. We can eat last two sweets fully (1kg each) to gain 17 energy.</a:t>
            </a:r>
          </a:p>
        </p:txBody>
      </p:sp>
      <p:sp>
        <p:nvSpPr>
          <p:cNvPr id="4" name="TextBox 7"/>
          <p:cNvSpPr txBox="1"/>
          <p:nvPr/>
        </p:nvSpPr>
        <p:spPr>
          <a:xfrm>
            <a:off x="598805" y="12160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2160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624789"/>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17</a:t>
            </a:r>
          </a:p>
        </p:txBody>
      </p:sp>
      <p:sp>
        <p:nvSpPr>
          <p:cNvPr id="12" name="TextBox 11"/>
          <p:cNvSpPr txBox="1"/>
          <p:nvPr/>
        </p:nvSpPr>
        <p:spPr>
          <a:xfrm>
            <a:off x="598714" y="1734838"/>
            <a:ext cx="5040086" cy="3169285"/>
          </a:xfrm>
          <a:prstGeom prst="rect">
            <a:avLst/>
          </a:prstGeom>
          <a:noFill/>
        </p:spPr>
        <p:txBody>
          <a:bodyPr wrap="square" rtlCol="0">
            <a:spAutoFit/>
          </a:bodyPr>
          <a:lstStyle/>
          <a:p>
            <a:pPr algn="just"/>
            <a:r>
              <a:rPr lang="en-US" sz="2500" dirty="0">
                <a:latin typeface="Nunito Sans" panose="00000500000000000000" pitchFamily="2" charset="0"/>
                <a:sym typeface="+mn-ea"/>
              </a:rPr>
              <a:t>3</a:t>
            </a:r>
          </a:p>
          <a:p>
            <a:pPr algn="just"/>
            <a:r>
              <a:rPr lang="en-US" sz="2500" dirty="0">
                <a:latin typeface="Nunito Sans" panose="00000500000000000000" pitchFamily="2" charset="0"/>
                <a:sym typeface="+mn-ea"/>
              </a:rPr>
              <a:t>5</a:t>
            </a:r>
          </a:p>
          <a:p>
            <a:pPr algn="just"/>
            <a:r>
              <a:rPr lang="en-US" sz="2500" dirty="0">
                <a:latin typeface="Nunito Sans" panose="00000500000000000000" pitchFamily="2" charset="0"/>
                <a:sym typeface="+mn-ea"/>
              </a:rPr>
              <a:t>3</a:t>
            </a:r>
          </a:p>
          <a:p>
            <a:pPr algn="just"/>
            <a:r>
              <a:rPr lang="en-US" sz="2500" dirty="0">
                <a:latin typeface="Nunito Sans" panose="00000500000000000000" pitchFamily="2" charset="0"/>
                <a:sym typeface="+mn-ea"/>
              </a:rPr>
              <a:t>1</a:t>
            </a:r>
          </a:p>
          <a:p>
            <a:pPr algn="just"/>
            <a:r>
              <a:rPr lang="en-US" sz="2500" dirty="0">
                <a:latin typeface="Nunito Sans" panose="00000500000000000000" pitchFamily="2" charset="0"/>
                <a:sym typeface="+mn-ea"/>
              </a:rPr>
              <a:t>7</a:t>
            </a:r>
          </a:p>
          <a:p>
            <a:pPr algn="just"/>
            <a:r>
              <a:rPr lang="en-US" sz="2500" dirty="0">
                <a:latin typeface="Nunito Sans" panose="00000500000000000000" pitchFamily="2" charset="0"/>
                <a:sym typeface="+mn-ea"/>
              </a:rPr>
              <a:t>8</a:t>
            </a:r>
          </a:p>
          <a:p>
            <a:pPr algn="just"/>
            <a:r>
              <a:rPr lang="en-US" sz="2500" dirty="0">
                <a:latin typeface="Nunito Sans" panose="00000500000000000000" pitchFamily="2" charset="0"/>
                <a:sym typeface="+mn-ea"/>
              </a:rPr>
              <a:t>9</a:t>
            </a:r>
          </a:p>
          <a:p>
            <a:pPr algn="just"/>
            <a:r>
              <a:rPr lang="en-US" sz="2500" dirty="0">
                <a:latin typeface="Nunito Sans" panose="00000500000000000000" pitchFamily="2" charset="0"/>
                <a:sym typeface="+mn-ea"/>
              </a:rPr>
              <a:t>4</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367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a:t>
            </a:r>
            <a:r>
              <a:rPr lang="en-US" sz="2000" b="1" dirty="0" err="1">
                <a:solidFill>
                  <a:schemeClr val="bg1"/>
                </a:solidFill>
                <a:latin typeface="Courier New" panose="02070309020205020404" pitchFamily="49" charset="0"/>
                <a:cs typeface="Courier New" panose="02070309020205020404" pitchFamily="49" charset="0"/>
                <a:sym typeface="+mn-ea"/>
              </a:rPr>
              <a:t>std</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 utility function that returns maximum of two integers</a:t>
            </a:r>
          </a:p>
          <a:p>
            <a:r>
              <a:rPr lang="en-US" sz="2000" b="1" dirty="0">
                <a:solidFill>
                  <a:schemeClr val="bg1"/>
                </a:solidFill>
                <a:latin typeface="Courier New" panose="02070309020205020404" pitchFamily="49" charset="0"/>
                <a:cs typeface="Courier New" panose="02070309020205020404" pitchFamily="49" charset="0"/>
                <a:sym typeface="+mn-ea"/>
              </a:rPr>
              <a:t>int max(int a, int b) { return (a &gt; b)? a : b;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Returns the maximum value that can be put in a knapsack of capacity W</a:t>
            </a:r>
          </a:p>
          <a:p>
            <a:r>
              <a:rPr lang="en-US" sz="2000" b="1" dirty="0">
                <a:solidFill>
                  <a:schemeClr val="bg1"/>
                </a:solidFill>
                <a:latin typeface="Courier New" panose="02070309020205020404" pitchFamily="49" charset="0"/>
                <a:cs typeface="Courier New" panose="02070309020205020404" pitchFamily="49" charset="0"/>
                <a:sym typeface="+mn-ea"/>
              </a:rPr>
              <a:t>int knapSack(int W, int wt[], int val[],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 w;</a:t>
            </a:r>
          </a:p>
          <a:p>
            <a:r>
              <a:rPr lang="en-US" sz="2000" b="1" dirty="0">
                <a:solidFill>
                  <a:schemeClr val="bg1"/>
                </a:solidFill>
                <a:latin typeface="Courier New" panose="02070309020205020404" pitchFamily="49" charset="0"/>
                <a:cs typeface="Courier New" panose="02070309020205020404" pitchFamily="49" charset="0"/>
                <a:sym typeface="+mn-ea"/>
              </a:rPr>
              <a:t>   int K[n+1][W+1]; </a:t>
            </a:r>
          </a:p>
          <a:p>
            <a:r>
              <a:rPr lang="en-US" sz="2000" b="1" dirty="0">
                <a:solidFill>
                  <a:schemeClr val="bg1"/>
                </a:solidFill>
                <a:latin typeface="Courier New" panose="02070309020205020404" pitchFamily="49" charset="0"/>
                <a:cs typeface="Courier New" panose="02070309020205020404" pitchFamily="49" charset="0"/>
                <a:sym typeface="+mn-ea"/>
              </a:rPr>
              <a:t>   // Build table K[][] in bottom up manner</a:t>
            </a:r>
          </a:p>
          <a:p>
            <a:r>
              <a:rPr lang="en-US" sz="2000" b="1" dirty="0">
                <a:solidFill>
                  <a:schemeClr val="bg1"/>
                </a:solidFill>
                <a:latin typeface="Courier New" panose="02070309020205020404" pitchFamily="49" charset="0"/>
                <a:cs typeface="Courier New" panose="02070309020205020404" pitchFamily="49" charset="0"/>
                <a:sym typeface="+mn-ea"/>
              </a:rPr>
              <a:t>   for (i = 0; i &lt;= 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(w = 0; w &lt;= W; w++)</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(i==0 || w==0)</a:t>
            </a:r>
          </a:p>
          <a:p>
            <a:r>
              <a:rPr lang="en-US" sz="2000" b="1" dirty="0">
                <a:solidFill>
                  <a:schemeClr val="bg1"/>
                </a:solidFill>
                <a:latin typeface="Courier New" panose="02070309020205020404" pitchFamily="49" charset="0"/>
                <a:cs typeface="Courier New" panose="02070309020205020404" pitchFamily="49" charset="0"/>
                <a:sym typeface="+mn-ea"/>
              </a:rPr>
              <a:t>               K[i][w] = 0;</a:t>
            </a:r>
          </a:p>
          <a:p>
            <a:r>
              <a:rPr lang="en-US" sz="2000" b="1" dirty="0">
                <a:solidFill>
                  <a:schemeClr val="bg1"/>
                </a:solidFill>
                <a:latin typeface="Courier New" panose="02070309020205020404" pitchFamily="49" charset="0"/>
                <a:cs typeface="Courier New" panose="02070309020205020404" pitchFamily="49" charset="0"/>
                <a:sym typeface="+mn-ea"/>
              </a:rPr>
              <a:t>           else if (wt[i-1] &lt;= w)</a:t>
            </a:r>
          </a:p>
          <a:p>
            <a:r>
              <a:rPr lang="en-US" sz="2000" b="1" dirty="0">
                <a:solidFill>
                  <a:schemeClr val="bg1"/>
                </a:solidFill>
                <a:latin typeface="Courier New" panose="02070309020205020404" pitchFamily="49" charset="0"/>
                <a:cs typeface="Courier New" panose="02070309020205020404" pitchFamily="49" charset="0"/>
                <a:sym typeface="+mn-ea"/>
              </a:rPr>
              <a:t>                 K[i][w] = max(val[i-1] + K[i-1][w-wt[i-1]],  K[i-1][w]);</a:t>
            </a:r>
          </a:p>
          <a:p>
            <a:r>
              <a:rPr lang="en-US" sz="2000" b="1" dirty="0">
                <a:solidFill>
                  <a:schemeClr val="bg1"/>
                </a:solidFill>
                <a:latin typeface="Courier New" panose="02070309020205020404" pitchFamily="49" charset="0"/>
                <a:cs typeface="Courier New" panose="02070309020205020404" pitchFamily="49" charset="0"/>
                <a:sym typeface="+mn-ea"/>
              </a:rPr>
              <a:t>           else</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2129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K[i][w] = K[i-1][w];</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K[n][W];</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a:t>
            </a:r>
          </a:p>
          <a:p>
            <a:r>
              <a:rPr lang="en-US" sz="2000" b="1" dirty="0">
                <a:solidFill>
                  <a:schemeClr val="bg1"/>
                </a:solidFill>
                <a:latin typeface="Courier New" panose="02070309020205020404" pitchFamily="49" charset="0"/>
                <a:cs typeface="Courier New" panose="02070309020205020404" pitchFamily="49" charset="0"/>
                <a:sym typeface="+mn-ea"/>
              </a:rPr>
              <a:t>    int val[100];</a:t>
            </a:r>
          </a:p>
          <a:p>
            <a:r>
              <a:rPr lang="en-US" sz="2000" b="1" dirty="0">
                <a:solidFill>
                  <a:schemeClr val="bg1"/>
                </a:solidFill>
                <a:latin typeface="Courier New" panose="02070309020205020404" pitchFamily="49" charset="0"/>
                <a:cs typeface="Courier New" panose="02070309020205020404" pitchFamily="49" charset="0"/>
                <a:sym typeface="+mn-ea"/>
              </a:rPr>
              <a:t>    int wt[100];</a:t>
            </a:r>
          </a:p>
          <a:p>
            <a:r>
              <a:rPr lang="en-US" sz="2000" b="1" dirty="0">
                <a:solidFill>
                  <a:schemeClr val="bg1"/>
                </a:solidFill>
                <a:latin typeface="Courier New" panose="02070309020205020404" pitchFamily="49" charset="0"/>
                <a:cs typeface="Courier New" panose="02070309020205020404" pitchFamily="49" charset="0"/>
                <a:sym typeface="+mn-ea"/>
              </a:rPr>
              <a:t>    int  W = 50;</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for(i=0; i&lt;n;i++)</a:t>
            </a:r>
          </a:p>
          <a:p>
            <a:r>
              <a:rPr lang="en-US" sz="2000" b="1" dirty="0">
                <a:solidFill>
                  <a:schemeClr val="bg1"/>
                </a:solidFill>
                <a:latin typeface="Courier New" panose="02070309020205020404" pitchFamily="49" charset="0"/>
                <a:cs typeface="Courier New" panose="02070309020205020404" pitchFamily="49" charset="0"/>
                <a:sym typeface="+mn-ea"/>
              </a:rPr>
              <a:t>		cin&gt;&gt;val[i];</a:t>
            </a:r>
          </a:p>
          <a:p>
            <a:r>
              <a:rPr lang="en-US" sz="2000" b="1" dirty="0">
                <a:solidFill>
                  <a:schemeClr val="bg1"/>
                </a:solidFill>
                <a:latin typeface="Courier New" panose="02070309020205020404" pitchFamily="49" charset="0"/>
                <a:cs typeface="Courier New" panose="02070309020205020404" pitchFamily="49" charset="0"/>
                <a:sym typeface="+mn-ea"/>
              </a:rPr>
              <a:t>	for(i=0; i&lt;n;i++)</a:t>
            </a:r>
          </a:p>
          <a:p>
            <a:r>
              <a:rPr lang="en-US" sz="2000" b="1" dirty="0">
                <a:solidFill>
                  <a:schemeClr val="bg1"/>
                </a:solidFill>
                <a:latin typeface="Courier New" panose="02070309020205020404" pitchFamily="49" charset="0"/>
                <a:cs typeface="Courier New" panose="02070309020205020404" pitchFamily="49" charset="0"/>
                <a:sym typeface="+mn-ea"/>
              </a:rPr>
              <a:t>		cin&gt;&gt;wt[i];</a:t>
            </a:r>
          </a:p>
          <a:p>
            <a:r>
              <a:rPr lang="en-US" sz="2000" b="1" dirty="0">
                <a:solidFill>
                  <a:schemeClr val="bg1"/>
                </a:solidFill>
                <a:latin typeface="Courier New" panose="02070309020205020404" pitchFamily="49" charset="0"/>
                <a:cs typeface="Courier New" panose="02070309020205020404" pitchFamily="49" charset="0"/>
                <a:sym typeface="+mn-ea"/>
              </a:rPr>
              <a:t>	cin&gt;&gt;W;</a:t>
            </a:r>
          </a:p>
          <a:p>
            <a:r>
              <a:rPr lang="en-US" sz="2000" b="1" dirty="0">
                <a:solidFill>
                  <a:schemeClr val="bg1"/>
                </a:solidFill>
                <a:latin typeface="Courier New" panose="02070309020205020404" pitchFamily="49" charset="0"/>
                <a:cs typeface="Courier New" panose="02070309020205020404" pitchFamily="49" charset="0"/>
                <a:sym typeface="+mn-ea"/>
              </a:rPr>
              <a:t>    cout&lt;&lt;knapSack(W, val, wt, n);</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8"/>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43. </a:t>
            </a:r>
            <a:r>
              <a:rPr lang="en-US" sz="4800" b="1" dirty="0" err="1">
                <a:solidFill>
                  <a:schemeClr val="bg1"/>
                </a:solidFill>
                <a:latin typeface="Nunito Sans" panose="00000500000000000000" pitchFamily="2" charset="0"/>
                <a:sym typeface="+mn-ea"/>
              </a:rPr>
              <a:t>Bitonic</a:t>
            </a:r>
            <a:r>
              <a:rPr lang="en-US" sz="4800" b="1" dirty="0">
                <a:solidFill>
                  <a:schemeClr val="bg1"/>
                </a:solidFill>
                <a:latin typeface="Nunito Sans" panose="00000500000000000000" pitchFamily="2" charset="0"/>
                <a:sym typeface="+mn-ea"/>
              </a:rPr>
              <a:t> Generator Sort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Given an array of n distinct numbers, the task is to sort all even-placed numbers in increasing and odd-place numbers in decreasing order. The modified array should contain all sorted even-placed numbers followed by reverse sorted odd-placed numbers.</a:t>
            </a:r>
          </a:p>
          <a:p>
            <a:pPr algn="just"/>
            <a:r>
              <a:rPr lang="en-US" sz="2500" dirty="0">
                <a:latin typeface="Nunito Sans" panose="00000500000000000000" pitchFamily="2" charset="0"/>
                <a:sym typeface="+mn-ea"/>
              </a:rPr>
              <a:t>Note that the first element is considered as even because of its index 0.</a:t>
            </a:r>
          </a:p>
          <a:p>
            <a:pPr algn="just"/>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of input contains an integer T denoting the number of test cases. Then T test cases follow. Each test case contains an integer n denoting the size of the array. The next line contains n space separated integers forming the array.</a:t>
            </a:r>
          </a:p>
          <a:p>
            <a:pPr algn="just"/>
            <a:r>
              <a:rPr lang="en-US" sz="2500" b="1" dirty="0">
                <a:latin typeface="Nunito Sans" panose="00000500000000000000" pitchFamily="2" charset="0"/>
                <a:sym typeface="+mn-ea"/>
              </a:rPr>
              <a:t>Output:</a:t>
            </a:r>
          </a:p>
          <a:p>
            <a:pPr algn="just"/>
            <a:r>
              <a:rPr lang="en-US" sz="2500" dirty="0">
                <a:latin typeface="Nunito Sans" panose="00000500000000000000" pitchFamily="2" charset="0"/>
                <a:sym typeface="+mn-ea"/>
              </a:rPr>
              <a:t>Print the modified array which contain all sorted even placed numbers followed by reverse sorted odd placed numbers.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43. </a:t>
            </a:r>
            <a:r>
              <a:rPr lang="en-US" sz="4800" b="1" dirty="0" err="1">
                <a:solidFill>
                  <a:schemeClr val="bg1"/>
                </a:solidFill>
                <a:latin typeface="Nunito Sans" panose="00000500000000000000" pitchFamily="2" charset="0"/>
                <a:sym typeface="+mn-ea"/>
              </a:rPr>
              <a:t>Bitonic</a:t>
            </a:r>
            <a:r>
              <a:rPr lang="en-US" sz="4800" b="1" dirty="0">
                <a:solidFill>
                  <a:schemeClr val="bg1"/>
                </a:solidFill>
                <a:latin typeface="Nunito Sans" panose="00000500000000000000" pitchFamily="2" charset="0"/>
                <a:sym typeface="+mn-ea"/>
              </a:rPr>
              <a:t> Generator Sort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1630045"/>
          </a:xfrm>
          <a:prstGeom prst="rect">
            <a:avLst/>
          </a:prstGeom>
          <a:noFill/>
        </p:spPr>
        <p:txBody>
          <a:bodyPr wrap="square" rtlCol="0">
            <a:spAutoFit/>
          </a:bodyPr>
          <a:lstStyle/>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1&lt;=T&lt;=10</a:t>
            </a:r>
            <a:r>
              <a:rPr lang="en-US" sz="2500" baseline="30000" dirty="0">
                <a:latin typeface="Nunito Sans" panose="00000500000000000000" pitchFamily="2" charset="0"/>
                <a:sym typeface="+mn-ea"/>
              </a:rPr>
              <a:t>5</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1&lt;=n&lt;=10</a:t>
            </a:r>
            <a:r>
              <a:rPr lang="en-US" sz="2500" baseline="30000" dirty="0">
                <a:latin typeface="Nunito Sans" panose="00000500000000000000" pitchFamily="2" charset="0"/>
                <a:sym typeface="+mn-ea"/>
              </a:rPr>
              <a:t>5</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1&lt;=a[i]&lt;=10</a:t>
            </a:r>
            <a:r>
              <a:rPr lang="en-US" sz="2500" baseline="30000" dirty="0">
                <a:latin typeface="Nunito Sans" panose="00000500000000000000" pitchFamily="2" charset="0"/>
                <a:sym typeface="+mn-ea"/>
              </a:rPr>
              <a:t>5</a:t>
            </a:r>
          </a:p>
        </p:txBody>
      </p:sp>
      <p:sp>
        <p:nvSpPr>
          <p:cNvPr id="4" name="TextBox 7"/>
          <p:cNvSpPr txBox="1"/>
          <p:nvPr/>
        </p:nvSpPr>
        <p:spPr>
          <a:xfrm>
            <a:off x="598805" y="2790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2790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3199589"/>
            <a:ext cx="504008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0 2 4 6 7 5 3 1</a:t>
            </a:r>
          </a:p>
          <a:p>
            <a:pPr algn="just"/>
            <a:r>
              <a:rPr lang="en-US" sz="2500" dirty="0">
                <a:latin typeface="Nunito Sans" panose="00000500000000000000" pitchFamily="2" charset="0"/>
                <a:sym typeface="+mn-ea"/>
              </a:rPr>
              <a:t>2 3 5 12 13 14 9 4 1</a:t>
            </a:r>
          </a:p>
        </p:txBody>
      </p:sp>
      <p:sp>
        <p:nvSpPr>
          <p:cNvPr id="12" name="TextBox 11"/>
          <p:cNvSpPr txBox="1"/>
          <p:nvPr/>
        </p:nvSpPr>
        <p:spPr>
          <a:xfrm>
            <a:off x="598714" y="3309638"/>
            <a:ext cx="5040086" cy="2014855"/>
          </a:xfrm>
          <a:prstGeom prst="rect">
            <a:avLst/>
          </a:prstGeom>
          <a:noFill/>
        </p:spPr>
        <p:txBody>
          <a:bodyPr wrap="square" rtlCol="0">
            <a:spAutoFit/>
          </a:bodyPr>
          <a:lstStyle/>
          <a:p>
            <a:pPr algn="just"/>
            <a:r>
              <a:rPr lang="en-US" sz="2500" dirty="0">
                <a:latin typeface="Nunito Sans" panose="00000500000000000000" pitchFamily="2" charset="0"/>
                <a:sym typeface="+mn-ea"/>
              </a:rPr>
              <a:t>2</a:t>
            </a:r>
          </a:p>
          <a:p>
            <a:pPr algn="just"/>
            <a:r>
              <a:rPr lang="en-US" sz="2500" dirty="0">
                <a:latin typeface="Nunito Sans" panose="00000500000000000000" pitchFamily="2" charset="0"/>
                <a:sym typeface="+mn-ea"/>
              </a:rPr>
              <a:t>8</a:t>
            </a:r>
          </a:p>
          <a:p>
            <a:pPr algn="just"/>
            <a:r>
              <a:rPr lang="en-US" sz="2500" dirty="0">
                <a:latin typeface="Nunito Sans" panose="00000500000000000000" pitchFamily="2" charset="0"/>
                <a:sym typeface="+mn-ea"/>
              </a:rPr>
              <a:t>0 1 2 3 4 5 6 7</a:t>
            </a:r>
          </a:p>
          <a:p>
            <a:pPr algn="just"/>
            <a:r>
              <a:rPr lang="en-US" sz="2500" dirty="0">
                <a:latin typeface="Nunito Sans" panose="00000500000000000000" pitchFamily="2" charset="0"/>
                <a:sym typeface="+mn-ea"/>
              </a:rPr>
              <a:t>9</a:t>
            </a:r>
          </a:p>
          <a:p>
            <a:pPr algn="just"/>
            <a:r>
              <a:rPr lang="en-US" sz="2500" dirty="0">
                <a:latin typeface="Nunito Sans" panose="00000500000000000000" pitchFamily="2" charset="0"/>
                <a:sym typeface="+mn-ea"/>
              </a:rPr>
              <a:t>3 1 2 4 5 9 13 14 12</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367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a[n];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vector&lt;int&gt; even,odd;</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if(i%2==0)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even.push_back(a[i]);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2129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odd.push_back(a[i]);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sort(even.begin(),even.end());</a:t>
            </a:r>
          </a:p>
          <a:p>
            <a:r>
              <a:rPr lang="en-US" sz="2000" b="1" dirty="0">
                <a:solidFill>
                  <a:schemeClr val="bg1"/>
                </a:solidFill>
                <a:latin typeface="Courier New" panose="02070309020205020404" pitchFamily="49" charset="0"/>
                <a:cs typeface="Courier New" panose="02070309020205020404" pitchFamily="49" charset="0"/>
                <a:sym typeface="+mn-ea"/>
              </a:rPr>
              <a:t>        sort(odd.begin(),odd.end(),greater&lt;int&gt;());</a:t>
            </a:r>
          </a:p>
          <a:p>
            <a:r>
              <a:rPr lang="en-US" sz="2000" b="1" dirty="0">
                <a:solidFill>
                  <a:schemeClr val="bg1"/>
                </a:solidFill>
                <a:latin typeface="Courier New" panose="02070309020205020404" pitchFamily="49" charset="0"/>
                <a:cs typeface="Courier New" panose="02070309020205020404" pitchFamily="49" charset="0"/>
                <a:sym typeface="+mn-ea"/>
              </a:rPr>
              <a:t>        for(int i=0;i&lt;even.size();i++)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cout&lt;&lt;even[i]&lt;&lt;"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i=0;i&lt;odd.size();i++)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cout&lt;&lt;odd[i]&lt;&lt;"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8"/>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44. Rat Maze With Multiple Jumps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477510"/>
          </a:xfrm>
          <a:prstGeom prst="rect">
            <a:avLst/>
          </a:prstGeom>
          <a:noFill/>
        </p:spPr>
        <p:txBody>
          <a:bodyPr wrap="square" rtlCol="0">
            <a:spAutoFit/>
          </a:bodyPr>
          <a:lstStyle/>
          <a:p>
            <a:pPr algn="just"/>
            <a:r>
              <a:rPr lang="en-US" sz="2500" dirty="0">
                <a:latin typeface="Nunito Sans" panose="00000500000000000000" pitchFamily="2" charset="0"/>
                <a:sym typeface="+mn-ea"/>
              </a:rPr>
              <a:t>A Maze is given as N*N binary matrix of blocks where source block is the upper left most block i.e., maze[0][0] and destination block is lower rightmost block i.e., maze[N-1][N-1]. A rat starts from source and has to reach the destination. The rat can move in only two directions: first forward if possible or down. If multiple solutions exist, the shortest earliest hop will be accepted. For the same hop distance at any point, forward will be preferred over downward.</a:t>
            </a:r>
          </a:p>
          <a:p>
            <a:pPr algn="just"/>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In the maze matrix, 0 means the block is the dead end and non-zero number means the block can be used in the path from source to destination. The non-zero value of mat[i][j] indicates number of maximum jumps rat can make from cell mat[i][j].</a:t>
            </a:r>
          </a:p>
          <a:p>
            <a:pPr algn="just"/>
            <a:r>
              <a:rPr lang="en-US" sz="2500" dirty="0">
                <a:latin typeface="Nunito Sans" panose="00000500000000000000" pitchFamily="2" charset="0"/>
                <a:sym typeface="+mn-ea"/>
              </a:rPr>
              <a:t>In this variation, Rat is allowed to jump multiple steps at a time instead of 1.</a:t>
            </a:r>
          </a:p>
          <a:p>
            <a:pPr algn="just"/>
            <a:endParaRPr lang="en-US" sz="2500" dirty="0">
              <a:latin typeface="Nunito Sans" panose="00000500000000000000" pitchFamily="2"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struct 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struct Node *next;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struct Node *head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void push_back(int value)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*last = head;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*newnode = new 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newnode-&gt;data = value;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newnode-&gt;next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if(head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head = newnode;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while(last-&gt;next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last = last-&gt;next;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last-&gt;next = newnode;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void push_front(int value)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*newnode = new 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newnode-&gt;data = value;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newnode-&gt;next = head;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head = newnode;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void printList()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*temp = head;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if(head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 &lt;&lt;"Linked list is 					empty.";</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44. Rat Maze With Multiple Jumps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6631305"/>
          </a:xfrm>
          <a:prstGeom prst="rect">
            <a:avLst/>
          </a:prstGeom>
          <a:noFill/>
        </p:spPr>
        <p:txBody>
          <a:bodyPr wrap="square" rtlCol="0">
            <a:spAutoFit/>
          </a:bodyPr>
          <a:lstStyle/>
          <a:p>
            <a:pPr algn="just"/>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of input contains an integer T denoting the number of test cases. For each test case, the first line contains an integer n denoting the size of the square matrix followed by N*N space-separated values of the matrix m where 0's represents blocked paths and any number represents valid paths. </a:t>
            </a:r>
          </a:p>
          <a:p>
            <a:pPr algn="just"/>
            <a:r>
              <a:rPr lang="en-US" sz="2500" b="1" dirty="0">
                <a:latin typeface="Nunito Sans" panose="00000500000000000000" pitchFamily="2" charset="0"/>
                <a:sym typeface="+mn-ea"/>
              </a:rPr>
              <a:t>Output: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For each test case, the output is a matrix containing 1 for the path taken and 0 for not chosen path. If no path exists print -1.</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Constraints:</a:t>
            </a:r>
          </a:p>
          <a:p>
            <a:pPr algn="just"/>
            <a:r>
              <a:rPr lang="en-US" sz="2500" dirty="0">
                <a:latin typeface="Nunito Sans" panose="00000500000000000000" pitchFamily="2" charset="0"/>
                <a:sym typeface="+mn-ea"/>
              </a:rPr>
              <a:t>1 &lt;= T &lt;= 50</a:t>
            </a:r>
          </a:p>
          <a:p>
            <a:pPr algn="just"/>
            <a:r>
              <a:rPr lang="en-US" sz="2500" dirty="0">
                <a:latin typeface="Nunito Sans" panose="00000500000000000000" pitchFamily="2" charset="0"/>
                <a:sym typeface="+mn-ea"/>
              </a:rPr>
              <a:t>2 &lt;= n &lt;= 10</a:t>
            </a:r>
          </a:p>
          <a:p>
            <a:pPr algn="just"/>
            <a:r>
              <a:rPr lang="en-US" sz="2500" dirty="0">
                <a:latin typeface="Nunito Sans" panose="00000500000000000000" pitchFamily="2" charset="0"/>
                <a:sym typeface="+mn-ea"/>
              </a:rPr>
              <a:t>0 &lt;= m[i][j] &lt;= 5</a:t>
            </a: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44. Rat Maze With Multiple Jumps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TextBox 7"/>
          <p:cNvSpPr txBox="1"/>
          <p:nvPr/>
        </p:nvSpPr>
        <p:spPr>
          <a:xfrm>
            <a:off x="598805" y="10128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0128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421589"/>
            <a:ext cx="5040086" cy="2014855"/>
          </a:xfrm>
          <a:prstGeom prst="rect">
            <a:avLst/>
          </a:prstGeom>
          <a:noFill/>
        </p:spPr>
        <p:txBody>
          <a:bodyPr wrap="square" rtlCol="0">
            <a:spAutoFit/>
          </a:bodyPr>
          <a:lstStyle/>
          <a:p>
            <a:pPr algn="just"/>
            <a:r>
              <a:rPr lang="en-US" sz="2500" dirty="0">
                <a:latin typeface="Nunito Sans" panose="00000500000000000000" pitchFamily="2" charset="0"/>
                <a:sym typeface="+mn-ea"/>
              </a:rPr>
              <a:t>1 0 0 0</a:t>
            </a:r>
          </a:p>
          <a:p>
            <a:pPr algn="just"/>
            <a:r>
              <a:rPr lang="en-US" sz="2500" dirty="0">
                <a:latin typeface="Nunito Sans" panose="00000500000000000000" pitchFamily="2" charset="0"/>
                <a:sym typeface="+mn-ea"/>
              </a:rPr>
              <a:t>1 0 0 1</a:t>
            </a:r>
          </a:p>
          <a:p>
            <a:pPr algn="just"/>
            <a:r>
              <a:rPr lang="en-US" sz="2500" dirty="0">
                <a:latin typeface="Nunito Sans" panose="00000500000000000000" pitchFamily="2" charset="0"/>
                <a:sym typeface="+mn-ea"/>
              </a:rPr>
              <a:t>0 0 0 1</a:t>
            </a:r>
          </a:p>
          <a:p>
            <a:pPr algn="just"/>
            <a:r>
              <a:rPr lang="en-US" sz="2500" dirty="0">
                <a:latin typeface="Nunito Sans" panose="00000500000000000000" pitchFamily="2" charset="0"/>
                <a:sym typeface="+mn-ea"/>
              </a:rPr>
              <a:t>0 0 0 1</a:t>
            </a:r>
          </a:p>
          <a:p>
            <a:pPr algn="just"/>
            <a:r>
              <a:rPr lang="en-US" sz="2500" dirty="0">
                <a:latin typeface="Nunito Sans" panose="00000500000000000000" pitchFamily="2" charset="0"/>
                <a:sym typeface="+mn-ea"/>
              </a:rPr>
              <a:t>-1</a:t>
            </a:r>
          </a:p>
        </p:txBody>
      </p:sp>
      <p:sp>
        <p:nvSpPr>
          <p:cNvPr id="12" name="TextBox 11"/>
          <p:cNvSpPr txBox="1"/>
          <p:nvPr/>
        </p:nvSpPr>
        <p:spPr>
          <a:xfrm>
            <a:off x="598714" y="1531638"/>
            <a:ext cx="5040086" cy="4323080"/>
          </a:xfrm>
          <a:prstGeom prst="rect">
            <a:avLst/>
          </a:prstGeom>
          <a:noFill/>
        </p:spPr>
        <p:txBody>
          <a:bodyPr wrap="square" rtlCol="0">
            <a:spAutoFit/>
          </a:bodyPr>
          <a:lstStyle/>
          <a:p>
            <a:pPr algn="just"/>
            <a:r>
              <a:rPr lang="en-US" sz="2500" dirty="0">
                <a:latin typeface="Nunito Sans" panose="00000500000000000000" pitchFamily="2" charset="0"/>
                <a:sym typeface="+mn-ea"/>
              </a:rPr>
              <a:t>2</a:t>
            </a:r>
          </a:p>
          <a:p>
            <a:pPr algn="just"/>
            <a:r>
              <a:rPr lang="en-US" sz="2500" dirty="0">
                <a:latin typeface="Nunito Sans" panose="00000500000000000000" pitchFamily="2" charset="0"/>
                <a:sym typeface="+mn-ea"/>
              </a:rPr>
              <a:t>4 </a:t>
            </a:r>
          </a:p>
          <a:p>
            <a:pPr algn="just"/>
            <a:r>
              <a:rPr lang="en-US" sz="2500" dirty="0">
                <a:latin typeface="Nunito Sans" panose="00000500000000000000" pitchFamily="2" charset="0"/>
                <a:sym typeface="+mn-ea"/>
              </a:rPr>
              <a:t>2 1 0 0</a:t>
            </a:r>
          </a:p>
          <a:p>
            <a:pPr algn="just"/>
            <a:r>
              <a:rPr lang="en-US" sz="2500" dirty="0">
                <a:latin typeface="Nunito Sans" panose="00000500000000000000" pitchFamily="2" charset="0"/>
                <a:sym typeface="+mn-ea"/>
              </a:rPr>
              <a:t>3 0 0 1</a:t>
            </a:r>
          </a:p>
          <a:p>
            <a:pPr algn="just"/>
            <a:r>
              <a:rPr lang="en-US" sz="2500" dirty="0">
                <a:latin typeface="Nunito Sans" panose="00000500000000000000" pitchFamily="2" charset="0"/>
                <a:sym typeface="+mn-ea"/>
              </a:rPr>
              <a:t>0 1 0 1</a:t>
            </a:r>
          </a:p>
          <a:p>
            <a:pPr algn="just"/>
            <a:r>
              <a:rPr lang="en-US" sz="2500" dirty="0">
                <a:latin typeface="Nunito Sans" panose="00000500000000000000" pitchFamily="2" charset="0"/>
                <a:sym typeface="+mn-ea"/>
              </a:rPr>
              <a:t>0 0 0 1</a:t>
            </a:r>
          </a:p>
          <a:p>
            <a:pPr algn="just"/>
            <a:r>
              <a:rPr lang="en-US" sz="2500" dirty="0">
                <a:latin typeface="Nunito Sans" panose="00000500000000000000" pitchFamily="2" charset="0"/>
                <a:sym typeface="+mn-ea"/>
              </a:rPr>
              <a:t>4</a:t>
            </a:r>
          </a:p>
          <a:p>
            <a:pPr algn="just"/>
            <a:r>
              <a:rPr lang="en-US" sz="2500" dirty="0">
                <a:latin typeface="Nunito Sans" panose="00000500000000000000" pitchFamily="2" charset="0"/>
                <a:sym typeface="+mn-ea"/>
              </a:rPr>
              <a:t>2 1 0 0</a:t>
            </a:r>
          </a:p>
          <a:p>
            <a:pPr algn="just"/>
            <a:r>
              <a:rPr lang="en-US" sz="2500" dirty="0">
                <a:latin typeface="Nunito Sans" panose="00000500000000000000" pitchFamily="2" charset="0"/>
                <a:sym typeface="+mn-ea"/>
              </a:rPr>
              <a:t>2 0 0 1</a:t>
            </a:r>
          </a:p>
          <a:p>
            <a:pPr algn="just"/>
            <a:r>
              <a:rPr lang="en-US" sz="2500" dirty="0">
                <a:latin typeface="Nunito Sans" panose="00000500000000000000" pitchFamily="2" charset="0"/>
                <a:sym typeface="+mn-ea"/>
              </a:rPr>
              <a:t>0 1 0 1</a:t>
            </a:r>
          </a:p>
          <a:p>
            <a:pPr algn="just"/>
            <a:r>
              <a:rPr lang="en-US" sz="2500" dirty="0">
                <a:latin typeface="Nunito Sans" panose="00000500000000000000" pitchFamily="2" charset="0"/>
                <a:sym typeface="+mn-ea"/>
              </a:rPr>
              <a:t>0 0 0 1</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44. Rat Maze With Multiple Jumps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3169285"/>
          </a:xfrm>
          <a:prstGeom prst="rect">
            <a:avLst/>
          </a:prstGeom>
          <a:noFill/>
        </p:spPr>
        <p:txBody>
          <a:bodyPr wrap="square" rtlCol="0">
            <a:spAutoFit/>
          </a:bodyPr>
          <a:lstStyle/>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Testcase 1:  </a:t>
            </a:r>
            <a:r>
              <a:rPr lang="en-US" sz="2500" dirty="0">
                <a:latin typeface="Nunito Sans" panose="00000500000000000000" pitchFamily="2" charset="0"/>
                <a:sym typeface="+mn-ea"/>
              </a:rPr>
              <a:t>Rat started with m[0][0] and can jump up to 2 steps right/down. First check m[0][1] as it is 1, next check m[0][2], this won't lead to the solution. Then check m[1][0], as this is 3(non-zero), so we can make 3 jumps to reach m[1][3]. From m[1][3] we can move downwards taking 1 jump each time to reach destination at m[3][3].</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Testcase 2: </a:t>
            </a:r>
            <a:r>
              <a:rPr lang="en-US" sz="2500" dirty="0">
                <a:latin typeface="Nunito Sans" panose="00000500000000000000" pitchFamily="2" charset="0"/>
                <a:sym typeface="+mn-ea"/>
              </a:rPr>
              <a:t>As no path exists, so -1.</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#define MAX 11</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display(int sol[MAX][MAX], int N) {</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 {</a:t>
            </a:r>
          </a:p>
          <a:p>
            <a:r>
              <a:rPr lang="en-US" sz="2000" b="1" dirty="0">
                <a:solidFill>
                  <a:schemeClr val="bg1"/>
                </a:solidFill>
                <a:latin typeface="Courier New" panose="02070309020205020404" pitchFamily="49" charset="0"/>
                <a:cs typeface="Courier New" panose="02070309020205020404" pitchFamily="49" charset="0"/>
                <a:sym typeface="+mn-ea"/>
              </a:rPr>
              <a:t>        for(int j = 0; j &lt; N; j++)</a:t>
            </a:r>
          </a:p>
          <a:p>
            <a:r>
              <a:rPr lang="en-US" sz="2000" b="1" dirty="0">
                <a:solidFill>
                  <a:schemeClr val="bg1"/>
                </a:solidFill>
                <a:latin typeface="Courier New" panose="02070309020205020404" pitchFamily="49" charset="0"/>
                <a:cs typeface="Courier New" panose="02070309020205020404" pitchFamily="49" charset="0"/>
                <a:sym typeface="+mn-ea"/>
              </a:rPr>
              <a:t>            cout &lt;&lt; sol[i][j] &lt;&lt; " ";</a:t>
            </a:r>
          </a:p>
          <a:p>
            <a:r>
              <a:rPr lang="en-US" sz="2000" b="1" dirty="0">
                <a:solidFill>
                  <a:schemeClr val="bg1"/>
                </a:solidFill>
                <a:latin typeface="Courier New" panose="02070309020205020404" pitchFamily="49" charset="0"/>
                <a:cs typeface="Courier New" panose="02070309020205020404" pitchFamily="49" charset="0"/>
                <a:sym typeface="+mn-ea"/>
              </a:rPr>
              <a:t>        cout &lt;&lt; 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bool isSafe(int maze[MAX][MAX], int x, int y, int N) {</a:t>
            </a:r>
          </a:p>
          <a:p>
            <a:r>
              <a:rPr lang="en-US" sz="2000" b="1" dirty="0">
                <a:solidFill>
                  <a:schemeClr val="bg1"/>
                </a:solidFill>
                <a:latin typeface="Courier New" panose="02070309020205020404" pitchFamily="49" charset="0"/>
                <a:cs typeface="Courier New" panose="02070309020205020404" pitchFamily="49" charset="0"/>
                <a:sym typeface="+mn-ea"/>
              </a:rPr>
              <a:t>    return ((x &gt;= 0 &amp;&amp; x &lt; N) &amp;&amp; (y &gt;= 0 &amp;&amp; y &lt; N) &amp;&amp; (maze[x][y]));</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bool solveUtil(int maze[MAX][MAX], int x, int y, int sol[MAX][MAX], int N) {</a:t>
            </a:r>
          </a:p>
          <a:p>
            <a:r>
              <a:rPr lang="en-US" sz="2000" b="1" dirty="0">
                <a:solidFill>
                  <a:schemeClr val="bg1"/>
                </a:solidFill>
                <a:latin typeface="Courier New" panose="02070309020205020404" pitchFamily="49" charset="0"/>
                <a:cs typeface="Courier New" panose="02070309020205020404" pitchFamily="49" charset="0"/>
                <a:sym typeface="+mn-ea"/>
              </a:rPr>
              <a:t>    if(x == N-1 &amp;&amp; y == N-1) {</a:t>
            </a:r>
          </a:p>
          <a:p>
            <a:r>
              <a:rPr lang="en-US" sz="2000" b="1" dirty="0">
                <a:solidFill>
                  <a:schemeClr val="bg1"/>
                </a:solidFill>
                <a:latin typeface="Courier New" panose="02070309020205020404" pitchFamily="49" charset="0"/>
                <a:cs typeface="Courier New" panose="02070309020205020404" pitchFamily="49" charset="0"/>
                <a:sym typeface="+mn-ea"/>
              </a:rPr>
              <a:t>        sol[x][y] = 1;</a:t>
            </a:r>
          </a:p>
          <a:p>
            <a:r>
              <a:rPr lang="en-US" sz="2000" b="1" dirty="0">
                <a:solidFill>
                  <a:schemeClr val="bg1"/>
                </a:solidFill>
                <a:latin typeface="Courier New" panose="02070309020205020404" pitchFamily="49" charset="0"/>
                <a:cs typeface="Courier New" panose="02070309020205020404" pitchFamily="49" charset="0"/>
                <a:sym typeface="+mn-ea"/>
              </a:rPr>
              <a:t>        return true;</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if(isSafe(maze, x, y, N)) {</a:t>
            </a:r>
          </a:p>
          <a:p>
            <a:r>
              <a:rPr lang="en-US" sz="2000" b="1" dirty="0">
                <a:solidFill>
                  <a:schemeClr val="bg1"/>
                </a:solidFill>
                <a:latin typeface="Courier New" panose="02070309020205020404" pitchFamily="49" charset="0"/>
                <a:cs typeface="Courier New" panose="02070309020205020404" pitchFamily="49" charset="0"/>
                <a:sym typeface="+mn-ea"/>
              </a:rPr>
              <a:t>        sol[x][y]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 = 1; i &lt;= maze[x][y]; 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if(solveUtil(maze, x, y+i, sol, N)) return true;</a:t>
            </a:r>
          </a:p>
          <a:p>
            <a:r>
              <a:rPr lang="en-US" sz="2000" b="1" dirty="0">
                <a:solidFill>
                  <a:schemeClr val="bg1"/>
                </a:solidFill>
                <a:latin typeface="Courier New" panose="02070309020205020404" pitchFamily="49" charset="0"/>
                <a:cs typeface="Courier New" panose="02070309020205020404" pitchFamily="49" charset="0"/>
                <a:sym typeface="+mn-ea"/>
              </a:rPr>
              <a:t>            if(solveUtil(maze, x+i, y, sol, N)) return true;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sol[x][y] = 0;</a:t>
            </a:r>
          </a:p>
          <a:p>
            <a:r>
              <a:rPr lang="en-US" sz="2000" b="1" dirty="0">
                <a:solidFill>
                  <a:schemeClr val="bg1"/>
                </a:solidFill>
                <a:latin typeface="Courier New" panose="02070309020205020404" pitchFamily="49" charset="0"/>
                <a:cs typeface="Courier New" panose="02070309020205020404" pitchFamily="49" charset="0"/>
                <a:sym typeface="+mn-ea"/>
              </a:rPr>
              <a:t>        return false;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false;</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solve(int maze[MAX][MAX], int N) {</a:t>
            </a:r>
          </a:p>
          <a:p>
            <a:r>
              <a:rPr lang="en-US" sz="2000" b="1" dirty="0">
                <a:solidFill>
                  <a:schemeClr val="bg1"/>
                </a:solidFill>
                <a:latin typeface="Courier New" panose="02070309020205020404" pitchFamily="49" charset="0"/>
                <a:cs typeface="Courier New" panose="02070309020205020404" pitchFamily="49" charset="0"/>
                <a:sym typeface="+mn-ea"/>
              </a:rPr>
              <a:t>    int sol[MAX][MAX];</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 {</a:t>
            </a:r>
          </a:p>
          <a:p>
            <a:r>
              <a:rPr lang="en-US" sz="2000" b="1" dirty="0">
                <a:solidFill>
                  <a:schemeClr val="bg1"/>
                </a:solidFill>
                <a:latin typeface="Courier New" panose="02070309020205020404" pitchFamily="49" charset="0"/>
                <a:cs typeface="Courier New" panose="02070309020205020404" pitchFamily="49" charset="0"/>
                <a:sym typeface="+mn-ea"/>
              </a:rPr>
              <a:t>        for(int j = 0; j &lt; N; j++)</a:t>
            </a:r>
          </a:p>
          <a:p>
            <a:r>
              <a:rPr lang="en-US" sz="2000" b="1" dirty="0">
                <a:solidFill>
                  <a:schemeClr val="bg1"/>
                </a:solidFill>
                <a:latin typeface="Courier New" panose="02070309020205020404" pitchFamily="49" charset="0"/>
                <a:cs typeface="Courier New" panose="02070309020205020404" pitchFamily="49" charset="0"/>
                <a:sym typeface="+mn-ea"/>
              </a:rPr>
              <a:t>            sol[i][j]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if(!solveUtil(maze, 0, 0, sol, N)) cout &lt;&lt; "-1\n";</a:t>
            </a:r>
          </a:p>
          <a:p>
            <a:r>
              <a:rPr lang="en-US" sz="2000" b="1" dirty="0">
                <a:solidFill>
                  <a:schemeClr val="bg1"/>
                </a:solidFill>
                <a:latin typeface="Courier New" panose="02070309020205020404" pitchFamily="49" charset="0"/>
                <a:cs typeface="Courier New" panose="02070309020205020404" pitchFamily="49" charset="0"/>
                <a:sym typeface="+mn-ea"/>
              </a:rPr>
              <a:t>    else display(sol, N);</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45</a:t>
            </a:r>
          </a:p>
          <a:p>
            <a:r>
              <a:rPr lang="en-US" sz="2000" b="1" dirty="0">
                <a:solidFill>
                  <a:srgbClr val="FFFF00"/>
                </a:solidFill>
                <a:latin typeface="Courier New" panose="02070309020205020404" pitchFamily="49" charset="0"/>
                <a:cs typeface="Courier New" panose="02070309020205020404" pitchFamily="49" charset="0"/>
              </a:rPr>
              <a:t>46</a:t>
            </a:r>
          </a:p>
          <a:p>
            <a:r>
              <a:rPr lang="en-US" sz="2000" b="1" dirty="0">
                <a:solidFill>
                  <a:srgbClr val="FFFF00"/>
                </a:solidFill>
                <a:latin typeface="Courier New" panose="02070309020205020404" pitchFamily="49" charset="0"/>
                <a:cs typeface="Courier New" panose="02070309020205020404" pitchFamily="49" charset="0"/>
              </a:rPr>
              <a:t>47</a:t>
            </a:r>
          </a:p>
          <a:p>
            <a:r>
              <a:rPr lang="en-US" sz="2000" b="1" dirty="0">
                <a:solidFill>
                  <a:srgbClr val="FFFF00"/>
                </a:solidFill>
                <a:latin typeface="Courier New" panose="02070309020205020404" pitchFamily="49" charset="0"/>
                <a:cs typeface="Courier New" panose="02070309020205020404" pitchFamily="49" charset="0"/>
              </a:rPr>
              <a:t>48</a:t>
            </a:r>
          </a:p>
          <a:p>
            <a:r>
              <a:rPr lang="en-US" sz="2000" b="1" dirty="0">
                <a:solidFill>
                  <a:srgbClr val="FFFF00"/>
                </a:solidFill>
                <a:latin typeface="Courier New" panose="02070309020205020404" pitchFamily="49" charset="0"/>
                <a:cs typeface="Courier New" panose="02070309020205020404" pitchFamily="49" charset="0"/>
              </a:rPr>
              <a:t>49</a:t>
            </a:r>
          </a:p>
          <a:p>
            <a:r>
              <a:rPr lang="en-US" sz="2000" b="1" dirty="0">
                <a:solidFill>
                  <a:srgbClr val="FFFF00"/>
                </a:solidFill>
                <a:latin typeface="Courier New" panose="02070309020205020404" pitchFamily="49" charset="0"/>
                <a:cs typeface="Courier New" panose="02070309020205020404" pitchFamily="49" charset="0"/>
              </a:rPr>
              <a:t>50</a:t>
            </a:r>
          </a:p>
          <a:p>
            <a:r>
              <a:rPr lang="en-US" sz="2000" b="1" dirty="0">
                <a:solidFill>
                  <a:srgbClr val="FFFF00"/>
                </a:solidFill>
                <a:latin typeface="Courier New" panose="02070309020205020404" pitchFamily="49" charset="0"/>
                <a:cs typeface="Courier New" panose="02070309020205020404" pitchFamily="49" charset="0"/>
              </a:rPr>
              <a:t>51</a:t>
            </a:r>
          </a:p>
          <a:p>
            <a:r>
              <a:rPr lang="en-US" sz="2000" b="1" dirty="0">
                <a:solidFill>
                  <a:srgbClr val="FFFF00"/>
                </a:solidFill>
                <a:latin typeface="Courier New" panose="02070309020205020404" pitchFamily="49" charset="0"/>
                <a:cs typeface="Courier New" panose="02070309020205020404" pitchFamily="49" charset="0"/>
              </a:rPr>
              <a:t>52</a:t>
            </a:r>
          </a:p>
          <a:p>
            <a:r>
              <a:rPr lang="en-US" sz="2000" b="1" dirty="0">
                <a:solidFill>
                  <a:srgbClr val="FFFF00"/>
                </a:solidFill>
                <a:latin typeface="Courier New" panose="02070309020205020404" pitchFamily="49" charset="0"/>
                <a:cs typeface="Courier New" panose="02070309020205020404" pitchFamily="49" charset="0"/>
              </a:rPr>
              <a:t>53</a:t>
            </a:r>
          </a:p>
          <a:p>
            <a:r>
              <a:rPr lang="en-US" sz="2000" b="1" dirty="0">
                <a:solidFill>
                  <a:srgbClr val="FFFF00"/>
                </a:solidFill>
                <a:latin typeface="Courier New" panose="02070309020205020404" pitchFamily="49" charset="0"/>
                <a:cs typeface="Courier New" panose="02070309020205020404" pitchFamily="49" charset="0"/>
              </a:rPr>
              <a:t>54</a:t>
            </a:r>
          </a:p>
          <a:p>
            <a:r>
              <a:rPr lang="en-US" sz="2000" b="1" dirty="0">
                <a:solidFill>
                  <a:srgbClr val="FFFF00"/>
                </a:solidFill>
                <a:latin typeface="Courier New" panose="02070309020205020404" pitchFamily="49" charset="0"/>
                <a:cs typeface="Courier New" panose="02070309020205020404" pitchFamily="49" charset="0"/>
              </a:rPr>
              <a:t>55</a:t>
            </a:r>
          </a:p>
          <a:p>
            <a:r>
              <a:rPr lang="en-US" sz="2000" b="1" dirty="0">
                <a:solidFill>
                  <a:srgbClr val="FFFF00"/>
                </a:solidFill>
                <a:latin typeface="Courier New" panose="02070309020205020404" pitchFamily="49" charset="0"/>
                <a:cs typeface="Courier New" panose="02070309020205020404" pitchFamily="49" charset="0"/>
              </a:rPr>
              <a:t>56</a:t>
            </a:r>
          </a:p>
          <a:p>
            <a:r>
              <a:rPr lang="en-US" sz="2000" b="1" dirty="0">
                <a:solidFill>
                  <a:srgbClr val="FFFF00"/>
                </a:solidFill>
                <a:latin typeface="Courier New" panose="02070309020205020404" pitchFamily="49" charset="0"/>
                <a:cs typeface="Courier New" panose="02070309020205020404" pitchFamily="49" charset="0"/>
              </a:rPr>
              <a:t>57</a:t>
            </a:r>
          </a:p>
          <a:p>
            <a:r>
              <a:rPr lang="en-US" sz="2000" b="1" dirty="0">
                <a:solidFill>
                  <a:srgbClr val="FFFF00"/>
                </a:solidFill>
                <a:latin typeface="Courier New" panose="02070309020205020404" pitchFamily="49" charset="0"/>
                <a:cs typeface="Courier New" panose="02070309020205020404" pitchFamily="49" charset="0"/>
              </a:rPr>
              <a:t>58</a:t>
            </a:r>
          </a:p>
          <a:p>
            <a:r>
              <a:rPr lang="en-US" sz="2000" b="1" dirty="0">
                <a:solidFill>
                  <a:srgbClr val="FFFF00"/>
                </a:solidFill>
                <a:latin typeface="Courier New" panose="02070309020205020404" pitchFamily="49" charset="0"/>
                <a:cs typeface="Courier New" panose="02070309020205020404" pitchFamily="49" charset="0"/>
              </a:rPr>
              <a:t>59</a:t>
            </a:r>
          </a:p>
          <a:p>
            <a:r>
              <a:rPr lang="en-US" sz="2000" b="1" dirty="0">
                <a:solidFill>
                  <a:srgbClr val="FFFF00"/>
                </a:solidFill>
                <a:latin typeface="Courier New" panose="02070309020205020404" pitchFamily="49" charset="0"/>
                <a:cs typeface="Courier New" panose="02070309020205020404" pitchFamily="49" charset="0"/>
              </a:rPr>
              <a:t>60</a:t>
            </a:r>
          </a:p>
          <a:p>
            <a:r>
              <a:rPr lang="en-US" sz="2000" b="1" dirty="0">
                <a:solidFill>
                  <a:srgbClr val="FFFF00"/>
                </a:solidFill>
                <a:latin typeface="Courier New" panose="02070309020205020404" pitchFamily="49" charset="0"/>
                <a:cs typeface="Courier New" panose="02070309020205020404" pitchFamily="49" charset="0"/>
              </a:rPr>
              <a:t>61</a:t>
            </a:r>
          </a:p>
          <a:p>
            <a:r>
              <a:rPr lang="en-US" sz="2000" b="1" dirty="0">
                <a:solidFill>
                  <a:srgbClr val="FFFF00"/>
                </a:solidFill>
                <a:latin typeface="Courier New" panose="02070309020205020404" pitchFamily="49" charset="0"/>
                <a:cs typeface="Courier New" panose="02070309020205020404" pitchFamily="49" charset="0"/>
              </a:rPr>
              <a:t>62</a:t>
            </a:r>
          </a:p>
          <a:p>
            <a:r>
              <a:rPr lang="en-US" sz="2000" b="1" dirty="0">
                <a:solidFill>
                  <a:srgbClr val="FFFF00"/>
                </a:solidFill>
                <a:latin typeface="Courier New" panose="02070309020205020404" pitchFamily="49" charset="0"/>
                <a:cs typeface="Courier New" panose="02070309020205020404" pitchFamily="49" charset="0"/>
              </a:rPr>
              <a:t>63</a:t>
            </a:r>
          </a:p>
          <a:p>
            <a:r>
              <a:rPr lang="en-US" sz="2000" b="1" dirty="0">
                <a:solidFill>
                  <a:srgbClr val="FFFF00"/>
                </a:solidFill>
                <a:latin typeface="Courier New" panose="02070309020205020404" pitchFamily="49" charset="0"/>
                <a:cs typeface="Courier New" panose="02070309020205020404" pitchFamily="49" charset="0"/>
              </a:rPr>
              <a:t>64</a:t>
            </a:r>
          </a:p>
          <a:p>
            <a:r>
              <a:rPr lang="en-US" sz="2000" b="1" dirty="0">
                <a:solidFill>
                  <a:srgbClr val="FFFF00"/>
                </a:solidFill>
                <a:latin typeface="Courier New" panose="02070309020205020404" pitchFamily="49" charset="0"/>
                <a:cs typeface="Courier New" panose="02070309020205020404" pitchFamily="49" charset="0"/>
              </a:rPr>
              <a:t>65</a:t>
            </a:r>
          </a:p>
          <a:p>
            <a:r>
              <a:rPr lang="en-US" sz="2000" b="1" dirty="0">
                <a:solidFill>
                  <a:srgbClr val="FFFF00"/>
                </a:solidFill>
                <a:latin typeface="Courier New" panose="02070309020205020404" pitchFamily="49" charset="0"/>
                <a:cs typeface="Courier New" panose="02070309020205020404" pitchFamily="49" charset="0"/>
              </a:rPr>
              <a:t>66</a:t>
            </a: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 &gt;&gt; 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int maze[MAX][MAX];</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 i++) {</a:t>
            </a:r>
          </a:p>
          <a:p>
            <a:r>
              <a:rPr lang="en-US" sz="2000" b="1" dirty="0">
                <a:solidFill>
                  <a:schemeClr val="bg1"/>
                </a:solidFill>
                <a:latin typeface="Courier New" panose="02070309020205020404" pitchFamily="49" charset="0"/>
                <a:cs typeface="Courier New" panose="02070309020205020404" pitchFamily="49" charset="0"/>
                <a:sym typeface="+mn-ea"/>
              </a:rPr>
              <a:t>	        for(int j = 0; j &lt; N; j++)</a:t>
            </a:r>
          </a:p>
          <a:p>
            <a:r>
              <a:rPr lang="en-US" sz="2000" b="1" dirty="0">
                <a:solidFill>
                  <a:schemeClr val="bg1"/>
                </a:solidFill>
                <a:latin typeface="Courier New" panose="02070309020205020404" pitchFamily="49" charset="0"/>
                <a:cs typeface="Courier New" panose="02070309020205020404" pitchFamily="49" charset="0"/>
                <a:sym typeface="+mn-ea"/>
              </a:rPr>
              <a:t>	            cin &gt;&gt; maze[i][j];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solve(maze, 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67</a:t>
            </a:r>
          </a:p>
          <a:p>
            <a:r>
              <a:rPr lang="en-US" sz="2000" b="1" dirty="0">
                <a:solidFill>
                  <a:srgbClr val="FFFF00"/>
                </a:solidFill>
                <a:latin typeface="Courier New" panose="02070309020205020404" pitchFamily="49" charset="0"/>
                <a:cs typeface="Courier New" panose="02070309020205020404" pitchFamily="49" charset="0"/>
              </a:rPr>
              <a:t>68</a:t>
            </a:r>
          </a:p>
          <a:p>
            <a:r>
              <a:rPr lang="en-US" sz="2000" b="1" dirty="0">
                <a:solidFill>
                  <a:srgbClr val="FFFF00"/>
                </a:solidFill>
                <a:latin typeface="Courier New" panose="02070309020205020404" pitchFamily="49" charset="0"/>
                <a:cs typeface="Courier New" panose="02070309020205020404" pitchFamily="49" charset="0"/>
              </a:rPr>
              <a:t>69</a:t>
            </a:r>
          </a:p>
          <a:p>
            <a:r>
              <a:rPr lang="en-US" sz="2000" b="1" dirty="0">
                <a:solidFill>
                  <a:srgbClr val="FFFF00"/>
                </a:solidFill>
                <a:latin typeface="Courier New" panose="02070309020205020404" pitchFamily="49" charset="0"/>
                <a:cs typeface="Courier New" panose="02070309020205020404" pitchFamily="49" charset="0"/>
              </a:rPr>
              <a:t>70</a:t>
            </a:r>
          </a:p>
          <a:p>
            <a:r>
              <a:rPr lang="en-US" sz="2000" b="1" dirty="0">
                <a:solidFill>
                  <a:srgbClr val="FFFF00"/>
                </a:solidFill>
                <a:latin typeface="Courier New" panose="02070309020205020404" pitchFamily="49" charset="0"/>
                <a:cs typeface="Courier New" panose="02070309020205020404" pitchFamily="49" charset="0"/>
              </a:rPr>
              <a:t>71</a:t>
            </a:r>
          </a:p>
          <a:p>
            <a:r>
              <a:rPr lang="en-US" sz="2000" b="1" dirty="0">
                <a:solidFill>
                  <a:srgbClr val="FFFF00"/>
                </a:solidFill>
                <a:latin typeface="Courier New" panose="02070309020205020404" pitchFamily="49" charset="0"/>
                <a:cs typeface="Courier New" panose="02070309020205020404" pitchFamily="49" charset="0"/>
              </a:rPr>
              <a:t>72</a:t>
            </a:r>
          </a:p>
          <a:p>
            <a:r>
              <a:rPr lang="en-US" sz="2000" b="1" dirty="0">
                <a:solidFill>
                  <a:srgbClr val="FFFF00"/>
                </a:solidFill>
                <a:latin typeface="Courier New" panose="02070309020205020404" pitchFamily="49" charset="0"/>
                <a:cs typeface="Courier New" panose="02070309020205020404" pitchFamily="49" charset="0"/>
              </a:rPr>
              <a:t>73</a:t>
            </a:r>
          </a:p>
          <a:p>
            <a:r>
              <a:rPr lang="en-US" sz="2000" b="1" dirty="0">
                <a:solidFill>
                  <a:srgbClr val="FFFF00"/>
                </a:solidFill>
                <a:latin typeface="Courier New" panose="02070309020205020404" pitchFamily="49" charset="0"/>
                <a:cs typeface="Courier New" panose="02070309020205020404" pitchFamily="49" charset="0"/>
              </a:rPr>
              <a:t>74</a:t>
            </a:r>
          </a:p>
          <a:p>
            <a:r>
              <a:rPr lang="en-US" sz="2000" b="1" dirty="0">
                <a:solidFill>
                  <a:srgbClr val="FFFF00"/>
                </a:solidFill>
                <a:latin typeface="Courier New" panose="02070309020205020404" pitchFamily="49" charset="0"/>
                <a:cs typeface="Courier New" panose="02070309020205020404" pitchFamily="49" charset="0"/>
              </a:rPr>
              <a:t>75</a:t>
            </a:r>
          </a:p>
          <a:p>
            <a:r>
              <a:rPr lang="en-US" sz="2000" b="1" dirty="0">
                <a:solidFill>
                  <a:srgbClr val="FFFF00"/>
                </a:solidFill>
                <a:latin typeface="Courier New" panose="02070309020205020404" pitchFamily="49" charset="0"/>
                <a:cs typeface="Courier New" panose="02070309020205020404" pitchFamily="49" charset="0"/>
              </a:rPr>
              <a:t>76</a:t>
            </a:r>
          </a:p>
          <a:p>
            <a:r>
              <a:rPr lang="en-US" sz="2000" b="1" dirty="0">
                <a:solidFill>
                  <a:srgbClr val="FFFF00"/>
                </a:solidFill>
                <a:latin typeface="Courier New" panose="02070309020205020404" pitchFamily="49" charset="0"/>
                <a:cs typeface="Courier New" panose="02070309020205020404" pitchFamily="49" charset="0"/>
              </a:rPr>
              <a:t>77</a:t>
            </a:r>
          </a:p>
          <a:p>
            <a:r>
              <a:rPr lang="en-US" sz="2000" b="1" dirty="0">
                <a:solidFill>
                  <a:srgbClr val="FFFF00"/>
                </a:solidFill>
                <a:latin typeface="Courier New" panose="02070309020205020404" pitchFamily="49" charset="0"/>
                <a:cs typeface="Courier New" panose="02070309020205020404" pitchFamily="49" charset="0"/>
              </a:rPr>
              <a:t>78</a:t>
            </a:r>
          </a:p>
          <a:p>
            <a:r>
              <a:rPr lang="en-US" sz="2000" b="1" dirty="0">
                <a:solidFill>
                  <a:srgbClr val="FFFF00"/>
                </a:solidFill>
                <a:latin typeface="Courier New" panose="02070309020205020404" pitchFamily="49" charset="0"/>
                <a:cs typeface="Courier New" panose="02070309020205020404" pitchFamily="49" charset="0"/>
              </a:rPr>
              <a:t>79</a:t>
            </a:r>
          </a:p>
          <a:p>
            <a:r>
              <a:rPr lang="en-US" sz="2000" b="1" dirty="0">
                <a:solidFill>
                  <a:srgbClr val="FFFF00"/>
                </a:solidFill>
                <a:latin typeface="Courier New" panose="02070309020205020404" pitchFamily="49" charset="0"/>
                <a:cs typeface="Courier New" panose="02070309020205020404" pitchFamily="49" charset="0"/>
              </a:rPr>
              <a:t>80</a:t>
            </a:r>
          </a:p>
          <a:p>
            <a:r>
              <a:rPr lang="en-US" sz="2000" b="1" dirty="0">
                <a:solidFill>
                  <a:srgbClr val="FFFF00"/>
                </a:solidFill>
                <a:latin typeface="Courier New" panose="02070309020205020404" pitchFamily="49" charset="0"/>
                <a:cs typeface="Courier New" panose="02070309020205020404" pitchFamily="49" charset="0"/>
              </a:rPr>
              <a:t>81</a:t>
            </a:r>
          </a:p>
          <a:p>
            <a:r>
              <a:rPr lang="en-US" sz="2000" b="1" dirty="0">
                <a:solidFill>
                  <a:srgbClr val="FFFF00"/>
                </a:solidFill>
                <a:latin typeface="Courier New" panose="02070309020205020404" pitchFamily="49" charset="0"/>
                <a:cs typeface="Courier New" panose="02070309020205020404" pitchFamily="49" charset="0"/>
              </a:rPr>
              <a:t>82</a:t>
            </a:r>
          </a:p>
          <a:p>
            <a:r>
              <a:rPr lang="en-US" sz="2000" b="1" dirty="0">
                <a:solidFill>
                  <a:srgbClr val="FFFF00"/>
                </a:solidFill>
                <a:latin typeface="Courier New" panose="02070309020205020404" pitchFamily="49" charset="0"/>
                <a:cs typeface="Courier New" panose="02070309020205020404" pitchFamily="49" charset="0"/>
              </a:rPr>
              <a:t>83</a:t>
            </a:r>
          </a:p>
          <a:p>
            <a:r>
              <a:rPr lang="en-US" sz="2000" b="1" dirty="0">
                <a:solidFill>
                  <a:srgbClr val="FFFF00"/>
                </a:solidFill>
                <a:latin typeface="Courier New" panose="02070309020205020404" pitchFamily="49" charset="0"/>
                <a:cs typeface="Courier New" panose="02070309020205020404" pitchFamily="49" charset="0"/>
              </a:rPr>
              <a:t>84</a:t>
            </a:r>
          </a:p>
          <a:p>
            <a:r>
              <a:rPr lang="en-US" sz="2000" b="1" dirty="0">
                <a:solidFill>
                  <a:srgbClr val="FFFF00"/>
                </a:solidFill>
                <a:latin typeface="Courier New" panose="02070309020205020404" pitchFamily="49" charset="0"/>
                <a:cs typeface="Courier New" panose="02070309020205020404" pitchFamily="49" charset="0"/>
              </a:rPr>
              <a:t>85</a:t>
            </a:r>
          </a:p>
          <a:p>
            <a:r>
              <a:rPr lang="en-US" sz="2000" b="1" dirty="0">
                <a:solidFill>
                  <a:srgbClr val="FFFF00"/>
                </a:solidFill>
                <a:latin typeface="Courier New" panose="02070309020205020404" pitchFamily="49" charset="0"/>
                <a:cs typeface="Courier New" panose="02070309020205020404" pitchFamily="49" charset="0"/>
              </a:rPr>
              <a:t>86</a:t>
            </a:r>
          </a:p>
          <a:p>
            <a:r>
              <a:rPr lang="en-US" sz="2000" b="1" dirty="0">
                <a:solidFill>
                  <a:srgbClr val="FFFF00"/>
                </a:solidFill>
                <a:latin typeface="Courier New" panose="02070309020205020404" pitchFamily="49" charset="0"/>
                <a:cs typeface="Courier New" panose="02070309020205020404" pitchFamily="49" charset="0"/>
              </a:rPr>
              <a:t>87</a:t>
            </a:r>
          </a:p>
          <a:p>
            <a:r>
              <a:rPr lang="en-US" sz="2000" b="1" dirty="0">
                <a:solidFill>
                  <a:srgbClr val="FFFF00"/>
                </a:solidFill>
                <a:latin typeface="Courier New" panose="02070309020205020404" pitchFamily="49" charset="0"/>
                <a:cs typeface="Courier New" panose="02070309020205020404" pitchFamily="49" charset="0"/>
              </a:rPr>
              <a:t>88</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45. Binary Search Tree - Diameter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Write a program to find the diameter of a binary search tree.</a:t>
            </a:r>
          </a:p>
          <a:p>
            <a:pPr algn="just"/>
            <a:endParaRPr lang="en-US" sz="2500" dirty="0">
              <a:latin typeface="Nunito Sans" panose="00000500000000000000" pitchFamily="2" charset="0"/>
              <a:sym typeface="+mn-ea"/>
            </a:endParaRPr>
          </a:p>
        </p:txBody>
      </p:sp>
      <p:sp>
        <p:nvSpPr>
          <p:cNvPr id="4" name="TextBox 7"/>
          <p:cNvSpPr txBox="1"/>
          <p:nvPr/>
        </p:nvSpPr>
        <p:spPr>
          <a:xfrm>
            <a:off x="598805" y="17240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7240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2132789"/>
            <a:ext cx="504008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Diameter of the given binary tree is 4</a:t>
            </a:r>
          </a:p>
        </p:txBody>
      </p:sp>
      <p:sp>
        <p:nvSpPr>
          <p:cNvPr id="12" name="TextBox 11"/>
          <p:cNvSpPr txBox="1"/>
          <p:nvPr/>
        </p:nvSpPr>
        <p:spPr>
          <a:xfrm>
            <a:off x="598714" y="2242838"/>
            <a:ext cx="5040086" cy="2399665"/>
          </a:xfrm>
          <a:prstGeom prst="rect">
            <a:avLst/>
          </a:prstGeom>
          <a:noFill/>
        </p:spPr>
        <p:txBody>
          <a:bodyPr wrap="square" rtlCol="0">
            <a:spAutoFit/>
          </a:bodyPr>
          <a:lstStyle/>
          <a:p>
            <a:pPr algn="just"/>
            <a:r>
              <a:rPr lang="en-US" sz="2500" dirty="0">
                <a:latin typeface="Nunito Sans" panose="00000500000000000000" pitchFamily="2" charset="0"/>
                <a:sym typeface="+mn-ea"/>
              </a:rPr>
              <a:t>1</a:t>
            </a:r>
          </a:p>
          <a:p>
            <a:pPr algn="just"/>
            <a:r>
              <a:rPr lang="en-US" sz="2500" dirty="0">
                <a:latin typeface="Nunito Sans" panose="00000500000000000000" pitchFamily="2" charset="0"/>
                <a:sym typeface="+mn-ea"/>
              </a:rPr>
              <a:t>2</a:t>
            </a:r>
          </a:p>
          <a:p>
            <a:pPr algn="just"/>
            <a:r>
              <a:rPr lang="en-US" sz="2500" dirty="0">
                <a:latin typeface="Nunito Sans" panose="00000500000000000000" pitchFamily="2" charset="0"/>
                <a:sym typeface="+mn-ea"/>
              </a:rPr>
              <a:t>3</a:t>
            </a:r>
          </a:p>
          <a:p>
            <a:pPr algn="just"/>
            <a:r>
              <a:rPr lang="en-US" sz="2500" dirty="0">
                <a:latin typeface="Nunito Sans" panose="00000500000000000000" pitchFamily="2" charset="0"/>
                <a:sym typeface="+mn-ea"/>
              </a:rPr>
              <a:t>4</a:t>
            </a:r>
          </a:p>
          <a:p>
            <a:pPr algn="just"/>
            <a:r>
              <a:rPr lang="en-US" sz="2500" dirty="0">
                <a:latin typeface="Nunito Sans" panose="00000500000000000000" pitchFamily="2" charset="0"/>
                <a:sym typeface="+mn-ea"/>
              </a:rPr>
              <a:t>5</a:t>
            </a:r>
          </a:p>
          <a:p>
            <a:pPr algn="just"/>
            <a:r>
              <a:rPr lang="en-US" sz="2500" dirty="0">
                <a:latin typeface="Nunito Sans" panose="00000500000000000000" pitchFamily="2" charset="0"/>
                <a:sym typeface="+mn-ea"/>
              </a:rPr>
              <a:t>-1</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class Node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public:</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Node *left,*right;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append(Node **rootadd,int 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flag = 0;</a:t>
            </a:r>
          </a:p>
          <a:p>
            <a:r>
              <a:rPr lang="en-US" sz="2000" b="1" dirty="0">
                <a:solidFill>
                  <a:schemeClr val="bg1"/>
                </a:solidFill>
                <a:latin typeface="Courier New" panose="02070309020205020404" pitchFamily="49" charset="0"/>
                <a:cs typeface="Courier New" panose="02070309020205020404" pitchFamily="49" charset="0"/>
                <a:sym typeface="+mn-ea"/>
              </a:rPr>
              <a:t>    Node *temp,*newnode,*temp1;</a:t>
            </a:r>
          </a:p>
          <a:p>
            <a:r>
              <a:rPr lang="en-US" sz="2000" b="1" dirty="0">
                <a:solidFill>
                  <a:schemeClr val="bg1"/>
                </a:solidFill>
                <a:latin typeface="Courier New" panose="02070309020205020404" pitchFamily="49" charset="0"/>
                <a:cs typeface="Courier New" panose="02070309020205020404" pitchFamily="49" charset="0"/>
                <a:sym typeface="+mn-ea"/>
              </a:rPr>
              <a:t>    temp = *rootadd;</a:t>
            </a:r>
          </a:p>
          <a:p>
            <a:r>
              <a:rPr lang="en-US" sz="2000" b="1" dirty="0">
                <a:solidFill>
                  <a:schemeClr val="bg1"/>
                </a:solidFill>
                <a:latin typeface="Courier New" panose="02070309020205020404" pitchFamily="49" charset="0"/>
                <a:cs typeface="Courier New" panose="02070309020205020404" pitchFamily="49" charset="0"/>
                <a:sym typeface="+mn-ea"/>
              </a:rPr>
              <a:t>    temp1 = *rootadd;</a:t>
            </a:r>
          </a:p>
          <a:p>
            <a:r>
              <a:rPr lang="en-US" sz="2000" b="1" dirty="0">
                <a:solidFill>
                  <a:schemeClr val="bg1"/>
                </a:solidFill>
                <a:latin typeface="Courier New" panose="02070309020205020404" pitchFamily="49" charset="0"/>
                <a:cs typeface="Courier New" panose="02070309020205020404" pitchFamily="49" charset="0"/>
                <a:sym typeface="+mn-ea"/>
              </a:rPr>
              <a:t>    newnode = new Node();</a:t>
            </a:r>
          </a:p>
          <a:p>
            <a:r>
              <a:rPr lang="en-US" sz="2000" b="1" dirty="0">
                <a:solidFill>
                  <a:schemeClr val="bg1"/>
                </a:solidFill>
                <a:latin typeface="Courier New" panose="02070309020205020404" pitchFamily="49" charset="0"/>
                <a:cs typeface="Courier New" panose="02070309020205020404" pitchFamily="49" charset="0"/>
                <a:sym typeface="+mn-ea"/>
              </a:rPr>
              <a:t>    newnode-&gt;left = NULL;</a:t>
            </a:r>
          </a:p>
          <a:p>
            <a:r>
              <a:rPr lang="en-US" sz="2000" b="1" dirty="0">
                <a:solidFill>
                  <a:schemeClr val="bg1"/>
                </a:solidFill>
                <a:latin typeface="Courier New" panose="02070309020205020404" pitchFamily="49" charset="0"/>
                <a:cs typeface="Courier New" panose="02070309020205020404" pitchFamily="49" charset="0"/>
                <a:sym typeface="+mn-ea"/>
              </a:rPr>
              <a:t>    newnode-&gt;data = data;</a:t>
            </a:r>
          </a:p>
          <a:p>
            <a:r>
              <a:rPr lang="en-US" sz="2000" b="1" dirty="0">
                <a:solidFill>
                  <a:schemeClr val="bg1"/>
                </a:solidFill>
                <a:latin typeface="Courier New" panose="02070309020205020404" pitchFamily="49" charset="0"/>
                <a:cs typeface="Courier New" panose="02070309020205020404" pitchFamily="49" charset="0"/>
                <a:sym typeface="+mn-ea"/>
              </a:rPr>
              <a:t>    newnode-&gt;right = NULL;</a:t>
            </a:r>
          </a:p>
          <a:p>
            <a:r>
              <a:rPr lang="en-US" sz="2000" b="1" dirty="0">
                <a:solidFill>
                  <a:schemeClr val="bg1"/>
                </a:solidFill>
                <a:latin typeface="Courier New" panose="02070309020205020404" pitchFamily="49" charset="0"/>
                <a:cs typeface="Courier New" panose="02070309020205020404" pitchFamily="49" charset="0"/>
                <a:sym typeface="+mn-ea"/>
              </a:rPr>
              <a:t>    if(*rootadd == NULL)</a:t>
            </a:r>
          </a:p>
          <a:p>
            <a:r>
              <a:rPr lang="en-US" sz="2000" b="1" dirty="0">
                <a:solidFill>
                  <a:schemeClr val="bg1"/>
                </a:solidFill>
                <a:latin typeface="Courier New" panose="02070309020205020404" pitchFamily="49" charset="0"/>
                <a:cs typeface="Courier New" panose="02070309020205020404" pitchFamily="49" charset="0"/>
                <a:sym typeface="+mn-ea"/>
              </a:rPr>
              <a:t>        *rootadd = newnode;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while(1)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if(temp1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if(temp1-&gt;left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temp1-&gt;left = newnode;</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if(temp1-&gt;right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temp1-&gt;right = newnode;</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if(flag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temp1 = temp-&gt;left;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flag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temp1 = temp-&gt;right;</a:t>
            </a:r>
          </a:p>
          <a:p>
            <a:r>
              <a:rPr lang="en-US" sz="2000" b="1" dirty="0">
                <a:solidFill>
                  <a:schemeClr val="bg1"/>
                </a:solidFill>
                <a:latin typeface="Courier New" panose="02070309020205020404" pitchFamily="49" charset="0"/>
                <a:cs typeface="Courier New" panose="02070309020205020404" pitchFamily="49" charset="0"/>
                <a:sym typeface="+mn-ea"/>
              </a:rPr>
              <a:t>                    flag = 0;</a:t>
            </a:r>
          </a:p>
          <a:p>
            <a:r>
              <a:rPr lang="en-US" sz="2000" b="1" dirty="0">
                <a:solidFill>
                  <a:schemeClr val="bg1"/>
                </a:solidFill>
                <a:latin typeface="Courier New" panose="02070309020205020404" pitchFamily="49" charset="0"/>
                <a:cs typeface="Courier New" panose="02070309020205020404" pitchFamily="49" charset="0"/>
                <a:sym typeface="+mn-ea"/>
              </a:rPr>
              <a:t>                    temp = temp-&gt;left;</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max(int a, int b)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(a &gt;= b)? a: b;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height(Node *node)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if(node == NULL)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45</a:t>
            </a:r>
          </a:p>
          <a:p>
            <a:r>
              <a:rPr lang="en-US" sz="2000" b="1" dirty="0">
                <a:solidFill>
                  <a:srgbClr val="FFFF00"/>
                </a:solidFill>
                <a:latin typeface="Courier New" panose="02070309020205020404" pitchFamily="49" charset="0"/>
                <a:cs typeface="Courier New" panose="02070309020205020404" pitchFamily="49" charset="0"/>
              </a:rPr>
              <a:t>46</a:t>
            </a:r>
          </a:p>
          <a:p>
            <a:r>
              <a:rPr lang="en-US" sz="2000" b="1" dirty="0">
                <a:solidFill>
                  <a:srgbClr val="FFFF00"/>
                </a:solidFill>
                <a:latin typeface="Courier New" panose="02070309020205020404" pitchFamily="49" charset="0"/>
                <a:cs typeface="Courier New" panose="02070309020205020404" pitchFamily="49" charset="0"/>
              </a:rPr>
              <a:t>47</a:t>
            </a:r>
          </a:p>
          <a:p>
            <a:r>
              <a:rPr lang="en-US" sz="2000" b="1" dirty="0">
                <a:solidFill>
                  <a:srgbClr val="FFFF00"/>
                </a:solidFill>
                <a:latin typeface="Courier New" panose="02070309020205020404" pitchFamily="49" charset="0"/>
                <a:cs typeface="Courier New" panose="02070309020205020404" pitchFamily="49" charset="0"/>
              </a:rPr>
              <a:t>48</a:t>
            </a:r>
          </a:p>
          <a:p>
            <a:r>
              <a:rPr lang="en-US" sz="2000" b="1" dirty="0">
                <a:solidFill>
                  <a:srgbClr val="FFFF00"/>
                </a:solidFill>
                <a:latin typeface="Courier New" panose="02070309020205020404" pitchFamily="49" charset="0"/>
                <a:cs typeface="Courier New" panose="02070309020205020404" pitchFamily="49" charset="0"/>
              </a:rPr>
              <a:t>49</a:t>
            </a:r>
          </a:p>
          <a:p>
            <a:r>
              <a:rPr lang="en-US" sz="2000" b="1" dirty="0">
                <a:solidFill>
                  <a:srgbClr val="FFFF00"/>
                </a:solidFill>
                <a:latin typeface="Courier New" panose="02070309020205020404" pitchFamily="49" charset="0"/>
                <a:cs typeface="Courier New" panose="02070309020205020404" pitchFamily="49" charset="0"/>
              </a:rPr>
              <a:t>50</a:t>
            </a:r>
          </a:p>
          <a:p>
            <a:r>
              <a:rPr lang="en-US" sz="2000" b="1" dirty="0">
                <a:solidFill>
                  <a:srgbClr val="FFFF00"/>
                </a:solidFill>
                <a:latin typeface="Courier New" panose="02070309020205020404" pitchFamily="49" charset="0"/>
                <a:cs typeface="Courier New" panose="02070309020205020404" pitchFamily="49" charset="0"/>
              </a:rPr>
              <a:t>51</a:t>
            </a:r>
          </a:p>
          <a:p>
            <a:r>
              <a:rPr lang="en-US" sz="2000" b="1" dirty="0">
                <a:solidFill>
                  <a:srgbClr val="FFFF00"/>
                </a:solidFill>
                <a:latin typeface="Courier New" panose="02070309020205020404" pitchFamily="49" charset="0"/>
                <a:cs typeface="Courier New" panose="02070309020205020404" pitchFamily="49" charset="0"/>
              </a:rPr>
              <a:t>52</a:t>
            </a:r>
          </a:p>
          <a:p>
            <a:r>
              <a:rPr lang="en-US" sz="2000" b="1" dirty="0">
                <a:solidFill>
                  <a:srgbClr val="FFFF00"/>
                </a:solidFill>
                <a:latin typeface="Courier New" panose="02070309020205020404" pitchFamily="49" charset="0"/>
                <a:cs typeface="Courier New" panose="02070309020205020404" pitchFamily="49" charset="0"/>
              </a:rPr>
              <a:t>53</a:t>
            </a:r>
          </a:p>
          <a:p>
            <a:r>
              <a:rPr lang="en-US" sz="2000" b="1" dirty="0">
                <a:solidFill>
                  <a:srgbClr val="FFFF00"/>
                </a:solidFill>
                <a:latin typeface="Courier New" panose="02070309020205020404" pitchFamily="49" charset="0"/>
                <a:cs typeface="Courier New" panose="02070309020205020404" pitchFamily="49" charset="0"/>
              </a:rPr>
              <a:t>54</a:t>
            </a:r>
          </a:p>
          <a:p>
            <a:r>
              <a:rPr lang="en-US" sz="2000" b="1" dirty="0">
                <a:solidFill>
                  <a:srgbClr val="FFFF00"/>
                </a:solidFill>
                <a:latin typeface="Courier New" panose="02070309020205020404" pitchFamily="49" charset="0"/>
                <a:cs typeface="Courier New" panose="02070309020205020404" pitchFamily="49" charset="0"/>
              </a:rPr>
              <a:t>55</a:t>
            </a:r>
          </a:p>
          <a:p>
            <a:r>
              <a:rPr lang="en-US" sz="2000" b="1" dirty="0">
                <a:solidFill>
                  <a:srgbClr val="FFFF00"/>
                </a:solidFill>
                <a:latin typeface="Courier New" panose="02070309020205020404" pitchFamily="49" charset="0"/>
                <a:cs typeface="Courier New" panose="02070309020205020404" pitchFamily="49" charset="0"/>
              </a:rPr>
              <a:t>56</a:t>
            </a:r>
          </a:p>
          <a:p>
            <a:r>
              <a:rPr lang="en-US" sz="2000" b="1" dirty="0">
                <a:solidFill>
                  <a:srgbClr val="FFFF00"/>
                </a:solidFill>
                <a:latin typeface="Courier New" panose="02070309020205020404" pitchFamily="49" charset="0"/>
                <a:cs typeface="Courier New" panose="02070309020205020404" pitchFamily="49" charset="0"/>
              </a:rPr>
              <a:t>57</a:t>
            </a:r>
          </a:p>
          <a:p>
            <a:r>
              <a:rPr lang="en-US" sz="2000" b="1" dirty="0">
                <a:solidFill>
                  <a:srgbClr val="FFFF00"/>
                </a:solidFill>
                <a:latin typeface="Courier New" panose="02070309020205020404" pitchFamily="49" charset="0"/>
                <a:cs typeface="Courier New" panose="02070309020205020404" pitchFamily="49" charset="0"/>
              </a:rPr>
              <a:t>58</a:t>
            </a:r>
          </a:p>
          <a:p>
            <a:r>
              <a:rPr lang="en-US" sz="2000" b="1" dirty="0">
                <a:solidFill>
                  <a:srgbClr val="FFFF00"/>
                </a:solidFill>
                <a:latin typeface="Courier New" panose="02070309020205020404" pitchFamily="49" charset="0"/>
                <a:cs typeface="Courier New" panose="02070309020205020404" pitchFamily="49" charset="0"/>
              </a:rPr>
              <a:t>59</a:t>
            </a:r>
          </a:p>
          <a:p>
            <a:r>
              <a:rPr lang="en-US" sz="2000" b="1" dirty="0">
                <a:solidFill>
                  <a:srgbClr val="FFFF00"/>
                </a:solidFill>
                <a:latin typeface="Courier New" panose="02070309020205020404" pitchFamily="49" charset="0"/>
                <a:cs typeface="Courier New" panose="02070309020205020404" pitchFamily="49" charset="0"/>
              </a:rPr>
              <a:t>60</a:t>
            </a:r>
          </a:p>
          <a:p>
            <a:r>
              <a:rPr lang="en-US" sz="2000" b="1" dirty="0">
                <a:solidFill>
                  <a:srgbClr val="FFFF00"/>
                </a:solidFill>
                <a:latin typeface="Courier New" panose="02070309020205020404" pitchFamily="49" charset="0"/>
                <a:cs typeface="Courier New" panose="02070309020205020404" pitchFamily="49" charset="0"/>
              </a:rPr>
              <a:t>61</a:t>
            </a:r>
          </a:p>
          <a:p>
            <a:r>
              <a:rPr lang="en-US" sz="2000" b="1" dirty="0">
                <a:solidFill>
                  <a:srgbClr val="FFFF00"/>
                </a:solidFill>
                <a:latin typeface="Courier New" panose="02070309020205020404" pitchFamily="49" charset="0"/>
                <a:cs typeface="Courier New" panose="02070309020205020404" pitchFamily="49" charset="0"/>
              </a:rPr>
              <a:t>62</a:t>
            </a:r>
          </a:p>
          <a:p>
            <a:r>
              <a:rPr lang="en-US" sz="2000" b="1" dirty="0">
                <a:solidFill>
                  <a:srgbClr val="FFFF00"/>
                </a:solidFill>
                <a:latin typeface="Courier New" panose="02070309020205020404" pitchFamily="49" charset="0"/>
                <a:cs typeface="Courier New" panose="02070309020205020404" pitchFamily="49" charset="0"/>
              </a:rPr>
              <a:t>63</a:t>
            </a:r>
          </a:p>
          <a:p>
            <a:r>
              <a:rPr lang="en-US" sz="2000" b="1" dirty="0">
                <a:solidFill>
                  <a:srgbClr val="FFFF00"/>
                </a:solidFill>
                <a:latin typeface="Courier New" panose="02070309020205020404" pitchFamily="49" charset="0"/>
                <a:cs typeface="Courier New" panose="02070309020205020404" pitchFamily="49" charset="0"/>
              </a:rPr>
              <a:t>64</a:t>
            </a:r>
          </a:p>
          <a:p>
            <a:r>
              <a:rPr lang="en-US" sz="2000" b="1" dirty="0">
                <a:solidFill>
                  <a:srgbClr val="FFFF00"/>
                </a:solidFill>
                <a:latin typeface="Courier New" panose="02070309020205020404" pitchFamily="49" charset="0"/>
                <a:cs typeface="Courier New" panose="02070309020205020404" pitchFamily="49" charset="0"/>
              </a:rPr>
              <a:t>65</a:t>
            </a:r>
          </a:p>
          <a:p>
            <a:r>
              <a:rPr lang="en-US" sz="2000" b="1" dirty="0">
                <a:solidFill>
                  <a:srgbClr val="FFFF00"/>
                </a:solidFill>
                <a:latin typeface="Courier New" panose="02070309020205020404" pitchFamily="49" charset="0"/>
                <a:cs typeface="Courier New" panose="02070309020205020404" pitchFamily="49" charset="0"/>
              </a:rPr>
              <a:t>66</a:t>
            </a: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return 1 + max(height(node-&gt;left), height(node-&gt;right));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diameter(Node *tree)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(tree == NULL)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int lheight = height(tree-&gt;left); </a:t>
            </a:r>
          </a:p>
          <a:p>
            <a:r>
              <a:rPr lang="en-US" sz="2000" b="1" dirty="0">
                <a:solidFill>
                  <a:schemeClr val="bg1"/>
                </a:solidFill>
                <a:latin typeface="Courier New" panose="02070309020205020404" pitchFamily="49" charset="0"/>
                <a:cs typeface="Courier New" panose="02070309020205020404" pitchFamily="49" charset="0"/>
                <a:sym typeface="+mn-ea"/>
              </a:rPr>
              <a:t>  int rheight = height(tree-&gt;right); </a:t>
            </a:r>
          </a:p>
          <a:p>
            <a:r>
              <a:rPr lang="en-US" sz="2000" b="1" dirty="0">
                <a:solidFill>
                  <a:schemeClr val="bg1"/>
                </a:solidFill>
                <a:latin typeface="Courier New" panose="02070309020205020404" pitchFamily="49" charset="0"/>
                <a:cs typeface="Courier New" panose="02070309020205020404" pitchFamily="49" charset="0"/>
                <a:sym typeface="+mn-ea"/>
              </a:rPr>
              <a:t>  int ldiameter = diameter(tree-&gt;left); </a:t>
            </a:r>
          </a:p>
          <a:p>
            <a:r>
              <a:rPr lang="en-US" sz="2000" b="1" dirty="0">
                <a:solidFill>
                  <a:schemeClr val="bg1"/>
                </a:solidFill>
                <a:latin typeface="Courier New" panose="02070309020205020404" pitchFamily="49" charset="0"/>
                <a:cs typeface="Courier New" panose="02070309020205020404" pitchFamily="49" charset="0"/>
                <a:sym typeface="+mn-ea"/>
              </a:rPr>
              <a:t>  int rdiameter = diameter(tree-&gt;right); </a:t>
            </a:r>
          </a:p>
          <a:p>
            <a:r>
              <a:rPr lang="en-US" sz="2000" b="1" dirty="0">
                <a:solidFill>
                  <a:schemeClr val="bg1"/>
                </a:solidFill>
                <a:latin typeface="Courier New" panose="02070309020205020404" pitchFamily="49" charset="0"/>
                <a:cs typeface="Courier New" panose="02070309020205020404" pitchFamily="49" charset="0"/>
                <a:sym typeface="+mn-ea"/>
              </a:rPr>
              <a:t>  return max(lheight + rheight + 1, max(ldiameter, rdiameter));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*root = NULL;</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do</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67</a:t>
            </a:r>
          </a:p>
          <a:p>
            <a:r>
              <a:rPr lang="en-US" sz="2000" b="1" dirty="0">
                <a:solidFill>
                  <a:srgbClr val="FFFF00"/>
                </a:solidFill>
                <a:latin typeface="Courier New" panose="02070309020205020404" pitchFamily="49" charset="0"/>
                <a:cs typeface="Courier New" panose="02070309020205020404" pitchFamily="49" charset="0"/>
              </a:rPr>
              <a:t>68</a:t>
            </a:r>
          </a:p>
          <a:p>
            <a:r>
              <a:rPr lang="en-US" sz="2000" b="1" dirty="0">
                <a:solidFill>
                  <a:srgbClr val="FFFF00"/>
                </a:solidFill>
                <a:latin typeface="Courier New" panose="02070309020205020404" pitchFamily="49" charset="0"/>
                <a:cs typeface="Courier New" panose="02070309020205020404" pitchFamily="49" charset="0"/>
              </a:rPr>
              <a:t>69</a:t>
            </a:r>
          </a:p>
          <a:p>
            <a:r>
              <a:rPr lang="en-US" sz="2000" b="1" dirty="0">
                <a:solidFill>
                  <a:srgbClr val="FFFF00"/>
                </a:solidFill>
                <a:latin typeface="Courier New" panose="02070309020205020404" pitchFamily="49" charset="0"/>
                <a:cs typeface="Courier New" panose="02070309020205020404" pitchFamily="49" charset="0"/>
              </a:rPr>
              <a:t>70</a:t>
            </a:r>
          </a:p>
          <a:p>
            <a:r>
              <a:rPr lang="en-US" sz="2000" b="1" dirty="0">
                <a:solidFill>
                  <a:srgbClr val="FFFF00"/>
                </a:solidFill>
                <a:latin typeface="Courier New" panose="02070309020205020404" pitchFamily="49" charset="0"/>
                <a:cs typeface="Courier New" panose="02070309020205020404" pitchFamily="49" charset="0"/>
              </a:rPr>
              <a:t>71</a:t>
            </a:r>
          </a:p>
          <a:p>
            <a:r>
              <a:rPr lang="en-US" sz="2000" b="1" dirty="0">
                <a:solidFill>
                  <a:srgbClr val="FFFF00"/>
                </a:solidFill>
                <a:latin typeface="Courier New" panose="02070309020205020404" pitchFamily="49" charset="0"/>
                <a:cs typeface="Courier New" panose="02070309020205020404" pitchFamily="49" charset="0"/>
              </a:rPr>
              <a:t>72</a:t>
            </a:r>
          </a:p>
          <a:p>
            <a:r>
              <a:rPr lang="en-US" sz="2000" b="1" dirty="0">
                <a:solidFill>
                  <a:srgbClr val="FFFF00"/>
                </a:solidFill>
                <a:latin typeface="Courier New" panose="02070309020205020404" pitchFamily="49" charset="0"/>
                <a:cs typeface="Courier New" panose="02070309020205020404" pitchFamily="49" charset="0"/>
              </a:rPr>
              <a:t>73</a:t>
            </a:r>
          </a:p>
          <a:p>
            <a:r>
              <a:rPr lang="en-US" sz="2000" b="1" dirty="0">
                <a:solidFill>
                  <a:srgbClr val="FFFF00"/>
                </a:solidFill>
                <a:latin typeface="Courier New" panose="02070309020205020404" pitchFamily="49" charset="0"/>
                <a:cs typeface="Courier New" panose="02070309020205020404" pitchFamily="49" charset="0"/>
              </a:rPr>
              <a:t>74</a:t>
            </a:r>
          </a:p>
          <a:p>
            <a:r>
              <a:rPr lang="en-US" sz="2000" b="1" dirty="0">
                <a:solidFill>
                  <a:srgbClr val="FFFF00"/>
                </a:solidFill>
                <a:latin typeface="Courier New" panose="02070309020205020404" pitchFamily="49" charset="0"/>
                <a:cs typeface="Courier New" panose="02070309020205020404" pitchFamily="49" charset="0"/>
              </a:rPr>
              <a:t>75</a:t>
            </a:r>
          </a:p>
          <a:p>
            <a:r>
              <a:rPr lang="en-US" sz="2000" b="1" dirty="0">
                <a:solidFill>
                  <a:srgbClr val="FFFF00"/>
                </a:solidFill>
                <a:latin typeface="Courier New" panose="02070309020205020404" pitchFamily="49" charset="0"/>
                <a:cs typeface="Courier New" panose="02070309020205020404" pitchFamily="49" charset="0"/>
              </a:rPr>
              <a:t>76</a:t>
            </a:r>
          </a:p>
          <a:p>
            <a:r>
              <a:rPr lang="en-US" sz="2000" b="1" dirty="0">
                <a:solidFill>
                  <a:srgbClr val="FFFF00"/>
                </a:solidFill>
                <a:latin typeface="Courier New" panose="02070309020205020404" pitchFamily="49" charset="0"/>
                <a:cs typeface="Courier New" panose="02070309020205020404" pitchFamily="49" charset="0"/>
              </a:rPr>
              <a:t>77</a:t>
            </a:r>
          </a:p>
          <a:p>
            <a:r>
              <a:rPr lang="en-US" sz="2000" b="1" dirty="0">
                <a:solidFill>
                  <a:srgbClr val="FFFF00"/>
                </a:solidFill>
                <a:latin typeface="Courier New" panose="02070309020205020404" pitchFamily="49" charset="0"/>
                <a:cs typeface="Courier New" panose="02070309020205020404" pitchFamily="49" charset="0"/>
              </a:rPr>
              <a:t>78</a:t>
            </a:r>
          </a:p>
          <a:p>
            <a:r>
              <a:rPr lang="en-US" sz="2000" b="1" dirty="0">
                <a:solidFill>
                  <a:srgbClr val="FFFF00"/>
                </a:solidFill>
                <a:latin typeface="Courier New" panose="02070309020205020404" pitchFamily="49" charset="0"/>
                <a:cs typeface="Courier New" panose="02070309020205020404" pitchFamily="49" charset="0"/>
              </a:rPr>
              <a:t>79</a:t>
            </a:r>
          </a:p>
          <a:p>
            <a:r>
              <a:rPr lang="en-US" sz="2000" b="1" dirty="0">
                <a:solidFill>
                  <a:srgbClr val="FFFF00"/>
                </a:solidFill>
                <a:latin typeface="Courier New" panose="02070309020205020404" pitchFamily="49" charset="0"/>
                <a:cs typeface="Courier New" panose="02070309020205020404" pitchFamily="49" charset="0"/>
              </a:rPr>
              <a:t>80</a:t>
            </a:r>
          </a:p>
          <a:p>
            <a:r>
              <a:rPr lang="en-US" sz="2000" b="1" dirty="0">
                <a:solidFill>
                  <a:srgbClr val="FFFF00"/>
                </a:solidFill>
                <a:latin typeface="Courier New" panose="02070309020205020404" pitchFamily="49" charset="0"/>
                <a:cs typeface="Courier New" panose="02070309020205020404" pitchFamily="49" charset="0"/>
              </a:rPr>
              <a:t>81</a:t>
            </a:r>
          </a:p>
          <a:p>
            <a:r>
              <a:rPr lang="en-US" sz="2000" b="1" dirty="0">
                <a:solidFill>
                  <a:srgbClr val="FFFF00"/>
                </a:solidFill>
                <a:latin typeface="Courier New" panose="02070309020205020404" pitchFamily="49" charset="0"/>
                <a:cs typeface="Courier New" panose="02070309020205020404" pitchFamily="49" charset="0"/>
              </a:rPr>
              <a:t>82</a:t>
            </a:r>
          </a:p>
          <a:p>
            <a:r>
              <a:rPr lang="en-US" sz="2000" b="1" dirty="0">
                <a:solidFill>
                  <a:srgbClr val="FFFF00"/>
                </a:solidFill>
                <a:latin typeface="Courier New" panose="02070309020205020404" pitchFamily="49" charset="0"/>
                <a:cs typeface="Courier New" panose="02070309020205020404" pitchFamily="49" charset="0"/>
              </a:rPr>
              <a:t>83</a:t>
            </a:r>
          </a:p>
          <a:p>
            <a:r>
              <a:rPr lang="en-US" sz="2000" b="1" dirty="0">
                <a:solidFill>
                  <a:srgbClr val="FFFF00"/>
                </a:solidFill>
                <a:latin typeface="Courier New" panose="02070309020205020404" pitchFamily="49" charset="0"/>
                <a:cs typeface="Courier New" panose="02070309020205020404" pitchFamily="49" charset="0"/>
              </a:rPr>
              <a:t>84</a:t>
            </a:r>
          </a:p>
          <a:p>
            <a:r>
              <a:rPr lang="en-US" sz="2000" b="1" dirty="0">
                <a:solidFill>
                  <a:srgbClr val="FFFF00"/>
                </a:solidFill>
                <a:latin typeface="Courier New" panose="02070309020205020404" pitchFamily="49" charset="0"/>
                <a:cs typeface="Courier New" panose="02070309020205020404" pitchFamily="49" charset="0"/>
              </a:rPr>
              <a:t>85</a:t>
            </a:r>
          </a:p>
          <a:p>
            <a:r>
              <a:rPr lang="en-US" sz="2000" b="1" dirty="0">
                <a:solidFill>
                  <a:srgbClr val="FFFF00"/>
                </a:solidFill>
                <a:latin typeface="Courier New" panose="02070309020205020404" pitchFamily="49" charset="0"/>
                <a:cs typeface="Courier New" panose="02070309020205020404" pitchFamily="49" charset="0"/>
              </a:rPr>
              <a:t>86</a:t>
            </a:r>
          </a:p>
          <a:p>
            <a:r>
              <a:rPr lang="en-US" sz="2000" b="1" dirty="0">
                <a:solidFill>
                  <a:srgbClr val="FFFF00"/>
                </a:solidFill>
                <a:latin typeface="Courier New" panose="02070309020205020404" pitchFamily="49" charset="0"/>
                <a:cs typeface="Courier New" panose="02070309020205020404" pitchFamily="49" charset="0"/>
              </a:rPr>
              <a:t>87</a:t>
            </a:r>
          </a:p>
          <a:p>
            <a:r>
              <a:rPr lang="en-US" sz="2000" b="1" dirty="0">
                <a:solidFill>
                  <a:srgbClr val="FFFF00"/>
                </a:solidFill>
                <a:latin typeface="Courier New" panose="02070309020205020404" pitchFamily="49" charset="0"/>
                <a:cs typeface="Courier New" panose="02070309020205020404" pitchFamily="49" charset="0"/>
              </a:rPr>
              <a:t>88</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cin&gt;&gt;data;</a:t>
            </a:r>
          </a:p>
          <a:p>
            <a:r>
              <a:rPr lang="en-US" sz="2000" b="1" dirty="0">
                <a:solidFill>
                  <a:schemeClr val="bg1"/>
                </a:solidFill>
                <a:latin typeface="Courier New" panose="02070309020205020404" pitchFamily="49" charset="0"/>
                <a:cs typeface="Courier New" panose="02070309020205020404" pitchFamily="49" charset="0"/>
                <a:sym typeface="+mn-ea"/>
              </a:rPr>
              <a:t>        if(data &gt; 0)</a:t>
            </a:r>
          </a:p>
          <a:p>
            <a:r>
              <a:rPr lang="en-US" sz="2000" b="1" dirty="0">
                <a:solidFill>
                  <a:schemeClr val="bg1"/>
                </a:solidFill>
                <a:latin typeface="Courier New" panose="02070309020205020404" pitchFamily="49" charset="0"/>
                <a:cs typeface="Courier New" panose="02070309020205020404" pitchFamily="49" charset="0"/>
                <a:sym typeface="+mn-ea"/>
              </a:rPr>
              <a:t>            append(&amp;root,data);</a:t>
            </a:r>
          </a:p>
          <a:p>
            <a:r>
              <a:rPr lang="en-US" sz="2000" b="1" dirty="0">
                <a:solidFill>
                  <a:schemeClr val="bg1"/>
                </a:solidFill>
                <a:latin typeface="Courier New" panose="02070309020205020404" pitchFamily="49" charset="0"/>
                <a:cs typeface="Courier New" panose="02070309020205020404" pitchFamily="49" charset="0"/>
                <a:sym typeface="+mn-ea"/>
              </a:rPr>
              <a:t>    }while(data &gt; 0);</a:t>
            </a:r>
          </a:p>
          <a:p>
            <a:r>
              <a:rPr lang="en-US" sz="2000" b="1" dirty="0">
                <a:solidFill>
                  <a:schemeClr val="bg1"/>
                </a:solidFill>
                <a:latin typeface="Courier New" panose="02070309020205020404" pitchFamily="49" charset="0"/>
                <a:cs typeface="Courier New" panose="02070309020205020404" pitchFamily="49" charset="0"/>
                <a:sym typeface="+mn-ea"/>
              </a:rPr>
              <a:t>    cout&lt;&lt;"Diameter of the given binary tree is "&lt;&lt;diameter(root);</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0"/>
            <a:ext cx="661035"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90</a:t>
            </a:r>
          </a:p>
          <a:p>
            <a:r>
              <a:rPr lang="en-US" sz="2000" b="1" dirty="0">
                <a:solidFill>
                  <a:srgbClr val="FFFF00"/>
                </a:solidFill>
                <a:latin typeface="Courier New" panose="02070309020205020404" pitchFamily="49" charset="0"/>
                <a:cs typeface="Courier New" panose="02070309020205020404" pitchFamily="49" charset="0"/>
              </a:rPr>
              <a:t>91</a:t>
            </a:r>
          </a:p>
          <a:p>
            <a:r>
              <a:rPr lang="en-US" sz="2000" b="1" dirty="0">
                <a:solidFill>
                  <a:srgbClr val="FFFF00"/>
                </a:solidFill>
                <a:latin typeface="Courier New" panose="02070309020205020404" pitchFamily="49" charset="0"/>
                <a:cs typeface="Courier New" panose="02070309020205020404" pitchFamily="49" charset="0"/>
              </a:rPr>
              <a:t>101</a:t>
            </a:r>
          </a:p>
          <a:p>
            <a:r>
              <a:rPr lang="en-US" sz="2000" b="1" dirty="0">
                <a:solidFill>
                  <a:srgbClr val="FFFF00"/>
                </a:solidFill>
                <a:latin typeface="Courier New" panose="02070309020205020404" pitchFamily="49" charset="0"/>
                <a:cs typeface="Courier New" panose="02070309020205020404" pitchFamily="49" charset="0"/>
              </a:rPr>
              <a:t>102</a:t>
            </a:r>
          </a:p>
          <a:p>
            <a:r>
              <a:rPr lang="en-US" sz="2000" b="1" dirty="0">
                <a:solidFill>
                  <a:srgbClr val="FFFF00"/>
                </a:solidFill>
                <a:latin typeface="Courier New" panose="02070309020205020404" pitchFamily="49" charset="0"/>
                <a:cs typeface="Courier New" panose="02070309020205020404" pitchFamily="49" charset="0"/>
              </a:rPr>
              <a:t>103</a:t>
            </a:r>
          </a:p>
          <a:p>
            <a:r>
              <a:rPr lang="en-US" sz="2000" b="1" dirty="0">
                <a:solidFill>
                  <a:srgbClr val="FFFF00"/>
                </a:solidFill>
                <a:latin typeface="Courier New" panose="02070309020205020404" pitchFamily="49" charset="0"/>
                <a:cs typeface="Courier New" panose="02070309020205020404" pitchFamily="49" charset="0"/>
              </a:rPr>
              <a:t>104</a:t>
            </a:r>
          </a:p>
          <a:p>
            <a:r>
              <a:rPr lang="en-US" sz="2000" b="1" dirty="0">
                <a:solidFill>
                  <a:srgbClr val="FFFF00"/>
                </a:solidFill>
                <a:latin typeface="Courier New" panose="02070309020205020404" pitchFamily="49" charset="0"/>
                <a:cs typeface="Courier New" panose="02070309020205020404" pitchFamily="49" charset="0"/>
              </a:rPr>
              <a:t>105</a:t>
            </a:r>
          </a:p>
          <a:p>
            <a:r>
              <a:rPr lang="en-US" sz="2000" b="1" dirty="0">
                <a:solidFill>
                  <a:srgbClr val="FFFF00"/>
                </a:solidFill>
                <a:latin typeface="Courier New" panose="02070309020205020404" pitchFamily="49" charset="0"/>
                <a:cs typeface="Courier New" panose="02070309020205020404" pitchFamily="49" charset="0"/>
              </a:rPr>
              <a:t>106</a:t>
            </a:r>
          </a:p>
          <a:p>
            <a:r>
              <a:rPr lang="en-US" sz="2000" b="1" dirty="0">
                <a:solidFill>
                  <a:srgbClr val="FFFF00"/>
                </a:solidFill>
                <a:latin typeface="Courier New" panose="02070309020205020404" pitchFamily="49" charset="0"/>
                <a:cs typeface="Courier New" panose="02070309020205020404" pitchFamily="49" charset="0"/>
              </a:rPr>
              <a:t>107</a:t>
            </a:r>
          </a:p>
          <a:p>
            <a:r>
              <a:rPr lang="en-US" sz="2000" b="1" dirty="0">
                <a:solidFill>
                  <a:srgbClr val="FFFF00"/>
                </a:solidFill>
                <a:latin typeface="Courier New" panose="02070309020205020404" pitchFamily="49" charset="0"/>
                <a:cs typeface="Courier New" panose="02070309020205020404" pitchFamily="49" charset="0"/>
              </a:rPr>
              <a:t>108</a:t>
            </a:r>
          </a:p>
          <a:p>
            <a:r>
              <a:rPr lang="en-US" sz="2000" b="1" dirty="0">
                <a:solidFill>
                  <a:srgbClr val="FFFF00"/>
                </a:solidFill>
                <a:latin typeface="Courier New" panose="02070309020205020404" pitchFamily="49" charset="0"/>
                <a:cs typeface="Courier New" panose="02070309020205020404" pitchFamily="49" charset="0"/>
              </a:rPr>
              <a:t>109</a:t>
            </a:r>
          </a:p>
          <a:p>
            <a:r>
              <a:rPr lang="en-US" sz="2000" b="1" dirty="0">
                <a:solidFill>
                  <a:srgbClr val="FFFF00"/>
                </a:solidFill>
                <a:latin typeface="Courier New" panose="02070309020205020404" pitchFamily="49" charset="0"/>
                <a:cs typeface="Courier New" panose="02070309020205020404" pitchFamily="49" charset="0"/>
              </a:rPr>
              <a:t>110</a:t>
            </a:r>
          </a:p>
          <a:p>
            <a:r>
              <a:rPr lang="en-US" sz="2000" b="1" dirty="0">
                <a:solidFill>
                  <a:srgbClr val="FFFF00"/>
                </a:solidFill>
                <a:latin typeface="Courier New" panose="02070309020205020404" pitchFamily="49" charset="0"/>
                <a:cs typeface="Courier New" panose="02070309020205020404" pitchFamily="49" charset="0"/>
              </a:rPr>
              <a:t>111</a:t>
            </a:r>
          </a:p>
          <a:p>
            <a:r>
              <a:rPr lang="en-US" sz="2000" b="1" dirty="0">
                <a:solidFill>
                  <a:srgbClr val="FFFF00"/>
                </a:solidFill>
                <a:latin typeface="Courier New" panose="02070309020205020404" pitchFamily="49" charset="0"/>
                <a:cs typeface="Courier New" panose="02070309020205020404" pitchFamily="49" charset="0"/>
              </a:rPr>
              <a:t>112</a:t>
            </a:r>
          </a:p>
          <a:p>
            <a:r>
              <a:rPr lang="en-US" sz="2000" b="1" dirty="0">
                <a:solidFill>
                  <a:srgbClr val="FFFF00"/>
                </a:solidFill>
                <a:latin typeface="Courier New" panose="02070309020205020404" pitchFamily="49" charset="0"/>
                <a:cs typeface="Courier New" panose="02070309020205020404" pitchFamily="49" charset="0"/>
              </a:rPr>
              <a:t>113</a:t>
            </a:r>
          </a:p>
          <a:p>
            <a:r>
              <a:rPr lang="en-US" sz="2000" b="1" dirty="0">
                <a:solidFill>
                  <a:srgbClr val="FFFF00"/>
                </a:solidFill>
                <a:latin typeface="Courier New" panose="02070309020205020404" pitchFamily="49" charset="0"/>
                <a:cs typeface="Courier New" panose="02070309020205020404" pitchFamily="49" charset="0"/>
              </a:rPr>
              <a:t>114</a:t>
            </a:r>
          </a:p>
          <a:p>
            <a:r>
              <a:rPr lang="en-US" sz="2000" b="1" dirty="0">
                <a:solidFill>
                  <a:srgbClr val="FFFF00"/>
                </a:solidFill>
                <a:latin typeface="Courier New" panose="02070309020205020404" pitchFamily="49" charset="0"/>
                <a:cs typeface="Courier New" panose="02070309020205020404" pitchFamily="49" charset="0"/>
              </a:rPr>
              <a:t>115</a:t>
            </a:r>
          </a:p>
          <a:p>
            <a:r>
              <a:rPr lang="en-US" sz="2000" b="1" dirty="0">
                <a:solidFill>
                  <a:srgbClr val="FFFF00"/>
                </a:solidFill>
                <a:latin typeface="Courier New" panose="02070309020205020404" pitchFamily="49" charset="0"/>
                <a:cs typeface="Courier New" panose="02070309020205020404" pitchFamily="49" charset="0"/>
              </a:rPr>
              <a:t>116</a:t>
            </a:r>
          </a:p>
          <a:p>
            <a:r>
              <a:rPr lang="en-US" sz="2000" b="1" dirty="0">
                <a:solidFill>
                  <a:srgbClr val="FFFF00"/>
                </a:solidFill>
                <a:latin typeface="Courier New" panose="02070309020205020404" pitchFamily="49" charset="0"/>
                <a:cs typeface="Courier New" panose="02070309020205020404" pitchFamily="49" charset="0"/>
              </a:rPr>
              <a:t>117</a:t>
            </a:r>
          </a:p>
          <a:p>
            <a:r>
              <a:rPr lang="en-US" sz="2000" b="1" dirty="0">
                <a:solidFill>
                  <a:srgbClr val="FFFF00"/>
                </a:solidFill>
                <a:latin typeface="Courier New" panose="02070309020205020404" pitchFamily="49" charset="0"/>
                <a:cs typeface="Courier New" panose="02070309020205020404" pitchFamily="49" charset="0"/>
              </a:rPr>
              <a:t>118</a:t>
            </a:r>
          </a:p>
          <a:p>
            <a:r>
              <a:rPr lang="en-US" sz="2000" b="1" dirty="0">
                <a:solidFill>
                  <a:srgbClr val="FFFF00"/>
                </a:solidFill>
                <a:latin typeface="Courier New" panose="02070309020205020404" pitchFamily="49" charset="0"/>
                <a:cs typeface="Courier New" panose="02070309020205020404" pitchFamily="49" charset="0"/>
              </a:rPr>
              <a:t>119</a:t>
            </a:r>
          </a:p>
          <a:p>
            <a:r>
              <a:rPr lang="en-US" sz="2000" b="1" dirty="0">
                <a:solidFill>
                  <a:srgbClr val="FFFF00"/>
                </a:solidFill>
                <a:latin typeface="Courier New" panose="02070309020205020404" pitchFamily="49" charset="0"/>
                <a:cs typeface="Courier New" panose="02070309020205020404" pitchFamily="49" charset="0"/>
              </a:rPr>
              <a:t>120</a:t>
            </a:r>
          </a:p>
        </p:txBody>
      </p:sp>
      <p:sp>
        <p:nvSpPr>
          <p:cNvPr id="6" name="Rectangle 8"/>
          <p:cNvSpPr/>
          <p:nvPr/>
        </p:nvSpPr>
        <p:spPr>
          <a:xfrm>
            <a:off x="6096000" y="76200"/>
            <a:ext cx="711200"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121</a:t>
            </a:r>
          </a:p>
          <a:p>
            <a:r>
              <a:rPr lang="en-US" sz="2000" b="1" dirty="0">
                <a:solidFill>
                  <a:srgbClr val="FFFF00"/>
                </a:solidFill>
                <a:latin typeface="Courier New" panose="02070309020205020404" pitchFamily="49" charset="0"/>
                <a:cs typeface="Courier New" panose="02070309020205020404" pitchFamily="49" charset="0"/>
              </a:rPr>
              <a:t>122</a:t>
            </a:r>
          </a:p>
          <a:p>
            <a:r>
              <a:rPr lang="en-US" sz="2000" b="1" dirty="0">
                <a:solidFill>
                  <a:srgbClr val="FFFF00"/>
                </a:solidFill>
                <a:latin typeface="Courier New" panose="02070309020205020404" pitchFamily="49" charset="0"/>
                <a:cs typeface="Courier New" panose="02070309020205020404" pitchFamily="49" charset="0"/>
              </a:rPr>
              <a:t>123</a:t>
            </a:r>
          </a:p>
          <a:p>
            <a:r>
              <a:rPr lang="en-US" sz="2000" b="1" dirty="0">
                <a:solidFill>
                  <a:srgbClr val="FFFF00"/>
                </a:solidFill>
                <a:latin typeface="Courier New" panose="02070309020205020404" pitchFamily="49" charset="0"/>
                <a:cs typeface="Courier New" panose="02070309020205020404" pitchFamily="49" charset="0"/>
              </a:rPr>
              <a:t>124</a:t>
            </a:r>
          </a:p>
          <a:p>
            <a:r>
              <a:rPr lang="en-US" sz="2000" b="1" dirty="0">
                <a:solidFill>
                  <a:srgbClr val="FFFF00"/>
                </a:solidFill>
                <a:latin typeface="Courier New" panose="02070309020205020404" pitchFamily="49" charset="0"/>
                <a:cs typeface="Courier New" panose="02070309020205020404" pitchFamily="49" charset="0"/>
              </a:rPr>
              <a:t>125</a:t>
            </a:r>
          </a:p>
          <a:p>
            <a:r>
              <a:rPr lang="en-US" sz="2000" b="1" dirty="0">
                <a:solidFill>
                  <a:srgbClr val="FFFF00"/>
                </a:solidFill>
                <a:latin typeface="Courier New" panose="02070309020205020404" pitchFamily="49" charset="0"/>
                <a:cs typeface="Courier New" panose="02070309020205020404" pitchFamily="49" charset="0"/>
              </a:rPr>
              <a:t>126</a:t>
            </a:r>
          </a:p>
          <a:p>
            <a:r>
              <a:rPr lang="en-US" sz="2000" b="1" dirty="0">
                <a:solidFill>
                  <a:srgbClr val="FFFF00"/>
                </a:solidFill>
                <a:latin typeface="Courier New" panose="02070309020205020404" pitchFamily="49" charset="0"/>
                <a:cs typeface="Courier New" panose="02070309020205020404" pitchFamily="49" charset="0"/>
              </a:rPr>
              <a:t>127</a:t>
            </a:r>
          </a:p>
          <a:p>
            <a:r>
              <a:rPr lang="en-US" sz="2000" b="1" dirty="0">
                <a:solidFill>
                  <a:srgbClr val="FFFF00"/>
                </a:solidFill>
                <a:latin typeface="Courier New" panose="02070309020205020404" pitchFamily="49" charset="0"/>
                <a:cs typeface="Courier New" panose="02070309020205020404" pitchFamily="49" charset="0"/>
              </a:rPr>
              <a:t>128</a:t>
            </a:r>
          </a:p>
          <a:p>
            <a:r>
              <a:rPr lang="en-US" sz="2000" b="1" dirty="0">
                <a:solidFill>
                  <a:srgbClr val="FFFF00"/>
                </a:solidFill>
                <a:latin typeface="Courier New" panose="02070309020205020404" pitchFamily="49" charset="0"/>
                <a:cs typeface="Courier New" panose="02070309020205020404" pitchFamily="49" charset="0"/>
              </a:rPr>
              <a:t>129</a:t>
            </a:r>
          </a:p>
          <a:p>
            <a:r>
              <a:rPr lang="en-US" sz="2000" b="1" dirty="0">
                <a:solidFill>
                  <a:srgbClr val="FFFF00"/>
                </a:solidFill>
                <a:latin typeface="Courier New" panose="02070309020205020404" pitchFamily="49" charset="0"/>
                <a:cs typeface="Courier New" panose="02070309020205020404" pitchFamily="49" charset="0"/>
              </a:rPr>
              <a:t>130</a:t>
            </a:r>
          </a:p>
          <a:p>
            <a:r>
              <a:rPr lang="en-US" sz="2000" b="1" dirty="0">
                <a:solidFill>
                  <a:srgbClr val="FFFF00"/>
                </a:solidFill>
                <a:latin typeface="Courier New" panose="02070309020205020404" pitchFamily="49" charset="0"/>
                <a:cs typeface="Courier New" panose="02070309020205020404" pitchFamily="49" charset="0"/>
              </a:rPr>
              <a:t>131</a:t>
            </a:r>
          </a:p>
          <a:p>
            <a:r>
              <a:rPr lang="en-US" sz="2000" b="1" dirty="0">
                <a:solidFill>
                  <a:srgbClr val="FFFF00"/>
                </a:solidFill>
                <a:latin typeface="Courier New" panose="02070309020205020404" pitchFamily="49" charset="0"/>
                <a:cs typeface="Courier New" panose="02070309020205020404" pitchFamily="49" charset="0"/>
              </a:rPr>
              <a:t>132</a:t>
            </a:r>
          </a:p>
          <a:p>
            <a:r>
              <a:rPr lang="en-US" sz="2000" b="1" dirty="0">
                <a:solidFill>
                  <a:srgbClr val="FFFF00"/>
                </a:solidFill>
                <a:latin typeface="Courier New" panose="02070309020205020404" pitchFamily="49" charset="0"/>
                <a:cs typeface="Courier New" panose="02070309020205020404" pitchFamily="49" charset="0"/>
              </a:rPr>
              <a:t>133</a:t>
            </a:r>
          </a:p>
          <a:p>
            <a:r>
              <a:rPr lang="en-US" sz="2000" b="1" dirty="0">
                <a:solidFill>
                  <a:srgbClr val="FFFF00"/>
                </a:solidFill>
                <a:latin typeface="Courier New" panose="02070309020205020404" pitchFamily="49" charset="0"/>
                <a:cs typeface="Courier New" panose="02070309020205020404" pitchFamily="49" charset="0"/>
              </a:rPr>
              <a:t>134</a:t>
            </a:r>
          </a:p>
          <a:p>
            <a:r>
              <a:rPr lang="en-US" sz="2000" b="1" dirty="0">
                <a:solidFill>
                  <a:srgbClr val="FFFF00"/>
                </a:solidFill>
                <a:latin typeface="Courier New" panose="02070309020205020404" pitchFamily="49" charset="0"/>
                <a:cs typeface="Courier New" panose="02070309020205020404" pitchFamily="49" charset="0"/>
              </a:rPr>
              <a:t>135</a:t>
            </a:r>
          </a:p>
          <a:p>
            <a:r>
              <a:rPr lang="en-US" sz="2000" b="1" dirty="0">
                <a:solidFill>
                  <a:srgbClr val="FFFF00"/>
                </a:solidFill>
                <a:latin typeface="Courier New" panose="02070309020205020404" pitchFamily="49" charset="0"/>
                <a:cs typeface="Courier New" panose="02070309020205020404" pitchFamily="49" charset="0"/>
              </a:rPr>
              <a:t>136</a:t>
            </a:r>
          </a:p>
          <a:p>
            <a:r>
              <a:rPr lang="en-US" sz="2000" b="1" dirty="0">
                <a:solidFill>
                  <a:srgbClr val="FFFF00"/>
                </a:solidFill>
                <a:latin typeface="Courier New" panose="02070309020205020404" pitchFamily="49" charset="0"/>
                <a:cs typeface="Courier New" panose="02070309020205020404" pitchFamily="49" charset="0"/>
              </a:rPr>
              <a:t>137</a:t>
            </a:r>
          </a:p>
          <a:p>
            <a:r>
              <a:rPr lang="en-US" sz="2000" b="1" dirty="0">
                <a:solidFill>
                  <a:srgbClr val="FFFF00"/>
                </a:solidFill>
                <a:latin typeface="Courier New" panose="02070309020205020404" pitchFamily="49" charset="0"/>
                <a:cs typeface="Courier New" panose="02070309020205020404" pitchFamily="49" charset="0"/>
              </a:rPr>
              <a:t>138</a:t>
            </a:r>
          </a:p>
          <a:p>
            <a:r>
              <a:rPr lang="en-US" sz="2000" b="1" dirty="0">
                <a:solidFill>
                  <a:srgbClr val="FFFF00"/>
                </a:solidFill>
                <a:latin typeface="Courier New" panose="02070309020205020404" pitchFamily="49" charset="0"/>
                <a:cs typeface="Courier New" panose="02070309020205020404" pitchFamily="49" charset="0"/>
              </a:rPr>
              <a:t>139</a:t>
            </a:r>
          </a:p>
          <a:p>
            <a:r>
              <a:rPr lang="en-US" sz="2000" b="1" dirty="0">
                <a:solidFill>
                  <a:srgbClr val="FFFF00"/>
                </a:solidFill>
                <a:latin typeface="Courier New" panose="02070309020205020404" pitchFamily="49" charset="0"/>
                <a:cs typeface="Courier New" panose="02070309020205020404" pitchFamily="49" charset="0"/>
              </a:rPr>
              <a:t>140</a:t>
            </a:r>
          </a:p>
          <a:p>
            <a:r>
              <a:rPr lang="en-US" sz="2000" b="1" dirty="0">
                <a:solidFill>
                  <a:srgbClr val="FFFF00"/>
                </a:solidFill>
                <a:latin typeface="Courier New" panose="02070309020205020404" pitchFamily="49" charset="0"/>
                <a:cs typeface="Courier New" panose="02070309020205020404" pitchFamily="49" charset="0"/>
              </a:rPr>
              <a:t>141</a:t>
            </a:r>
          </a:p>
          <a:p>
            <a:r>
              <a:rPr lang="en-US" sz="2000" b="1" dirty="0">
                <a:solidFill>
                  <a:srgbClr val="FFFF00"/>
                </a:solidFill>
                <a:latin typeface="Courier New" panose="02070309020205020404" pitchFamily="49" charset="0"/>
                <a:cs typeface="Courier New" panose="02070309020205020404" pitchFamily="49" charset="0"/>
              </a:rPr>
              <a:t>142</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46. Distinct Years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323080"/>
          </a:xfrm>
          <a:prstGeom prst="rect">
            <a:avLst/>
          </a:prstGeom>
          <a:noFill/>
        </p:spPr>
        <p:txBody>
          <a:bodyPr wrap="square" rtlCol="0">
            <a:spAutoFit/>
          </a:bodyPr>
          <a:lstStyle/>
          <a:p>
            <a:pPr algn="just"/>
            <a:r>
              <a:rPr lang="en-US" sz="2500" dirty="0">
                <a:latin typeface="Nunito Sans" panose="00000500000000000000" pitchFamily="2" charset="0"/>
                <a:sym typeface="+mn-ea"/>
              </a:rPr>
              <a:t>The United Nations Organization released an official document regarding the most important events from the beginning of time (date: 00-00-0000) with a brief description of the events. The date of all the events is mentioned in the ‘DD-MM-YYYY’ format. Find the total number of distinct years referenced in the document.</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Given input is in the form of string containing the content of the document.</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Return the total number of distinct years referenced in the document.</a:t>
            </a:r>
          </a:p>
          <a:p>
            <a:pPr algn="just"/>
            <a:r>
              <a:rPr lang="en-US" sz="2500" dirty="0">
                <a:latin typeface="Nunito Sans" panose="00000500000000000000" pitchFamily="2" charset="0"/>
                <a:sym typeface="+mn-ea"/>
              </a:rPr>
              <a:t>Refer the sample output for formatting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while(temp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temp-&gt;data &lt;&lt;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temp = temp-&gt;next;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endl;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pop_front()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if(head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*temp = head;</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45</a:t>
            </a:r>
          </a:p>
          <a:p>
            <a:r>
              <a:rPr lang="en-US" sz="2000" b="1" dirty="0">
                <a:solidFill>
                  <a:srgbClr val="FFFF00"/>
                </a:solidFill>
                <a:latin typeface="Courier New" panose="02070309020205020404" pitchFamily="49" charset="0"/>
                <a:cs typeface="Courier New" panose="02070309020205020404" pitchFamily="49" charset="0"/>
              </a:rPr>
              <a:t>46</a:t>
            </a:r>
          </a:p>
          <a:p>
            <a:r>
              <a:rPr lang="en-US" sz="2000" b="1" dirty="0">
                <a:solidFill>
                  <a:srgbClr val="FFFF00"/>
                </a:solidFill>
                <a:latin typeface="Courier New" panose="02070309020205020404" pitchFamily="49" charset="0"/>
                <a:cs typeface="Courier New" panose="02070309020205020404" pitchFamily="49" charset="0"/>
              </a:rPr>
              <a:t>47</a:t>
            </a:r>
          </a:p>
          <a:p>
            <a:r>
              <a:rPr lang="en-US" sz="2000" b="1" dirty="0">
                <a:solidFill>
                  <a:srgbClr val="FFFF00"/>
                </a:solidFill>
                <a:latin typeface="Courier New" panose="02070309020205020404" pitchFamily="49" charset="0"/>
                <a:cs typeface="Courier New" panose="02070309020205020404" pitchFamily="49" charset="0"/>
              </a:rPr>
              <a:t>48</a:t>
            </a:r>
          </a:p>
          <a:p>
            <a:r>
              <a:rPr lang="en-US" sz="2000" b="1" dirty="0">
                <a:solidFill>
                  <a:srgbClr val="FFFF00"/>
                </a:solidFill>
                <a:latin typeface="Courier New" panose="02070309020205020404" pitchFamily="49" charset="0"/>
                <a:cs typeface="Courier New" panose="02070309020205020404" pitchFamily="49" charset="0"/>
              </a:rPr>
              <a:t>49</a:t>
            </a:r>
          </a:p>
          <a:p>
            <a:r>
              <a:rPr lang="en-US" sz="2000" b="1" dirty="0">
                <a:solidFill>
                  <a:srgbClr val="FFFF00"/>
                </a:solidFill>
                <a:latin typeface="Courier New" panose="02070309020205020404" pitchFamily="49" charset="0"/>
                <a:cs typeface="Courier New" panose="02070309020205020404" pitchFamily="49" charset="0"/>
              </a:rPr>
              <a:t>50</a:t>
            </a:r>
          </a:p>
          <a:p>
            <a:r>
              <a:rPr lang="en-US" sz="2000" b="1" dirty="0">
                <a:solidFill>
                  <a:srgbClr val="FFFF00"/>
                </a:solidFill>
                <a:latin typeface="Courier New" panose="02070309020205020404" pitchFamily="49" charset="0"/>
                <a:cs typeface="Courier New" panose="02070309020205020404" pitchFamily="49" charset="0"/>
              </a:rPr>
              <a:t>51</a:t>
            </a:r>
          </a:p>
          <a:p>
            <a:r>
              <a:rPr lang="en-US" sz="2000" b="1" dirty="0">
                <a:solidFill>
                  <a:srgbClr val="FFFF00"/>
                </a:solidFill>
                <a:latin typeface="Courier New" panose="02070309020205020404" pitchFamily="49" charset="0"/>
                <a:cs typeface="Courier New" panose="02070309020205020404" pitchFamily="49" charset="0"/>
              </a:rPr>
              <a:t>52</a:t>
            </a:r>
          </a:p>
          <a:p>
            <a:r>
              <a:rPr lang="en-US" sz="2000" b="1" dirty="0">
                <a:solidFill>
                  <a:srgbClr val="FFFF00"/>
                </a:solidFill>
                <a:latin typeface="Courier New" panose="02070309020205020404" pitchFamily="49" charset="0"/>
                <a:cs typeface="Courier New" panose="02070309020205020404" pitchFamily="49" charset="0"/>
              </a:rPr>
              <a:t>53</a:t>
            </a:r>
          </a:p>
          <a:p>
            <a:r>
              <a:rPr lang="en-US" sz="2000" b="1" dirty="0">
                <a:solidFill>
                  <a:srgbClr val="FFFF00"/>
                </a:solidFill>
                <a:latin typeface="Courier New" panose="02070309020205020404" pitchFamily="49" charset="0"/>
                <a:cs typeface="Courier New" panose="02070309020205020404" pitchFamily="49" charset="0"/>
              </a:rPr>
              <a:t>54</a:t>
            </a:r>
          </a:p>
          <a:p>
            <a:r>
              <a:rPr lang="en-US" sz="2000" b="1" dirty="0">
                <a:solidFill>
                  <a:srgbClr val="FFFF00"/>
                </a:solidFill>
                <a:latin typeface="Courier New" panose="02070309020205020404" pitchFamily="49" charset="0"/>
                <a:cs typeface="Courier New" panose="02070309020205020404" pitchFamily="49" charset="0"/>
              </a:rPr>
              <a:t>55</a:t>
            </a:r>
          </a:p>
          <a:p>
            <a:r>
              <a:rPr lang="en-US" sz="2000" b="1" dirty="0">
                <a:solidFill>
                  <a:srgbClr val="FFFF00"/>
                </a:solidFill>
                <a:latin typeface="Courier New" panose="02070309020205020404" pitchFamily="49" charset="0"/>
                <a:cs typeface="Courier New" panose="02070309020205020404" pitchFamily="49" charset="0"/>
              </a:rPr>
              <a:t>56</a:t>
            </a:r>
          </a:p>
          <a:p>
            <a:r>
              <a:rPr lang="en-US" sz="2000" b="1" dirty="0">
                <a:solidFill>
                  <a:srgbClr val="FFFF00"/>
                </a:solidFill>
                <a:latin typeface="Courier New" panose="02070309020205020404" pitchFamily="49" charset="0"/>
                <a:cs typeface="Courier New" panose="02070309020205020404" pitchFamily="49" charset="0"/>
              </a:rPr>
              <a:t>57</a:t>
            </a:r>
          </a:p>
          <a:p>
            <a:r>
              <a:rPr lang="en-US" sz="2000" b="1" dirty="0">
                <a:solidFill>
                  <a:srgbClr val="FFFF00"/>
                </a:solidFill>
                <a:latin typeface="Courier New" panose="02070309020205020404" pitchFamily="49" charset="0"/>
                <a:cs typeface="Courier New" panose="02070309020205020404" pitchFamily="49" charset="0"/>
              </a:rPr>
              <a:t>58</a:t>
            </a:r>
          </a:p>
          <a:p>
            <a:r>
              <a:rPr lang="en-US" sz="2000" b="1" dirty="0">
                <a:solidFill>
                  <a:srgbClr val="FFFF00"/>
                </a:solidFill>
                <a:latin typeface="Courier New" panose="02070309020205020404" pitchFamily="49" charset="0"/>
                <a:cs typeface="Courier New" panose="02070309020205020404" pitchFamily="49" charset="0"/>
              </a:rPr>
              <a:t>59</a:t>
            </a:r>
          </a:p>
          <a:p>
            <a:r>
              <a:rPr lang="en-US" sz="2000" b="1" dirty="0">
                <a:solidFill>
                  <a:srgbClr val="FFFF00"/>
                </a:solidFill>
                <a:latin typeface="Courier New" panose="02070309020205020404" pitchFamily="49" charset="0"/>
                <a:cs typeface="Courier New" panose="02070309020205020404" pitchFamily="49" charset="0"/>
              </a:rPr>
              <a:t>60</a:t>
            </a:r>
          </a:p>
          <a:p>
            <a:r>
              <a:rPr lang="en-US" sz="2000" b="1" dirty="0">
                <a:solidFill>
                  <a:srgbClr val="FFFF00"/>
                </a:solidFill>
                <a:latin typeface="Courier New" panose="02070309020205020404" pitchFamily="49" charset="0"/>
                <a:cs typeface="Courier New" panose="02070309020205020404" pitchFamily="49" charset="0"/>
              </a:rPr>
              <a:t>61</a:t>
            </a:r>
          </a:p>
          <a:p>
            <a:r>
              <a:rPr lang="en-US" sz="2000" b="1" dirty="0">
                <a:solidFill>
                  <a:srgbClr val="FFFF00"/>
                </a:solidFill>
                <a:latin typeface="Courier New" panose="02070309020205020404" pitchFamily="49" charset="0"/>
                <a:cs typeface="Courier New" panose="02070309020205020404" pitchFamily="49" charset="0"/>
              </a:rPr>
              <a:t>62</a:t>
            </a:r>
          </a:p>
          <a:p>
            <a:r>
              <a:rPr lang="en-US" sz="2000" b="1" dirty="0">
                <a:solidFill>
                  <a:srgbClr val="FFFF00"/>
                </a:solidFill>
                <a:latin typeface="Courier New" panose="02070309020205020404" pitchFamily="49" charset="0"/>
                <a:cs typeface="Courier New" panose="02070309020205020404" pitchFamily="49" charset="0"/>
              </a:rPr>
              <a:t>63</a:t>
            </a:r>
          </a:p>
          <a:p>
            <a:r>
              <a:rPr lang="en-US" sz="2000" b="1" dirty="0">
                <a:solidFill>
                  <a:srgbClr val="FFFF00"/>
                </a:solidFill>
                <a:latin typeface="Courier New" panose="02070309020205020404" pitchFamily="49" charset="0"/>
                <a:cs typeface="Courier New" panose="02070309020205020404" pitchFamily="49" charset="0"/>
              </a:rPr>
              <a:t>64</a:t>
            </a:r>
          </a:p>
          <a:p>
            <a:r>
              <a:rPr lang="en-US" sz="2000" b="1" dirty="0">
                <a:solidFill>
                  <a:srgbClr val="FFFF00"/>
                </a:solidFill>
                <a:latin typeface="Courier New" panose="02070309020205020404" pitchFamily="49" charset="0"/>
                <a:cs typeface="Courier New" panose="02070309020205020404" pitchFamily="49" charset="0"/>
              </a:rPr>
              <a:t>65</a:t>
            </a:r>
          </a:p>
          <a:p>
            <a:r>
              <a:rPr lang="en-US" sz="2000" b="1" dirty="0">
                <a:solidFill>
                  <a:srgbClr val="FFFF00"/>
                </a:solidFill>
                <a:latin typeface="Courier New" panose="02070309020205020404" pitchFamily="49" charset="0"/>
                <a:cs typeface="Courier New" panose="02070309020205020404" pitchFamily="49" charset="0"/>
              </a:rPr>
              <a:t>66</a:t>
            </a: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int element = temp-&gt;data;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head = temp-&gt;next;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delete(temp);</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element;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pop_back()</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Node *temp = head;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element;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if(head-&gt;next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element = head-&gt;data;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head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element;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while(temp-&gt;next-&gt;next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temp = temp-&gt;next;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67</a:t>
            </a:r>
          </a:p>
          <a:p>
            <a:r>
              <a:rPr lang="en-US" sz="2000" b="1" dirty="0">
                <a:solidFill>
                  <a:srgbClr val="FFFF00"/>
                </a:solidFill>
                <a:latin typeface="Courier New" panose="02070309020205020404" pitchFamily="49" charset="0"/>
                <a:cs typeface="Courier New" panose="02070309020205020404" pitchFamily="49" charset="0"/>
              </a:rPr>
              <a:t>68</a:t>
            </a:r>
          </a:p>
          <a:p>
            <a:r>
              <a:rPr lang="en-US" sz="2000" b="1" dirty="0">
                <a:solidFill>
                  <a:srgbClr val="FFFF00"/>
                </a:solidFill>
                <a:latin typeface="Courier New" panose="02070309020205020404" pitchFamily="49" charset="0"/>
                <a:cs typeface="Courier New" panose="02070309020205020404" pitchFamily="49" charset="0"/>
              </a:rPr>
              <a:t>69</a:t>
            </a:r>
          </a:p>
          <a:p>
            <a:r>
              <a:rPr lang="en-US" sz="2000" b="1" dirty="0">
                <a:solidFill>
                  <a:srgbClr val="FFFF00"/>
                </a:solidFill>
                <a:latin typeface="Courier New" panose="02070309020205020404" pitchFamily="49" charset="0"/>
                <a:cs typeface="Courier New" panose="02070309020205020404" pitchFamily="49" charset="0"/>
              </a:rPr>
              <a:t>70</a:t>
            </a:r>
          </a:p>
          <a:p>
            <a:r>
              <a:rPr lang="en-US" sz="2000" b="1" dirty="0">
                <a:solidFill>
                  <a:srgbClr val="FFFF00"/>
                </a:solidFill>
                <a:latin typeface="Courier New" panose="02070309020205020404" pitchFamily="49" charset="0"/>
                <a:cs typeface="Courier New" panose="02070309020205020404" pitchFamily="49" charset="0"/>
              </a:rPr>
              <a:t>71</a:t>
            </a:r>
          </a:p>
          <a:p>
            <a:r>
              <a:rPr lang="en-US" sz="2000" b="1" dirty="0">
                <a:solidFill>
                  <a:srgbClr val="FFFF00"/>
                </a:solidFill>
                <a:latin typeface="Courier New" panose="02070309020205020404" pitchFamily="49" charset="0"/>
                <a:cs typeface="Courier New" panose="02070309020205020404" pitchFamily="49" charset="0"/>
              </a:rPr>
              <a:t>72</a:t>
            </a:r>
          </a:p>
          <a:p>
            <a:r>
              <a:rPr lang="en-US" sz="2000" b="1" dirty="0">
                <a:solidFill>
                  <a:srgbClr val="FFFF00"/>
                </a:solidFill>
                <a:latin typeface="Courier New" panose="02070309020205020404" pitchFamily="49" charset="0"/>
                <a:cs typeface="Courier New" panose="02070309020205020404" pitchFamily="49" charset="0"/>
              </a:rPr>
              <a:t>73</a:t>
            </a:r>
          </a:p>
          <a:p>
            <a:r>
              <a:rPr lang="en-US" sz="2000" b="1" dirty="0">
                <a:solidFill>
                  <a:srgbClr val="FFFF00"/>
                </a:solidFill>
                <a:latin typeface="Courier New" panose="02070309020205020404" pitchFamily="49" charset="0"/>
                <a:cs typeface="Courier New" panose="02070309020205020404" pitchFamily="49" charset="0"/>
              </a:rPr>
              <a:t>74</a:t>
            </a:r>
          </a:p>
          <a:p>
            <a:r>
              <a:rPr lang="en-US" sz="2000" b="1" dirty="0">
                <a:solidFill>
                  <a:srgbClr val="FFFF00"/>
                </a:solidFill>
                <a:latin typeface="Courier New" panose="02070309020205020404" pitchFamily="49" charset="0"/>
                <a:cs typeface="Courier New" panose="02070309020205020404" pitchFamily="49" charset="0"/>
              </a:rPr>
              <a:t>75</a:t>
            </a:r>
          </a:p>
          <a:p>
            <a:r>
              <a:rPr lang="en-US" sz="2000" b="1" dirty="0">
                <a:solidFill>
                  <a:srgbClr val="FFFF00"/>
                </a:solidFill>
                <a:latin typeface="Courier New" panose="02070309020205020404" pitchFamily="49" charset="0"/>
                <a:cs typeface="Courier New" panose="02070309020205020404" pitchFamily="49" charset="0"/>
              </a:rPr>
              <a:t>76</a:t>
            </a:r>
          </a:p>
          <a:p>
            <a:r>
              <a:rPr lang="en-US" sz="2000" b="1" dirty="0">
                <a:solidFill>
                  <a:srgbClr val="FFFF00"/>
                </a:solidFill>
                <a:latin typeface="Courier New" panose="02070309020205020404" pitchFamily="49" charset="0"/>
                <a:cs typeface="Courier New" panose="02070309020205020404" pitchFamily="49" charset="0"/>
              </a:rPr>
              <a:t>78</a:t>
            </a:r>
          </a:p>
          <a:p>
            <a:r>
              <a:rPr lang="en-US" sz="2000" b="1" dirty="0">
                <a:solidFill>
                  <a:srgbClr val="FFFF00"/>
                </a:solidFill>
                <a:latin typeface="Courier New" panose="02070309020205020404" pitchFamily="49" charset="0"/>
                <a:cs typeface="Courier New" panose="02070309020205020404" pitchFamily="49" charset="0"/>
              </a:rPr>
              <a:t>79</a:t>
            </a:r>
          </a:p>
          <a:p>
            <a:r>
              <a:rPr lang="en-US" sz="2000" b="1" dirty="0">
                <a:solidFill>
                  <a:srgbClr val="FFFF00"/>
                </a:solidFill>
                <a:latin typeface="Courier New" panose="02070309020205020404" pitchFamily="49" charset="0"/>
                <a:cs typeface="Courier New" panose="02070309020205020404" pitchFamily="49" charset="0"/>
              </a:rPr>
              <a:t>80</a:t>
            </a:r>
          </a:p>
          <a:p>
            <a:r>
              <a:rPr lang="en-US" sz="2000" b="1" dirty="0">
                <a:solidFill>
                  <a:srgbClr val="FFFF00"/>
                </a:solidFill>
                <a:latin typeface="Courier New" panose="02070309020205020404" pitchFamily="49" charset="0"/>
                <a:cs typeface="Courier New" panose="02070309020205020404" pitchFamily="49" charset="0"/>
              </a:rPr>
              <a:t>81</a:t>
            </a:r>
          </a:p>
          <a:p>
            <a:r>
              <a:rPr lang="en-US" sz="2000" b="1" dirty="0">
                <a:solidFill>
                  <a:srgbClr val="FFFF00"/>
                </a:solidFill>
                <a:latin typeface="Courier New" panose="02070309020205020404" pitchFamily="49" charset="0"/>
                <a:cs typeface="Courier New" panose="02070309020205020404" pitchFamily="49" charset="0"/>
              </a:rPr>
              <a:t>82</a:t>
            </a:r>
          </a:p>
          <a:p>
            <a:r>
              <a:rPr lang="en-US" sz="2000" b="1" dirty="0">
                <a:solidFill>
                  <a:srgbClr val="FFFF00"/>
                </a:solidFill>
                <a:latin typeface="Courier New" panose="02070309020205020404" pitchFamily="49" charset="0"/>
                <a:cs typeface="Courier New" panose="02070309020205020404" pitchFamily="49" charset="0"/>
              </a:rPr>
              <a:t>83</a:t>
            </a:r>
          </a:p>
          <a:p>
            <a:r>
              <a:rPr lang="en-US" sz="2000" b="1" dirty="0">
                <a:solidFill>
                  <a:srgbClr val="FFFF00"/>
                </a:solidFill>
                <a:latin typeface="Courier New" panose="02070309020205020404" pitchFamily="49" charset="0"/>
                <a:cs typeface="Courier New" panose="02070309020205020404" pitchFamily="49" charset="0"/>
              </a:rPr>
              <a:t>84</a:t>
            </a:r>
          </a:p>
          <a:p>
            <a:r>
              <a:rPr lang="en-US" sz="2000" b="1" dirty="0">
                <a:solidFill>
                  <a:srgbClr val="FFFF00"/>
                </a:solidFill>
                <a:latin typeface="Courier New" panose="02070309020205020404" pitchFamily="49" charset="0"/>
                <a:cs typeface="Courier New" panose="02070309020205020404" pitchFamily="49" charset="0"/>
              </a:rPr>
              <a:t>85</a:t>
            </a:r>
          </a:p>
          <a:p>
            <a:r>
              <a:rPr lang="en-US" sz="2000" b="1" dirty="0">
                <a:solidFill>
                  <a:srgbClr val="FFFF00"/>
                </a:solidFill>
                <a:latin typeface="Courier New" panose="02070309020205020404" pitchFamily="49" charset="0"/>
                <a:cs typeface="Courier New" panose="02070309020205020404" pitchFamily="49" charset="0"/>
              </a:rPr>
              <a:t>86</a:t>
            </a:r>
          </a:p>
          <a:p>
            <a:r>
              <a:rPr lang="en-US" sz="2000" b="1" dirty="0">
                <a:solidFill>
                  <a:srgbClr val="FFFF00"/>
                </a:solidFill>
                <a:latin typeface="Courier New" panose="02070309020205020404" pitchFamily="49" charset="0"/>
                <a:cs typeface="Courier New" panose="02070309020205020404" pitchFamily="49" charset="0"/>
              </a:rPr>
              <a:t>87</a:t>
            </a:r>
          </a:p>
          <a:p>
            <a:r>
              <a:rPr lang="en-US" sz="2000" b="1" dirty="0">
                <a:solidFill>
                  <a:srgbClr val="FFFF00"/>
                </a:solidFill>
                <a:latin typeface="Courier New" panose="02070309020205020404" pitchFamily="49" charset="0"/>
                <a:cs typeface="Courier New" panose="02070309020205020404" pitchFamily="49" charset="0"/>
              </a:rPr>
              <a:t>88</a:t>
            </a:r>
          </a:p>
          <a:p>
            <a:r>
              <a:rPr lang="en-US" sz="2000" b="1" dirty="0">
                <a:solidFill>
                  <a:srgbClr val="FFFF00"/>
                </a:solidFill>
                <a:latin typeface="Courier New" panose="02070309020205020404" pitchFamily="49" charset="0"/>
                <a:cs typeface="Courier New" panose="02070309020205020404" pitchFamily="49" charset="0"/>
              </a:rPr>
              <a:t>89</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46. Distinct Years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3169285"/>
          </a:xfrm>
          <a:prstGeom prst="rect">
            <a:avLst/>
          </a:prstGeom>
          <a:noFill/>
        </p:spPr>
        <p:txBody>
          <a:bodyPr wrap="square" rtlCol="0">
            <a:spAutoFit/>
          </a:bodyPr>
          <a:lstStyle/>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2 distinct years, 1945 and 1947 have been referenced.</a:t>
            </a:r>
          </a:p>
          <a:p>
            <a:pPr algn="just"/>
            <a:endParaRPr lang="en-US" sz="2500" dirty="0">
              <a:latin typeface="Nunito Sans" panose="00000500000000000000" pitchFamily="2" charset="0"/>
              <a:sym typeface="+mn-ea"/>
            </a:endParaRPr>
          </a:p>
        </p:txBody>
      </p:sp>
      <p:sp>
        <p:nvSpPr>
          <p:cNvPr id="4" name="TextBox 7"/>
          <p:cNvSpPr txBox="1"/>
          <p:nvPr/>
        </p:nvSpPr>
        <p:spPr>
          <a:xfrm>
            <a:off x="598805" y="11144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1144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523189"/>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2</a:t>
            </a:r>
          </a:p>
        </p:txBody>
      </p:sp>
      <p:sp>
        <p:nvSpPr>
          <p:cNvPr id="12" name="TextBox 11"/>
          <p:cNvSpPr txBox="1"/>
          <p:nvPr/>
        </p:nvSpPr>
        <p:spPr>
          <a:xfrm>
            <a:off x="598714" y="1633238"/>
            <a:ext cx="5040086" cy="1630045"/>
          </a:xfrm>
          <a:prstGeom prst="rect">
            <a:avLst/>
          </a:prstGeom>
          <a:noFill/>
        </p:spPr>
        <p:txBody>
          <a:bodyPr wrap="square" rtlCol="0">
            <a:spAutoFit/>
          </a:bodyPr>
          <a:lstStyle/>
          <a:p>
            <a:pPr algn="just"/>
            <a:r>
              <a:rPr lang="en-US" sz="2500" dirty="0">
                <a:latin typeface="Nunito Sans" panose="00000500000000000000" pitchFamily="2" charset="0"/>
                <a:sym typeface="+mn-ea"/>
              </a:rPr>
              <a:t>UN was established on 24-10-1945. India got freedom on 15-08-1947.</a:t>
            </a:r>
          </a:p>
          <a:p>
            <a:pPr algn="just"/>
            <a:endParaRPr lang="en-US" sz="2500" dirty="0">
              <a:latin typeface="Nunito Sans" panose="00000500000000000000" pitchFamily="2" charset="0"/>
              <a:sym typeface="+mn-e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string str;</a:t>
            </a:r>
          </a:p>
          <a:p>
            <a:r>
              <a:rPr lang="en-US" sz="2000" b="1" dirty="0">
                <a:solidFill>
                  <a:schemeClr val="bg1"/>
                </a:solidFill>
                <a:latin typeface="Courier New" panose="02070309020205020404" pitchFamily="49" charset="0"/>
                <a:cs typeface="Courier New" panose="02070309020205020404" pitchFamily="49" charset="0"/>
                <a:sym typeface="+mn-ea"/>
              </a:rPr>
              <a:t>	char temp[5];</a:t>
            </a:r>
          </a:p>
          <a:p>
            <a:r>
              <a:rPr lang="en-US" sz="2000" b="1" dirty="0">
                <a:solidFill>
                  <a:schemeClr val="bg1"/>
                </a:solidFill>
                <a:latin typeface="Courier New" panose="02070309020205020404" pitchFamily="49" charset="0"/>
                <a:cs typeface="Courier New" panose="02070309020205020404" pitchFamily="49" charset="0"/>
                <a:sym typeface="+mn-ea"/>
              </a:rPr>
              <a:t>	getline(cin,str);</a:t>
            </a:r>
          </a:p>
          <a:p>
            <a:r>
              <a:rPr lang="en-US" sz="2000" b="1" dirty="0">
                <a:solidFill>
                  <a:schemeClr val="bg1"/>
                </a:solidFill>
                <a:latin typeface="Courier New" panose="02070309020205020404" pitchFamily="49" charset="0"/>
                <a:cs typeface="Courier New" panose="02070309020205020404" pitchFamily="49" charset="0"/>
                <a:sym typeface="+mn-ea"/>
              </a:rPr>
              <a:t>	map&lt;int,int&gt; years;</a:t>
            </a:r>
          </a:p>
          <a:p>
            <a:r>
              <a:rPr lang="en-US" sz="2000" b="1" dirty="0">
                <a:solidFill>
                  <a:schemeClr val="bg1"/>
                </a:solidFill>
                <a:latin typeface="Courier New" panose="02070309020205020404" pitchFamily="49" charset="0"/>
                <a:cs typeface="Courier New" panose="02070309020205020404" pitchFamily="49" charset="0"/>
                <a:sym typeface="+mn-ea"/>
              </a:rPr>
              <a:t>	for(int i=0;i&lt;=str.size()-4;i++)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if(isdigit(str[i]) &amp;&amp; isdigit(str[i+1]) &amp;&amp; isdigit(str[i+2]) &amp;&amp; isdigit(str[i+3]))</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temp[0]=str[i];</a:t>
            </a:r>
          </a:p>
          <a:p>
            <a:r>
              <a:rPr lang="en-US" sz="2000" b="1" dirty="0">
                <a:solidFill>
                  <a:schemeClr val="bg1"/>
                </a:solidFill>
                <a:latin typeface="Courier New" panose="02070309020205020404" pitchFamily="49" charset="0"/>
                <a:cs typeface="Courier New" panose="02070309020205020404" pitchFamily="49" charset="0"/>
                <a:sym typeface="+mn-ea"/>
              </a:rPr>
              <a:t>			temp[1]=str[i+1];</a:t>
            </a:r>
          </a:p>
          <a:p>
            <a:r>
              <a:rPr lang="en-US" sz="2000" b="1" dirty="0">
                <a:solidFill>
                  <a:schemeClr val="bg1"/>
                </a:solidFill>
                <a:latin typeface="Courier New" panose="02070309020205020404" pitchFamily="49" charset="0"/>
                <a:cs typeface="Courier New" panose="02070309020205020404" pitchFamily="49" charset="0"/>
                <a:sym typeface="+mn-ea"/>
              </a:rPr>
              <a:t>			temp[2]=str[i+2];</a:t>
            </a:r>
          </a:p>
          <a:p>
            <a:r>
              <a:rPr lang="en-US" sz="2000" b="1" dirty="0">
                <a:solidFill>
                  <a:schemeClr val="bg1"/>
                </a:solidFill>
                <a:latin typeface="Courier New" panose="02070309020205020404" pitchFamily="49" charset="0"/>
                <a:cs typeface="Courier New" panose="02070309020205020404" pitchFamily="49" charset="0"/>
                <a:sym typeface="+mn-ea"/>
              </a:rPr>
              <a:t>			temp[3]=str[i+3];</a:t>
            </a:r>
          </a:p>
          <a:p>
            <a:r>
              <a:rPr lang="en-US" sz="2000" b="1" dirty="0">
                <a:solidFill>
                  <a:schemeClr val="bg1"/>
                </a:solidFill>
                <a:latin typeface="Courier New" panose="02070309020205020404" pitchFamily="49" charset="0"/>
                <a:cs typeface="Courier New" panose="02070309020205020404" pitchFamily="49" charset="0"/>
                <a:sym typeface="+mn-ea"/>
              </a:rPr>
              <a:t>			int year = atoi(temp);</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years[year]++;</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cout&lt;&lt;years.size();</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47.Weighted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Every character has a weight. The weight of an English uppercase alphabet A-Z is given below. A=1 B=2*A+A C=3*B+B D=4*C+C . . . Y=25*X+X Z=26*Y+Y The weight of any string made up of these characters is the summation of weights of each character. Given a total string weight, determine shortest string of that given weight. If there is more than one solution, return the lexicographically smallest of them. For example, given weight = 25, and the weights of the first few characters of the alphabet are A=1, B=3, C=12, D=60 it is certain that no letter larger than C is required. Some of the strings with a total weight equal to the largest are ABBBBC, ACC, and AAAAAAABBBBBB. The shortest of these is ACC. While any permutation of these characters will have the same weight, this is the lexicographically smallest of them. Function Description Complete the function smallestString in the editor below. </a:t>
            </a:r>
            <a:endParaRPr lang="en-US" sz="2500" baseline="30000" dirty="0">
              <a:latin typeface="Nunito Sans" panose="00000500000000000000" pitchFamily="2" charset="0"/>
              <a:sym typeface="+mn-ea"/>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47. 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707890"/>
          </a:xfrm>
          <a:prstGeom prst="rect">
            <a:avLst/>
          </a:prstGeom>
          <a:noFill/>
        </p:spPr>
        <p:txBody>
          <a:bodyPr wrap="square" rtlCol="0">
            <a:spAutoFit/>
          </a:bodyPr>
          <a:lstStyle/>
          <a:p>
            <a:pPr algn="just"/>
            <a:r>
              <a:rPr lang="en-US" sz="2500" dirty="0">
                <a:latin typeface="Nunito Sans" panose="00000500000000000000" pitchFamily="2" charset="0"/>
                <a:sym typeface="+mn-ea"/>
              </a:rPr>
              <a:t>The function must return the shortest string of the target weight. If there are multiple answers, return the lexicographically smallest of them. smallestString has the following parameter(s): weight: a long integer that denotes the target weight.</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Input consists of a string s.</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Output should be in the form of integer.</a:t>
            </a:r>
          </a:p>
          <a:p>
            <a:pPr algn="just"/>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Constraints</a:t>
            </a:r>
          </a:p>
          <a:p>
            <a:pPr algn="just"/>
            <a:r>
              <a:rPr lang="en-US" sz="2500" dirty="0">
                <a:latin typeface="Nunito Sans" panose="00000500000000000000" pitchFamily="2" charset="0"/>
                <a:sym typeface="+mn-ea"/>
              </a:rPr>
              <a:t>1&lt;=weight&lt;=10</a:t>
            </a:r>
            <a:r>
              <a:rPr lang="en-US" sz="2500" baseline="30000" dirty="0">
                <a:latin typeface="Nunito Sans" panose="00000500000000000000" pitchFamily="2" charset="0"/>
                <a:sym typeface="+mn-ea"/>
              </a:rPr>
              <a:t>16</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47. 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TextBox 7"/>
          <p:cNvSpPr txBox="1"/>
          <p:nvPr/>
        </p:nvSpPr>
        <p:spPr>
          <a:xfrm>
            <a:off x="598805" y="11144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1144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523189"/>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AABBC</a:t>
            </a:r>
          </a:p>
        </p:txBody>
      </p:sp>
      <p:sp>
        <p:nvSpPr>
          <p:cNvPr id="12" name="TextBox 11"/>
          <p:cNvSpPr txBox="1"/>
          <p:nvPr/>
        </p:nvSpPr>
        <p:spPr>
          <a:xfrm>
            <a:off x="598714" y="1633238"/>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20</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&lt;vector&gt;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values[26];</a:t>
            </a:r>
          </a:p>
          <a:p>
            <a:r>
              <a:rPr lang="en-US" sz="2000" b="1" dirty="0">
                <a:solidFill>
                  <a:schemeClr val="bg1"/>
                </a:solidFill>
                <a:latin typeface="Courier New" panose="02070309020205020404" pitchFamily="49" charset="0"/>
                <a:cs typeface="Courier New" panose="02070309020205020404" pitchFamily="49" charset="0"/>
                <a:sym typeface="+mn-ea"/>
              </a:rPr>
              <a:t>int findfloor(int,int,int);</a:t>
            </a:r>
          </a:p>
          <a:p>
            <a:r>
              <a:rPr lang="en-US" sz="2000" b="1" dirty="0">
                <a:solidFill>
                  <a:schemeClr val="bg1"/>
                </a:solidFill>
                <a:latin typeface="Courier New" panose="02070309020205020404" pitchFamily="49" charset="0"/>
                <a:cs typeface="Courier New" panose="02070309020205020404" pitchFamily="49" charset="0"/>
                <a:sym typeface="+mn-ea"/>
              </a:rPr>
              <a:t>void insertValues(){</a:t>
            </a:r>
          </a:p>
          <a:p>
            <a:r>
              <a:rPr lang="en-US" sz="2000" b="1" dirty="0">
                <a:solidFill>
                  <a:schemeClr val="bg1"/>
                </a:solidFill>
                <a:latin typeface="Courier New" panose="02070309020205020404" pitchFamily="49" charset="0"/>
                <a:cs typeface="Courier New" panose="02070309020205020404" pitchFamily="49" charset="0"/>
                <a:sym typeface="+mn-ea"/>
              </a:rPr>
              <a:t>        values[0]=1;</a:t>
            </a:r>
          </a:p>
          <a:p>
            <a:r>
              <a:rPr lang="en-US" sz="2000" b="1" dirty="0">
                <a:solidFill>
                  <a:schemeClr val="bg1"/>
                </a:solidFill>
                <a:latin typeface="Courier New" panose="02070309020205020404" pitchFamily="49" charset="0"/>
                <a:cs typeface="Courier New" panose="02070309020205020404" pitchFamily="49" charset="0"/>
                <a:sym typeface="+mn-ea"/>
              </a:rPr>
              <a:t>		int prev=1;</a:t>
            </a:r>
          </a:p>
          <a:p>
            <a:r>
              <a:rPr lang="en-US" sz="2000" b="1" dirty="0">
                <a:solidFill>
                  <a:schemeClr val="bg1"/>
                </a:solidFill>
                <a:latin typeface="Courier New" panose="02070309020205020404" pitchFamily="49" charset="0"/>
                <a:cs typeface="Courier New" panose="02070309020205020404" pitchFamily="49" charset="0"/>
                <a:sym typeface="+mn-ea"/>
              </a:rPr>
              <a:t>		for(int i=1;i&lt;26;i++){</a:t>
            </a:r>
          </a:p>
          <a:p>
            <a:r>
              <a:rPr lang="en-US" sz="2000" b="1" dirty="0">
                <a:solidFill>
                  <a:schemeClr val="bg1"/>
                </a:solidFill>
                <a:latin typeface="Courier New" panose="02070309020205020404" pitchFamily="49" charset="0"/>
                <a:cs typeface="Courier New" panose="02070309020205020404" pitchFamily="49" charset="0"/>
                <a:sym typeface="+mn-ea"/>
              </a:rPr>
              <a:t>			values[i]=(i+1)*prev+prev;</a:t>
            </a:r>
          </a:p>
          <a:p>
            <a:r>
              <a:rPr lang="en-US" sz="2000" b="1" dirty="0">
                <a:solidFill>
                  <a:schemeClr val="bg1"/>
                </a:solidFill>
                <a:latin typeface="Courier New" panose="02070309020205020404" pitchFamily="49" charset="0"/>
                <a:cs typeface="Courier New" panose="02070309020205020404" pitchFamily="49" charset="0"/>
                <a:sym typeface="+mn-ea"/>
              </a:rPr>
              <a:t>			prev=values[i];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formedString(vector&lt;char&gt; s,int k){</a:t>
            </a:r>
          </a:p>
          <a:p>
            <a:r>
              <a:rPr lang="en-US" sz="2000" b="1" dirty="0">
                <a:solidFill>
                  <a:schemeClr val="bg1"/>
                </a:solidFill>
                <a:latin typeface="Courier New" panose="02070309020205020404" pitchFamily="49" charset="0"/>
                <a:cs typeface="Courier New" panose="02070309020205020404" pitchFamily="49" charset="0"/>
                <a:sym typeface="+mn-ea"/>
              </a:rPr>
              <a:t>    int low=0;</a:t>
            </a:r>
          </a:p>
          <a:p>
            <a:r>
              <a:rPr lang="en-US" sz="2000" b="1" dirty="0">
                <a:solidFill>
                  <a:schemeClr val="bg1"/>
                </a:solidFill>
                <a:latin typeface="Courier New" panose="02070309020205020404" pitchFamily="49" charset="0"/>
                <a:cs typeface="Courier New" panose="02070309020205020404" pitchFamily="49" charset="0"/>
                <a:sym typeface="+mn-ea"/>
              </a:rPr>
              <a:t>    int high=25;</a:t>
            </a:r>
          </a:p>
          <a:p>
            <a:r>
              <a:rPr lang="en-US" sz="2000" b="1" dirty="0">
                <a:solidFill>
                  <a:schemeClr val="bg1"/>
                </a:solidFill>
                <a:latin typeface="Courier New" panose="02070309020205020404" pitchFamily="49" charset="0"/>
                <a:cs typeface="Courier New" panose="02070309020205020404" pitchFamily="49" charset="0"/>
                <a:sym typeface="+mn-ea"/>
              </a:rPr>
              <a:t>    while(k!=0){</a:t>
            </a:r>
          </a:p>
          <a:p>
            <a:r>
              <a:rPr lang="en-US" sz="2000" b="1" dirty="0">
                <a:solidFill>
                  <a:schemeClr val="bg1"/>
                </a:solidFill>
                <a:latin typeface="Courier New" panose="02070309020205020404" pitchFamily="49" charset="0"/>
                <a:cs typeface="Courier New" panose="02070309020205020404" pitchFamily="49" charset="0"/>
                <a:sym typeface="+mn-ea"/>
              </a:rPr>
              <a:t>        int ind=findfloor(k,low,high);</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s.push_back((ind+'A'));</a:t>
            </a:r>
          </a:p>
          <a:p>
            <a:r>
              <a:rPr lang="en-US" sz="2000" b="1" dirty="0">
                <a:solidFill>
                  <a:schemeClr val="bg1"/>
                </a:solidFill>
                <a:latin typeface="Courier New" panose="02070309020205020404" pitchFamily="49" charset="0"/>
                <a:cs typeface="Courier New" panose="02070309020205020404" pitchFamily="49" charset="0"/>
                <a:sym typeface="+mn-ea"/>
              </a:rPr>
              <a:t>        k=k-values[ind];</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for (int i=s.size()-1; i&gt;=0; i--)</a:t>
            </a:r>
          </a:p>
          <a:p>
            <a:r>
              <a:rPr lang="en-US" sz="2000" b="1" dirty="0">
                <a:solidFill>
                  <a:schemeClr val="bg1"/>
                </a:solidFill>
                <a:latin typeface="Courier New" panose="02070309020205020404" pitchFamily="49" charset="0"/>
                <a:cs typeface="Courier New" panose="02070309020205020404" pitchFamily="49" charset="0"/>
                <a:sym typeface="+mn-ea"/>
              </a:rPr>
              <a:t>       cout &lt;&lt;s[i];</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findfloor(int k,int low,int high){</a:t>
            </a:r>
          </a:p>
          <a:p>
            <a:r>
              <a:rPr lang="en-US" sz="2000" b="1" dirty="0">
                <a:solidFill>
                  <a:schemeClr val="bg1"/>
                </a:solidFill>
                <a:latin typeface="Courier New" panose="02070309020205020404" pitchFamily="49" charset="0"/>
                <a:cs typeface="Courier New" panose="02070309020205020404" pitchFamily="49" charset="0"/>
                <a:sym typeface="+mn-ea"/>
              </a:rPr>
              <a:t>	int ans=-1;</a:t>
            </a:r>
          </a:p>
          <a:p>
            <a:r>
              <a:rPr lang="en-US" sz="2000" b="1" dirty="0">
                <a:solidFill>
                  <a:schemeClr val="bg1"/>
                </a:solidFill>
                <a:latin typeface="Courier New" panose="02070309020205020404" pitchFamily="49" charset="0"/>
                <a:cs typeface="Courier New" panose="02070309020205020404" pitchFamily="49" charset="0"/>
                <a:sym typeface="+mn-ea"/>
              </a:rPr>
              <a:t>	while(low&lt;=high){</a:t>
            </a:r>
          </a:p>
          <a:p>
            <a:r>
              <a:rPr lang="en-US" sz="2000" b="1" dirty="0">
                <a:solidFill>
                  <a:schemeClr val="bg1"/>
                </a:solidFill>
                <a:latin typeface="Courier New" panose="02070309020205020404" pitchFamily="49" charset="0"/>
                <a:cs typeface="Courier New" panose="02070309020205020404" pitchFamily="49" charset="0"/>
                <a:sym typeface="+mn-ea"/>
              </a:rPr>
              <a:t>		int mid=(low+high)/2;</a:t>
            </a:r>
          </a:p>
          <a:p>
            <a:r>
              <a:rPr lang="en-US" sz="2000" b="1" dirty="0">
                <a:solidFill>
                  <a:schemeClr val="bg1"/>
                </a:solidFill>
                <a:latin typeface="Courier New" panose="02070309020205020404" pitchFamily="49" charset="0"/>
                <a:cs typeface="Courier New" panose="02070309020205020404" pitchFamily="49" charset="0"/>
                <a:sym typeface="+mn-ea"/>
              </a:rPr>
              <a:t>		if(values[mid]&lt;=k){</a:t>
            </a:r>
          </a:p>
          <a:p>
            <a:r>
              <a:rPr lang="en-US" sz="2000" b="1" dirty="0">
                <a:solidFill>
                  <a:schemeClr val="bg1"/>
                </a:solidFill>
                <a:latin typeface="Courier New" panose="02070309020205020404" pitchFamily="49" charset="0"/>
                <a:cs typeface="Courier New" panose="02070309020205020404" pitchFamily="49" charset="0"/>
                <a:sym typeface="+mn-ea"/>
              </a:rPr>
              <a:t>			ans=mid;</a:t>
            </a:r>
          </a:p>
          <a:p>
            <a:r>
              <a:rPr lang="en-US" sz="2000" b="1" dirty="0">
                <a:solidFill>
                  <a:schemeClr val="bg1"/>
                </a:solidFill>
                <a:latin typeface="Courier New" panose="02070309020205020404" pitchFamily="49" charset="0"/>
                <a:cs typeface="Courier New" panose="02070309020205020404" pitchFamily="49" charset="0"/>
                <a:sym typeface="+mn-ea"/>
              </a:rPr>
              <a:t>			low=mid+1;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high=mid-1;</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return </a:t>
            </a:r>
            <a:r>
              <a:rPr lang="en-US" sz="2000" b="1" dirty="0" err="1">
                <a:solidFill>
                  <a:schemeClr val="bg1"/>
                </a:solidFill>
                <a:latin typeface="Courier New" panose="02070309020205020404" pitchFamily="49" charset="0"/>
                <a:cs typeface="Courier New" panose="02070309020205020404" pitchFamily="49" charset="0"/>
                <a:sym typeface="+mn-ea"/>
              </a:rPr>
              <a:t>ans</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insertValues();</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vector&lt;char&gt; s;</a:t>
            </a:r>
          </a:p>
          <a:p>
            <a:r>
              <a:rPr lang="en-US" sz="2000" b="1" dirty="0">
                <a:solidFill>
                  <a:schemeClr val="bg1"/>
                </a:solidFill>
                <a:latin typeface="Courier New" panose="02070309020205020404" pitchFamily="49" charset="0"/>
                <a:cs typeface="Courier New" panose="02070309020205020404" pitchFamily="49" charset="0"/>
                <a:sym typeface="+mn-ea"/>
              </a:rPr>
              <a:t>   formedString(s,n);</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45</a:t>
            </a:r>
          </a:p>
          <a:p>
            <a:r>
              <a:rPr lang="en-US" sz="2000" b="1" dirty="0">
                <a:solidFill>
                  <a:srgbClr val="FFFF00"/>
                </a:solidFill>
                <a:latin typeface="Courier New" panose="02070309020205020404" pitchFamily="49" charset="0"/>
                <a:cs typeface="Courier New" panose="02070309020205020404" pitchFamily="49" charset="0"/>
              </a:rPr>
              <a:t>46</a:t>
            </a:r>
          </a:p>
          <a:p>
            <a:r>
              <a:rPr lang="en-US" sz="2000" b="1" dirty="0">
                <a:solidFill>
                  <a:srgbClr val="FFFF00"/>
                </a:solidFill>
                <a:latin typeface="Courier New" panose="02070309020205020404" pitchFamily="49" charset="0"/>
                <a:cs typeface="Courier New" panose="02070309020205020404" pitchFamily="49" charset="0"/>
              </a:rPr>
              <a:t>47</a:t>
            </a:r>
          </a:p>
          <a:p>
            <a:r>
              <a:rPr lang="en-US" sz="2000" b="1" dirty="0">
                <a:solidFill>
                  <a:srgbClr val="FFFF00"/>
                </a:solidFill>
                <a:latin typeface="Courier New" panose="02070309020205020404" pitchFamily="49" charset="0"/>
                <a:cs typeface="Courier New" panose="02070309020205020404" pitchFamily="49" charset="0"/>
              </a:rPr>
              <a:t>48</a:t>
            </a:r>
          </a:p>
          <a:p>
            <a:r>
              <a:rPr lang="en-US" sz="2000" b="1" dirty="0">
                <a:solidFill>
                  <a:srgbClr val="FFFF00"/>
                </a:solidFill>
                <a:latin typeface="Courier New" panose="02070309020205020404" pitchFamily="49" charset="0"/>
                <a:cs typeface="Courier New" panose="02070309020205020404" pitchFamily="49" charset="0"/>
              </a:rPr>
              <a:t>49</a:t>
            </a:r>
          </a:p>
          <a:p>
            <a:r>
              <a:rPr lang="en-US" sz="2000" b="1" dirty="0">
                <a:solidFill>
                  <a:srgbClr val="FFFF00"/>
                </a:solidFill>
                <a:latin typeface="Courier New" panose="02070309020205020404" pitchFamily="49" charset="0"/>
                <a:cs typeface="Courier New" panose="02070309020205020404" pitchFamily="49" charset="0"/>
              </a:rPr>
              <a:t>50</a:t>
            </a:r>
          </a:p>
          <a:p>
            <a:r>
              <a:rPr lang="en-US" sz="2000" b="1" dirty="0">
                <a:solidFill>
                  <a:srgbClr val="FFFF00"/>
                </a:solidFill>
                <a:latin typeface="Courier New" panose="02070309020205020404" pitchFamily="49" charset="0"/>
                <a:cs typeface="Courier New" panose="02070309020205020404" pitchFamily="49" charset="0"/>
              </a:rPr>
              <a:t>51</a:t>
            </a:r>
          </a:p>
          <a:p>
            <a:r>
              <a:rPr lang="en-US" sz="2000" b="1" dirty="0">
                <a:solidFill>
                  <a:srgbClr val="FFFF00"/>
                </a:solidFill>
                <a:latin typeface="Courier New" panose="02070309020205020404" pitchFamily="49" charset="0"/>
                <a:cs typeface="Courier New" panose="02070309020205020404" pitchFamily="49" charset="0"/>
              </a:rPr>
              <a:t>52</a:t>
            </a:r>
          </a:p>
          <a:p>
            <a:r>
              <a:rPr lang="en-US" sz="2000" b="1" dirty="0">
                <a:solidFill>
                  <a:srgbClr val="FFFF00"/>
                </a:solidFill>
                <a:latin typeface="Courier New" panose="02070309020205020404" pitchFamily="49" charset="0"/>
                <a:cs typeface="Courier New" panose="02070309020205020404" pitchFamily="49" charset="0"/>
              </a:rPr>
              <a:t>53</a:t>
            </a:r>
          </a:p>
          <a:p>
            <a:r>
              <a:rPr lang="en-US" sz="2000" b="1" dirty="0">
                <a:solidFill>
                  <a:srgbClr val="FFFF00"/>
                </a:solidFill>
                <a:latin typeface="Courier New" panose="02070309020205020404" pitchFamily="49" charset="0"/>
                <a:cs typeface="Courier New" panose="02070309020205020404" pitchFamily="49" charset="0"/>
              </a:rPr>
              <a:t>54</a:t>
            </a:r>
          </a:p>
          <a:p>
            <a:r>
              <a:rPr lang="en-US" sz="2000" b="1" dirty="0">
                <a:solidFill>
                  <a:srgbClr val="FFFF00"/>
                </a:solidFill>
                <a:latin typeface="Courier New" panose="02070309020205020404" pitchFamily="49" charset="0"/>
                <a:cs typeface="Courier New" panose="02070309020205020404" pitchFamily="49" charset="0"/>
              </a:rPr>
              <a:t>55</a:t>
            </a:r>
          </a:p>
          <a:p>
            <a:r>
              <a:rPr lang="en-US" sz="2000" b="1" dirty="0">
                <a:solidFill>
                  <a:srgbClr val="FFFF00"/>
                </a:solidFill>
                <a:latin typeface="Courier New" panose="02070309020205020404" pitchFamily="49" charset="0"/>
                <a:cs typeface="Courier New" panose="02070309020205020404" pitchFamily="49" charset="0"/>
              </a:rPr>
              <a:t>56</a:t>
            </a:r>
          </a:p>
          <a:p>
            <a:r>
              <a:rPr lang="en-US" sz="2000" b="1" dirty="0">
                <a:solidFill>
                  <a:srgbClr val="FFFF00"/>
                </a:solidFill>
                <a:latin typeface="Courier New" panose="02070309020205020404" pitchFamily="49" charset="0"/>
                <a:cs typeface="Courier New" panose="02070309020205020404" pitchFamily="49" charset="0"/>
              </a:rPr>
              <a:t>57</a:t>
            </a:r>
          </a:p>
          <a:p>
            <a:r>
              <a:rPr lang="en-US" sz="2000" b="1" dirty="0">
                <a:solidFill>
                  <a:srgbClr val="FFFF00"/>
                </a:solidFill>
                <a:latin typeface="Courier New" panose="02070309020205020404" pitchFamily="49" charset="0"/>
                <a:cs typeface="Courier New" panose="02070309020205020404" pitchFamily="49" charset="0"/>
              </a:rPr>
              <a:t>58</a:t>
            </a:r>
          </a:p>
          <a:p>
            <a:r>
              <a:rPr lang="en-US" sz="2000" b="1" dirty="0">
                <a:solidFill>
                  <a:srgbClr val="FFFF00"/>
                </a:solidFill>
                <a:latin typeface="Courier New" panose="02070309020205020404" pitchFamily="49" charset="0"/>
                <a:cs typeface="Courier New" panose="02070309020205020404" pitchFamily="49" charset="0"/>
              </a:rPr>
              <a:t>59</a:t>
            </a:r>
          </a:p>
          <a:p>
            <a:r>
              <a:rPr lang="en-US" sz="2000" b="1" dirty="0">
                <a:solidFill>
                  <a:srgbClr val="FFFF00"/>
                </a:solidFill>
                <a:latin typeface="Courier New" panose="02070309020205020404" pitchFamily="49" charset="0"/>
                <a:cs typeface="Courier New" panose="02070309020205020404" pitchFamily="49" charset="0"/>
              </a:rPr>
              <a:t>60</a:t>
            </a:r>
          </a:p>
          <a:p>
            <a:r>
              <a:rPr lang="en-US" sz="2000" b="1" dirty="0">
                <a:solidFill>
                  <a:srgbClr val="FFFF00"/>
                </a:solidFill>
                <a:latin typeface="Courier New" panose="02070309020205020404" pitchFamily="49" charset="0"/>
                <a:cs typeface="Courier New" panose="02070309020205020404" pitchFamily="49" charset="0"/>
              </a:rPr>
              <a:t>61</a:t>
            </a:r>
          </a:p>
          <a:p>
            <a:r>
              <a:rPr lang="en-US" sz="2000" b="1" dirty="0">
                <a:solidFill>
                  <a:srgbClr val="FFFF00"/>
                </a:solidFill>
                <a:latin typeface="Courier New" panose="02070309020205020404" pitchFamily="49" charset="0"/>
                <a:cs typeface="Courier New" panose="02070309020205020404" pitchFamily="49" charset="0"/>
              </a:rPr>
              <a:t>62</a:t>
            </a:r>
          </a:p>
          <a:p>
            <a:r>
              <a:rPr lang="en-US" sz="2000" b="1" dirty="0">
                <a:solidFill>
                  <a:srgbClr val="FFFF00"/>
                </a:solidFill>
                <a:latin typeface="Courier New" panose="02070309020205020404" pitchFamily="49" charset="0"/>
                <a:cs typeface="Courier New" panose="02070309020205020404" pitchFamily="49" charset="0"/>
              </a:rPr>
              <a:t>63</a:t>
            </a:r>
          </a:p>
          <a:p>
            <a:r>
              <a:rPr lang="en-US" sz="2000" b="1" dirty="0">
                <a:solidFill>
                  <a:srgbClr val="FFFF00"/>
                </a:solidFill>
                <a:latin typeface="Courier New" panose="02070309020205020404" pitchFamily="49" charset="0"/>
                <a:cs typeface="Courier New" panose="02070309020205020404" pitchFamily="49" charset="0"/>
              </a:rPr>
              <a:t>64</a:t>
            </a:r>
          </a:p>
          <a:p>
            <a:r>
              <a:rPr lang="en-US" sz="2000" b="1" dirty="0">
                <a:solidFill>
                  <a:srgbClr val="FFFF00"/>
                </a:solidFill>
                <a:latin typeface="Courier New" panose="02070309020205020404" pitchFamily="49" charset="0"/>
                <a:cs typeface="Courier New" panose="02070309020205020404" pitchFamily="49" charset="0"/>
              </a:rPr>
              <a:t>65</a:t>
            </a:r>
          </a:p>
          <a:p>
            <a:r>
              <a:rPr lang="en-US" sz="2000" b="1" dirty="0">
                <a:solidFill>
                  <a:srgbClr val="FFFF00"/>
                </a:solidFill>
                <a:latin typeface="Courier New" panose="02070309020205020404" pitchFamily="49" charset="0"/>
                <a:cs typeface="Courier New" panose="02070309020205020404" pitchFamily="49" charset="0"/>
              </a:rPr>
              <a:t>66</a:t>
            </a: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67</a:t>
            </a:r>
          </a:p>
          <a:p>
            <a:r>
              <a:rPr lang="en-US" sz="2000" b="1" dirty="0">
                <a:solidFill>
                  <a:srgbClr val="FFFF00"/>
                </a:solidFill>
                <a:latin typeface="Courier New" panose="02070309020205020404" pitchFamily="49" charset="0"/>
                <a:cs typeface="Courier New" panose="02070309020205020404" pitchFamily="49" charset="0"/>
              </a:rPr>
              <a:t>68</a:t>
            </a:r>
          </a:p>
          <a:p>
            <a:r>
              <a:rPr lang="en-US" sz="2000" b="1" dirty="0">
                <a:solidFill>
                  <a:srgbClr val="FFFF00"/>
                </a:solidFill>
                <a:latin typeface="Courier New" panose="02070309020205020404" pitchFamily="49" charset="0"/>
                <a:cs typeface="Courier New" panose="02070309020205020404" pitchFamily="49" charset="0"/>
              </a:rPr>
              <a:t>69</a:t>
            </a:r>
          </a:p>
          <a:p>
            <a:r>
              <a:rPr lang="en-US" sz="2000" b="1" dirty="0">
                <a:solidFill>
                  <a:srgbClr val="FFFF00"/>
                </a:solidFill>
                <a:latin typeface="Courier New" panose="02070309020205020404" pitchFamily="49" charset="0"/>
                <a:cs typeface="Courier New" panose="02070309020205020404" pitchFamily="49" charset="0"/>
              </a:rPr>
              <a:t>70</a:t>
            </a:r>
          </a:p>
          <a:p>
            <a:r>
              <a:rPr lang="en-US" sz="2000" b="1" dirty="0">
                <a:solidFill>
                  <a:srgbClr val="FFFF00"/>
                </a:solidFill>
                <a:latin typeface="Courier New" panose="02070309020205020404" pitchFamily="49" charset="0"/>
                <a:cs typeface="Courier New" panose="02070309020205020404" pitchFamily="49" charset="0"/>
              </a:rPr>
              <a:t>71</a:t>
            </a:r>
          </a:p>
          <a:p>
            <a:r>
              <a:rPr lang="en-US" sz="2000" b="1" dirty="0">
                <a:solidFill>
                  <a:srgbClr val="FFFF00"/>
                </a:solidFill>
                <a:latin typeface="Courier New" panose="02070309020205020404" pitchFamily="49" charset="0"/>
                <a:cs typeface="Courier New" panose="02070309020205020404" pitchFamily="49" charset="0"/>
              </a:rPr>
              <a:t>72</a:t>
            </a:r>
          </a:p>
          <a:p>
            <a:r>
              <a:rPr lang="en-US" sz="2000" b="1" dirty="0">
                <a:solidFill>
                  <a:srgbClr val="FFFF00"/>
                </a:solidFill>
                <a:latin typeface="Courier New" panose="02070309020205020404" pitchFamily="49" charset="0"/>
                <a:cs typeface="Courier New" panose="02070309020205020404" pitchFamily="49" charset="0"/>
              </a:rPr>
              <a:t>73</a:t>
            </a:r>
          </a:p>
          <a:p>
            <a:r>
              <a:rPr lang="en-US" sz="2000" b="1" dirty="0">
                <a:solidFill>
                  <a:srgbClr val="FFFF00"/>
                </a:solidFill>
                <a:latin typeface="Courier New" panose="02070309020205020404" pitchFamily="49" charset="0"/>
                <a:cs typeface="Courier New" panose="02070309020205020404" pitchFamily="49" charset="0"/>
              </a:rPr>
              <a:t>74</a:t>
            </a:r>
          </a:p>
          <a:p>
            <a:r>
              <a:rPr lang="en-US" sz="2000" b="1" dirty="0">
                <a:solidFill>
                  <a:srgbClr val="FFFF00"/>
                </a:solidFill>
                <a:latin typeface="Courier New" panose="02070309020205020404" pitchFamily="49" charset="0"/>
                <a:cs typeface="Courier New" panose="02070309020205020404" pitchFamily="49" charset="0"/>
              </a:rPr>
              <a:t>75</a:t>
            </a:r>
          </a:p>
          <a:p>
            <a:r>
              <a:rPr lang="en-US" sz="2000" b="1" dirty="0">
                <a:solidFill>
                  <a:srgbClr val="FFFF00"/>
                </a:solidFill>
                <a:latin typeface="Courier New" panose="02070309020205020404" pitchFamily="49" charset="0"/>
                <a:cs typeface="Courier New" panose="02070309020205020404" pitchFamily="49" charset="0"/>
              </a:rPr>
              <a:t>76</a:t>
            </a:r>
          </a:p>
          <a:p>
            <a:r>
              <a:rPr lang="en-US" sz="2000" b="1" dirty="0">
                <a:solidFill>
                  <a:srgbClr val="FFFF00"/>
                </a:solidFill>
                <a:latin typeface="Courier New" panose="02070309020205020404" pitchFamily="49" charset="0"/>
                <a:cs typeface="Courier New" panose="02070309020205020404" pitchFamily="49" charset="0"/>
              </a:rPr>
              <a:t>77</a:t>
            </a:r>
          </a:p>
          <a:p>
            <a:r>
              <a:rPr lang="en-US" sz="2000" b="1" dirty="0">
                <a:solidFill>
                  <a:srgbClr val="FFFF00"/>
                </a:solidFill>
                <a:latin typeface="Courier New" panose="02070309020205020404" pitchFamily="49" charset="0"/>
                <a:cs typeface="Courier New" panose="02070309020205020404" pitchFamily="49" charset="0"/>
              </a:rPr>
              <a:t>78</a:t>
            </a:r>
          </a:p>
          <a:p>
            <a:r>
              <a:rPr lang="en-US" sz="2000" b="1" dirty="0">
                <a:solidFill>
                  <a:srgbClr val="FFFF00"/>
                </a:solidFill>
                <a:latin typeface="Courier New" panose="02070309020205020404" pitchFamily="49" charset="0"/>
                <a:cs typeface="Courier New" panose="02070309020205020404" pitchFamily="49" charset="0"/>
              </a:rPr>
              <a:t>79</a:t>
            </a:r>
          </a:p>
          <a:p>
            <a:r>
              <a:rPr lang="en-US" sz="2000" b="1" dirty="0">
                <a:solidFill>
                  <a:srgbClr val="FFFF00"/>
                </a:solidFill>
                <a:latin typeface="Courier New" panose="02070309020205020404" pitchFamily="49" charset="0"/>
                <a:cs typeface="Courier New" panose="02070309020205020404" pitchFamily="49" charset="0"/>
              </a:rPr>
              <a:t>80</a:t>
            </a:r>
          </a:p>
          <a:p>
            <a:r>
              <a:rPr lang="en-US" sz="2000" b="1" dirty="0">
                <a:solidFill>
                  <a:srgbClr val="FFFF00"/>
                </a:solidFill>
                <a:latin typeface="Courier New" panose="02070309020205020404" pitchFamily="49" charset="0"/>
                <a:cs typeface="Courier New" panose="02070309020205020404" pitchFamily="49" charset="0"/>
              </a:rPr>
              <a:t>81</a:t>
            </a:r>
          </a:p>
          <a:p>
            <a:r>
              <a:rPr lang="en-US" sz="2000" b="1" dirty="0">
                <a:solidFill>
                  <a:srgbClr val="FFFF00"/>
                </a:solidFill>
                <a:latin typeface="Courier New" panose="02070309020205020404" pitchFamily="49" charset="0"/>
                <a:cs typeface="Courier New" panose="02070309020205020404" pitchFamily="49" charset="0"/>
              </a:rPr>
              <a:t>82</a:t>
            </a:r>
          </a:p>
          <a:p>
            <a:r>
              <a:rPr lang="en-US" sz="2000" b="1" dirty="0">
                <a:solidFill>
                  <a:srgbClr val="FFFF00"/>
                </a:solidFill>
                <a:latin typeface="Courier New" panose="02070309020205020404" pitchFamily="49" charset="0"/>
                <a:cs typeface="Courier New" panose="02070309020205020404" pitchFamily="49" charset="0"/>
              </a:rPr>
              <a:t>83</a:t>
            </a:r>
          </a:p>
          <a:p>
            <a:r>
              <a:rPr lang="en-US" sz="2000" b="1" dirty="0">
                <a:solidFill>
                  <a:srgbClr val="FFFF00"/>
                </a:solidFill>
                <a:latin typeface="Courier New" panose="02070309020205020404" pitchFamily="49" charset="0"/>
                <a:cs typeface="Courier New" panose="02070309020205020404" pitchFamily="49" charset="0"/>
              </a:rPr>
              <a:t>84</a:t>
            </a:r>
          </a:p>
          <a:p>
            <a:r>
              <a:rPr lang="en-US" sz="2000" b="1" dirty="0">
                <a:solidFill>
                  <a:srgbClr val="FFFF00"/>
                </a:solidFill>
                <a:latin typeface="Courier New" panose="02070309020205020404" pitchFamily="49" charset="0"/>
                <a:cs typeface="Courier New" panose="02070309020205020404" pitchFamily="49" charset="0"/>
              </a:rPr>
              <a:t>85</a:t>
            </a:r>
          </a:p>
          <a:p>
            <a:r>
              <a:rPr lang="en-US" sz="2000" b="1" dirty="0">
                <a:solidFill>
                  <a:srgbClr val="FFFF00"/>
                </a:solidFill>
                <a:latin typeface="Courier New" panose="02070309020205020404" pitchFamily="49" charset="0"/>
                <a:cs typeface="Courier New" panose="02070309020205020404" pitchFamily="49" charset="0"/>
              </a:rPr>
              <a:t>86</a:t>
            </a:r>
          </a:p>
          <a:p>
            <a:r>
              <a:rPr lang="en-US" sz="2000" b="1" dirty="0">
                <a:solidFill>
                  <a:srgbClr val="FFFF00"/>
                </a:solidFill>
                <a:latin typeface="Courier New" panose="02070309020205020404" pitchFamily="49" charset="0"/>
                <a:cs typeface="Courier New" panose="02070309020205020404" pitchFamily="49" charset="0"/>
              </a:rPr>
              <a:t>87</a:t>
            </a:r>
          </a:p>
          <a:p>
            <a:r>
              <a:rPr lang="en-US" sz="2000" b="1" dirty="0">
                <a:solidFill>
                  <a:srgbClr val="FFFF00"/>
                </a:solidFill>
                <a:latin typeface="Courier New" panose="02070309020205020404" pitchFamily="49" charset="0"/>
                <a:cs typeface="Courier New" panose="02070309020205020404" pitchFamily="49" charset="0"/>
              </a:rPr>
              <a:t>88</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1169551"/>
          </a:xfrm>
          <a:prstGeom prst="rect">
            <a:avLst/>
          </a:prstGeom>
          <a:noFill/>
        </p:spPr>
        <p:txBody>
          <a:bodyPr wrap="square" rtlCol="0">
            <a:spAutoFit/>
          </a:bodyPr>
          <a:lstStyle/>
          <a:p>
            <a:pPr algn="r"/>
            <a:r>
              <a:rPr lang="en-US" sz="3500" b="1" dirty="0">
                <a:solidFill>
                  <a:schemeClr val="bg1"/>
                </a:solidFill>
                <a:latin typeface="Nunito Sans" panose="00000500000000000000" pitchFamily="2" charset="0"/>
                <a:sym typeface="+mn-ea"/>
              </a:rPr>
              <a:t>48. Maximum profit obtained by buying and selling stocks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dirty="0">
                <a:latin typeface="Nunito Sans" panose="00000500000000000000" pitchFamily="2" charset="0"/>
                <a:sym typeface="+mn-ea"/>
              </a:rPr>
              <a:t>You have been given stock prices for next N days. Find out the maximum profit that can be obtained by buying and selling the stocks. Conditions: Stock must be sold any day after the buying date You can buy and sell multiple times, but cannot hold more than 1 stock at a time. You can only perform a single transaction on a day i.e., can only either buy or sell on a single day. For example: Share price in thousands 5 1 4 6 7 8 4 3 7 9 Max benefit:</a:t>
            </a:r>
          </a:p>
          <a:p>
            <a:pPr algn="just"/>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 Buy share on day 2 at the cost of 1</a:t>
            </a:r>
          </a:p>
          <a:p>
            <a:pPr algn="just"/>
            <a:r>
              <a:rPr lang="en-US" sz="2500" dirty="0">
                <a:latin typeface="Nunito Sans" panose="00000500000000000000" pitchFamily="2" charset="0"/>
                <a:sym typeface="+mn-ea"/>
              </a:rPr>
              <a:t>2. Sell share on day 6 when the price rises to 8</a:t>
            </a:r>
          </a:p>
          <a:p>
            <a:pPr algn="just"/>
            <a:r>
              <a:rPr lang="en-US" sz="2500" dirty="0">
                <a:latin typeface="Nunito Sans" panose="00000500000000000000" pitchFamily="2" charset="0"/>
                <a:sym typeface="+mn-ea"/>
              </a:rPr>
              <a:t>3. Buy a share again on day 8 at the cost of 3</a:t>
            </a:r>
          </a:p>
          <a:p>
            <a:pPr algn="just"/>
            <a:r>
              <a:rPr lang="en-US" sz="2500" dirty="0">
                <a:latin typeface="Nunito Sans" panose="00000500000000000000" pitchFamily="2" charset="0"/>
                <a:sym typeface="+mn-ea"/>
              </a:rPr>
              <a:t>4. Sell share on day 10 when the price rises to 9 Total: (8-1)+(9-3)=13</a:t>
            </a:r>
          </a:p>
          <a:p>
            <a:pPr algn="just"/>
            <a:endParaRPr lang="en-US" sz="2500" dirty="0">
              <a:latin typeface="Nunito Sans" panose="00000500000000000000" pitchFamily="2" charset="0"/>
              <a:sym typeface="+mn-ea"/>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1169551"/>
          </a:xfrm>
          <a:prstGeom prst="rect">
            <a:avLst/>
          </a:prstGeom>
          <a:noFill/>
        </p:spPr>
        <p:txBody>
          <a:bodyPr wrap="square" rtlCol="0">
            <a:spAutoFit/>
          </a:bodyPr>
          <a:lstStyle/>
          <a:p>
            <a:pPr algn="r"/>
            <a:r>
              <a:rPr lang="en-US" sz="3500" b="1" dirty="0">
                <a:solidFill>
                  <a:schemeClr val="bg1"/>
                </a:solidFill>
                <a:latin typeface="Nunito Sans" panose="00000500000000000000" pitchFamily="2" charset="0"/>
                <a:sym typeface="+mn-ea"/>
              </a:rPr>
              <a:t>48. Maximum profit obtained by buying and selling stocks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TextBox 7"/>
          <p:cNvSpPr txBox="1"/>
          <p:nvPr/>
        </p:nvSpPr>
        <p:spPr>
          <a:xfrm>
            <a:off x="598805" y="36036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36036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4012389"/>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13</a:t>
            </a:r>
          </a:p>
        </p:txBody>
      </p:sp>
      <p:sp>
        <p:nvSpPr>
          <p:cNvPr id="12" name="TextBox 11"/>
          <p:cNvSpPr txBox="1"/>
          <p:nvPr/>
        </p:nvSpPr>
        <p:spPr>
          <a:xfrm>
            <a:off x="598714" y="4122438"/>
            <a:ext cx="504008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10</a:t>
            </a:r>
          </a:p>
          <a:p>
            <a:pPr algn="just"/>
            <a:r>
              <a:rPr lang="en-US" sz="2500" dirty="0">
                <a:latin typeface="Nunito Sans" panose="00000500000000000000" pitchFamily="2" charset="0"/>
                <a:sym typeface="+mn-ea"/>
              </a:rPr>
              <a:t>5 1 4 6 7 8 4 3 7 9</a:t>
            </a:r>
          </a:p>
        </p:txBody>
      </p:sp>
      <p:sp>
        <p:nvSpPr>
          <p:cNvPr id="13" name="TextBox 17"/>
          <p:cNvSpPr txBox="1"/>
          <p:nvPr/>
        </p:nvSpPr>
        <p:spPr>
          <a:xfrm>
            <a:off x="598715" y="1156906"/>
            <a:ext cx="10950806" cy="2399665"/>
          </a:xfrm>
          <a:prstGeom prst="rect">
            <a:avLst/>
          </a:prstGeom>
          <a:noFill/>
        </p:spPr>
        <p:txBody>
          <a:bodyPr wrap="square" rtlCol="0">
            <a:spAutoFit/>
          </a:bodyPr>
          <a:lstStyle/>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First line consists of integer n.</a:t>
            </a:r>
          </a:p>
          <a:p>
            <a:pPr algn="just"/>
            <a:r>
              <a:rPr lang="en-US" sz="2500" dirty="0">
                <a:latin typeface="Nunito Sans" panose="00000500000000000000" pitchFamily="2" charset="0"/>
                <a:sym typeface="+mn-ea"/>
              </a:rPr>
              <a:t>Second line consists of an array elements of given size n.</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Output should consists of Integer</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void stockBuySell(int price[], int 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profit=0;</a:t>
            </a:r>
          </a:p>
          <a:p>
            <a:r>
              <a:rPr lang="en-US" sz="2000" b="1" dirty="0">
                <a:solidFill>
                  <a:schemeClr val="bg1"/>
                </a:solidFill>
                <a:latin typeface="Courier New" panose="02070309020205020404" pitchFamily="49" charset="0"/>
                <a:cs typeface="Courier New" panose="02070309020205020404" pitchFamily="49" charset="0"/>
                <a:sym typeface="+mn-ea"/>
              </a:rPr>
              <a:t>    if (n == 1) </a:t>
            </a:r>
          </a:p>
          <a:p>
            <a:r>
              <a:rPr lang="en-US" sz="2000" b="1" dirty="0">
                <a:solidFill>
                  <a:schemeClr val="bg1"/>
                </a:solidFill>
                <a:latin typeface="Courier New" panose="02070309020205020404" pitchFamily="49" charset="0"/>
                <a:cs typeface="Courier New" panose="02070309020205020404" pitchFamily="49" charset="0"/>
                <a:sym typeface="+mn-ea"/>
              </a:rPr>
              <a:t>        return; </a:t>
            </a:r>
          </a:p>
          <a:p>
            <a:r>
              <a:rPr lang="en-US" sz="2000" b="1" dirty="0">
                <a:solidFill>
                  <a:schemeClr val="bg1"/>
                </a:solidFill>
                <a:latin typeface="Courier New" panose="02070309020205020404" pitchFamily="49" charset="0"/>
                <a:cs typeface="Courier New" panose="02070309020205020404" pitchFamily="49" charset="0"/>
                <a:sym typeface="+mn-ea"/>
              </a:rPr>
              <a:t>    int i = 0; </a:t>
            </a:r>
          </a:p>
          <a:p>
            <a:r>
              <a:rPr lang="en-US" sz="2000" b="1" dirty="0">
                <a:solidFill>
                  <a:schemeClr val="bg1"/>
                </a:solidFill>
                <a:latin typeface="Courier New" panose="02070309020205020404" pitchFamily="49" charset="0"/>
                <a:cs typeface="Courier New" panose="02070309020205020404" pitchFamily="49" charset="0"/>
                <a:sym typeface="+mn-ea"/>
              </a:rPr>
              <a:t>    while (i &lt; n - 1)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while ((i &lt; n - 1) &amp;&amp; (price[i + 1] &lt;= price[i])) </a:t>
            </a:r>
          </a:p>
          <a:p>
            <a:r>
              <a:rPr lang="en-US" sz="2000" b="1" dirty="0">
                <a:solidFill>
                  <a:schemeClr val="bg1"/>
                </a:solidFill>
                <a:latin typeface="Courier New" panose="02070309020205020404" pitchFamily="49" charset="0"/>
                <a:cs typeface="Courier New" panose="02070309020205020404" pitchFamily="49" charset="0"/>
                <a:sym typeface="+mn-ea"/>
              </a:rPr>
              <a:t>            i++; </a:t>
            </a:r>
          </a:p>
          <a:p>
            <a:r>
              <a:rPr lang="en-US" sz="2000" b="1" dirty="0">
                <a:solidFill>
                  <a:schemeClr val="bg1"/>
                </a:solidFill>
                <a:latin typeface="Courier New" panose="02070309020205020404" pitchFamily="49" charset="0"/>
                <a:cs typeface="Courier New" panose="02070309020205020404" pitchFamily="49" charset="0"/>
                <a:sym typeface="+mn-ea"/>
              </a:rPr>
              <a:t>        if (i == n - 1) </a:t>
            </a:r>
          </a:p>
          <a:p>
            <a:r>
              <a:rPr lang="en-US" sz="2000" b="1" dirty="0">
                <a:solidFill>
                  <a:schemeClr val="bg1"/>
                </a:solidFill>
                <a:latin typeface="Courier New" panose="02070309020205020404" pitchFamily="49" charset="0"/>
                <a:cs typeface="Courier New" panose="02070309020205020404" pitchFamily="49" charset="0"/>
                <a:sym typeface="+mn-ea"/>
              </a:rPr>
              <a:t>            break;  </a:t>
            </a:r>
          </a:p>
          <a:p>
            <a:r>
              <a:rPr lang="en-US" sz="2000" b="1" dirty="0">
                <a:solidFill>
                  <a:schemeClr val="bg1"/>
                </a:solidFill>
                <a:latin typeface="Courier New" panose="02070309020205020404" pitchFamily="49" charset="0"/>
                <a:cs typeface="Courier New" panose="02070309020205020404" pitchFamily="49" charset="0"/>
                <a:sym typeface="+mn-ea"/>
              </a:rPr>
              <a:t>        int buy = i++; </a:t>
            </a:r>
          </a:p>
          <a:p>
            <a:r>
              <a:rPr lang="en-US" sz="2000" b="1" dirty="0">
                <a:solidFill>
                  <a:schemeClr val="bg1"/>
                </a:solidFill>
                <a:latin typeface="Courier New" panose="02070309020205020404" pitchFamily="49" charset="0"/>
                <a:cs typeface="Courier New" panose="02070309020205020404" pitchFamily="49" charset="0"/>
                <a:sym typeface="+mn-ea"/>
              </a:rPr>
              <a:t>        while ((i &lt; n) &amp;&amp; (price[i] &gt;= price[i - 1])) </a:t>
            </a:r>
          </a:p>
          <a:p>
            <a:r>
              <a:rPr lang="en-US" sz="2000" b="1" dirty="0">
                <a:solidFill>
                  <a:schemeClr val="bg1"/>
                </a:solidFill>
                <a:latin typeface="Courier New" panose="02070309020205020404" pitchFamily="49" charset="0"/>
                <a:cs typeface="Courier New" panose="02070309020205020404" pitchFamily="49" charset="0"/>
                <a:sym typeface="+mn-ea"/>
              </a:rPr>
              <a:t>            i++; </a:t>
            </a:r>
          </a:p>
          <a:p>
            <a:r>
              <a:rPr lang="en-US" sz="2000" b="1" dirty="0">
                <a:solidFill>
                  <a:schemeClr val="bg1"/>
                </a:solidFill>
                <a:latin typeface="Courier New" panose="02070309020205020404" pitchFamily="49" charset="0"/>
                <a:cs typeface="Courier New" panose="02070309020205020404" pitchFamily="49" charset="0"/>
                <a:sym typeface="+mn-ea"/>
              </a:rPr>
              <a:t>        int sell = i - 1; </a:t>
            </a:r>
          </a:p>
          <a:p>
            <a:r>
              <a:rPr lang="en-US" sz="2000" b="1" dirty="0">
                <a:solidFill>
                  <a:schemeClr val="bg1"/>
                </a:solidFill>
                <a:latin typeface="Courier New" panose="02070309020205020404" pitchFamily="49" charset="0"/>
                <a:cs typeface="Courier New" panose="02070309020205020404" pitchFamily="49" charset="0"/>
                <a:sym typeface="+mn-ea"/>
              </a:rPr>
              <a:t>		profit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profit+price[sell]-price[buy];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cout&lt;&lt;profit;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int price[n];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cin&gt;&gt;price[i];</a:t>
            </a:r>
          </a:p>
          <a:p>
            <a:r>
              <a:rPr lang="en-US" sz="2000" b="1" dirty="0">
                <a:solidFill>
                  <a:schemeClr val="bg1"/>
                </a:solidFill>
                <a:latin typeface="Courier New" panose="02070309020205020404" pitchFamily="49" charset="0"/>
                <a:cs typeface="Courier New" panose="02070309020205020404" pitchFamily="49" charset="0"/>
                <a:sym typeface="+mn-ea"/>
              </a:rPr>
              <a:t>    stockBuySell(price, n);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375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element = temp-&gt;next-&gt;data;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temp-&gt;next = NULL;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delete(temp-&gt;next);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element;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main()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choice;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 &gt;&gt; choice;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if(choice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&lt;&lt;"Enter value of 			element\n";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 &gt;&gt; 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push_front(x);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 if(choice == 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x;</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0"/>
            <a:ext cx="661035"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90</a:t>
            </a:r>
          </a:p>
          <a:p>
            <a:r>
              <a:rPr lang="en-US" sz="2000" b="1" dirty="0">
                <a:solidFill>
                  <a:srgbClr val="FFFF00"/>
                </a:solidFill>
                <a:latin typeface="Courier New" panose="02070309020205020404" pitchFamily="49" charset="0"/>
                <a:cs typeface="Courier New" panose="02070309020205020404" pitchFamily="49" charset="0"/>
              </a:rPr>
              <a:t>91</a:t>
            </a:r>
          </a:p>
          <a:p>
            <a:r>
              <a:rPr lang="en-US" sz="2000" b="1" dirty="0">
                <a:solidFill>
                  <a:srgbClr val="FFFF00"/>
                </a:solidFill>
                <a:latin typeface="Courier New" panose="02070309020205020404" pitchFamily="49" charset="0"/>
                <a:cs typeface="Courier New" panose="02070309020205020404" pitchFamily="49" charset="0"/>
              </a:rPr>
              <a:t>101</a:t>
            </a:r>
          </a:p>
          <a:p>
            <a:r>
              <a:rPr lang="en-US" sz="2000" b="1" dirty="0">
                <a:solidFill>
                  <a:srgbClr val="FFFF00"/>
                </a:solidFill>
                <a:latin typeface="Courier New" panose="02070309020205020404" pitchFamily="49" charset="0"/>
                <a:cs typeface="Courier New" panose="02070309020205020404" pitchFamily="49" charset="0"/>
              </a:rPr>
              <a:t>102</a:t>
            </a:r>
          </a:p>
          <a:p>
            <a:r>
              <a:rPr lang="en-US" sz="2000" b="1" dirty="0">
                <a:solidFill>
                  <a:srgbClr val="FFFF00"/>
                </a:solidFill>
                <a:latin typeface="Courier New" panose="02070309020205020404" pitchFamily="49" charset="0"/>
                <a:cs typeface="Courier New" panose="02070309020205020404" pitchFamily="49" charset="0"/>
              </a:rPr>
              <a:t>103</a:t>
            </a:r>
          </a:p>
          <a:p>
            <a:r>
              <a:rPr lang="en-US" sz="2000" b="1" dirty="0">
                <a:solidFill>
                  <a:srgbClr val="FFFF00"/>
                </a:solidFill>
                <a:latin typeface="Courier New" panose="02070309020205020404" pitchFamily="49" charset="0"/>
                <a:cs typeface="Courier New" panose="02070309020205020404" pitchFamily="49" charset="0"/>
              </a:rPr>
              <a:t>104</a:t>
            </a:r>
          </a:p>
          <a:p>
            <a:r>
              <a:rPr lang="en-US" sz="2000" b="1" dirty="0">
                <a:solidFill>
                  <a:srgbClr val="FFFF00"/>
                </a:solidFill>
                <a:latin typeface="Courier New" panose="02070309020205020404" pitchFamily="49" charset="0"/>
                <a:cs typeface="Courier New" panose="02070309020205020404" pitchFamily="49" charset="0"/>
              </a:rPr>
              <a:t>105</a:t>
            </a:r>
          </a:p>
          <a:p>
            <a:r>
              <a:rPr lang="en-US" sz="2000" b="1" dirty="0">
                <a:solidFill>
                  <a:srgbClr val="FFFF00"/>
                </a:solidFill>
                <a:latin typeface="Courier New" panose="02070309020205020404" pitchFamily="49" charset="0"/>
                <a:cs typeface="Courier New" panose="02070309020205020404" pitchFamily="49" charset="0"/>
              </a:rPr>
              <a:t>106</a:t>
            </a:r>
          </a:p>
          <a:p>
            <a:r>
              <a:rPr lang="en-US" sz="2000" b="1" dirty="0">
                <a:solidFill>
                  <a:srgbClr val="FFFF00"/>
                </a:solidFill>
                <a:latin typeface="Courier New" panose="02070309020205020404" pitchFamily="49" charset="0"/>
                <a:cs typeface="Courier New" panose="02070309020205020404" pitchFamily="49" charset="0"/>
              </a:rPr>
              <a:t>107</a:t>
            </a:r>
          </a:p>
          <a:p>
            <a:r>
              <a:rPr lang="en-US" sz="2000" b="1" dirty="0">
                <a:solidFill>
                  <a:srgbClr val="FFFF00"/>
                </a:solidFill>
                <a:latin typeface="Courier New" panose="02070309020205020404" pitchFamily="49" charset="0"/>
                <a:cs typeface="Courier New" panose="02070309020205020404" pitchFamily="49" charset="0"/>
              </a:rPr>
              <a:t>108</a:t>
            </a:r>
          </a:p>
          <a:p>
            <a:r>
              <a:rPr lang="en-US" sz="2000" b="1" dirty="0">
                <a:solidFill>
                  <a:srgbClr val="FFFF00"/>
                </a:solidFill>
                <a:latin typeface="Courier New" panose="02070309020205020404" pitchFamily="49" charset="0"/>
                <a:cs typeface="Courier New" panose="02070309020205020404" pitchFamily="49" charset="0"/>
              </a:rPr>
              <a:t>109</a:t>
            </a:r>
          </a:p>
          <a:p>
            <a:r>
              <a:rPr lang="en-US" sz="2000" b="1" dirty="0">
                <a:solidFill>
                  <a:srgbClr val="FFFF00"/>
                </a:solidFill>
                <a:latin typeface="Courier New" panose="02070309020205020404" pitchFamily="49" charset="0"/>
                <a:cs typeface="Courier New" panose="02070309020205020404" pitchFamily="49" charset="0"/>
              </a:rPr>
              <a:t>110</a:t>
            </a:r>
          </a:p>
          <a:p>
            <a:r>
              <a:rPr lang="en-US" sz="2000" b="1" dirty="0">
                <a:solidFill>
                  <a:srgbClr val="FFFF00"/>
                </a:solidFill>
                <a:latin typeface="Courier New" panose="02070309020205020404" pitchFamily="49" charset="0"/>
                <a:cs typeface="Courier New" panose="02070309020205020404" pitchFamily="49" charset="0"/>
              </a:rPr>
              <a:t>111</a:t>
            </a:r>
          </a:p>
          <a:p>
            <a:r>
              <a:rPr lang="en-US" sz="2000" b="1" dirty="0">
                <a:solidFill>
                  <a:srgbClr val="FFFF00"/>
                </a:solidFill>
                <a:latin typeface="Courier New" panose="02070309020205020404" pitchFamily="49" charset="0"/>
                <a:cs typeface="Courier New" panose="02070309020205020404" pitchFamily="49" charset="0"/>
              </a:rPr>
              <a:t>112</a:t>
            </a:r>
          </a:p>
          <a:p>
            <a:r>
              <a:rPr lang="en-US" sz="2000" b="1" dirty="0">
                <a:solidFill>
                  <a:srgbClr val="FFFF00"/>
                </a:solidFill>
                <a:latin typeface="Courier New" panose="02070309020205020404" pitchFamily="49" charset="0"/>
                <a:cs typeface="Courier New" panose="02070309020205020404" pitchFamily="49" charset="0"/>
              </a:rPr>
              <a:t>113</a:t>
            </a:r>
          </a:p>
          <a:p>
            <a:r>
              <a:rPr lang="en-US" sz="2000" b="1" dirty="0">
                <a:solidFill>
                  <a:srgbClr val="FFFF00"/>
                </a:solidFill>
                <a:latin typeface="Courier New" panose="02070309020205020404" pitchFamily="49" charset="0"/>
                <a:cs typeface="Courier New" panose="02070309020205020404" pitchFamily="49" charset="0"/>
              </a:rPr>
              <a:t>114</a:t>
            </a:r>
          </a:p>
          <a:p>
            <a:r>
              <a:rPr lang="en-US" sz="2000" b="1" dirty="0">
                <a:solidFill>
                  <a:srgbClr val="FFFF00"/>
                </a:solidFill>
                <a:latin typeface="Courier New" panose="02070309020205020404" pitchFamily="49" charset="0"/>
                <a:cs typeface="Courier New" panose="02070309020205020404" pitchFamily="49" charset="0"/>
              </a:rPr>
              <a:t>115</a:t>
            </a:r>
          </a:p>
          <a:p>
            <a:r>
              <a:rPr lang="en-US" sz="2000" b="1" dirty="0">
                <a:solidFill>
                  <a:srgbClr val="FFFF00"/>
                </a:solidFill>
                <a:latin typeface="Courier New" panose="02070309020205020404" pitchFamily="49" charset="0"/>
                <a:cs typeface="Courier New" panose="02070309020205020404" pitchFamily="49" charset="0"/>
              </a:rPr>
              <a:t>116</a:t>
            </a:r>
          </a:p>
          <a:p>
            <a:r>
              <a:rPr lang="en-US" sz="2000" b="1" dirty="0">
                <a:solidFill>
                  <a:srgbClr val="FFFF00"/>
                </a:solidFill>
                <a:latin typeface="Courier New" panose="02070309020205020404" pitchFamily="49" charset="0"/>
                <a:cs typeface="Courier New" panose="02070309020205020404" pitchFamily="49" charset="0"/>
              </a:rPr>
              <a:t>117</a:t>
            </a:r>
          </a:p>
          <a:p>
            <a:r>
              <a:rPr lang="en-US" sz="2000" b="1" dirty="0">
                <a:solidFill>
                  <a:srgbClr val="FFFF00"/>
                </a:solidFill>
                <a:latin typeface="Courier New" panose="02070309020205020404" pitchFamily="49" charset="0"/>
                <a:cs typeface="Courier New" panose="02070309020205020404" pitchFamily="49" charset="0"/>
              </a:rPr>
              <a:t>118</a:t>
            </a:r>
          </a:p>
          <a:p>
            <a:r>
              <a:rPr lang="en-US" sz="2000" b="1" dirty="0">
                <a:solidFill>
                  <a:srgbClr val="FFFF00"/>
                </a:solidFill>
                <a:latin typeface="Courier New" panose="02070309020205020404" pitchFamily="49" charset="0"/>
                <a:cs typeface="Courier New" panose="02070309020205020404" pitchFamily="49" charset="0"/>
              </a:rPr>
              <a:t>119</a:t>
            </a:r>
          </a:p>
          <a:p>
            <a:r>
              <a:rPr lang="en-US" sz="2000" b="1" dirty="0">
                <a:solidFill>
                  <a:srgbClr val="FFFF00"/>
                </a:solidFill>
                <a:latin typeface="Courier New" panose="02070309020205020404" pitchFamily="49" charset="0"/>
                <a:cs typeface="Courier New" panose="02070309020205020404" pitchFamily="49" charset="0"/>
              </a:rPr>
              <a:t>120</a:t>
            </a:r>
          </a:p>
        </p:txBody>
      </p:sp>
      <p:sp>
        <p:nvSpPr>
          <p:cNvPr id="7" name="Rectangle 6"/>
          <p:cNvSpPr/>
          <p:nvPr/>
        </p:nvSpPr>
        <p:spPr>
          <a:xfrm>
            <a:off x="6350635" y="0"/>
            <a:ext cx="58413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cout &lt;&lt;"Enter value of element\n";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 &gt;&gt; 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push_back(x);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 if(choice == 3)</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printList();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 if(choice == 4)</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x = pop_front();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if(x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x &lt;&lt;" deleted from beginning successfully.\n";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&lt;&lt;"Linked list is empty.";</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 if(choice == 5)</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0"/>
            <a:ext cx="711200"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121</a:t>
            </a:r>
          </a:p>
          <a:p>
            <a:r>
              <a:rPr lang="en-US" sz="2000" b="1" dirty="0">
                <a:solidFill>
                  <a:srgbClr val="FFFF00"/>
                </a:solidFill>
                <a:latin typeface="Courier New" panose="02070309020205020404" pitchFamily="49" charset="0"/>
                <a:cs typeface="Courier New" panose="02070309020205020404" pitchFamily="49" charset="0"/>
              </a:rPr>
              <a:t>122</a:t>
            </a:r>
          </a:p>
          <a:p>
            <a:r>
              <a:rPr lang="en-US" sz="2000" b="1" dirty="0">
                <a:solidFill>
                  <a:srgbClr val="FFFF00"/>
                </a:solidFill>
                <a:latin typeface="Courier New" panose="02070309020205020404" pitchFamily="49" charset="0"/>
                <a:cs typeface="Courier New" panose="02070309020205020404" pitchFamily="49" charset="0"/>
              </a:rPr>
              <a:t>123</a:t>
            </a:r>
          </a:p>
          <a:p>
            <a:r>
              <a:rPr lang="en-US" sz="2000" b="1" dirty="0">
                <a:solidFill>
                  <a:srgbClr val="FFFF00"/>
                </a:solidFill>
                <a:latin typeface="Courier New" panose="02070309020205020404" pitchFamily="49" charset="0"/>
                <a:cs typeface="Courier New" panose="02070309020205020404" pitchFamily="49" charset="0"/>
              </a:rPr>
              <a:t>124</a:t>
            </a:r>
          </a:p>
          <a:p>
            <a:r>
              <a:rPr lang="en-US" sz="2000" b="1" dirty="0">
                <a:solidFill>
                  <a:srgbClr val="FFFF00"/>
                </a:solidFill>
                <a:latin typeface="Courier New" panose="02070309020205020404" pitchFamily="49" charset="0"/>
                <a:cs typeface="Courier New" panose="02070309020205020404" pitchFamily="49" charset="0"/>
              </a:rPr>
              <a:t>125</a:t>
            </a:r>
          </a:p>
          <a:p>
            <a:r>
              <a:rPr lang="en-US" sz="2000" b="1" dirty="0">
                <a:solidFill>
                  <a:srgbClr val="FFFF00"/>
                </a:solidFill>
                <a:latin typeface="Courier New" panose="02070309020205020404" pitchFamily="49" charset="0"/>
                <a:cs typeface="Courier New" panose="02070309020205020404" pitchFamily="49" charset="0"/>
              </a:rPr>
              <a:t>126</a:t>
            </a:r>
          </a:p>
          <a:p>
            <a:r>
              <a:rPr lang="en-US" sz="2000" b="1" dirty="0">
                <a:solidFill>
                  <a:srgbClr val="FFFF00"/>
                </a:solidFill>
                <a:latin typeface="Courier New" panose="02070309020205020404" pitchFamily="49" charset="0"/>
                <a:cs typeface="Courier New" panose="02070309020205020404" pitchFamily="49" charset="0"/>
              </a:rPr>
              <a:t>127</a:t>
            </a:r>
          </a:p>
          <a:p>
            <a:r>
              <a:rPr lang="en-US" sz="2000" b="1" dirty="0">
                <a:solidFill>
                  <a:srgbClr val="FFFF00"/>
                </a:solidFill>
                <a:latin typeface="Courier New" panose="02070309020205020404" pitchFamily="49" charset="0"/>
                <a:cs typeface="Courier New" panose="02070309020205020404" pitchFamily="49" charset="0"/>
              </a:rPr>
              <a:t>128</a:t>
            </a:r>
          </a:p>
          <a:p>
            <a:r>
              <a:rPr lang="en-US" sz="2000" b="1" dirty="0">
                <a:solidFill>
                  <a:srgbClr val="FFFF00"/>
                </a:solidFill>
                <a:latin typeface="Courier New" panose="02070309020205020404" pitchFamily="49" charset="0"/>
                <a:cs typeface="Courier New" panose="02070309020205020404" pitchFamily="49" charset="0"/>
              </a:rPr>
              <a:t>129</a:t>
            </a:r>
          </a:p>
          <a:p>
            <a:r>
              <a:rPr lang="en-US" sz="2000" b="1" dirty="0">
                <a:solidFill>
                  <a:srgbClr val="FFFF00"/>
                </a:solidFill>
                <a:latin typeface="Courier New" panose="02070309020205020404" pitchFamily="49" charset="0"/>
                <a:cs typeface="Courier New" panose="02070309020205020404" pitchFamily="49" charset="0"/>
              </a:rPr>
              <a:t>130</a:t>
            </a:r>
          </a:p>
          <a:p>
            <a:r>
              <a:rPr lang="en-US" sz="2000" b="1" dirty="0">
                <a:solidFill>
                  <a:srgbClr val="FFFF00"/>
                </a:solidFill>
                <a:latin typeface="Courier New" panose="02070309020205020404" pitchFamily="49" charset="0"/>
                <a:cs typeface="Courier New" panose="02070309020205020404" pitchFamily="49" charset="0"/>
              </a:rPr>
              <a:t>131</a:t>
            </a:r>
          </a:p>
          <a:p>
            <a:r>
              <a:rPr lang="en-US" sz="2000" b="1" dirty="0">
                <a:solidFill>
                  <a:srgbClr val="FFFF00"/>
                </a:solidFill>
                <a:latin typeface="Courier New" panose="02070309020205020404" pitchFamily="49" charset="0"/>
                <a:cs typeface="Courier New" panose="02070309020205020404" pitchFamily="49" charset="0"/>
              </a:rPr>
              <a:t>132</a:t>
            </a:r>
          </a:p>
          <a:p>
            <a:r>
              <a:rPr lang="en-US" sz="2000" b="1" dirty="0">
                <a:solidFill>
                  <a:srgbClr val="FFFF00"/>
                </a:solidFill>
                <a:latin typeface="Courier New" panose="02070309020205020404" pitchFamily="49" charset="0"/>
                <a:cs typeface="Courier New" panose="02070309020205020404" pitchFamily="49" charset="0"/>
              </a:rPr>
              <a:t>133</a:t>
            </a:r>
          </a:p>
          <a:p>
            <a:r>
              <a:rPr lang="en-US" sz="2000" b="1" dirty="0">
                <a:solidFill>
                  <a:srgbClr val="FFFF00"/>
                </a:solidFill>
                <a:latin typeface="Courier New" panose="02070309020205020404" pitchFamily="49" charset="0"/>
                <a:cs typeface="Courier New" panose="02070309020205020404" pitchFamily="49" charset="0"/>
              </a:rPr>
              <a:t>134</a:t>
            </a:r>
          </a:p>
          <a:p>
            <a:r>
              <a:rPr lang="en-US" sz="2000" b="1" dirty="0">
                <a:solidFill>
                  <a:srgbClr val="FFFF00"/>
                </a:solidFill>
                <a:latin typeface="Courier New" panose="02070309020205020404" pitchFamily="49" charset="0"/>
                <a:cs typeface="Courier New" panose="02070309020205020404" pitchFamily="49" charset="0"/>
              </a:rPr>
              <a:t>135</a:t>
            </a:r>
          </a:p>
          <a:p>
            <a:r>
              <a:rPr lang="en-US" sz="2000" b="1" dirty="0">
                <a:solidFill>
                  <a:srgbClr val="FFFF00"/>
                </a:solidFill>
                <a:latin typeface="Courier New" panose="02070309020205020404" pitchFamily="49" charset="0"/>
                <a:cs typeface="Courier New" panose="02070309020205020404" pitchFamily="49" charset="0"/>
              </a:rPr>
              <a:t>136</a:t>
            </a:r>
          </a:p>
          <a:p>
            <a:r>
              <a:rPr lang="en-US" sz="2000" b="1" dirty="0">
                <a:solidFill>
                  <a:srgbClr val="FFFF00"/>
                </a:solidFill>
                <a:latin typeface="Courier New" panose="02070309020205020404" pitchFamily="49" charset="0"/>
                <a:cs typeface="Courier New" panose="02070309020205020404" pitchFamily="49" charset="0"/>
              </a:rPr>
              <a:t>137</a:t>
            </a:r>
          </a:p>
          <a:p>
            <a:r>
              <a:rPr lang="en-US" sz="2000" b="1" dirty="0">
                <a:solidFill>
                  <a:srgbClr val="FFFF00"/>
                </a:solidFill>
                <a:latin typeface="Courier New" panose="02070309020205020404" pitchFamily="49" charset="0"/>
                <a:cs typeface="Courier New" panose="02070309020205020404" pitchFamily="49" charset="0"/>
              </a:rPr>
              <a:t>138</a:t>
            </a:r>
          </a:p>
          <a:p>
            <a:r>
              <a:rPr lang="en-US" sz="2000" b="1" dirty="0">
                <a:solidFill>
                  <a:srgbClr val="FFFF00"/>
                </a:solidFill>
                <a:latin typeface="Courier New" panose="02070309020205020404" pitchFamily="49" charset="0"/>
                <a:cs typeface="Courier New" panose="02070309020205020404" pitchFamily="49" charset="0"/>
              </a:rPr>
              <a:t>139</a:t>
            </a:r>
          </a:p>
          <a:p>
            <a:r>
              <a:rPr lang="en-US" sz="2000" b="1" dirty="0">
                <a:solidFill>
                  <a:srgbClr val="FFFF00"/>
                </a:solidFill>
                <a:latin typeface="Courier New" panose="02070309020205020404" pitchFamily="49" charset="0"/>
                <a:cs typeface="Courier New" panose="02070309020205020404" pitchFamily="49" charset="0"/>
              </a:rPr>
              <a:t>140</a:t>
            </a:r>
          </a:p>
          <a:p>
            <a:r>
              <a:rPr lang="en-US" sz="2000" b="1" dirty="0">
                <a:solidFill>
                  <a:srgbClr val="FFFF00"/>
                </a:solidFill>
                <a:latin typeface="Courier New" panose="02070309020205020404" pitchFamily="49" charset="0"/>
                <a:cs typeface="Courier New" panose="02070309020205020404" pitchFamily="49" charset="0"/>
              </a:rPr>
              <a:t>141</a:t>
            </a:r>
          </a:p>
          <a:p>
            <a:r>
              <a:rPr lang="en-US" sz="2000" b="1" dirty="0">
                <a:solidFill>
                  <a:srgbClr val="FFFF00"/>
                </a:solidFill>
                <a:latin typeface="Courier New" panose="02070309020205020404" pitchFamily="49" charset="0"/>
                <a:cs typeface="Courier New" panose="02070309020205020404" pitchFamily="49" charset="0"/>
              </a:rPr>
              <a:t>142</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49. Append without duplicates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4707890"/>
          </a:xfrm>
          <a:prstGeom prst="rect">
            <a:avLst/>
          </a:prstGeom>
          <a:noFill/>
        </p:spPr>
        <p:txBody>
          <a:bodyPr wrap="square" rtlCol="0">
            <a:spAutoFit/>
          </a:bodyPr>
          <a:lstStyle/>
          <a:p>
            <a:pPr algn="just"/>
            <a:r>
              <a:rPr lang="en-US" sz="2500" dirty="0">
                <a:latin typeface="Nunito Sans" panose="00000500000000000000" pitchFamily="2" charset="0"/>
                <a:sym typeface="+mn-ea"/>
              </a:rPr>
              <a:t>John assigned a roll number to each student in ascending order. Every time he assigns a number to a student he wants to check whether the number is already assigned to any other student to avoid the duplicates in the roll number. Add the number to the list only if the number is not present already. Implement this concept using a Linked List. If the list is empty, print "List is empty".</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input consists of a list of integers, negative value indicates the end of the linked list.</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output should be numbers in the list in separate line.</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49. Append without duplicates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TextBox 7"/>
          <p:cNvSpPr txBox="1"/>
          <p:nvPr/>
        </p:nvSpPr>
        <p:spPr>
          <a:xfrm>
            <a:off x="598805" y="11652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1652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573989"/>
            <a:ext cx="5040086" cy="1630045"/>
          </a:xfrm>
          <a:prstGeom prst="rect">
            <a:avLst/>
          </a:prstGeom>
          <a:noFill/>
        </p:spPr>
        <p:txBody>
          <a:bodyPr wrap="square" rtlCol="0">
            <a:spAutoFit/>
          </a:bodyPr>
          <a:lstStyle/>
          <a:p>
            <a:pPr algn="just"/>
            <a:r>
              <a:rPr lang="en-US" sz="2500" dirty="0">
                <a:latin typeface="Nunito Sans" panose="00000500000000000000" pitchFamily="2" charset="0"/>
                <a:sym typeface="+mn-ea"/>
              </a:rPr>
              <a:t>11</a:t>
            </a:r>
          </a:p>
          <a:p>
            <a:pPr algn="just"/>
            <a:r>
              <a:rPr lang="en-US" sz="2500" dirty="0">
                <a:latin typeface="Nunito Sans" panose="00000500000000000000" pitchFamily="2" charset="0"/>
                <a:sym typeface="+mn-ea"/>
              </a:rPr>
              <a:t>22</a:t>
            </a:r>
          </a:p>
          <a:p>
            <a:pPr algn="just"/>
            <a:r>
              <a:rPr lang="en-US" sz="2500" dirty="0">
                <a:latin typeface="Nunito Sans" panose="00000500000000000000" pitchFamily="2" charset="0"/>
                <a:sym typeface="+mn-ea"/>
              </a:rPr>
              <a:t>33</a:t>
            </a:r>
          </a:p>
          <a:p>
            <a:pPr algn="just"/>
            <a:r>
              <a:rPr lang="en-US" sz="2500" dirty="0">
                <a:latin typeface="Nunito Sans" panose="00000500000000000000" pitchFamily="2" charset="0"/>
                <a:sym typeface="+mn-ea"/>
              </a:rPr>
              <a:t>44</a:t>
            </a:r>
          </a:p>
        </p:txBody>
      </p:sp>
      <p:sp>
        <p:nvSpPr>
          <p:cNvPr id="12" name="TextBox 11"/>
          <p:cNvSpPr txBox="1"/>
          <p:nvPr/>
        </p:nvSpPr>
        <p:spPr>
          <a:xfrm>
            <a:off x="598714" y="1684038"/>
            <a:ext cx="5040086" cy="2784475"/>
          </a:xfrm>
          <a:prstGeom prst="rect">
            <a:avLst/>
          </a:prstGeom>
          <a:noFill/>
        </p:spPr>
        <p:txBody>
          <a:bodyPr wrap="square" rtlCol="0">
            <a:spAutoFit/>
          </a:bodyPr>
          <a:lstStyle/>
          <a:p>
            <a:pPr algn="just"/>
            <a:r>
              <a:rPr lang="en-US" sz="2500" dirty="0">
                <a:latin typeface="Nunito Sans" panose="00000500000000000000" pitchFamily="2" charset="0"/>
                <a:sym typeface="+mn-ea"/>
              </a:rPr>
              <a:t>11</a:t>
            </a:r>
          </a:p>
          <a:p>
            <a:pPr algn="just"/>
            <a:r>
              <a:rPr lang="en-US" sz="2500" dirty="0">
                <a:latin typeface="Nunito Sans" panose="00000500000000000000" pitchFamily="2" charset="0"/>
                <a:sym typeface="+mn-ea"/>
              </a:rPr>
              <a:t>22</a:t>
            </a:r>
          </a:p>
          <a:p>
            <a:pPr algn="just"/>
            <a:r>
              <a:rPr lang="en-US" sz="2500" dirty="0">
                <a:latin typeface="Nunito Sans" panose="00000500000000000000" pitchFamily="2" charset="0"/>
                <a:sym typeface="+mn-ea"/>
              </a:rPr>
              <a:t>33</a:t>
            </a:r>
          </a:p>
          <a:p>
            <a:pPr algn="just"/>
            <a:r>
              <a:rPr lang="en-US" sz="2500" dirty="0">
                <a:latin typeface="Nunito Sans" panose="00000500000000000000" pitchFamily="2" charset="0"/>
                <a:sym typeface="+mn-ea"/>
              </a:rPr>
              <a:t>22</a:t>
            </a:r>
          </a:p>
          <a:p>
            <a:pPr algn="just"/>
            <a:r>
              <a:rPr lang="en-US" sz="2500" dirty="0">
                <a:latin typeface="Nunito Sans" panose="00000500000000000000" pitchFamily="2" charset="0"/>
                <a:sym typeface="+mn-ea"/>
              </a:rPr>
              <a:t>33</a:t>
            </a:r>
          </a:p>
          <a:p>
            <a:pPr algn="just"/>
            <a:r>
              <a:rPr lang="en-US" sz="2500" dirty="0">
                <a:latin typeface="Nunito Sans" panose="00000500000000000000" pitchFamily="2" charset="0"/>
                <a:sym typeface="+mn-ea"/>
              </a:rPr>
              <a:t>44</a:t>
            </a:r>
          </a:p>
          <a:p>
            <a:pPr algn="just"/>
            <a:r>
              <a:rPr lang="en-US" sz="2500" dirty="0">
                <a:latin typeface="Nunito Sans" panose="00000500000000000000" pitchFamily="2" charset="0"/>
                <a:sym typeface="+mn-ea"/>
              </a:rPr>
              <a:t>-77</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class Node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public:</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Node *next;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append(Node **headadd,int 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*temp,*newnode,*temp1;</a:t>
            </a:r>
          </a:p>
          <a:p>
            <a:r>
              <a:rPr lang="en-US" sz="2000" b="1" dirty="0">
                <a:solidFill>
                  <a:schemeClr val="bg1"/>
                </a:solidFill>
                <a:latin typeface="Courier New" panose="02070309020205020404" pitchFamily="49" charset="0"/>
                <a:cs typeface="Courier New" panose="02070309020205020404" pitchFamily="49" charset="0"/>
                <a:sym typeface="+mn-ea"/>
              </a:rPr>
              <a:t>    temp = *headadd;</a:t>
            </a:r>
          </a:p>
          <a:p>
            <a:r>
              <a:rPr lang="en-US" sz="2000" b="1" dirty="0">
                <a:solidFill>
                  <a:schemeClr val="bg1"/>
                </a:solidFill>
                <a:latin typeface="Courier New" panose="02070309020205020404" pitchFamily="49" charset="0"/>
                <a:cs typeface="Courier New" panose="02070309020205020404" pitchFamily="49" charset="0"/>
                <a:sym typeface="+mn-ea"/>
              </a:rPr>
              <a:t>    temp1 = *headadd;</a:t>
            </a:r>
          </a:p>
          <a:p>
            <a:r>
              <a:rPr lang="en-US" sz="2000" b="1" dirty="0">
                <a:solidFill>
                  <a:schemeClr val="bg1"/>
                </a:solidFill>
                <a:latin typeface="Courier New" panose="02070309020205020404" pitchFamily="49" charset="0"/>
                <a:cs typeface="Courier New" panose="02070309020205020404" pitchFamily="49" charset="0"/>
                <a:sym typeface="+mn-ea"/>
              </a:rPr>
              <a:t>    int flag = 1;</a:t>
            </a:r>
          </a:p>
          <a:p>
            <a:r>
              <a:rPr lang="en-US" sz="2000" b="1" dirty="0">
                <a:solidFill>
                  <a:schemeClr val="bg1"/>
                </a:solidFill>
                <a:latin typeface="Courier New" panose="02070309020205020404" pitchFamily="49" charset="0"/>
                <a:cs typeface="Courier New" panose="02070309020205020404" pitchFamily="49" charset="0"/>
                <a:sym typeface="+mn-ea"/>
              </a:rPr>
              <a:t>    while(temp1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if(temp1-&gt;data == data)</a:t>
            </a:r>
          </a:p>
          <a:p>
            <a:r>
              <a:rPr lang="en-US" sz="2000" b="1" dirty="0">
                <a:solidFill>
                  <a:schemeClr val="bg1"/>
                </a:solidFill>
                <a:latin typeface="Courier New" panose="02070309020205020404" pitchFamily="49" charset="0"/>
                <a:cs typeface="Courier New" panose="02070309020205020404" pitchFamily="49" charset="0"/>
                <a:sym typeface="+mn-ea"/>
              </a:rPr>
              <a:t>            flag = 0;</a:t>
            </a:r>
          </a:p>
          <a:p>
            <a:r>
              <a:rPr lang="en-US" sz="2000" b="1" dirty="0">
                <a:solidFill>
                  <a:schemeClr val="bg1"/>
                </a:solidFill>
                <a:latin typeface="Courier New" panose="02070309020205020404" pitchFamily="49" charset="0"/>
                <a:cs typeface="Courier New" panose="02070309020205020404" pitchFamily="49" charset="0"/>
                <a:sym typeface="+mn-ea"/>
              </a:rPr>
              <a:t>        temp1 = temp1-&gt;next;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if(flag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newnode = new Node();</a:t>
            </a:r>
          </a:p>
          <a:p>
            <a:r>
              <a:rPr lang="en-US" sz="2000" b="1" dirty="0">
                <a:solidFill>
                  <a:schemeClr val="bg1"/>
                </a:solidFill>
                <a:latin typeface="Courier New" panose="02070309020205020404" pitchFamily="49" charset="0"/>
                <a:cs typeface="Courier New" panose="02070309020205020404" pitchFamily="49" charset="0"/>
                <a:sym typeface="+mn-ea"/>
              </a:rPr>
              <a:t>        newnode-&gt;data = data;</a:t>
            </a:r>
          </a:p>
          <a:p>
            <a:r>
              <a:rPr lang="en-US" sz="2000" b="1" dirty="0">
                <a:solidFill>
                  <a:schemeClr val="bg1"/>
                </a:solidFill>
                <a:latin typeface="Courier New" panose="02070309020205020404" pitchFamily="49" charset="0"/>
                <a:cs typeface="Courier New" panose="02070309020205020404" pitchFamily="49" charset="0"/>
                <a:sym typeface="+mn-ea"/>
              </a:rPr>
              <a:t>        newnode-&gt;next = NULL;</a:t>
            </a:r>
          </a:p>
          <a:p>
            <a:r>
              <a:rPr lang="en-US" sz="2000" b="1" dirty="0">
                <a:solidFill>
                  <a:schemeClr val="bg1"/>
                </a:solidFill>
                <a:latin typeface="Courier New" panose="02070309020205020404" pitchFamily="49" charset="0"/>
                <a:cs typeface="Courier New" panose="02070309020205020404" pitchFamily="49" charset="0"/>
                <a:sym typeface="+mn-ea"/>
              </a:rPr>
              <a:t>        if(*headadd == NULL)</a:t>
            </a:r>
          </a:p>
          <a:p>
            <a:r>
              <a:rPr lang="en-US" sz="2000" b="1" dirty="0">
                <a:solidFill>
                  <a:schemeClr val="bg1"/>
                </a:solidFill>
                <a:latin typeface="Courier New" panose="02070309020205020404" pitchFamily="49" charset="0"/>
                <a:cs typeface="Courier New" panose="02070309020205020404" pitchFamily="49" charset="0"/>
                <a:sym typeface="+mn-ea"/>
              </a:rPr>
              <a:t>            *headadd = newnode;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while(temp-&gt;next != NULL)</a:t>
            </a:r>
          </a:p>
          <a:p>
            <a:r>
              <a:rPr lang="en-US" sz="2000" b="1" dirty="0">
                <a:solidFill>
                  <a:schemeClr val="bg1"/>
                </a:solidFill>
                <a:latin typeface="Courier New" panose="02070309020205020404" pitchFamily="49" charset="0"/>
                <a:cs typeface="Courier New" panose="02070309020205020404" pitchFamily="49" charset="0"/>
                <a:sym typeface="+mn-ea"/>
              </a:rPr>
              <a:t>                temp = temp-&gt;next;</a:t>
            </a:r>
          </a:p>
          <a:p>
            <a:r>
              <a:rPr lang="en-US" sz="2000" b="1" dirty="0">
                <a:solidFill>
                  <a:schemeClr val="bg1"/>
                </a:solidFill>
                <a:latin typeface="Courier New" panose="02070309020205020404" pitchFamily="49" charset="0"/>
                <a:cs typeface="Courier New" panose="02070309020205020404" pitchFamily="49" charset="0"/>
                <a:sym typeface="+mn-ea"/>
              </a:rPr>
              <a:t>            temp-&gt;next = newnode;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display(Node *head)</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 "List is empty";</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while(head != NULL)</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cout&lt;&lt;head-&gt;data&lt;&lt;endl;</a:t>
            </a:r>
          </a:p>
          <a:p>
            <a:r>
              <a:rPr lang="en-US" sz="2000" b="1" dirty="0">
                <a:solidFill>
                  <a:schemeClr val="bg1"/>
                </a:solidFill>
                <a:latin typeface="Courier New" panose="02070309020205020404" pitchFamily="49" charset="0"/>
                <a:cs typeface="Courier New" panose="02070309020205020404" pitchFamily="49" charset="0"/>
                <a:sym typeface="+mn-ea"/>
              </a:rPr>
              <a:t>        head = head-&gt;next;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*head = NULL;</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do</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cin&gt;&gt;data;</a:t>
            </a:r>
          </a:p>
          <a:p>
            <a:r>
              <a:rPr lang="en-US" sz="2000" b="1" dirty="0">
                <a:solidFill>
                  <a:schemeClr val="bg1"/>
                </a:solidFill>
                <a:latin typeface="Courier New" panose="02070309020205020404" pitchFamily="49" charset="0"/>
                <a:cs typeface="Courier New" panose="02070309020205020404" pitchFamily="49" charset="0"/>
                <a:sym typeface="+mn-ea"/>
              </a:rPr>
              <a:t>        if(data&gt;0)</a:t>
            </a:r>
          </a:p>
          <a:p>
            <a:r>
              <a:rPr lang="en-US" sz="2000" b="1" dirty="0">
                <a:solidFill>
                  <a:schemeClr val="bg1"/>
                </a:solidFill>
                <a:latin typeface="Courier New" panose="02070309020205020404" pitchFamily="49" charset="0"/>
                <a:cs typeface="Courier New" panose="02070309020205020404" pitchFamily="49" charset="0"/>
                <a:sym typeface="+mn-ea"/>
              </a:rPr>
              <a:t>            append(&amp;head,data);</a:t>
            </a:r>
          </a:p>
          <a:p>
            <a:r>
              <a:rPr lang="en-US" sz="2000" b="1" dirty="0">
                <a:solidFill>
                  <a:schemeClr val="bg1"/>
                </a:solidFill>
                <a:latin typeface="Courier New" panose="02070309020205020404" pitchFamily="49" charset="0"/>
                <a:cs typeface="Courier New" panose="02070309020205020404" pitchFamily="49" charset="0"/>
                <a:sym typeface="+mn-ea"/>
              </a:rPr>
              <a:t>    }while(data&gt;0);</a:t>
            </a:r>
          </a:p>
          <a:p>
            <a:r>
              <a:rPr lang="en-US" sz="2000" b="1" dirty="0">
                <a:solidFill>
                  <a:schemeClr val="bg1"/>
                </a:solidFill>
                <a:latin typeface="Courier New" panose="02070309020205020404" pitchFamily="49" charset="0"/>
                <a:cs typeface="Courier New" panose="02070309020205020404" pitchFamily="49" charset="0"/>
                <a:sym typeface="+mn-ea"/>
              </a:rPr>
              <a:t>    display(head);</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50. Redundant Braces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3169285"/>
          </a:xfrm>
          <a:prstGeom prst="rect">
            <a:avLst/>
          </a:prstGeom>
          <a:noFill/>
        </p:spPr>
        <p:txBody>
          <a:bodyPr wrap="square" rtlCol="0">
            <a:spAutoFit/>
          </a:bodyPr>
          <a:lstStyle/>
          <a:p>
            <a:pPr algn="just"/>
            <a:r>
              <a:rPr lang="en-US" sz="2500" dirty="0">
                <a:latin typeface="Nunito Sans" panose="00000500000000000000" pitchFamily="2" charset="0"/>
                <a:sym typeface="+mn-ea"/>
              </a:rPr>
              <a:t>Given a string of balanced expression, find if it contains redundant parentheses or not. A set of parentheses is redundant if the same sub-expression is surrounded by unnecessary or multiple brackets. Print ‘Yes’ if redundant else ‘No’.</a:t>
            </a:r>
          </a:p>
          <a:p>
            <a:pPr algn="just"/>
            <a:r>
              <a:rPr lang="en-US" sz="2500" b="1" dirty="0">
                <a:latin typeface="Nunito Sans" panose="00000500000000000000" pitchFamily="2" charset="0"/>
                <a:sym typeface="+mn-ea"/>
              </a:rPr>
              <a:t>Input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input consists of the expression.</a:t>
            </a:r>
          </a:p>
          <a:p>
            <a:pPr algn="just"/>
            <a:r>
              <a:rPr lang="en-US" sz="2500" b="1" dirty="0">
                <a:latin typeface="Nunito Sans" panose="00000500000000000000" pitchFamily="2" charset="0"/>
                <a:sym typeface="+mn-ea"/>
              </a:rPr>
              <a:t>Output Format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output consists of the result.</a:t>
            </a:r>
          </a:p>
        </p:txBody>
      </p:sp>
      <p:sp>
        <p:nvSpPr>
          <p:cNvPr id="4" name="TextBox 7"/>
          <p:cNvSpPr txBox="1"/>
          <p:nvPr/>
        </p:nvSpPr>
        <p:spPr>
          <a:xfrm>
            <a:off x="598805" y="43656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43656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4774389"/>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Yes</a:t>
            </a:r>
          </a:p>
        </p:txBody>
      </p:sp>
      <p:sp>
        <p:nvSpPr>
          <p:cNvPr id="12" name="TextBox 11"/>
          <p:cNvSpPr txBox="1"/>
          <p:nvPr/>
        </p:nvSpPr>
        <p:spPr>
          <a:xfrm>
            <a:off x="598714" y="4884438"/>
            <a:ext cx="5040086" cy="475615"/>
          </a:xfrm>
          <a:prstGeom prst="rect">
            <a:avLst/>
          </a:prstGeom>
          <a:noFill/>
        </p:spPr>
        <p:txBody>
          <a:bodyPr wrap="square" rtlCol="0">
            <a:spAutoFit/>
          </a:bodyPr>
          <a:lstStyle/>
          <a:p>
            <a:pPr algn="just"/>
            <a:r>
              <a:rPr lang="en-US" sz="2500" dirty="0">
                <a:latin typeface="Nunito Sans" panose="00000500000000000000" pitchFamily="2" charset="0"/>
                <a:sym typeface="+mn-ea"/>
              </a:rPr>
              <a:t>((a+b)</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&lt;string.h&gt;</a:t>
            </a:r>
          </a:p>
          <a:p>
            <a:r>
              <a:rPr lang="en-US" sz="2000" b="1" dirty="0">
                <a:solidFill>
                  <a:schemeClr val="bg1"/>
                </a:solidFill>
                <a:latin typeface="Courier New" panose="02070309020205020404" pitchFamily="49" charset="0"/>
                <a:cs typeface="Courier New" panose="02070309020205020404" pitchFamily="49" charset="0"/>
                <a:sym typeface="+mn-ea"/>
              </a:rPr>
              <a:t>#include &lt;stdlib.h&gt;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struct Node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char data;</a:t>
            </a:r>
          </a:p>
          <a:p>
            <a:r>
              <a:rPr lang="en-US" sz="2000" b="1" dirty="0">
                <a:solidFill>
                  <a:schemeClr val="bg1"/>
                </a:solidFill>
                <a:latin typeface="Courier New" panose="02070309020205020404" pitchFamily="49" charset="0"/>
                <a:cs typeface="Courier New" panose="02070309020205020404" pitchFamily="49" charset="0"/>
                <a:sym typeface="+mn-ea"/>
              </a:rPr>
              <a:t>    struct Node *next;</a:t>
            </a:r>
          </a:p>
          <a:p>
            <a:r>
              <a:rPr lang="en-US" sz="2000" b="1" dirty="0">
                <a:solidFill>
                  <a:schemeClr val="bg1"/>
                </a:solidFill>
                <a:latin typeface="Courier New" panose="02070309020205020404" pitchFamily="49" charset="0"/>
                <a:cs typeface="Courier New" panose="02070309020205020404" pitchFamily="49" charset="0"/>
                <a:sym typeface="+mn-ea"/>
              </a:rPr>
              <a:t>}*head = NULL;</a:t>
            </a:r>
          </a:p>
          <a:p>
            <a:r>
              <a:rPr lang="en-US" sz="2000" b="1" dirty="0">
                <a:solidFill>
                  <a:schemeClr val="bg1"/>
                </a:solidFill>
                <a:latin typeface="Courier New" panose="02070309020205020404" pitchFamily="49" charset="0"/>
                <a:cs typeface="Courier New" panose="02070309020205020404" pitchFamily="49" charset="0"/>
                <a:sym typeface="+mn-ea"/>
              </a:rPr>
              <a:t>void insert(char 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struct Node *temp,*newnode;</a:t>
            </a:r>
          </a:p>
          <a:p>
            <a:r>
              <a:rPr lang="en-US" sz="2000" b="1" dirty="0">
                <a:solidFill>
                  <a:schemeClr val="bg1"/>
                </a:solidFill>
                <a:latin typeface="Courier New" panose="02070309020205020404" pitchFamily="49" charset="0"/>
                <a:cs typeface="Courier New" panose="02070309020205020404" pitchFamily="49" charset="0"/>
                <a:sym typeface="+mn-ea"/>
              </a:rPr>
              <a:t>    temp = head;</a:t>
            </a:r>
          </a:p>
          <a:p>
            <a:r>
              <a:rPr lang="en-US" sz="2000" b="1" dirty="0">
                <a:solidFill>
                  <a:schemeClr val="bg1"/>
                </a:solidFill>
                <a:latin typeface="Courier New" panose="02070309020205020404" pitchFamily="49" charset="0"/>
                <a:cs typeface="Courier New" panose="02070309020205020404" pitchFamily="49" charset="0"/>
                <a:sym typeface="+mn-ea"/>
              </a:rPr>
              <a:t>    newnode = new Node;</a:t>
            </a:r>
          </a:p>
          <a:p>
            <a:r>
              <a:rPr lang="en-US" sz="2000" b="1" dirty="0">
                <a:solidFill>
                  <a:schemeClr val="bg1"/>
                </a:solidFill>
                <a:latin typeface="Courier New" panose="02070309020205020404" pitchFamily="49" charset="0"/>
                <a:cs typeface="Courier New" panose="02070309020205020404" pitchFamily="49" charset="0"/>
                <a:sym typeface="+mn-ea"/>
              </a:rPr>
              <a:t>    newnode-&gt;data = data;</a:t>
            </a:r>
          </a:p>
          <a:p>
            <a:r>
              <a:rPr lang="en-US" sz="2000" b="1" dirty="0">
                <a:solidFill>
                  <a:schemeClr val="bg1"/>
                </a:solidFill>
                <a:latin typeface="Courier New" panose="02070309020205020404" pitchFamily="49" charset="0"/>
                <a:cs typeface="Courier New" panose="02070309020205020404" pitchFamily="49" charset="0"/>
                <a:sym typeface="+mn-ea"/>
              </a:rPr>
              <a:t>    newnode-&gt;next = NULL;</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head = newnode;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newnode-&gt;next = temp;</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head = newnode;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pop()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struct Node *temp = head;</a:t>
            </a:r>
          </a:p>
          <a:p>
            <a:r>
              <a:rPr lang="en-US" sz="2000" b="1" dirty="0">
                <a:solidFill>
                  <a:schemeClr val="bg1"/>
                </a:solidFill>
                <a:latin typeface="Courier New" panose="02070309020205020404" pitchFamily="49" charset="0"/>
                <a:cs typeface="Courier New" panose="02070309020205020404" pitchFamily="49" charset="0"/>
                <a:sym typeface="+mn-ea"/>
              </a:rPr>
              <a:t>        head = temp-&gt;next;</a:t>
            </a:r>
          </a:p>
          <a:p>
            <a:r>
              <a:rPr lang="en-US" sz="2000" b="1" dirty="0">
                <a:solidFill>
                  <a:schemeClr val="bg1"/>
                </a:solidFill>
                <a:latin typeface="Courier New" panose="02070309020205020404" pitchFamily="49" charset="0"/>
                <a:cs typeface="Courier New" panose="02070309020205020404" pitchFamily="49" charset="0"/>
                <a:sym typeface="+mn-ea"/>
              </a:rPr>
              <a:t>        temp-&gt;next = NULL;</a:t>
            </a:r>
          </a:p>
          <a:p>
            <a:r>
              <a:rPr lang="en-US" sz="2000" b="1" dirty="0">
                <a:solidFill>
                  <a:schemeClr val="bg1"/>
                </a:solidFill>
                <a:latin typeface="Courier New" panose="02070309020205020404" pitchFamily="49" charset="0"/>
                <a:cs typeface="Courier New" panose="02070309020205020404" pitchFamily="49" charset="0"/>
                <a:sym typeface="+mn-ea"/>
              </a:rPr>
              <a:t>        delete (temp);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char top()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return head-&gt;data;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checkRedundancy(char *str)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(int i=0;i&lt;strlen(str);i++)</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 (str[i] ==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char t = top(); </a:t>
            </a:r>
          </a:p>
          <a:p>
            <a:r>
              <a:rPr lang="en-US" sz="2000" b="1" dirty="0">
                <a:solidFill>
                  <a:schemeClr val="bg1"/>
                </a:solidFill>
                <a:latin typeface="Courier New" panose="02070309020205020404" pitchFamily="49" charset="0"/>
                <a:cs typeface="Courier New" panose="02070309020205020404" pitchFamily="49" charset="0"/>
                <a:sym typeface="+mn-ea"/>
              </a:rPr>
              <a:t>            pop(); </a:t>
            </a:r>
          </a:p>
          <a:p>
            <a:r>
              <a:rPr lang="en-US" sz="2000" b="1" dirty="0">
                <a:solidFill>
                  <a:schemeClr val="bg1"/>
                </a:solidFill>
                <a:latin typeface="Courier New" panose="02070309020205020404" pitchFamily="49" charset="0"/>
                <a:cs typeface="Courier New" panose="02070309020205020404" pitchFamily="49" charset="0"/>
                <a:sym typeface="+mn-ea"/>
              </a:rPr>
              <a:t>            int flag = 1; </a:t>
            </a:r>
          </a:p>
          <a:p>
            <a:r>
              <a:rPr lang="en-US" sz="2000" b="1" dirty="0">
                <a:solidFill>
                  <a:schemeClr val="bg1"/>
                </a:solidFill>
                <a:latin typeface="Courier New" panose="02070309020205020404" pitchFamily="49" charset="0"/>
                <a:cs typeface="Courier New" panose="02070309020205020404" pitchFamily="49" charset="0"/>
                <a:sym typeface="+mn-ea"/>
              </a:rPr>
              <a:t>            while (t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 (t == '+' || t == '-' || t == '*' || t == '/') </a:t>
            </a:r>
          </a:p>
          <a:p>
            <a:r>
              <a:rPr lang="en-US" sz="2000" b="1" dirty="0">
                <a:solidFill>
                  <a:schemeClr val="bg1"/>
                </a:solidFill>
                <a:latin typeface="Courier New" panose="02070309020205020404" pitchFamily="49" charset="0"/>
                <a:cs typeface="Courier New" panose="02070309020205020404" pitchFamily="49" charset="0"/>
                <a:sym typeface="+mn-ea"/>
              </a:rPr>
              <a:t>                    flag = 0; </a:t>
            </a:r>
          </a:p>
          <a:p>
            <a:r>
              <a:rPr lang="en-US" sz="2000" b="1" dirty="0">
                <a:solidFill>
                  <a:schemeClr val="bg1"/>
                </a:solidFill>
                <a:latin typeface="Courier New" panose="02070309020205020404" pitchFamily="49" charset="0"/>
                <a:cs typeface="Courier New" panose="02070309020205020404" pitchFamily="49" charset="0"/>
                <a:sym typeface="+mn-ea"/>
              </a:rPr>
              <a:t>                t = top(); </a:t>
            </a:r>
          </a:p>
          <a:p>
            <a:r>
              <a:rPr lang="en-US" sz="2000" b="1" dirty="0">
                <a:solidFill>
                  <a:schemeClr val="bg1"/>
                </a:solidFill>
                <a:latin typeface="Courier New" panose="02070309020205020404" pitchFamily="49" charset="0"/>
                <a:cs typeface="Courier New" panose="02070309020205020404" pitchFamily="49" charset="0"/>
                <a:sym typeface="+mn-ea"/>
              </a:rPr>
              <a:t>                pop();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(flag == 1) </a:t>
            </a:r>
          </a:p>
          <a:p>
            <a:r>
              <a:rPr lang="en-US" sz="2000" b="1" dirty="0">
                <a:solidFill>
                  <a:schemeClr val="bg1"/>
                </a:solidFill>
                <a:latin typeface="Courier New" panose="02070309020205020404" pitchFamily="49" charset="0"/>
                <a:cs typeface="Courier New" panose="02070309020205020404" pitchFamily="49" charset="0"/>
                <a:sym typeface="+mn-ea"/>
              </a:rPr>
              <a:t>                return 1;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insert(str[i]);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char str[30];</a:t>
            </a:r>
          </a:p>
          <a:p>
            <a:r>
              <a:rPr lang="en-US" sz="2000" b="1" dirty="0">
                <a:solidFill>
                  <a:schemeClr val="bg1"/>
                </a:solidFill>
                <a:latin typeface="Courier New" panose="02070309020205020404" pitchFamily="49" charset="0"/>
                <a:cs typeface="Courier New" panose="02070309020205020404" pitchFamily="49" charset="0"/>
                <a:sym typeface="+mn-ea"/>
              </a:rPr>
              <a:t>    cin &gt;&gt; str;</a:t>
            </a:r>
          </a:p>
          <a:p>
            <a:r>
              <a:rPr lang="en-US" sz="2000" b="1" dirty="0">
                <a:solidFill>
                  <a:schemeClr val="bg1"/>
                </a:solidFill>
                <a:latin typeface="Courier New" panose="02070309020205020404" pitchFamily="49" charset="0"/>
                <a:cs typeface="Courier New" panose="02070309020205020404" pitchFamily="49" charset="0"/>
                <a:sym typeface="+mn-ea"/>
              </a:rPr>
              <a:t>    if (checkRedundancy(str) == 1) </a:t>
            </a:r>
          </a:p>
          <a:p>
            <a:r>
              <a:rPr lang="en-US" sz="2000" b="1" dirty="0">
                <a:solidFill>
                  <a:schemeClr val="bg1"/>
                </a:solidFill>
                <a:latin typeface="Courier New" panose="02070309020205020404" pitchFamily="49" charset="0"/>
                <a:cs typeface="Courier New" panose="02070309020205020404" pitchFamily="49" charset="0"/>
                <a:sym typeface="+mn-ea"/>
              </a:rPr>
              <a:t>        cout&lt;&lt; "Yes";</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cout &lt;&lt; "No";</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51. Reverse a Linked List Recursively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862320"/>
          </a:xfrm>
          <a:prstGeom prst="rect">
            <a:avLst/>
          </a:prstGeom>
          <a:noFill/>
        </p:spPr>
        <p:txBody>
          <a:bodyPr wrap="square" rtlCol="0">
            <a:spAutoFit/>
          </a:bodyPr>
          <a:lstStyle/>
          <a:p>
            <a:pPr algn="just"/>
            <a:r>
              <a:rPr lang="en-US" sz="2500" dirty="0">
                <a:latin typeface="Nunito Sans" panose="00000500000000000000" pitchFamily="2" charset="0"/>
                <a:sym typeface="+mn-ea"/>
              </a:rPr>
              <a:t>Given a linked list of N nodes. The task is to reverse this list.</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Input: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first line of input contains the number of test cases T. For each test case, the first line contains the length of the linked list and the next line contains the elements of the linked list.</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Output:</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For each test case, print the reversed linked list in a new line.</a:t>
            </a: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User Task:</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The task is to complete the function reverseList() with head reference as the only argument and should return a new head after reversing the list.</a:t>
            </a:r>
          </a:p>
          <a:p>
            <a:pPr algn="just"/>
            <a:r>
              <a:rPr lang="en-US" sz="2500" dirty="0">
                <a:latin typeface="Nunito Sans" panose="00000500000000000000" pitchFamily="2" charset="0"/>
                <a:sym typeface="+mn-ea"/>
              </a:rPr>
              <a:t>Expected Time Complexity: O(N).</a:t>
            </a:r>
          </a:p>
          <a:p>
            <a:pPr algn="just"/>
            <a:r>
              <a:rPr lang="en-US" sz="2500" dirty="0">
                <a:latin typeface="Nunito Sans" panose="00000500000000000000" pitchFamily="2" charset="0"/>
                <a:sym typeface="+mn-ea"/>
              </a:rPr>
              <a:t>Expected Auxiliary Space: O(1).</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51. Reverse a Linked List Recursively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3" name="TextBox 17"/>
          <p:cNvSpPr txBox="1"/>
          <p:nvPr/>
        </p:nvSpPr>
        <p:spPr>
          <a:xfrm>
            <a:off x="598715" y="1156906"/>
            <a:ext cx="10950806" cy="5092700"/>
          </a:xfrm>
          <a:prstGeom prst="rect">
            <a:avLst/>
          </a:prstGeom>
          <a:noFill/>
        </p:spPr>
        <p:txBody>
          <a:bodyPr wrap="square" rtlCol="0">
            <a:spAutoFit/>
          </a:bodyPr>
          <a:lstStyle/>
          <a:p>
            <a:pPr algn="just"/>
            <a:r>
              <a:rPr lang="en-US" sz="2500" b="1" dirty="0">
                <a:latin typeface="Nunito Sans" panose="00000500000000000000" pitchFamily="2" charset="0"/>
                <a:sym typeface="+mn-ea"/>
              </a:rPr>
              <a:t>Constraints:</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1 &lt;= T &lt;= 100 //denotes number of cases</a:t>
            </a:r>
          </a:p>
          <a:p>
            <a:pPr algn="just"/>
            <a:r>
              <a:rPr lang="en-US" sz="2500" dirty="0">
                <a:latin typeface="Nunito Sans" panose="00000500000000000000" pitchFamily="2" charset="0"/>
                <a:sym typeface="+mn-ea"/>
              </a:rPr>
              <a:t>1 &lt;= N &lt;= 104</a:t>
            </a: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endParaRPr lang="en-US" sz="2500" dirty="0">
              <a:latin typeface="Nunito Sans" panose="00000500000000000000" pitchFamily="2" charset="0"/>
              <a:sym typeface="+mn-ea"/>
            </a:endParaRPr>
          </a:p>
          <a:p>
            <a:pPr algn="just"/>
            <a:r>
              <a:rPr lang="en-US" sz="2500" b="1" dirty="0">
                <a:latin typeface="Nunito Sans" panose="00000500000000000000" pitchFamily="2" charset="0"/>
                <a:sym typeface="+mn-ea"/>
              </a:rPr>
              <a:t>Explanation:</a:t>
            </a:r>
            <a:endParaRPr lang="en-US" sz="2500" dirty="0">
              <a:latin typeface="Nunito Sans" panose="00000500000000000000" pitchFamily="2" charset="0"/>
              <a:sym typeface="+mn-ea"/>
            </a:endParaRPr>
          </a:p>
          <a:p>
            <a:pPr algn="just"/>
            <a:r>
              <a:rPr lang="en-US" sz="2500" dirty="0">
                <a:latin typeface="Nunito Sans" panose="00000500000000000000" pitchFamily="2" charset="0"/>
                <a:sym typeface="+mn-ea"/>
              </a:rPr>
              <a:t>Testcase 1: After reversing the list, elements are 6-&gt;5-&gt;4-&gt;3-&gt;2-&gt;1.</a:t>
            </a:r>
          </a:p>
          <a:p>
            <a:pPr algn="just"/>
            <a:r>
              <a:rPr lang="en-US" sz="2500" dirty="0">
                <a:latin typeface="Nunito Sans" panose="00000500000000000000" pitchFamily="2" charset="0"/>
                <a:sym typeface="+mn-ea"/>
              </a:rPr>
              <a:t>Testcase 2: After reversing the list, elements are 10-&gt;9-&gt;8-&gt;7-&gt;2.</a:t>
            </a:r>
          </a:p>
        </p:txBody>
      </p:sp>
      <p:sp>
        <p:nvSpPr>
          <p:cNvPr id="4" name="TextBox 7"/>
          <p:cNvSpPr txBox="1"/>
          <p:nvPr/>
        </p:nvSpPr>
        <p:spPr>
          <a:xfrm>
            <a:off x="598805" y="2384425"/>
            <a:ext cx="285813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2384425"/>
            <a:ext cx="3434080"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2793189"/>
            <a:ext cx="5040086" cy="860425"/>
          </a:xfrm>
          <a:prstGeom prst="rect">
            <a:avLst/>
          </a:prstGeom>
          <a:noFill/>
        </p:spPr>
        <p:txBody>
          <a:bodyPr wrap="square" rtlCol="0">
            <a:spAutoFit/>
          </a:bodyPr>
          <a:lstStyle/>
          <a:p>
            <a:pPr algn="just"/>
            <a:r>
              <a:rPr lang="en-US" sz="2500" dirty="0">
                <a:latin typeface="Nunito Sans" panose="00000500000000000000" pitchFamily="2" charset="0"/>
                <a:sym typeface="+mn-ea"/>
              </a:rPr>
              <a:t>6 5 4 3 2 1</a:t>
            </a:r>
          </a:p>
          <a:p>
            <a:pPr algn="just"/>
            <a:r>
              <a:rPr lang="en-US" sz="2500" dirty="0">
                <a:latin typeface="Nunito Sans" panose="00000500000000000000" pitchFamily="2" charset="0"/>
                <a:sym typeface="+mn-ea"/>
              </a:rPr>
              <a:t>10 9 8 7 2</a:t>
            </a:r>
          </a:p>
        </p:txBody>
      </p:sp>
      <p:sp>
        <p:nvSpPr>
          <p:cNvPr id="12" name="TextBox 11"/>
          <p:cNvSpPr txBox="1"/>
          <p:nvPr/>
        </p:nvSpPr>
        <p:spPr>
          <a:xfrm>
            <a:off x="598714" y="2903238"/>
            <a:ext cx="5040086" cy="2014855"/>
          </a:xfrm>
          <a:prstGeom prst="rect">
            <a:avLst/>
          </a:prstGeom>
          <a:noFill/>
        </p:spPr>
        <p:txBody>
          <a:bodyPr wrap="square" rtlCol="0">
            <a:spAutoFit/>
          </a:bodyPr>
          <a:lstStyle/>
          <a:p>
            <a:pPr algn="just"/>
            <a:r>
              <a:rPr lang="en-US" sz="2500" dirty="0">
                <a:latin typeface="Nunito Sans" panose="00000500000000000000" pitchFamily="2" charset="0"/>
                <a:sym typeface="+mn-ea"/>
              </a:rPr>
              <a:t>2</a:t>
            </a:r>
          </a:p>
          <a:p>
            <a:pPr algn="just"/>
            <a:r>
              <a:rPr lang="en-US" sz="2500" dirty="0">
                <a:latin typeface="Nunito Sans" panose="00000500000000000000" pitchFamily="2" charset="0"/>
                <a:sym typeface="+mn-ea"/>
              </a:rPr>
              <a:t>6</a:t>
            </a:r>
          </a:p>
          <a:p>
            <a:pPr algn="just"/>
            <a:r>
              <a:rPr lang="en-US" sz="2500" dirty="0">
                <a:latin typeface="Nunito Sans" panose="00000500000000000000" pitchFamily="2" charset="0"/>
                <a:sym typeface="+mn-ea"/>
              </a:rPr>
              <a:t>1 2 3 4 5 6</a:t>
            </a:r>
          </a:p>
          <a:p>
            <a:pPr algn="just"/>
            <a:r>
              <a:rPr lang="en-US" sz="2500" dirty="0">
                <a:latin typeface="Nunito Sans" panose="00000500000000000000" pitchFamily="2" charset="0"/>
                <a:sym typeface="+mn-ea"/>
              </a:rPr>
              <a:t>5</a:t>
            </a:r>
          </a:p>
          <a:p>
            <a:pPr algn="just"/>
            <a:r>
              <a:rPr lang="en-US" sz="2500" dirty="0">
                <a:latin typeface="Nunito Sans" panose="00000500000000000000" pitchFamily="2" charset="0"/>
                <a:sym typeface="+mn-ea"/>
              </a:rPr>
              <a:t>2 7 8 9 10</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struct Node { </a:t>
            </a:r>
          </a:p>
          <a:p>
            <a:r>
              <a:rPr lang="en-US" sz="2000" b="1" dirty="0">
                <a:solidFill>
                  <a:schemeClr val="bg1"/>
                </a:solidFill>
                <a:latin typeface="Courier New" panose="02070309020205020404" pitchFamily="49" charset="0"/>
                <a:cs typeface="Courier New" panose="02070309020205020404" pitchFamily="49" charset="0"/>
                <a:sym typeface="+mn-ea"/>
              </a:rPr>
              <a:t>    int data; </a:t>
            </a:r>
          </a:p>
          <a:p>
            <a:r>
              <a:rPr lang="en-US" sz="2000" b="1" dirty="0">
                <a:solidFill>
                  <a:schemeClr val="bg1"/>
                </a:solidFill>
                <a:latin typeface="Courier New" panose="02070309020205020404" pitchFamily="49" charset="0"/>
                <a:cs typeface="Courier New" panose="02070309020205020404" pitchFamily="49" charset="0"/>
                <a:sym typeface="+mn-ea"/>
              </a:rPr>
              <a:t>    struct Node* next; </a:t>
            </a:r>
          </a:p>
          <a:p>
            <a:r>
              <a:rPr lang="en-US" sz="2000" b="1" dirty="0">
                <a:solidFill>
                  <a:schemeClr val="bg1"/>
                </a:solidFill>
                <a:latin typeface="Courier New" panose="02070309020205020404" pitchFamily="49" charset="0"/>
                <a:cs typeface="Courier New" panose="02070309020205020404" pitchFamily="49" charset="0"/>
                <a:sym typeface="+mn-ea"/>
              </a:rPr>
              <a:t>    Node(int data)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this-&gt;data = data; </a:t>
            </a:r>
          </a:p>
          <a:p>
            <a:r>
              <a:rPr lang="en-US" sz="2000" b="1" dirty="0">
                <a:solidFill>
                  <a:schemeClr val="bg1"/>
                </a:solidFill>
                <a:latin typeface="Courier New" panose="02070309020205020404" pitchFamily="49" charset="0"/>
                <a:cs typeface="Courier New" panose="02070309020205020404" pitchFamily="49" charset="0"/>
                <a:sym typeface="+mn-ea"/>
              </a:rPr>
              <a:t>        next = NULL;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struct LinkedList { </a:t>
            </a:r>
          </a:p>
          <a:p>
            <a:r>
              <a:rPr lang="en-US" sz="2000" b="1" dirty="0">
                <a:solidFill>
                  <a:schemeClr val="bg1"/>
                </a:solidFill>
                <a:latin typeface="Courier New" panose="02070309020205020404" pitchFamily="49" charset="0"/>
                <a:cs typeface="Courier New" panose="02070309020205020404" pitchFamily="49" charset="0"/>
                <a:sym typeface="+mn-ea"/>
              </a:rPr>
              <a:t>    Node* head, *last; </a:t>
            </a:r>
          </a:p>
          <a:p>
            <a:r>
              <a:rPr lang="en-US" sz="2000" b="1" dirty="0">
                <a:solidFill>
                  <a:schemeClr val="bg1"/>
                </a:solidFill>
                <a:latin typeface="Courier New" panose="02070309020205020404" pitchFamily="49" charset="0"/>
                <a:cs typeface="Courier New" panose="02070309020205020404" pitchFamily="49" charset="0"/>
                <a:sym typeface="+mn-ea"/>
              </a:rPr>
              <a:t>    LinkedList()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head = NULL; </a:t>
            </a:r>
          </a:p>
          <a:p>
            <a:r>
              <a:rPr lang="en-US" sz="2000" b="1" dirty="0">
                <a:solidFill>
                  <a:schemeClr val="bg1"/>
                </a:solidFill>
                <a:latin typeface="Courier New" panose="02070309020205020404" pitchFamily="49" charset="0"/>
                <a:cs typeface="Courier New" panose="02070309020205020404" pitchFamily="49" charset="0"/>
                <a:sym typeface="+mn-ea"/>
              </a:rPr>
              <a:t>        last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Node* reverse(Node* node)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if(node==NULL)</a:t>
            </a:r>
          </a:p>
          <a:p>
            <a:r>
              <a:rPr lang="en-US" sz="2000" b="1" dirty="0">
                <a:solidFill>
                  <a:schemeClr val="bg1"/>
                </a:solidFill>
                <a:latin typeface="Courier New" panose="02070309020205020404" pitchFamily="49" charset="0"/>
                <a:cs typeface="Courier New" panose="02070309020205020404" pitchFamily="49" charset="0"/>
                <a:sym typeface="+mn-ea"/>
              </a:rPr>
              <a:t>    		return NULL;</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this-&gt;reverse(node-&gt;next);</a:t>
            </a:r>
          </a:p>
          <a:p>
            <a:r>
              <a:rPr lang="en-US" sz="2000" b="1" dirty="0">
                <a:solidFill>
                  <a:schemeClr val="bg1"/>
                </a:solidFill>
                <a:latin typeface="Courier New" panose="02070309020205020404" pitchFamily="49" charset="0"/>
                <a:cs typeface="Courier New" panose="02070309020205020404" pitchFamily="49" charset="0"/>
                <a:sym typeface="+mn-ea"/>
              </a:rPr>
              <a:t>    		cout&lt;&lt;node-&gt;data&lt;&lt;"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void print()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struct Node* temp = head; </a:t>
            </a:r>
          </a:p>
          <a:p>
            <a:r>
              <a:rPr lang="en-US" sz="2000" b="1" dirty="0">
                <a:solidFill>
                  <a:schemeClr val="bg1"/>
                </a:solidFill>
                <a:latin typeface="Courier New" panose="02070309020205020404" pitchFamily="49" charset="0"/>
                <a:cs typeface="Courier New" panose="02070309020205020404" pitchFamily="49" charset="0"/>
                <a:sym typeface="+mn-ea"/>
              </a:rPr>
              <a:t>        while (temp != NULL) { </a:t>
            </a:r>
          </a:p>
          <a:p>
            <a:r>
              <a:rPr lang="en-US" sz="2000" b="1" dirty="0">
                <a:solidFill>
                  <a:schemeClr val="bg1"/>
                </a:solidFill>
                <a:latin typeface="Courier New" panose="02070309020205020404" pitchFamily="49" charset="0"/>
                <a:cs typeface="Courier New" panose="02070309020205020404" pitchFamily="49" charset="0"/>
                <a:sym typeface="+mn-ea"/>
              </a:rPr>
              <a:t>            cout &lt;&lt; temp-&gt;data &lt;&lt; " "; </a:t>
            </a:r>
          </a:p>
          <a:p>
            <a:r>
              <a:rPr lang="en-US" sz="2000" b="1" dirty="0">
                <a:solidFill>
                  <a:schemeClr val="bg1"/>
                </a:solidFill>
                <a:latin typeface="Courier New" panose="02070309020205020404" pitchFamily="49" charset="0"/>
                <a:cs typeface="Courier New" panose="02070309020205020404" pitchFamily="49" charset="0"/>
                <a:sym typeface="+mn-ea"/>
              </a:rPr>
              <a:t>            temp = temp-&gt;next;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void insert(int data)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if(head==NULL)</a:t>
            </a:r>
          </a:p>
          <a:p>
            <a:r>
              <a:rPr lang="en-US" sz="2000" b="1" dirty="0">
                <a:solidFill>
                  <a:schemeClr val="bg1"/>
                </a:solidFill>
                <a:latin typeface="Courier New" panose="02070309020205020404" pitchFamily="49" charset="0"/>
                <a:cs typeface="Courier New" panose="02070309020205020404" pitchFamily="49" charset="0"/>
                <a:sym typeface="+mn-ea"/>
              </a:rPr>
              <a:t>    		last=head=new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TCS Digital Pattern: 2022-2023</a:t>
            </a: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nvGraphicFramePr>
        <p:xfrm>
          <a:off x="762001" y="1611766"/>
          <a:ext cx="9829799" cy="4920520"/>
        </p:xfrm>
        <a:graphic>
          <a:graphicData uri="http://schemas.openxmlformats.org/drawingml/2006/table">
            <a:tbl>
              <a:tblPr firstRow="1" bandRow="1">
                <a:tableStyleId>{5C22544A-7EE6-4342-B048-85BDC9FD1C3A}</a:tableStyleId>
              </a:tblPr>
              <a:tblGrid>
                <a:gridCol w="1537759">
                  <a:extLst>
                    <a:ext uri="{9D8B030D-6E8A-4147-A177-3AD203B41FA5}">
                      <a16:colId xmlns:a16="http://schemas.microsoft.com/office/drawing/2014/main" xmlns="" val="1483594310"/>
                    </a:ext>
                  </a:extLst>
                </a:gridCol>
                <a:gridCol w="3918210">
                  <a:extLst>
                    <a:ext uri="{9D8B030D-6E8A-4147-A177-3AD203B41FA5}">
                      <a16:colId xmlns:a16="http://schemas.microsoft.com/office/drawing/2014/main" xmlns="" val="350540771"/>
                    </a:ext>
                  </a:extLst>
                </a:gridCol>
                <a:gridCol w="4373830">
                  <a:extLst>
                    <a:ext uri="{9D8B030D-6E8A-4147-A177-3AD203B41FA5}">
                      <a16:colId xmlns:a16="http://schemas.microsoft.com/office/drawing/2014/main" xmlns="" val="1911617165"/>
                    </a:ext>
                  </a:extLst>
                </a:gridCol>
              </a:tblGrid>
              <a:tr h="629297">
                <a:tc>
                  <a:txBody>
                    <a:bodyPr/>
                    <a:lstStyle/>
                    <a:p>
                      <a:pPr algn="ctr"/>
                      <a:r>
                        <a:rPr lang="en-US" sz="1600" dirty="0">
                          <a:latin typeface="Nunito Sans" panose="020B0604020202020204" charset="0"/>
                        </a:rPr>
                        <a:t>Part </a:t>
                      </a:r>
                    </a:p>
                  </a:txBody>
                  <a:tcPr anchor="ctr">
                    <a:solidFill>
                      <a:srgbClr val="F05136"/>
                    </a:solidFill>
                  </a:tcPr>
                </a:tc>
                <a:tc>
                  <a:txBody>
                    <a:bodyPr/>
                    <a:lstStyle/>
                    <a:p>
                      <a:pPr algn="ctr"/>
                      <a:r>
                        <a:rPr lang="en-US" sz="1600" dirty="0">
                          <a:latin typeface="Nunito Sans" panose="020B0604020202020204" charset="0"/>
                        </a:rPr>
                        <a:t> Section</a:t>
                      </a:r>
                    </a:p>
                  </a:txBody>
                  <a:tcPr anchor="ctr">
                    <a:solidFill>
                      <a:srgbClr val="F05136"/>
                    </a:solidFill>
                  </a:tcPr>
                </a:tc>
                <a:tc>
                  <a:txBody>
                    <a:bodyPr/>
                    <a:lstStyle/>
                    <a:p>
                      <a:pPr algn="ctr"/>
                      <a:r>
                        <a:rPr lang="en-US" sz="1600" dirty="0">
                          <a:latin typeface="Nunito Sans" panose="020B0604020202020204" charset="0"/>
                        </a:rPr>
                        <a:t>Duration</a:t>
                      </a:r>
                    </a:p>
                  </a:txBody>
                  <a:tcPr anchor="ctr">
                    <a:solidFill>
                      <a:srgbClr val="F05136"/>
                    </a:solidFill>
                  </a:tcPr>
                </a:tc>
                <a:extLst>
                  <a:ext uri="{0D108BD9-81ED-4DB2-BD59-A6C34878D82A}">
                    <a16:rowId xmlns:a16="http://schemas.microsoft.com/office/drawing/2014/main" xmlns="" val="3623330420"/>
                  </a:ext>
                </a:extLst>
              </a:tr>
              <a:tr h="364331">
                <a:tc rowSpan="4">
                  <a:txBody>
                    <a:bodyPr/>
                    <a:lstStyle/>
                    <a:p>
                      <a:pPr algn="ctr"/>
                      <a:endParaRPr lang="en-US" sz="1600" dirty="0">
                        <a:solidFill>
                          <a:schemeClr val="bg1"/>
                        </a:solidFill>
                        <a:latin typeface="Nunito Sans" panose="020B0604020202020204" charset="0"/>
                      </a:endParaRPr>
                    </a:p>
                    <a:p>
                      <a:pPr algn="ctr"/>
                      <a:endParaRPr lang="en-US" sz="1600" dirty="0">
                        <a:solidFill>
                          <a:schemeClr val="bg1"/>
                        </a:solidFill>
                        <a:latin typeface="Nunito Sans" panose="020B0604020202020204" charset="0"/>
                      </a:endParaRPr>
                    </a:p>
                    <a:p>
                      <a:pPr algn="ctr"/>
                      <a:endParaRPr lang="en-US" sz="1600" dirty="0">
                        <a:solidFill>
                          <a:schemeClr val="bg1"/>
                        </a:solidFill>
                        <a:latin typeface="Nunito Sans" panose="020B0604020202020204" charset="0"/>
                      </a:endParaRPr>
                    </a:p>
                    <a:p>
                      <a:pPr algn="ctr"/>
                      <a:r>
                        <a:rPr lang="en-US" sz="1600" dirty="0">
                          <a:solidFill>
                            <a:schemeClr val="bg1"/>
                          </a:solidFill>
                          <a:latin typeface="Nunito Sans" panose="020B0604020202020204" charset="0"/>
                        </a:rPr>
                        <a:t> A(Foundation Section)</a:t>
                      </a:r>
                    </a:p>
                  </a:txBody>
                  <a:tcPr>
                    <a:solidFill>
                      <a:srgbClr val="F05136"/>
                    </a:solidFill>
                  </a:tcPr>
                </a:tc>
                <a:tc>
                  <a:txBody>
                    <a:bodyPr/>
                    <a:lstStyle/>
                    <a:p>
                      <a:pPr algn="ctr"/>
                      <a:r>
                        <a:rPr lang="en-US" sz="1600" dirty="0">
                          <a:solidFill>
                            <a:schemeClr val="bg1"/>
                          </a:solidFill>
                          <a:latin typeface="Nunito Sans" panose="020B0604020202020204" charset="0"/>
                        </a:rPr>
                        <a:t>Traits</a:t>
                      </a:r>
                    </a:p>
                  </a:txBody>
                  <a:tcPr anchor="ctr">
                    <a:solidFill>
                      <a:srgbClr val="F05136"/>
                    </a:solidFill>
                  </a:tcPr>
                </a:tc>
                <a:tc>
                  <a:txBody>
                    <a:bodyPr/>
                    <a:lstStyle/>
                    <a:p>
                      <a:pPr algn="ctr"/>
                      <a:r>
                        <a:rPr lang="en-US" sz="1600" dirty="0">
                          <a:solidFill>
                            <a:schemeClr val="bg1"/>
                          </a:solidFill>
                          <a:latin typeface="Nunito Sans" panose="020B0604020202020204" charset="0"/>
                        </a:rPr>
                        <a:t>1 min</a:t>
                      </a:r>
                    </a:p>
                  </a:txBody>
                  <a:tcPr anchor="ctr">
                    <a:solidFill>
                      <a:srgbClr val="F05136"/>
                    </a:solidFill>
                  </a:tcPr>
                </a:tc>
                <a:extLst>
                  <a:ext uri="{0D108BD9-81ED-4DB2-BD59-A6C34878D82A}">
                    <a16:rowId xmlns:a16="http://schemas.microsoft.com/office/drawing/2014/main" xmlns="" val="1730377191"/>
                  </a:ext>
                </a:extLst>
              </a:tr>
              <a:tr h="629297">
                <a:tc vMerge="1">
                  <a:txBody>
                    <a:bodyPr/>
                    <a:lstStyle/>
                    <a:p>
                      <a:endParaRPr lang="en-US" dirty="0"/>
                    </a:p>
                  </a:txBody>
                  <a:tcPr>
                    <a:solidFill>
                      <a:srgbClr val="F05136"/>
                    </a:solidFill>
                  </a:tcPr>
                </a:tc>
                <a:tc>
                  <a:txBody>
                    <a:bodyPr/>
                    <a:lstStyle/>
                    <a:p>
                      <a:pPr algn="ctr"/>
                      <a:r>
                        <a:rPr lang="en-US" sz="1600" dirty="0">
                          <a:solidFill>
                            <a:schemeClr val="bg1"/>
                          </a:solidFill>
                          <a:latin typeface="Nunito Sans" panose="020B0604020202020204" charset="0"/>
                        </a:rPr>
                        <a:t>Numerical Ability</a:t>
                      </a:r>
                    </a:p>
                  </a:txBody>
                  <a:tcPr anchor="ctr">
                    <a:solidFill>
                      <a:srgbClr val="F05136"/>
                    </a:solidFill>
                  </a:tcPr>
                </a:tc>
                <a:tc>
                  <a:txBody>
                    <a:bodyPr/>
                    <a:lstStyle/>
                    <a:p>
                      <a:pPr marL="0" indent="0" algn="ctr">
                        <a:buNone/>
                      </a:pPr>
                      <a:r>
                        <a:rPr lang="en-US" sz="1600" baseline="0" dirty="0">
                          <a:solidFill>
                            <a:schemeClr val="bg1"/>
                          </a:solidFill>
                          <a:latin typeface="Nunito Sans" panose="020B0604020202020204" charset="0"/>
                        </a:rPr>
                        <a:t>25 min</a:t>
                      </a:r>
                    </a:p>
                    <a:p>
                      <a:pPr marL="0" indent="0" algn="ctr">
                        <a:buNone/>
                      </a:pPr>
                      <a:endParaRPr lang="en-US" sz="1600" dirty="0">
                        <a:solidFill>
                          <a:schemeClr val="bg1"/>
                        </a:solidFill>
                        <a:latin typeface="Nunito Sans" panose="020B0604020202020204" charset="0"/>
                      </a:endParaRPr>
                    </a:p>
                  </a:txBody>
                  <a:tcPr anchor="ctr">
                    <a:solidFill>
                      <a:srgbClr val="F05136"/>
                    </a:solidFill>
                  </a:tcPr>
                </a:tc>
                <a:extLst>
                  <a:ext uri="{0D108BD9-81ED-4DB2-BD59-A6C34878D82A}">
                    <a16:rowId xmlns:a16="http://schemas.microsoft.com/office/drawing/2014/main" xmlns="" val="1733837080"/>
                  </a:ext>
                </a:extLst>
              </a:tr>
              <a:tr h="416076">
                <a:tc vMerge="1">
                  <a:txBody>
                    <a:bodyPr/>
                    <a:lstStyle/>
                    <a:p>
                      <a:endParaRPr lang="en-US" dirty="0"/>
                    </a:p>
                  </a:txBody>
                  <a:tcPr>
                    <a:solidFill>
                      <a:srgbClr val="F05136"/>
                    </a:solidFill>
                  </a:tcPr>
                </a:tc>
                <a:tc>
                  <a:txBody>
                    <a:bodyPr/>
                    <a:lstStyle/>
                    <a:p>
                      <a:pPr marL="0" indent="0" algn="ctr">
                        <a:buNone/>
                      </a:pPr>
                      <a:r>
                        <a:rPr lang="en-US" sz="1600" dirty="0">
                          <a:solidFill>
                            <a:schemeClr val="bg1"/>
                          </a:solidFill>
                          <a:latin typeface="Nunito Sans" panose="020B0604020202020204" charset="0"/>
                        </a:rPr>
                        <a:t>Verbal Ability</a:t>
                      </a:r>
                    </a:p>
                  </a:txBody>
                  <a:tcPr anchor="ctr">
                    <a:solidFill>
                      <a:srgbClr val="F05136"/>
                    </a:solidFill>
                  </a:tcPr>
                </a:tc>
                <a:tc>
                  <a:txBody>
                    <a:bodyPr/>
                    <a:lstStyle/>
                    <a:p>
                      <a:pPr marL="0" indent="0" algn="ctr">
                        <a:buNone/>
                      </a:pPr>
                      <a:r>
                        <a:rPr lang="en-US" sz="1600" dirty="0">
                          <a:solidFill>
                            <a:schemeClr val="bg1"/>
                          </a:solidFill>
                          <a:latin typeface="Nunito Sans" panose="020B0604020202020204" charset="0"/>
                        </a:rPr>
                        <a:t>25 min</a:t>
                      </a:r>
                    </a:p>
                  </a:txBody>
                  <a:tcPr anchor="ctr">
                    <a:solidFill>
                      <a:srgbClr val="F05136"/>
                    </a:solidFill>
                  </a:tcPr>
                </a:tc>
                <a:extLst>
                  <a:ext uri="{0D108BD9-81ED-4DB2-BD59-A6C34878D82A}">
                    <a16:rowId xmlns:a16="http://schemas.microsoft.com/office/drawing/2014/main" xmlns="" val="4212591570"/>
                  </a:ext>
                </a:extLst>
              </a:tr>
              <a:tr h="364331">
                <a:tc vMerge="1">
                  <a:txBody>
                    <a:bodyPr/>
                    <a:lstStyle/>
                    <a:p>
                      <a:pPr algn="ctr"/>
                      <a:endParaRPr lang="en-US" sz="1600" dirty="0">
                        <a:latin typeface="Nunito Sans" panose="020B0604020202020204" charset="0"/>
                      </a:endParaRPr>
                    </a:p>
                  </a:txBody>
                  <a:tcPr>
                    <a:solidFill>
                      <a:srgbClr val="F05136"/>
                    </a:solidFill>
                  </a:tcPr>
                </a:tc>
                <a:tc>
                  <a:txBody>
                    <a:bodyPr/>
                    <a:lstStyle/>
                    <a:p>
                      <a:pPr marL="0" indent="0" algn="ctr">
                        <a:buNone/>
                      </a:pPr>
                      <a:r>
                        <a:rPr lang="en-US" sz="1600" baseline="0" dirty="0">
                          <a:solidFill>
                            <a:schemeClr val="bg1"/>
                          </a:solidFill>
                          <a:latin typeface="Nunito Sans" panose="020B0604020202020204" charset="0"/>
                        </a:rPr>
                        <a:t>Reasoning Ability </a:t>
                      </a:r>
                      <a:endParaRPr lang="en-US" sz="1600" dirty="0">
                        <a:solidFill>
                          <a:schemeClr val="bg1"/>
                        </a:solidFill>
                        <a:latin typeface="Nunito Sans" panose="020B0604020202020204" charset="0"/>
                      </a:endParaRPr>
                    </a:p>
                  </a:txBody>
                  <a:tcPr anchor="ctr">
                    <a:solidFill>
                      <a:srgbClr val="F05136"/>
                    </a:solidFill>
                  </a:tcPr>
                </a:tc>
                <a:tc>
                  <a:txBody>
                    <a:bodyPr/>
                    <a:lstStyle/>
                    <a:p>
                      <a:pPr marL="0" indent="0" algn="ctr">
                        <a:buNone/>
                      </a:pPr>
                      <a:r>
                        <a:rPr lang="en-US" sz="1600" dirty="0">
                          <a:solidFill>
                            <a:schemeClr val="bg1"/>
                          </a:solidFill>
                          <a:latin typeface="Nunito Sans" panose="020B0604020202020204" charset="0"/>
                        </a:rPr>
                        <a:t>25 min</a:t>
                      </a:r>
                    </a:p>
                  </a:txBody>
                  <a:tcPr anchor="ctr">
                    <a:solidFill>
                      <a:srgbClr val="F05136"/>
                    </a:solidFill>
                  </a:tcPr>
                </a:tc>
                <a:extLst>
                  <a:ext uri="{0D108BD9-81ED-4DB2-BD59-A6C34878D82A}">
                    <a16:rowId xmlns:a16="http://schemas.microsoft.com/office/drawing/2014/main" xmlns="" val="1281239318"/>
                  </a:ext>
                </a:extLst>
              </a:tr>
              <a:tr h="629297">
                <a:tc rowSpan="3">
                  <a:txBody>
                    <a:bodyPr/>
                    <a:lstStyle/>
                    <a:p>
                      <a:pPr algn="ctr"/>
                      <a:r>
                        <a:rPr lang="en-US" sz="1600" dirty="0">
                          <a:solidFill>
                            <a:schemeClr val="bg1"/>
                          </a:solidFill>
                          <a:latin typeface="Nunito Sans" panose="020B0604020202020204" charset="0"/>
                        </a:rPr>
                        <a:t>B(Advanced Section)</a:t>
                      </a:r>
                    </a:p>
                  </a:txBody>
                  <a:tcPr anchor="ctr">
                    <a:solidFill>
                      <a:srgbClr val="F05136"/>
                    </a:solidFill>
                  </a:tcPr>
                </a:tc>
                <a:tc>
                  <a:txBody>
                    <a:bodyPr/>
                    <a:lstStyle/>
                    <a:p>
                      <a:pPr marL="0" indent="0" algn="ctr">
                        <a:buNone/>
                      </a:pPr>
                      <a:r>
                        <a:rPr lang="en-US" sz="1600" dirty="0">
                          <a:solidFill>
                            <a:schemeClr val="bg1"/>
                          </a:solidFill>
                          <a:latin typeface="Nunito Sans" panose="020B0604020202020204" charset="0"/>
                        </a:rPr>
                        <a:t>Advanced Quantitative Ability </a:t>
                      </a:r>
                    </a:p>
                  </a:txBody>
                  <a:tcPr anchor="ctr">
                    <a:solidFill>
                      <a:srgbClr val="F05136"/>
                    </a:solidFill>
                  </a:tcPr>
                </a:tc>
                <a:tc>
                  <a:txBody>
                    <a:bodyPr/>
                    <a:lstStyle/>
                    <a:p>
                      <a:pPr marL="0" indent="0" algn="ctr">
                        <a:buNone/>
                      </a:pPr>
                      <a:r>
                        <a:rPr lang="en-US" sz="1600" dirty="0">
                          <a:solidFill>
                            <a:schemeClr val="bg1"/>
                          </a:solidFill>
                          <a:latin typeface="Nunito Sans" panose="020B0604020202020204" charset="0"/>
                        </a:rPr>
                        <a:t>20 min</a:t>
                      </a:r>
                    </a:p>
                  </a:txBody>
                  <a:tcPr anchor="ctr">
                    <a:solidFill>
                      <a:srgbClr val="F05136"/>
                    </a:solidFill>
                  </a:tcPr>
                </a:tc>
                <a:extLst>
                  <a:ext uri="{0D108BD9-81ED-4DB2-BD59-A6C34878D82A}">
                    <a16:rowId xmlns:a16="http://schemas.microsoft.com/office/drawing/2014/main" xmlns="" val="2837203458"/>
                  </a:ext>
                </a:extLst>
              </a:tr>
              <a:tr h="629297">
                <a:tc vMerge="1">
                  <a:txBody>
                    <a:bodyPr/>
                    <a:lstStyle/>
                    <a:p>
                      <a:pPr algn="ctr"/>
                      <a:endParaRPr lang="en-US" sz="1600" dirty="0">
                        <a:solidFill>
                          <a:schemeClr val="bg1"/>
                        </a:solidFill>
                        <a:latin typeface="Nunito Sans" panose="020B0604020202020204" charset="0"/>
                      </a:endParaRPr>
                    </a:p>
                  </a:txBody>
                  <a:tcPr anchor="ctr">
                    <a:solidFill>
                      <a:srgbClr val="F05136"/>
                    </a:solidFill>
                  </a:tcPr>
                </a:tc>
                <a:tc>
                  <a:txBody>
                    <a:bodyPr/>
                    <a:lstStyle/>
                    <a:p>
                      <a:pPr marL="0" indent="0" algn="ctr">
                        <a:buNone/>
                      </a:pPr>
                      <a:r>
                        <a:rPr lang="en-US" sz="1600" dirty="0">
                          <a:solidFill>
                            <a:schemeClr val="bg1"/>
                          </a:solidFill>
                          <a:latin typeface="Nunito Sans" panose="020B0604020202020204" charset="0"/>
                        </a:rPr>
                        <a:t>Advanced Reasoning Ability</a:t>
                      </a:r>
                    </a:p>
                  </a:txBody>
                  <a:tcPr anchor="ctr">
                    <a:solidFill>
                      <a:srgbClr val="F05136"/>
                    </a:solidFill>
                  </a:tcPr>
                </a:tc>
                <a:tc>
                  <a:txBody>
                    <a:bodyPr/>
                    <a:lstStyle/>
                    <a:p>
                      <a:pPr marL="0" indent="0" algn="ctr">
                        <a:buNone/>
                      </a:pPr>
                      <a:r>
                        <a:rPr lang="en-US" sz="1600" dirty="0">
                          <a:solidFill>
                            <a:schemeClr val="bg1"/>
                          </a:solidFill>
                          <a:latin typeface="Nunito Sans" panose="020B0604020202020204" charset="0"/>
                        </a:rPr>
                        <a:t>15 min</a:t>
                      </a:r>
                    </a:p>
                  </a:txBody>
                  <a:tcPr anchor="ctr">
                    <a:solidFill>
                      <a:srgbClr val="F05136"/>
                    </a:solidFill>
                  </a:tcPr>
                </a:tc>
                <a:extLst>
                  <a:ext uri="{0D108BD9-81ED-4DB2-BD59-A6C34878D82A}">
                    <a16:rowId xmlns:a16="http://schemas.microsoft.com/office/drawing/2014/main" xmlns="" val="1932902325"/>
                  </a:ext>
                </a:extLst>
              </a:tr>
              <a:tr h="629297">
                <a:tc vMerge="1">
                  <a:txBody>
                    <a:bodyPr/>
                    <a:lstStyle/>
                    <a:p>
                      <a:pPr algn="ctr"/>
                      <a:endParaRPr lang="en-US" sz="1600" dirty="0">
                        <a:solidFill>
                          <a:schemeClr val="bg1"/>
                        </a:solidFill>
                        <a:latin typeface="Nunito Sans" panose="020B0604020202020204" charset="0"/>
                      </a:endParaRPr>
                    </a:p>
                  </a:txBody>
                  <a:tcPr anchor="ctr">
                    <a:solidFill>
                      <a:srgbClr val="F05136"/>
                    </a:solidFill>
                  </a:tcPr>
                </a:tc>
                <a:tc>
                  <a:txBody>
                    <a:bodyPr/>
                    <a:lstStyle/>
                    <a:p>
                      <a:pPr marL="0" indent="0" algn="ctr">
                        <a:buNone/>
                      </a:pPr>
                      <a:r>
                        <a:rPr lang="en-US" sz="1600" dirty="0">
                          <a:solidFill>
                            <a:schemeClr val="bg1"/>
                          </a:solidFill>
                          <a:latin typeface="Nunito Sans" panose="020B0604020202020204" charset="0"/>
                        </a:rPr>
                        <a:t>Advanced Coding</a:t>
                      </a:r>
                    </a:p>
                  </a:txBody>
                  <a:tcPr anchor="ctr">
                    <a:solidFill>
                      <a:srgbClr val="F05136"/>
                    </a:solidFill>
                  </a:tcPr>
                </a:tc>
                <a:tc>
                  <a:txBody>
                    <a:bodyPr/>
                    <a:lstStyle/>
                    <a:p>
                      <a:pPr marL="0" indent="0" algn="ctr">
                        <a:buNone/>
                      </a:pPr>
                      <a:r>
                        <a:rPr lang="en-US" sz="1600" dirty="0">
                          <a:solidFill>
                            <a:schemeClr val="bg1"/>
                          </a:solidFill>
                          <a:latin typeface="Nunito Sans" panose="020B0604020202020204" charset="0"/>
                        </a:rPr>
                        <a:t>55 min</a:t>
                      </a:r>
                    </a:p>
                  </a:txBody>
                  <a:tcPr anchor="ctr">
                    <a:solidFill>
                      <a:srgbClr val="F05136"/>
                    </a:solidFill>
                  </a:tcPr>
                </a:tc>
                <a:extLst>
                  <a:ext uri="{0D108BD9-81ED-4DB2-BD59-A6C34878D82A}">
                    <a16:rowId xmlns:a16="http://schemas.microsoft.com/office/drawing/2014/main" xmlns="" val="4050090901"/>
                  </a:ext>
                </a:extLst>
              </a:tr>
              <a:tr h="629297">
                <a:tc gridSpan="2">
                  <a:txBody>
                    <a:bodyPr/>
                    <a:lstStyle/>
                    <a:p>
                      <a:pPr algn="ctr"/>
                      <a:r>
                        <a:rPr lang="en-US" sz="1600" dirty="0">
                          <a:solidFill>
                            <a:schemeClr val="bg1"/>
                          </a:solidFill>
                          <a:latin typeface="Nunito Sans" panose="020B0604020202020204" charset="0"/>
                        </a:rPr>
                        <a:t>TOTAL DURATION</a:t>
                      </a:r>
                    </a:p>
                  </a:txBody>
                  <a:tcPr anchor="ctr">
                    <a:solidFill>
                      <a:srgbClr val="F05136"/>
                    </a:solidFill>
                  </a:tcPr>
                </a:tc>
                <a:tc hMerge="1">
                  <a:txBody>
                    <a:bodyPr/>
                    <a:lstStyle/>
                    <a:p>
                      <a:pPr marL="0" indent="0" algn="ctr">
                        <a:buNone/>
                      </a:pPr>
                      <a:endParaRPr lang="en-US" sz="1600" dirty="0">
                        <a:solidFill>
                          <a:schemeClr val="bg1"/>
                        </a:solidFill>
                        <a:latin typeface="Nunito Sans" panose="020B0604020202020204" charset="0"/>
                      </a:endParaRPr>
                    </a:p>
                  </a:txBody>
                  <a:tcPr>
                    <a:solidFill>
                      <a:srgbClr val="F05136"/>
                    </a:solidFill>
                  </a:tcPr>
                </a:tc>
                <a:tc>
                  <a:txBody>
                    <a:bodyPr/>
                    <a:lstStyle/>
                    <a:p>
                      <a:pPr marL="0" indent="0" algn="ctr">
                        <a:buNone/>
                      </a:pPr>
                      <a:r>
                        <a:rPr lang="en-US" sz="1600" dirty="0">
                          <a:solidFill>
                            <a:schemeClr val="bg1"/>
                          </a:solidFill>
                          <a:latin typeface="Nunito Sans" panose="020B0604020202020204" charset="0"/>
                        </a:rPr>
                        <a:t>166 mins</a:t>
                      </a:r>
                    </a:p>
                  </a:txBody>
                  <a:tcPr anchor="ctr">
                    <a:solidFill>
                      <a:srgbClr val="F05136"/>
                    </a:solidFill>
                  </a:tcPr>
                </a:tc>
                <a:extLst>
                  <a:ext uri="{0D108BD9-81ED-4DB2-BD59-A6C34878D82A}">
                    <a16:rowId xmlns:a16="http://schemas.microsoft.com/office/drawing/2014/main" xmlns="" val="2023050417"/>
                  </a:ext>
                </a:extLst>
              </a:tr>
            </a:tbl>
          </a:graphicData>
        </a:graphic>
      </p:graphicFrame>
    </p:spTree>
    <p:extLst>
      <p:ext uri="{BB962C8B-B14F-4D97-AF65-F5344CB8AC3E}">
        <p14:creationId xmlns:p14="http://schemas.microsoft.com/office/powerpoint/2010/main" val="2312932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0" y="0"/>
            <a:ext cx="122047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x = pop_back();</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x &lt;&lt;" deleted from end successfully.\n";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break;</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0"/>
            <a:ext cx="762635"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143</a:t>
            </a:r>
          </a:p>
          <a:p>
            <a:r>
              <a:rPr lang="en-US" sz="2000" b="1" dirty="0">
                <a:solidFill>
                  <a:srgbClr val="FFFF00"/>
                </a:solidFill>
                <a:latin typeface="Courier New" panose="02070309020205020404" pitchFamily="49" charset="0"/>
                <a:cs typeface="Courier New" panose="02070309020205020404" pitchFamily="49" charset="0"/>
              </a:rPr>
              <a:t>144</a:t>
            </a:r>
          </a:p>
          <a:p>
            <a:r>
              <a:rPr lang="en-US" sz="2000" b="1" dirty="0">
                <a:solidFill>
                  <a:srgbClr val="FFFF00"/>
                </a:solidFill>
                <a:latin typeface="Courier New" panose="02070309020205020404" pitchFamily="49" charset="0"/>
                <a:cs typeface="Courier New" panose="02070309020205020404" pitchFamily="49" charset="0"/>
              </a:rPr>
              <a:t>145</a:t>
            </a:r>
          </a:p>
          <a:p>
            <a:r>
              <a:rPr lang="en-US" sz="2000" b="1" dirty="0">
                <a:solidFill>
                  <a:srgbClr val="FFFF00"/>
                </a:solidFill>
                <a:latin typeface="Courier New" panose="02070309020205020404" pitchFamily="49" charset="0"/>
                <a:cs typeface="Courier New" panose="02070309020205020404" pitchFamily="49" charset="0"/>
              </a:rPr>
              <a:t>146</a:t>
            </a:r>
          </a:p>
          <a:p>
            <a:r>
              <a:rPr lang="en-US" sz="2000" b="1" dirty="0">
                <a:solidFill>
                  <a:srgbClr val="FFFF00"/>
                </a:solidFill>
                <a:latin typeface="Courier New" panose="02070309020205020404" pitchFamily="49" charset="0"/>
                <a:cs typeface="Courier New" panose="02070309020205020404" pitchFamily="49" charset="0"/>
              </a:rPr>
              <a:t>147</a:t>
            </a:r>
          </a:p>
          <a:p>
            <a:r>
              <a:rPr lang="en-US" sz="2000" b="1" dirty="0">
                <a:solidFill>
                  <a:srgbClr val="FFFF00"/>
                </a:solidFill>
                <a:latin typeface="Courier New" panose="02070309020205020404" pitchFamily="49" charset="0"/>
                <a:cs typeface="Courier New" panose="02070309020205020404" pitchFamily="49" charset="0"/>
              </a:rPr>
              <a:t>148</a:t>
            </a:r>
          </a:p>
          <a:p>
            <a:r>
              <a:rPr lang="en-US" sz="2000" b="1" dirty="0">
                <a:solidFill>
                  <a:srgbClr val="FFFF00"/>
                </a:solidFill>
                <a:latin typeface="Courier New" panose="02070309020205020404" pitchFamily="49" charset="0"/>
                <a:cs typeface="Courier New" panose="02070309020205020404" pitchFamily="49" charset="0"/>
              </a:rPr>
              <a:t>149</a:t>
            </a:r>
          </a:p>
          <a:p>
            <a:r>
              <a:rPr lang="en-US" sz="2000" b="1" dirty="0">
                <a:solidFill>
                  <a:srgbClr val="FFFF00"/>
                </a:solidFill>
                <a:latin typeface="Courier New" panose="02070309020205020404" pitchFamily="49" charset="0"/>
                <a:cs typeface="Courier New" panose="02070309020205020404" pitchFamily="49" charset="0"/>
              </a:rPr>
              <a:t>150</a:t>
            </a:r>
          </a:p>
          <a:p>
            <a:r>
              <a:rPr lang="en-US" sz="2000" b="1" dirty="0">
                <a:solidFill>
                  <a:srgbClr val="FFFF00"/>
                </a:solidFill>
                <a:latin typeface="Courier New" panose="02070309020205020404" pitchFamily="49" charset="0"/>
                <a:cs typeface="Courier New" panose="02070309020205020404" pitchFamily="49" charset="0"/>
              </a:rPr>
              <a:t>151</a:t>
            </a:r>
          </a:p>
          <a:p>
            <a:r>
              <a:rPr lang="en-US" sz="2000" b="1" dirty="0">
                <a:solidFill>
                  <a:srgbClr val="FFFF00"/>
                </a:solidFill>
                <a:latin typeface="Courier New" panose="02070309020205020404" pitchFamily="49" charset="0"/>
                <a:cs typeface="Courier New" panose="02070309020205020404" pitchFamily="49" charset="0"/>
              </a:rPr>
              <a:t>152</a:t>
            </a:r>
          </a:p>
          <a:p>
            <a:r>
              <a:rPr lang="en-US" sz="2000" b="1" dirty="0">
                <a:solidFill>
                  <a:srgbClr val="FFFF00"/>
                </a:solidFill>
                <a:latin typeface="Courier New" panose="02070309020205020404" pitchFamily="49" charset="0"/>
                <a:cs typeface="Courier New" panose="02070309020205020404" pitchFamily="49" charset="0"/>
              </a:rPr>
              <a:t>153</a:t>
            </a:r>
          </a:p>
          <a:p>
            <a:r>
              <a:rPr lang="en-US" sz="2000" b="1" dirty="0">
                <a:solidFill>
                  <a:srgbClr val="FFFF00"/>
                </a:solidFill>
                <a:latin typeface="Courier New" panose="02070309020205020404" pitchFamily="49" charset="0"/>
                <a:cs typeface="Courier New" panose="02070309020205020404" pitchFamily="49" charset="0"/>
              </a:rPr>
              <a:t>154</a:t>
            </a:r>
          </a:p>
          <a:p>
            <a:r>
              <a:rPr lang="en-US" sz="2000" b="1" dirty="0">
                <a:solidFill>
                  <a:srgbClr val="FFFF00"/>
                </a:solidFill>
                <a:latin typeface="Courier New" panose="02070309020205020404" pitchFamily="49" charset="0"/>
                <a:cs typeface="Courier New" panose="02070309020205020404" pitchFamily="49" charset="0"/>
              </a:rPr>
              <a:t>155</a:t>
            </a:r>
          </a:p>
          <a:p>
            <a:r>
              <a:rPr lang="en-US" sz="2000" b="1" dirty="0">
                <a:solidFill>
                  <a:srgbClr val="FFFF00"/>
                </a:solidFill>
                <a:latin typeface="Courier New" panose="02070309020205020404" pitchFamily="49" charset="0"/>
                <a:cs typeface="Courier New" panose="02070309020205020404" pitchFamily="49" charset="0"/>
              </a:rPr>
              <a:t>156</a:t>
            </a:r>
          </a:p>
          <a:p>
            <a:r>
              <a:rPr lang="en-US" sz="2000" b="1" dirty="0">
                <a:solidFill>
                  <a:srgbClr val="FFFF00"/>
                </a:solidFill>
                <a:latin typeface="Courier New" panose="02070309020205020404" pitchFamily="49" charset="0"/>
                <a:cs typeface="Courier New" panose="02070309020205020404" pitchFamily="49" charset="0"/>
              </a:rPr>
              <a:t>157</a:t>
            </a:r>
          </a:p>
          <a:p>
            <a:r>
              <a:rPr lang="en-US" sz="2000" b="1" dirty="0">
                <a:solidFill>
                  <a:srgbClr val="FFFF00"/>
                </a:solidFill>
                <a:latin typeface="Courier New" panose="02070309020205020404" pitchFamily="49" charset="0"/>
                <a:cs typeface="Courier New" panose="02070309020205020404" pitchFamily="49" charset="0"/>
              </a:rPr>
              <a:t>158</a:t>
            </a:r>
          </a:p>
          <a:p>
            <a:r>
              <a:rPr lang="en-US" sz="2000" b="1" dirty="0">
                <a:solidFill>
                  <a:srgbClr val="FFFF00"/>
                </a:solidFill>
                <a:latin typeface="Courier New" panose="02070309020205020404" pitchFamily="49" charset="0"/>
                <a:cs typeface="Courier New" panose="02070309020205020404" pitchFamily="49" charset="0"/>
              </a:rPr>
              <a:t>159</a:t>
            </a:r>
          </a:p>
          <a:p>
            <a:r>
              <a:rPr lang="en-US" sz="2000" b="1" dirty="0">
                <a:solidFill>
                  <a:srgbClr val="FFFF00"/>
                </a:solidFill>
                <a:latin typeface="Courier New" panose="02070309020205020404" pitchFamily="49" charset="0"/>
                <a:cs typeface="Courier New" panose="02070309020205020404" pitchFamily="49" charset="0"/>
              </a:rPr>
              <a:t>160</a:t>
            </a:r>
          </a:p>
          <a:p>
            <a:r>
              <a:rPr lang="en-US" sz="2000" b="1" dirty="0">
                <a:solidFill>
                  <a:srgbClr val="FFFF00"/>
                </a:solidFill>
                <a:latin typeface="Courier New" panose="02070309020205020404" pitchFamily="49" charset="0"/>
                <a:cs typeface="Courier New" panose="02070309020205020404" pitchFamily="49" charset="0"/>
              </a:rPr>
              <a:t>161</a:t>
            </a:r>
          </a:p>
          <a:p>
            <a:r>
              <a:rPr lang="en-US" sz="2000" b="1" dirty="0">
                <a:solidFill>
                  <a:srgbClr val="FFFF00"/>
                </a:solidFill>
                <a:latin typeface="Courier New" panose="02070309020205020404" pitchFamily="49" charset="0"/>
                <a:cs typeface="Courier New" panose="02070309020205020404" pitchFamily="49" charset="0"/>
              </a:rPr>
              <a:t>162</a:t>
            </a:r>
          </a:p>
          <a:p>
            <a:r>
              <a:rPr lang="en-US" sz="2000" b="1" dirty="0">
                <a:solidFill>
                  <a:srgbClr val="FFFF00"/>
                </a:solidFill>
                <a:latin typeface="Courier New" panose="02070309020205020404" pitchFamily="49" charset="0"/>
                <a:cs typeface="Courier New" panose="02070309020205020404" pitchFamily="49" charset="0"/>
              </a:rPr>
              <a:t>163</a:t>
            </a:r>
          </a:p>
          <a:p>
            <a:r>
              <a:rPr lang="en-US" sz="2000" b="1" dirty="0">
                <a:solidFill>
                  <a:srgbClr val="FFFF00"/>
                </a:solidFill>
                <a:latin typeface="Courier New" panose="02070309020205020404" pitchFamily="49" charset="0"/>
                <a:cs typeface="Courier New" panose="02070309020205020404" pitchFamily="49" charset="0"/>
              </a:rPr>
              <a:t>164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Node(data);</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last-&gt;next=new Node(data);</a:t>
            </a:r>
          </a:p>
          <a:p>
            <a:r>
              <a:rPr lang="en-US" sz="2000" b="1" dirty="0">
                <a:solidFill>
                  <a:schemeClr val="bg1"/>
                </a:solidFill>
                <a:latin typeface="Courier New" panose="02070309020205020404" pitchFamily="49" charset="0"/>
                <a:cs typeface="Courier New" panose="02070309020205020404" pitchFamily="49" charset="0"/>
                <a:sym typeface="+mn-ea"/>
              </a:rPr>
              <a:t>    		last=last-&gt;next;</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LinkedList ll;</a:t>
            </a:r>
          </a:p>
          <a:p>
            <a:r>
              <a:rPr lang="en-US" sz="2000" b="1" dirty="0">
                <a:solidFill>
                  <a:schemeClr val="bg1"/>
                </a:solidFill>
                <a:latin typeface="Courier New" panose="02070309020205020404" pitchFamily="49" charset="0"/>
                <a:cs typeface="Courier New" panose="02070309020205020404" pitchFamily="49" charset="0"/>
                <a:sym typeface="+mn-ea"/>
              </a:rPr>
              <a:t>		int n,data;</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cin&gt;&gt;data;</a:t>
            </a:r>
          </a:p>
          <a:p>
            <a:r>
              <a:rPr lang="en-US" sz="2000" b="1" dirty="0">
                <a:solidFill>
                  <a:schemeClr val="bg1"/>
                </a:solidFill>
                <a:latin typeface="Courier New" panose="02070309020205020404" pitchFamily="49" charset="0"/>
                <a:cs typeface="Courier New" panose="02070309020205020404" pitchFamily="49" charset="0"/>
                <a:sym typeface="+mn-ea"/>
              </a:rPr>
              <a:t>			ll.insert(data);</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ll.reverse(ll.head);</a:t>
            </a:r>
          </a:p>
          <a:p>
            <a:r>
              <a:rPr lang="en-US" sz="2000" b="1" dirty="0">
                <a:solidFill>
                  <a:schemeClr val="bg1"/>
                </a:solidFill>
                <a:latin typeface="Courier New" panose="02070309020205020404" pitchFamily="49" charset="0"/>
                <a:cs typeface="Courier New" panose="02070309020205020404" pitchFamily="49" charset="0"/>
                <a:sym typeface="+mn-ea"/>
              </a:rPr>
              <a:t>		cout&lt;&lt;endl;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4. Find the Nth element</a:t>
            </a:r>
          </a:p>
        </p:txBody>
      </p:sp>
      <p:sp>
        <p:nvSpPr>
          <p:cNvPr id="18" name="TextBox 17"/>
          <p:cNvSpPr txBox="1"/>
          <p:nvPr/>
        </p:nvSpPr>
        <p:spPr>
          <a:xfrm>
            <a:off x="598715" y="1156906"/>
            <a:ext cx="10950806" cy="3169285"/>
          </a:xfrm>
          <a:prstGeom prst="rect">
            <a:avLst/>
          </a:prstGeom>
          <a:noFill/>
        </p:spPr>
        <p:txBody>
          <a:bodyPr wrap="square" rtlCol="0">
            <a:spAutoFit/>
          </a:bodyPr>
          <a:lstStyle/>
          <a:p>
            <a:r>
              <a:rPr lang="en-US" sz="2500" dirty="0">
                <a:latin typeface="Nunito Sans" panose="00000500000000000000" pitchFamily="2" charset="0"/>
              </a:rPr>
              <a:t>Write a program to create a Singly Linked List and find the Nth element from the end of the list.</a:t>
            </a:r>
          </a:p>
          <a:p>
            <a:endParaRPr lang="en-US" sz="2500" dirty="0">
              <a:latin typeface="Nunito Sans" panose="00000500000000000000" pitchFamily="2" charset="0"/>
            </a:endParaRPr>
          </a:p>
          <a:p>
            <a:r>
              <a:rPr lang="en-US" sz="2500" b="1" dirty="0">
                <a:latin typeface="Nunito Sans" panose="00000500000000000000" pitchFamily="2" charset="0"/>
              </a:rPr>
              <a:t>Hint: </a:t>
            </a:r>
            <a:r>
              <a:rPr lang="en-US" sz="2500" dirty="0">
                <a:latin typeface="Nunito Sans" panose="00000500000000000000" pitchFamily="2" charset="0"/>
              </a:rPr>
              <a:t>Insertion at the beginning.</a:t>
            </a:r>
          </a:p>
          <a:p>
            <a:endParaRPr lang="en-US" sz="2500" dirty="0">
              <a:latin typeface="Nunito Sans" panose="00000500000000000000" pitchFamily="2" charset="0"/>
            </a:endParaRPr>
          </a:p>
          <a:p>
            <a:r>
              <a:rPr lang="en-US" sz="2500" b="1" dirty="0">
                <a:latin typeface="Nunito Sans" panose="00000500000000000000" pitchFamily="2" charset="0"/>
              </a:rPr>
              <a:t>Output:</a:t>
            </a:r>
          </a:p>
          <a:p>
            <a:r>
              <a:rPr lang="en-US" sz="2500" dirty="0">
                <a:latin typeface="Nunito Sans" panose="00000500000000000000" pitchFamily="2" charset="0"/>
              </a:rPr>
              <a:t>output consists of single line, print the element in the given position in a list, else print"No node found"</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7"/>
          <p:cNvSpPr txBox="1"/>
          <p:nvPr/>
        </p:nvSpPr>
        <p:spPr>
          <a:xfrm>
            <a:off x="598714" y="4191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3" name="TextBox 13"/>
          <p:cNvSpPr txBox="1"/>
          <p:nvPr/>
        </p:nvSpPr>
        <p:spPr>
          <a:xfrm>
            <a:off x="6553200" y="4191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4" name="TextBox 14"/>
          <p:cNvSpPr txBox="1"/>
          <p:nvPr/>
        </p:nvSpPr>
        <p:spPr>
          <a:xfrm>
            <a:off x="6575832" y="5106965"/>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8</a:t>
            </a:r>
          </a:p>
        </p:txBody>
      </p:sp>
      <p:sp>
        <p:nvSpPr>
          <p:cNvPr id="5" name="TextBox 11"/>
          <p:cNvSpPr txBox="1"/>
          <p:nvPr/>
        </p:nvSpPr>
        <p:spPr>
          <a:xfrm>
            <a:off x="598714" y="5106965"/>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10 8 6 4 0</a:t>
            </a:r>
          </a:p>
          <a:p>
            <a:r>
              <a:rPr lang="en-US" sz="2500" dirty="0">
                <a:latin typeface="Nunito Sans" panose="00000500000000000000" pitchFamily="2" charset="0"/>
                <a:sym typeface="+mn-ea"/>
              </a:rPr>
              <a:t>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 </a:t>
            </a:r>
          </a:p>
          <a:p>
            <a:r>
              <a:rPr lang="en-US" sz="2000" b="1" dirty="0">
                <a:solidFill>
                  <a:schemeClr val="bg1"/>
                </a:solidFill>
                <a:latin typeface="Courier New" panose="02070309020205020404" pitchFamily="49" charset="0"/>
                <a:cs typeface="Courier New" panose="02070309020205020404" pitchFamily="49" charset="0"/>
              </a:rPr>
              <a:t>#include&lt;stdlib.h&gt;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struct Node</a:t>
            </a:r>
          </a:p>
          <a:p>
            <a:r>
              <a:rPr lang="en-US" sz="2000" b="1" dirty="0">
                <a:solidFill>
                  <a:schemeClr val="bg1"/>
                </a:solidFill>
                <a:latin typeface="Courier New" panose="02070309020205020404" pitchFamily="49" charset="0"/>
                <a:cs typeface="Courier New" panose="02070309020205020404" pitchFamily="49" charset="0"/>
              </a:rPr>
              <a:t>{   int num;</a:t>
            </a:r>
          </a:p>
          <a:p>
            <a:r>
              <a:rPr lang="en-US" sz="2000" b="1" dirty="0">
                <a:solidFill>
                  <a:schemeClr val="bg1"/>
                </a:solidFill>
                <a:latin typeface="Courier New" panose="02070309020205020404" pitchFamily="49" charset="0"/>
                <a:cs typeface="Courier New" panose="02070309020205020404" pitchFamily="49" charset="0"/>
              </a:rPr>
              <a:t>    struct Node* link;</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void insertAtBeginning(struct Node** head_ref, int new_data)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struct Node* new_node = (struct Node*) malloc(sizeof(struct Node)); </a:t>
            </a:r>
          </a:p>
          <a:p>
            <a:r>
              <a:rPr lang="en-US" sz="2000" b="1" dirty="0">
                <a:solidFill>
                  <a:schemeClr val="bg1"/>
                </a:solidFill>
                <a:latin typeface="Courier New" panose="02070309020205020404" pitchFamily="49" charset="0"/>
                <a:cs typeface="Courier New" panose="02070309020205020404" pitchFamily="49" charset="0"/>
              </a:rPr>
              <a:t>	new_node-&gt;num = new_data; </a:t>
            </a:r>
          </a:p>
          <a:p>
            <a:r>
              <a:rPr lang="en-US" sz="2000" b="1" dirty="0">
                <a:solidFill>
                  <a:schemeClr val="bg1"/>
                </a:solidFill>
                <a:latin typeface="Courier New" panose="02070309020205020404" pitchFamily="49" charset="0"/>
                <a:cs typeface="Courier New" panose="02070309020205020404" pitchFamily="49" charset="0"/>
              </a:rPr>
              <a:t>	new_node-&gt;link = (*head_ref); </a:t>
            </a:r>
          </a:p>
          <a:p>
            <a:r>
              <a:rPr lang="en-US" sz="2000" b="1" dirty="0">
                <a:solidFill>
                  <a:schemeClr val="bg1"/>
                </a:solidFill>
                <a:latin typeface="Courier New" panose="02070309020205020404" pitchFamily="49" charset="0"/>
                <a:cs typeface="Courier New" panose="02070309020205020404" pitchFamily="49" charset="0"/>
              </a:rPr>
              <a:t>	(*head_ref) = new_node;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int printNthFromLast(struct Node* head, int 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len = 0, i; </a:t>
            </a:r>
          </a:p>
          <a:p>
            <a:r>
              <a:rPr lang="en-US" sz="2000" b="1" dirty="0">
                <a:solidFill>
                  <a:schemeClr val="bg1"/>
                </a:solidFill>
                <a:latin typeface="Courier New" panose="02070309020205020404" pitchFamily="49" charset="0"/>
                <a:cs typeface="Courier New" panose="02070309020205020404" pitchFamily="49" charset="0"/>
              </a:rPr>
              <a:t>	struct Node *temp = head;</a:t>
            </a:r>
          </a:p>
          <a:p>
            <a:r>
              <a:rPr lang="en-US" sz="2000" b="1" dirty="0">
                <a:solidFill>
                  <a:schemeClr val="bg1"/>
                </a:solidFill>
                <a:latin typeface="Courier New" panose="02070309020205020404" pitchFamily="49" charset="0"/>
                <a:cs typeface="Courier New" panose="02070309020205020404" pitchFamily="49" charset="0"/>
              </a:rPr>
              <a:t>	while (temp != NULL)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temp = temp-&gt;link; </a:t>
            </a:r>
          </a:p>
          <a:p>
            <a:r>
              <a:rPr lang="en-US" sz="2000" b="1" dirty="0">
                <a:solidFill>
                  <a:schemeClr val="bg1"/>
                </a:solidFill>
                <a:latin typeface="Courier New" panose="02070309020205020404" pitchFamily="49" charset="0"/>
                <a:cs typeface="Courier New" panose="02070309020205020404" pitchFamily="49" charset="0"/>
              </a:rPr>
              <a:t>		len++;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if (len &lt; n) </a:t>
            </a:r>
          </a:p>
          <a:p>
            <a:r>
              <a:rPr lang="en-US" sz="2000" b="1" dirty="0">
                <a:solidFill>
                  <a:schemeClr val="bg1"/>
                </a:solidFill>
                <a:latin typeface="Courier New" panose="02070309020205020404" pitchFamily="49" charset="0"/>
                <a:cs typeface="Courier New" panose="02070309020205020404" pitchFamily="49" charset="0"/>
              </a:rPr>
              <a:t>		return 0; </a:t>
            </a:r>
          </a:p>
          <a:p>
            <a:r>
              <a:rPr lang="en-US" sz="2000" b="1" dirty="0">
                <a:solidFill>
                  <a:schemeClr val="bg1"/>
                </a:solidFill>
                <a:latin typeface="Courier New" panose="02070309020205020404" pitchFamily="49" charset="0"/>
                <a:cs typeface="Courier New" panose="02070309020205020404" pitchFamily="49" charset="0"/>
              </a:rPr>
              <a:t>	temp = head; </a:t>
            </a:r>
          </a:p>
          <a:p>
            <a:r>
              <a:rPr lang="en-US" sz="2000" b="1" dirty="0">
                <a:solidFill>
                  <a:schemeClr val="bg1"/>
                </a:solidFill>
                <a:latin typeface="Courier New" panose="02070309020205020404" pitchFamily="49" charset="0"/>
                <a:cs typeface="Courier New" panose="02070309020205020404" pitchFamily="49" charset="0"/>
              </a:rPr>
              <a:t>	for (i = 1; i &lt; len-n+1; i++) </a:t>
            </a:r>
          </a:p>
          <a:p>
            <a:r>
              <a:rPr lang="en-US" sz="2000" b="1" dirty="0">
                <a:solidFill>
                  <a:schemeClr val="bg1"/>
                </a:solidFill>
                <a:latin typeface="Courier New" panose="02070309020205020404" pitchFamily="49" charset="0"/>
                <a:cs typeface="Courier New" panose="02070309020205020404" pitchFamily="49" charset="0"/>
              </a:rPr>
              <a:t>		temp = temp-&gt;link;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cout&lt;&lt;temp-&gt;num; </a:t>
            </a:r>
          </a:p>
          <a:p>
            <a:r>
              <a:rPr lang="en-US" sz="2000" b="1" dirty="0">
                <a:solidFill>
                  <a:schemeClr val="bg1"/>
                </a:solidFill>
                <a:latin typeface="Courier New" panose="02070309020205020404" pitchFamily="49" charset="0"/>
                <a:cs typeface="Courier New" panose="02070309020205020404" pitchFamily="49" charset="0"/>
              </a:rPr>
              <a:t>	return 1;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int main()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struct Node* head = NULL; </a:t>
            </a:r>
          </a:p>
          <a:p>
            <a:r>
              <a:rPr lang="en-US" sz="2000" b="1" dirty="0">
                <a:solidFill>
                  <a:schemeClr val="bg1"/>
                </a:solidFill>
                <a:latin typeface="Courier New" panose="02070309020205020404" pitchFamily="49" charset="0"/>
                <a:cs typeface="Courier New" panose="02070309020205020404" pitchFamily="49" charset="0"/>
              </a:rPr>
              <a:t>      int total_elem_to_insert, tmp, i,n; </a:t>
            </a:r>
          </a:p>
          <a:p>
            <a:r>
              <a:rPr lang="en-US" sz="2000" b="1" dirty="0">
                <a:solidFill>
                  <a:schemeClr val="bg1"/>
                </a:solidFill>
                <a:latin typeface="Courier New" panose="02070309020205020404" pitchFamily="49" charset="0"/>
                <a:cs typeface="Courier New" panose="02070309020205020404" pitchFamily="49" charset="0"/>
              </a:rPr>
              <a:t>      cin&gt;&gt;total_elem_to_insert;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for(i=0;i&lt;total_elem_to_insert;i++)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cin&gt;&gt;tmp; </a:t>
            </a:r>
          </a:p>
          <a:p>
            <a:r>
              <a:rPr lang="en-US" sz="2000" b="1" dirty="0">
                <a:solidFill>
                  <a:schemeClr val="bg1"/>
                </a:solidFill>
                <a:latin typeface="Courier New" panose="02070309020205020404" pitchFamily="49" charset="0"/>
                <a:cs typeface="Courier New" panose="02070309020205020404" pitchFamily="49" charset="0"/>
              </a:rPr>
              <a:t>	    insertAtBeginning(&amp;head, tmp);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scanf("%d",&amp;n);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23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44</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if(0==(printNthFromLast(head, n))) </a:t>
            </a:r>
          </a:p>
          <a:p>
            <a:r>
              <a:rPr lang="en-US" sz="2000" b="1" dirty="0">
                <a:solidFill>
                  <a:schemeClr val="bg1"/>
                </a:solidFill>
                <a:latin typeface="Courier New" panose="02070309020205020404" pitchFamily="49" charset="0"/>
                <a:cs typeface="Courier New" panose="02070309020205020404" pitchFamily="49" charset="0"/>
              </a:rPr>
              <a:t>	    cout&lt;&lt;"No node found"&lt;&lt;endl; </a:t>
            </a:r>
          </a:p>
          <a:p>
            <a:r>
              <a:rPr lang="en-US" sz="2000" b="1" dirty="0">
                <a:solidFill>
                  <a:schemeClr val="bg1"/>
                </a:solidFill>
                <a:latin typeface="Courier New" panose="02070309020205020404" pitchFamily="49" charset="0"/>
                <a:cs typeface="Courier New" panose="02070309020205020404" pitchFamily="49" charset="0"/>
              </a:rPr>
              <a:t>	return 0;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5. Extract Number from the String</a:t>
            </a:r>
          </a:p>
        </p:txBody>
      </p:sp>
      <p:sp>
        <p:nvSpPr>
          <p:cNvPr id="18" name="TextBox 17"/>
          <p:cNvSpPr txBox="1"/>
          <p:nvPr/>
        </p:nvSpPr>
        <p:spPr>
          <a:xfrm>
            <a:off x="598715" y="1156906"/>
            <a:ext cx="10950806" cy="4707890"/>
          </a:xfrm>
          <a:prstGeom prst="rect">
            <a:avLst/>
          </a:prstGeom>
          <a:noFill/>
        </p:spPr>
        <p:txBody>
          <a:bodyPr wrap="square" rtlCol="0">
            <a:spAutoFit/>
          </a:bodyPr>
          <a:lstStyle/>
          <a:p>
            <a:r>
              <a:rPr lang="en-US" sz="2500" b="1" dirty="0">
                <a:latin typeface="Nunito Sans" panose="00000500000000000000" pitchFamily="2" charset="0"/>
              </a:rPr>
              <a:t>Problem Statement: </a:t>
            </a:r>
          </a:p>
          <a:p>
            <a:r>
              <a:rPr lang="en-US" sz="2500" dirty="0">
                <a:latin typeface="Nunito Sans" panose="00000500000000000000" pitchFamily="2" charset="0"/>
              </a:rPr>
              <a:t>	Bastin once had trouble finding the numbers in a string. The numbers are distributed in a string across various test cases.</a:t>
            </a:r>
          </a:p>
          <a:p>
            <a:endParaRPr lang="en-US" sz="2500" dirty="0">
              <a:latin typeface="Nunito Sans" panose="00000500000000000000" pitchFamily="2" charset="0"/>
            </a:endParaRPr>
          </a:p>
          <a:p>
            <a:r>
              <a:rPr lang="en-US" sz="2500" dirty="0">
                <a:latin typeface="Nunito Sans" panose="00000500000000000000" pitchFamily="2" charset="0"/>
              </a:rPr>
              <a:t>There are various numbers in each test case you need to find the number in each test case. Each test case has various numbers in sequence. You need to find only those numbers which do not contain 9. For eg, if the string contains "hello this is alpha 5051 and 9475".You will extract 5051 and not 9475. You need only those numbers which are consecutive and you need to help him find the numbers. Print the largest number.</a:t>
            </a:r>
          </a:p>
          <a:p>
            <a:endParaRPr lang="en-US" sz="2500" dirty="0">
              <a:latin typeface="Nunito Sans" panose="00000500000000000000" pitchFamily="2" charset="0"/>
            </a:endParaRPr>
          </a:p>
          <a:p>
            <a:r>
              <a:rPr lang="en-US" sz="2500" b="1" dirty="0">
                <a:latin typeface="Nunito Sans" panose="00000500000000000000" pitchFamily="2" charset="0"/>
              </a:rPr>
              <a:t>Note:</a:t>
            </a:r>
            <a:r>
              <a:rPr lang="en-US" sz="2500" dirty="0">
                <a:latin typeface="Nunito Sans" panose="00000500000000000000" pitchFamily="2" charset="0"/>
              </a:rPr>
              <a:t> Use long long for storing the numbers from the 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5. Extract Number from the String</a:t>
            </a:r>
          </a:p>
        </p:txBody>
      </p:sp>
      <p:sp>
        <p:nvSpPr>
          <p:cNvPr id="18" name="TextBox 17"/>
          <p:cNvSpPr txBox="1"/>
          <p:nvPr/>
        </p:nvSpPr>
        <p:spPr>
          <a:xfrm>
            <a:off x="598715" y="1156906"/>
            <a:ext cx="10950806" cy="3553460"/>
          </a:xfrm>
          <a:prstGeom prst="rect">
            <a:avLst/>
          </a:prstGeom>
          <a:noFill/>
        </p:spPr>
        <p:txBody>
          <a:bodyPr wrap="square" rtlCol="0">
            <a:spAutoFit/>
          </a:bodyPr>
          <a:lstStyle/>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first line consists of T test cases and next T lines contain a string.</a:t>
            </a: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For each string output the number stored in that string if various numbers are there print the largest one. If a string has no numbers print -1.</a:t>
            </a:r>
          </a:p>
          <a:p>
            <a:endParaRPr lang="en-US" sz="2500" b="1"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1&lt;=</a:t>
            </a:r>
            <a:r>
              <a:rPr lang="en-US" sz="2500" b="1" dirty="0">
                <a:latin typeface="Nunito Sans" panose="00000500000000000000" pitchFamily="2" charset="0"/>
              </a:rPr>
              <a:t>T</a:t>
            </a:r>
            <a:r>
              <a:rPr lang="en-US" sz="2500" dirty="0">
                <a:latin typeface="Nunito Sans" panose="00000500000000000000" pitchFamily="2" charset="0"/>
              </a:rPr>
              <a:t>&lt;=100</a:t>
            </a:r>
          </a:p>
          <a:p>
            <a:r>
              <a:rPr lang="en-US" sz="2500" dirty="0">
                <a:latin typeface="Nunito Sans" panose="00000500000000000000" pitchFamily="2" charset="0"/>
              </a:rPr>
              <a:t>1&lt;=</a:t>
            </a:r>
            <a:r>
              <a:rPr lang="en-US" sz="2500" b="1" dirty="0">
                <a:latin typeface="Nunito Sans" panose="00000500000000000000" pitchFamily="2" charset="0"/>
              </a:rPr>
              <a:t>|S|</a:t>
            </a:r>
            <a:r>
              <a:rPr lang="en-US" sz="2500" dirty="0">
                <a:latin typeface="Nunito Sans" panose="00000500000000000000" pitchFamily="2" charset="0"/>
              </a:rPr>
              <a:t>&lt;=10000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791897" y="5201454"/>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47244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622324" y="567850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5057</a:t>
            </a:r>
          </a:p>
        </p:txBody>
      </p:sp>
      <p:sp>
        <p:nvSpPr>
          <p:cNvPr id="9" name="TextBox 11"/>
          <p:cNvSpPr txBox="1"/>
          <p:nvPr/>
        </p:nvSpPr>
        <p:spPr>
          <a:xfrm>
            <a:off x="598714" y="5772587"/>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a:t>
            </a:r>
            <a:endParaRPr lang="en-US" sz="2500" dirty="0">
              <a:latin typeface="Nunito Sans" panose="00000500000000000000" pitchFamily="2" charset="0"/>
            </a:endParaRPr>
          </a:p>
          <a:p>
            <a:r>
              <a:rPr lang="en-US" sz="2500" dirty="0">
                <a:latin typeface="Nunito Sans" panose="00000500000000000000" pitchFamily="2" charset="0"/>
                <a:sym typeface="+mn-ea"/>
              </a:rPr>
              <a:t>This is alpha 5057 and 97</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#include&lt;bits/stdc++.h&gt;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t;</a:t>
            </a:r>
          </a:p>
          <a:p>
            <a:r>
              <a:rPr lang="en-US" sz="2000" b="1" dirty="0">
                <a:solidFill>
                  <a:schemeClr val="bg1"/>
                </a:solidFill>
                <a:latin typeface="Courier New" panose="02070309020205020404" pitchFamily="49" charset="0"/>
                <a:cs typeface="Courier New" panose="02070309020205020404" pitchFamily="49" charset="0"/>
              </a:rPr>
              <a:t>  cin &gt;&gt; t;</a:t>
            </a:r>
          </a:p>
          <a:p>
            <a:r>
              <a:rPr lang="en-US" sz="2000" b="1" dirty="0">
                <a:solidFill>
                  <a:schemeClr val="bg1"/>
                </a:solidFill>
                <a:latin typeface="Courier New" panose="02070309020205020404" pitchFamily="49" charset="0"/>
                <a:cs typeface="Courier New" panose="02070309020205020404" pitchFamily="49" charset="0"/>
              </a:rPr>
              <a:t>  cin.ignore();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while(t--)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string s;</a:t>
            </a:r>
          </a:p>
          <a:p>
            <a:r>
              <a:rPr lang="en-US" sz="2000" b="1" dirty="0">
                <a:solidFill>
                  <a:schemeClr val="bg1"/>
                </a:solidFill>
                <a:latin typeface="Courier New" panose="02070309020205020404" pitchFamily="49" charset="0"/>
                <a:cs typeface="Courier New" panose="02070309020205020404" pitchFamily="49" charset="0"/>
              </a:rPr>
              <a:t>    getline(cin, s);</a:t>
            </a:r>
          </a:p>
          <a:p>
            <a:r>
              <a:rPr lang="en-US" sz="2000" b="1" dirty="0">
                <a:solidFill>
                  <a:schemeClr val="bg1"/>
                </a:solidFill>
                <a:latin typeface="Courier New" panose="02070309020205020404" pitchFamily="49" charset="0"/>
                <a:cs typeface="Courier New" panose="02070309020205020404" pitchFamily="49" charset="0"/>
              </a:rPr>
              <a:t>    int n = s.length();</a:t>
            </a:r>
          </a:p>
          <a:p>
            <a:r>
              <a:rPr lang="en-US" sz="2000" b="1" dirty="0">
                <a:solidFill>
                  <a:schemeClr val="bg1"/>
                </a:solidFill>
                <a:latin typeface="Courier New" panose="02070309020205020404" pitchFamily="49" charset="0"/>
                <a:cs typeface="Courier New" panose="02070309020205020404" pitchFamily="49" charset="0"/>
              </a:rPr>
              <a:t>    int n9 = 0;</a:t>
            </a:r>
          </a:p>
          <a:p>
            <a:r>
              <a:rPr lang="en-US" sz="2000" b="1" dirty="0">
                <a:solidFill>
                  <a:schemeClr val="bg1"/>
                </a:solidFill>
                <a:latin typeface="Courier New" panose="02070309020205020404" pitchFamily="49" charset="0"/>
                <a:cs typeface="Courier New" panose="02070309020205020404" pitchFamily="49" charset="0"/>
              </a:rPr>
              <a:t>    string res="", num = "";</a:t>
            </a:r>
          </a:p>
          <a:p>
            <a:r>
              <a:rPr lang="en-US" sz="2000" b="1" dirty="0">
                <a:solidFill>
                  <a:schemeClr val="bg1"/>
                </a:solidFill>
                <a:latin typeface="Courier New" panose="02070309020205020404" pitchFamily="49" charset="0"/>
                <a:cs typeface="Courier New" panose="02070309020205020404" pitchFamily="49" charset="0"/>
              </a:rPr>
              <a:t>    for(int i = 0; i &lt; n; 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n9 = 0;</a:t>
            </a:r>
          </a:p>
          <a:p>
            <a:r>
              <a:rPr lang="en-US" sz="2000" b="1" dirty="0">
                <a:solidFill>
                  <a:schemeClr val="bg1"/>
                </a:solidFill>
                <a:latin typeface="Courier New" panose="02070309020205020404" pitchFamily="49" charset="0"/>
                <a:cs typeface="Courier New" panose="02070309020205020404" pitchFamily="49" charset="0"/>
              </a:rPr>
              <a:t>      num = "";</a:t>
            </a:r>
          </a:p>
          <a:p>
            <a:r>
              <a:rPr lang="en-US" sz="2000" b="1" dirty="0">
                <a:solidFill>
                  <a:schemeClr val="bg1"/>
                </a:solidFill>
                <a:latin typeface="Courier New" panose="02070309020205020404" pitchFamily="49" charset="0"/>
                <a:cs typeface="Courier New" panose="02070309020205020404" pitchFamily="49" charset="0"/>
              </a:rPr>
              <a:t>      while(s[i] &gt;= '0' &amp;&amp; s[i] &lt;= '9'</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if(s[i] == '9')</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n9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num = num + s[i];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if(!n9 &amp;&amp; num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long long a = stoll(num);</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long long b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if(res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b = stoll(res);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if(a&gt; b)</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res = num;</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23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29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39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44</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if(res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&lt;&lt;res &lt;&lt; endl;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p:cNvSpPr txBox="1"/>
          <p:nvPr/>
        </p:nvSpPr>
        <p:spPr>
          <a:xfrm>
            <a:off x="2228196" y="2514600"/>
            <a:ext cx="6745013" cy="284934"/>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p:cNvSpPr txBox="1"/>
          <p:nvPr/>
        </p:nvSpPr>
        <p:spPr>
          <a:xfrm>
            <a:off x="1015554" y="1740939"/>
            <a:ext cx="10160892" cy="1014730"/>
          </a:xfrm>
          <a:prstGeom prst="rect">
            <a:avLst/>
          </a:prstGeom>
          <a:noFill/>
        </p:spPr>
        <p:txBody>
          <a:bodyPr wrap="square" rtlCol="0">
            <a:spAutoFit/>
          </a:bodyPr>
          <a:lstStyle/>
          <a:p>
            <a:r>
              <a:rPr lang="en-US" sz="6000" dirty="0">
                <a:latin typeface="Nunito Sans SemiBold" panose="00000700000000000000" pitchFamily="2" charset="0"/>
              </a:rPr>
              <a:t>TCS Digital </a:t>
            </a:r>
            <a:r>
              <a:rPr lang="en-US" sz="6000">
                <a:latin typeface="Nunito Sans SemiBold" panose="00000700000000000000" pitchFamily="2" charset="0"/>
              </a:rPr>
              <a:t>Advanced Coding</a:t>
            </a:r>
            <a:endParaRPr lang="en-US" sz="6000" dirty="0">
              <a:latin typeface="Nunito Sans SemiBold" panose="00000700000000000000" pitchFamily="2" charset="0"/>
            </a:endParaRPr>
          </a:p>
        </p:txBody>
      </p:sp>
      <p:sp>
        <p:nvSpPr>
          <p:cNvPr id="10" name="Rectangle 9"/>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6. Largest power of prime</a:t>
            </a:r>
          </a:p>
        </p:txBody>
      </p:sp>
      <p:sp>
        <p:nvSpPr>
          <p:cNvPr id="18" name="TextBox 17"/>
          <p:cNvSpPr txBox="1"/>
          <p:nvPr/>
        </p:nvSpPr>
        <p:spPr>
          <a:xfrm>
            <a:off x="193674" y="804454"/>
            <a:ext cx="11873829" cy="5863144"/>
          </a:xfrm>
          <a:prstGeom prst="rect">
            <a:avLst/>
          </a:prstGeom>
          <a:noFill/>
        </p:spPr>
        <p:txBody>
          <a:bodyPr wrap="square" rtlCol="0">
            <a:spAutoFit/>
          </a:bodyPr>
          <a:lstStyle/>
          <a:p>
            <a:r>
              <a:rPr lang="en-US" sz="2500" b="1" dirty="0">
                <a:latin typeface="Nunito Sans" panose="00000500000000000000" pitchFamily="2" charset="0"/>
              </a:rPr>
              <a:t>Problem Statement:</a:t>
            </a:r>
            <a:endParaRPr lang="en-US" sz="2500" dirty="0">
              <a:latin typeface="Nunito Sans" panose="00000500000000000000" pitchFamily="2" charset="0"/>
            </a:endParaRPr>
          </a:p>
          <a:p>
            <a:r>
              <a:rPr lang="en-US" sz="2500" dirty="0">
                <a:latin typeface="Nunito Sans" panose="00000500000000000000" pitchFamily="2" charset="0"/>
              </a:rPr>
              <a:t>	Given a positive integer N and a prime p, the task is to print the largest power of prime p that divides N!. Here N! means the factorial of N = 1 x 2 x 3 . . (N-1) x N.</a:t>
            </a:r>
          </a:p>
          <a:p>
            <a:r>
              <a:rPr lang="en-US" sz="2500" dirty="0">
                <a:latin typeface="Nunito Sans" panose="00000500000000000000" pitchFamily="2" charset="0"/>
              </a:rPr>
              <a:t>Note that the largest power may be 0 too.</a:t>
            </a:r>
          </a:p>
          <a:p>
            <a:endParaRPr lang="en-US" sz="2500" dirty="0">
              <a:latin typeface="Nunito Sans" panose="00000500000000000000" pitchFamily="2" charset="0"/>
            </a:endParaRP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first line of input contains a single integer T denoting the number of test cases. Then T test cases follow. Each test case consists of a single line containing a positive integer N and a prime p.</a:t>
            </a:r>
          </a:p>
          <a:p>
            <a:endParaRPr lang="en-US" sz="2500" dirty="0">
              <a:latin typeface="Nunito Sans" panose="00000500000000000000" pitchFamily="2" charset="0"/>
            </a:endParaRP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Corresponding to each test case, in a new line, print the largest power of prime p that divides 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6. Largest power of prime</a:t>
            </a:r>
          </a:p>
        </p:txBody>
      </p:sp>
      <p:sp>
        <p:nvSpPr>
          <p:cNvPr id="18" name="TextBox 17"/>
          <p:cNvSpPr txBox="1"/>
          <p:nvPr/>
        </p:nvSpPr>
        <p:spPr>
          <a:xfrm>
            <a:off x="598715" y="1182664"/>
            <a:ext cx="10950806" cy="1630045"/>
          </a:xfrm>
          <a:prstGeom prst="rect">
            <a:avLst/>
          </a:prstGeom>
          <a:noFill/>
        </p:spPr>
        <p:txBody>
          <a:bodyPr wrap="square" rtlCol="0">
            <a:spAutoFit/>
          </a:bodyPr>
          <a:lstStyle/>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 ≤ T ≤ 100</a:t>
            </a:r>
          </a:p>
          <a:p>
            <a:r>
              <a:rPr lang="en-US" sz="2500" dirty="0">
                <a:latin typeface="Nunito Sans" panose="00000500000000000000" pitchFamily="2" charset="0"/>
              </a:rPr>
              <a:t>1 ≤ N ≤ 100000</a:t>
            </a:r>
          </a:p>
          <a:p>
            <a:r>
              <a:rPr lang="en-US" sz="2500" dirty="0">
                <a:latin typeface="Nunito Sans" panose="00000500000000000000" pitchFamily="2" charset="0"/>
              </a:rPr>
              <a:t>2 ≤ p ≤ 5000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30734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0734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310064"/>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9</a:t>
            </a:r>
          </a:p>
          <a:p>
            <a:r>
              <a:rPr lang="en-US" sz="2500" dirty="0">
                <a:latin typeface="Nunito Sans" panose="00000500000000000000" pitchFamily="2" charset="0"/>
                <a:sym typeface="+mn-ea"/>
              </a:rPr>
              <a:t>73</a:t>
            </a:r>
          </a:p>
          <a:p>
            <a:r>
              <a:rPr lang="en-US" sz="2500" dirty="0">
                <a:latin typeface="Nunito Sans" panose="00000500000000000000" pitchFamily="2" charset="0"/>
                <a:sym typeface="+mn-ea"/>
              </a:rPr>
              <a:t>0</a:t>
            </a:r>
          </a:p>
        </p:txBody>
      </p:sp>
      <p:sp>
        <p:nvSpPr>
          <p:cNvPr id="9" name="TextBox 11"/>
          <p:cNvSpPr txBox="1"/>
          <p:nvPr/>
        </p:nvSpPr>
        <p:spPr>
          <a:xfrm>
            <a:off x="701745" y="4117660"/>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62 7</a:t>
            </a:r>
          </a:p>
          <a:p>
            <a:r>
              <a:rPr lang="en-US" sz="2500" dirty="0">
                <a:latin typeface="Nunito Sans" panose="00000500000000000000" pitchFamily="2" charset="0"/>
                <a:sym typeface="+mn-ea"/>
              </a:rPr>
              <a:t>76 2</a:t>
            </a:r>
          </a:p>
          <a:p>
            <a:r>
              <a:rPr lang="en-US" sz="2500" dirty="0">
                <a:latin typeface="Nunito Sans" panose="00000500000000000000" pitchFamily="2" charset="0"/>
                <a:sym typeface="+mn-ea"/>
              </a:rPr>
              <a:t>3 5</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06" y="439399"/>
            <a:ext cx="7889914" cy="41068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503" y="1822548"/>
            <a:ext cx="4679481" cy="4810071"/>
          </a:xfrm>
          <a:prstGeom prst="rect">
            <a:avLst/>
          </a:prstGeom>
        </p:spPr>
      </p:pic>
    </p:spTree>
    <p:extLst>
      <p:ext uri="{BB962C8B-B14F-4D97-AF65-F5344CB8AC3E}">
        <p14:creationId xmlns:p14="http://schemas.microsoft.com/office/powerpoint/2010/main" val="37566059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largestPower(int n, int p){</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x =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 (n){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 /= p;</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x += 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x;</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 &gt;&gt; 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while(test--){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n, p;</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 &gt;&gt; n &gt;&gt; p;</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cout &lt;&lt; largestPower(n, p);</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endl;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7. Family Game</a:t>
            </a:r>
          </a:p>
        </p:txBody>
      </p:sp>
      <p:sp>
        <p:nvSpPr>
          <p:cNvPr id="18" name="TextBox 17"/>
          <p:cNvSpPr txBox="1"/>
          <p:nvPr/>
        </p:nvSpPr>
        <p:spPr>
          <a:xfrm>
            <a:off x="598715" y="1156906"/>
            <a:ext cx="10950806" cy="4324261"/>
          </a:xfrm>
          <a:prstGeom prst="rect">
            <a:avLst/>
          </a:prstGeom>
          <a:noFill/>
        </p:spPr>
        <p:txBody>
          <a:bodyPr wrap="square" rtlCol="0">
            <a:spAutoFit/>
          </a:bodyPr>
          <a:lstStyle/>
          <a:p>
            <a:r>
              <a:rPr lang="en-US" sz="2500" b="1" dirty="0">
                <a:latin typeface="Nunito Sans" panose="00000500000000000000" pitchFamily="2" charset="0"/>
              </a:rPr>
              <a:t>Problem Statement:</a:t>
            </a:r>
          </a:p>
          <a:p>
            <a:r>
              <a:rPr lang="en-US" sz="2500" dirty="0">
                <a:latin typeface="Nunito Sans" panose="00000500000000000000" pitchFamily="2" charset="0"/>
              </a:rPr>
              <a:t>	In this lockdown a family of N members decided to play a game the rules of which are :-</a:t>
            </a:r>
          </a:p>
          <a:p>
            <a:pPr marL="342900" indent="-342900">
              <a:buFont typeface="Arial" panose="020B0604020202020204" pitchFamily="34" charset="0"/>
              <a:buChar char="•"/>
            </a:pPr>
            <a:r>
              <a:rPr lang="en-US" sz="2500" dirty="0">
                <a:latin typeface="Nunito Sans" panose="00000500000000000000" pitchFamily="2" charset="0"/>
              </a:rPr>
              <a:t>All N members are made to sit uniformly in a circle (ie. from 1 to N in clockwise direction).</a:t>
            </a:r>
          </a:p>
          <a:p>
            <a:pPr marL="342900" indent="-342900">
              <a:buFont typeface="Arial" panose="020B0604020202020204" pitchFamily="34" charset="0"/>
              <a:buChar char="•"/>
            </a:pPr>
            <a:r>
              <a:rPr lang="en-US" sz="2500" dirty="0">
                <a:latin typeface="Nunito Sans" panose="00000500000000000000" pitchFamily="2" charset="0"/>
              </a:rPr>
              <a:t>The game start with the person sitting at first position.</a:t>
            </a:r>
          </a:p>
          <a:p>
            <a:pPr marL="342900" indent="-342900">
              <a:buFont typeface="Arial" panose="020B0604020202020204" pitchFamily="34" charset="0"/>
              <a:buChar char="•"/>
            </a:pPr>
            <a:r>
              <a:rPr lang="en-US" sz="2500" dirty="0">
                <a:latin typeface="Nunito Sans" panose="00000500000000000000" pitchFamily="2" charset="0"/>
              </a:rPr>
              <a:t>A song is played in the background. The lyrics of the song are denoted by a string which consists of only letters 'x' and 'y'. Assume that each lyric of the song is a single letter. </a:t>
            </a:r>
          </a:p>
          <a:p>
            <a:pPr marL="342900" indent="-342900">
              <a:buFont typeface="Arial" panose="020B0604020202020204" pitchFamily="34" charset="0"/>
              <a:buChar char="•"/>
            </a:pPr>
            <a:r>
              <a:rPr lang="en-US" sz="2500" dirty="0">
                <a:latin typeface="Nunito Sans" panose="00000500000000000000" pitchFamily="2" charset="0"/>
              </a:rPr>
              <a:t>If the lyric 'x' occurs in the song, the member who is currently holding the Parcel passes it on to the next member. This passing takes place in clockwise direction.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7. Family Game</a:t>
            </a:r>
          </a:p>
        </p:txBody>
      </p:sp>
      <p:sp>
        <p:nvSpPr>
          <p:cNvPr id="18" name="TextBox 17"/>
          <p:cNvSpPr txBox="1"/>
          <p:nvPr/>
        </p:nvSpPr>
        <p:spPr>
          <a:xfrm>
            <a:off x="598715" y="1156906"/>
            <a:ext cx="10950806" cy="3553460"/>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Nunito Sans" panose="00000500000000000000" pitchFamily="2" charset="0"/>
              </a:rPr>
              <a:t>If the lyric 'y' occurs in the song, the member who is currently holding the Parcel loses his/her chances of winning the game. He/she hands over the parcel to the next member (in clockwise direction) and moves out.</a:t>
            </a:r>
          </a:p>
          <a:p>
            <a:pPr marL="342900" indent="-342900">
              <a:buFont typeface="Arial" panose="020B0604020202020204" pitchFamily="34" charset="0"/>
              <a:buChar char="•"/>
            </a:pPr>
            <a:r>
              <a:rPr lang="en-US" sz="2500" dirty="0">
                <a:latin typeface="Nunito Sans" panose="00000500000000000000" pitchFamily="2" charset="0"/>
              </a:rPr>
              <a:t>The game continues until a single member survives in the end. He/she will be the winner of the game.</a:t>
            </a:r>
          </a:p>
          <a:p>
            <a:pPr marL="342900" indent="-342900">
              <a:buFont typeface="Arial" panose="020B0604020202020204" pitchFamily="34" charset="0"/>
              <a:buChar char="•"/>
            </a:pPr>
            <a:r>
              <a:rPr lang="en-US" sz="2500" dirty="0">
                <a:latin typeface="Nunito Sans" panose="00000500000000000000" pitchFamily="2" charset="0"/>
              </a:rPr>
              <a:t>Note that the song repeats continuously ie. while the game is going on, if at all the song ends, the stereo system will automatically start playing the song from the start without any delay.</a:t>
            </a:r>
          </a:p>
          <a:p>
            <a:r>
              <a:rPr lang="en-US" sz="2500" dirty="0">
                <a:latin typeface="Nunito Sans" panose="00000500000000000000" pitchFamily="2" charset="0"/>
              </a:rPr>
              <a:t>You have to find out the member who wins the game.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7. Family Game</a:t>
            </a:r>
          </a:p>
        </p:txBody>
      </p:sp>
      <p:sp>
        <p:nvSpPr>
          <p:cNvPr id="18" name="TextBox 17"/>
          <p:cNvSpPr txBox="1"/>
          <p:nvPr/>
        </p:nvSpPr>
        <p:spPr>
          <a:xfrm>
            <a:off x="193675" y="883618"/>
            <a:ext cx="10950806" cy="4708981"/>
          </a:xfrm>
          <a:prstGeom prst="rect">
            <a:avLst/>
          </a:prstGeom>
          <a:noFill/>
        </p:spPr>
        <p:txBody>
          <a:bodyPr wrap="square" rtlCol="0">
            <a:spAutoFit/>
          </a:bodyPr>
          <a:lstStyle/>
          <a:p>
            <a:r>
              <a:rPr lang="en-US" sz="2500" b="1" dirty="0">
                <a:latin typeface="Nunito Sans" panose="00000500000000000000" pitchFamily="2" charset="0"/>
              </a:rPr>
              <a:t>Input :</a:t>
            </a:r>
            <a:endParaRPr lang="en-US" sz="2500" dirty="0">
              <a:latin typeface="Nunito Sans" panose="00000500000000000000" pitchFamily="2" charset="0"/>
            </a:endParaRPr>
          </a:p>
          <a:p>
            <a:r>
              <a:rPr lang="en-US" sz="2500" dirty="0">
                <a:latin typeface="Nunito Sans" panose="00000500000000000000" pitchFamily="2" charset="0"/>
              </a:rPr>
              <a:t>The input consists of 2 lines. The first line consists of N, the member of family in the class. The next line consists of a string denoting the lyrics of the song the teacher plays.</a:t>
            </a: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Print a single integer denoting the roll number of the student who wins the game.</a:t>
            </a:r>
          </a:p>
          <a:p>
            <a:endParaRPr lang="en-US" sz="2500"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2≤N≤100000</a:t>
            </a:r>
          </a:p>
          <a:p>
            <a:r>
              <a:rPr lang="en-US" sz="2500" dirty="0">
                <a:latin typeface="Nunito Sans" panose="00000500000000000000" pitchFamily="2" charset="0"/>
              </a:rPr>
              <a:t>1≤|S|≤10000, where |S| denotes the length of the input string. It is guaranteed that at least 1 lyric in the song will be a 'y'</a:t>
            </a:r>
          </a:p>
          <a:p>
            <a:r>
              <a:rPr lang="en-US" sz="2500" b="1" dirty="0">
                <a:latin typeface="Nunito Sans" panose="00000500000000000000" pitchFamily="2" charset="0"/>
              </a:rPr>
              <a:t>Note:</a:t>
            </a:r>
            <a:r>
              <a:rPr lang="en-US" sz="2500" dirty="0">
                <a:latin typeface="Nunito Sans" panose="00000500000000000000" pitchFamily="2" charset="0"/>
              </a:rPr>
              <a:t> Copy and paste is disabled for all the questions. Try not to use other ideas.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7. Family Game</a:t>
            </a:r>
          </a:p>
        </p:txBody>
      </p:sp>
      <p:sp>
        <p:nvSpPr>
          <p:cNvPr id="18" name="TextBox 17"/>
          <p:cNvSpPr txBox="1"/>
          <p:nvPr/>
        </p:nvSpPr>
        <p:spPr>
          <a:xfrm>
            <a:off x="598715" y="1156906"/>
            <a:ext cx="10950806" cy="4707890"/>
          </a:xfrm>
          <a:prstGeom prst="rect">
            <a:avLst/>
          </a:prstGeom>
          <a:noFill/>
        </p:spPr>
        <p:txBody>
          <a:bodyPr wrap="square" rtlCol="0">
            <a:spAutoFit/>
          </a:bodyPr>
          <a:lstStyle/>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rPr>
              <a:t>Explanation: </a:t>
            </a:r>
            <a:r>
              <a:rPr lang="en-US" sz="2500" dirty="0">
                <a:latin typeface="Nunito Sans" panose="00000500000000000000" pitchFamily="2" charset="0"/>
              </a:rPr>
              <a:t>Starting from 1 lyrics : 'x' therefore he passes the ballto 2nd </a:t>
            </a:r>
          </a:p>
          <a:p>
            <a:r>
              <a:rPr lang="en-US" sz="2500" dirty="0">
                <a:latin typeface="Nunito Sans" panose="00000500000000000000" pitchFamily="2" charset="0"/>
              </a:rPr>
              <a:t>2nd turn lyrics : 'y' therefore 2nd member gets out of game and passes to 3rd</a:t>
            </a:r>
          </a:p>
          <a:p>
            <a:r>
              <a:rPr lang="en-US" sz="2500" dirty="0">
                <a:latin typeface="Nunito Sans" panose="00000500000000000000" pitchFamily="2" charset="0"/>
              </a:rPr>
              <a:t>3rd turn lyrics : 'x' therefore 3rd passes ball to first.</a:t>
            </a:r>
          </a:p>
          <a:p>
            <a:r>
              <a:rPr lang="en-US" sz="2500" dirty="0">
                <a:latin typeface="Nunito Sans" panose="00000500000000000000" pitchFamily="2" charset="0"/>
              </a:rPr>
              <a:t>4th turn lyrics : 'x' passes to 3rd </a:t>
            </a:r>
          </a:p>
          <a:p>
            <a:r>
              <a:rPr lang="en-US" sz="2500" dirty="0">
                <a:latin typeface="Nunito Sans" panose="00000500000000000000" pitchFamily="2" charset="0"/>
              </a:rPr>
              <a:t>5th turn lyrics: 'y' therefore gets eliminated.</a:t>
            </a:r>
          </a:p>
          <a:p>
            <a:r>
              <a:rPr lang="en-US" sz="2500" dirty="0">
                <a:latin typeface="Nunito Sans" panose="00000500000000000000" pitchFamily="2" charset="0"/>
              </a:rPr>
              <a:t>Hence person sitting at position 1 won this game. </a:t>
            </a: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1684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1684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75832" y="1957131"/>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a:t>
            </a:r>
          </a:p>
        </p:txBody>
      </p:sp>
      <p:sp>
        <p:nvSpPr>
          <p:cNvPr id="9" name="TextBox 11"/>
          <p:cNvSpPr txBox="1"/>
          <p:nvPr/>
        </p:nvSpPr>
        <p:spPr>
          <a:xfrm>
            <a:off x="598714" y="1835900"/>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3</a:t>
            </a:r>
            <a:endParaRPr lang="en-US" sz="2500" dirty="0">
              <a:latin typeface="Nunito Sans" panose="00000500000000000000" pitchFamily="2" charset="0"/>
            </a:endParaRPr>
          </a:p>
          <a:p>
            <a:r>
              <a:rPr lang="en-US" sz="2500" dirty="0">
                <a:latin typeface="Nunito Sans" panose="00000500000000000000" pitchFamily="2" charset="0"/>
                <a:sym typeface="+mn-ea"/>
              </a:rPr>
              <a:t>xyx</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smtClean="0">
                <a:solidFill>
                  <a:schemeClr val="bg1"/>
                </a:solidFill>
                <a:latin typeface="Courier New" panose="02070309020205020404" pitchFamily="49" charset="0"/>
                <a:cs typeface="Courier New" panose="02070309020205020404" pitchFamily="49" charset="0"/>
                <a:sym typeface="+mn-ea"/>
              </a:rPr>
              <a:t>string s;</a:t>
            </a:r>
          </a:p>
          <a:p>
            <a:r>
              <a:rPr lang="en-US" sz="2000" b="1" dirty="0" smtClean="0">
                <a:solidFill>
                  <a:schemeClr val="bg1"/>
                </a:solidFill>
                <a:latin typeface="Courier New" panose="02070309020205020404" pitchFamily="49" charset="0"/>
                <a:cs typeface="Courier New" panose="02070309020205020404" pitchFamily="49" charset="0"/>
                <a:sym typeface="+mn-ea"/>
              </a:rPr>
              <a:t>    </a:t>
            </a:r>
            <a:r>
              <a:rPr lang="en-US" sz="2000" b="1" dirty="0" err="1" smtClean="0">
                <a:solidFill>
                  <a:schemeClr val="bg1"/>
                </a:solidFill>
                <a:latin typeface="Courier New" panose="02070309020205020404" pitchFamily="49" charset="0"/>
                <a:cs typeface="Courier New" panose="02070309020205020404" pitchFamily="49" charset="0"/>
                <a:sym typeface="+mn-ea"/>
              </a:rPr>
              <a:t>cin</a:t>
            </a:r>
            <a:r>
              <a:rPr lang="en-US" sz="2000" b="1" dirty="0" smtClean="0">
                <a:solidFill>
                  <a:schemeClr val="bg1"/>
                </a:solidFill>
                <a:latin typeface="Courier New" panose="02070309020205020404" pitchFamily="49" charset="0"/>
                <a:cs typeface="Courier New" panose="02070309020205020404" pitchFamily="49" charset="0"/>
                <a:sym typeface="+mn-ea"/>
              </a:rPr>
              <a:t>&gt;&gt;n;</a:t>
            </a:r>
          </a:p>
          <a:p>
            <a:r>
              <a:rPr lang="en-US" sz="2000" b="1" dirty="0" smtClean="0">
                <a:solidFill>
                  <a:schemeClr val="bg1"/>
                </a:solidFill>
                <a:latin typeface="Courier New" panose="02070309020205020404" pitchFamily="49" charset="0"/>
                <a:cs typeface="Courier New" panose="02070309020205020404" pitchFamily="49" charset="0"/>
                <a:sym typeface="+mn-ea"/>
              </a:rPr>
              <a:t>    </a:t>
            </a:r>
            <a:r>
              <a:rPr lang="en-US" sz="2000" b="1" dirty="0" err="1" smtClean="0">
                <a:solidFill>
                  <a:schemeClr val="bg1"/>
                </a:solidFill>
                <a:latin typeface="Courier New" panose="02070309020205020404" pitchFamily="49" charset="0"/>
                <a:cs typeface="Courier New" panose="02070309020205020404" pitchFamily="49" charset="0"/>
                <a:sym typeface="+mn-ea"/>
              </a:rPr>
              <a:t>cin</a:t>
            </a:r>
            <a:r>
              <a:rPr lang="en-US" sz="2000" b="1" dirty="0" smtClean="0">
                <a:solidFill>
                  <a:schemeClr val="bg1"/>
                </a:solidFill>
                <a:latin typeface="Courier New" panose="02070309020205020404" pitchFamily="49" charset="0"/>
                <a:cs typeface="Courier New" panose="02070309020205020404" pitchFamily="49" charset="0"/>
                <a:sym typeface="+mn-ea"/>
              </a:rPr>
              <a:t>&gt;&gt;s;</a:t>
            </a:r>
          </a:p>
          <a:p>
            <a:r>
              <a:rPr lang="en-US" sz="2000" b="1" dirty="0" smtClean="0">
                <a:solidFill>
                  <a:schemeClr val="bg1"/>
                </a:solidFill>
                <a:latin typeface="Courier New" panose="02070309020205020404" pitchFamily="49" charset="0"/>
                <a:cs typeface="Courier New" panose="02070309020205020404" pitchFamily="49" charset="0"/>
                <a:sym typeface="+mn-ea"/>
              </a:rPr>
              <a:t>    int z=n;</a:t>
            </a:r>
          </a:p>
          <a:p>
            <a:r>
              <a:rPr lang="en-US" sz="2000" b="1" dirty="0" smtClean="0">
                <a:solidFill>
                  <a:schemeClr val="bg1"/>
                </a:solidFill>
                <a:latin typeface="Courier New" panose="02070309020205020404" pitchFamily="49" charset="0"/>
                <a:cs typeface="Courier New" panose="02070309020205020404" pitchFamily="49" charset="0"/>
                <a:sym typeface="+mn-ea"/>
              </a:rPr>
              <a:t>    int l=</a:t>
            </a:r>
            <a:r>
              <a:rPr lang="en-US" sz="2000" b="1" dirty="0" err="1" smtClean="0">
                <a:solidFill>
                  <a:schemeClr val="bg1"/>
                </a:solidFill>
                <a:latin typeface="Courier New" panose="02070309020205020404" pitchFamily="49" charset="0"/>
                <a:cs typeface="Courier New" panose="02070309020205020404" pitchFamily="49" charset="0"/>
                <a:sym typeface="+mn-ea"/>
              </a:rPr>
              <a:t>s.length</a:t>
            </a:r>
            <a:r>
              <a:rPr lang="en-US" sz="2000" b="1" dirty="0" smtClean="0">
                <a:solidFill>
                  <a:schemeClr val="bg1"/>
                </a:solidFill>
                <a:latin typeface="Courier New" panose="02070309020205020404" pitchFamily="49" charset="0"/>
                <a:cs typeface="Courier New" panose="02070309020205020404" pitchFamily="49" charset="0"/>
                <a:sym typeface="+mn-ea"/>
              </a:rPr>
              <a:t>();</a:t>
            </a:r>
          </a:p>
          <a:p>
            <a:r>
              <a:rPr lang="en-US" sz="2000" b="1" dirty="0" smtClean="0">
                <a:solidFill>
                  <a:schemeClr val="bg1"/>
                </a:solidFill>
                <a:latin typeface="Courier New" panose="02070309020205020404" pitchFamily="49" charset="0"/>
                <a:cs typeface="Courier New" panose="02070309020205020404" pitchFamily="49" charset="0"/>
                <a:sym typeface="+mn-ea"/>
              </a:rPr>
              <a:t>    </a:t>
            </a:r>
            <a:r>
              <a:rPr lang="en-US" sz="2000" b="1" dirty="0" err="1" smtClean="0">
                <a:solidFill>
                  <a:schemeClr val="bg1"/>
                </a:solidFill>
                <a:latin typeface="Courier New" panose="02070309020205020404" pitchFamily="49" charset="0"/>
                <a:cs typeface="Courier New" panose="02070309020205020404" pitchFamily="49" charset="0"/>
                <a:sym typeface="+mn-ea"/>
              </a:rPr>
              <a:t>bool</a:t>
            </a:r>
            <a:r>
              <a:rPr lang="en-US" sz="2000" b="1" dirty="0" smtClean="0">
                <a:solidFill>
                  <a:schemeClr val="bg1"/>
                </a:solidFill>
                <a:latin typeface="Courier New" panose="02070309020205020404" pitchFamily="49" charset="0"/>
                <a:cs typeface="Courier New" panose="02070309020205020404" pitchFamily="49" charset="0"/>
                <a:sym typeface="+mn-ea"/>
              </a:rPr>
              <a:t> </a:t>
            </a:r>
            <a:r>
              <a:rPr lang="en-US" sz="2000" b="1" dirty="0" err="1" smtClean="0">
                <a:solidFill>
                  <a:schemeClr val="bg1"/>
                </a:solidFill>
                <a:latin typeface="Courier New" panose="02070309020205020404" pitchFamily="49" charset="0"/>
                <a:cs typeface="Courier New" panose="02070309020205020404" pitchFamily="49" charset="0"/>
                <a:sym typeface="+mn-ea"/>
              </a:rPr>
              <a:t>arr</a:t>
            </a:r>
            <a:r>
              <a:rPr lang="en-US" sz="2000" b="1" dirty="0" smtClean="0">
                <a:solidFill>
                  <a:schemeClr val="bg1"/>
                </a:solidFill>
                <a:latin typeface="Courier New" panose="02070309020205020404" pitchFamily="49" charset="0"/>
                <a:cs typeface="Courier New" panose="02070309020205020404" pitchFamily="49" charset="0"/>
                <a:sym typeface="+mn-ea"/>
              </a:rPr>
              <a:t>[n];</a:t>
            </a:r>
          </a:p>
          <a:p>
            <a:r>
              <a:rPr lang="en-US" sz="2000" b="1" dirty="0" smtClean="0">
                <a:solidFill>
                  <a:schemeClr val="bg1"/>
                </a:solidFill>
                <a:latin typeface="Courier New" panose="02070309020205020404" pitchFamily="49" charset="0"/>
                <a:cs typeface="Courier New" panose="02070309020205020404" pitchFamily="49" charset="0"/>
                <a:sym typeface="+mn-ea"/>
              </a:rPr>
              <a:t>    for(int b=0;b&lt;</a:t>
            </a:r>
            <a:r>
              <a:rPr lang="en-US" sz="2000" b="1" dirty="0" err="1" smtClean="0">
                <a:solidFill>
                  <a:schemeClr val="bg1"/>
                </a:solidFill>
                <a:latin typeface="Courier New" panose="02070309020205020404" pitchFamily="49" charset="0"/>
                <a:cs typeface="Courier New" panose="02070309020205020404" pitchFamily="49" charset="0"/>
                <a:sym typeface="+mn-ea"/>
              </a:rPr>
              <a:t>n;b</a:t>
            </a:r>
            <a:r>
              <a:rPr lang="en-US" sz="2000" b="1" dirty="0" smtClean="0">
                <a:solidFill>
                  <a:schemeClr val="bg1"/>
                </a:solidFill>
                <a:latin typeface="Courier New" panose="02070309020205020404" pitchFamily="49" charset="0"/>
                <a:cs typeface="Courier New" panose="02070309020205020404" pitchFamily="49" charset="0"/>
                <a:sym typeface="+mn-ea"/>
              </a:rPr>
              <a:t>++)</a:t>
            </a:r>
          </a:p>
          <a:p>
            <a:r>
              <a:rPr lang="en-US" sz="2000" b="1" dirty="0" smtClean="0">
                <a:solidFill>
                  <a:schemeClr val="bg1"/>
                </a:solidFill>
                <a:latin typeface="Courier New" panose="02070309020205020404" pitchFamily="49" charset="0"/>
                <a:cs typeface="Courier New" panose="02070309020205020404" pitchFamily="49" charset="0"/>
                <a:sym typeface="+mn-ea"/>
              </a:rPr>
              <a:t>    {</a:t>
            </a:r>
          </a:p>
          <a:p>
            <a:r>
              <a:rPr lang="en-US" sz="2000" b="1" dirty="0" smtClean="0">
                <a:solidFill>
                  <a:schemeClr val="bg1"/>
                </a:solidFill>
                <a:latin typeface="Courier New" panose="02070309020205020404" pitchFamily="49" charset="0"/>
                <a:cs typeface="Courier New" panose="02070309020205020404" pitchFamily="49" charset="0"/>
                <a:sym typeface="+mn-ea"/>
              </a:rPr>
              <a:t>        </a:t>
            </a:r>
            <a:r>
              <a:rPr lang="en-US" sz="2000" b="1" dirty="0" err="1" smtClean="0">
                <a:solidFill>
                  <a:schemeClr val="bg1"/>
                </a:solidFill>
                <a:latin typeface="Courier New" panose="02070309020205020404" pitchFamily="49" charset="0"/>
                <a:cs typeface="Courier New" panose="02070309020205020404" pitchFamily="49" charset="0"/>
                <a:sym typeface="+mn-ea"/>
              </a:rPr>
              <a:t>arr</a:t>
            </a:r>
            <a:r>
              <a:rPr lang="en-US" sz="2000" b="1" dirty="0" smtClean="0">
                <a:solidFill>
                  <a:schemeClr val="bg1"/>
                </a:solidFill>
                <a:latin typeface="Courier New" panose="02070309020205020404" pitchFamily="49" charset="0"/>
                <a:cs typeface="Courier New" panose="02070309020205020404" pitchFamily="49" charset="0"/>
                <a:sym typeface="+mn-ea"/>
              </a:rPr>
              <a:t>[b] = true;</a:t>
            </a:r>
          </a:p>
          <a:p>
            <a:r>
              <a:rPr lang="en-US" sz="2000" b="1" dirty="0" smtClean="0">
                <a:solidFill>
                  <a:schemeClr val="bg1"/>
                </a:solidFill>
                <a:latin typeface="Courier New" panose="02070309020205020404" pitchFamily="49" charset="0"/>
                <a:cs typeface="Courier New" panose="02070309020205020404" pitchFamily="49" charset="0"/>
                <a:sym typeface="+mn-ea"/>
              </a:rPr>
              <a:t>    }</a:t>
            </a:r>
          </a:p>
          <a:p>
            <a:r>
              <a:rPr lang="en-US" sz="2000" b="1" dirty="0" smtClean="0">
                <a:solidFill>
                  <a:schemeClr val="bg1"/>
                </a:solidFill>
                <a:latin typeface="Courier New" panose="02070309020205020404" pitchFamily="49" charset="0"/>
                <a:cs typeface="Courier New" panose="02070309020205020404" pitchFamily="49" charset="0"/>
                <a:sym typeface="+mn-ea"/>
              </a:rPr>
              <a:t>    int </a:t>
            </a:r>
            <a:r>
              <a:rPr lang="en-US" sz="2000" b="1" dirty="0" err="1" smtClean="0">
                <a:solidFill>
                  <a:schemeClr val="bg1"/>
                </a:solidFill>
                <a:latin typeface="Courier New" panose="02070309020205020404" pitchFamily="49" charset="0"/>
                <a:cs typeface="Courier New" panose="02070309020205020404" pitchFamily="49" charset="0"/>
                <a:sym typeface="+mn-ea"/>
              </a:rPr>
              <a:t>i</a:t>
            </a:r>
            <a:r>
              <a:rPr lang="en-US" sz="2000" b="1" dirty="0" smtClean="0">
                <a:solidFill>
                  <a:schemeClr val="bg1"/>
                </a:solidFill>
                <a:latin typeface="Courier New" panose="02070309020205020404" pitchFamily="49" charset="0"/>
                <a:cs typeface="Courier New" panose="02070309020205020404" pitchFamily="49" charset="0"/>
                <a:sym typeface="+mn-ea"/>
              </a:rPr>
              <a:t>=0,j=0;</a:t>
            </a:r>
          </a:p>
          <a:p>
            <a:r>
              <a:rPr lang="en-US" sz="2000" b="1" dirty="0" smtClean="0">
                <a:solidFill>
                  <a:schemeClr val="bg1"/>
                </a:solidFill>
                <a:latin typeface="Courier New" panose="02070309020205020404" pitchFamily="49" charset="0"/>
                <a:cs typeface="Courier New" panose="02070309020205020404" pitchFamily="49" charset="0"/>
                <a:sym typeface="+mn-ea"/>
              </a:rPr>
              <a:t>    while(n != 1)</a:t>
            </a:r>
          </a:p>
          <a:p>
            <a:r>
              <a:rPr lang="en-US" sz="2000" b="1" dirty="0" smtClean="0">
                <a:solidFill>
                  <a:schemeClr val="bg1"/>
                </a:solidFill>
                <a:latin typeface="Courier New" panose="02070309020205020404" pitchFamily="49" charset="0"/>
                <a:cs typeface="Courier New" panose="02070309020205020404" pitchFamily="49" charset="0"/>
                <a:sym typeface="+mn-ea"/>
              </a:rPr>
              <a:t>    {</a:t>
            </a:r>
          </a:p>
          <a:p>
            <a:r>
              <a:rPr lang="en-US" sz="2000" b="1" dirty="0" smtClean="0">
                <a:solidFill>
                  <a:schemeClr val="bg1"/>
                </a:solidFill>
                <a:latin typeface="Courier New" panose="02070309020205020404" pitchFamily="49" charset="0"/>
                <a:cs typeface="Courier New" panose="02070309020205020404" pitchFamily="49" charset="0"/>
                <a:sym typeface="+mn-ea"/>
              </a:rPr>
              <a:t>     if ( </a:t>
            </a:r>
            <a:r>
              <a:rPr lang="en-US" sz="2000" b="1" dirty="0" err="1" smtClean="0">
                <a:solidFill>
                  <a:schemeClr val="bg1"/>
                </a:solidFill>
                <a:latin typeface="Courier New" panose="02070309020205020404" pitchFamily="49" charset="0"/>
                <a:cs typeface="Courier New" panose="02070309020205020404" pitchFamily="49" charset="0"/>
                <a:sym typeface="+mn-ea"/>
              </a:rPr>
              <a:t>arr</a:t>
            </a:r>
            <a:r>
              <a:rPr lang="en-US" sz="2000" b="1" dirty="0" smtClean="0">
                <a:solidFill>
                  <a:schemeClr val="bg1"/>
                </a:solidFill>
                <a:latin typeface="Courier New" panose="02070309020205020404" pitchFamily="49" charset="0"/>
                <a:cs typeface="Courier New" panose="02070309020205020404" pitchFamily="49" charset="0"/>
                <a:sym typeface="+mn-ea"/>
              </a:rPr>
              <a:t>[</a:t>
            </a:r>
            <a:r>
              <a:rPr lang="en-US" sz="2000" b="1" dirty="0" err="1" smtClean="0">
                <a:solidFill>
                  <a:schemeClr val="bg1"/>
                </a:solidFill>
                <a:latin typeface="Courier New" panose="02070309020205020404" pitchFamily="49" charset="0"/>
                <a:cs typeface="Courier New" panose="02070309020205020404" pitchFamily="49" charset="0"/>
                <a:sym typeface="+mn-ea"/>
              </a:rPr>
              <a:t>i</a:t>
            </a:r>
            <a:r>
              <a:rPr lang="en-US" sz="2000" b="1" dirty="0" smtClean="0">
                <a:solidFill>
                  <a:schemeClr val="bg1"/>
                </a:solidFill>
                <a:latin typeface="Courier New" panose="02070309020205020404" pitchFamily="49" charset="0"/>
                <a:cs typeface="Courier New" panose="02070309020205020404" pitchFamily="49" charset="0"/>
                <a:sym typeface="+mn-ea"/>
              </a:rPr>
              <a:t>] == true)</a:t>
            </a:r>
          </a:p>
          <a:p>
            <a:r>
              <a:rPr lang="en-US" sz="2000" b="1" dirty="0" smtClean="0">
                <a:solidFill>
                  <a:schemeClr val="bg1"/>
                </a:solidFill>
                <a:latin typeface="Courier New" panose="02070309020205020404" pitchFamily="49" charset="0"/>
                <a:cs typeface="Courier New" panose="02070309020205020404" pitchFamily="49" charset="0"/>
                <a:sym typeface="+mn-ea"/>
              </a:rPr>
              <a:t>     {</a:t>
            </a:r>
          </a:p>
          <a:p>
            <a:r>
              <a:rPr lang="en-US" sz="2000" b="1" dirty="0" smtClean="0">
                <a:solidFill>
                  <a:schemeClr val="bg1"/>
                </a:solidFill>
                <a:latin typeface="Courier New" panose="02070309020205020404" pitchFamily="49" charset="0"/>
                <a:cs typeface="Courier New" panose="02070309020205020404" pitchFamily="49" charset="0"/>
                <a:sym typeface="+mn-ea"/>
              </a:rPr>
              <a:t>         if(s[j] == ('y')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arr[i] = false;</a:t>
            </a:r>
          </a:p>
          <a:p>
            <a:r>
              <a:rPr lang="en-US" sz="2000" b="1" dirty="0">
                <a:solidFill>
                  <a:schemeClr val="bg1"/>
                </a:solidFill>
                <a:latin typeface="Courier New" panose="02070309020205020404" pitchFamily="49" charset="0"/>
                <a:cs typeface="Courier New" panose="02070309020205020404" pitchFamily="49" charset="0"/>
                <a:sym typeface="+mn-ea"/>
              </a:rPr>
              <a:t>             n--;</a:t>
            </a:r>
          </a:p>
          <a:p>
            <a:r>
              <a:rPr lang="en-US" sz="2000" b="1" dirty="0">
                <a:solidFill>
                  <a:schemeClr val="bg1"/>
                </a:solidFill>
                <a:latin typeface="Courier New" panose="02070309020205020404" pitchFamily="49" charset="0"/>
                <a:cs typeface="Courier New" panose="02070309020205020404" pitchFamily="49" charset="0"/>
                <a:sym typeface="+mn-ea"/>
              </a:rPr>
              <a:t>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a:t>
            </a:r>
          </a:p>
          <a:p>
            <a:r>
              <a:rPr lang="en-US" sz="2000" b="1" dirty="0">
                <a:solidFill>
                  <a:schemeClr val="bg1"/>
                </a:solidFill>
                <a:latin typeface="Courier New" panose="02070309020205020404" pitchFamily="49" charset="0"/>
                <a:cs typeface="Courier New" panose="02070309020205020404" pitchFamily="49" charset="0"/>
                <a:sym typeface="+mn-ea"/>
              </a:rPr>
              <a:t>     if( i&gt;= z)</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j&gt;= 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j=0;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int r;</a:t>
            </a:r>
          </a:p>
          <a:p>
            <a:r>
              <a:rPr lang="en-US" sz="2000" b="1" dirty="0">
                <a:solidFill>
                  <a:schemeClr val="bg1"/>
                </a:solidFill>
                <a:latin typeface="Courier New" panose="02070309020205020404" pitchFamily="49" charset="0"/>
                <a:cs typeface="Courier New" panose="02070309020205020404" pitchFamily="49" charset="0"/>
                <a:sym typeface="+mn-ea"/>
              </a:rPr>
              <a:t>    for(int q=0;q&lt;z;q++)</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if(arr[q] == true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r=q;</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cout&lt;&lt;r+1;</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1569660"/>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 Anagram of the first string</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find the whether the given string is the anagram of the first 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7"/>
          <p:cNvSpPr txBox="1"/>
          <p:nvPr/>
        </p:nvSpPr>
        <p:spPr>
          <a:xfrm>
            <a:off x="598714" y="4038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3" name="TextBox 13"/>
          <p:cNvSpPr txBox="1"/>
          <p:nvPr/>
        </p:nvSpPr>
        <p:spPr>
          <a:xfrm>
            <a:off x="6553200" y="4038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4" name="TextBox 14"/>
          <p:cNvSpPr txBox="1"/>
          <p:nvPr/>
        </p:nvSpPr>
        <p:spPr>
          <a:xfrm>
            <a:off x="6622464" y="492297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Anagram</a:t>
            </a:r>
          </a:p>
        </p:txBody>
      </p:sp>
      <p:sp>
        <p:nvSpPr>
          <p:cNvPr id="5" name="TextBox 11"/>
          <p:cNvSpPr txBox="1"/>
          <p:nvPr/>
        </p:nvSpPr>
        <p:spPr>
          <a:xfrm>
            <a:off x="598714" y="4922979"/>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eat</a:t>
            </a:r>
          </a:p>
          <a:p>
            <a:r>
              <a:rPr lang="en-US" sz="2500" dirty="0">
                <a:latin typeface="Nunito Sans" panose="00000500000000000000" pitchFamily="2" charset="0"/>
                <a:sym typeface="+mn-ea"/>
              </a:rPr>
              <a:t>ate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8. Unique Number</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dirty="0">
                <a:latin typeface="Nunito Sans" panose="00000500000000000000" pitchFamily="2" charset="0"/>
              </a:rPr>
              <a:t>Write a program to find the count of numbers which consists of unique digits.</a:t>
            </a:r>
          </a:p>
          <a:p>
            <a:endParaRPr lang="en-US" sz="2500" b="1" dirty="0">
              <a:latin typeface="Nunito Sans" panose="00000500000000000000" pitchFamily="2" charset="0"/>
            </a:endParaRPr>
          </a:p>
          <a:p>
            <a:r>
              <a:rPr lang="en-US" sz="2500" b="1" dirty="0">
                <a:latin typeface="Nunito Sans" panose="00000500000000000000" pitchFamily="2" charset="0"/>
              </a:rPr>
              <a:t>Input:</a:t>
            </a:r>
          </a:p>
          <a:p>
            <a:r>
              <a:rPr lang="en-US" sz="2500" dirty="0">
                <a:latin typeface="Nunito Sans" panose="00000500000000000000" pitchFamily="2" charset="0"/>
              </a:rPr>
              <a:t>Input consist of two Integer lower and upper value of an range</a:t>
            </a: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Output consists of single line, print the count of unique digits in given range. Else Print"No Unique Number"</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54950" y="5023199"/>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836535" y="499427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7005557" y="5939732"/>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a:t>
            </a:r>
          </a:p>
        </p:txBody>
      </p:sp>
      <p:sp>
        <p:nvSpPr>
          <p:cNvPr id="9" name="TextBox 11"/>
          <p:cNvSpPr txBox="1"/>
          <p:nvPr/>
        </p:nvSpPr>
        <p:spPr>
          <a:xfrm>
            <a:off x="598714" y="5997575"/>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15</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void printUnique(int l, int 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count=0;</a:t>
            </a:r>
          </a:p>
          <a:p>
            <a:r>
              <a:rPr lang="en-US" sz="2000" b="1" dirty="0">
                <a:solidFill>
                  <a:schemeClr val="bg1"/>
                </a:solidFill>
                <a:latin typeface="Courier New" panose="02070309020205020404" pitchFamily="49" charset="0"/>
                <a:cs typeface="Courier New" panose="02070309020205020404" pitchFamily="49" charset="0"/>
                <a:sym typeface="+mn-ea"/>
              </a:rPr>
              <a:t>    for (int i=l ; i&lt;=r ; i++)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int num = i; </a:t>
            </a:r>
          </a:p>
          <a:p>
            <a:r>
              <a:rPr lang="en-US" sz="2000" b="1" dirty="0">
                <a:solidFill>
                  <a:schemeClr val="bg1"/>
                </a:solidFill>
                <a:latin typeface="Courier New" panose="02070309020205020404" pitchFamily="49" charset="0"/>
                <a:cs typeface="Courier New" panose="02070309020205020404" pitchFamily="49" charset="0"/>
                <a:sym typeface="+mn-ea"/>
              </a:rPr>
              <a:t>        bool visited[10] = {false};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 (num) </a:t>
            </a:r>
          </a:p>
          <a:p>
            <a:r>
              <a:rPr lang="en-US" sz="2000" b="1" dirty="0">
                <a:solidFill>
                  <a:schemeClr val="bg1"/>
                </a:solidFill>
                <a:latin typeface="Courier New" panose="02070309020205020404" pitchFamily="49" charset="0"/>
                <a:cs typeface="Courier New" panose="02070309020205020404" pitchFamily="49" charset="0"/>
                <a:sym typeface="+mn-ea"/>
              </a:rPr>
              <a:t>        {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if (visited[num % 10]) </a:t>
            </a:r>
          </a:p>
          <a:p>
            <a:r>
              <a:rPr lang="en-US" sz="2000" b="1" dirty="0">
                <a:solidFill>
                  <a:schemeClr val="bg1"/>
                </a:solidFill>
                <a:latin typeface="Courier New" panose="02070309020205020404" pitchFamily="49" charset="0"/>
                <a:cs typeface="Courier New" panose="02070309020205020404" pitchFamily="49" charset="0"/>
                <a:sym typeface="+mn-ea"/>
              </a:rPr>
              <a:t>                break;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visited[num%10] = true;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num = num/10; </a:t>
            </a:r>
          </a:p>
          <a:p>
            <a:r>
              <a:rPr lang="en-US" sz="2000" b="1" dirty="0">
                <a:solidFill>
                  <a:schemeClr val="bg1"/>
                </a:solidFill>
                <a:latin typeface="Courier New" panose="02070309020205020404" pitchFamily="49" charset="0"/>
                <a:cs typeface="Courier New" panose="02070309020205020404" pitchFamily="49" charset="0"/>
                <a:sym typeface="+mn-ea"/>
              </a:rPr>
              <a:t>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if (num == 0) </a:t>
            </a:r>
          </a:p>
          <a:p>
            <a:r>
              <a:rPr lang="en-US" sz="2000" b="1" dirty="0">
                <a:solidFill>
                  <a:schemeClr val="bg1"/>
                </a:solidFill>
                <a:latin typeface="Courier New" panose="02070309020205020404" pitchFamily="49" charset="0"/>
                <a:cs typeface="Courier New" panose="02070309020205020404" pitchFamily="49" charset="0"/>
                <a:sym typeface="+mn-ea"/>
              </a:rPr>
              <a:t>            count++;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if(count&gt;0)</a:t>
            </a:r>
          </a:p>
          <a:p>
            <a:r>
              <a:rPr lang="en-US" sz="2000" b="1" dirty="0">
                <a:solidFill>
                  <a:schemeClr val="bg1"/>
                </a:solidFill>
                <a:latin typeface="Courier New" panose="02070309020205020404" pitchFamily="49" charset="0"/>
                <a:cs typeface="Courier New" panose="02070309020205020404" pitchFamily="49" charset="0"/>
                <a:sym typeface="+mn-ea"/>
              </a:rPr>
              <a:t>     cout&lt;&lt;count;</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cout&lt;&lt;"No Unique Number";</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l,r; </a:t>
            </a:r>
          </a:p>
          <a:p>
            <a:r>
              <a:rPr lang="en-US" sz="2000" b="1" dirty="0">
                <a:solidFill>
                  <a:schemeClr val="bg1"/>
                </a:solidFill>
                <a:latin typeface="Courier New" panose="02070309020205020404" pitchFamily="49" charset="0"/>
                <a:cs typeface="Courier New" panose="02070309020205020404" pitchFamily="49" charset="0"/>
                <a:sym typeface="+mn-ea"/>
              </a:rPr>
              <a:t>    cin&gt;&gt;l&gt;&gt;r;</a:t>
            </a:r>
          </a:p>
          <a:p>
            <a:r>
              <a:rPr lang="en-US" sz="2000" b="1" dirty="0">
                <a:solidFill>
                  <a:schemeClr val="bg1"/>
                </a:solidFill>
                <a:latin typeface="Courier New" panose="02070309020205020404" pitchFamily="49" charset="0"/>
                <a:cs typeface="Courier New" panose="02070309020205020404" pitchFamily="49" charset="0"/>
                <a:sym typeface="+mn-ea"/>
              </a:rPr>
              <a:t>    printUnique(l, r);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9. Prime Pairs</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dirty="0">
                <a:latin typeface="Nunito Sans" panose="00000500000000000000" pitchFamily="2" charset="0"/>
              </a:rPr>
              <a:t>There is a range given n and m in which we have to find the count all the prime pairs whose difference is 6. We have to find how many sets are there within a given range.</a:t>
            </a:r>
          </a:p>
          <a:p>
            <a:endParaRPr lang="en-US" sz="2500" dirty="0">
              <a:latin typeface="Nunito Sans" panose="00000500000000000000" pitchFamily="2" charset="0"/>
            </a:endParaRP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Output consists of single line, print the count prime pairs in given range. Else print"No Prime Pairs".</a:t>
            </a:r>
          </a:p>
          <a:p>
            <a:endParaRPr lang="en-US" sz="2500"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2&lt;=n&lt;=1000</a:t>
            </a:r>
          </a:p>
          <a:p>
            <a:r>
              <a:rPr lang="en-US" sz="2500" dirty="0">
                <a:latin typeface="Nunito Sans" panose="00000500000000000000" pitchFamily="2" charset="0"/>
              </a:rPr>
              <a:t>n&lt;=m&lt;=2000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9. Prime Pairs</a:t>
            </a:r>
          </a:p>
        </p:txBody>
      </p:sp>
      <p:sp>
        <p:nvSpPr>
          <p:cNvPr id="18" name="TextBox 17"/>
          <p:cNvSpPr txBox="1"/>
          <p:nvPr/>
        </p:nvSpPr>
        <p:spPr>
          <a:xfrm>
            <a:off x="598714" y="3156615"/>
            <a:ext cx="10950806" cy="2399665"/>
          </a:xfrm>
          <a:prstGeom prst="rect">
            <a:avLst/>
          </a:prstGeom>
          <a:noFill/>
        </p:spPr>
        <p:txBody>
          <a:bodyPr wrap="square" rtlCol="0">
            <a:spAutoFit/>
          </a:bodyPr>
          <a:lstStyle/>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r>
              <a:rPr lang="en-US" sz="2500" b="1" dirty="0">
                <a:latin typeface="Nunito Sans" panose="00000500000000000000" pitchFamily="2" charset="0"/>
              </a:rPr>
              <a:t>Explanation:</a:t>
            </a:r>
            <a:endParaRPr lang="en-US" sz="2500" dirty="0">
              <a:latin typeface="Nunito Sans" panose="00000500000000000000" pitchFamily="2" charset="0"/>
            </a:endParaRPr>
          </a:p>
          <a:p>
            <a:r>
              <a:rPr lang="en-US" sz="2500" dirty="0">
                <a:latin typeface="Nunito Sans" panose="00000500000000000000" pitchFamily="2" charset="0"/>
              </a:rPr>
              <a:t>(5, 11) (7, 13) (11, 17) (13, 19) (17, 23) (23, 29) . we have 6 prime pairs.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244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244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704786" y="2743880"/>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6</a:t>
            </a:r>
          </a:p>
        </p:txBody>
      </p:sp>
      <p:sp>
        <p:nvSpPr>
          <p:cNvPr id="9" name="TextBox 11"/>
          <p:cNvSpPr txBox="1"/>
          <p:nvPr/>
        </p:nvSpPr>
        <p:spPr>
          <a:xfrm>
            <a:off x="887956" y="2682783"/>
            <a:ext cx="5040086" cy="860425"/>
          </a:xfrm>
          <a:prstGeom prst="rect">
            <a:avLst/>
          </a:prstGeom>
          <a:noFill/>
        </p:spPr>
        <p:txBody>
          <a:bodyPr wrap="square" rtlCol="0">
            <a:spAutoFit/>
          </a:bodyPr>
          <a:lstStyle/>
          <a:p>
            <a:r>
              <a:rPr lang="en-US" sz="2500" dirty="0" smtClean="0">
                <a:latin typeface="Nunito Sans" panose="00000500000000000000" pitchFamily="2" charset="0"/>
                <a:sym typeface="+mn-ea"/>
              </a:rPr>
              <a:t>4</a:t>
            </a:r>
            <a:endParaRPr lang="en-US" sz="2500" dirty="0">
              <a:latin typeface="Nunito Sans" panose="00000500000000000000" pitchFamily="2" charset="0"/>
              <a:sym typeface="+mn-ea"/>
            </a:endParaRPr>
          </a:p>
          <a:p>
            <a:r>
              <a:rPr lang="en-US" sz="2500" dirty="0">
                <a:latin typeface="Nunito Sans" panose="00000500000000000000" pitchFamily="2" charset="0"/>
                <a:sym typeface="+mn-ea"/>
              </a:rPr>
              <a:t>30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void count_prime(int l, int 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count=0;</a:t>
            </a:r>
          </a:p>
          <a:p>
            <a:r>
              <a:rPr lang="en-US" sz="2000" b="1" dirty="0">
                <a:solidFill>
                  <a:schemeClr val="bg1"/>
                </a:solidFill>
                <a:latin typeface="Courier New" panose="02070309020205020404" pitchFamily="49" charset="0"/>
                <a:cs typeface="Courier New" panose="02070309020205020404" pitchFamily="49" charset="0"/>
                <a:sym typeface="+mn-ea"/>
              </a:rPr>
              <a:t>    bool prime[r + 1]; </a:t>
            </a:r>
          </a:p>
          <a:p>
            <a:r>
              <a:rPr lang="en-US" sz="2000" b="1" dirty="0">
                <a:solidFill>
                  <a:schemeClr val="bg1"/>
                </a:solidFill>
                <a:latin typeface="Courier New" panose="02070309020205020404" pitchFamily="49" charset="0"/>
                <a:cs typeface="Courier New" panose="02070309020205020404" pitchFamily="49" charset="0"/>
                <a:sym typeface="+mn-ea"/>
              </a:rPr>
              <a:t>    memset(prime, true, sizeof(prime));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(int p = 2; p * p &lt;= r; p++) { </a:t>
            </a:r>
          </a:p>
          <a:p>
            <a:r>
              <a:rPr lang="en-US" sz="2000" b="1" dirty="0">
                <a:solidFill>
                  <a:schemeClr val="bg1"/>
                </a:solidFill>
                <a:latin typeface="Courier New" panose="02070309020205020404" pitchFamily="49" charset="0"/>
                <a:cs typeface="Courier New" panose="02070309020205020404" pitchFamily="49" charset="0"/>
                <a:sym typeface="+mn-ea"/>
              </a:rPr>
              <a:t>        if (prime[p] == true) { </a:t>
            </a:r>
          </a:p>
          <a:p>
            <a:r>
              <a:rPr lang="en-US" sz="2000" b="1" dirty="0">
                <a:solidFill>
                  <a:schemeClr val="bg1"/>
                </a:solidFill>
                <a:latin typeface="Courier New" panose="02070309020205020404" pitchFamily="49" charset="0"/>
                <a:cs typeface="Courier New" panose="02070309020205020404" pitchFamily="49" charset="0"/>
                <a:sym typeface="+mn-ea"/>
              </a:rPr>
              <a:t>            for (int i = p * 2; i &lt;= r; i += p) </a:t>
            </a:r>
          </a:p>
          <a:p>
            <a:r>
              <a:rPr lang="en-US" sz="2000" b="1" dirty="0">
                <a:solidFill>
                  <a:schemeClr val="bg1"/>
                </a:solidFill>
                <a:latin typeface="Courier New" panose="02070309020205020404" pitchFamily="49" charset="0"/>
                <a:cs typeface="Courier New" panose="02070309020205020404" pitchFamily="49" charset="0"/>
                <a:sym typeface="+mn-ea"/>
              </a:rPr>
              <a:t>                prime[i] = false;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for (int i = l; i &lt;= r - 6; i++)  </a:t>
            </a:r>
          </a:p>
          <a:p>
            <a:r>
              <a:rPr lang="en-US" sz="2000" b="1" dirty="0">
                <a:solidFill>
                  <a:schemeClr val="bg1"/>
                </a:solidFill>
                <a:latin typeface="Courier New" panose="02070309020205020404" pitchFamily="49" charset="0"/>
                <a:cs typeface="Courier New" panose="02070309020205020404" pitchFamily="49" charset="0"/>
                <a:sym typeface="+mn-ea"/>
              </a:rPr>
              <a:t>       if (prime[i] &amp;&amp; prime[i + 6]) </a:t>
            </a:r>
          </a:p>
          <a:p>
            <a:r>
              <a:rPr lang="en-US" sz="2000" b="1" dirty="0">
                <a:solidFill>
                  <a:schemeClr val="bg1"/>
                </a:solidFill>
                <a:latin typeface="Courier New" panose="02070309020205020404" pitchFamily="49" charset="0"/>
                <a:cs typeface="Courier New" panose="02070309020205020404" pitchFamily="49" charset="0"/>
                <a:sym typeface="+mn-ea"/>
              </a:rPr>
              <a:t>            count++;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if(count&gt;0)</a:t>
            </a:r>
          </a:p>
          <a:p>
            <a:r>
              <a:rPr lang="en-US" sz="2000" b="1" dirty="0">
                <a:solidFill>
                  <a:schemeClr val="bg1"/>
                </a:solidFill>
                <a:latin typeface="Courier New" panose="02070309020205020404" pitchFamily="49" charset="0"/>
                <a:cs typeface="Courier New" panose="02070309020205020404" pitchFamily="49" charset="0"/>
                <a:sym typeface="+mn-ea"/>
              </a:rPr>
              <a:t>        cout&lt;&lt;count;</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cout&lt;&lt;"No Prime Pairs";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n,m;</a:t>
            </a:r>
          </a:p>
          <a:p>
            <a:r>
              <a:rPr lang="en-US" sz="2000" b="1" dirty="0">
                <a:solidFill>
                  <a:schemeClr val="bg1"/>
                </a:solidFill>
                <a:latin typeface="Courier New" panose="02070309020205020404" pitchFamily="49" charset="0"/>
                <a:cs typeface="Courier New" panose="02070309020205020404" pitchFamily="49" charset="0"/>
                <a:sym typeface="+mn-ea"/>
              </a:rPr>
              <a:t>    cin&gt;&gt;n&gt;&gt;m;</a:t>
            </a:r>
          </a:p>
          <a:p>
            <a:r>
              <a:rPr lang="en-US" sz="2000" b="1" dirty="0">
                <a:solidFill>
                  <a:schemeClr val="bg1"/>
                </a:solidFill>
                <a:latin typeface="Courier New" panose="02070309020205020404" pitchFamily="49" charset="0"/>
                <a:cs typeface="Courier New" panose="02070309020205020404" pitchFamily="49" charset="0"/>
                <a:sym typeface="+mn-ea"/>
              </a:rPr>
              <a:t>    count_prime(n, m);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10. Robot Move</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A Robot wants to move through a cave grid of size M x N. (M- Rows N- Columns). It starts from (0,0) and destination is (M-1,N-1). It can only move right or down. Calculate the total number of ways robot can reach the destination.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740381" y="315361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895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09435" y="3781453"/>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70</a:t>
            </a:r>
          </a:p>
        </p:txBody>
      </p:sp>
      <p:sp>
        <p:nvSpPr>
          <p:cNvPr id="9" name="TextBox 11"/>
          <p:cNvSpPr txBox="1"/>
          <p:nvPr/>
        </p:nvSpPr>
        <p:spPr>
          <a:xfrm>
            <a:off x="740381" y="425706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5 5</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total_ways(int cr, int cc, int r, int c)</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if(cr &gt; r || cc &gt; c)</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if(cr == r &amp;&amp; cc == c)</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1;</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total_ways(cr, cc+1, r, c) + total_ways(cr+1, cc, r, c);</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m,n;</a:t>
            </a:r>
          </a:p>
          <a:p>
            <a:r>
              <a:rPr lang="en-US" sz="2000" b="1" dirty="0">
                <a:solidFill>
                  <a:schemeClr val="bg1"/>
                </a:solidFill>
                <a:latin typeface="Courier New" panose="02070309020205020404" pitchFamily="49" charset="0"/>
                <a:cs typeface="Courier New" panose="02070309020205020404" pitchFamily="49" charset="0"/>
                <a:sym typeface="+mn-ea"/>
              </a:rPr>
              <a:t>	cin&gt;&gt;m&gt;&gt;n;</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cout&lt;&lt;total_ways(0,0,m-1,n-1);</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11. Divide Apples</a:t>
            </a:r>
          </a:p>
        </p:txBody>
      </p:sp>
      <p:sp>
        <p:nvSpPr>
          <p:cNvPr id="18" name="TextBox 17"/>
          <p:cNvSpPr txBox="1"/>
          <p:nvPr/>
        </p:nvSpPr>
        <p:spPr>
          <a:xfrm>
            <a:off x="598715" y="1156906"/>
            <a:ext cx="10950806" cy="4707890"/>
          </a:xfrm>
          <a:prstGeom prst="rect">
            <a:avLst/>
          </a:prstGeom>
          <a:noFill/>
        </p:spPr>
        <p:txBody>
          <a:bodyPr wrap="square" rtlCol="0">
            <a:spAutoFit/>
          </a:bodyPr>
          <a:lstStyle/>
          <a:p>
            <a:r>
              <a:rPr lang="en-US" sz="2500" b="1" dirty="0">
                <a:latin typeface="Nunito Sans" panose="00000500000000000000" pitchFamily="2" charset="0"/>
              </a:rPr>
              <a:t>Problem Statement: </a:t>
            </a:r>
          </a:p>
          <a:p>
            <a:r>
              <a:rPr lang="en-US" sz="2500" b="1" dirty="0">
                <a:latin typeface="Nunito Sans" panose="00000500000000000000" pitchFamily="2" charset="0"/>
              </a:rPr>
              <a:t>	</a:t>
            </a:r>
            <a:r>
              <a:rPr lang="en-US" sz="2500" dirty="0">
                <a:latin typeface="Nunito Sans" panose="00000500000000000000" pitchFamily="2" charset="0"/>
              </a:rPr>
              <a:t>N boys are sitting in a circle. Each of them have some apples in their hand. You find that the total number of the apples can be divided by N. So you want to divide the apples equally among all the boys. But they are so lazy that each one of them only wants to give one apple to one of the neighbors at one step. Calculate the minimal number of steps to make each boy have the same number of apples.</a:t>
            </a:r>
          </a:p>
          <a:p>
            <a:endParaRPr lang="en-US" sz="2500" dirty="0">
              <a:latin typeface="Nunito Sans" panose="00000500000000000000" pitchFamily="2" charset="0"/>
            </a:endParaRPr>
          </a:p>
          <a:p>
            <a:r>
              <a:rPr lang="en-US" sz="2500" b="1" dirty="0">
                <a:latin typeface="Nunito Sans" panose="00000500000000000000" pitchFamily="2" charset="0"/>
              </a:rPr>
              <a:t>Input:</a:t>
            </a:r>
          </a:p>
          <a:p>
            <a:r>
              <a:rPr lang="en-US" sz="2500" dirty="0">
                <a:latin typeface="Nunito Sans" panose="00000500000000000000" pitchFamily="2" charset="0"/>
              </a:rPr>
              <a:t>The first line of input is an integer N. 2 &lt;= N &lt;= 10000 The second line is N integers indicates the number of apples of the ith boy. Each integer is positive and no more than 10</a:t>
            </a:r>
            <a:r>
              <a:rPr lang="en-US" sz="2500" baseline="30000" dirty="0">
                <a:latin typeface="Nunito Sans" panose="00000500000000000000" pitchFamily="2" charset="0"/>
              </a:rPr>
              <a:t>9</a:t>
            </a:r>
            <a:r>
              <a:rPr lang="en-US" sz="2500" dirty="0">
                <a:latin typeface="Nunito Sans" panose="00000500000000000000" pitchFamily="2" charset="0"/>
              </a:rPr>
              <a: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11. Divide Apples</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b="1" dirty="0">
                <a:latin typeface="Nunito Sans" panose="00000500000000000000" pitchFamily="2" charset="0"/>
              </a:rPr>
              <a:t>Output:</a:t>
            </a:r>
          </a:p>
          <a:p>
            <a:r>
              <a:rPr lang="en-US" sz="2500" dirty="0">
                <a:latin typeface="Nunito Sans" panose="00000500000000000000" pitchFamily="2" charset="0"/>
              </a:rPr>
              <a:t>A single line contains the minimal number of steps to make each boy have the same number of apples.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24892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4892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09435" y="3392823"/>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8</a:t>
            </a:r>
          </a:p>
        </p:txBody>
      </p:sp>
      <p:sp>
        <p:nvSpPr>
          <p:cNvPr id="9" name="TextBox 11"/>
          <p:cNvSpPr txBox="1"/>
          <p:nvPr/>
        </p:nvSpPr>
        <p:spPr>
          <a:xfrm>
            <a:off x="598714" y="3387715"/>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1 3 9 7</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11. Divide Apples</a:t>
            </a:r>
          </a:p>
        </p:txBody>
      </p:sp>
      <p:sp>
        <p:nvSpPr>
          <p:cNvPr id="18" name="TextBox 17"/>
          <p:cNvSpPr txBox="1"/>
          <p:nvPr/>
        </p:nvSpPr>
        <p:spPr>
          <a:xfrm>
            <a:off x="598715" y="1156906"/>
            <a:ext cx="10950806" cy="3553460"/>
          </a:xfrm>
          <a:prstGeom prst="rect">
            <a:avLst/>
          </a:prstGeom>
          <a:noFill/>
        </p:spPr>
        <p:txBody>
          <a:bodyPr wrap="square" rtlCol="0">
            <a:spAutoFit/>
          </a:bodyPr>
          <a:lstStyle/>
          <a:p>
            <a:r>
              <a:rPr lang="en-US" sz="2500" b="1" dirty="0">
                <a:latin typeface="Nunito Sans" panose="00000500000000000000" pitchFamily="2" charset="0"/>
              </a:rPr>
              <a:t>Explanation: </a:t>
            </a:r>
            <a:r>
              <a:rPr lang="en-US" sz="2500" dirty="0">
                <a:latin typeface="Nunito Sans" panose="00000500000000000000" pitchFamily="2" charset="0"/>
              </a:rPr>
              <a:t>Here are the 8 steps starting from (1,3,9,7):</a:t>
            </a:r>
          </a:p>
          <a:p>
            <a:r>
              <a:rPr lang="en-US" sz="2500" dirty="0">
                <a:latin typeface="Nunito Sans" panose="00000500000000000000" pitchFamily="2" charset="0"/>
              </a:rPr>
              <a:t>(2,3,9,6)</a:t>
            </a:r>
          </a:p>
          <a:p>
            <a:r>
              <a:rPr lang="en-US" sz="2500" dirty="0">
                <a:latin typeface="Nunito Sans" panose="00000500000000000000" pitchFamily="2" charset="0"/>
              </a:rPr>
              <a:t>(3,3,9,5)</a:t>
            </a:r>
          </a:p>
          <a:p>
            <a:r>
              <a:rPr lang="en-US" sz="2500" dirty="0">
                <a:latin typeface="Nunito Sans" panose="00000500000000000000" pitchFamily="2" charset="0"/>
              </a:rPr>
              <a:t>(3,4,8,5)</a:t>
            </a:r>
          </a:p>
          <a:p>
            <a:r>
              <a:rPr lang="en-US" sz="2500" dirty="0">
                <a:latin typeface="Nunito Sans" panose="00000500000000000000" pitchFamily="2" charset="0"/>
              </a:rPr>
              <a:t>(3,5,7,5)</a:t>
            </a:r>
          </a:p>
          <a:p>
            <a:r>
              <a:rPr lang="en-US" sz="2500" dirty="0">
                <a:latin typeface="Nunito Sans" panose="00000500000000000000" pitchFamily="2" charset="0"/>
              </a:rPr>
              <a:t>(3,6,6,5)</a:t>
            </a:r>
          </a:p>
          <a:p>
            <a:r>
              <a:rPr lang="en-US" sz="2500" dirty="0">
                <a:latin typeface="Nunito Sans" panose="00000500000000000000" pitchFamily="2" charset="0"/>
              </a:rPr>
              <a:t>(3,7,5,5)</a:t>
            </a:r>
          </a:p>
          <a:p>
            <a:r>
              <a:rPr lang="en-US" sz="2500" dirty="0">
                <a:latin typeface="Nunito Sans" panose="00000500000000000000" pitchFamily="2" charset="0"/>
              </a:rPr>
              <a:t>(4,6,5,5)</a:t>
            </a:r>
          </a:p>
          <a:p>
            <a:r>
              <a:rPr lang="en-US" sz="2500" dirty="0">
                <a:latin typeface="Nunito Sans" panose="00000500000000000000" pitchFamily="2" charset="0"/>
              </a:rPr>
              <a:t>(5,5,5,5)</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3" y="718098"/>
            <a:ext cx="11464220" cy="5566792"/>
          </a:xfrm>
          <a:prstGeom prst="rect">
            <a:avLst/>
          </a:prstGeom>
        </p:spPr>
      </p:pic>
    </p:spTree>
    <p:extLst>
      <p:ext uri="{BB962C8B-B14F-4D97-AF65-F5344CB8AC3E}">
        <p14:creationId xmlns:p14="http://schemas.microsoft.com/office/powerpoint/2010/main" val="28905533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#define mod 10001</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typedef long long LL;</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n,a[10000],avg;</a:t>
            </a:r>
          </a:p>
          <a:p>
            <a:r>
              <a:rPr lang="en-US" sz="2000" b="1" dirty="0">
                <a:solidFill>
                  <a:schemeClr val="bg1"/>
                </a:solidFill>
                <a:latin typeface="Courier New" panose="02070309020205020404" pitchFamily="49" charset="0"/>
                <a:cs typeface="Courier New" panose="02070309020205020404" pitchFamily="49" charset="0"/>
                <a:sym typeface="+mn-ea"/>
              </a:rPr>
              <a:t>    LL b[mod],val=0,s=0,m;</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cin&gt;&gt;a[i];</a:t>
            </a:r>
          </a:p>
          <a:p>
            <a:r>
              <a:rPr lang="en-US" sz="2000" b="1" dirty="0">
                <a:solidFill>
                  <a:schemeClr val="bg1"/>
                </a:solidFill>
                <a:latin typeface="Courier New" panose="02070309020205020404" pitchFamily="49" charset="0"/>
                <a:cs typeface="Courier New" panose="02070309020205020404" pitchFamily="49" charset="0"/>
                <a:sym typeface="+mn-ea"/>
              </a:rPr>
              <a:t>        s+=a[i];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avg=s/n;</a:t>
            </a:r>
          </a:p>
          <a:p>
            <a:r>
              <a:rPr lang="en-US" sz="2000" b="1" dirty="0">
                <a:solidFill>
                  <a:schemeClr val="bg1"/>
                </a:solidFill>
                <a:latin typeface="Courier New" panose="02070309020205020404" pitchFamily="49" charset="0"/>
                <a:cs typeface="Courier New" panose="02070309020205020404" pitchFamily="49" charset="0"/>
                <a:sym typeface="+mn-ea"/>
              </a:rPr>
              <a:t>    b[0]=0;</a:t>
            </a:r>
          </a:p>
          <a:p>
            <a:r>
              <a:rPr lang="en-US" sz="2000" b="1" dirty="0">
                <a:solidFill>
                  <a:schemeClr val="bg1"/>
                </a:solidFill>
                <a:latin typeface="Courier New" panose="02070309020205020404" pitchFamily="49" charset="0"/>
                <a:cs typeface="Courier New" panose="02070309020205020404" pitchFamily="49" charset="0"/>
                <a:sym typeface="+mn-ea"/>
              </a:rPr>
              <a:t>    for(int i = 0; i &lt; n-1; i++){</a:t>
            </a:r>
          </a:p>
          <a:p>
            <a:r>
              <a:rPr lang="en-US" sz="2000" b="1" dirty="0">
                <a:solidFill>
                  <a:schemeClr val="bg1"/>
                </a:solidFill>
                <a:latin typeface="Courier New" panose="02070309020205020404" pitchFamily="49" charset="0"/>
                <a:cs typeface="Courier New" panose="02070309020205020404" pitchFamily="49" charset="0"/>
                <a:sym typeface="+mn-ea"/>
              </a:rPr>
              <a:t>        b[i+1] = b[i]+a[i]-avg;</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sort(b,b+n);</a:t>
            </a:r>
          </a:p>
          <a:p>
            <a:r>
              <a:rPr lang="en-US" sz="2000" b="1" dirty="0">
                <a:solidFill>
                  <a:schemeClr val="bg1"/>
                </a:solidFill>
                <a:latin typeface="Courier New" panose="02070309020205020404" pitchFamily="49" charset="0"/>
                <a:cs typeface="Courier New" panose="02070309020205020404" pitchFamily="49" charset="0"/>
                <a:sym typeface="+mn-ea"/>
              </a:rPr>
              <a:t>    m = -b[n/2];</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val += abs(b[i]+m);</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cout&lt;&lt;val;</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12. Birthday Party</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b="1" dirty="0">
                <a:latin typeface="Nunito Sans" panose="00000500000000000000" pitchFamily="2" charset="0"/>
              </a:rPr>
              <a:t>Problem Statement: </a:t>
            </a:r>
          </a:p>
          <a:p>
            <a:r>
              <a:rPr lang="en-US" sz="2500" b="1" dirty="0">
                <a:latin typeface="Nunito Sans" panose="00000500000000000000" pitchFamily="2" charset="0"/>
              </a:rPr>
              <a:t>	</a:t>
            </a:r>
            <a:r>
              <a:rPr lang="en-US" sz="2500" dirty="0">
                <a:latin typeface="Nunito Sans" panose="00000500000000000000" pitchFamily="2" charset="0"/>
              </a:rPr>
              <a:t>Madhav went to Riya's Birthday Party. He was a geek so he had no idea regarding which gift she'l like.So he took an array of integers with him. The array followed a particular order. First element of array is 1.Second element of array is 6.</a:t>
            </a:r>
          </a:p>
          <a:p>
            <a:endParaRPr lang="en-US" sz="2500" dirty="0">
              <a:latin typeface="Nunito Sans" panose="00000500000000000000" pitchFamily="2" charset="0"/>
            </a:endParaRPr>
          </a:p>
          <a:p>
            <a:r>
              <a:rPr lang="en-US" sz="2500" dirty="0">
                <a:latin typeface="Nunito Sans" panose="00000500000000000000" pitchFamily="2" charset="0"/>
              </a:rPr>
              <a:t>Other elements of the array are two less than the mean of the number preceding and succeeding it.As it is obvious, Riya felt that this idea was stupid and hence she wanted to punish Madhav.She decided to ask Madhav the nth number of the array. If he tells the wrong answer, she would slap him.Help Madhav to escape from this embarrassing situation.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12. Birthday Party</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input starts with T, the number of Test Cases.</a:t>
            </a:r>
          </a:p>
          <a:p>
            <a:r>
              <a:rPr lang="en-US" sz="2500" dirty="0">
                <a:latin typeface="Nunito Sans" panose="00000500000000000000" pitchFamily="2" charset="0"/>
              </a:rPr>
              <a:t>Next T lines contain integer N.</a:t>
            </a:r>
          </a:p>
          <a:p>
            <a:endParaRPr lang="en-US" sz="2500" b="1" dirty="0">
              <a:latin typeface="Nunito Sans" panose="00000500000000000000" pitchFamily="2" charset="0"/>
            </a:endParaRP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For each test case, output an integer which is the Nth number of the array. As the answer can be very large, output it modulo 1e9+7</a:t>
            </a:r>
          </a:p>
          <a:p>
            <a:endParaRPr lang="en-US" sz="2500" b="1"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 ≤ T ≤ 10</a:t>
            </a:r>
            <a:r>
              <a:rPr lang="en-US" sz="2500" baseline="30000" dirty="0">
                <a:latin typeface="Nunito Sans" panose="00000500000000000000" pitchFamily="2" charset="0"/>
              </a:rPr>
              <a:t>5</a:t>
            </a:r>
            <a:endParaRPr lang="en-US" sz="2500" dirty="0">
              <a:latin typeface="Nunito Sans" panose="00000500000000000000" pitchFamily="2" charset="0"/>
            </a:endParaRPr>
          </a:p>
          <a:p>
            <a:r>
              <a:rPr lang="en-US" sz="2500" dirty="0">
                <a:latin typeface="Nunito Sans" panose="00000500000000000000" pitchFamily="2" charset="0"/>
              </a:rPr>
              <a:t>1 ≤ N ≤ 10</a:t>
            </a:r>
            <a:r>
              <a:rPr lang="en-US" sz="2500" baseline="30000" dirty="0">
                <a:latin typeface="Nunito Sans" panose="00000500000000000000" pitchFamily="2" charset="0"/>
              </a:rPr>
              <a:t>18</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12. Birthday Party</a:t>
            </a:r>
          </a:p>
        </p:txBody>
      </p:sp>
      <p:sp>
        <p:nvSpPr>
          <p:cNvPr id="18" name="TextBox 17"/>
          <p:cNvSpPr txBox="1"/>
          <p:nvPr/>
        </p:nvSpPr>
        <p:spPr>
          <a:xfrm>
            <a:off x="598714" y="1533927"/>
            <a:ext cx="10950806" cy="3553460"/>
          </a:xfrm>
          <a:prstGeom prst="rect">
            <a:avLst/>
          </a:prstGeom>
          <a:noFill/>
        </p:spPr>
        <p:txBody>
          <a:bodyPr wrap="square" rtlCol="0">
            <a:spAutoFit/>
          </a:bodyPr>
          <a:lstStyle/>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r>
              <a:rPr lang="en-US" sz="2500" b="1" dirty="0">
                <a:latin typeface="Nunito Sans" panose="00000500000000000000" pitchFamily="2" charset="0"/>
              </a:rPr>
              <a:t>Explanation:</a:t>
            </a:r>
            <a:endParaRPr lang="en-US" sz="2500" dirty="0">
              <a:latin typeface="Nunito Sans" panose="00000500000000000000" pitchFamily="2" charset="0"/>
            </a:endParaRPr>
          </a:p>
          <a:p>
            <a:r>
              <a:rPr lang="en-US" sz="2500" dirty="0">
                <a:latin typeface="Nunito Sans" panose="00000500000000000000" pitchFamily="2" charset="0"/>
              </a:rPr>
              <a:t>﻿First test case is trivial as a [1] = 1. In second test case, a[2]=(a[1]+a[3])/2-2. Substituting the values of a [1] and a[2] , we get: 6=(1+a[2])/2-2. So, a[2]=8*2-1=15</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2954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2954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2173958"/>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15</a:t>
            </a:r>
          </a:p>
        </p:txBody>
      </p:sp>
      <p:sp>
        <p:nvSpPr>
          <p:cNvPr id="9" name="TextBox 11"/>
          <p:cNvSpPr txBox="1"/>
          <p:nvPr/>
        </p:nvSpPr>
        <p:spPr>
          <a:xfrm>
            <a:off x="598714" y="2065422"/>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&lt;cstdio&gt;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void solve()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long long n;</a:t>
            </a:r>
          </a:p>
          <a:p>
            <a:r>
              <a:rPr lang="en-US" sz="2000" b="1" dirty="0">
                <a:solidFill>
                  <a:schemeClr val="bg1"/>
                </a:solidFill>
                <a:latin typeface="Courier New" panose="02070309020205020404" pitchFamily="49" charset="0"/>
                <a:cs typeface="Courier New" panose="02070309020205020404" pitchFamily="49" charset="0"/>
                <a:sym typeface="+mn-ea"/>
              </a:rPr>
              <a:t>    const int mod = 1e9 + 7;</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scanf("%lld", &amp;n);</a:t>
            </a:r>
          </a:p>
          <a:p>
            <a:r>
              <a:rPr lang="en-US" sz="2000" b="1" dirty="0">
                <a:solidFill>
                  <a:schemeClr val="bg1"/>
                </a:solidFill>
                <a:latin typeface="Courier New" panose="02070309020205020404" pitchFamily="49" charset="0"/>
                <a:cs typeface="Courier New" panose="02070309020205020404" pitchFamily="49" charset="0"/>
                <a:sym typeface="+mn-ea"/>
              </a:rPr>
              <a:t>    n %= mod;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long long answer = n*(2*n - 1);</a:t>
            </a:r>
          </a:p>
          <a:p>
            <a:r>
              <a:rPr lang="en-US" sz="2000" b="1" dirty="0">
                <a:solidFill>
                  <a:schemeClr val="bg1"/>
                </a:solidFill>
                <a:latin typeface="Courier New" panose="02070309020205020404" pitchFamily="49" charset="0"/>
                <a:cs typeface="Courier New" panose="02070309020205020404" pitchFamily="49" charset="0"/>
                <a:sym typeface="+mn-ea"/>
              </a:rPr>
              <a:t>    answer %= mod;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printf("%lld\n", answer);</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no_of_test_cases;</a:t>
            </a:r>
          </a:p>
          <a:p>
            <a:r>
              <a:rPr lang="en-US" sz="2000" b="1" dirty="0">
                <a:solidFill>
                  <a:schemeClr val="bg1"/>
                </a:solidFill>
                <a:latin typeface="Courier New" panose="02070309020205020404" pitchFamily="49" charset="0"/>
                <a:cs typeface="Courier New" panose="02070309020205020404" pitchFamily="49" charset="0"/>
                <a:sym typeface="+mn-ea"/>
              </a:rPr>
              <a:t>    scanf("%d", &amp;no_of_test_cases);</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while(no_of_test_cases--)</a:t>
            </a:r>
          </a:p>
          <a:p>
            <a:r>
              <a:rPr lang="en-US" sz="2000" b="1" dirty="0">
                <a:solidFill>
                  <a:schemeClr val="bg1"/>
                </a:solidFill>
                <a:latin typeface="Courier New" panose="02070309020205020404" pitchFamily="49" charset="0"/>
                <a:cs typeface="Courier New" panose="02070309020205020404" pitchFamily="49" charset="0"/>
                <a:sym typeface="+mn-ea"/>
              </a:rPr>
              <a:t>        solve();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1569660"/>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13. Create and Implement a Tree structure</a:t>
            </a:r>
          </a:p>
        </p:txBody>
      </p:sp>
      <p:sp>
        <p:nvSpPr>
          <p:cNvPr id="18" name="TextBox 17"/>
          <p:cNvSpPr txBox="1"/>
          <p:nvPr/>
        </p:nvSpPr>
        <p:spPr>
          <a:xfrm>
            <a:off x="598715" y="1156906"/>
            <a:ext cx="10950806" cy="2014855"/>
          </a:xfrm>
          <a:prstGeom prst="rect">
            <a:avLst/>
          </a:prstGeom>
          <a:noFill/>
        </p:spPr>
        <p:txBody>
          <a:bodyPr wrap="square" rtlCol="0">
            <a:spAutoFit/>
          </a:bodyPr>
          <a:lstStyle/>
          <a:p>
            <a:r>
              <a:rPr lang="en-US" sz="2500" dirty="0">
                <a:latin typeface="Nunito Sans" panose="00000500000000000000" pitchFamily="2" charset="0"/>
              </a:rPr>
              <a:t>Write a program to create and implement a Tree structure. Use DFS to display the elements (in-order, pre-order, post-order).</a:t>
            </a: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Output consists of three lines, First line prints "in-order", Second line prints"pre-order" and third line print the output of "post-order"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3149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3149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3558364"/>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4 5 6 8 9</a:t>
            </a:r>
          </a:p>
          <a:p>
            <a:r>
              <a:rPr lang="en-US" sz="2500" dirty="0">
                <a:latin typeface="Nunito Sans" panose="00000500000000000000" pitchFamily="2" charset="0"/>
                <a:sym typeface="+mn-ea"/>
              </a:rPr>
              <a:t>5 4 8 6 9</a:t>
            </a:r>
          </a:p>
          <a:p>
            <a:r>
              <a:rPr lang="en-US" sz="2500" dirty="0">
                <a:latin typeface="Nunito Sans" panose="00000500000000000000" pitchFamily="2" charset="0"/>
                <a:sym typeface="+mn-ea"/>
              </a:rPr>
              <a:t>4 6 9 8 5</a:t>
            </a:r>
          </a:p>
        </p:txBody>
      </p:sp>
      <p:sp>
        <p:nvSpPr>
          <p:cNvPr id="9" name="TextBox 11"/>
          <p:cNvSpPr txBox="1"/>
          <p:nvPr/>
        </p:nvSpPr>
        <p:spPr>
          <a:xfrm>
            <a:off x="598714" y="3668413"/>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5 8 9 4 6</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#include&lt;stdlib.h&gt;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struct btree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struct btree * left;</a:t>
            </a:r>
          </a:p>
          <a:p>
            <a:r>
              <a:rPr lang="en-US" sz="2000" b="1" dirty="0">
                <a:solidFill>
                  <a:schemeClr val="bg1"/>
                </a:solidFill>
                <a:latin typeface="Courier New" panose="02070309020205020404" pitchFamily="49" charset="0"/>
                <a:cs typeface="Courier New" panose="02070309020205020404" pitchFamily="49" charset="0"/>
                <a:sym typeface="+mn-ea"/>
              </a:rPr>
              <a:t>	struct btree * right;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struct btree * root, * temp;</a:t>
            </a:r>
          </a:p>
          <a:p>
            <a:r>
              <a:rPr lang="en-US" sz="2000" b="1" dirty="0">
                <a:solidFill>
                  <a:schemeClr val="bg1"/>
                </a:solidFill>
                <a:latin typeface="Courier New" panose="02070309020205020404" pitchFamily="49" charset="0"/>
                <a:cs typeface="Courier New" panose="02070309020205020404" pitchFamily="49" charset="0"/>
                <a:sym typeface="+mn-ea"/>
              </a:rPr>
              <a:t>void create()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temp = (struct btree 	     </a:t>
            </a:r>
          </a:p>
          <a:p>
            <a:r>
              <a:rPr lang="en-US" sz="2000" b="1" dirty="0">
                <a:solidFill>
                  <a:schemeClr val="bg1"/>
                </a:solidFill>
                <a:latin typeface="Courier New" panose="02070309020205020404" pitchFamily="49" charset="0"/>
                <a:cs typeface="Courier New" panose="02070309020205020404" pitchFamily="49" charset="0"/>
                <a:sym typeface="+mn-ea"/>
              </a:rPr>
              <a:t>    *)malloc(sizeof(struct btree ));</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temp -&gt; data = n;</a:t>
            </a:r>
          </a:p>
          <a:p>
            <a:r>
              <a:rPr lang="en-US" sz="2000" b="1" dirty="0">
                <a:solidFill>
                  <a:schemeClr val="bg1"/>
                </a:solidFill>
                <a:latin typeface="Courier New" panose="02070309020205020404" pitchFamily="49" charset="0"/>
                <a:cs typeface="Courier New" panose="02070309020205020404" pitchFamily="49" charset="0"/>
                <a:sym typeface="+mn-ea"/>
              </a:rPr>
              <a:t>	temp-&gt;right  = temp-&gt;left = NULL;</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insert(struct btree * 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if(t-&gt;data &lt; temp -&gt; data &amp;&amp; t-&gt; right != NULL){</a:t>
            </a:r>
          </a:p>
          <a:p>
            <a:r>
              <a:rPr lang="en-US" sz="2000" b="1" dirty="0">
                <a:solidFill>
                  <a:schemeClr val="bg1"/>
                </a:solidFill>
                <a:latin typeface="Courier New" panose="02070309020205020404" pitchFamily="49" charset="0"/>
                <a:cs typeface="Courier New" panose="02070309020205020404" pitchFamily="49" charset="0"/>
                <a:sym typeface="+mn-ea"/>
              </a:rPr>
              <a:t>		insert(t-&gt;right);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if(t-&gt;data &lt; temp -&gt; data &amp;&amp; t-&gt; right == NULL){</a:t>
            </a:r>
          </a:p>
          <a:p>
            <a:r>
              <a:rPr lang="en-US" sz="2000" b="1" dirty="0">
                <a:solidFill>
                  <a:schemeClr val="bg1"/>
                </a:solidFill>
                <a:latin typeface="Courier New" panose="02070309020205020404" pitchFamily="49" charset="0"/>
                <a:cs typeface="Courier New" panose="02070309020205020404" pitchFamily="49" charset="0"/>
                <a:sym typeface="+mn-ea"/>
              </a:rPr>
              <a:t>		t-&gt;right = temp;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if(t-&gt;data &gt; temp -&gt; data &amp;&amp; t-&gt; left != NULL){</a:t>
            </a:r>
          </a:p>
          <a:p>
            <a:r>
              <a:rPr lang="en-US" sz="2000" b="1" dirty="0">
                <a:solidFill>
                  <a:schemeClr val="bg1"/>
                </a:solidFill>
                <a:latin typeface="Courier New" panose="02070309020205020404" pitchFamily="49" charset="0"/>
                <a:cs typeface="Courier New" panose="02070309020205020404" pitchFamily="49" charset="0"/>
                <a:sym typeface="+mn-ea"/>
              </a:rPr>
              <a:t>		insert(t-&gt;left);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if(t-&gt;data &gt; temp -&gt; data &amp;&amp; t-&gt; left == NULL){</a:t>
            </a:r>
          </a:p>
          <a:p>
            <a:r>
              <a:rPr lang="en-US" sz="2000" b="1" dirty="0">
                <a:solidFill>
                  <a:schemeClr val="bg1"/>
                </a:solidFill>
                <a:latin typeface="Courier New" panose="02070309020205020404" pitchFamily="49" charset="0"/>
                <a:cs typeface="Courier New" panose="02070309020205020404" pitchFamily="49" charset="0"/>
                <a:sym typeface="+mn-ea"/>
              </a:rPr>
              <a:t>		t-&gt;left = temp;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inorder(struct btree * 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if(root == NULL){</a:t>
            </a:r>
          </a:p>
          <a:p>
            <a:r>
              <a:rPr lang="en-US" sz="2000" b="1" dirty="0">
                <a:solidFill>
                  <a:schemeClr val="bg1"/>
                </a:solidFill>
                <a:latin typeface="Courier New" panose="02070309020205020404" pitchFamily="49" charset="0"/>
                <a:cs typeface="Courier New" panose="02070309020205020404" pitchFamily="49" charset="0"/>
                <a:sym typeface="+mn-ea"/>
              </a:rPr>
              <a:t>		cout&lt;&lt;"No element";</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if(t-&gt;left!=NULL)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inorder(t-&gt;left);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 t-&gt;data &lt;&lt;" ";</a:t>
            </a:r>
          </a:p>
          <a:p>
            <a:r>
              <a:rPr lang="en-US" sz="2000" b="1" dirty="0">
                <a:solidFill>
                  <a:schemeClr val="bg1"/>
                </a:solidFill>
                <a:latin typeface="Courier New" panose="02070309020205020404" pitchFamily="49" charset="0"/>
                <a:cs typeface="Courier New" panose="02070309020205020404" pitchFamily="49" charset="0"/>
                <a:sym typeface="+mn-ea"/>
              </a:rPr>
              <a:t>	if(t-&gt;right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inorder(t-&gt;right);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preorder(struct btree * 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if(root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cout&lt;&lt;"No element";</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 t-&gt;data &lt;&lt;" ";</a:t>
            </a:r>
          </a:p>
          <a:p>
            <a:r>
              <a:rPr lang="en-US" sz="2000" b="1" dirty="0">
                <a:solidFill>
                  <a:schemeClr val="bg1"/>
                </a:solidFill>
                <a:latin typeface="Courier New" panose="02070309020205020404" pitchFamily="49" charset="0"/>
                <a:cs typeface="Courier New" panose="02070309020205020404" pitchFamily="49" charset="0"/>
                <a:sym typeface="+mn-ea"/>
              </a:rPr>
              <a:t>	if(t-&gt;left!=NULL)</a:t>
            </a:r>
          </a:p>
          <a:p>
            <a:r>
              <a:rPr lang="en-US" sz="2000" b="1" dirty="0">
                <a:solidFill>
                  <a:schemeClr val="bg1"/>
                </a:solidFill>
                <a:latin typeface="Courier New" panose="02070309020205020404" pitchFamily="49" charset="0"/>
                <a:cs typeface="Courier New" panose="02070309020205020404" pitchFamily="49" charset="0"/>
                <a:sym typeface="+mn-ea"/>
              </a:rPr>
              <a:t>		preorder(t-&gt;left);</a:t>
            </a:r>
          </a:p>
          <a:p>
            <a:r>
              <a:rPr lang="en-US" sz="2000" b="1" dirty="0">
                <a:solidFill>
                  <a:schemeClr val="bg1"/>
                </a:solidFill>
                <a:latin typeface="Courier New" panose="02070309020205020404" pitchFamily="49" charset="0"/>
                <a:cs typeface="Courier New" panose="02070309020205020404" pitchFamily="49" charset="0"/>
                <a:sym typeface="+mn-ea"/>
              </a:rPr>
              <a:t>	if(t-&gt;right != NULL)</a:t>
            </a:r>
          </a:p>
          <a:p>
            <a:r>
              <a:rPr lang="en-US" sz="2000" b="1" dirty="0">
                <a:solidFill>
                  <a:schemeClr val="bg1"/>
                </a:solidFill>
                <a:latin typeface="Courier New" panose="02070309020205020404" pitchFamily="49" charset="0"/>
                <a:cs typeface="Courier New" panose="02070309020205020404" pitchFamily="49" charset="0"/>
                <a:sym typeface="+mn-ea"/>
              </a:rPr>
              <a:t>		preorder(t-&gt;right);</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postorder(struct btree * 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if(root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cout&lt;&lt;"No element";</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if(t-&gt;right != NULL)</a:t>
            </a:r>
          </a:p>
          <a:p>
            <a:r>
              <a:rPr lang="en-US" sz="2000" b="1" dirty="0">
                <a:solidFill>
                  <a:schemeClr val="bg1"/>
                </a:solidFill>
                <a:latin typeface="Courier New" panose="02070309020205020404" pitchFamily="49" charset="0"/>
                <a:cs typeface="Courier New" panose="02070309020205020404" pitchFamily="49" charset="0"/>
                <a:sym typeface="+mn-ea"/>
              </a:rPr>
              <a:t>		postorder(t-&gt;right);</a:t>
            </a:r>
          </a:p>
          <a:p>
            <a:r>
              <a:rPr lang="en-US" sz="2000" b="1" dirty="0">
                <a:solidFill>
                  <a:schemeClr val="bg1"/>
                </a:solidFill>
                <a:latin typeface="Courier New" panose="02070309020205020404" pitchFamily="49" charset="0"/>
                <a:cs typeface="Courier New" panose="02070309020205020404" pitchFamily="49" charset="0"/>
                <a:sym typeface="+mn-ea"/>
              </a:rPr>
              <a:t>	cout&lt;&lt; t-&gt;data &lt;&lt;"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int main()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create();</a:t>
            </a:r>
          </a:p>
          <a:p>
            <a:r>
              <a:rPr lang="en-US" sz="2000" b="1" dirty="0">
                <a:solidFill>
                  <a:schemeClr val="bg1"/>
                </a:solidFill>
                <a:latin typeface="Courier New" panose="02070309020205020404" pitchFamily="49" charset="0"/>
                <a:cs typeface="Courier New" panose="02070309020205020404" pitchFamily="49" charset="0"/>
                <a:sym typeface="+mn-ea"/>
              </a:rPr>
              <a:t>		if(root == NULL)</a:t>
            </a:r>
          </a:p>
          <a:p>
            <a:r>
              <a:rPr lang="en-US" sz="2000" b="1" dirty="0">
                <a:solidFill>
                  <a:schemeClr val="bg1"/>
                </a:solidFill>
                <a:latin typeface="Courier New" panose="02070309020205020404" pitchFamily="49" charset="0"/>
                <a:cs typeface="Courier New" panose="02070309020205020404" pitchFamily="49" charset="0"/>
                <a:sym typeface="+mn-ea"/>
              </a:rPr>
              <a:t>			root = temp;</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insert(root);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inorder(root);</a:t>
            </a:r>
          </a:p>
          <a:p>
            <a:r>
              <a:rPr lang="en-US" sz="2000" b="1" dirty="0">
                <a:solidFill>
                  <a:schemeClr val="bg1"/>
                </a:solidFill>
                <a:latin typeface="Courier New" panose="02070309020205020404" pitchFamily="49" charset="0"/>
                <a:cs typeface="Courier New" panose="02070309020205020404" pitchFamily="49" charset="0"/>
                <a:sym typeface="+mn-ea"/>
              </a:rPr>
              <a:t>	printf("\n");</a:t>
            </a:r>
          </a:p>
          <a:p>
            <a:r>
              <a:rPr lang="en-US" sz="2000" b="1" dirty="0">
                <a:solidFill>
                  <a:schemeClr val="bg1"/>
                </a:solidFill>
                <a:latin typeface="Courier New" panose="02070309020205020404" pitchFamily="49" charset="0"/>
                <a:cs typeface="Courier New" panose="02070309020205020404" pitchFamily="49" charset="0"/>
                <a:sym typeface="+mn-ea"/>
              </a:rPr>
              <a:t>	preorder(root);</a:t>
            </a:r>
          </a:p>
          <a:p>
            <a:r>
              <a:rPr lang="en-US" sz="2000" b="1" dirty="0">
                <a:solidFill>
                  <a:schemeClr val="bg1"/>
                </a:solidFill>
                <a:latin typeface="Courier New" panose="02070309020205020404" pitchFamily="49" charset="0"/>
                <a:cs typeface="Courier New" panose="02070309020205020404" pitchFamily="49" charset="0"/>
                <a:sym typeface="+mn-ea"/>
              </a:rPr>
              <a:t>	printf("\n");</a:t>
            </a:r>
          </a:p>
          <a:p>
            <a:r>
              <a:rPr lang="en-US" sz="2000" b="1" dirty="0">
                <a:solidFill>
                  <a:schemeClr val="bg1"/>
                </a:solidFill>
                <a:latin typeface="Courier New" panose="02070309020205020404" pitchFamily="49" charset="0"/>
                <a:cs typeface="Courier New" panose="02070309020205020404" pitchFamily="49" charset="0"/>
                <a:sym typeface="+mn-ea"/>
              </a:rPr>
              <a:t>	postorder(root);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0"/>
            <a:ext cx="661035"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90</a:t>
            </a:r>
          </a:p>
          <a:p>
            <a:r>
              <a:rPr lang="en-US" sz="2000" b="1" dirty="0">
                <a:solidFill>
                  <a:srgbClr val="FFFF00"/>
                </a:solidFill>
                <a:latin typeface="Courier New" panose="02070309020205020404" pitchFamily="49" charset="0"/>
                <a:cs typeface="Courier New" panose="02070309020205020404" pitchFamily="49" charset="0"/>
              </a:rPr>
              <a:t>91</a:t>
            </a:r>
          </a:p>
          <a:p>
            <a:r>
              <a:rPr lang="en-US" sz="2000" b="1" dirty="0">
                <a:solidFill>
                  <a:srgbClr val="FFFF00"/>
                </a:solidFill>
                <a:latin typeface="Courier New" panose="02070309020205020404" pitchFamily="49" charset="0"/>
                <a:cs typeface="Courier New" panose="02070309020205020404" pitchFamily="49" charset="0"/>
              </a:rPr>
              <a:t>101</a:t>
            </a:r>
          </a:p>
          <a:p>
            <a:r>
              <a:rPr lang="en-US" sz="2000" b="1" dirty="0">
                <a:solidFill>
                  <a:srgbClr val="FFFF00"/>
                </a:solidFill>
                <a:latin typeface="Courier New" panose="02070309020205020404" pitchFamily="49" charset="0"/>
                <a:cs typeface="Courier New" panose="02070309020205020404" pitchFamily="49" charset="0"/>
              </a:rPr>
              <a:t>102</a:t>
            </a:r>
          </a:p>
          <a:p>
            <a:r>
              <a:rPr lang="en-US" sz="2000" b="1" dirty="0">
                <a:solidFill>
                  <a:srgbClr val="FFFF00"/>
                </a:solidFill>
                <a:latin typeface="Courier New" panose="02070309020205020404" pitchFamily="49" charset="0"/>
                <a:cs typeface="Courier New" panose="02070309020205020404" pitchFamily="49" charset="0"/>
              </a:rPr>
              <a:t>103</a:t>
            </a:r>
          </a:p>
          <a:p>
            <a:r>
              <a:rPr lang="en-US" sz="2000" b="1" dirty="0">
                <a:solidFill>
                  <a:srgbClr val="FFFF00"/>
                </a:solidFill>
                <a:latin typeface="Courier New" panose="02070309020205020404" pitchFamily="49" charset="0"/>
                <a:cs typeface="Courier New" panose="02070309020205020404" pitchFamily="49" charset="0"/>
              </a:rPr>
              <a:t>104</a:t>
            </a:r>
          </a:p>
          <a:p>
            <a:r>
              <a:rPr lang="en-US" sz="2000" b="1" dirty="0">
                <a:solidFill>
                  <a:srgbClr val="FFFF00"/>
                </a:solidFill>
                <a:latin typeface="Courier New" panose="02070309020205020404" pitchFamily="49" charset="0"/>
                <a:cs typeface="Courier New" panose="02070309020205020404" pitchFamily="49" charset="0"/>
              </a:rPr>
              <a:t>105</a:t>
            </a:r>
          </a:p>
          <a:p>
            <a:r>
              <a:rPr lang="en-US" sz="2000" b="1" dirty="0">
                <a:solidFill>
                  <a:srgbClr val="FFFF00"/>
                </a:solidFill>
                <a:latin typeface="Courier New" panose="02070309020205020404" pitchFamily="49" charset="0"/>
                <a:cs typeface="Courier New" panose="02070309020205020404" pitchFamily="49" charset="0"/>
              </a:rPr>
              <a:t>106</a:t>
            </a:r>
          </a:p>
          <a:p>
            <a:r>
              <a:rPr lang="en-US" sz="2000" b="1" dirty="0">
                <a:solidFill>
                  <a:srgbClr val="FFFF00"/>
                </a:solidFill>
                <a:latin typeface="Courier New" panose="02070309020205020404" pitchFamily="49" charset="0"/>
                <a:cs typeface="Courier New" panose="02070309020205020404" pitchFamily="49" charset="0"/>
              </a:rPr>
              <a:t>107</a:t>
            </a:r>
          </a:p>
          <a:p>
            <a:r>
              <a:rPr lang="en-US" sz="2000" b="1" dirty="0">
                <a:solidFill>
                  <a:srgbClr val="FFFF00"/>
                </a:solidFill>
                <a:latin typeface="Courier New" panose="02070309020205020404" pitchFamily="49" charset="0"/>
                <a:cs typeface="Courier New" panose="02070309020205020404" pitchFamily="49" charset="0"/>
              </a:rPr>
              <a:t>108</a:t>
            </a:r>
          </a:p>
          <a:p>
            <a:r>
              <a:rPr lang="en-US" sz="2000" b="1" dirty="0">
                <a:solidFill>
                  <a:srgbClr val="FFFF00"/>
                </a:solidFill>
                <a:latin typeface="Courier New" panose="02070309020205020404" pitchFamily="49" charset="0"/>
                <a:cs typeface="Courier New" panose="02070309020205020404" pitchFamily="49" charset="0"/>
              </a:rPr>
              <a:t>109</a:t>
            </a:r>
          </a:p>
          <a:p>
            <a:r>
              <a:rPr lang="en-US" sz="2000" b="1" dirty="0">
                <a:solidFill>
                  <a:srgbClr val="FFFF00"/>
                </a:solidFill>
                <a:latin typeface="Courier New" panose="02070309020205020404" pitchFamily="49" charset="0"/>
                <a:cs typeface="Courier New" panose="02070309020205020404" pitchFamily="49" charset="0"/>
              </a:rPr>
              <a:t>110</a:t>
            </a:r>
          </a:p>
          <a:p>
            <a:r>
              <a:rPr lang="en-US" sz="2000" b="1" dirty="0">
                <a:solidFill>
                  <a:srgbClr val="FFFF00"/>
                </a:solidFill>
                <a:latin typeface="Courier New" panose="02070309020205020404" pitchFamily="49" charset="0"/>
                <a:cs typeface="Courier New" panose="02070309020205020404" pitchFamily="49" charset="0"/>
              </a:rPr>
              <a:t>111</a:t>
            </a:r>
          </a:p>
          <a:p>
            <a:r>
              <a:rPr lang="en-US" sz="2000" b="1" dirty="0">
                <a:solidFill>
                  <a:srgbClr val="FFFF00"/>
                </a:solidFill>
                <a:latin typeface="Courier New" panose="02070309020205020404" pitchFamily="49" charset="0"/>
                <a:cs typeface="Courier New" panose="02070309020205020404" pitchFamily="49" charset="0"/>
              </a:rPr>
              <a:t>112</a:t>
            </a:r>
          </a:p>
          <a:p>
            <a:r>
              <a:rPr lang="en-US" sz="2000" b="1" dirty="0">
                <a:solidFill>
                  <a:srgbClr val="FFFF00"/>
                </a:solidFill>
                <a:latin typeface="Courier New" panose="02070309020205020404" pitchFamily="49" charset="0"/>
                <a:cs typeface="Courier New" panose="02070309020205020404" pitchFamily="49" charset="0"/>
              </a:rPr>
              <a:t>113</a:t>
            </a:r>
          </a:p>
          <a:p>
            <a:r>
              <a:rPr lang="en-US" sz="2000" b="1" dirty="0">
                <a:solidFill>
                  <a:srgbClr val="FFFF00"/>
                </a:solidFill>
                <a:latin typeface="Courier New" panose="02070309020205020404" pitchFamily="49" charset="0"/>
                <a:cs typeface="Courier New" panose="02070309020205020404" pitchFamily="49" charset="0"/>
              </a:rPr>
              <a:t>114</a:t>
            </a:r>
          </a:p>
          <a:p>
            <a:r>
              <a:rPr lang="en-US" sz="2000" b="1" dirty="0">
                <a:solidFill>
                  <a:srgbClr val="FFFF00"/>
                </a:solidFill>
                <a:latin typeface="Courier New" panose="02070309020205020404" pitchFamily="49" charset="0"/>
                <a:cs typeface="Courier New" panose="02070309020205020404" pitchFamily="49" charset="0"/>
              </a:rPr>
              <a:t>115</a:t>
            </a:r>
          </a:p>
          <a:p>
            <a:r>
              <a:rPr lang="en-US" sz="2000" b="1" dirty="0">
                <a:solidFill>
                  <a:srgbClr val="FFFF00"/>
                </a:solidFill>
                <a:latin typeface="Courier New" panose="02070309020205020404" pitchFamily="49" charset="0"/>
                <a:cs typeface="Courier New" panose="02070309020205020404" pitchFamily="49" charset="0"/>
              </a:rPr>
              <a:t>116</a:t>
            </a:r>
          </a:p>
          <a:p>
            <a:r>
              <a:rPr lang="en-US" sz="2000" b="1" dirty="0">
                <a:solidFill>
                  <a:srgbClr val="FFFF00"/>
                </a:solidFill>
                <a:latin typeface="Courier New" panose="02070309020205020404" pitchFamily="49" charset="0"/>
                <a:cs typeface="Courier New" panose="02070309020205020404" pitchFamily="49" charset="0"/>
              </a:rPr>
              <a:t>117</a:t>
            </a:r>
          </a:p>
          <a:p>
            <a:r>
              <a:rPr lang="en-US" sz="2000" b="1" dirty="0">
                <a:solidFill>
                  <a:srgbClr val="FFFF00"/>
                </a:solidFill>
                <a:latin typeface="Courier New" panose="02070309020205020404" pitchFamily="49" charset="0"/>
                <a:cs typeface="Courier New" panose="02070309020205020404" pitchFamily="49" charset="0"/>
              </a:rPr>
              <a:t>118</a:t>
            </a:r>
          </a:p>
          <a:p>
            <a:r>
              <a:rPr lang="en-US" sz="2000" b="1" dirty="0">
                <a:solidFill>
                  <a:srgbClr val="FFFF00"/>
                </a:solidFill>
                <a:latin typeface="Courier New" panose="02070309020205020404" pitchFamily="49" charset="0"/>
                <a:cs typeface="Courier New" panose="02070309020205020404" pitchFamily="49" charset="0"/>
              </a:rPr>
              <a:t>119</a:t>
            </a:r>
          </a:p>
          <a:p>
            <a:r>
              <a:rPr lang="en-US" sz="2000" b="1" dirty="0">
                <a:solidFill>
                  <a:srgbClr val="FFFF00"/>
                </a:solidFill>
                <a:latin typeface="Courier New" panose="02070309020205020404" pitchFamily="49" charset="0"/>
                <a:cs typeface="Courier New" panose="02070309020205020404" pitchFamily="49" charset="0"/>
              </a:rPr>
              <a:t>120</a:t>
            </a:r>
          </a:p>
        </p:txBody>
      </p:sp>
      <p:sp>
        <p:nvSpPr>
          <p:cNvPr id="6" name="Rectangle 8"/>
          <p:cNvSpPr/>
          <p:nvPr/>
        </p:nvSpPr>
        <p:spPr>
          <a:xfrm>
            <a:off x="6096000" y="76200"/>
            <a:ext cx="711200" cy="67818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121</a:t>
            </a:r>
          </a:p>
          <a:p>
            <a:r>
              <a:rPr lang="en-US" sz="2000" b="1" dirty="0">
                <a:solidFill>
                  <a:srgbClr val="FFFF00"/>
                </a:solidFill>
                <a:latin typeface="Courier New" panose="02070309020205020404" pitchFamily="49" charset="0"/>
                <a:cs typeface="Courier New" panose="02070309020205020404" pitchFamily="49" charset="0"/>
              </a:rPr>
              <a:t>122</a:t>
            </a:r>
          </a:p>
          <a:p>
            <a:r>
              <a:rPr lang="en-US" sz="2000" b="1" dirty="0">
                <a:solidFill>
                  <a:srgbClr val="FFFF00"/>
                </a:solidFill>
                <a:latin typeface="Courier New" panose="02070309020205020404" pitchFamily="49" charset="0"/>
                <a:cs typeface="Courier New" panose="02070309020205020404" pitchFamily="49" charset="0"/>
              </a:rPr>
              <a:t>123</a:t>
            </a:r>
          </a:p>
          <a:p>
            <a:r>
              <a:rPr lang="en-US" sz="2000" b="1" dirty="0">
                <a:solidFill>
                  <a:srgbClr val="FFFF00"/>
                </a:solidFill>
                <a:latin typeface="Courier New" panose="02070309020205020404" pitchFamily="49" charset="0"/>
                <a:cs typeface="Courier New" panose="02070309020205020404" pitchFamily="49" charset="0"/>
              </a:rPr>
              <a:t>124</a:t>
            </a:r>
          </a:p>
          <a:p>
            <a:r>
              <a:rPr lang="en-US" sz="2000" b="1" dirty="0">
                <a:solidFill>
                  <a:srgbClr val="FFFF00"/>
                </a:solidFill>
                <a:latin typeface="Courier New" panose="02070309020205020404" pitchFamily="49" charset="0"/>
                <a:cs typeface="Courier New" panose="02070309020205020404" pitchFamily="49" charset="0"/>
              </a:rPr>
              <a:t>125</a:t>
            </a:r>
          </a:p>
          <a:p>
            <a:r>
              <a:rPr lang="en-US" sz="2000" b="1" dirty="0">
                <a:solidFill>
                  <a:srgbClr val="FFFF00"/>
                </a:solidFill>
                <a:latin typeface="Courier New" panose="02070309020205020404" pitchFamily="49" charset="0"/>
                <a:cs typeface="Courier New" panose="02070309020205020404" pitchFamily="49" charset="0"/>
              </a:rPr>
              <a:t>126</a:t>
            </a:r>
          </a:p>
          <a:p>
            <a:r>
              <a:rPr lang="en-US" sz="2000" b="1" dirty="0">
                <a:solidFill>
                  <a:srgbClr val="FFFF00"/>
                </a:solidFill>
                <a:latin typeface="Courier New" panose="02070309020205020404" pitchFamily="49" charset="0"/>
                <a:cs typeface="Courier New" panose="02070309020205020404" pitchFamily="49" charset="0"/>
              </a:rPr>
              <a:t>127</a:t>
            </a:r>
          </a:p>
          <a:p>
            <a:r>
              <a:rPr lang="en-US" sz="2000" b="1" dirty="0">
                <a:solidFill>
                  <a:srgbClr val="FFFF00"/>
                </a:solidFill>
                <a:latin typeface="Courier New" panose="02070309020205020404" pitchFamily="49" charset="0"/>
                <a:cs typeface="Courier New" panose="02070309020205020404" pitchFamily="49" charset="0"/>
              </a:rPr>
              <a:t>128</a:t>
            </a:r>
          </a:p>
          <a:p>
            <a:r>
              <a:rPr lang="en-US" sz="2000" b="1" dirty="0">
                <a:solidFill>
                  <a:srgbClr val="FFFF00"/>
                </a:solidFill>
                <a:latin typeface="Courier New" panose="02070309020205020404" pitchFamily="49" charset="0"/>
                <a:cs typeface="Courier New" panose="02070309020205020404" pitchFamily="49" charset="0"/>
              </a:rPr>
              <a:t>129</a:t>
            </a:r>
          </a:p>
          <a:p>
            <a:r>
              <a:rPr lang="en-US" sz="2000" b="1" dirty="0">
                <a:solidFill>
                  <a:srgbClr val="FFFF00"/>
                </a:solidFill>
                <a:latin typeface="Courier New" panose="02070309020205020404" pitchFamily="49" charset="0"/>
                <a:cs typeface="Courier New" panose="02070309020205020404" pitchFamily="49" charset="0"/>
              </a:rPr>
              <a:t>130</a:t>
            </a:r>
          </a:p>
          <a:p>
            <a:r>
              <a:rPr lang="en-US" sz="2000" b="1" dirty="0">
                <a:solidFill>
                  <a:srgbClr val="FFFF00"/>
                </a:solidFill>
                <a:latin typeface="Courier New" panose="02070309020205020404" pitchFamily="49" charset="0"/>
                <a:cs typeface="Courier New" panose="02070309020205020404" pitchFamily="49" charset="0"/>
              </a:rPr>
              <a:t>131</a:t>
            </a:r>
          </a:p>
          <a:p>
            <a:r>
              <a:rPr lang="en-US" sz="2000" b="1" dirty="0">
                <a:solidFill>
                  <a:srgbClr val="FFFF00"/>
                </a:solidFill>
                <a:latin typeface="Courier New" panose="02070309020205020404" pitchFamily="49" charset="0"/>
                <a:cs typeface="Courier New" panose="02070309020205020404" pitchFamily="49" charset="0"/>
              </a:rPr>
              <a:t>132</a:t>
            </a:r>
          </a:p>
          <a:p>
            <a:r>
              <a:rPr lang="en-US" sz="2000" b="1" dirty="0">
                <a:solidFill>
                  <a:srgbClr val="FFFF00"/>
                </a:solidFill>
                <a:latin typeface="Courier New" panose="02070309020205020404" pitchFamily="49" charset="0"/>
                <a:cs typeface="Courier New" panose="02070309020205020404" pitchFamily="49" charset="0"/>
              </a:rPr>
              <a:t>133</a:t>
            </a:r>
          </a:p>
          <a:p>
            <a:r>
              <a:rPr lang="en-US" sz="2000" b="1" dirty="0">
                <a:solidFill>
                  <a:srgbClr val="FFFF00"/>
                </a:solidFill>
                <a:latin typeface="Courier New" panose="02070309020205020404" pitchFamily="49" charset="0"/>
                <a:cs typeface="Courier New" panose="02070309020205020404" pitchFamily="49" charset="0"/>
              </a:rPr>
              <a:t>134</a:t>
            </a:r>
          </a:p>
          <a:p>
            <a:r>
              <a:rPr lang="en-US" sz="2000" b="1" dirty="0">
                <a:solidFill>
                  <a:srgbClr val="FFFF00"/>
                </a:solidFill>
                <a:latin typeface="Courier New" panose="02070309020205020404" pitchFamily="49" charset="0"/>
                <a:cs typeface="Courier New" panose="02070309020205020404" pitchFamily="49" charset="0"/>
              </a:rPr>
              <a:t>135</a:t>
            </a:r>
          </a:p>
          <a:p>
            <a:r>
              <a:rPr lang="en-US" sz="2000" b="1" dirty="0">
                <a:solidFill>
                  <a:srgbClr val="FFFF00"/>
                </a:solidFill>
                <a:latin typeface="Courier New" panose="02070309020205020404" pitchFamily="49" charset="0"/>
                <a:cs typeface="Courier New" panose="02070309020205020404" pitchFamily="49" charset="0"/>
              </a:rPr>
              <a:t>136</a:t>
            </a:r>
          </a:p>
          <a:p>
            <a:r>
              <a:rPr lang="en-US" sz="2000" b="1" dirty="0">
                <a:solidFill>
                  <a:srgbClr val="FFFF00"/>
                </a:solidFill>
                <a:latin typeface="Courier New" panose="02070309020205020404" pitchFamily="49" charset="0"/>
                <a:cs typeface="Courier New" panose="02070309020205020404" pitchFamily="49" charset="0"/>
              </a:rPr>
              <a:t>137</a:t>
            </a:r>
          </a:p>
          <a:p>
            <a:r>
              <a:rPr lang="en-US" sz="2000" b="1" dirty="0">
                <a:solidFill>
                  <a:srgbClr val="FFFF00"/>
                </a:solidFill>
                <a:latin typeface="Courier New" panose="02070309020205020404" pitchFamily="49" charset="0"/>
                <a:cs typeface="Courier New" panose="02070309020205020404" pitchFamily="49" charset="0"/>
              </a:rPr>
              <a:t>138</a:t>
            </a:r>
          </a:p>
          <a:p>
            <a:r>
              <a:rPr lang="en-US" sz="2000" b="1" dirty="0">
                <a:solidFill>
                  <a:srgbClr val="FFFF00"/>
                </a:solidFill>
                <a:latin typeface="Courier New" panose="02070309020205020404" pitchFamily="49" charset="0"/>
                <a:cs typeface="Courier New" panose="02070309020205020404" pitchFamily="49" charset="0"/>
              </a:rPr>
              <a:t>139</a:t>
            </a:r>
          </a:p>
          <a:p>
            <a:r>
              <a:rPr lang="en-US" sz="2000" b="1" dirty="0">
                <a:solidFill>
                  <a:srgbClr val="FFFF00"/>
                </a:solidFill>
                <a:latin typeface="Courier New" panose="02070309020205020404" pitchFamily="49" charset="0"/>
                <a:cs typeface="Courier New" panose="02070309020205020404" pitchFamily="49" charset="0"/>
              </a:rPr>
              <a:t>140</a:t>
            </a:r>
          </a:p>
          <a:p>
            <a:r>
              <a:rPr lang="en-US" sz="2000" b="1" dirty="0">
                <a:solidFill>
                  <a:srgbClr val="FFFF00"/>
                </a:solidFill>
                <a:latin typeface="Courier New" panose="02070309020205020404" pitchFamily="49" charset="0"/>
                <a:cs typeface="Courier New" panose="02070309020205020404" pitchFamily="49" charset="0"/>
              </a:rPr>
              <a:t>141</a:t>
            </a:r>
          </a:p>
          <a:p>
            <a:r>
              <a:rPr lang="en-US" sz="2000" b="1" dirty="0">
                <a:solidFill>
                  <a:srgbClr val="FFFF00"/>
                </a:solidFill>
                <a:latin typeface="Courier New" panose="02070309020205020404" pitchFamily="49" charset="0"/>
                <a:cs typeface="Courier New" panose="02070309020205020404" pitchFamily="49" charset="0"/>
              </a:rPr>
              <a:t>142</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14. Nearest Prime</a:t>
            </a:r>
          </a:p>
        </p:txBody>
      </p:sp>
      <p:sp>
        <p:nvSpPr>
          <p:cNvPr id="18"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rPr>
              <a:t>Joy is a hacker at hackerclub and he got a new problem on prime numbers.The problem states that given an integer N find the nearest prime number to N.If multiple answer is possible then output the smallest one of them.There are T number of test cases.</a:t>
            </a:r>
          </a:p>
          <a:p>
            <a:r>
              <a:rPr lang="en-US" sz="2500" dirty="0">
                <a:latin typeface="Nunito Sans" panose="00000500000000000000" pitchFamily="2" charset="0"/>
              </a:rPr>
              <a:t>1&lt;=N&lt;10</a:t>
            </a:r>
            <a:r>
              <a:rPr lang="en-US" sz="2500" baseline="30000" dirty="0">
                <a:latin typeface="Nunito Sans" panose="00000500000000000000" pitchFamily="2" charset="0"/>
              </a:rPr>
              <a:t>6</a:t>
            </a:r>
            <a:endParaRPr lang="en-US" sz="2500" dirty="0">
              <a:latin typeface="Nunito Sans" panose="00000500000000000000" pitchFamily="2" charset="0"/>
            </a:endParaRPr>
          </a:p>
          <a:p>
            <a:r>
              <a:rPr lang="en-US" sz="2500" dirty="0">
                <a:latin typeface="Nunito Sans" panose="00000500000000000000" pitchFamily="2" charset="0"/>
              </a:rPr>
              <a:t>1&lt;=T&lt;=2*10</a:t>
            </a:r>
            <a:r>
              <a:rPr lang="en-US" sz="2500" baseline="30000" dirty="0">
                <a:latin typeface="Nunito Sans" panose="00000500000000000000" pitchFamily="2" charset="0"/>
              </a:rPr>
              <a:t>6</a:t>
            </a:r>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First line of input contains an Integer T denoting the number of test cases.</a:t>
            </a:r>
          </a:p>
          <a:p>
            <a:r>
              <a:rPr lang="en-US" sz="2500" dirty="0">
                <a:latin typeface="Nunito Sans" panose="00000500000000000000" pitchFamily="2" charset="0"/>
              </a:rPr>
              <a:t>Next each of the T lines contain one integer N.</a:t>
            </a:r>
          </a:p>
          <a:p>
            <a:endParaRPr lang="en-US" sz="2500" dirty="0">
              <a:latin typeface="Nunito Sans" panose="00000500000000000000" pitchFamily="2" charset="0"/>
            </a:endParaRP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Output the nearest prime number possible to N in a new line</a:t>
            </a: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0" y="612596"/>
            <a:ext cx="11551193" cy="5556383"/>
          </a:xfrm>
          <a:prstGeom prst="rect">
            <a:avLst/>
          </a:prstGeom>
        </p:spPr>
      </p:pic>
    </p:spTree>
    <p:extLst>
      <p:ext uri="{BB962C8B-B14F-4D97-AF65-F5344CB8AC3E}">
        <p14:creationId xmlns:p14="http://schemas.microsoft.com/office/powerpoint/2010/main" val="27432082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14. Nearest Prime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2192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2192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627964"/>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53</a:t>
            </a:r>
          </a:p>
          <a:p>
            <a:r>
              <a:rPr lang="en-US" sz="2500" dirty="0">
                <a:latin typeface="Nunito Sans" panose="00000500000000000000" pitchFamily="2" charset="0"/>
                <a:sym typeface="+mn-ea"/>
              </a:rPr>
              <a:t>11</a:t>
            </a:r>
          </a:p>
          <a:p>
            <a:r>
              <a:rPr lang="en-US" sz="2500" dirty="0">
                <a:latin typeface="Nunito Sans" panose="00000500000000000000" pitchFamily="2" charset="0"/>
                <a:sym typeface="+mn-ea"/>
              </a:rPr>
              <a:t>67</a:t>
            </a:r>
          </a:p>
        </p:txBody>
      </p:sp>
      <p:sp>
        <p:nvSpPr>
          <p:cNvPr id="9" name="TextBox 11"/>
          <p:cNvSpPr txBox="1"/>
          <p:nvPr/>
        </p:nvSpPr>
        <p:spPr>
          <a:xfrm>
            <a:off x="598714" y="1738013"/>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51</a:t>
            </a:r>
          </a:p>
          <a:p>
            <a:r>
              <a:rPr lang="en-US" sz="2500" dirty="0">
                <a:latin typeface="Nunito Sans" panose="00000500000000000000" pitchFamily="2" charset="0"/>
                <a:sym typeface="+mn-ea"/>
              </a:rPr>
              <a:t>12</a:t>
            </a:r>
          </a:p>
          <a:p>
            <a:r>
              <a:rPr lang="en-US" sz="2500" dirty="0">
                <a:latin typeface="Nunito Sans" panose="00000500000000000000" pitchFamily="2" charset="0"/>
                <a:sym typeface="+mn-ea"/>
              </a:rPr>
              <a:t>65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typedef long long ll;</a:t>
            </a:r>
          </a:p>
          <a:p>
            <a:r>
              <a:rPr lang="en-US" sz="2000" b="1" dirty="0">
                <a:solidFill>
                  <a:schemeClr val="bg1"/>
                </a:solidFill>
                <a:latin typeface="Courier New" panose="02070309020205020404" pitchFamily="49" charset="0"/>
                <a:cs typeface="Courier New" panose="02070309020205020404" pitchFamily="49" charset="0"/>
                <a:sym typeface="+mn-ea"/>
              </a:rPr>
              <a:t>bool prime(ll n){</a:t>
            </a:r>
          </a:p>
          <a:p>
            <a:r>
              <a:rPr lang="en-US" sz="2000" b="1" dirty="0">
                <a:solidFill>
                  <a:schemeClr val="bg1"/>
                </a:solidFill>
                <a:latin typeface="Courier New" panose="02070309020205020404" pitchFamily="49" charset="0"/>
                <a:cs typeface="Courier New" panose="02070309020205020404" pitchFamily="49" charset="0"/>
                <a:sym typeface="+mn-ea"/>
              </a:rPr>
              <a:t>	if(n&lt;=1)</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	if(n==2)</a:t>
            </a:r>
          </a:p>
          <a:p>
            <a:r>
              <a:rPr lang="en-US" sz="2000" b="1" dirty="0">
                <a:solidFill>
                  <a:schemeClr val="bg1"/>
                </a:solidFill>
                <a:latin typeface="Courier New" panose="02070309020205020404" pitchFamily="49" charset="0"/>
                <a:cs typeface="Courier New" panose="02070309020205020404" pitchFamily="49" charset="0"/>
                <a:sym typeface="+mn-ea"/>
              </a:rPr>
              <a:t>      return 1;</a:t>
            </a:r>
          </a:p>
          <a:p>
            <a:r>
              <a:rPr lang="en-US" sz="2000" b="1" dirty="0">
                <a:solidFill>
                  <a:schemeClr val="bg1"/>
                </a:solidFill>
                <a:latin typeface="Courier New" panose="02070309020205020404" pitchFamily="49" charset="0"/>
                <a:cs typeface="Courier New" panose="02070309020205020404" pitchFamily="49" charset="0"/>
                <a:sym typeface="+mn-ea"/>
              </a:rPr>
              <a:t>	for(ll i=2;i*i&lt;=n;i++){</a:t>
            </a:r>
          </a:p>
          <a:p>
            <a:r>
              <a:rPr lang="en-US" sz="2000" b="1" dirty="0">
                <a:solidFill>
                  <a:schemeClr val="bg1"/>
                </a:solidFill>
                <a:latin typeface="Courier New" panose="02070309020205020404" pitchFamily="49" charset="0"/>
                <a:cs typeface="Courier New" panose="02070309020205020404" pitchFamily="49" charset="0"/>
                <a:sym typeface="+mn-ea"/>
              </a:rPr>
              <a:t>		if(n%i==0)</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1;</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ll i,j,k,t,n;</a:t>
            </a:r>
          </a:p>
          <a:p>
            <a:r>
              <a:rPr lang="en-US" sz="2000" b="1" dirty="0">
                <a:solidFill>
                  <a:schemeClr val="bg1"/>
                </a:solidFill>
                <a:latin typeface="Courier New" panose="02070309020205020404" pitchFamily="49" charset="0"/>
                <a:cs typeface="Courier New" panose="02070309020205020404" pitchFamily="49" charset="0"/>
                <a:sym typeface="+mn-ea"/>
              </a:rPr>
              <a:t>	scanf("%lld",&amp;t);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scanf("%lld",&amp;n);</a:t>
            </a:r>
          </a:p>
          <a:p>
            <a:r>
              <a:rPr lang="en-US" sz="2000" b="1" dirty="0">
                <a:solidFill>
                  <a:schemeClr val="bg1"/>
                </a:solidFill>
                <a:latin typeface="Courier New" panose="02070309020205020404" pitchFamily="49" charset="0"/>
                <a:cs typeface="Courier New" panose="02070309020205020404" pitchFamily="49" charset="0"/>
                <a:sym typeface="+mn-ea"/>
              </a:rPr>
              <a:t>		for(i=n,j=n;;i--,j++){</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if(i&gt;=0 and prime(i)==1){</a:t>
            </a:r>
          </a:p>
          <a:p>
            <a:r>
              <a:rPr lang="en-US" sz="2000" b="1" dirty="0">
                <a:solidFill>
                  <a:schemeClr val="bg1"/>
                </a:solidFill>
                <a:latin typeface="Courier New" panose="02070309020205020404" pitchFamily="49" charset="0"/>
                <a:cs typeface="Courier New" panose="02070309020205020404" pitchFamily="49" charset="0"/>
                <a:sym typeface="+mn-ea"/>
              </a:rPr>
              <a:t>				printf("%lld\n",i);</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}else if(prime(j)==1){</a:t>
            </a:r>
          </a:p>
          <a:p>
            <a:r>
              <a:rPr lang="en-US" sz="2000" b="1" dirty="0">
                <a:solidFill>
                  <a:schemeClr val="bg1"/>
                </a:solidFill>
                <a:latin typeface="Courier New" panose="02070309020205020404" pitchFamily="49" charset="0"/>
                <a:cs typeface="Courier New" panose="02070309020205020404" pitchFamily="49" charset="0"/>
                <a:sym typeface="+mn-ea"/>
              </a:rPr>
              <a:t>				printf("%lld\n",j);</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15. Palindromic Array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You are given an array A of size N. Your task is to find the minimum number of operations needed to convert the given array to 'Palindromic Array'.</a:t>
            </a:r>
          </a:p>
          <a:p>
            <a:endParaRPr lang="en-US" sz="2500" dirty="0">
              <a:latin typeface="Nunito Sans" panose="00000500000000000000" pitchFamily="2" charset="0"/>
            </a:endParaRPr>
          </a:p>
          <a:p>
            <a:r>
              <a:rPr lang="en-US" sz="2500" b="1" dirty="0">
                <a:latin typeface="Nunito Sans" panose="00000500000000000000" pitchFamily="2" charset="0"/>
              </a:rPr>
              <a:t>Palindromic Array:</a:t>
            </a:r>
            <a:endParaRPr lang="en-US" sz="2500" dirty="0">
              <a:latin typeface="Nunito Sans" panose="00000500000000000000" pitchFamily="2" charset="0"/>
            </a:endParaRPr>
          </a:p>
          <a:p>
            <a:r>
              <a:rPr lang="en-US" sz="2500" dirty="0">
                <a:latin typeface="Nunito Sans" panose="00000500000000000000" pitchFamily="2" charset="0"/>
              </a:rPr>
              <a:t>[23,15,23] is a ‘Palindromic Array’ but [2,0,1] is not.</a:t>
            </a:r>
          </a:p>
          <a:p>
            <a:r>
              <a:rPr lang="en-US" sz="2500" dirty="0">
                <a:latin typeface="Nunito Sans" panose="00000500000000000000" pitchFamily="2" charset="0"/>
              </a:rPr>
              <a:t>The only allowed operation is that you can merge two adjacent elements in the array and replace them with their sum.</a:t>
            </a:r>
          </a:p>
          <a:p>
            <a:endParaRPr lang="en-US" sz="2500" dirty="0">
              <a:latin typeface="Nunito Sans" panose="00000500000000000000" pitchFamily="2" charset="0"/>
            </a:endParaRP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first line of input contains an integer T denoting the number of test cases.The first line of each test case is N, where N is the size of array.The second line of each test case contains N space separated integers which is the input for the array.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15. Palindromic Array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3553460"/>
          </a:xfrm>
          <a:prstGeom prst="rect">
            <a:avLst/>
          </a:prstGeom>
          <a:noFill/>
        </p:spPr>
        <p:txBody>
          <a:bodyPr wrap="square" rtlCol="0">
            <a:spAutoFit/>
          </a:bodyPr>
          <a:lstStyle/>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Output the minimum number of operations required to make the given array a palindromic array.</a:t>
            </a:r>
          </a:p>
          <a:p>
            <a:endParaRPr lang="en-US" sz="2500" b="1"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 &lt;= T &lt;= 100</a:t>
            </a:r>
          </a:p>
          <a:p>
            <a:r>
              <a:rPr lang="en-US" sz="2500" dirty="0">
                <a:latin typeface="Nunito Sans" panose="00000500000000000000" pitchFamily="2" charset="0"/>
              </a:rPr>
              <a:t>1 &lt;= N &lt;= 100</a:t>
            </a:r>
          </a:p>
          <a:p>
            <a:r>
              <a:rPr lang="en-US" sz="2500" dirty="0">
                <a:latin typeface="Nunito Sans" panose="00000500000000000000" pitchFamily="2" charset="0"/>
              </a:rPr>
              <a:t>1 &lt;= A[] &lt;= 100</a:t>
            </a:r>
          </a:p>
          <a:p>
            <a:endParaRPr lang="en-US" sz="2500" dirty="0">
              <a:latin typeface="Nunito Sans" panose="00000500000000000000" pitchFamily="2" charset="0"/>
            </a:endParaRPr>
          </a:p>
        </p:txBody>
      </p:sp>
      <p:sp>
        <p:nvSpPr>
          <p:cNvPr id="6" name="TextBox 7"/>
          <p:cNvSpPr txBox="1"/>
          <p:nvPr/>
        </p:nvSpPr>
        <p:spPr>
          <a:xfrm>
            <a:off x="598714" y="4318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4318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726764"/>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3</a:t>
            </a:r>
          </a:p>
        </p:txBody>
      </p:sp>
      <p:sp>
        <p:nvSpPr>
          <p:cNvPr id="9" name="TextBox 11"/>
          <p:cNvSpPr txBox="1"/>
          <p:nvPr/>
        </p:nvSpPr>
        <p:spPr>
          <a:xfrm>
            <a:off x="598714" y="4836813"/>
            <a:ext cx="5040086" cy="201485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3 2 3 3 5</a:t>
            </a:r>
          </a:p>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5 3 3 4</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15. Palindromic Array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1630045"/>
          </a:xfrm>
          <a:prstGeom prst="rect">
            <a:avLst/>
          </a:prstGeom>
          <a:noFill/>
        </p:spPr>
        <p:txBody>
          <a:bodyPr wrap="square" rtlCol="0">
            <a:spAutoFit/>
          </a:bodyPr>
          <a:lstStyle/>
          <a:p>
            <a:r>
              <a:rPr lang="en-US" sz="2500" b="1" dirty="0">
                <a:latin typeface="Nunito Sans" panose="00000500000000000000" pitchFamily="2" charset="0"/>
              </a:rPr>
              <a:t>Explanation:</a:t>
            </a:r>
            <a:endParaRPr lang="en-US" sz="2500" dirty="0">
              <a:latin typeface="Nunito Sans" panose="00000500000000000000" pitchFamily="2" charset="0"/>
            </a:endParaRPr>
          </a:p>
          <a:p>
            <a:r>
              <a:rPr lang="en-US" sz="2500" dirty="0">
                <a:latin typeface="Nunito Sans" panose="00000500000000000000" pitchFamily="2" charset="0"/>
              </a:rPr>
              <a:t>For Test Case 1: [3 2 3 3 5] after merging the 1st two elements 3 and 2, we get the array as [5 3 3 5] which is a palindrome, hence only 1 operation is needed.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int t;</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while(t--){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vector&lt;int&gt; v(n);</a:t>
            </a:r>
          </a:p>
          <a:p>
            <a:r>
              <a:rPr lang="en-US" sz="2000" b="1" dirty="0">
                <a:solidFill>
                  <a:schemeClr val="bg1"/>
                </a:solidFill>
                <a:latin typeface="Courier New" panose="02070309020205020404" pitchFamily="49" charset="0"/>
                <a:cs typeface="Courier New" panose="02070309020205020404" pitchFamily="49" charset="0"/>
                <a:sym typeface="+mn-ea"/>
              </a:rPr>
              <a:t>	    for(int i=0;i&lt;n;i++){</a:t>
            </a:r>
          </a:p>
          <a:p>
            <a:r>
              <a:rPr lang="en-US" sz="2000" b="1" dirty="0">
                <a:solidFill>
                  <a:schemeClr val="bg1"/>
                </a:solidFill>
                <a:latin typeface="Courier New" panose="02070309020205020404" pitchFamily="49" charset="0"/>
                <a:cs typeface="Courier New" panose="02070309020205020404" pitchFamily="49" charset="0"/>
                <a:sym typeface="+mn-ea"/>
              </a:rPr>
              <a:t>	        cin&gt;&gt;v[i];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start = 0;</a:t>
            </a:r>
          </a:p>
          <a:p>
            <a:r>
              <a:rPr lang="en-US" sz="2000" b="1" dirty="0">
                <a:solidFill>
                  <a:schemeClr val="bg1"/>
                </a:solidFill>
                <a:latin typeface="Courier New" panose="02070309020205020404" pitchFamily="49" charset="0"/>
                <a:cs typeface="Courier New" panose="02070309020205020404" pitchFamily="49" charset="0"/>
                <a:sym typeface="+mn-ea"/>
              </a:rPr>
              <a:t>	    int end = n-1;</a:t>
            </a:r>
          </a:p>
          <a:p>
            <a:r>
              <a:rPr lang="en-US" sz="2000" b="1" dirty="0">
                <a:solidFill>
                  <a:schemeClr val="bg1"/>
                </a:solidFill>
                <a:latin typeface="Courier New" panose="02070309020205020404" pitchFamily="49" charset="0"/>
                <a:cs typeface="Courier New" panose="02070309020205020404" pitchFamily="49" charset="0"/>
                <a:sym typeface="+mn-ea"/>
              </a:rPr>
              <a:t>	    int cnt = 0;</a:t>
            </a:r>
          </a:p>
          <a:p>
            <a:r>
              <a:rPr lang="en-US" sz="2000" b="1" dirty="0">
                <a:solidFill>
                  <a:schemeClr val="bg1"/>
                </a:solidFill>
                <a:latin typeface="Courier New" panose="02070309020205020404" pitchFamily="49" charset="0"/>
                <a:cs typeface="Courier New" panose="02070309020205020404" pitchFamily="49" charset="0"/>
                <a:sym typeface="+mn-ea"/>
              </a:rPr>
              <a:t>	    while(start &lt; end){</a:t>
            </a:r>
          </a:p>
          <a:p>
            <a:r>
              <a:rPr lang="en-US" sz="2000" b="1" dirty="0">
                <a:solidFill>
                  <a:schemeClr val="bg1"/>
                </a:solidFill>
                <a:latin typeface="Courier New" panose="02070309020205020404" pitchFamily="49" charset="0"/>
                <a:cs typeface="Courier New" panose="02070309020205020404" pitchFamily="49" charset="0"/>
                <a:sym typeface="+mn-ea"/>
              </a:rPr>
              <a:t>	        if(v[start] == v[end]){</a:t>
            </a:r>
          </a:p>
          <a:p>
            <a:r>
              <a:rPr lang="en-US" sz="2000" b="1" dirty="0">
                <a:solidFill>
                  <a:schemeClr val="bg1"/>
                </a:solidFill>
                <a:latin typeface="Courier New" panose="02070309020205020404" pitchFamily="49" charset="0"/>
                <a:cs typeface="Courier New" panose="02070309020205020404" pitchFamily="49" charset="0"/>
                <a:sym typeface="+mn-ea"/>
              </a:rPr>
              <a:t>                start++;</a:t>
            </a:r>
          </a:p>
          <a:p>
            <a:r>
              <a:rPr lang="en-US" sz="2000" b="1" dirty="0">
                <a:solidFill>
                  <a:schemeClr val="bg1"/>
                </a:solidFill>
                <a:latin typeface="Courier New" panose="02070309020205020404" pitchFamily="49" charset="0"/>
                <a:cs typeface="Courier New" panose="02070309020205020404" pitchFamily="49" charset="0"/>
                <a:sym typeface="+mn-ea"/>
              </a:rPr>
              <a:t>                end--;</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if(v[start]&gt;v[end]){</a:t>
            </a:r>
          </a:p>
          <a:p>
            <a:r>
              <a:rPr lang="en-US" sz="2000" b="1" dirty="0">
                <a:solidFill>
                  <a:schemeClr val="bg1"/>
                </a:solidFill>
                <a:latin typeface="Courier New" panose="02070309020205020404" pitchFamily="49" charset="0"/>
                <a:cs typeface="Courier New" panose="02070309020205020404" pitchFamily="49" charset="0"/>
                <a:sym typeface="+mn-ea"/>
              </a:rPr>
              <a:t>	            v[end-1] = v[end-1]+v[end];</a:t>
            </a:r>
          </a:p>
          <a:p>
            <a:r>
              <a:rPr lang="en-US" sz="2000" b="1" dirty="0">
                <a:solidFill>
                  <a:schemeClr val="bg1"/>
                </a:solidFill>
                <a:latin typeface="Courier New" panose="02070309020205020404" pitchFamily="49" charset="0"/>
                <a:cs typeface="Courier New" panose="02070309020205020404" pitchFamily="49" charset="0"/>
                <a:sym typeface="+mn-ea"/>
              </a:rPr>
              <a:t>	            end--;</a:t>
            </a:r>
          </a:p>
          <a:p>
            <a:r>
              <a:rPr lang="en-US" sz="2000" b="1" dirty="0">
                <a:solidFill>
                  <a:schemeClr val="bg1"/>
                </a:solidFill>
                <a:latin typeface="Courier New" panose="02070309020205020404" pitchFamily="49" charset="0"/>
                <a:cs typeface="Courier New" panose="02070309020205020404" pitchFamily="49" charset="0"/>
                <a:sym typeface="+mn-ea"/>
              </a:rPr>
              <a:t>	            cnt++;</a:t>
            </a:r>
          </a:p>
          <a:p>
            <a:r>
              <a:rPr lang="en-US" sz="2000" b="1" dirty="0">
                <a:solidFill>
                  <a:schemeClr val="bg1"/>
                </a:solidFill>
                <a:latin typeface="Courier New" panose="02070309020205020404" pitchFamily="49" charset="0"/>
                <a:cs typeface="Courier New" panose="02070309020205020404" pitchFamily="49" charset="0"/>
                <a:sym typeface="+mn-ea"/>
              </a:rPr>
              <a:t>	            continue;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if(v[start]&lt;v[end]){</a:t>
            </a:r>
          </a:p>
          <a:p>
            <a:r>
              <a:rPr lang="en-US" sz="2000" b="1" dirty="0">
                <a:solidFill>
                  <a:schemeClr val="bg1"/>
                </a:solidFill>
                <a:latin typeface="Courier New" panose="02070309020205020404" pitchFamily="49" charset="0"/>
                <a:cs typeface="Courier New" panose="02070309020205020404" pitchFamily="49" charset="0"/>
                <a:sym typeface="+mn-ea"/>
              </a:rPr>
              <a:t>	            v[start+1] = v[start+1]+v[start];</a:t>
            </a:r>
          </a:p>
          <a:p>
            <a:r>
              <a:rPr lang="en-US" sz="2000" b="1" dirty="0">
                <a:solidFill>
                  <a:schemeClr val="bg1"/>
                </a:solidFill>
                <a:latin typeface="Courier New" panose="02070309020205020404" pitchFamily="49" charset="0"/>
                <a:cs typeface="Courier New" panose="02070309020205020404" pitchFamily="49" charset="0"/>
                <a:sym typeface="+mn-ea"/>
              </a:rPr>
              <a:t>	            start++;</a:t>
            </a:r>
          </a:p>
          <a:p>
            <a:r>
              <a:rPr lang="en-US" sz="2000" b="1" dirty="0">
                <a:solidFill>
                  <a:schemeClr val="bg1"/>
                </a:solidFill>
                <a:latin typeface="Courier New" panose="02070309020205020404" pitchFamily="49" charset="0"/>
                <a:cs typeface="Courier New" panose="02070309020205020404" pitchFamily="49" charset="0"/>
                <a:sym typeface="+mn-ea"/>
              </a:rPr>
              <a:t>	            cnt++;</a:t>
            </a:r>
          </a:p>
          <a:p>
            <a:r>
              <a:rPr lang="en-US" sz="2000" b="1" dirty="0">
                <a:solidFill>
                  <a:schemeClr val="bg1"/>
                </a:solidFill>
                <a:latin typeface="Courier New" panose="02070309020205020404" pitchFamily="49" charset="0"/>
                <a:cs typeface="Courier New" panose="02070309020205020404" pitchFamily="49" charset="0"/>
                <a:sym typeface="+mn-ea"/>
              </a:rPr>
              <a:t>	            continue;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cout&lt;&lt;cnt&lt;&lt;endl;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16. Hack the money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rPr>
              <a:t>You are a bank account hacker.Initially you have 1 rupee in your account, and you want exactly N rupees in your account.You wrote two hacks, First hack can multiply the amount of money you own by 10, while the second can multiply it by 20. These hacks can be used any number of time . Can you achieve the desired amount N using these hacks.</a:t>
            </a:r>
          </a:p>
          <a:p>
            <a:endParaRPr lang="en-US" sz="2500"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1&lt;=T&lt;=100</a:t>
            </a:r>
          </a:p>
          <a:p>
            <a:r>
              <a:rPr lang="en-US" sz="2500" dirty="0">
                <a:latin typeface="Nunito Sans" panose="00000500000000000000" pitchFamily="2" charset="0"/>
              </a:rPr>
              <a:t>1&lt;=N&lt;=10</a:t>
            </a:r>
            <a:r>
              <a:rPr lang="en-US" sz="2500" baseline="30000" dirty="0">
                <a:latin typeface="Nunito Sans" panose="00000500000000000000" pitchFamily="2" charset="0"/>
              </a:rPr>
              <a:t>12</a:t>
            </a:r>
          </a:p>
          <a:p>
            <a:endParaRPr lang="en-US" sz="2500" dirty="0">
              <a:latin typeface="Nunito Sans" panose="00000500000000000000" pitchFamily="2" charset="0"/>
            </a:endParaRP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first line of the input contains a single integer T denoting the number of test cases. The description of T test cases follows.The first and only line of each test case contains a single integer N.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16. Hack the money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5980"/>
            <a:ext cx="10950806" cy="5862320"/>
          </a:xfrm>
          <a:prstGeom prst="rect">
            <a:avLst/>
          </a:prstGeom>
          <a:noFill/>
        </p:spPr>
        <p:txBody>
          <a:bodyPr wrap="square" rtlCol="0">
            <a:spAutoFit/>
          </a:bodyPr>
          <a:lstStyle/>
          <a:p>
            <a:r>
              <a:rPr lang="en-US" sz="2500" b="1" dirty="0">
                <a:latin typeface="Nunito Sans" panose="00000500000000000000" pitchFamily="2" charset="0"/>
              </a:rPr>
              <a:t>Output :</a:t>
            </a:r>
            <a:endParaRPr lang="en-US" sz="2500" dirty="0">
              <a:latin typeface="Nunito Sans" panose="00000500000000000000" pitchFamily="2" charset="0"/>
            </a:endParaRPr>
          </a:p>
          <a:p>
            <a:r>
              <a:rPr lang="en-US" sz="2500" dirty="0">
                <a:latin typeface="Nunito Sans" panose="00000500000000000000" pitchFamily="2" charset="0"/>
              </a:rPr>
              <a:t>For each test case, print a single line containing the string "Yes" if you can make exactly N rupees or "No" otherwise.</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rPr>
              <a:t>Explanation:</a:t>
            </a:r>
            <a:endParaRPr lang="en-US" sz="2500" dirty="0">
              <a:latin typeface="Nunito Sans" panose="00000500000000000000" pitchFamily="2" charset="0"/>
            </a:endParaRPr>
          </a:p>
          <a:p>
            <a:r>
              <a:rPr lang="en-US" sz="2500" dirty="0">
                <a:latin typeface="Nunito Sans" panose="00000500000000000000" pitchFamily="2" charset="0"/>
              </a:rPr>
              <a:t>In the last case hacker can get Rs. 200 by first using 10x hack and then using 20x hack once.</a:t>
            </a:r>
          </a:p>
          <a:p>
            <a:r>
              <a:rPr lang="en-US" sz="2500" dirty="0">
                <a:latin typeface="Nunito Sans" panose="00000500000000000000" pitchFamily="2" charset="0"/>
              </a:rPr>
              <a:t>1 -&gt; 10 -&gt; 200</a:t>
            </a:r>
          </a:p>
        </p:txBody>
      </p:sp>
      <p:sp>
        <p:nvSpPr>
          <p:cNvPr id="6" name="TextBox 7"/>
          <p:cNvSpPr txBox="1"/>
          <p:nvPr/>
        </p:nvSpPr>
        <p:spPr>
          <a:xfrm>
            <a:off x="598714" y="2253726"/>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2333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2742389"/>
            <a:ext cx="5040086" cy="2014855"/>
          </a:xfrm>
          <a:prstGeom prst="rect">
            <a:avLst/>
          </a:prstGeom>
          <a:noFill/>
        </p:spPr>
        <p:txBody>
          <a:bodyPr wrap="square" rtlCol="0">
            <a:spAutoFit/>
          </a:bodyPr>
          <a:lstStyle/>
          <a:p>
            <a:r>
              <a:rPr lang="en-US" sz="2500" dirty="0">
                <a:latin typeface="Nunito Sans" panose="00000500000000000000" pitchFamily="2" charset="0"/>
                <a:sym typeface="+mn-ea"/>
              </a:rPr>
              <a:t>Yes</a:t>
            </a:r>
          </a:p>
          <a:p>
            <a:r>
              <a:rPr lang="en-US" sz="2500" dirty="0">
                <a:latin typeface="Nunito Sans" panose="00000500000000000000" pitchFamily="2" charset="0"/>
                <a:sym typeface="+mn-ea"/>
              </a:rPr>
              <a:t>No</a:t>
            </a:r>
          </a:p>
          <a:p>
            <a:r>
              <a:rPr lang="en-US" sz="2500" dirty="0">
                <a:latin typeface="Nunito Sans" panose="00000500000000000000" pitchFamily="2" charset="0"/>
                <a:sym typeface="+mn-ea"/>
              </a:rPr>
              <a:t>Yes</a:t>
            </a:r>
          </a:p>
          <a:p>
            <a:r>
              <a:rPr lang="en-US" sz="2500" dirty="0">
                <a:latin typeface="Nunito Sans" panose="00000500000000000000" pitchFamily="2" charset="0"/>
                <a:sym typeface="+mn-ea"/>
              </a:rPr>
              <a:t>No</a:t>
            </a:r>
          </a:p>
          <a:p>
            <a:r>
              <a:rPr lang="en-US" sz="2500" dirty="0">
                <a:latin typeface="Nunito Sans" panose="00000500000000000000" pitchFamily="2" charset="0"/>
                <a:sym typeface="+mn-ea"/>
              </a:rPr>
              <a:t>Yes</a:t>
            </a:r>
          </a:p>
        </p:txBody>
      </p:sp>
      <p:sp>
        <p:nvSpPr>
          <p:cNvPr id="9" name="TextBox 11"/>
          <p:cNvSpPr txBox="1"/>
          <p:nvPr/>
        </p:nvSpPr>
        <p:spPr>
          <a:xfrm>
            <a:off x="598714" y="2719268"/>
            <a:ext cx="5040086" cy="2399665"/>
          </a:xfrm>
          <a:prstGeom prst="rect">
            <a:avLst/>
          </a:prstGeom>
          <a:noFill/>
        </p:spPr>
        <p:txBody>
          <a:bodyPr wrap="square" rtlCol="0">
            <a:spAutoFit/>
          </a:bodyPr>
          <a:lstStyle/>
          <a:p>
            <a:r>
              <a:rPr lang="en-US" sz="2500" dirty="0">
                <a:latin typeface="Nunito Sans" panose="00000500000000000000" pitchFamily="2" charset="0"/>
                <a:sym typeface="+mn-ea"/>
              </a:rPr>
              <a:t>5</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25</a:t>
            </a:r>
          </a:p>
          <a:p>
            <a:r>
              <a:rPr lang="en-US" sz="2500" dirty="0">
                <a:latin typeface="Nunito Sans" panose="00000500000000000000" pitchFamily="2" charset="0"/>
                <a:sym typeface="+mn-ea"/>
              </a:rPr>
              <a:t>200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bool hack(long long,long long);</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tests;</a:t>
            </a:r>
          </a:p>
          <a:p>
            <a:r>
              <a:rPr lang="en-US" sz="2000" b="1" dirty="0">
                <a:solidFill>
                  <a:schemeClr val="bg1"/>
                </a:solidFill>
                <a:latin typeface="Courier New" panose="02070309020205020404" pitchFamily="49" charset="0"/>
                <a:cs typeface="Courier New" panose="02070309020205020404" pitchFamily="49" charset="0"/>
                <a:sym typeface="+mn-ea"/>
              </a:rPr>
              <a:t>	cin&gt;&gt;tests;</a:t>
            </a:r>
          </a:p>
          <a:p>
            <a:r>
              <a:rPr lang="en-US" sz="2000" b="1" dirty="0">
                <a:solidFill>
                  <a:schemeClr val="bg1"/>
                </a:solidFill>
                <a:latin typeface="Courier New" panose="02070309020205020404" pitchFamily="49" charset="0"/>
                <a:cs typeface="Courier New" panose="02070309020205020404" pitchFamily="49" charset="0"/>
                <a:sym typeface="+mn-ea"/>
              </a:rPr>
              <a:t>	for(int i=0;i&lt;tests;i++)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long long target;</a:t>
            </a:r>
          </a:p>
          <a:p>
            <a:r>
              <a:rPr lang="en-US" sz="2000" b="1" dirty="0">
                <a:solidFill>
                  <a:schemeClr val="bg1"/>
                </a:solidFill>
                <a:latin typeface="Courier New" panose="02070309020205020404" pitchFamily="49" charset="0"/>
                <a:cs typeface="Courier New" panose="02070309020205020404" pitchFamily="49" charset="0"/>
                <a:sym typeface="+mn-ea"/>
              </a:rPr>
              <a:t>		cin&gt;&gt;target;</a:t>
            </a:r>
          </a:p>
          <a:p>
            <a:r>
              <a:rPr lang="en-US" sz="2000" b="1" dirty="0">
                <a:solidFill>
                  <a:schemeClr val="bg1"/>
                </a:solidFill>
                <a:latin typeface="Courier New" panose="02070309020205020404" pitchFamily="49" charset="0"/>
                <a:cs typeface="Courier New" panose="02070309020205020404" pitchFamily="49" charset="0"/>
                <a:sym typeface="+mn-ea"/>
              </a:rPr>
              <a:t>		if(hack(target,1))</a:t>
            </a:r>
          </a:p>
          <a:p>
            <a:r>
              <a:rPr lang="en-US" sz="2000" b="1" dirty="0">
                <a:solidFill>
                  <a:schemeClr val="bg1"/>
                </a:solidFill>
                <a:latin typeface="Courier New" panose="02070309020205020404" pitchFamily="49" charset="0"/>
                <a:cs typeface="Courier New" panose="02070309020205020404" pitchFamily="49" charset="0"/>
                <a:sym typeface="+mn-ea"/>
              </a:rPr>
              <a:t>			cout&lt;&lt;"Yes"&lt;&lt;endl;</a:t>
            </a:r>
          </a:p>
          <a:p>
            <a:r>
              <a:rPr lang="en-US" sz="2000" b="1" dirty="0">
                <a:solidFill>
                  <a:schemeClr val="bg1"/>
                </a:solidFill>
                <a:latin typeface="Courier New" panose="02070309020205020404" pitchFamily="49" charset="0"/>
                <a:cs typeface="Courier New" panose="02070309020205020404" pitchFamily="49" charset="0"/>
                <a:sym typeface="+mn-ea"/>
              </a:rPr>
              <a:t>		else cout&lt;&lt;"No"&lt;&lt;endl;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bool hack(long long target,long long current)</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if(current==target) return true;</a:t>
            </a:r>
          </a:p>
          <a:p>
            <a:r>
              <a:rPr lang="en-US" sz="2000" b="1" dirty="0">
                <a:solidFill>
                  <a:schemeClr val="bg1"/>
                </a:solidFill>
                <a:latin typeface="Courier New" panose="02070309020205020404" pitchFamily="49" charset="0"/>
                <a:cs typeface="Courier New" panose="02070309020205020404" pitchFamily="49" charset="0"/>
                <a:sym typeface="+mn-ea"/>
              </a:rPr>
              <a:t>	else if(current&gt;target) return false;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if(hack(target,10*current))</a:t>
            </a:r>
          </a:p>
          <a:p>
            <a:r>
              <a:rPr lang="en-US" sz="2000" b="1" dirty="0">
                <a:solidFill>
                  <a:schemeClr val="bg1"/>
                </a:solidFill>
                <a:latin typeface="Courier New" panose="02070309020205020404" pitchFamily="49" charset="0"/>
                <a:cs typeface="Courier New" panose="02070309020205020404" pitchFamily="49" charset="0"/>
                <a:sym typeface="+mn-ea"/>
              </a:rPr>
              <a:t>			return true;</a:t>
            </a:r>
          </a:p>
          <a:p>
            <a:r>
              <a:rPr lang="en-US" sz="2000" b="1" dirty="0">
                <a:solidFill>
                  <a:schemeClr val="bg1"/>
                </a:solidFill>
                <a:latin typeface="Courier New" panose="02070309020205020404" pitchFamily="49" charset="0"/>
                <a:cs typeface="Courier New" panose="02070309020205020404" pitchFamily="49" charset="0"/>
                <a:sym typeface="+mn-ea"/>
              </a:rPr>
              <a:t>		if(hack(target,20*current))</a:t>
            </a:r>
          </a:p>
          <a:p>
            <a:r>
              <a:rPr lang="en-US" sz="2000" b="1" dirty="0">
                <a:solidFill>
                  <a:schemeClr val="bg1"/>
                </a:solidFill>
                <a:latin typeface="Courier New" panose="02070309020205020404" pitchFamily="49" charset="0"/>
                <a:cs typeface="Courier New" panose="02070309020205020404" pitchFamily="49" charset="0"/>
                <a:sym typeface="+mn-ea"/>
              </a:rPr>
              <a:t>			return true;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false;</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157576"/>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17. Ugly Numbers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rPr>
              <a:t>Ugly numbers are numbers whose </a:t>
            </a:r>
            <a:r>
              <a:rPr lang="en-US" sz="2500" b="1" dirty="0">
                <a:latin typeface="Nunito Sans" panose="00000500000000000000" pitchFamily="2" charset="0"/>
              </a:rPr>
              <a:t>only prime factors are 2, 3 or 5</a:t>
            </a:r>
            <a:r>
              <a:rPr lang="en-US" sz="2500" dirty="0">
                <a:latin typeface="Nunito Sans" panose="00000500000000000000" pitchFamily="2" charset="0"/>
              </a:rPr>
              <a:t>. The sequence 1, 2, 3, 4, 5, 6, 8, 9, 10, 12, 15, … shows the first 11 ugly numbers. By convention, 1 is included. Write a program to find </a:t>
            </a:r>
            <a:r>
              <a:rPr lang="en-US" sz="2500" b="1" dirty="0">
                <a:latin typeface="Nunito Sans" panose="00000500000000000000" pitchFamily="2" charset="0"/>
              </a:rPr>
              <a:t>Nth </a:t>
            </a:r>
            <a:r>
              <a:rPr lang="en-US" sz="2500" dirty="0">
                <a:latin typeface="Nunito Sans" panose="00000500000000000000" pitchFamily="2" charset="0"/>
              </a:rPr>
              <a:t>Ugly Number.</a:t>
            </a: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The first line of input contains an integer </a:t>
            </a:r>
            <a:r>
              <a:rPr lang="en-US" sz="2500" b="1" dirty="0">
                <a:latin typeface="Nunito Sans" panose="00000500000000000000" pitchFamily="2" charset="0"/>
              </a:rPr>
              <a:t>T</a:t>
            </a:r>
            <a:r>
              <a:rPr lang="en-US" sz="2500" dirty="0">
                <a:latin typeface="Nunito Sans" panose="00000500000000000000" pitchFamily="2" charset="0"/>
              </a:rPr>
              <a:t> denoting the number of test cases. T testcases follow. For each testcase there is one line of input that contains the number </a:t>
            </a:r>
            <a:r>
              <a:rPr lang="en-US" sz="2500" b="1" dirty="0">
                <a:latin typeface="Nunito Sans" panose="00000500000000000000" pitchFamily="2" charset="0"/>
              </a:rPr>
              <a:t>N</a:t>
            </a:r>
            <a:r>
              <a:rPr lang="en-US" sz="2500" dirty="0">
                <a:latin typeface="Nunito Sans" panose="00000500000000000000" pitchFamily="2" charset="0"/>
              </a:rPr>
              <a:t>.</a:t>
            </a:r>
          </a:p>
          <a:p>
            <a:endParaRPr lang="en-US" sz="2500" dirty="0">
              <a:latin typeface="Nunito Sans" panose="00000500000000000000" pitchFamily="2" charset="0"/>
            </a:endParaRP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Print the Nth Ugly Number.</a:t>
            </a:r>
          </a:p>
          <a:p>
            <a:endParaRPr lang="en-US" sz="2500" dirty="0">
              <a:latin typeface="Nunito Sans" panose="00000500000000000000" pitchFamily="2" charset="0"/>
            </a:endParaRPr>
          </a:p>
          <a:p>
            <a:r>
              <a:rPr lang="en-US" sz="2500" dirty="0">
                <a:latin typeface="Nunito Sans" panose="00000500000000000000" pitchFamily="2" charset="0"/>
              </a:rPr>
              <a:t>﻿</a:t>
            </a:r>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 ≤ T ≤ 104</a:t>
            </a:r>
          </a:p>
          <a:p>
            <a:r>
              <a:rPr lang="en-US" sz="2500" dirty="0">
                <a:latin typeface="Nunito Sans" panose="00000500000000000000" pitchFamily="2" charset="0"/>
              </a:rPr>
              <a:t>1 ≤ N ≤ 104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6621" y="255205"/>
            <a:ext cx="7834648" cy="6370975"/>
          </a:xfrm>
          <a:prstGeom prst="rect">
            <a:avLst/>
          </a:prstGeom>
        </p:spPr>
        <p:txBody>
          <a:bodyPr wrap="square">
            <a:spAutoFit/>
          </a:bodyPr>
          <a:lstStyle/>
          <a:p>
            <a:r>
              <a:rPr lang="en-US" sz="2400" dirty="0"/>
              <a:t>using namespace </a:t>
            </a:r>
            <a:r>
              <a:rPr lang="en-US" sz="2400" dirty="0" err="1"/>
              <a:t>std</a:t>
            </a:r>
            <a:r>
              <a:rPr lang="en-US" sz="2400" dirty="0"/>
              <a:t>;</a:t>
            </a:r>
          </a:p>
          <a:p>
            <a:r>
              <a:rPr lang="en-US" sz="2400" dirty="0"/>
              <a:t>int main()</a:t>
            </a:r>
          </a:p>
          <a:p>
            <a:r>
              <a:rPr lang="en-US" sz="2400" dirty="0"/>
              <a:t>{</a:t>
            </a:r>
          </a:p>
          <a:p>
            <a:r>
              <a:rPr lang="en-US" sz="2400" dirty="0"/>
              <a:t>    char str1[20], str2[20];</a:t>
            </a:r>
          </a:p>
          <a:p>
            <a:r>
              <a:rPr lang="en-US" sz="2400" dirty="0"/>
              <a:t>    int len1, len2, </a:t>
            </a:r>
            <a:r>
              <a:rPr lang="en-US" sz="2400" dirty="0" err="1"/>
              <a:t>i</a:t>
            </a:r>
            <a:r>
              <a:rPr lang="en-US" sz="2400" dirty="0"/>
              <a:t>, j, found=0, </a:t>
            </a:r>
            <a:r>
              <a:rPr lang="en-US" sz="2400" dirty="0" err="1"/>
              <a:t>not_found</a:t>
            </a:r>
            <a:r>
              <a:rPr lang="en-US" sz="2400" dirty="0"/>
              <a:t>=0;</a:t>
            </a:r>
          </a:p>
          <a:p>
            <a:r>
              <a:rPr lang="en-US" sz="2400" dirty="0"/>
              <a:t>    </a:t>
            </a:r>
            <a:r>
              <a:rPr lang="en-US" sz="2400" dirty="0" err="1"/>
              <a:t>cout</a:t>
            </a:r>
            <a:r>
              <a:rPr lang="en-US" sz="2400" dirty="0"/>
              <a:t>&lt;&lt;"Enter the First String: ";</a:t>
            </a:r>
          </a:p>
          <a:p>
            <a:r>
              <a:rPr lang="en-US" sz="2400" dirty="0"/>
              <a:t>    </a:t>
            </a:r>
            <a:r>
              <a:rPr lang="en-US" sz="2400" dirty="0" err="1"/>
              <a:t>cin</a:t>
            </a:r>
            <a:r>
              <a:rPr lang="en-US" sz="2400" dirty="0"/>
              <a:t>&gt;&gt;str1;</a:t>
            </a:r>
          </a:p>
          <a:p>
            <a:r>
              <a:rPr lang="en-US" sz="2400" dirty="0"/>
              <a:t>    </a:t>
            </a:r>
            <a:r>
              <a:rPr lang="en-US" sz="2400" dirty="0" err="1"/>
              <a:t>cout</a:t>
            </a:r>
            <a:r>
              <a:rPr lang="en-US" sz="2400" dirty="0"/>
              <a:t>&lt;&lt;"Enter the Second String: ";</a:t>
            </a:r>
          </a:p>
          <a:p>
            <a:r>
              <a:rPr lang="en-US" sz="2400" dirty="0"/>
              <a:t>    </a:t>
            </a:r>
            <a:r>
              <a:rPr lang="en-US" sz="2400" dirty="0" err="1"/>
              <a:t>cin</a:t>
            </a:r>
            <a:r>
              <a:rPr lang="en-US" sz="2400" dirty="0"/>
              <a:t>&gt;&gt;str2;</a:t>
            </a:r>
          </a:p>
          <a:p>
            <a:r>
              <a:rPr lang="en-US" sz="2400" dirty="0"/>
              <a:t>    len1 = </a:t>
            </a:r>
            <a:r>
              <a:rPr lang="en-US" sz="2400" dirty="0" err="1"/>
              <a:t>strlen</a:t>
            </a:r>
            <a:r>
              <a:rPr lang="en-US" sz="2400" dirty="0"/>
              <a:t>(str1);</a:t>
            </a:r>
          </a:p>
          <a:p>
            <a:r>
              <a:rPr lang="en-US" sz="2400" dirty="0"/>
              <a:t>    len2 = </a:t>
            </a:r>
            <a:r>
              <a:rPr lang="en-US" sz="2400" dirty="0" err="1"/>
              <a:t>strlen</a:t>
            </a:r>
            <a:r>
              <a:rPr lang="en-US" sz="2400" dirty="0"/>
              <a:t>(str2);</a:t>
            </a:r>
          </a:p>
          <a:p>
            <a:r>
              <a:rPr lang="en-US" sz="2400" dirty="0"/>
              <a:t>    if(len1 == len2)</a:t>
            </a:r>
          </a:p>
          <a:p>
            <a:r>
              <a:rPr lang="en-US" sz="2400" dirty="0"/>
              <a:t>    {</a:t>
            </a:r>
          </a:p>
          <a:p>
            <a:r>
              <a:rPr lang="en-US" sz="2400" dirty="0"/>
              <a:t>        for(</a:t>
            </a:r>
            <a:r>
              <a:rPr lang="en-US" sz="2400" dirty="0" err="1"/>
              <a:t>i</a:t>
            </a:r>
            <a:r>
              <a:rPr lang="en-US" sz="2400" dirty="0"/>
              <a:t>=0; </a:t>
            </a:r>
            <a:r>
              <a:rPr lang="en-US" sz="2400" dirty="0" err="1"/>
              <a:t>i</a:t>
            </a:r>
            <a:r>
              <a:rPr lang="en-US" sz="2400" dirty="0"/>
              <a:t>&lt;len1; </a:t>
            </a:r>
            <a:r>
              <a:rPr lang="en-US" sz="2400" dirty="0" err="1"/>
              <a:t>i</a:t>
            </a:r>
            <a:r>
              <a:rPr lang="en-US" sz="2400" dirty="0"/>
              <a:t>++)</a:t>
            </a:r>
          </a:p>
          <a:p>
            <a:r>
              <a:rPr lang="en-US" sz="2400" dirty="0"/>
              <a:t>        {</a:t>
            </a:r>
          </a:p>
          <a:p>
            <a:r>
              <a:rPr lang="en-US" sz="2400" dirty="0"/>
              <a:t>            found = 0;</a:t>
            </a:r>
          </a:p>
          <a:p>
            <a:r>
              <a:rPr lang="en-US" sz="2400" dirty="0"/>
              <a:t>            for(j=0; j&lt;len1; j</a:t>
            </a:r>
            <a:r>
              <a:rPr lang="en-US" sz="2400" dirty="0" smtClean="0"/>
              <a:t>++)</a:t>
            </a:r>
            <a:endParaRPr lang="en-US" sz="2400" dirty="0"/>
          </a:p>
        </p:txBody>
      </p:sp>
    </p:spTree>
    <p:extLst>
      <p:ext uri="{BB962C8B-B14F-4D97-AF65-F5344CB8AC3E}">
        <p14:creationId xmlns:p14="http://schemas.microsoft.com/office/powerpoint/2010/main" val="35852504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17. Ugly Numbers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TextBox 7"/>
          <p:cNvSpPr txBox="1"/>
          <p:nvPr/>
        </p:nvSpPr>
        <p:spPr>
          <a:xfrm>
            <a:off x="598714" y="1520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520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929589"/>
            <a:ext cx="5040086" cy="860425"/>
          </a:xfrm>
          <a:prstGeom prst="rect">
            <a:avLst/>
          </a:prstGeom>
          <a:noFill/>
        </p:spPr>
        <p:txBody>
          <a:bodyPr wrap="square" rtlCol="0">
            <a:spAutoFit/>
          </a:bodyPr>
          <a:lstStyle/>
          <a:p>
            <a:r>
              <a:rPr lang="en-US" sz="2500" dirty="0">
                <a:latin typeface="Nunito Sans" panose="00000500000000000000" pitchFamily="2" charset="0"/>
                <a:sym typeface="+mn-ea"/>
              </a:rPr>
              <a:t>12</a:t>
            </a:r>
          </a:p>
          <a:p>
            <a:r>
              <a:rPr lang="en-US" sz="2500" dirty="0">
                <a:latin typeface="Nunito Sans" panose="00000500000000000000" pitchFamily="2" charset="0"/>
                <a:sym typeface="+mn-ea"/>
              </a:rPr>
              <a:t>4</a:t>
            </a:r>
          </a:p>
        </p:txBody>
      </p:sp>
      <p:sp>
        <p:nvSpPr>
          <p:cNvPr id="9" name="TextBox 11"/>
          <p:cNvSpPr txBox="1"/>
          <p:nvPr/>
        </p:nvSpPr>
        <p:spPr>
          <a:xfrm>
            <a:off x="598714" y="2039638"/>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4</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maxDivide(int a, int b)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 (a%b == 0) </a:t>
            </a:r>
          </a:p>
          <a:p>
            <a:r>
              <a:rPr lang="en-US" sz="2000" b="1" dirty="0">
                <a:solidFill>
                  <a:schemeClr val="bg1"/>
                </a:solidFill>
                <a:latin typeface="Courier New" panose="02070309020205020404" pitchFamily="49" charset="0"/>
                <a:cs typeface="Courier New" panose="02070309020205020404" pitchFamily="49" charset="0"/>
                <a:sym typeface="+mn-ea"/>
              </a:rPr>
              <a:t>   a = a/b;  </a:t>
            </a:r>
          </a:p>
          <a:p>
            <a:r>
              <a:rPr lang="en-US" sz="2000" b="1" dirty="0">
                <a:solidFill>
                  <a:schemeClr val="bg1"/>
                </a:solidFill>
                <a:latin typeface="Courier New" panose="02070309020205020404" pitchFamily="49" charset="0"/>
                <a:cs typeface="Courier New" panose="02070309020205020404" pitchFamily="49" charset="0"/>
                <a:sym typeface="+mn-ea"/>
              </a:rPr>
              <a:t>  return a;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isUgly(int no)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no = maxDivide(no, 2); </a:t>
            </a:r>
          </a:p>
          <a:p>
            <a:r>
              <a:rPr lang="en-US" sz="2000" b="1" dirty="0">
                <a:solidFill>
                  <a:schemeClr val="bg1"/>
                </a:solidFill>
                <a:latin typeface="Courier New" panose="02070309020205020404" pitchFamily="49" charset="0"/>
                <a:cs typeface="Courier New" panose="02070309020205020404" pitchFamily="49" charset="0"/>
                <a:sym typeface="+mn-ea"/>
              </a:rPr>
              <a:t>  no = maxDivide(no, 3); </a:t>
            </a:r>
          </a:p>
          <a:p>
            <a:r>
              <a:rPr lang="en-US" sz="2000" b="1" dirty="0">
                <a:solidFill>
                  <a:schemeClr val="bg1"/>
                </a:solidFill>
                <a:latin typeface="Courier New" panose="02070309020205020404" pitchFamily="49" charset="0"/>
                <a:cs typeface="Courier New" panose="02070309020205020404" pitchFamily="49" charset="0"/>
                <a:sym typeface="+mn-ea"/>
              </a:rPr>
              <a:t>  no = maxDivide(no, 5);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(no == 1)? 1 : 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getNthUglyNo(int 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i = 1;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int count = 1;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while (n &gt; count)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       </a:t>
            </a:r>
          </a:p>
          <a:p>
            <a:r>
              <a:rPr lang="en-US" sz="2000" b="1" dirty="0">
                <a:solidFill>
                  <a:schemeClr val="bg1"/>
                </a:solidFill>
                <a:latin typeface="Courier New" panose="02070309020205020404" pitchFamily="49" charset="0"/>
                <a:cs typeface="Courier New" panose="02070309020205020404" pitchFamily="49" charset="0"/>
                <a:sym typeface="+mn-ea"/>
              </a:rPr>
              <a:t>    if (isUgly(i)) </a:t>
            </a:r>
          </a:p>
          <a:p>
            <a:r>
              <a:rPr lang="en-US" sz="2000" b="1" dirty="0">
                <a:solidFill>
                  <a:schemeClr val="bg1"/>
                </a:solidFill>
                <a:latin typeface="Courier New" panose="02070309020205020404" pitchFamily="49" charset="0"/>
                <a:cs typeface="Courier New" panose="02070309020205020404" pitchFamily="49" charset="0"/>
                <a:sym typeface="+mn-ea"/>
              </a:rPr>
              <a:t>      count++;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n,t;</a:t>
            </a:r>
          </a:p>
          <a:p>
            <a:r>
              <a:rPr lang="en-US" sz="2000" b="1" dirty="0">
                <a:solidFill>
                  <a:schemeClr val="bg1"/>
                </a:solidFill>
                <a:latin typeface="Courier New" panose="02070309020205020404" pitchFamily="49" charset="0"/>
                <a:cs typeface="Courier New" panose="02070309020205020404" pitchFamily="49" charset="0"/>
                <a:sym typeface="+mn-ea"/>
              </a:rPr>
              <a:t>    cin &gt;&gt; 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for(int i = 1; i &lt;= t; i++)</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n;   </a:t>
            </a:r>
          </a:p>
          <a:p>
            <a:r>
              <a:rPr lang="en-US" sz="2000" b="1" dirty="0">
                <a:solidFill>
                  <a:schemeClr val="bg1"/>
                </a:solidFill>
                <a:latin typeface="Courier New" panose="02070309020205020404" pitchFamily="49" charset="0"/>
                <a:cs typeface="Courier New" panose="02070309020205020404" pitchFamily="49" charset="0"/>
                <a:sym typeface="+mn-ea"/>
              </a:rPr>
              <a:t>        cout &lt;&lt; getNthUglyNo(n) &lt;&lt; endl;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6"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18. Rotate the 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5477510"/>
          </a:xfrm>
          <a:prstGeom prst="rect">
            <a:avLst/>
          </a:prstGeom>
          <a:noFill/>
        </p:spPr>
        <p:txBody>
          <a:bodyPr wrap="square" rtlCol="0">
            <a:spAutoFit/>
          </a:bodyPr>
          <a:lstStyle/>
          <a:p>
            <a:r>
              <a:rPr lang="en-US" sz="2500" dirty="0">
                <a:latin typeface="Nunito Sans" panose="00000500000000000000" pitchFamily="2" charset="0"/>
              </a:rPr>
              <a:t>Write a program to Rotate the string in the specified direction and print the output.</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First line contains the String A.</a:t>
            </a:r>
          </a:p>
          <a:p>
            <a:r>
              <a:rPr lang="en-US" sz="2500" dirty="0">
                <a:latin typeface="Nunito Sans" panose="00000500000000000000" pitchFamily="2" charset="0"/>
              </a:rPr>
              <a:t>Second line contains the number of positions you have to shift the elements in the string.</a:t>
            </a:r>
          </a:p>
          <a:p>
            <a:r>
              <a:rPr lang="en-US" sz="2500" dirty="0">
                <a:latin typeface="Nunito Sans" panose="00000500000000000000" pitchFamily="2" charset="0"/>
              </a:rPr>
              <a:t>Third line contains the direction either 'L' or 'R'.</a:t>
            </a:r>
          </a:p>
          <a:p>
            <a:endParaRPr lang="en-US" sz="2500"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Print the rotated string</a:t>
            </a:r>
          </a:p>
          <a:p>
            <a:endParaRPr lang="en-US" sz="2500" dirty="0">
              <a:latin typeface="Nunito Sans" panose="00000500000000000000" pitchFamily="2" charset="0"/>
            </a:endParaRPr>
          </a:p>
          <a:p>
            <a:r>
              <a:rPr lang="en-US" sz="2500" b="1" dirty="0">
                <a:latin typeface="Nunito Sans" panose="00000500000000000000" pitchFamily="2" charset="0"/>
              </a:rPr>
              <a:t>Constraint:</a:t>
            </a:r>
            <a:endParaRPr lang="en-US" sz="2500" dirty="0">
              <a:latin typeface="Nunito Sans" panose="00000500000000000000" pitchFamily="2" charset="0"/>
            </a:endParaRPr>
          </a:p>
          <a:p>
            <a:r>
              <a:rPr lang="en-US" sz="2500" dirty="0">
                <a:latin typeface="Nunito Sans" panose="00000500000000000000" pitchFamily="2" charset="0"/>
              </a:rPr>
              <a:t>1&lt;=len(A)&lt;1000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18. Rotate the 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1569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6" name="TextBox 7"/>
          <p:cNvSpPr txBox="1"/>
          <p:nvPr/>
        </p:nvSpPr>
        <p:spPr>
          <a:xfrm>
            <a:off x="598714" y="1520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520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9295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eprepfac</a:t>
            </a:r>
          </a:p>
        </p:txBody>
      </p:sp>
      <p:sp>
        <p:nvSpPr>
          <p:cNvPr id="9" name="TextBox 11"/>
          <p:cNvSpPr txBox="1"/>
          <p:nvPr/>
        </p:nvSpPr>
        <p:spPr>
          <a:xfrm>
            <a:off x="598714" y="2039638"/>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faceprep</a:t>
            </a:r>
          </a:p>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L</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#include&lt;string.h&gt;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void leftrotation(char *a, char *b, int lr)</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len = strlen(a),i;</a:t>
            </a:r>
          </a:p>
          <a:p>
            <a:r>
              <a:rPr lang="en-US" sz="2000" b="1" dirty="0">
                <a:solidFill>
                  <a:schemeClr val="bg1"/>
                </a:solidFill>
                <a:latin typeface="Courier New" panose="02070309020205020404" pitchFamily="49" charset="0"/>
                <a:cs typeface="Courier New" panose="02070309020205020404" pitchFamily="49" charset="0"/>
                <a:sym typeface="+mn-ea"/>
              </a:rPr>
              <a:t>	for(i=0;i&lt;len;i++)</a:t>
            </a:r>
          </a:p>
          <a:p>
            <a:r>
              <a:rPr lang="en-US" sz="2000" b="1" dirty="0">
                <a:solidFill>
                  <a:schemeClr val="bg1"/>
                </a:solidFill>
                <a:latin typeface="Courier New" panose="02070309020205020404" pitchFamily="49" charset="0"/>
                <a:cs typeface="Courier New" panose="02070309020205020404" pitchFamily="49" charset="0"/>
                <a:sym typeface="+mn-ea"/>
              </a:rPr>
              <a:t>		b[(len-lr+i)%len]=a[i];</a:t>
            </a:r>
          </a:p>
          <a:p>
            <a:r>
              <a:rPr lang="en-US" sz="2000" b="1" dirty="0">
                <a:solidFill>
                  <a:schemeClr val="bg1"/>
                </a:solidFill>
                <a:latin typeface="Courier New" panose="02070309020205020404" pitchFamily="49" charset="0"/>
                <a:cs typeface="Courier New" panose="02070309020205020404" pitchFamily="49" charset="0"/>
                <a:sym typeface="+mn-ea"/>
              </a:rPr>
              <a:t>		b[len]='\0';</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rightrotation(char *a, char *b, int rr)</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len = strlen(a),i;</a:t>
            </a:r>
          </a:p>
          <a:p>
            <a:r>
              <a:rPr lang="en-US" sz="2000" b="1" dirty="0">
                <a:solidFill>
                  <a:schemeClr val="bg1"/>
                </a:solidFill>
                <a:latin typeface="Courier New" panose="02070309020205020404" pitchFamily="49" charset="0"/>
                <a:cs typeface="Courier New" panose="02070309020205020404" pitchFamily="49" charset="0"/>
                <a:sym typeface="+mn-ea"/>
              </a:rPr>
              <a:t>	for(i=0;i&lt;len;i++)</a:t>
            </a:r>
          </a:p>
          <a:p>
            <a:r>
              <a:rPr lang="en-US" sz="2000" b="1" dirty="0">
                <a:solidFill>
                  <a:schemeClr val="bg1"/>
                </a:solidFill>
                <a:latin typeface="Courier New" panose="02070309020205020404" pitchFamily="49" charset="0"/>
                <a:cs typeface="Courier New" panose="02070309020205020404" pitchFamily="49" charset="0"/>
                <a:sym typeface="+mn-ea"/>
              </a:rPr>
              <a:t>		b[(i+rr)%len]=a[i];</a:t>
            </a:r>
          </a:p>
          <a:p>
            <a:r>
              <a:rPr lang="en-US" sz="2000" b="1" dirty="0">
                <a:solidFill>
                  <a:schemeClr val="bg1"/>
                </a:solidFill>
                <a:latin typeface="Courier New" panose="02070309020205020404" pitchFamily="49" charset="0"/>
                <a:cs typeface="Courier New" panose="02070309020205020404" pitchFamily="49" charset="0"/>
                <a:sym typeface="+mn-ea"/>
              </a:rPr>
              <a:t>		b[len]='\0';</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char a[1000],b[1000];</a:t>
            </a:r>
          </a:p>
          <a:p>
            <a:r>
              <a:rPr lang="en-US" sz="2000" b="1" dirty="0">
                <a:solidFill>
                  <a:schemeClr val="bg1"/>
                </a:solidFill>
                <a:latin typeface="Courier New" panose="02070309020205020404" pitchFamily="49" charset="0"/>
                <a:cs typeface="Courier New" panose="02070309020205020404" pitchFamily="49" charset="0"/>
                <a:sym typeface="+mn-ea"/>
              </a:rPr>
              <a:t>	cin&gt;&gt;a;</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char d;</a:t>
            </a:r>
          </a:p>
          <a:p>
            <a:r>
              <a:rPr lang="en-US" sz="2000" b="1" dirty="0">
                <a:solidFill>
                  <a:schemeClr val="bg1"/>
                </a:solidFill>
                <a:latin typeface="Courier New" panose="02070309020205020404" pitchFamily="49" charset="0"/>
                <a:cs typeface="Courier New" panose="02070309020205020404" pitchFamily="49" charset="0"/>
                <a:sym typeface="+mn-ea"/>
              </a:rPr>
              <a:t>	cin&gt;&gt;d;</a:t>
            </a:r>
          </a:p>
          <a:p>
            <a:r>
              <a:rPr lang="en-US" sz="2000" b="1" dirty="0">
                <a:solidFill>
                  <a:schemeClr val="bg1"/>
                </a:solidFill>
                <a:latin typeface="Courier New" panose="02070309020205020404" pitchFamily="49" charset="0"/>
                <a:cs typeface="Courier New" panose="02070309020205020404" pitchFamily="49" charset="0"/>
                <a:sym typeface="+mn-ea"/>
              </a:rPr>
              <a:t>	if(d=='L')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leftrotation(a,b,n);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if(d=='R')</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rightrotation(a,b,n);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cout&lt;&lt;b;</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19. Fight against Corona</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4707890"/>
          </a:xfrm>
          <a:prstGeom prst="rect">
            <a:avLst/>
          </a:prstGeom>
          <a:noFill/>
        </p:spPr>
        <p:txBody>
          <a:bodyPr wrap="square" rtlCol="0">
            <a:spAutoFit/>
          </a:bodyPr>
          <a:lstStyle/>
          <a:p>
            <a:r>
              <a:rPr lang="en-US" sz="2500" dirty="0">
                <a:latin typeface="Nunito Sans" panose="00000500000000000000" pitchFamily="2" charset="0"/>
              </a:rPr>
              <a:t>Dinesh is fond of video games. Due to the pandemic, he designs a video game called the Corona world. In this game, the player enters the game with a certain energy. The player should defeat all the corona infected zombies to reach the next level. When time increases the zombies will increase double the previous minute. Anyhow the player can manage to fight against all the zombies. In this case, definitely the player can not achieve the promotion. Hence the player gets a superpower to destroy all the zombies in the current level when the current game time is a palindrome. Anyhow the player can manage only if he knows the time taken to get the superpower. Help the player by providing the minimum minutes needed to get the superpower by which he can destroy all the zombies. You will be provided with the starting time of the game.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19. Fight against Corona</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rPr>
              <a:t>Input Format:</a:t>
            </a:r>
          </a:p>
          <a:p>
            <a:r>
              <a:rPr lang="en-US" sz="2500" dirty="0">
                <a:latin typeface="Nunito Sans" panose="00000500000000000000" pitchFamily="2" charset="0"/>
              </a:rPr>
              <a:t>First-line contains a string representing the starting time.</a:t>
            </a:r>
          </a:p>
          <a:p>
            <a:r>
              <a:rPr lang="en-US" sz="2500" b="1" dirty="0">
                <a:latin typeface="Nunito Sans" panose="00000500000000000000" pitchFamily="2" charset="0"/>
              </a:rPr>
              <a:t>Output:</a:t>
            </a:r>
            <a:endParaRPr lang="en-US" sz="2500" dirty="0">
              <a:latin typeface="Nunito Sans" panose="00000500000000000000" pitchFamily="2" charset="0"/>
            </a:endParaRPr>
          </a:p>
          <a:p>
            <a:r>
              <a:rPr lang="en-US" sz="2500" dirty="0">
                <a:latin typeface="Nunito Sans" panose="00000500000000000000" pitchFamily="2" charset="0"/>
              </a:rPr>
              <a:t>A string representing the minimum minutes needed to get the superpower.</a:t>
            </a:r>
          </a:p>
          <a:p>
            <a:endParaRPr lang="en-US" sz="2500" b="1"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Input time will be in 24 hours format</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rPr>
              <a:t>Explanation:</a:t>
            </a:r>
          </a:p>
          <a:p>
            <a:r>
              <a:rPr lang="en-US" sz="2500" dirty="0">
                <a:latin typeface="Nunito Sans" panose="00000500000000000000" pitchFamily="2" charset="0"/>
              </a:rPr>
              <a:t>It takes 11 minutes for minute value to become 50, 05:50 is a palindromic time.</a:t>
            </a:r>
          </a:p>
        </p:txBody>
      </p:sp>
      <p:sp>
        <p:nvSpPr>
          <p:cNvPr id="18" name="TextBox 17"/>
          <p:cNvSpPr txBox="1"/>
          <p:nvPr/>
        </p:nvSpPr>
        <p:spPr>
          <a:xfrm>
            <a:off x="598715" y="3747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6" name="TextBox 7"/>
          <p:cNvSpPr txBox="1"/>
          <p:nvPr/>
        </p:nvSpPr>
        <p:spPr>
          <a:xfrm>
            <a:off x="598714" y="4111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4111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45203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11</a:t>
            </a:r>
          </a:p>
        </p:txBody>
      </p:sp>
      <p:sp>
        <p:nvSpPr>
          <p:cNvPr id="9" name="TextBox 11"/>
          <p:cNvSpPr txBox="1"/>
          <p:nvPr/>
        </p:nvSpPr>
        <p:spPr>
          <a:xfrm>
            <a:off x="598714" y="46304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05:39</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&lt;bits/stdc++.h&gt;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int get_palindrome_time(string str)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hh, mm; </a:t>
            </a:r>
          </a:p>
          <a:p>
            <a:r>
              <a:rPr lang="en-US" sz="2000" b="1" dirty="0">
                <a:solidFill>
                  <a:schemeClr val="bg1"/>
                </a:solidFill>
                <a:latin typeface="Courier New" panose="02070309020205020404" pitchFamily="49" charset="0"/>
                <a:cs typeface="Courier New" panose="02070309020205020404" pitchFamily="49" charset="0"/>
                <a:sym typeface="+mn-ea"/>
              </a:rPr>
              <a:t>    hh = (str[0] - 48) * 10 + (str[1] - 48); </a:t>
            </a:r>
          </a:p>
          <a:p>
            <a:r>
              <a:rPr lang="en-US" sz="2000" b="1" dirty="0">
                <a:solidFill>
                  <a:schemeClr val="bg1"/>
                </a:solidFill>
                <a:latin typeface="Courier New" panose="02070309020205020404" pitchFamily="49" charset="0"/>
                <a:cs typeface="Courier New" panose="02070309020205020404" pitchFamily="49" charset="0"/>
                <a:sym typeface="+mn-ea"/>
              </a:rPr>
              <a:t>    mm = (str[3] - 48) * 10 + (str[4] - 48); </a:t>
            </a:r>
          </a:p>
          <a:p>
            <a:r>
              <a:rPr lang="en-US" sz="2000" b="1" dirty="0">
                <a:solidFill>
                  <a:schemeClr val="bg1"/>
                </a:solidFill>
                <a:latin typeface="Courier New" panose="02070309020205020404" pitchFamily="49" charset="0"/>
                <a:cs typeface="Courier New" panose="02070309020205020404" pitchFamily="49" charset="0"/>
                <a:sym typeface="+mn-ea"/>
              </a:rPr>
              <a:t>    int requiredTime = 0; </a:t>
            </a:r>
          </a:p>
          <a:p>
            <a:r>
              <a:rPr lang="en-US" sz="2000" b="1" dirty="0">
                <a:solidFill>
                  <a:schemeClr val="bg1"/>
                </a:solidFill>
                <a:latin typeface="Courier New" panose="02070309020205020404" pitchFamily="49" charset="0"/>
                <a:cs typeface="Courier New" panose="02070309020205020404" pitchFamily="49" charset="0"/>
                <a:sym typeface="+mn-ea"/>
              </a:rPr>
              <a:t>    while (hh % 10 != mm / 10 || hh / 10 != mm % 10)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++mm; </a:t>
            </a:r>
          </a:p>
          <a:p>
            <a:r>
              <a:rPr lang="en-US" sz="2000" b="1" dirty="0">
                <a:solidFill>
                  <a:schemeClr val="bg1"/>
                </a:solidFill>
                <a:latin typeface="Courier New" panose="02070309020205020404" pitchFamily="49" charset="0"/>
                <a:cs typeface="Courier New" panose="02070309020205020404" pitchFamily="49" charset="0"/>
                <a:sym typeface="+mn-ea"/>
              </a:rPr>
              <a:t>      if (mm == 60)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mm = 0; </a:t>
            </a:r>
          </a:p>
          <a:p>
            <a:r>
              <a:rPr lang="en-US" sz="2000" b="1" dirty="0">
                <a:solidFill>
                  <a:schemeClr val="bg1"/>
                </a:solidFill>
                <a:latin typeface="Courier New" panose="02070309020205020404" pitchFamily="49" charset="0"/>
                <a:cs typeface="Courier New" panose="02070309020205020404" pitchFamily="49" charset="0"/>
                <a:sym typeface="+mn-ea"/>
              </a:rPr>
              <a:t>         ++hh;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if (hh == 24) </a:t>
            </a:r>
          </a:p>
          <a:p>
            <a:r>
              <a:rPr lang="en-US" sz="2000" b="1" dirty="0">
                <a:solidFill>
                  <a:schemeClr val="bg1"/>
                </a:solidFill>
                <a:latin typeface="Courier New" panose="02070309020205020404" pitchFamily="49" charset="0"/>
                <a:cs typeface="Courier New" panose="02070309020205020404" pitchFamily="49" charset="0"/>
                <a:sym typeface="+mn-ea"/>
              </a:rPr>
              <a:t>            hh = 0; </a:t>
            </a:r>
          </a:p>
          <a:p>
            <a:r>
              <a:rPr lang="en-US" sz="2000" b="1" dirty="0">
                <a:solidFill>
                  <a:schemeClr val="bg1"/>
                </a:solidFill>
                <a:latin typeface="Courier New" panose="02070309020205020404" pitchFamily="49" charset="0"/>
                <a:cs typeface="Courier New" panose="02070309020205020404" pitchFamily="49" charset="0"/>
                <a:sym typeface="+mn-ea"/>
              </a:rPr>
              <a:t>      ++requiredTime;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return requiredTime;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string str;</a:t>
            </a:r>
          </a:p>
          <a:p>
            <a:r>
              <a:rPr lang="en-US" sz="2000" b="1" dirty="0">
                <a:solidFill>
                  <a:schemeClr val="bg1"/>
                </a:solidFill>
                <a:latin typeface="Courier New" panose="02070309020205020404" pitchFamily="49" charset="0"/>
                <a:cs typeface="Courier New" panose="02070309020205020404" pitchFamily="49" charset="0"/>
                <a:sym typeface="+mn-ea"/>
              </a:rPr>
              <a:t>  	getline(cin,str);</a:t>
            </a:r>
          </a:p>
          <a:p>
            <a:r>
              <a:rPr lang="en-US" sz="2000" b="1" dirty="0">
                <a:solidFill>
                  <a:schemeClr val="bg1"/>
                </a:solidFill>
                <a:latin typeface="Courier New" panose="02070309020205020404" pitchFamily="49" charset="0"/>
                <a:cs typeface="Courier New" panose="02070309020205020404" pitchFamily="49" charset="0"/>
                <a:sym typeface="+mn-ea"/>
              </a:rPr>
              <a:t>    cout &lt;&lt; get_palindrome_time(str) &lt;&lt; endl;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20. 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Every character has a weight. The weight of an English uppercase alphabet A-Z is given below. A=1 B=2*A+A C=3*B+B D=4*C+C . . . Y=25*X+X Z=26*Y+Y The weight of any string made up of these characters is the summation of weights of each character. Given a total string weight, determine shortest string of that given weight. If there is more than one solution, return the lexicographically smallest of them. For example, given weight = 25, and the weights of the first few characters of the alphabet are A=1, B=3, C=12, D=60 it is certain that no letter larger than C is required. Some of the strings with a total weight equal to the largest are ABBBBC, ACC, and AAAAAAABBBBBB. The shortest of these is ACC. While any permutation of these characters will have the same weight, this is the lexicographically smallest of them. Function Description Complete the function smallestString in the editor below.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1781" y="-90153"/>
            <a:ext cx="5838422" cy="7171194"/>
          </a:xfrm>
          <a:prstGeom prst="rect">
            <a:avLst/>
          </a:prstGeom>
        </p:spPr>
        <p:txBody>
          <a:bodyPr wrap="square">
            <a:spAutoFit/>
          </a:bodyPr>
          <a:lstStyle/>
          <a:p>
            <a:r>
              <a:rPr lang="en-US" sz="2000" dirty="0"/>
              <a:t> {</a:t>
            </a:r>
          </a:p>
          <a:p>
            <a:r>
              <a:rPr lang="en-US" sz="2000" dirty="0"/>
              <a:t>                if(str1[</a:t>
            </a:r>
            <a:r>
              <a:rPr lang="en-US" sz="2000" dirty="0" err="1"/>
              <a:t>i</a:t>
            </a:r>
            <a:r>
              <a:rPr lang="en-US" sz="2000" dirty="0"/>
              <a:t>] == str2[j])</a:t>
            </a:r>
          </a:p>
          <a:p>
            <a:r>
              <a:rPr lang="en-US" sz="2000" dirty="0"/>
              <a:t>                {</a:t>
            </a:r>
          </a:p>
          <a:p>
            <a:r>
              <a:rPr lang="en-US" sz="2000" dirty="0"/>
              <a:t>                    found = 1;</a:t>
            </a:r>
          </a:p>
          <a:p>
            <a:r>
              <a:rPr lang="en-US" sz="2000" dirty="0"/>
              <a:t>                    break;</a:t>
            </a:r>
          </a:p>
          <a:p>
            <a:r>
              <a:rPr lang="en-US" sz="2000" dirty="0"/>
              <a:t>                }</a:t>
            </a:r>
          </a:p>
          <a:p>
            <a:r>
              <a:rPr lang="en-US" sz="2000" dirty="0"/>
              <a:t>            }</a:t>
            </a:r>
          </a:p>
          <a:p>
            <a:r>
              <a:rPr lang="en-US" sz="2000" dirty="0"/>
              <a:t>            if(found == 0)</a:t>
            </a:r>
          </a:p>
          <a:p>
            <a:r>
              <a:rPr lang="en-US" sz="2000" dirty="0"/>
              <a:t>            {</a:t>
            </a:r>
          </a:p>
          <a:p>
            <a:r>
              <a:rPr lang="en-US" sz="2000" dirty="0"/>
              <a:t>                </a:t>
            </a:r>
            <a:r>
              <a:rPr lang="en-US" sz="2000" dirty="0" err="1"/>
              <a:t>not_found</a:t>
            </a:r>
            <a:r>
              <a:rPr lang="en-US" sz="2000" dirty="0"/>
              <a:t> = 1;</a:t>
            </a:r>
          </a:p>
          <a:p>
            <a:r>
              <a:rPr lang="en-US" sz="2000" dirty="0"/>
              <a:t>                break;</a:t>
            </a:r>
          </a:p>
          <a:p>
            <a:r>
              <a:rPr lang="en-US" sz="2000" dirty="0"/>
              <a:t>            }</a:t>
            </a:r>
          </a:p>
          <a:p>
            <a:r>
              <a:rPr lang="en-US" sz="2000" dirty="0"/>
              <a:t>        }</a:t>
            </a:r>
          </a:p>
          <a:p>
            <a:r>
              <a:rPr lang="en-US" sz="2000" dirty="0"/>
              <a:t>        if(</a:t>
            </a:r>
            <a:r>
              <a:rPr lang="en-US" sz="2000" dirty="0" err="1"/>
              <a:t>not_found</a:t>
            </a:r>
            <a:r>
              <a:rPr lang="en-US" sz="2000" dirty="0"/>
              <a:t> == 1)</a:t>
            </a:r>
          </a:p>
          <a:p>
            <a:r>
              <a:rPr lang="en-US" sz="2000" dirty="0"/>
              <a:t>            </a:t>
            </a:r>
            <a:r>
              <a:rPr lang="en-US" sz="2000" dirty="0" err="1"/>
              <a:t>cout</a:t>
            </a:r>
            <a:r>
              <a:rPr lang="en-US" sz="2000" dirty="0"/>
              <a:t>&lt;&lt;"\</a:t>
            </a:r>
            <a:r>
              <a:rPr lang="en-US" sz="2000" dirty="0" err="1"/>
              <a:t>nStrings</a:t>
            </a:r>
            <a:r>
              <a:rPr lang="en-US" sz="2000" dirty="0"/>
              <a:t> are not Anagram";</a:t>
            </a:r>
          </a:p>
          <a:p>
            <a:r>
              <a:rPr lang="en-US" sz="2000" dirty="0"/>
              <a:t>        else</a:t>
            </a:r>
          </a:p>
          <a:p>
            <a:r>
              <a:rPr lang="en-US" sz="2000" dirty="0"/>
              <a:t>            </a:t>
            </a:r>
            <a:r>
              <a:rPr lang="en-US" sz="2000" dirty="0" err="1"/>
              <a:t>cout</a:t>
            </a:r>
            <a:r>
              <a:rPr lang="en-US" sz="2000" dirty="0"/>
              <a:t>&lt;&lt;"\</a:t>
            </a:r>
            <a:r>
              <a:rPr lang="en-US" sz="2000" dirty="0" err="1"/>
              <a:t>nStrings</a:t>
            </a:r>
            <a:r>
              <a:rPr lang="en-US" sz="2000" dirty="0"/>
              <a:t> are Anagram";</a:t>
            </a:r>
          </a:p>
          <a:p>
            <a:r>
              <a:rPr lang="en-US" sz="2000" dirty="0"/>
              <a:t>    }</a:t>
            </a:r>
          </a:p>
          <a:p>
            <a:r>
              <a:rPr lang="en-US" sz="2000" dirty="0"/>
              <a:t>    else</a:t>
            </a:r>
          </a:p>
          <a:p>
            <a:r>
              <a:rPr lang="en-US" sz="2000" dirty="0"/>
              <a:t>        </a:t>
            </a:r>
            <a:r>
              <a:rPr lang="en-US" sz="2000" dirty="0" err="1"/>
              <a:t>cout</a:t>
            </a:r>
            <a:r>
              <a:rPr lang="en-US" sz="2000" dirty="0"/>
              <a:t>&lt;&lt;"\</a:t>
            </a:r>
            <a:r>
              <a:rPr lang="en-US" sz="2000" dirty="0" err="1"/>
              <a:t>nCharacter</a:t>
            </a:r>
            <a:r>
              <a:rPr lang="en-US" sz="2000" dirty="0"/>
              <a:t> count Mismatched!";</a:t>
            </a:r>
          </a:p>
          <a:p>
            <a:r>
              <a:rPr lang="en-US" sz="2000" dirty="0"/>
              <a:t>    </a:t>
            </a:r>
            <a:r>
              <a:rPr lang="en-US" sz="2000" dirty="0" err="1"/>
              <a:t>cout</a:t>
            </a:r>
            <a:r>
              <a:rPr lang="en-US" sz="2000" dirty="0"/>
              <a:t>&lt;&lt;</a:t>
            </a:r>
            <a:r>
              <a:rPr lang="en-US" sz="2000" dirty="0" err="1"/>
              <a:t>endl</a:t>
            </a:r>
            <a:r>
              <a:rPr lang="en-US" sz="2000" dirty="0"/>
              <a:t>;</a:t>
            </a:r>
          </a:p>
          <a:p>
            <a:r>
              <a:rPr lang="en-US" sz="2000" dirty="0"/>
              <a:t>    return 0;</a:t>
            </a:r>
          </a:p>
          <a:p>
            <a:r>
              <a:rPr lang="en-US" sz="2000" dirty="0"/>
              <a:t>}</a:t>
            </a:r>
          </a:p>
        </p:txBody>
      </p:sp>
    </p:spTree>
    <p:extLst>
      <p:ext uri="{BB962C8B-B14F-4D97-AF65-F5344CB8AC3E}">
        <p14:creationId xmlns:p14="http://schemas.microsoft.com/office/powerpoint/2010/main" val="3909169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20. 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092700"/>
          </a:xfrm>
          <a:prstGeom prst="rect">
            <a:avLst/>
          </a:prstGeom>
          <a:noFill/>
        </p:spPr>
        <p:txBody>
          <a:bodyPr wrap="square" rtlCol="0">
            <a:spAutoFit/>
          </a:bodyPr>
          <a:lstStyle/>
          <a:p>
            <a:r>
              <a:rPr lang="en-US" sz="2500" dirty="0">
                <a:latin typeface="Nunito Sans" panose="00000500000000000000" pitchFamily="2" charset="0"/>
              </a:rPr>
              <a:t>The function must return the shortest string of the target weight. If there are multiple answers, return the lexicographically smallest of them. smallestString has the following parameter(s): weight: a long integer that denotes the target weight.</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Input consists of a string s.</a:t>
            </a:r>
          </a:p>
          <a:p>
            <a:endParaRPr lang="en-US" sz="2500"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Output should be in the form of integer.</a:t>
            </a:r>
          </a:p>
          <a:p>
            <a:endParaRPr lang="en-US" sz="2500"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1&lt;=weight&lt;=1016</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20. Weighted substring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6" name="TextBox 7"/>
          <p:cNvSpPr txBox="1"/>
          <p:nvPr/>
        </p:nvSpPr>
        <p:spPr>
          <a:xfrm>
            <a:off x="598714" y="13684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13"/>
          <p:cNvSpPr txBox="1"/>
          <p:nvPr/>
        </p:nvSpPr>
        <p:spPr>
          <a:xfrm>
            <a:off x="6553200" y="13684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14"/>
          <p:cNvSpPr txBox="1"/>
          <p:nvPr/>
        </p:nvSpPr>
        <p:spPr>
          <a:xfrm>
            <a:off x="6553200" y="1777189"/>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AABBC</a:t>
            </a:r>
          </a:p>
        </p:txBody>
      </p:sp>
      <p:sp>
        <p:nvSpPr>
          <p:cNvPr id="9" name="TextBox 11"/>
          <p:cNvSpPr txBox="1"/>
          <p:nvPr/>
        </p:nvSpPr>
        <p:spPr>
          <a:xfrm>
            <a:off x="598714" y="18872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20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&lt;vector&gt;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values[26];</a:t>
            </a:r>
          </a:p>
          <a:p>
            <a:r>
              <a:rPr lang="en-US" sz="2000" b="1" dirty="0">
                <a:solidFill>
                  <a:schemeClr val="bg1"/>
                </a:solidFill>
                <a:latin typeface="Courier New" panose="02070309020205020404" pitchFamily="49" charset="0"/>
                <a:cs typeface="Courier New" panose="02070309020205020404" pitchFamily="49" charset="0"/>
                <a:sym typeface="+mn-ea"/>
              </a:rPr>
              <a:t>int findfloor(int,int,int);</a:t>
            </a:r>
          </a:p>
          <a:p>
            <a:r>
              <a:rPr lang="en-US" sz="2000" b="1" dirty="0">
                <a:solidFill>
                  <a:schemeClr val="bg1"/>
                </a:solidFill>
                <a:latin typeface="Courier New" panose="02070309020205020404" pitchFamily="49" charset="0"/>
                <a:cs typeface="Courier New" panose="02070309020205020404" pitchFamily="49" charset="0"/>
                <a:sym typeface="+mn-ea"/>
              </a:rPr>
              <a:t>void insertValues(){</a:t>
            </a:r>
          </a:p>
          <a:p>
            <a:r>
              <a:rPr lang="en-US" sz="2000" b="1" dirty="0">
                <a:solidFill>
                  <a:schemeClr val="bg1"/>
                </a:solidFill>
                <a:latin typeface="Courier New" panose="02070309020205020404" pitchFamily="49" charset="0"/>
                <a:cs typeface="Courier New" panose="02070309020205020404" pitchFamily="49" charset="0"/>
                <a:sym typeface="+mn-ea"/>
              </a:rPr>
              <a:t>        values[0]=1;</a:t>
            </a:r>
          </a:p>
          <a:p>
            <a:r>
              <a:rPr lang="en-US" sz="2000" b="1" dirty="0">
                <a:solidFill>
                  <a:schemeClr val="bg1"/>
                </a:solidFill>
                <a:latin typeface="Courier New" panose="02070309020205020404" pitchFamily="49" charset="0"/>
                <a:cs typeface="Courier New" panose="02070309020205020404" pitchFamily="49" charset="0"/>
                <a:sym typeface="+mn-ea"/>
              </a:rPr>
              <a:t>		int prev=1;</a:t>
            </a:r>
          </a:p>
          <a:p>
            <a:r>
              <a:rPr lang="en-US" sz="2000" b="1" dirty="0">
                <a:solidFill>
                  <a:schemeClr val="bg1"/>
                </a:solidFill>
                <a:latin typeface="Courier New" panose="02070309020205020404" pitchFamily="49" charset="0"/>
                <a:cs typeface="Courier New" panose="02070309020205020404" pitchFamily="49" charset="0"/>
                <a:sym typeface="+mn-ea"/>
              </a:rPr>
              <a:t>		for(int i=1;i&lt;26;i++){</a:t>
            </a:r>
          </a:p>
          <a:p>
            <a:r>
              <a:rPr lang="en-US" sz="2000" b="1" dirty="0">
                <a:solidFill>
                  <a:schemeClr val="bg1"/>
                </a:solidFill>
                <a:latin typeface="Courier New" panose="02070309020205020404" pitchFamily="49" charset="0"/>
                <a:cs typeface="Courier New" panose="02070309020205020404" pitchFamily="49" charset="0"/>
                <a:sym typeface="+mn-ea"/>
              </a:rPr>
              <a:t>			values[i]=(i+1)*prev+prev;</a:t>
            </a:r>
          </a:p>
          <a:p>
            <a:r>
              <a:rPr lang="en-US" sz="2000" b="1" dirty="0">
                <a:solidFill>
                  <a:schemeClr val="bg1"/>
                </a:solidFill>
                <a:latin typeface="Courier New" panose="02070309020205020404" pitchFamily="49" charset="0"/>
                <a:cs typeface="Courier New" panose="02070309020205020404" pitchFamily="49" charset="0"/>
                <a:sym typeface="+mn-ea"/>
              </a:rPr>
              <a:t>			prev=values[i];</a:t>
            </a:r>
          </a:p>
          <a:p>
            <a:r>
              <a:rPr lang="en-US" sz="2000" b="1" dirty="0">
                <a:solidFill>
                  <a:schemeClr val="bg1"/>
                </a:solidFill>
                <a:latin typeface="Courier New" panose="02070309020205020404" pitchFamily="49" charset="0"/>
                <a:cs typeface="Courier New" panose="02070309020205020404" pitchFamily="49" charset="0"/>
                <a:sym typeface="+mn-ea"/>
              </a:rPr>
              <a:t>			//cout&lt;&lt;prev;</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formedString(vector&lt;char&gt; s,int k){</a:t>
            </a:r>
          </a:p>
          <a:p>
            <a:r>
              <a:rPr lang="en-US" sz="2000" b="1" dirty="0">
                <a:solidFill>
                  <a:schemeClr val="bg1"/>
                </a:solidFill>
                <a:latin typeface="Courier New" panose="02070309020205020404" pitchFamily="49" charset="0"/>
                <a:cs typeface="Courier New" panose="02070309020205020404" pitchFamily="49" charset="0"/>
                <a:sym typeface="+mn-ea"/>
              </a:rPr>
              <a:t>    int low=0;</a:t>
            </a:r>
          </a:p>
          <a:p>
            <a:r>
              <a:rPr lang="en-US" sz="2000" b="1" dirty="0">
                <a:solidFill>
                  <a:schemeClr val="bg1"/>
                </a:solidFill>
                <a:latin typeface="Courier New" panose="02070309020205020404" pitchFamily="49" charset="0"/>
                <a:cs typeface="Courier New" panose="02070309020205020404" pitchFamily="49" charset="0"/>
                <a:sym typeface="+mn-ea"/>
              </a:rPr>
              <a:t>    int high=25;</a:t>
            </a:r>
          </a:p>
          <a:p>
            <a:r>
              <a:rPr lang="en-US" sz="2000" b="1" dirty="0">
                <a:solidFill>
                  <a:schemeClr val="bg1"/>
                </a:solidFill>
                <a:latin typeface="Courier New" panose="02070309020205020404" pitchFamily="49" charset="0"/>
                <a:cs typeface="Courier New" panose="02070309020205020404" pitchFamily="49" charset="0"/>
                <a:sym typeface="+mn-ea"/>
              </a:rPr>
              <a:t>    while(k!=0){</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int ind=findfloor(k,low,high);</a:t>
            </a:r>
          </a:p>
          <a:p>
            <a:r>
              <a:rPr lang="en-US" sz="2000" b="1" dirty="0">
                <a:solidFill>
                  <a:schemeClr val="bg1"/>
                </a:solidFill>
                <a:latin typeface="Courier New" panose="02070309020205020404" pitchFamily="49" charset="0"/>
                <a:cs typeface="Courier New" panose="02070309020205020404" pitchFamily="49" charset="0"/>
                <a:sym typeface="+mn-ea"/>
              </a:rPr>
              <a:t>        s.push_back((ind+'A'));</a:t>
            </a:r>
          </a:p>
          <a:p>
            <a:r>
              <a:rPr lang="en-US" sz="2000" b="1" dirty="0">
                <a:solidFill>
                  <a:schemeClr val="bg1"/>
                </a:solidFill>
                <a:latin typeface="Courier New" panose="02070309020205020404" pitchFamily="49" charset="0"/>
                <a:cs typeface="Courier New" panose="02070309020205020404" pitchFamily="49" charset="0"/>
                <a:sym typeface="+mn-ea"/>
              </a:rPr>
              <a:t>        k=k-values[ind];</a:t>
            </a:r>
          </a:p>
          <a:p>
            <a:r>
              <a:rPr lang="en-US" sz="2000" b="1" dirty="0">
                <a:solidFill>
                  <a:schemeClr val="bg1"/>
                </a:solidFill>
                <a:latin typeface="Courier New" panose="02070309020205020404" pitchFamily="49" charset="0"/>
                <a:cs typeface="Courier New" panose="02070309020205020404" pitchFamily="49" charset="0"/>
                <a:sym typeface="+mn-ea"/>
              </a:rPr>
              <a:t>        //cout&lt;&lt;k;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 return sb;</a:t>
            </a:r>
          </a:p>
          <a:p>
            <a:r>
              <a:rPr lang="en-US" sz="2000" b="1" dirty="0">
                <a:solidFill>
                  <a:schemeClr val="bg1"/>
                </a:solidFill>
                <a:latin typeface="Courier New" panose="02070309020205020404" pitchFamily="49" charset="0"/>
                <a:cs typeface="Courier New" panose="02070309020205020404" pitchFamily="49" charset="0"/>
                <a:sym typeface="+mn-ea"/>
              </a:rPr>
              <a:t>   // cout&lt;&lt;sb;</a:t>
            </a:r>
          </a:p>
          <a:p>
            <a:r>
              <a:rPr lang="en-US" sz="2000" b="1" dirty="0">
                <a:solidFill>
                  <a:schemeClr val="bg1"/>
                </a:solidFill>
                <a:latin typeface="Courier New" panose="02070309020205020404" pitchFamily="49" charset="0"/>
                <a:cs typeface="Courier New" panose="02070309020205020404" pitchFamily="49" charset="0"/>
                <a:sym typeface="+mn-ea"/>
              </a:rPr>
              <a:t>    for (int i=s.size()-1; i&gt;=0; i--)</a:t>
            </a:r>
          </a:p>
          <a:p>
            <a:r>
              <a:rPr lang="en-US" sz="2000" b="1" dirty="0">
                <a:solidFill>
                  <a:schemeClr val="bg1"/>
                </a:solidFill>
                <a:latin typeface="Courier New" panose="02070309020205020404" pitchFamily="49" charset="0"/>
                <a:cs typeface="Courier New" panose="02070309020205020404" pitchFamily="49" charset="0"/>
                <a:sym typeface="+mn-ea"/>
              </a:rPr>
              <a:t>       cout &lt;&lt;s[i];</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findfloor(int k,int low,int high){</a:t>
            </a:r>
          </a:p>
          <a:p>
            <a:r>
              <a:rPr lang="en-US" sz="2000" b="1" dirty="0">
                <a:solidFill>
                  <a:schemeClr val="bg1"/>
                </a:solidFill>
                <a:latin typeface="Courier New" panose="02070309020205020404" pitchFamily="49" charset="0"/>
                <a:cs typeface="Courier New" panose="02070309020205020404" pitchFamily="49" charset="0"/>
                <a:sym typeface="+mn-ea"/>
              </a:rPr>
              <a:t>	int ans=-1;</a:t>
            </a:r>
          </a:p>
          <a:p>
            <a:r>
              <a:rPr lang="en-US" sz="2000" b="1" dirty="0">
                <a:solidFill>
                  <a:schemeClr val="bg1"/>
                </a:solidFill>
                <a:latin typeface="Courier New" panose="02070309020205020404" pitchFamily="49" charset="0"/>
                <a:cs typeface="Courier New" panose="02070309020205020404" pitchFamily="49" charset="0"/>
                <a:sym typeface="+mn-ea"/>
              </a:rPr>
              <a:t>	while(low&lt;=high){</a:t>
            </a:r>
          </a:p>
          <a:p>
            <a:r>
              <a:rPr lang="en-US" sz="2000" b="1" dirty="0">
                <a:solidFill>
                  <a:schemeClr val="bg1"/>
                </a:solidFill>
                <a:latin typeface="Courier New" panose="02070309020205020404" pitchFamily="49" charset="0"/>
                <a:cs typeface="Courier New" panose="02070309020205020404" pitchFamily="49" charset="0"/>
                <a:sym typeface="+mn-ea"/>
              </a:rPr>
              <a:t>		int mid=(low+high)/2;</a:t>
            </a:r>
          </a:p>
          <a:p>
            <a:r>
              <a:rPr lang="en-US" sz="2000" b="1" dirty="0">
                <a:solidFill>
                  <a:schemeClr val="bg1"/>
                </a:solidFill>
                <a:latin typeface="Courier New" panose="02070309020205020404" pitchFamily="49" charset="0"/>
                <a:cs typeface="Courier New" panose="02070309020205020404" pitchFamily="49" charset="0"/>
                <a:sym typeface="+mn-ea"/>
              </a:rPr>
              <a:t>		if(values[mid]&lt;=k){</a:t>
            </a:r>
          </a:p>
          <a:p>
            <a:r>
              <a:rPr lang="en-US" sz="2000" b="1" dirty="0">
                <a:solidFill>
                  <a:schemeClr val="bg1"/>
                </a:solidFill>
                <a:latin typeface="Courier New" panose="02070309020205020404" pitchFamily="49" charset="0"/>
                <a:cs typeface="Courier New" panose="02070309020205020404" pitchFamily="49" charset="0"/>
                <a:sym typeface="+mn-ea"/>
              </a:rPr>
              <a:t>			ans=mid;</a:t>
            </a:r>
          </a:p>
          <a:p>
            <a:r>
              <a:rPr lang="en-US" sz="2000" b="1" dirty="0">
                <a:solidFill>
                  <a:schemeClr val="bg1"/>
                </a:solidFill>
                <a:latin typeface="Courier New" panose="02070309020205020404" pitchFamily="49" charset="0"/>
                <a:cs typeface="Courier New" panose="02070309020205020404" pitchFamily="49" charset="0"/>
                <a:sym typeface="+mn-ea"/>
              </a:rPr>
              <a:t>			low=mid+1;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high=mid-1;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//cout&lt;&lt;ans;</a:t>
            </a:r>
          </a:p>
          <a:p>
            <a:r>
              <a:rPr lang="en-US" sz="2000" b="1" dirty="0">
                <a:solidFill>
                  <a:schemeClr val="bg1"/>
                </a:solidFill>
                <a:latin typeface="Courier New" panose="02070309020205020404" pitchFamily="49" charset="0"/>
                <a:cs typeface="Courier New" panose="02070309020205020404" pitchFamily="49" charset="0"/>
                <a:sym typeface="+mn-ea"/>
              </a:rPr>
              <a:t>	return ans;</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insertValues();</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vector&lt;char&gt; s;</a:t>
            </a:r>
          </a:p>
          <a:p>
            <a:r>
              <a:rPr lang="en-US" sz="2000" b="1" dirty="0">
                <a:solidFill>
                  <a:schemeClr val="bg1"/>
                </a:solidFill>
                <a:latin typeface="Courier New" panose="02070309020205020404" pitchFamily="49" charset="0"/>
                <a:cs typeface="Courier New" panose="02070309020205020404" pitchFamily="49" charset="0"/>
                <a:sym typeface="+mn-ea"/>
              </a:rPr>
              <a:t>   formedString(s,n);</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6"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21. Balanced parenthesis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2" name="TextBox 17"/>
          <p:cNvSpPr txBox="1"/>
          <p:nvPr/>
        </p:nvSpPr>
        <p:spPr>
          <a:xfrm>
            <a:off x="598715" y="1156906"/>
            <a:ext cx="10950806" cy="4707890"/>
          </a:xfrm>
          <a:prstGeom prst="rect">
            <a:avLst/>
          </a:prstGeom>
          <a:noFill/>
        </p:spPr>
        <p:txBody>
          <a:bodyPr wrap="square" rtlCol="0">
            <a:spAutoFit/>
          </a:bodyPr>
          <a:lstStyle/>
          <a:p>
            <a:r>
              <a:rPr lang="en-US" sz="2500" dirty="0">
                <a:latin typeface="Nunito Sans" panose="00000500000000000000" pitchFamily="2" charset="0"/>
              </a:rPr>
              <a:t>Write a program to check whether the given parenthesis is balanced or not.</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The input consists of the parenthesis.</a:t>
            </a:r>
          </a:p>
          <a:p>
            <a:endParaRPr lang="en-US" sz="2500"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The consists of the result whether it is Balanced or Not Balanced.</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sym typeface="+mn-ea"/>
              </a:rPr>
              <a:t>Hint: </a:t>
            </a:r>
            <a:r>
              <a:rPr lang="en-US" sz="2500" dirty="0">
                <a:latin typeface="Nunito Sans" panose="00000500000000000000" pitchFamily="2" charset="0"/>
                <a:sym typeface="+mn-ea"/>
              </a:rPr>
              <a:t>{}, [] and () are used</a:t>
            </a:r>
            <a:endParaRPr lang="en-US" sz="2500" dirty="0">
              <a:latin typeface="Nunito Sans" panose="00000500000000000000" pitchFamily="2" charset="0"/>
            </a:endParaRPr>
          </a:p>
        </p:txBody>
      </p:sp>
      <p:sp>
        <p:nvSpPr>
          <p:cNvPr id="3" name="TextBox 17"/>
          <p:cNvSpPr txBox="1"/>
          <p:nvPr/>
        </p:nvSpPr>
        <p:spPr>
          <a:xfrm>
            <a:off x="725715" y="38239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4" name="TextBox 7"/>
          <p:cNvSpPr txBox="1"/>
          <p:nvPr/>
        </p:nvSpPr>
        <p:spPr>
          <a:xfrm>
            <a:off x="598714" y="40608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40608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4469589"/>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Balanced</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p:txBody>
      </p:sp>
      <p:sp>
        <p:nvSpPr>
          <p:cNvPr id="12" name="TextBox 11"/>
          <p:cNvSpPr txBox="1"/>
          <p:nvPr/>
        </p:nvSpPr>
        <p:spPr>
          <a:xfrm>
            <a:off x="598714" y="45796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#include&lt;cstdlib&gt;</a:t>
            </a:r>
          </a:p>
          <a:p>
            <a:r>
              <a:rPr lang="en-US" sz="2000" b="1" dirty="0">
                <a:solidFill>
                  <a:schemeClr val="bg1"/>
                </a:solidFill>
                <a:latin typeface="Courier New" panose="02070309020205020404" pitchFamily="49" charset="0"/>
                <a:cs typeface="Courier New" panose="02070309020205020404" pitchFamily="49" charset="0"/>
                <a:sym typeface="+mn-ea"/>
              </a:rPr>
              <a:t>#include&lt;cstring&gt;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r>
              <a:rPr lang="en-US" sz="2000" b="1" dirty="0">
                <a:solidFill>
                  <a:schemeClr val="bg1"/>
                </a:solidFill>
                <a:latin typeface="Courier New" panose="02070309020205020404" pitchFamily="49" charset="0"/>
                <a:cs typeface="Courier New" panose="02070309020205020404" pitchFamily="49" charset="0"/>
                <a:sym typeface="+mn-ea"/>
              </a:rPr>
              <a:t>class Node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public:</a:t>
            </a:r>
          </a:p>
          <a:p>
            <a:r>
              <a:rPr lang="en-US" sz="2000" b="1" dirty="0">
                <a:solidFill>
                  <a:schemeClr val="bg1"/>
                </a:solidFill>
                <a:latin typeface="Courier New" panose="02070309020205020404" pitchFamily="49" charset="0"/>
                <a:cs typeface="Courier New" panose="02070309020205020404" pitchFamily="49" charset="0"/>
                <a:sym typeface="+mn-ea"/>
              </a:rPr>
              <a:t>        char data;</a:t>
            </a:r>
          </a:p>
          <a:p>
            <a:r>
              <a:rPr lang="en-US" sz="2000" b="1" dirty="0">
                <a:solidFill>
                  <a:schemeClr val="bg1"/>
                </a:solidFill>
                <a:latin typeface="Courier New" panose="02070309020205020404" pitchFamily="49" charset="0"/>
                <a:cs typeface="Courier New" panose="02070309020205020404" pitchFamily="49" charset="0"/>
                <a:sym typeface="+mn-ea"/>
              </a:rPr>
              <a:t>        Node *next;</a:t>
            </a:r>
          </a:p>
          <a:p>
            <a:r>
              <a:rPr lang="en-US" sz="2000" b="1" dirty="0">
                <a:solidFill>
                  <a:schemeClr val="bg1"/>
                </a:solidFill>
                <a:latin typeface="Courier New" panose="02070309020205020404" pitchFamily="49" charset="0"/>
                <a:cs typeface="Courier New" panose="02070309020205020404" pitchFamily="49" charset="0"/>
                <a:sym typeface="+mn-ea"/>
              </a:rPr>
              <a:t>}*head = NULL;</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insert(char 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*temp = head;</a:t>
            </a:r>
          </a:p>
          <a:p>
            <a:r>
              <a:rPr lang="en-US" sz="2000" b="1" dirty="0">
                <a:solidFill>
                  <a:schemeClr val="bg1"/>
                </a:solidFill>
                <a:latin typeface="Courier New" panose="02070309020205020404" pitchFamily="49" charset="0"/>
                <a:cs typeface="Courier New" panose="02070309020205020404" pitchFamily="49" charset="0"/>
                <a:sym typeface="+mn-ea"/>
              </a:rPr>
              <a:t>    Node *newnode = new Node();</a:t>
            </a:r>
          </a:p>
          <a:p>
            <a:r>
              <a:rPr lang="en-US" sz="2000" b="1" dirty="0">
                <a:solidFill>
                  <a:schemeClr val="bg1"/>
                </a:solidFill>
                <a:latin typeface="Courier New" panose="02070309020205020404" pitchFamily="49" charset="0"/>
                <a:cs typeface="Courier New" panose="02070309020205020404" pitchFamily="49" charset="0"/>
                <a:sym typeface="+mn-ea"/>
              </a:rPr>
              <a:t>    newnode-&gt;data = data;</a:t>
            </a:r>
          </a:p>
          <a:p>
            <a:r>
              <a:rPr lang="en-US" sz="2000" b="1" dirty="0">
                <a:solidFill>
                  <a:schemeClr val="bg1"/>
                </a:solidFill>
                <a:latin typeface="Courier New" panose="02070309020205020404" pitchFamily="49" charset="0"/>
                <a:cs typeface="Courier New" panose="02070309020205020404" pitchFamily="49" charset="0"/>
                <a:sym typeface="+mn-ea"/>
              </a:rPr>
              <a:t>    newnode-&gt;next = NULL;</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head = newnode;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head = newnode;</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newnode-&gt;next = temp;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pop()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*temp = head;</a:t>
            </a:r>
          </a:p>
          <a:p>
            <a:r>
              <a:rPr lang="en-US" sz="2000" b="1" dirty="0">
                <a:solidFill>
                  <a:schemeClr val="bg1"/>
                </a:solidFill>
                <a:latin typeface="Courier New" panose="02070309020205020404" pitchFamily="49" charset="0"/>
                <a:cs typeface="Courier New" panose="02070309020205020404" pitchFamily="49" charset="0"/>
                <a:sym typeface="+mn-ea"/>
              </a:rPr>
              <a:t>    Node *temp1 = head-&gt;next;</a:t>
            </a:r>
          </a:p>
          <a:p>
            <a:r>
              <a:rPr lang="en-US" sz="2000" b="1" dirty="0">
                <a:solidFill>
                  <a:schemeClr val="bg1"/>
                </a:solidFill>
                <a:latin typeface="Courier New" panose="02070309020205020404" pitchFamily="49" charset="0"/>
                <a:cs typeface="Courier New" panose="02070309020205020404" pitchFamily="49" charset="0"/>
                <a:sym typeface="+mn-ea"/>
              </a:rPr>
              <a:t>    head = temp1;</a:t>
            </a:r>
          </a:p>
          <a:p>
            <a:r>
              <a:rPr lang="en-US" sz="2000" b="1" dirty="0">
                <a:solidFill>
                  <a:schemeClr val="bg1"/>
                </a:solidFill>
                <a:latin typeface="Courier New" panose="02070309020205020404" pitchFamily="49" charset="0"/>
                <a:cs typeface="Courier New" panose="02070309020205020404" pitchFamily="49" charset="0"/>
                <a:sym typeface="+mn-ea"/>
              </a:rPr>
              <a:t>    temp-&gt;next = NULL;</a:t>
            </a:r>
          </a:p>
          <a:p>
            <a:r>
              <a:rPr lang="en-US" sz="2000" b="1" dirty="0">
                <a:solidFill>
                  <a:schemeClr val="bg1"/>
                </a:solidFill>
                <a:latin typeface="Courier New" panose="02070309020205020404" pitchFamily="49" charset="0"/>
                <a:cs typeface="Courier New" panose="02070309020205020404" pitchFamily="49" charset="0"/>
                <a:sym typeface="+mn-ea"/>
              </a:rPr>
              <a:t>    free(temp);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char top()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return (head-&gt;data);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a:t>
            </a:r>
            <a:r>
              <a:rPr lang="en-US" sz="2000" b="1" dirty="0" err="1">
                <a:solidFill>
                  <a:schemeClr val="bg1"/>
                </a:solidFill>
                <a:latin typeface="Courier New" panose="02070309020205020404" pitchFamily="49" charset="0"/>
                <a:cs typeface="Courier New" panose="02070309020205020404" pitchFamily="49" charset="0"/>
                <a:sym typeface="+mn-ea"/>
              </a:rPr>
              <a:t>areBalanced</a:t>
            </a:r>
            <a:r>
              <a:rPr lang="en-US" sz="2000" b="1" dirty="0">
                <a:solidFill>
                  <a:schemeClr val="bg1"/>
                </a:solidFill>
                <a:latin typeface="Courier New" panose="02070309020205020404" pitchFamily="49" charset="0"/>
                <a:cs typeface="Courier New" panose="02070309020205020404" pitchFamily="49" charset="0"/>
                <a:sym typeface="+mn-ea"/>
              </a:rPr>
              <a:t>(char expr[])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char x; </a:t>
            </a:r>
          </a:p>
          <a:p>
            <a:r>
              <a:rPr lang="en-US" sz="2000" b="1" dirty="0">
                <a:solidFill>
                  <a:schemeClr val="bg1"/>
                </a:solidFill>
                <a:latin typeface="Courier New" panose="02070309020205020404" pitchFamily="49" charset="0"/>
                <a:cs typeface="Courier New" panose="02070309020205020404" pitchFamily="49" charset="0"/>
                <a:sym typeface="+mn-ea"/>
              </a:rPr>
              <a:t>  for(int i=0; i&lt;strlen(expr); i++)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709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if(expr[i]=='('||expr[</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expr[</a:t>
            </a:r>
            <a:r>
              <a:rPr lang="en-US" sz="2000" b="1" dirty="0" err="1">
                <a:solidFill>
                  <a:schemeClr val="bg1"/>
                </a:solidFill>
                <a:latin typeface="Courier New" panose="02070309020205020404" pitchFamily="49" charset="0"/>
                <a:cs typeface="Courier New" panose="02070309020205020404" pitchFamily="49" charset="0"/>
                <a:sym typeface="+mn-ea"/>
              </a:rPr>
              <a:t>i</a:t>
            </a:r>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insert(expr[i]); </a:t>
            </a:r>
          </a:p>
          <a:p>
            <a:r>
              <a:rPr lang="en-US" sz="2000" b="1" dirty="0">
                <a:solidFill>
                  <a:schemeClr val="bg1"/>
                </a:solidFill>
                <a:latin typeface="Courier New" panose="02070309020205020404" pitchFamily="49" charset="0"/>
                <a:cs typeface="Courier New" panose="02070309020205020404" pitchFamily="49" charset="0"/>
                <a:sym typeface="+mn-ea"/>
              </a:rPr>
              <a:t>    continue;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if (head == NULL)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switch (expr[i])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case ')': x = top(); </a:t>
            </a:r>
          </a:p>
          <a:p>
            <a:r>
              <a:rPr lang="en-US" sz="2000" b="1" dirty="0">
                <a:solidFill>
                  <a:schemeClr val="bg1"/>
                </a:solidFill>
                <a:latin typeface="Courier New" panose="02070309020205020404" pitchFamily="49" charset="0"/>
                <a:cs typeface="Courier New" panose="02070309020205020404" pitchFamily="49" charset="0"/>
                <a:sym typeface="+mn-ea"/>
              </a:rPr>
              <a:t>           pop(); </a:t>
            </a:r>
          </a:p>
          <a:p>
            <a:r>
              <a:rPr lang="en-US" sz="2000" b="1" dirty="0">
                <a:solidFill>
                  <a:schemeClr val="bg1"/>
                </a:solidFill>
                <a:latin typeface="Courier New" panose="02070309020205020404" pitchFamily="49" charset="0"/>
                <a:cs typeface="Courier New" panose="02070309020205020404" pitchFamily="49" charset="0"/>
                <a:sym typeface="+mn-ea"/>
              </a:rPr>
              <a:t>           if (x=='{' || x=='[')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break;   </a:t>
            </a:r>
          </a:p>
          <a:p>
            <a:r>
              <a:rPr lang="en-US" sz="2000" b="1" dirty="0">
                <a:solidFill>
                  <a:schemeClr val="bg1"/>
                </a:solidFill>
                <a:latin typeface="Courier New" panose="02070309020205020404" pitchFamily="49" charset="0"/>
                <a:cs typeface="Courier New" panose="02070309020205020404" pitchFamily="49" charset="0"/>
                <a:sym typeface="+mn-ea"/>
              </a:rPr>
              <a:t>case '}’:  x = top(); </a:t>
            </a:r>
          </a:p>
          <a:p>
            <a:r>
              <a:rPr lang="en-US" sz="2000" b="1" dirty="0">
                <a:solidFill>
                  <a:schemeClr val="bg1"/>
                </a:solidFill>
                <a:latin typeface="Courier New" panose="02070309020205020404" pitchFamily="49" charset="0"/>
                <a:cs typeface="Courier New" panose="02070309020205020404" pitchFamily="49" charset="0"/>
                <a:sym typeface="+mn-ea"/>
              </a:rPr>
              <a:t>	     pop();</a:t>
            </a:r>
          </a:p>
          <a:p>
            <a:r>
              <a:rPr lang="en-US" sz="2000" b="1" dirty="0">
                <a:solidFill>
                  <a:schemeClr val="bg1"/>
                </a:solidFill>
                <a:latin typeface="Courier New" panose="02070309020205020404" pitchFamily="49" charset="0"/>
                <a:cs typeface="Courier New" panose="02070309020205020404" pitchFamily="49" charset="0"/>
                <a:sym typeface="+mn-ea"/>
              </a:rPr>
              <a:t> 	     if (x=='(' || x=='[‘)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break;   </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case ']': x = top(); </a:t>
            </a:r>
          </a:p>
          <a:p>
            <a:r>
              <a:rPr lang="en-US" sz="2000" b="1" dirty="0">
                <a:solidFill>
                  <a:schemeClr val="bg1"/>
                </a:solidFill>
                <a:latin typeface="Courier New" panose="02070309020205020404" pitchFamily="49" charset="0"/>
                <a:cs typeface="Courier New" panose="02070309020205020404" pitchFamily="49" charset="0"/>
                <a:sym typeface="+mn-ea"/>
              </a:rPr>
              <a:t>          pop(); </a:t>
            </a:r>
          </a:p>
          <a:p>
            <a:r>
              <a:rPr lang="en-US" sz="2000" b="1" dirty="0">
                <a:solidFill>
                  <a:schemeClr val="bg1"/>
                </a:solidFill>
                <a:latin typeface="Courier New" panose="02070309020205020404" pitchFamily="49" charset="0"/>
                <a:cs typeface="Courier New" panose="02070309020205020404" pitchFamily="49" charset="0"/>
                <a:sym typeface="+mn-ea"/>
              </a:rPr>
              <a:t>          if (x =='(' || x == '{')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break;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1;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char s[30];</a:t>
            </a:r>
          </a:p>
          <a:p>
            <a:r>
              <a:rPr lang="en-US" sz="2000" b="1" dirty="0">
                <a:solidFill>
                  <a:schemeClr val="bg1"/>
                </a:solidFill>
                <a:latin typeface="Courier New" panose="02070309020205020404" pitchFamily="49" charset="0"/>
                <a:cs typeface="Courier New" panose="02070309020205020404" pitchFamily="49" charset="0"/>
                <a:sym typeface="+mn-ea"/>
              </a:rPr>
              <a:t>    cin&gt;&gt;s;</a:t>
            </a:r>
          </a:p>
          <a:p>
            <a:r>
              <a:rPr lang="en-US" sz="2000" b="1" dirty="0">
                <a:solidFill>
                  <a:schemeClr val="bg1"/>
                </a:solidFill>
                <a:latin typeface="Courier New" panose="02070309020205020404" pitchFamily="49" charset="0"/>
                <a:cs typeface="Courier New" panose="02070309020205020404" pitchFamily="49" charset="0"/>
                <a:sym typeface="+mn-ea"/>
              </a:rPr>
              <a:t>    if (</a:t>
            </a:r>
            <a:r>
              <a:rPr lang="en-US" sz="2000" b="1" dirty="0" err="1">
                <a:solidFill>
                  <a:schemeClr val="bg1"/>
                </a:solidFill>
                <a:latin typeface="Courier New" panose="02070309020205020404" pitchFamily="49" charset="0"/>
                <a:cs typeface="Courier New" panose="02070309020205020404" pitchFamily="49" charset="0"/>
                <a:sym typeface="+mn-ea"/>
              </a:rPr>
              <a:t>areBalanced</a:t>
            </a:r>
            <a:r>
              <a:rPr lang="en-US" sz="2000" b="1" dirty="0">
                <a:solidFill>
                  <a:schemeClr val="bg1"/>
                </a:solidFill>
                <a:latin typeface="Courier New" panose="02070309020205020404" pitchFamily="49" charset="0"/>
                <a:cs typeface="Courier New" panose="02070309020205020404" pitchFamily="49" charset="0"/>
                <a:sym typeface="+mn-ea"/>
              </a:rPr>
              <a:t>(s)) </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 &lt;&lt; "Balanced";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 &lt;&lt; "Not Balanced"; </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
        <p:nvSpPr>
          <p:cNvPr id="6"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22. lowest Common Ancestor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2" name="TextBox 17"/>
          <p:cNvSpPr txBox="1"/>
          <p:nvPr/>
        </p:nvSpPr>
        <p:spPr>
          <a:xfrm>
            <a:off x="598715" y="1156906"/>
            <a:ext cx="10950806" cy="3938270"/>
          </a:xfrm>
          <a:prstGeom prst="rect">
            <a:avLst/>
          </a:prstGeom>
          <a:noFill/>
        </p:spPr>
        <p:txBody>
          <a:bodyPr wrap="square" rtlCol="0">
            <a:spAutoFit/>
          </a:bodyPr>
          <a:lstStyle/>
          <a:p>
            <a:r>
              <a:rPr lang="en-US" sz="2500" dirty="0">
                <a:latin typeface="Nunito Sans" panose="00000500000000000000" pitchFamily="2" charset="0"/>
              </a:rPr>
              <a:t>Write a C++ program to find the common ancestor of given two numbers in a tree. Let T be a rooted tree. The lowest common ancestor between two nodes n1 and n2 is defined as the lowest node in T that has both n1 and n2 as descendants(where we allow a node to be descendant of itself). The LCA of n1 and n2 in T is the shared ancestor of n1 and n2 that is located farthest from the root. Computation of Lowest common ancestor is useful, for instance, as part of a procedure for determining the distance between pairs of node in a tree: the distance from n1 to n2 can be computed as the distance from the root to n1, plus the distance from from the root to n2, minus twice the distance from the root to their lowest common ancestor.</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22. Lowest Common Ancestor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3" name="TextBox 17"/>
          <p:cNvSpPr txBox="1"/>
          <p:nvPr/>
        </p:nvSpPr>
        <p:spPr>
          <a:xfrm>
            <a:off x="725715" y="1080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4" name="TextBox 7"/>
          <p:cNvSpPr txBox="1"/>
          <p:nvPr/>
        </p:nvSpPr>
        <p:spPr>
          <a:xfrm>
            <a:off x="598714" y="131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31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726389"/>
            <a:ext cx="5040086" cy="1245235"/>
          </a:xfrm>
          <a:prstGeom prst="rect">
            <a:avLst/>
          </a:prstGeom>
          <a:noFill/>
        </p:spPr>
        <p:txBody>
          <a:bodyPr wrap="square" rtlCol="0">
            <a:spAutoFit/>
          </a:bodyPr>
          <a:lstStyle/>
          <a:p>
            <a:r>
              <a:rPr lang="en-US" sz="2500" dirty="0">
                <a:latin typeface="Nunito Sans" panose="00000500000000000000" pitchFamily="2" charset="0"/>
                <a:sym typeface="+mn-ea"/>
              </a:rPr>
              <a:t>6</a:t>
            </a:r>
          </a:p>
          <a:p>
            <a:endParaRPr lang="en-US" sz="2500" dirty="0">
              <a:latin typeface="Nunito Sans" panose="00000500000000000000" pitchFamily="2" charset="0"/>
              <a:sym typeface="+mn-ea"/>
            </a:endParaRPr>
          </a:p>
          <a:p>
            <a:endParaRPr lang="en-US" sz="2500" dirty="0">
              <a:latin typeface="Nunito Sans" panose="00000500000000000000" pitchFamily="2" charset="0"/>
              <a:sym typeface="+mn-ea"/>
            </a:endParaRPr>
          </a:p>
        </p:txBody>
      </p:sp>
      <p:sp>
        <p:nvSpPr>
          <p:cNvPr id="12" name="TextBox 11"/>
          <p:cNvSpPr txBox="1"/>
          <p:nvPr/>
        </p:nvSpPr>
        <p:spPr>
          <a:xfrm>
            <a:off x="598714" y="1836438"/>
            <a:ext cx="5040086" cy="2784475"/>
          </a:xfrm>
          <a:prstGeom prst="rect">
            <a:avLst/>
          </a:prstGeom>
          <a:noFill/>
        </p:spPr>
        <p:txBody>
          <a:bodyPr wrap="square" rtlCol="0">
            <a:spAutoFit/>
          </a:bodyPr>
          <a:lstStyle/>
          <a:p>
            <a:r>
              <a:rPr lang="en-US" sz="2500" dirty="0">
                <a:latin typeface="Nunito Sans" panose="00000500000000000000" pitchFamily="2" charset="0"/>
                <a:sym typeface="+mn-ea"/>
              </a:rPr>
              <a:t>6</a:t>
            </a:r>
          </a:p>
          <a:p>
            <a:r>
              <a:rPr lang="en-US" sz="2500" dirty="0">
                <a:latin typeface="Nunito Sans" panose="00000500000000000000" pitchFamily="2" charset="0"/>
                <a:sym typeface="+mn-ea"/>
              </a:rPr>
              <a:t>3</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4</a:t>
            </a:r>
          </a:p>
          <a:p>
            <a:r>
              <a:rPr lang="en-US" sz="2500" dirty="0">
                <a:latin typeface="Nunito Sans" panose="00000500000000000000" pitchFamily="2" charset="0"/>
                <a:sym typeface="+mn-ea"/>
              </a:rPr>
              <a:t>2</a:t>
            </a:r>
          </a:p>
          <a:p>
            <a:r>
              <a:rPr lang="en-US" sz="2500" dirty="0">
                <a:latin typeface="Nunito Sans" panose="00000500000000000000" pitchFamily="2" charset="0"/>
                <a:sym typeface="+mn-ea"/>
              </a:rPr>
              <a:t>-1</a:t>
            </a:r>
          </a:p>
          <a:p>
            <a:r>
              <a:rPr lang="en-US" sz="2500" dirty="0">
                <a:latin typeface="Nunito Sans" panose="00000500000000000000" pitchFamily="2" charset="0"/>
                <a:sym typeface="+mn-ea"/>
              </a:rPr>
              <a:t>3 6</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#include&lt;bits/stdc++.h&gt;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struct node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data;</a:t>
            </a:r>
          </a:p>
          <a:p>
            <a:r>
              <a:rPr lang="en-US" sz="2000" b="1" dirty="0">
                <a:solidFill>
                  <a:schemeClr val="bg1"/>
                </a:solidFill>
                <a:latin typeface="Courier New" panose="02070309020205020404" pitchFamily="49" charset="0"/>
                <a:cs typeface="Courier New" panose="02070309020205020404" pitchFamily="49" charset="0"/>
                <a:sym typeface="+mn-ea"/>
              </a:rPr>
              <a:t>        struct node *left,*right;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struct node *root;</a:t>
            </a:r>
          </a:p>
          <a:p>
            <a:r>
              <a:rPr lang="en-US" sz="2000" b="1" dirty="0">
                <a:solidFill>
                  <a:schemeClr val="bg1"/>
                </a:solidFill>
                <a:latin typeface="Courier New" panose="02070309020205020404" pitchFamily="49" charset="0"/>
                <a:cs typeface="Courier New" panose="02070309020205020404" pitchFamily="49" charset="0"/>
                <a:sym typeface="+mn-ea"/>
              </a:rPr>
              <a:t>struct node* create(int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struct node *temp = (struct node*)malloc(sizeof(struct node *));</a:t>
            </a:r>
          </a:p>
          <a:p>
            <a:r>
              <a:rPr lang="en-US" sz="2000" b="1" dirty="0">
                <a:solidFill>
                  <a:schemeClr val="bg1"/>
                </a:solidFill>
                <a:latin typeface="Courier New" panose="02070309020205020404" pitchFamily="49" charset="0"/>
                <a:cs typeface="Courier New" panose="02070309020205020404" pitchFamily="49" charset="0"/>
                <a:sym typeface="+mn-ea"/>
              </a:rPr>
              <a:t>  temp-&gt;data=n;</a:t>
            </a:r>
          </a:p>
          <a:p>
            <a:r>
              <a:rPr lang="en-US" sz="2000" b="1" dirty="0">
                <a:solidFill>
                  <a:schemeClr val="bg1"/>
                </a:solidFill>
                <a:latin typeface="Courier New" panose="02070309020205020404" pitchFamily="49" charset="0"/>
                <a:cs typeface="Courier New" panose="02070309020205020404" pitchFamily="49" charset="0"/>
                <a:sym typeface="+mn-ea"/>
              </a:rPr>
              <a:t>  temp-&gt;right=temp-&gt;left=NULL;</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struct node* lca(struct node *root, int n1, int n2)</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if(root-&gt;data&gt;n1 &amp;&amp; root-&gt;data&gt;n2)</a:t>
            </a:r>
          </a:p>
          <a:p>
            <a:r>
              <a:rPr lang="en-US" sz="2000" b="1" dirty="0">
                <a:solidFill>
                  <a:schemeClr val="bg1"/>
                </a:solidFill>
                <a:latin typeface="Courier New" panose="02070309020205020404" pitchFamily="49" charset="0"/>
                <a:cs typeface="Courier New" panose="02070309020205020404" pitchFamily="49" charset="0"/>
                <a:sym typeface="+mn-ea"/>
              </a:rPr>
              <a:t>		return lca(root-&gt;left,n1,n2);</a:t>
            </a:r>
          </a:p>
          <a:p>
            <a:r>
              <a:rPr lang="en-US" sz="2000" b="1" dirty="0">
                <a:solidFill>
                  <a:schemeClr val="bg1"/>
                </a:solidFill>
                <a:latin typeface="Courier New" panose="02070309020205020404" pitchFamily="49" charset="0"/>
                <a:cs typeface="Courier New" panose="02070309020205020404" pitchFamily="49" charset="0"/>
                <a:sym typeface="+mn-ea"/>
              </a:rPr>
              <a:t>	else if(root-&gt;data&lt;n1 &amp;&amp; root-&gt;data&lt;n2)</a:t>
            </a:r>
          </a:p>
          <a:p>
            <a:r>
              <a:rPr lang="en-US" sz="2000" b="1" dirty="0">
                <a:solidFill>
                  <a:schemeClr val="bg1"/>
                </a:solidFill>
                <a:latin typeface="Courier New" panose="02070309020205020404" pitchFamily="49" charset="0"/>
                <a:cs typeface="Courier New" panose="02070309020205020404" pitchFamily="49" charset="0"/>
                <a:sym typeface="+mn-ea"/>
              </a:rPr>
              <a:t>		return </a:t>
            </a:r>
            <a:r>
              <a:rPr lang="en-US" sz="2000" b="1" dirty="0" err="1">
                <a:solidFill>
                  <a:schemeClr val="bg1"/>
                </a:solidFill>
                <a:latin typeface="Courier New" panose="02070309020205020404" pitchFamily="49" charset="0"/>
                <a:cs typeface="Courier New" panose="02070309020205020404" pitchFamily="49" charset="0"/>
                <a:sym typeface="+mn-ea"/>
              </a:rPr>
              <a:t>lca</a:t>
            </a:r>
            <a:r>
              <a:rPr lang="en-US" sz="2000" b="1" dirty="0">
                <a:solidFill>
                  <a:schemeClr val="bg1"/>
                </a:solidFill>
                <a:latin typeface="Courier New" panose="02070309020205020404" pitchFamily="49" charset="0"/>
                <a:cs typeface="Courier New" panose="02070309020205020404" pitchFamily="49" charset="0"/>
                <a:sym typeface="+mn-ea"/>
              </a:rPr>
              <a:t>(root-&gt;right,n1,n2);</a:t>
            </a:r>
          </a:p>
          <a:p>
            <a:r>
              <a:rPr lang="en-US" sz="2000" b="1" dirty="0">
                <a:solidFill>
                  <a:schemeClr val="bg1"/>
                </a:solidFill>
                <a:latin typeface="Courier New" panose="02070309020205020404" pitchFamily="49" charset="0"/>
                <a:cs typeface="Courier New" panose="02070309020205020404" pitchFamily="49" charset="0"/>
                <a:sym typeface="+mn-ea"/>
              </a:rPr>
              <a:t>    return root;</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find_anagram(char [], char []);</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char array1[100], array2[100];</a:t>
            </a:r>
          </a:p>
          <a:p>
            <a:r>
              <a:rPr lang="en-US" sz="2000" b="1" dirty="0">
                <a:solidFill>
                  <a:schemeClr val="bg1"/>
                </a:solidFill>
                <a:latin typeface="Courier New" panose="02070309020205020404" pitchFamily="49" charset="0"/>
                <a:cs typeface="Courier New" panose="02070309020205020404" pitchFamily="49" charset="0"/>
              </a:rPr>
              <a:t>    int </a:t>
            </a:r>
            <a:r>
              <a:rPr lang="en-US" sz="2000" b="1" dirty="0" smtClean="0">
                <a:solidFill>
                  <a:schemeClr val="bg1"/>
                </a:solidFill>
                <a:latin typeface="Courier New" panose="02070309020205020404" pitchFamily="49" charset="0"/>
                <a:cs typeface="Courier New" panose="02070309020205020404" pitchFamily="49" charset="0"/>
              </a:rPr>
              <a:t>flag;</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scanf("%s %s",array1,array2);</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flag </a:t>
            </a:r>
            <a:r>
              <a:rPr lang="en-US" sz="2000" b="1" dirty="0">
                <a:solidFill>
                  <a:schemeClr val="bg1"/>
                </a:solidFill>
                <a:latin typeface="Courier New" panose="02070309020205020404" pitchFamily="49" charset="0"/>
                <a:cs typeface="Courier New" panose="02070309020205020404" pitchFamily="49" charset="0"/>
              </a:rPr>
              <a:t>= find_anagram(array1, array2);</a:t>
            </a:r>
          </a:p>
          <a:p>
            <a:r>
              <a:rPr lang="en-US" sz="2000" b="1" dirty="0">
                <a:solidFill>
                  <a:schemeClr val="bg1"/>
                </a:solidFill>
                <a:latin typeface="Courier New" panose="02070309020205020404" pitchFamily="49" charset="0"/>
                <a:cs typeface="Courier New" panose="02070309020205020404" pitchFamily="49" charset="0"/>
              </a:rPr>
              <a:t>    if </a:t>
            </a:r>
            <a:r>
              <a:rPr lang="en-US" sz="2000" b="1" dirty="0" smtClean="0">
                <a:solidFill>
                  <a:schemeClr val="bg1"/>
                </a:solidFill>
                <a:latin typeface="Courier New" panose="02070309020205020404" pitchFamily="49" charset="0"/>
                <a:cs typeface="Courier New" panose="02070309020205020404" pitchFamily="49" charset="0"/>
              </a:rPr>
              <a:t>(flag </a:t>
            </a:r>
            <a:r>
              <a:rPr lang="en-US" sz="2000" b="1" dirty="0">
                <a:solidFill>
                  <a:schemeClr val="bg1"/>
                </a:solidFill>
                <a:latin typeface="Courier New" panose="02070309020205020404" pitchFamily="49" charset="0"/>
                <a:cs typeface="Courier New" panose="02070309020205020404" pitchFamily="49" charset="0"/>
              </a:rPr>
              <a:t>== 1)</a:t>
            </a:r>
          </a:p>
          <a:p>
            <a:r>
              <a:rPr lang="en-US" sz="2000" b="1" dirty="0">
                <a:solidFill>
                  <a:schemeClr val="bg1"/>
                </a:solidFill>
                <a:latin typeface="Courier New" panose="02070309020205020404" pitchFamily="49" charset="0"/>
                <a:cs typeface="Courier New" panose="02070309020205020404" pitchFamily="49" charset="0"/>
              </a:rPr>
              <a:t>        cout&lt;&lt;"Anagram";</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cout&lt;&lt;"Not anagrams";</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int find_anagram(char array1[], char array2[])</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num1[26] = {0}, num2[26] = {0}, i = 0;</a:t>
            </a:r>
          </a:p>
          <a:p>
            <a:r>
              <a:rPr lang="en-US" sz="2000" b="1" dirty="0">
                <a:solidFill>
                  <a:schemeClr val="bg1"/>
                </a:solidFill>
                <a:latin typeface="Courier New" panose="02070309020205020404" pitchFamily="49" charset="0"/>
                <a:cs typeface="Courier New" panose="02070309020205020404" pitchFamily="49" charset="0"/>
              </a:rPr>
              <a:t>    while (array1[i] !=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num1[array1[i] - 'a']++;</a:t>
            </a:r>
          </a:p>
          <a:p>
            <a:r>
              <a:rPr lang="en-US" sz="2000" b="1" dirty="0">
                <a:solidFill>
                  <a:schemeClr val="bg1"/>
                </a:solidFill>
                <a:latin typeface="Courier New" panose="02070309020205020404" pitchFamily="49" charset="0"/>
                <a:cs typeface="Courier New" panose="02070309020205020404" pitchFamily="49" charset="0"/>
              </a:rPr>
              <a:t>        i++;</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647" y="-2"/>
            <a:ext cx="12168353"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insert(struct node *temp,struct node *t)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if(t-&gt;data&lt;temp-&gt;data &amp;&amp; t-&gt;right!=NULL)</a:t>
            </a:r>
          </a:p>
          <a:p>
            <a:r>
              <a:rPr lang="en-US" sz="2000" b="1" dirty="0">
                <a:solidFill>
                  <a:schemeClr val="bg1"/>
                </a:solidFill>
                <a:latin typeface="Courier New" panose="02070309020205020404" pitchFamily="49" charset="0"/>
                <a:cs typeface="Courier New" panose="02070309020205020404" pitchFamily="49" charset="0"/>
                <a:sym typeface="+mn-ea"/>
              </a:rPr>
              <a:t>    insert(temp,t-&gt;right);</a:t>
            </a:r>
          </a:p>
          <a:p>
            <a:r>
              <a:rPr lang="en-US" sz="2000" b="1" dirty="0">
                <a:solidFill>
                  <a:schemeClr val="bg1"/>
                </a:solidFill>
                <a:latin typeface="Courier New" panose="02070309020205020404" pitchFamily="49" charset="0"/>
                <a:cs typeface="Courier New" panose="02070309020205020404" pitchFamily="49" charset="0"/>
                <a:sym typeface="+mn-ea"/>
              </a:rPr>
              <a:t>  if(t-&gt;data&lt;temp-&gt;data &amp;&amp; t-&gt;right==NULL)</a:t>
            </a:r>
          </a:p>
          <a:p>
            <a:r>
              <a:rPr lang="en-US" sz="2000" b="1" dirty="0">
                <a:solidFill>
                  <a:schemeClr val="bg1"/>
                </a:solidFill>
                <a:latin typeface="Courier New" panose="02070309020205020404" pitchFamily="49" charset="0"/>
                <a:cs typeface="Courier New" panose="02070309020205020404" pitchFamily="49" charset="0"/>
                <a:sym typeface="+mn-ea"/>
              </a:rPr>
              <a:t>    t-&gt;right=temp;</a:t>
            </a:r>
          </a:p>
          <a:p>
            <a:r>
              <a:rPr lang="en-US" sz="2000" b="1" dirty="0">
                <a:solidFill>
                  <a:schemeClr val="bg1"/>
                </a:solidFill>
                <a:latin typeface="Courier New" panose="02070309020205020404" pitchFamily="49" charset="0"/>
                <a:cs typeface="Courier New" panose="02070309020205020404" pitchFamily="49" charset="0"/>
                <a:sym typeface="+mn-ea"/>
              </a:rPr>
              <a:t>  if(t-&gt;data&gt;temp-&gt;data &amp;&amp; t-&gt;left!=NULL)</a:t>
            </a:r>
          </a:p>
          <a:p>
            <a:r>
              <a:rPr lang="en-US" sz="2000" b="1" dirty="0">
                <a:solidFill>
                  <a:schemeClr val="bg1"/>
                </a:solidFill>
                <a:latin typeface="Courier New" panose="02070309020205020404" pitchFamily="49" charset="0"/>
                <a:cs typeface="Courier New" panose="02070309020205020404" pitchFamily="49" charset="0"/>
                <a:sym typeface="+mn-ea"/>
              </a:rPr>
              <a:t>    insert(temp,t-&gt;left);</a:t>
            </a:r>
          </a:p>
          <a:p>
            <a:r>
              <a:rPr lang="en-US" sz="2000" b="1" dirty="0">
                <a:solidFill>
                  <a:schemeClr val="bg1"/>
                </a:solidFill>
                <a:latin typeface="Courier New" panose="02070309020205020404" pitchFamily="49" charset="0"/>
                <a:cs typeface="Courier New" panose="02070309020205020404" pitchFamily="49" charset="0"/>
                <a:sym typeface="+mn-ea"/>
              </a:rPr>
              <a:t>  if(t-&gt;data&gt;temp-&gt;data &amp;&amp; t-&gt;left==NULL)</a:t>
            </a:r>
          </a:p>
          <a:p>
            <a:r>
              <a:rPr lang="en-US" sz="2000" b="1" dirty="0">
                <a:solidFill>
                  <a:schemeClr val="bg1"/>
                </a:solidFill>
                <a:latin typeface="Courier New" panose="02070309020205020404" pitchFamily="49" charset="0"/>
                <a:cs typeface="Courier New" panose="02070309020205020404" pitchFamily="49" charset="0"/>
                <a:sym typeface="+mn-ea"/>
              </a:rPr>
              <a:t>    t-&gt;left=temp;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cin</a:t>
            </a:r>
            <a:r>
              <a:rPr lang="en-US" sz="2000" b="1" dirty="0">
                <a:solidFill>
                  <a:schemeClr val="bg1"/>
                </a:solidFill>
                <a:latin typeface="Courier New" panose="02070309020205020404" pitchFamily="49" charset="0"/>
                <a:cs typeface="Courier New" panose="02070309020205020404" pitchFamily="49" charset="0"/>
                <a:sym typeface="+mn-ea"/>
              </a:rPr>
              <a:t>&gt;&gt;n;</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23647" y="49567"/>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5094264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while(n!=-1)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struct node *newnode = create(n);</a:t>
            </a:r>
          </a:p>
          <a:p>
            <a:r>
              <a:rPr lang="en-US" sz="2000" b="1" dirty="0">
                <a:solidFill>
                  <a:schemeClr val="bg1"/>
                </a:solidFill>
                <a:latin typeface="Courier New" panose="02070309020205020404" pitchFamily="49" charset="0"/>
                <a:cs typeface="Courier New" panose="02070309020205020404" pitchFamily="49" charset="0"/>
                <a:sym typeface="+mn-ea"/>
              </a:rPr>
              <a:t>    if(root==NULL)</a:t>
            </a:r>
          </a:p>
          <a:p>
            <a:r>
              <a:rPr lang="en-US" sz="2000" b="1" dirty="0">
                <a:solidFill>
                  <a:schemeClr val="bg1"/>
                </a:solidFill>
                <a:latin typeface="Courier New" panose="02070309020205020404" pitchFamily="49" charset="0"/>
                <a:cs typeface="Courier New" panose="02070309020205020404" pitchFamily="49" charset="0"/>
                <a:sym typeface="+mn-ea"/>
              </a:rPr>
              <a:t>      root=newnode;</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insert(newnode,root);</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n1,n2;</a:t>
            </a:r>
          </a:p>
          <a:p>
            <a:r>
              <a:rPr lang="en-US" sz="2000" b="1" dirty="0">
                <a:solidFill>
                  <a:schemeClr val="bg1"/>
                </a:solidFill>
                <a:latin typeface="Courier New" panose="02070309020205020404" pitchFamily="49" charset="0"/>
                <a:cs typeface="Courier New" panose="02070309020205020404" pitchFamily="49" charset="0"/>
                <a:sym typeface="+mn-ea"/>
              </a:rPr>
              <a:t>  cin&gt;&gt;n1&gt;&gt;n2;</a:t>
            </a:r>
          </a:p>
          <a:p>
            <a:r>
              <a:rPr lang="en-US" sz="2000" b="1" dirty="0">
                <a:solidFill>
                  <a:schemeClr val="bg1"/>
                </a:solidFill>
                <a:latin typeface="Courier New" panose="02070309020205020404" pitchFamily="49" charset="0"/>
                <a:cs typeface="Courier New" panose="02070309020205020404" pitchFamily="49" charset="0"/>
                <a:sym typeface="+mn-ea"/>
              </a:rPr>
              <a:t>  struct node *temp = lca(root,n1,n2);</a:t>
            </a:r>
          </a:p>
          <a:p>
            <a:r>
              <a:rPr lang="en-US" sz="2000" b="1" dirty="0">
                <a:solidFill>
                  <a:schemeClr val="bg1"/>
                </a:solidFill>
                <a:latin typeface="Courier New" panose="02070309020205020404" pitchFamily="49" charset="0"/>
                <a:cs typeface="Courier New" panose="02070309020205020404" pitchFamily="49" charset="0"/>
                <a:sym typeface="+mn-ea"/>
              </a:rPr>
              <a:t>  cout&lt;&lt;temp-&gt;data;</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1569660"/>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23. Pairwise swap elements in linked list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2" name="TextBox 17"/>
          <p:cNvSpPr txBox="1"/>
          <p:nvPr/>
        </p:nvSpPr>
        <p:spPr>
          <a:xfrm>
            <a:off x="598715" y="1156906"/>
            <a:ext cx="10950806" cy="4323080"/>
          </a:xfrm>
          <a:prstGeom prst="rect">
            <a:avLst/>
          </a:prstGeom>
          <a:noFill/>
        </p:spPr>
        <p:txBody>
          <a:bodyPr wrap="square" rtlCol="0">
            <a:spAutoFit/>
          </a:bodyPr>
          <a:lstStyle/>
          <a:p>
            <a:r>
              <a:rPr lang="en-US" sz="2500" dirty="0">
                <a:latin typeface="Nunito Sans" panose="00000500000000000000" pitchFamily="2" charset="0"/>
              </a:rPr>
              <a:t>Given a linked list, write a program to swap elements pairwise. If the list is empty, print "List is empty".</a:t>
            </a:r>
          </a:p>
          <a:p>
            <a:endParaRPr lang="en-US" sz="2500" dirty="0">
              <a:latin typeface="Nunito Sans" panose="00000500000000000000" pitchFamily="2" charset="0"/>
            </a:endParaRPr>
          </a:p>
          <a:p>
            <a:r>
              <a:rPr lang="en-US" sz="2500" b="1" dirty="0">
                <a:latin typeface="Nunito Sans" panose="00000500000000000000" pitchFamily="2" charset="0"/>
              </a:rPr>
              <a:t>Input Format</a:t>
            </a:r>
          </a:p>
          <a:p>
            <a:r>
              <a:rPr lang="en-US" sz="2500" dirty="0">
                <a:latin typeface="Nunito Sans" panose="00000500000000000000" pitchFamily="2" charset="0"/>
              </a:rPr>
              <a:t>The input consists of a list of integers, negative value indicates the end of the linked list.</a:t>
            </a:r>
          </a:p>
          <a:p>
            <a:endParaRPr lang="en-US" sz="2500"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The output should be numbers in the list in separate line.</a:t>
            </a:r>
          </a:p>
          <a:p>
            <a:r>
              <a:rPr lang="en-US" sz="2500" dirty="0">
                <a:latin typeface="Nunito Sans" panose="00000500000000000000" pitchFamily="2" charset="0"/>
              </a:rPr>
              <a:t>Refer the sample input &amp; output for formatting specifications.</a:t>
            </a:r>
          </a:p>
          <a:p>
            <a:endParaRPr lang="en-US" sz="2500" dirty="0">
              <a:latin typeface="Nunito Sans" panose="00000500000000000000" pitchFamily="2"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1569660"/>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23. Pairwise swap elements in linked list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3" name="TextBox 17"/>
          <p:cNvSpPr txBox="1"/>
          <p:nvPr/>
        </p:nvSpPr>
        <p:spPr>
          <a:xfrm>
            <a:off x="725715" y="1080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4" name="TextBox 7"/>
          <p:cNvSpPr txBox="1"/>
          <p:nvPr/>
        </p:nvSpPr>
        <p:spPr>
          <a:xfrm>
            <a:off x="598714" y="131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31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726389"/>
            <a:ext cx="5040086" cy="1630045"/>
          </a:xfrm>
          <a:prstGeom prst="rect">
            <a:avLst/>
          </a:prstGeom>
          <a:noFill/>
        </p:spPr>
        <p:txBody>
          <a:bodyPr wrap="square" rtlCol="0">
            <a:spAutoFit/>
          </a:bodyPr>
          <a:lstStyle/>
          <a:p>
            <a:r>
              <a:rPr lang="en-US" sz="2500" dirty="0">
                <a:latin typeface="Nunito Sans" panose="00000500000000000000" pitchFamily="2" charset="0"/>
                <a:sym typeface="+mn-ea"/>
              </a:rPr>
              <a:t>20</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20</a:t>
            </a:r>
          </a:p>
        </p:txBody>
      </p:sp>
      <p:sp>
        <p:nvSpPr>
          <p:cNvPr id="12" name="TextBox 11"/>
          <p:cNvSpPr txBox="1"/>
          <p:nvPr/>
        </p:nvSpPr>
        <p:spPr>
          <a:xfrm>
            <a:off x="598714" y="1863071"/>
            <a:ext cx="5040086" cy="2014855"/>
          </a:xfrm>
          <a:prstGeom prst="rect">
            <a:avLst/>
          </a:prstGeom>
          <a:noFill/>
        </p:spPr>
        <p:txBody>
          <a:bodyPr wrap="square" rtlCol="0">
            <a:spAutoFit/>
          </a:bodyPr>
          <a:lstStyle/>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20</a:t>
            </a:r>
          </a:p>
          <a:p>
            <a:r>
              <a:rPr lang="en-US" sz="2500" dirty="0">
                <a:latin typeface="Nunito Sans" panose="00000500000000000000" pitchFamily="2" charset="0"/>
                <a:sym typeface="+mn-ea"/>
              </a:rPr>
              <a:t>20</a:t>
            </a:r>
          </a:p>
          <a:p>
            <a:r>
              <a:rPr lang="en-US" sz="2500" dirty="0">
                <a:latin typeface="Nunito Sans" panose="00000500000000000000" pitchFamily="2" charset="0"/>
                <a:sym typeface="+mn-ea"/>
              </a:rPr>
              <a:t>10</a:t>
            </a:r>
          </a:p>
          <a:p>
            <a:r>
              <a:rPr lang="en-US" sz="2500" dirty="0">
                <a:latin typeface="Nunito Sans" panose="00000500000000000000" pitchFamily="2" charset="0"/>
                <a:sym typeface="+mn-ea"/>
              </a:rPr>
              <a:t>-30</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class Node{ </a:t>
            </a:r>
          </a:p>
          <a:p>
            <a:r>
              <a:rPr lang="en-US" sz="2000" b="1" dirty="0">
                <a:solidFill>
                  <a:schemeClr val="bg1"/>
                </a:solidFill>
                <a:latin typeface="Courier New" panose="02070309020205020404" pitchFamily="49" charset="0"/>
                <a:cs typeface="Courier New" panose="02070309020205020404" pitchFamily="49" charset="0"/>
                <a:sym typeface="+mn-ea"/>
              </a:rPr>
              <a:t>public: </a:t>
            </a:r>
          </a:p>
          <a:p>
            <a:r>
              <a:rPr lang="en-US" sz="2000" b="1" dirty="0">
                <a:solidFill>
                  <a:schemeClr val="bg1"/>
                </a:solidFill>
                <a:latin typeface="Courier New" panose="02070309020205020404" pitchFamily="49" charset="0"/>
                <a:cs typeface="Courier New" panose="02070309020205020404" pitchFamily="49" charset="0"/>
                <a:sym typeface="+mn-ea"/>
              </a:rPr>
              <a:t>	int data; </a:t>
            </a:r>
          </a:p>
          <a:p>
            <a:r>
              <a:rPr lang="en-US" sz="2000" b="1" dirty="0">
                <a:solidFill>
                  <a:schemeClr val="bg1"/>
                </a:solidFill>
                <a:latin typeface="Courier New" panose="02070309020205020404" pitchFamily="49" charset="0"/>
                <a:cs typeface="Courier New" panose="02070309020205020404" pitchFamily="49" charset="0"/>
                <a:sym typeface="+mn-ea"/>
              </a:rPr>
              <a:t>	Node* next;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void print(struct Node *head)</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struct Node *node = head;</a:t>
            </a:r>
          </a:p>
          <a:p>
            <a:r>
              <a:rPr lang="en-US" sz="2000" b="1" dirty="0">
                <a:solidFill>
                  <a:schemeClr val="bg1"/>
                </a:solidFill>
                <a:latin typeface="Courier New" panose="02070309020205020404" pitchFamily="49" charset="0"/>
                <a:cs typeface="Courier New" panose="02070309020205020404" pitchFamily="49" charset="0"/>
                <a:sym typeface="+mn-ea"/>
              </a:rPr>
              <a:t>    while(node != NULL){</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 &lt;&lt; node-&gt;data &lt;&lt; </a:t>
            </a:r>
            <a:r>
              <a:rPr lang="en-US" sz="2000" b="1" dirty="0" err="1">
                <a:solidFill>
                  <a:schemeClr val="bg1"/>
                </a:solidFill>
                <a:latin typeface="Courier New" panose="02070309020205020404" pitchFamily="49" charset="0"/>
                <a:cs typeface="Courier New" panose="02070309020205020404" pitchFamily="49" charset="0"/>
                <a:sym typeface="+mn-ea"/>
              </a:rPr>
              <a:t>endl</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 node-&gt;next;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Node*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(int key)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Node* temp = new Node; </a:t>
            </a:r>
          </a:p>
          <a:p>
            <a:r>
              <a:rPr lang="en-US" sz="2000" b="1" dirty="0">
                <a:solidFill>
                  <a:schemeClr val="bg1"/>
                </a:solidFill>
                <a:latin typeface="Courier New" panose="02070309020205020404" pitchFamily="49" charset="0"/>
                <a:cs typeface="Courier New" panose="02070309020205020404" pitchFamily="49" charset="0"/>
                <a:sym typeface="+mn-ea"/>
              </a:rPr>
              <a:t>	temp-&gt;data = key; </a:t>
            </a:r>
          </a:p>
          <a:p>
            <a:r>
              <a:rPr lang="en-US" sz="2000" b="1" dirty="0">
                <a:solidFill>
                  <a:schemeClr val="bg1"/>
                </a:solidFill>
                <a:latin typeface="Courier New" panose="02070309020205020404" pitchFamily="49" charset="0"/>
                <a:cs typeface="Courier New" panose="02070309020205020404" pitchFamily="49" charset="0"/>
                <a:sym typeface="+mn-ea"/>
              </a:rPr>
              <a:t>	temp-&gt;next = NULL; </a:t>
            </a:r>
          </a:p>
          <a:p>
            <a:r>
              <a:rPr lang="en-US" sz="2000" b="1" dirty="0">
                <a:solidFill>
                  <a:schemeClr val="bg1"/>
                </a:solidFill>
                <a:latin typeface="Courier New" panose="02070309020205020404" pitchFamily="49" charset="0"/>
                <a:cs typeface="Courier New" panose="02070309020205020404" pitchFamily="49" charset="0"/>
                <a:sym typeface="+mn-ea"/>
              </a:rPr>
              <a:t>	return temp;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2846409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647" y="-2"/>
            <a:ext cx="12168353"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insert(Node **head, int value)</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*last = *head;</a:t>
            </a:r>
          </a:p>
          <a:p>
            <a:r>
              <a:rPr lang="en-US" sz="2000" b="1" dirty="0">
                <a:solidFill>
                  <a:schemeClr val="bg1"/>
                </a:solidFill>
                <a:latin typeface="Courier New" panose="02070309020205020404" pitchFamily="49" charset="0"/>
                <a:cs typeface="Courier New" panose="02070309020205020404" pitchFamily="49" charset="0"/>
                <a:sym typeface="+mn-ea"/>
              </a:rPr>
              <a:t>    Node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 = new Node;</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-&gt;data = value;</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-&gt;next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*head =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while(last-&gt;next != NULL)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last = last-&gt;next;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last-&gt;next = </a:t>
            </a:r>
            <a:r>
              <a:rPr lang="en-US" sz="2000" b="1" dirty="0" err="1">
                <a:solidFill>
                  <a:schemeClr val="bg1"/>
                </a:solidFill>
                <a:latin typeface="Courier New" panose="02070309020205020404" pitchFamily="49" charset="0"/>
                <a:cs typeface="Courier New" panose="02070309020205020404" pitchFamily="49" charset="0"/>
                <a:sym typeface="+mn-ea"/>
              </a:rPr>
              <a:t>newnode</a:t>
            </a:r>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23647" y="49567"/>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a:p>
            <a:r>
              <a:rPr lang="en-US" sz="2000" b="1" dirty="0">
                <a:solidFill>
                  <a:srgbClr val="FFFF00"/>
                </a:solidFill>
                <a:latin typeface="Courier New" panose="02070309020205020404" pitchFamily="49" charset="0"/>
                <a:cs typeface="Courier New" panose="02070309020205020404" pitchFamily="49" charset="0"/>
              </a:rPr>
              <a:t>42</a:t>
            </a:r>
          </a:p>
          <a:p>
            <a:r>
              <a:rPr lang="en-US" sz="2000" b="1" dirty="0">
                <a:solidFill>
                  <a:srgbClr val="FFFF00"/>
                </a:solidFill>
                <a:latin typeface="Courier New" panose="02070309020205020404" pitchFamily="49" charset="0"/>
                <a:cs typeface="Courier New" panose="02070309020205020404" pitchFamily="49" charset="0"/>
              </a:rPr>
              <a:t>43</a:t>
            </a:r>
          </a:p>
          <a:p>
            <a:r>
              <a:rPr lang="en-US" sz="2000" b="1" dirty="0">
                <a:solidFill>
                  <a:srgbClr val="FFFF00"/>
                </a:solidFill>
                <a:latin typeface="Courier New" panose="02070309020205020404" pitchFamily="49" charset="0"/>
                <a:cs typeface="Courier New" panose="02070309020205020404" pitchFamily="49" charset="0"/>
              </a:rPr>
              <a:t>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9567508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void </a:t>
            </a:r>
            <a:r>
              <a:rPr lang="en-US" sz="2000" b="1" dirty="0" err="1">
                <a:solidFill>
                  <a:schemeClr val="bg1"/>
                </a:solidFill>
                <a:latin typeface="Courier New" panose="02070309020205020404" pitchFamily="49" charset="0"/>
                <a:cs typeface="Courier New" panose="02070309020205020404" pitchFamily="49" charset="0"/>
                <a:sym typeface="+mn-ea"/>
              </a:rPr>
              <a:t>pairWiseSwap</a:t>
            </a:r>
            <a:r>
              <a:rPr lang="en-US" sz="2000" b="1" dirty="0">
                <a:solidFill>
                  <a:schemeClr val="bg1"/>
                </a:solidFill>
                <a:latin typeface="Courier New" panose="02070309020205020404" pitchFamily="49" charset="0"/>
                <a:cs typeface="Courier New" panose="02070309020205020404" pitchFamily="49" charset="0"/>
                <a:sym typeface="+mn-ea"/>
              </a:rPr>
              <a:t>(Node* head)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Node* temp = head; </a:t>
            </a:r>
          </a:p>
          <a:p>
            <a:r>
              <a:rPr lang="en-US" sz="2000" b="1" dirty="0">
                <a:solidFill>
                  <a:schemeClr val="bg1"/>
                </a:solidFill>
                <a:latin typeface="Courier New" panose="02070309020205020404" pitchFamily="49" charset="0"/>
                <a:cs typeface="Courier New" panose="02070309020205020404" pitchFamily="49" charset="0"/>
                <a:sym typeface="+mn-ea"/>
              </a:rPr>
              <a:t>	if(head == NULL){</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cout</a:t>
            </a:r>
            <a:r>
              <a:rPr lang="en-US" sz="2000" b="1" dirty="0">
                <a:solidFill>
                  <a:schemeClr val="bg1"/>
                </a:solidFill>
                <a:latin typeface="Courier New" panose="02070309020205020404" pitchFamily="49" charset="0"/>
                <a:cs typeface="Courier New" panose="02070309020205020404" pitchFamily="49" charset="0"/>
                <a:sym typeface="+mn-ea"/>
              </a:rPr>
              <a:t> &lt;&lt; "List is empty";</a:t>
            </a:r>
          </a:p>
          <a:p>
            <a:r>
              <a:rPr lang="en-US" sz="2000" b="1" dirty="0">
                <a:solidFill>
                  <a:schemeClr val="bg1"/>
                </a:solidFill>
                <a:latin typeface="Courier New" panose="02070309020205020404" pitchFamily="49" charset="0"/>
                <a:cs typeface="Courier New" panose="02070309020205020404" pitchFamily="49" charset="0"/>
                <a:sym typeface="+mn-ea"/>
              </a:rPr>
              <a:t>	    return;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 (temp != NULL &amp;&amp; temp-&gt;next != NULL) { </a:t>
            </a:r>
          </a:p>
          <a:p>
            <a:r>
              <a:rPr lang="en-US" sz="2000" b="1" dirty="0">
                <a:solidFill>
                  <a:schemeClr val="bg1"/>
                </a:solidFill>
                <a:latin typeface="Courier New" panose="02070309020205020404" pitchFamily="49" charset="0"/>
                <a:cs typeface="Courier New" panose="02070309020205020404" pitchFamily="49" charset="0"/>
                <a:sym typeface="+mn-ea"/>
              </a:rPr>
              <a:t>		swap(temp-&gt;data, temp-&gt;next-&gt;data); </a:t>
            </a:r>
          </a:p>
          <a:p>
            <a:r>
              <a:rPr lang="en-US" sz="2000" b="1" dirty="0">
                <a:solidFill>
                  <a:schemeClr val="bg1"/>
                </a:solidFill>
                <a:latin typeface="Courier New" panose="02070309020205020404" pitchFamily="49" charset="0"/>
                <a:cs typeface="Courier New" panose="02070309020205020404" pitchFamily="49" charset="0"/>
                <a:sym typeface="+mn-ea"/>
              </a:rPr>
              <a:t>		temp = temp-&gt;next-&gt;next;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Node* head = NULL;</a:t>
            </a:r>
          </a:p>
          <a:p>
            <a:r>
              <a:rPr lang="en-US" sz="2000" b="1" dirty="0">
                <a:solidFill>
                  <a:schemeClr val="bg1"/>
                </a:solidFill>
                <a:latin typeface="Courier New" panose="02070309020205020404" pitchFamily="49" charset="0"/>
                <a:cs typeface="Courier New" panose="02070309020205020404" pitchFamily="49" charset="0"/>
                <a:sym typeface="+mn-ea"/>
              </a:rPr>
              <a:t>    int elements;</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45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49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59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66</a:t>
            </a:r>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96262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7921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while(1)</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r>
              <a:rPr lang="en-US" sz="2000" b="1" dirty="0" err="1">
                <a:solidFill>
                  <a:schemeClr val="bg1"/>
                </a:solidFill>
                <a:latin typeface="Courier New" panose="02070309020205020404" pitchFamily="49" charset="0"/>
                <a:cs typeface="Courier New" panose="02070309020205020404" pitchFamily="49" charset="0"/>
                <a:sym typeface="+mn-ea"/>
              </a:rPr>
              <a:t>cin</a:t>
            </a:r>
            <a:r>
              <a:rPr lang="en-US" sz="2000" b="1" dirty="0">
                <a:solidFill>
                  <a:schemeClr val="bg1"/>
                </a:solidFill>
                <a:latin typeface="Courier New" panose="02070309020205020404" pitchFamily="49" charset="0"/>
                <a:cs typeface="Courier New" panose="02070309020205020404" pitchFamily="49" charset="0"/>
                <a:sym typeface="+mn-ea"/>
              </a:rPr>
              <a:t> &gt;&gt; elements;</a:t>
            </a:r>
          </a:p>
          <a:p>
            <a:r>
              <a:rPr lang="en-US" sz="2000" b="1" dirty="0">
                <a:solidFill>
                  <a:schemeClr val="bg1"/>
                </a:solidFill>
                <a:latin typeface="Courier New" panose="02070309020205020404" pitchFamily="49" charset="0"/>
                <a:cs typeface="Courier New" panose="02070309020205020404" pitchFamily="49" charset="0"/>
                <a:sym typeface="+mn-ea"/>
              </a:rPr>
              <a:t>   if(elements &gt;=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insert(&amp;head, elements);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err="1">
                <a:solidFill>
                  <a:schemeClr val="bg1"/>
                </a:solidFill>
                <a:latin typeface="Courier New" panose="02070309020205020404" pitchFamily="49" charset="0"/>
                <a:cs typeface="Courier New" panose="02070309020205020404" pitchFamily="49" charset="0"/>
                <a:sym typeface="+mn-ea"/>
              </a:rPr>
              <a:t>pairWiseSwap</a:t>
            </a:r>
            <a:r>
              <a:rPr lang="en-US" sz="2000" b="1" dirty="0">
                <a:solidFill>
                  <a:schemeClr val="bg1"/>
                </a:solidFill>
                <a:latin typeface="Courier New" panose="02070309020205020404" pitchFamily="49" charset="0"/>
                <a:cs typeface="Courier New" panose="02070309020205020404" pitchFamily="49" charset="0"/>
                <a:sym typeface="+mn-ea"/>
              </a:rPr>
              <a:t>(head);  </a:t>
            </a:r>
          </a:p>
          <a:p>
            <a:r>
              <a:rPr lang="en-US" sz="2000" b="1" dirty="0">
                <a:solidFill>
                  <a:schemeClr val="bg1"/>
                </a:solidFill>
                <a:latin typeface="Courier New" panose="02070309020205020404" pitchFamily="49" charset="0"/>
                <a:cs typeface="Courier New" panose="02070309020205020404" pitchFamily="49" charset="0"/>
                <a:sym typeface="+mn-ea"/>
              </a:rPr>
              <a:t>print(head);</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6" name="Rectangle 8"/>
          <p:cNvSpPr/>
          <p:nvPr/>
        </p:nvSpPr>
        <p:spPr>
          <a:xfrm>
            <a:off x="12784" y="8876"/>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sym typeface="+mn-ea"/>
              </a:rPr>
              <a:t>67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69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79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sym typeface="+mn-ea"/>
              </a:rPr>
              <a:t>89</a:t>
            </a:r>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24. Permutations - All of Them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7"/>
          <p:cNvSpPr txBox="1"/>
          <p:nvPr/>
        </p:nvSpPr>
        <p:spPr>
          <a:xfrm>
            <a:off x="598715" y="1156906"/>
            <a:ext cx="10950806" cy="5862320"/>
          </a:xfrm>
          <a:prstGeom prst="rect">
            <a:avLst/>
          </a:prstGeom>
          <a:noFill/>
        </p:spPr>
        <p:txBody>
          <a:bodyPr wrap="square" rtlCol="0">
            <a:spAutoFit/>
          </a:bodyPr>
          <a:lstStyle/>
          <a:p>
            <a:r>
              <a:rPr lang="en-US" sz="2500" dirty="0">
                <a:latin typeface="Nunito Sans" panose="00000500000000000000" pitchFamily="2" charset="0"/>
              </a:rPr>
              <a:t>"I'm not a fan of having kids memorize formulas, and I'm even less of a fan of pushing them to learn those formulas," says Mr. John, 7th grade Math teacher. Maybe he has got a point. He believes in teaching the logic rather than the formula. Anyway, we aren't here to weigh/debate about his opinions. All we gotta do is help Mr. John and his students by writing an algorithm that can calculate &amp; print all the permutations of a given number in strictly sorted order. Remember, Mr. John is gonna use your algorithm to demonstrate permutations in his next class.</a:t>
            </a: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The input consists of a string</a:t>
            </a:r>
          </a:p>
          <a:p>
            <a:endParaRPr lang="en-US" sz="2500" b="1" dirty="0">
              <a:latin typeface="Nunito Sans" panose="00000500000000000000" pitchFamily="2" charset="0"/>
            </a:endParaRP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Print all the permutations of the given string</a:t>
            </a:r>
          </a:p>
          <a:p>
            <a:r>
              <a:rPr lang="en-US" sz="2500" dirty="0">
                <a:latin typeface="Nunito Sans" panose="00000500000000000000" pitchFamily="2" charset="0"/>
              </a:rPr>
              <a:t>Refer the sample output for formatting</a:t>
            </a:r>
          </a:p>
          <a:p>
            <a:endParaRPr lang="en-US" sz="2500" dirty="0">
              <a:latin typeface="Nunito Sans" panose="00000500000000000000" pitchFamily="2"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3675" y="228600"/>
            <a:ext cx="1146873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sym typeface="+mn-ea"/>
              </a:rPr>
              <a:t>24. Permutations - All of Them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8" name="TextBox 17"/>
          <p:cNvSpPr txBox="1"/>
          <p:nvPr/>
        </p:nvSpPr>
        <p:spPr>
          <a:xfrm>
            <a:off x="598715" y="10045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3" name="TextBox 17"/>
          <p:cNvSpPr txBox="1"/>
          <p:nvPr/>
        </p:nvSpPr>
        <p:spPr>
          <a:xfrm>
            <a:off x="725715" y="1080706"/>
            <a:ext cx="10950806" cy="475615"/>
          </a:xfrm>
          <a:prstGeom prst="rect">
            <a:avLst/>
          </a:prstGeom>
          <a:noFill/>
        </p:spPr>
        <p:txBody>
          <a:bodyPr wrap="square" rtlCol="0">
            <a:spAutoFit/>
          </a:bodyPr>
          <a:lstStyle/>
          <a:p>
            <a:endParaRPr lang="en-US" sz="2500" dirty="0">
              <a:latin typeface="Nunito Sans" panose="00000500000000000000" pitchFamily="2" charset="0"/>
            </a:endParaRPr>
          </a:p>
        </p:txBody>
      </p:sp>
      <p:sp>
        <p:nvSpPr>
          <p:cNvPr id="4" name="TextBox 7"/>
          <p:cNvSpPr txBox="1"/>
          <p:nvPr/>
        </p:nvSpPr>
        <p:spPr>
          <a:xfrm>
            <a:off x="598714" y="13176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5" name="TextBox 13"/>
          <p:cNvSpPr txBox="1"/>
          <p:nvPr/>
        </p:nvSpPr>
        <p:spPr>
          <a:xfrm>
            <a:off x="6553200" y="13176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0" name="TextBox 14"/>
          <p:cNvSpPr txBox="1"/>
          <p:nvPr/>
        </p:nvSpPr>
        <p:spPr>
          <a:xfrm>
            <a:off x="6553200" y="1726389"/>
            <a:ext cx="5040086" cy="2399665"/>
          </a:xfrm>
          <a:prstGeom prst="rect">
            <a:avLst/>
          </a:prstGeom>
          <a:noFill/>
        </p:spPr>
        <p:txBody>
          <a:bodyPr wrap="square" rtlCol="0">
            <a:spAutoFit/>
          </a:bodyPr>
          <a:lstStyle/>
          <a:p>
            <a:r>
              <a:rPr lang="en-US" sz="2500" dirty="0">
                <a:latin typeface="Nunito Sans" panose="00000500000000000000" pitchFamily="2" charset="0"/>
                <a:sym typeface="+mn-ea"/>
              </a:rPr>
              <a:t>abc</a:t>
            </a:r>
          </a:p>
          <a:p>
            <a:r>
              <a:rPr lang="en-US" sz="2500" dirty="0">
                <a:latin typeface="Nunito Sans" panose="00000500000000000000" pitchFamily="2" charset="0"/>
                <a:sym typeface="+mn-ea"/>
              </a:rPr>
              <a:t>acb</a:t>
            </a:r>
          </a:p>
          <a:p>
            <a:r>
              <a:rPr lang="en-US" sz="2500" dirty="0">
                <a:latin typeface="Nunito Sans" panose="00000500000000000000" pitchFamily="2" charset="0"/>
                <a:sym typeface="+mn-ea"/>
              </a:rPr>
              <a:t>bac</a:t>
            </a:r>
          </a:p>
          <a:p>
            <a:r>
              <a:rPr lang="en-US" sz="2500" dirty="0">
                <a:latin typeface="Nunito Sans" panose="00000500000000000000" pitchFamily="2" charset="0"/>
                <a:sym typeface="+mn-ea"/>
              </a:rPr>
              <a:t>bca</a:t>
            </a:r>
          </a:p>
          <a:p>
            <a:r>
              <a:rPr lang="en-US" sz="2500" dirty="0">
                <a:latin typeface="Nunito Sans" panose="00000500000000000000" pitchFamily="2" charset="0"/>
                <a:sym typeface="+mn-ea"/>
              </a:rPr>
              <a:t>cab</a:t>
            </a:r>
          </a:p>
          <a:p>
            <a:r>
              <a:rPr lang="en-US" sz="2500" dirty="0">
                <a:latin typeface="Nunito Sans" panose="00000500000000000000" pitchFamily="2" charset="0"/>
                <a:sym typeface="+mn-ea"/>
              </a:rPr>
              <a:t>cba</a:t>
            </a:r>
          </a:p>
        </p:txBody>
      </p:sp>
      <p:sp>
        <p:nvSpPr>
          <p:cNvPr id="12" name="TextBox 11"/>
          <p:cNvSpPr txBox="1"/>
          <p:nvPr/>
        </p:nvSpPr>
        <p:spPr>
          <a:xfrm>
            <a:off x="598714" y="1836438"/>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abc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19005</Words>
  <Application>Microsoft Office PowerPoint</Application>
  <PresentationFormat>Widescreen</PresentationFormat>
  <Paragraphs>6732</Paragraphs>
  <Slides>201</Slides>
  <Notes>180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201</vt:i4>
      </vt:variant>
    </vt:vector>
  </HeadingPairs>
  <TitlesOfParts>
    <vt:vector size="209" baseType="lpstr">
      <vt:lpstr>Arial</vt:lpstr>
      <vt:lpstr>Arial</vt:lpstr>
      <vt:lpstr>Calibri</vt:lpstr>
      <vt:lpstr>Calibri Light</vt:lpstr>
      <vt:lpstr>Courier New</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Athira S</dc:creator>
  <cp:lastModifiedBy>Microsoft account</cp:lastModifiedBy>
  <cp:revision>46</cp:revision>
  <dcterms:created xsi:type="dcterms:W3CDTF">2020-09-15T10:22:00Z</dcterms:created>
  <dcterms:modified xsi:type="dcterms:W3CDTF">2022-08-03T11:00:42Z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