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57" r:id="rId2"/>
    <p:sldId id="258" r:id="rId3"/>
    <p:sldId id="259" r:id="rId4"/>
    <p:sldId id="290" r:id="rId5"/>
    <p:sldId id="292" r:id="rId6"/>
    <p:sldId id="293" r:id="rId7"/>
    <p:sldId id="294" r:id="rId8"/>
    <p:sldId id="288" r:id="rId9"/>
    <p:sldId id="291" r:id="rId10"/>
    <p:sldId id="289" r:id="rId11"/>
    <p:sldId id="260" r:id="rId12"/>
    <p:sldId id="261" r:id="rId13"/>
    <p:sldId id="295" r:id="rId14"/>
    <p:sldId id="262" r:id="rId15"/>
    <p:sldId id="264" r:id="rId16"/>
    <p:sldId id="297" r:id="rId17"/>
    <p:sldId id="263" r:id="rId18"/>
    <p:sldId id="300" r:id="rId19"/>
    <p:sldId id="298" r:id="rId20"/>
    <p:sldId id="296" r:id="rId21"/>
    <p:sldId id="265" r:id="rId22"/>
    <p:sldId id="301" r:id="rId23"/>
    <p:sldId id="266" r:id="rId24"/>
    <p:sldId id="267" r:id="rId25"/>
    <p:sldId id="268" r:id="rId26"/>
    <p:sldId id="269" r:id="rId27"/>
    <p:sldId id="302"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99" r:id="rId4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6" autoAdjust="0"/>
    <p:restoredTop sz="94353" autoAdjust="0"/>
  </p:normalViewPr>
  <p:slideViewPr>
    <p:cSldViewPr snapToGrid="0">
      <p:cViewPr>
        <p:scale>
          <a:sx n="106" d="100"/>
          <a:sy n="106" d="100"/>
        </p:scale>
        <p:origin x="78" y="-14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04" name="Shape 604"/>
          <p:cNvSpPr>
            <a:spLocks noGrp="1" noRot="1" noChangeAspect="1"/>
          </p:cNvSpPr>
          <p:nvPr>
            <p:ph type="sldImg"/>
          </p:nvPr>
        </p:nvSpPr>
        <p:spPr>
          <a:xfrm>
            <a:off x="1143000" y="685800"/>
            <a:ext cx="4572000" cy="3429000"/>
          </a:xfrm>
          <a:prstGeom prst="rect">
            <a:avLst/>
          </a:prstGeom>
        </p:spPr>
        <p:txBody>
          <a:bodyPr/>
          <a:lstStyle/>
          <a:p>
            <a:endParaRPr/>
          </a:p>
        </p:txBody>
      </p:sp>
      <p:sp>
        <p:nvSpPr>
          <p:cNvPr id="605" name="Shape 60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81824773"/>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Arial" panose="020B0604020202020204"/>
      </a:defRPr>
    </a:lvl1pPr>
    <a:lvl2pPr indent="228600" latinLnBrk="0">
      <a:defRPr sz="1200">
        <a:latin typeface="+mn-lt"/>
        <a:ea typeface="+mn-ea"/>
        <a:cs typeface="+mn-cs"/>
        <a:sym typeface="Arial" panose="020B0604020202020204"/>
      </a:defRPr>
    </a:lvl2pPr>
    <a:lvl3pPr indent="457200" latinLnBrk="0">
      <a:defRPr sz="1200">
        <a:latin typeface="+mn-lt"/>
        <a:ea typeface="+mn-ea"/>
        <a:cs typeface="+mn-cs"/>
        <a:sym typeface="Arial" panose="020B0604020202020204"/>
      </a:defRPr>
    </a:lvl3pPr>
    <a:lvl4pPr indent="685800" latinLnBrk="0">
      <a:defRPr sz="1200">
        <a:latin typeface="+mn-lt"/>
        <a:ea typeface="+mn-ea"/>
        <a:cs typeface="+mn-cs"/>
        <a:sym typeface="Arial" panose="020B0604020202020204"/>
      </a:defRPr>
    </a:lvl4pPr>
    <a:lvl5pPr indent="914400" latinLnBrk="0">
      <a:defRPr sz="1200">
        <a:latin typeface="+mn-lt"/>
        <a:ea typeface="+mn-ea"/>
        <a:cs typeface="+mn-cs"/>
        <a:sym typeface="Arial" panose="020B0604020202020204"/>
      </a:defRPr>
    </a:lvl5pPr>
    <a:lvl6pPr indent="1143000" latinLnBrk="0">
      <a:defRPr sz="1200">
        <a:latin typeface="+mn-lt"/>
        <a:ea typeface="+mn-ea"/>
        <a:cs typeface="+mn-cs"/>
        <a:sym typeface="Arial" panose="020B0604020202020204"/>
      </a:defRPr>
    </a:lvl6pPr>
    <a:lvl7pPr indent="1371600" latinLnBrk="0">
      <a:defRPr sz="1200">
        <a:latin typeface="+mn-lt"/>
        <a:ea typeface="+mn-ea"/>
        <a:cs typeface="+mn-cs"/>
        <a:sym typeface="Arial" panose="020B0604020202020204"/>
      </a:defRPr>
    </a:lvl7pPr>
    <a:lvl8pPr indent="1600200" latinLnBrk="0">
      <a:defRPr sz="1200">
        <a:latin typeface="+mn-lt"/>
        <a:ea typeface="+mn-ea"/>
        <a:cs typeface="+mn-cs"/>
        <a:sym typeface="Arial" panose="020B0604020202020204"/>
      </a:defRPr>
    </a:lvl8pPr>
    <a:lvl9pPr indent="1828800" latinLnBrk="0">
      <a:defRPr sz="1200">
        <a:latin typeface="+mn-lt"/>
        <a:ea typeface="+mn-ea"/>
        <a:cs typeface="+mn-cs"/>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Shape 622"/>
          <p:cNvSpPr>
            <a:spLocks noGrp="1" noRot="1" noChangeAspect="1"/>
          </p:cNvSpPr>
          <p:nvPr>
            <p:ph type="sldImg"/>
          </p:nvPr>
        </p:nvSpPr>
        <p:spPr>
          <a:xfrm>
            <a:off x="381000" y="685800"/>
            <a:ext cx="6096000" cy="3429000"/>
          </a:xfrm>
          <a:prstGeom prst="rect">
            <a:avLst/>
          </a:prstGeom>
        </p:spPr>
        <p:txBody>
          <a:bodyPr/>
          <a:lstStyle/>
          <a:p>
            <a:endParaRPr/>
          </a:p>
        </p:txBody>
      </p:sp>
      <p:sp>
        <p:nvSpPr>
          <p:cNvPr id="623" name="Shape 623"/>
          <p:cNvSpPr>
            <a:spLocks noGrp="1"/>
          </p:cNvSpPr>
          <p:nvPr>
            <p:ph type="body" sz="quarter" idx="1"/>
          </p:nvPr>
        </p:nvSpPr>
        <p:spPr>
          <a:prstGeom prst="rect">
            <a:avLst/>
          </a:prstGeom>
        </p:spPr>
        <p:txBody>
          <a:bodyPr/>
          <a:lstStyle/>
          <a:p>
            <a:r>
              <a:t>C : </a:t>
            </a:r>
          </a:p>
          <a:p>
            <a:endParaRPr/>
          </a:p>
          <a:p>
            <a:r>
              <a:t>#include &lt;stdio.h&gt;</a:t>
            </a:r>
          </a:p>
          <a:p>
            <a:r>
              <a:t>int main ()</a:t>
            </a:r>
          </a:p>
          <a:p>
            <a:r>
              <a:t>{</a:t>
            </a:r>
          </a:p>
          <a:p>
            <a:r>
              <a:t>    int n, k, j, m, p;</a:t>
            </a:r>
          </a:p>
          <a:p>
            <a:r>
              <a:t>    float atebanana = 0.0, atepeanut = 0.0;</a:t>
            </a:r>
          </a:p>
          <a:p>
            <a:r>
              <a:t>    scanf ("%d %d %d %d %d", &amp;n, &amp;k, &amp;j, &amp;m, &amp;p);</a:t>
            </a:r>
          </a:p>
          <a:p>
            <a:r>
              <a:t>    if (n &lt; 0 || k &lt; 0 || j &lt; 0 || m &lt; 0 || p &lt; 0)</a:t>
            </a:r>
          </a:p>
          <a:p>
            <a:r>
              <a:t>    {</a:t>
            </a:r>
          </a:p>
          <a:p>
            <a:r>
              <a:t>        printf ("INVALID INPUT");</a:t>
            </a:r>
          </a:p>
          <a:p>
            <a:r>
              <a:t>    }</a:t>
            </a:r>
          </a:p>
          <a:p>
            <a:r>
              <a:t>    else</a:t>
            </a:r>
          </a:p>
          <a:p>
            <a:r>
              <a:t>    {</a:t>
            </a:r>
          </a:p>
          <a:p>
            <a:r>
              <a:t>        if (k &gt; 0)</a:t>
            </a:r>
          </a:p>
          <a:p>
            <a:r>
              <a:t>        {</a:t>
            </a:r>
          </a:p>
          <a:p>
            <a:r>
              <a:t>            atebanana = (float) (m / k);</a:t>
            </a:r>
          </a:p>
          <a:p>
            <a:r>
              <a:t>	        m = m % k;</a:t>
            </a:r>
          </a:p>
          <a:p>
            <a:r>
              <a:t>	}</a:t>
            </a:r>
          </a:p>
          <a:p>
            <a:r>
              <a:t>        if (j &gt; 0)</a:t>
            </a:r>
          </a:p>
          <a:p>
            <a:r>
              <a:t>	{</a:t>
            </a:r>
          </a:p>
          <a:p>
            <a:r>
              <a:t>            atepeanut = (float) (p / j);</a:t>
            </a:r>
          </a:p>
          <a:p>
            <a:r>
              <a:t>	        p = p % j;</a:t>
            </a:r>
          </a:p>
          <a:p>
            <a:r>
              <a:t>	}</a:t>
            </a:r>
          </a:p>
          <a:p>
            <a:r>
              <a:t>        n = n - atebanana - atepeanut;</a:t>
            </a:r>
          </a:p>
          <a:p>
            <a:r>
              <a:t>        if ((m != 0) || (p != 0))</a:t>
            </a:r>
          </a:p>
          <a:p>
            <a:r>
              <a:t>	    n = n - 1;</a:t>
            </a:r>
          </a:p>
          <a:p>
            <a:r>
              <a:t>        printf ("Number of Monkeys left on the Tree:%d", n);</a:t>
            </a:r>
          </a:p>
          <a:p>
            <a:r>
              <a:t>    }</a:t>
            </a:r>
          </a:p>
          <a:p>
            <a:r>
              <a:t>    return 0;</a:t>
            </a:r>
          </a:p>
          <a:p>
            <a:r>
              <a:t>}</a:t>
            </a:r>
          </a:p>
        </p:txBody>
      </p:sp>
    </p:spTree>
    <p:extLst>
      <p:ext uri="{BB962C8B-B14F-4D97-AF65-F5344CB8AC3E}">
        <p14:creationId xmlns:p14="http://schemas.microsoft.com/office/powerpoint/2010/main" val="3024624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 name="Shape 712"/>
          <p:cNvSpPr>
            <a:spLocks noGrp="1" noRot="1" noChangeAspect="1"/>
          </p:cNvSpPr>
          <p:nvPr>
            <p:ph type="sldImg"/>
          </p:nvPr>
        </p:nvSpPr>
        <p:spPr>
          <a:xfrm>
            <a:off x="381000" y="685800"/>
            <a:ext cx="6096000" cy="3429000"/>
          </a:xfrm>
          <a:prstGeom prst="rect">
            <a:avLst/>
          </a:prstGeom>
        </p:spPr>
        <p:txBody>
          <a:bodyPr/>
          <a:lstStyle/>
          <a:p>
            <a:endParaRPr/>
          </a:p>
        </p:txBody>
      </p:sp>
      <p:sp>
        <p:nvSpPr>
          <p:cNvPr id="713" name="Shape 713"/>
          <p:cNvSpPr>
            <a:spLocks noGrp="1"/>
          </p:cNvSpPr>
          <p:nvPr>
            <p:ph type="body" sz="quarter" idx="1"/>
          </p:nvPr>
        </p:nvSpPr>
        <p:spPr>
          <a:prstGeom prst="rect">
            <a:avLst/>
          </a:prstGeom>
        </p:spPr>
        <p:txBody>
          <a:bodyPr/>
          <a:lstStyle/>
          <a:p>
            <a:r>
              <a:t>C:</a:t>
            </a:r>
          </a:p>
          <a:p>
            <a:endParaRPr/>
          </a:p>
          <a:p>
            <a:r>
              <a:t>#include&lt;stdio.h&gt;</a:t>
            </a:r>
          </a:p>
          <a:p>
            <a:r>
              <a:t>int main()</a:t>
            </a:r>
          </a:p>
          <a:p>
            <a:r>
              <a:t>{</a:t>
            </a:r>
          </a:p>
          <a:p>
            <a:r>
              <a:t>    int n, p, min;</a:t>
            </a:r>
          </a:p>
          <a:p>
            <a:r>
              <a:t>    scanf("%d",&amp;n);</a:t>
            </a:r>
          </a:p>
          <a:p>
            <a:r>
              <a:t>    scanf("%d",&amp;p);</a:t>
            </a:r>
          </a:p>
          <a:p>
            <a:r>
              <a:t>    min = (n/2)-(p/2);</a:t>
            </a:r>
          </a:p>
          <a:p>
            <a:r>
              <a:t>    if(min&gt;p/2)</a:t>
            </a:r>
          </a:p>
          <a:p>
            <a:r>
              <a:t>    {</a:t>
            </a:r>
          </a:p>
          <a:p>
            <a:r>
              <a:t>        min = p/2;</a:t>
            </a:r>
          </a:p>
          <a:p>
            <a:r>
              <a:t>    }</a:t>
            </a:r>
          </a:p>
          <a:p>
            <a:r>
              <a:t>    printf("%d",min);</a:t>
            </a:r>
          </a:p>
          <a:p>
            <a:r>
              <a:t>    return 0;</a:t>
            </a:r>
          </a:p>
          <a:p>
            <a:r>
              <a:t>}</a:t>
            </a:r>
          </a:p>
        </p:txBody>
      </p:sp>
    </p:spTree>
    <p:extLst>
      <p:ext uri="{BB962C8B-B14F-4D97-AF65-F5344CB8AC3E}">
        <p14:creationId xmlns:p14="http://schemas.microsoft.com/office/powerpoint/2010/main" val="3166128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 name="Shape 722"/>
          <p:cNvSpPr>
            <a:spLocks noGrp="1" noRot="1" noChangeAspect="1"/>
          </p:cNvSpPr>
          <p:nvPr>
            <p:ph type="sldImg"/>
          </p:nvPr>
        </p:nvSpPr>
        <p:spPr>
          <a:xfrm>
            <a:off x="381000" y="685800"/>
            <a:ext cx="6096000" cy="3429000"/>
          </a:xfrm>
          <a:prstGeom prst="rect">
            <a:avLst/>
          </a:prstGeom>
        </p:spPr>
        <p:txBody>
          <a:bodyPr/>
          <a:lstStyle/>
          <a:p>
            <a:endParaRPr/>
          </a:p>
        </p:txBody>
      </p:sp>
      <p:sp>
        <p:nvSpPr>
          <p:cNvPr id="723" name="Shape 723"/>
          <p:cNvSpPr>
            <a:spLocks noGrp="1"/>
          </p:cNvSpPr>
          <p:nvPr>
            <p:ph type="body" sz="quarter" idx="1"/>
          </p:nvPr>
        </p:nvSpPr>
        <p:spPr>
          <a:prstGeom prst="rect">
            <a:avLst/>
          </a:prstGeom>
        </p:spPr>
        <p:txBody>
          <a:bodyPr/>
          <a:lstStyle/>
          <a:p>
            <a:r>
              <a:t>C :</a:t>
            </a:r>
          </a:p>
          <a:p>
            <a:endParaRPr/>
          </a:p>
          <a:p>
            <a:r>
              <a:t>#include &lt;stdio.h&gt;</a:t>
            </a:r>
          </a:p>
          <a:p>
            <a:r>
              <a:t>int main()</a:t>
            </a:r>
          </a:p>
          <a:p>
            <a:r>
              <a:t>{</a:t>
            </a:r>
          </a:p>
          <a:p>
            <a:r>
              <a:t>    int year;</a:t>
            </a:r>
          </a:p>
          <a:p>
            <a:r>
              <a:t>    scanf("%d",&amp;year);</a:t>
            </a:r>
          </a:p>
          <a:p>
            <a:r>
              <a:t>    if(year&gt;=1700 &amp;&amp; year&lt;=1917)</a:t>
            </a:r>
          </a:p>
          <a:p>
            <a:r>
              <a:t>    {</a:t>
            </a:r>
          </a:p>
          <a:p>
            <a:r>
              <a:t>       if(year%4==0)</a:t>
            </a:r>
          </a:p>
          <a:p>
            <a:r>
              <a:t>       {</a:t>
            </a:r>
          </a:p>
          <a:p>
            <a:r>
              <a:t>           printf("12.09.%d",year);</a:t>
            </a:r>
          </a:p>
          <a:p>
            <a:r>
              <a:t>       }</a:t>
            </a:r>
          </a:p>
          <a:p>
            <a:r>
              <a:t>       else</a:t>
            </a:r>
          </a:p>
          <a:p>
            <a:r>
              <a:t>       {</a:t>
            </a:r>
          </a:p>
          <a:p>
            <a:r>
              <a:t>           printf("13.09.%d",year);</a:t>
            </a:r>
          </a:p>
          <a:p>
            <a:r>
              <a:t>       }</a:t>
            </a:r>
          </a:p>
          <a:p>
            <a:r>
              <a:t>    }</a:t>
            </a:r>
          </a:p>
          <a:p>
            <a:r>
              <a:t>    else if(year==1918)</a:t>
            </a:r>
          </a:p>
          <a:p>
            <a:r>
              <a:t>    {</a:t>
            </a:r>
          </a:p>
          <a:p>
            <a:r>
              <a:t>        printf("26.09.%d",year);</a:t>
            </a:r>
          </a:p>
          <a:p>
            <a:r>
              <a:t>    }</a:t>
            </a:r>
          </a:p>
          <a:p>
            <a:r>
              <a:t>    else</a:t>
            </a:r>
          </a:p>
          <a:p>
            <a:r>
              <a:t>    {</a:t>
            </a:r>
          </a:p>
          <a:p>
            <a:r>
              <a:t>        if((year%400==0)||((year%4==0)&amp;&amp;(year%100!=0)))</a:t>
            </a:r>
          </a:p>
          <a:p>
            <a:r>
              <a:t>        {</a:t>
            </a:r>
          </a:p>
          <a:p>
            <a:r>
              <a:t>            printf("12.09.%d",year);</a:t>
            </a:r>
          </a:p>
          <a:p>
            <a:r>
              <a:t>        }</a:t>
            </a:r>
          </a:p>
          <a:p>
            <a:r>
              <a:t>        else</a:t>
            </a:r>
          </a:p>
          <a:p>
            <a:r>
              <a:t>        {</a:t>
            </a:r>
          </a:p>
          <a:p>
            <a:r>
              <a:t>            printf("13.09.%d",year);</a:t>
            </a:r>
          </a:p>
          <a:p>
            <a:r>
              <a:t>        }       </a:t>
            </a:r>
          </a:p>
          <a:p>
            <a:r>
              <a:t>    }</a:t>
            </a:r>
          </a:p>
          <a:p>
            <a:r>
              <a:t>   return 0; </a:t>
            </a:r>
          </a:p>
          <a:p>
            <a:r>
              <a:t>}</a:t>
            </a:r>
          </a:p>
        </p:txBody>
      </p:sp>
    </p:spTree>
    <p:extLst>
      <p:ext uri="{BB962C8B-B14F-4D97-AF65-F5344CB8AC3E}">
        <p14:creationId xmlns:p14="http://schemas.microsoft.com/office/powerpoint/2010/main" val="1704760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Shape 748"/>
          <p:cNvSpPr>
            <a:spLocks noGrp="1" noRot="1" noChangeAspect="1"/>
          </p:cNvSpPr>
          <p:nvPr>
            <p:ph type="sldImg"/>
          </p:nvPr>
        </p:nvSpPr>
        <p:spPr>
          <a:xfrm>
            <a:off x="381000" y="685800"/>
            <a:ext cx="6096000" cy="3429000"/>
          </a:xfrm>
          <a:prstGeom prst="rect">
            <a:avLst/>
          </a:prstGeom>
        </p:spPr>
        <p:txBody>
          <a:bodyPr/>
          <a:lstStyle/>
          <a:p>
            <a:endParaRPr/>
          </a:p>
        </p:txBody>
      </p:sp>
      <p:sp>
        <p:nvSpPr>
          <p:cNvPr id="749" name="Shape 749"/>
          <p:cNvSpPr>
            <a:spLocks noGrp="1"/>
          </p:cNvSpPr>
          <p:nvPr>
            <p:ph type="body" sz="quarter" idx="1"/>
          </p:nvPr>
        </p:nvSpPr>
        <p:spPr>
          <a:prstGeom prst="rect">
            <a:avLst/>
          </a:prstGeom>
        </p:spPr>
        <p:txBody>
          <a:bodyPr/>
          <a:lstStyle/>
          <a:p>
            <a:r>
              <a:t>C :</a:t>
            </a:r>
          </a:p>
          <a:p>
            <a:endParaRPr/>
          </a:p>
          <a:p>
            <a:r>
              <a:t>#include&lt;stdio.h&gt;</a:t>
            </a:r>
          </a:p>
          <a:p>
            <a:r>
              <a:t>#include&lt;math.h&gt;</a:t>
            </a:r>
          </a:p>
          <a:p>
            <a:r>
              <a:t>int main ()</a:t>
            </a:r>
          </a:p>
          <a:p>
            <a:r>
              <a:t>{</a:t>
            </a:r>
          </a:p>
          <a:p>
            <a:r>
              <a:t>  double p, s, mi, sum, emi, bank[5], sq;</a:t>
            </a:r>
          </a:p>
          <a:p>
            <a:r>
              <a:t>  int y, n, k, i, yrs, l = 0;</a:t>
            </a:r>
          </a:p>
          <a:p>
            <a:r>
              <a:t>  scanf ("%lf", &amp;p);</a:t>
            </a:r>
          </a:p>
          <a:p>
            <a:r>
              <a:t>  scanf ("%d", &amp;y);</a:t>
            </a:r>
          </a:p>
          <a:p>
            <a:r>
              <a:t>  for (k = 0; k &lt; 2; k++)</a:t>
            </a:r>
          </a:p>
          <a:p>
            <a:r>
              <a:t>    {</a:t>
            </a:r>
          </a:p>
          <a:p>
            <a:r>
              <a:t>      scanf ("%d", &amp;n);</a:t>
            </a:r>
          </a:p>
          <a:p>
            <a:r>
              <a:t>      sum = 0;</a:t>
            </a:r>
          </a:p>
          <a:p>
            <a:r>
              <a:t>      for (i = 0; i &lt; n; i++)</a:t>
            </a:r>
          </a:p>
          <a:p>
            <a:r>
              <a:t>	{</a:t>
            </a:r>
          </a:p>
          <a:p>
            <a:r>
              <a:t>	  scanf ("%d", &amp;yrs);</a:t>
            </a:r>
          </a:p>
          <a:p>
            <a:r>
              <a:t>	  scanf ("%lf", &amp;s);</a:t>
            </a:r>
          </a:p>
          <a:p>
            <a:r>
              <a:t>	  mi = 0;</a:t>
            </a:r>
          </a:p>
          <a:p>
            <a:r>
              <a:t>	  sq = pow ((1 + s), yrs * 12);</a:t>
            </a:r>
          </a:p>
          <a:p>
            <a:r>
              <a:t>	  emi = (p * (s)) / (1 - 1 / sq);</a:t>
            </a:r>
          </a:p>
          <a:p>
            <a:r>
              <a:t>	  sum = sum + emi;</a:t>
            </a:r>
          </a:p>
          <a:p>
            <a:r>
              <a:t>	}</a:t>
            </a:r>
          </a:p>
          <a:p>
            <a:r>
              <a:t>      bank[l++] = sum;</a:t>
            </a:r>
          </a:p>
          <a:p>
            <a:endParaRPr/>
          </a:p>
          <a:p>
            <a:r>
              <a:t>}</a:t>
            </a:r>
          </a:p>
          <a:p>
            <a:endParaRPr/>
          </a:p>
          <a:p>
            <a:r>
              <a:t>if (bank[0] &lt; bank[1])</a:t>
            </a:r>
          </a:p>
          <a:p>
            <a:endParaRPr/>
          </a:p>
          <a:p>
            <a:r>
              <a:t>printf ("Bank A");</a:t>
            </a:r>
          </a:p>
          <a:p>
            <a:endParaRPr/>
          </a:p>
          <a:p>
            <a:r>
              <a:t>else</a:t>
            </a:r>
          </a:p>
          <a:p>
            <a:endParaRPr/>
          </a:p>
          <a:p>
            <a:r>
              <a:t>printf ("Bank B");</a:t>
            </a:r>
          </a:p>
          <a:p>
            <a:endParaRPr/>
          </a:p>
          <a:p>
            <a:r>
              <a:t>return 0;</a:t>
            </a:r>
          </a:p>
          <a:p>
            <a:endParaRPr/>
          </a:p>
          <a:p>
            <a:r>
              <a:t>}</a:t>
            </a:r>
          </a:p>
        </p:txBody>
      </p:sp>
    </p:spTree>
    <p:extLst>
      <p:ext uri="{BB962C8B-B14F-4D97-AF65-F5344CB8AC3E}">
        <p14:creationId xmlns:p14="http://schemas.microsoft.com/office/powerpoint/2010/main" val="1464534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Shape 632"/>
          <p:cNvSpPr>
            <a:spLocks noGrp="1" noRot="1" noChangeAspect="1"/>
          </p:cNvSpPr>
          <p:nvPr>
            <p:ph type="sldImg"/>
          </p:nvPr>
        </p:nvSpPr>
        <p:spPr>
          <a:xfrm>
            <a:off x="381000" y="685800"/>
            <a:ext cx="6096000" cy="3429000"/>
          </a:xfrm>
          <a:prstGeom prst="rect">
            <a:avLst/>
          </a:prstGeom>
        </p:spPr>
        <p:txBody>
          <a:bodyPr/>
          <a:lstStyle/>
          <a:p>
            <a:endParaRPr/>
          </a:p>
        </p:txBody>
      </p:sp>
      <p:sp>
        <p:nvSpPr>
          <p:cNvPr id="633" name="Shape 633"/>
          <p:cNvSpPr>
            <a:spLocks noGrp="1"/>
          </p:cNvSpPr>
          <p:nvPr>
            <p:ph type="body" sz="quarter" idx="1"/>
          </p:nvPr>
        </p:nvSpPr>
        <p:spPr>
          <a:prstGeom prst="rect">
            <a:avLst/>
          </a:prstGeom>
        </p:spPr>
        <p:txBody>
          <a:bodyPr/>
          <a:lstStyle/>
          <a:p>
            <a:r>
              <a:t>C :</a:t>
            </a:r>
          </a:p>
          <a:p>
            <a:endParaRPr/>
          </a:p>
          <a:p>
            <a:endParaRPr/>
          </a:p>
          <a:p>
            <a:r>
              <a:t>#include &lt;stdio.h&gt;</a:t>
            </a:r>
          </a:p>
          <a:p>
            <a:r>
              <a:t>int main()</a:t>
            </a:r>
          </a:p>
          <a:p>
            <a:r>
              <a:t>{</a:t>
            </a:r>
          </a:p>
          <a:p>
            <a:r>
              <a:t>    int ni,ne,i=0;</a:t>
            </a:r>
          </a:p>
          <a:p>
            <a:r>
              <a:t>    float int_p=18,ext_p=12,cost=0,temp;</a:t>
            </a:r>
          </a:p>
          <a:p>
            <a:r>
              <a:t>    scanf("%d %d",&amp;ni,&amp;ne);</a:t>
            </a:r>
          </a:p>
          <a:p>
            <a:r>
              <a:t>    if(ni&lt;0 || ne&lt;0 )</a:t>
            </a:r>
          </a:p>
          <a:p>
            <a:r>
              <a:t>    {</a:t>
            </a:r>
          </a:p>
          <a:p>
            <a:r>
              <a:t>        printf("INVALID INPUT");</a:t>
            </a:r>
          </a:p>
          <a:p>
            <a:r>
              <a:t>    }</a:t>
            </a:r>
          </a:p>
          <a:p>
            <a:r>
              <a:t>    else if(ni==0 &amp;&amp; ne==0)</a:t>
            </a:r>
          </a:p>
          <a:p>
            <a:r>
              <a:t>    {</a:t>
            </a:r>
          </a:p>
          <a:p>
            <a:r>
              <a:t>        printf("Total estimated Cost : 0.0");</a:t>
            </a:r>
          </a:p>
          <a:p>
            <a:r>
              <a:t>    }</a:t>
            </a:r>
          </a:p>
          <a:p>
            <a:r>
              <a:t>    else</a:t>
            </a:r>
          </a:p>
          <a:p>
            <a:r>
              <a:t>    {</a:t>
            </a:r>
          </a:p>
          <a:p>
            <a:r>
              <a:t>        for(i=0;i&lt;ni;i++)</a:t>
            </a:r>
          </a:p>
          <a:p>
            <a:r>
              <a:t>        {</a:t>
            </a:r>
          </a:p>
          <a:p>
            <a:r>
              <a:t>            scanf("%f",&amp;temp);</a:t>
            </a:r>
          </a:p>
          <a:p>
            <a:r>
              <a:t>            cost+= int_p*temp;</a:t>
            </a:r>
          </a:p>
          <a:p>
            <a:r>
              <a:t>        }</a:t>
            </a:r>
          </a:p>
          <a:p>
            <a:r>
              <a:t>        for(i=0;i&lt;ne;i++)</a:t>
            </a:r>
          </a:p>
          <a:p>
            <a:r>
              <a:t>        {</a:t>
            </a:r>
          </a:p>
          <a:p>
            <a:r>
              <a:t>            scanf("%f",&amp;temp);</a:t>
            </a:r>
          </a:p>
          <a:p>
            <a:r>
              <a:t>            cost+= ext_p*temp;</a:t>
            </a:r>
          </a:p>
          <a:p>
            <a:r>
              <a:t>        }</a:t>
            </a:r>
          </a:p>
          <a:p>
            <a:r>
              <a:t>        printf("Total estimated Cost : %.1f",cost);</a:t>
            </a:r>
          </a:p>
          <a:p>
            <a:r>
              <a:t>    }</a:t>
            </a:r>
          </a:p>
          <a:p>
            <a:r>
              <a:t>    return 0;</a:t>
            </a:r>
          </a:p>
          <a:p>
            <a:r>
              <a:t>}</a:t>
            </a:r>
          </a:p>
          <a:p>
            <a:endParaRPr/>
          </a:p>
        </p:txBody>
      </p:sp>
    </p:spTree>
    <p:extLst>
      <p:ext uri="{BB962C8B-B14F-4D97-AF65-F5344CB8AC3E}">
        <p14:creationId xmlns:p14="http://schemas.microsoft.com/office/powerpoint/2010/main" val="3694337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 name="Shape 642"/>
          <p:cNvSpPr>
            <a:spLocks noGrp="1" noRot="1" noChangeAspect="1"/>
          </p:cNvSpPr>
          <p:nvPr>
            <p:ph type="sldImg"/>
          </p:nvPr>
        </p:nvSpPr>
        <p:spPr>
          <a:xfrm>
            <a:off x="381000" y="685800"/>
            <a:ext cx="6096000" cy="3429000"/>
          </a:xfrm>
          <a:prstGeom prst="rect">
            <a:avLst/>
          </a:prstGeom>
        </p:spPr>
        <p:txBody>
          <a:bodyPr/>
          <a:lstStyle/>
          <a:p>
            <a:endParaRPr/>
          </a:p>
        </p:txBody>
      </p:sp>
      <p:sp>
        <p:nvSpPr>
          <p:cNvPr id="643" name="Shape 643"/>
          <p:cNvSpPr>
            <a:spLocks noGrp="1"/>
          </p:cNvSpPr>
          <p:nvPr>
            <p:ph type="body" sz="quarter" idx="1"/>
          </p:nvPr>
        </p:nvSpPr>
        <p:spPr>
          <a:prstGeom prst="rect">
            <a:avLst/>
          </a:prstGeom>
        </p:spPr>
        <p:txBody>
          <a:bodyPr/>
          <a:lstStyle/>
          <a:p>
            <a:r>
              <a:t>C :</a:t>
            </a:r>
          </a:p>
          <a:p>
            <a:endParaRPr/>
          </a:p>
          <a:p>
            <a:r>
              <a:t>#include &lt;stdio.h&gt;    </a:t>
            </a:r>
          </a:p>
          <a:p>
            <a:r>
              <a:t>int main()  </a:t>
            </a:r>
          </a:p>
          <a:p>
            <a:r>
              <a:t>{</a:t>
            </a:r>
          </a:p>
          <a:p>
            <a:r>
              <a:t>	int trainee[3][3];</a:t>
            </a:r>
          </a:p>
          <a:p>
            <a:r>
              <a:t>	int average[3] = {0};</a:t>
            </a:r>
          </a:p>
          <a:p>
            <a:r>
              <a:t>	int i, j, max=0;</a:t>
            </a:r>
          </a:p>
          <a:p>
            <a:r>
              <a:t>	for(i=0; i&lt;3; i++)</a:t>
            </a:r>
          </a:p>
          <a:p>
            <a:r>
              <a:t>	{</a:t>
            </a:r>
          </a:p>
          <a:p>
            <a:r>
              <a:t>    		for(j=0; j&lt;3; j++)</a:t>
            </a:r>
          </a:p>
          <a:p>
            <a:r>
              <a:t>    		{</a:t>
            </a:r>
          </a:p>
          <a:p>
            <a:r>
              <a:t>        		scanf("%d",&amp;trainee[i][j]);</a:t>
            </a:r>
          </a:p>
          <a:p>
            <a:r>
              <a:t>        		if(trainee[i][j]&lt;1 || trainee[i][j]&gt;100)</a:t>
            </a:r>
          </a:p>
          <a:p>
            <a:r>
              <a:t>        		{</a:t>
            </a:r>
          </a:p>
          <a:p>
            <a:r>
              <a:t>            		trainee[i][j] = 0;</a:t>
            </a:r>
          </a:p>
          <a:p>
            <a:r>
              <a:t>        		}</a:t>
            </a:r>
          </a:p>
          <a:p>
            <a:r>
              <a:t>    		}</a:t>
            </a:r>
          </a:p>
          <a:p>
            <a:r>
              <a:t>	}</a:t>
            </a:r>
          </a:p>
          <a:p>
            <a:r>
              <a:t>	for(i=0; i&lt;3; i++)</a:t>
            </a:r>
          </a:p>
          <a:p>
            <a:r>
              <a:t>	{</a:t>
            </a:r>
          </a:p>
          <a:p>
            <a:r>
              <a:t>    		for(j=0; j&lt;3; j++)</a:t>
            </a:r>
          </a:p>
          <a:p>
            <a:r>
              <a:t>    		{</a:t>
            </a:r>
          </a:p>
          <a:p>
            <a:r>
              <a:t>        			average[i] = average[i] + trainee[j][i];</a:t>
            </a:r>
          </a:p>
          <a:p>
            <a:r>
              <a:t>    		}</a:t>
            </a:r>
          </a:p>
          <a:p>
            <a:r>
              <a:t>    		average[i] = average[i] / 3;</a:t>
            </a:r>
          </a:p>
          <a:p>
            <a:r>
              <a:t>	}</a:t>
            </a:r>
          </a:p>
          <a:p>
            <a:r>
              <a:t>	for(i=0; i&lt;3; i++) { if(average[i]&gt;max)</a:t>
            </a:r>
          </a:p>
          <a:p>
            <a:r>
              <a:t>    		{</a:t>
            </a:r>
          </a:p>
          <a:p>
            <a:r>
              <a:t>        			max = average[i];</a:t>
            </a:r>
          </a:p>
          <a:p>
            <a:r>
              <a:t>    		}</a:t>
            </a:r>
          </a:p>
          <a:p>
            <a:r>
              <a:t>	}</a:t>
            </a:r>
          </a:p>
          <a:p>
            <a:r>
              <a:t>	for(i=0; i&lt;3; i++)</a:t>
            </a:r>
          </a:p>
          <a:p>
            <a:r>
              <a:t>	{</a:t>
            </a:r>
          </a:p>
          <a:p>
            <a:r>
              <a:t>    		if(average[i]==max)</a:t>
            </a:r>
          </a:p>
          <a:p>
            <a:r>
              <a:t>    		{</a:t>
            </a:r>
          </a:p>
          <a:p>
            <a:r>
              <a:t>        			printf("Trainee Number : %d\n",i+1);</a:t>
            </a:r>
          </a:p>
          <a:p>
            <a:r>
              <a:t>    		}</a:t>
            </a:r>
          </a:p>
          <a:p>
            <a:r>
              <a:t>    		if(average[i]&lt;70)</a:t>
            </a:r>
          </a:p>
          <a:p>
            <a:r>
              <a:t>    		{</a:t>
            </a:r>
          </a:p>
          <a:p>
            <a:r>
              <a:t>        			printf("Trainee is Unfit");</a:t>
            </a:r>
          </a:p>
          <a:p>
            <a:r>
              <a:t>    		}</a:t>
            </a:r>
          </a:p>
          <a:p>
            <a:r>
              <a:t>	}</a:t>
            </a:r>
          </a:p>
          <a:p>
            <a:r>
              <a:t>	return 0;</a:t>
            </a:r>
          </a:p>
          <a:p>
            <a:r>
              <a:t>}  </a:t>
            </a:r>
          </a:p>
        </p:txBody>
      </p:sp>
    </p:spTree>
    <p:extLst>
      <p:ext uri="{BB962C8B-B14F-4D97-AF65-F5344CB8AC3E}">
        <p14:creationId xmlns:p14="http://schemas.microsoft.com/office/powerpoint/2010/main" val="1068469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 name="Shape 656"/>
          <p:cNvSpPr>
            <a:spLocks noGrp="1" noRot="1" noChangeAspect="1"/>
          </p:cNvSpPr>
          <p:nvPr>
            <p:ph type="sldImg"/>
          </p:nvPr>
        </p:nvSpPr>
        <p:spPr>
          <a:xfrm>
            <a:off x="381000" y="685800"/>
            <a:ext cx="6096000" cy="3429000"/>
          </a:xfrm>
          <a:prstGeom prst="rect">
            <a:avLst/>
          </a:prstGeom>
        </p:spPr>
        <p:txBody>
          <a:bodyPr/>
          <a:lstStyle/>
          <a:p>
            <a:endParaRPr/>
          </a:p>
        </p:txBody>
      </p:sp>
      <p:sp>
        <p:nvSpPr>
          <p:cNvPr id="657" name="Shape 657"/>
          <p:cNvSpPr>
            <a:spLocks noGrp="1"/>
          </p:cNvSpPr>
          <p:nvPr>
            <p:ph type="body" sz="quarter" idx="1"/>
          </p:nvPr>
        </p:nvSpPr>
        <p:spPr>
          <a:prstGeom prst="rect">
            <a:avLst/>
          </a:prstGeom>
        </p:spPr>
        <p:txBody>
          <a:bodyPr/>
          <a:lstStyle/>
          <a:p>
            <a:r>
              <a:t>C++ :</a:t>
            </a:r>
          </a:p>
          <a:p>
            <a:endParaRPr/>
          </a:p>
          <a:p>
            <a:r>
              <a:t>#include &lt;bits/stdc++.h&gt;</a:t>
            </a:r>
          </a:p>
          <a:p>
            <a:r>
              <a:t>using namespace std;</a:t>
            </a:r>
          </a:p>
          <a:p>
            <a:r>
              <a:t>int main()</a:t>
            </a:r>
          </a:p>
          <a:p>
            <a:r>
              <a:t>{</a:t>
            </a:r>
          </a:p>
          <a:p>
            <a:r>
              <a:t>string s="Hello";</a:t>
            </a:r>
          </a:p>
          <a:p>
            <a:r>
              <a:t>int a=0,b=0;</a:t>
            </a:r>
          </a:p>
          <a:p>
            <a:r>
              <a:t>getline(cin,s);</a:t>
            </a:r>
          </a:p>
          <a:p>
            <a:r>
              <a:t>for(auto i:s)</a:t>
            </a:r>
          </a:p>
          <a:p>
            <a:r>
              <a:t>if(i=='#') a++;</a:t>
            </a:r>
          </a:p>
          <a:p>
            <a:r>
              <a:t>else if(i=='*') b++;</a:t>
            </a:r>
          </a:p>
          <a:p>
            <a:r>
              <a:t>cout&lt;&lt;b-a;</a:t>
            </a:r>
          </a:p>
          <a:p>
            <a:r>
              <a:t>}</a:t>
            </a:r>
          </a:p>
          <a:p>
            <a:endParaRPr/>
          </a:p>
          <a:p>
            <a:endParaRPr/>
          </a:p>
          <a:p>
            <a:r>
              <a:t>Java :</a:t>
            </a:r>
          </a:p>
          <a:p>
            <a:endParaRPr/>
          </a:p>
          <a:p>
            <a:endParaRPr/>
          </a:p>
          <a:p>
            <a:r>
              <a:t>import java.util.*;</a:t>
            </a:r>
          </a:p>
          <a:p>
            <a:r>
              <a:t>public class Main</a:t>
            </a:r>
          </a:p>
          <a:p>
            <a:r>
              <a:t>{</a:t>
            </a:r>
          </a:p>
          <a:p>
            <a:r>
              <a:t> 	public static void main(String[] args)</a:t>
            </a:r>
          </a:p>
          <a:p>
            <a:r>
              <a:t> 	{</a:t>
            </a:r>
          </a:p>
          <a:p>
            <a:r>
              <a:t>        		</a:t>
            </a:r>
          </a:p>
          <a:p>
            <a:r>
              <a:t>        		String str="Hello";</a:t>
            </a:r>
          </a:p>
          <a:p>
            <a:r>
              <a:t>        		int count1=0,count2=0;</a:t>
            </a:r>
          </a:p>
          <a:p>
            <a:r>
              <a:t>        		for(int i=0;i&lt;str.length();i++)</a:t>
            </a:r>
          </a:p>
          <a:p>
            <a:r>
              <a:t>        		{</a:t>
            </a:r>
          </a:p>
          <a:p>
            <a:r>
              <a:t>                 		if(str.charAt(i)=='*')</a:t>
            </a:r>
          </a:p>
          <a:p>
            <a:r>
              <a:t>                        		count1++;</a:t>
            </a:r>
          </a:p>
          <a:p>
            <a:r>
              <a:t>                 		else if(str.charAt(i)=='#')</a:t>
            </a:r>
          </a:p>
          <a:p>
            <a:r>
              <a:t>                         		count2++;</a:t>
            </a:r>
          </a:p>
          <a:p>
            <a:r>
              <a:t>        		}</a:t>
            </a:r>
          </a:p>
          <a:p>
            <a:r>
              <a:t>        		System.out.println(count1-count2);</a:t>
            </a:r>
          </a:p>
          <a:p>
            <a:r>
              <a:t>	}</a:t>
            </a:r>
          </a:p>
          <a:p>
            <a:r>
              <a:t>}</a:t>
            </a:r>
          </a:p>
          <a:p>
            <a:endParaRPr/>
          </a:p>
          <a:p>
            <a:endParaRPr/>
          </a:p>
          <a:p>
            <a:r>
              <a:t>Python :</a:t>
            </a:r>
          </a:p>
          <a:p>
            <a:endParaRPr/>
          </a:p>
          <a:p>
            <a:endParaRPr/>
          </a:p>
          <a:p>
            <a:r>
              <a:t>s="Hello"</a:t>
            </a:r>
          </a:p>
          <a:p>
            <a:r>
              <a:t>a=0</a:t>
            </a:r>
          </a:p>
          <a:p>
            <a:r>
              <a:t>b=0</a:t>
            </a:r>
          </a:p>
          <a:p>
            <a:r>
              <a:t>for i in s:</a:t>
            </a:r>
          </a:p>
          <a:p>
            <a:r>
              <a:t>    if i=='*':</a:t>
            </a:r>
          </a:p>
          <a:p>
            <a:r>
              <a:t>        a+=1</a:t>
            </a:r>
          </a:p>
          <a:p>
            <a:r>
              <a:t>    elif i=='#':</a:t>
            </a:r>
          </a:p>
          <a:p>
            <a:r>
              <a:t>        b+=1</a:t>
            </a:r>
          </a:p>
          <a:p>
            <a:r>
              <a:t>print(a-b)</a:t>
            </a:r>
          </a:p>
          <a:p>
            <a:endParaRPr/>
          </a:p>
        </p:txBody>
      </p:sp>
    </p:spTree>
    <p:extLst>
      <p:ext uri="{BB962C8B-B14F-4D97-AF65-F5344CB8AC3E}">
        <p14:creationId xmlns:p14="http://schemas.microsoft.com/office/powerpoint/2010/main" val="2922117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Shape 662"/>
          <p:cNvSpPr>
            <a:spLocks noGrp="1" noRot="1" noChangeAspect="1"/>
          </p:cNvSpPr>
          <p:nvPr>
            <p:ph type="sldImg"/>
          </p:nvPr>
        </p:nvSpPr>
        <p:spPr>
          <a:xfrm>
            <a:off x="381000" y="685800"/>
            <a:ext cx="6096000" cy="3429000"/>
          </a:xfrm>
          <a:prstGeom prst="rect">
            <a:avLst/>
          </a:prstGeom>
        </p:spPr>
        <p:txBody>
          <a:bodyPr/>
          <a:lstStyle/>
          <a:p>
            <a:endParaRPr/>
          </a:p>
        </p:txBody>
      </p:sp>
      <p:sp>
        <p:nvSpPr>
          <p:cNvPr id="663" name="Shape 663"/>
          <p:cNvSpPr>
            <a:spLocks noGrp="1"/>
          </p:cNvSpPr>
          <p:nvPr>
            <p:ph type="body" sz="quarter" idx="1"/>
          </p:nvPr>
        </p:nvSpPr>
        <p:spPr>
          <a:prstGeom prst="rect">
            <a:avLst/>
          </a:prstGeom>
        </p:spPr>
        <p:txBody>
          <a:bodyPr/>
          <a:lstStyle/>
          <a:p>
            <a:r>
              <a:t>c++ :</a:t>
            </a:r>
          </a:p>
          <a:p>
            <a:endParaRPr/>
          </a:p>
          <a:p>
            <a:r>
              <a:t>#include &lt;bits/stdc++.h&gt;</a:t>
            </a:r>
          </a:p>
          <a:p>
            <a:r>
              <a:t>using namespace std;</a:t>
            </a:r>
          </a:p>
          <a:p>
            <a:r>
              <a:t>int main ()</a:t>
            </a:r>
          </a:p>
          <a:p>
            <a:r>
              <a:t>{</a:t>
            </a:r>
          </a:p>
          <a:p>
            <a:r>
              <a:t>int v, w;</a:t>
            </a:r>
          </a:p>
          <a:p>
            <a:r>
              <a:t>cin &gt;&gt; v &gt;&gt; w;</a:t>
            </a:r>
          </a:p>
          <a:p>
            <a:r>
              <a:t>float x = ((4 * v) - w) / 2;</a:t>
            </a:r>
          </a:p>
          <a:p>
            <a:r>
              <a:t>if ((w &amp; 1) || w &lt; 2 || w &lt;= v)</a:t>
            </a:r>
          </a:p>
          <a:p>
            <a:r>
              <a:t>{</a:t>
            </a:r>
          </a:p>
          <a:p>
            <a:r>
              <a:t>cout &lt;&lt; "INVALID INPUT";</a:t>
            </a:r>
          </a:p>
          <a:p>
            <a:r>
              <a:t>return 0;</a:t>
            </a:r>
          </a:p>
          <a:p>
            <a:r>
              <a:t>}</a:t>
            </a:r>
          </a:p>
          <a:p>
            <a:r>
              <a:t>cout &lt;&lt; "TW=" &lt;&lt; x &lt;&lt; " " &lt;&lt; "FW=" &lt;&lt; v - x;</a:t>
            </a:r>
          </a:p>
          <a:p>
            <a:endParaRPr/>
          </a:p>
          <a:p>
            <a:r>
              <a:t>}</a:t>
            </a:r>
          </a:p>
          <a:p>
            <a:endParaRPr/>
          </a:p>
          <a:p>
            <a:endParaRPr/>
          </a:p>
          <a:p>
            <a:r>
              <a:t>Java :</a:t>
            </a:r>
          </a:p>
          <a:p>
            <a:endParaRPr/>
          </a:p>
          <a:p>
            <a:endParaRPr/>
          </a:p>
          <a:p>
            <a:r>
              <a:t>import java.util.*;</a:t>
            </a:r>
          </a:p>
          <a:p>
            <a:r>
              <a:t>public class Main</a:t>
            </a:r>
          </a:p>
          <a:p>
            <a:r>
              <a:t>{</a:t>
            </a:r>
          </a:p>
          <a:p>
            <a:r>
              <a:t>    public static void main(String[] args)</a:t>
            </a:r>
          </a:p>
          <a:p>
            <a:r>
              <a:t>    {</a:t>
            </a:r>
          </a:p>
          <a:p>
            <a:r>
              <a:t>             Scanner sc=new Scanner(System.in);</a:t>
            </a:r>
          </a:p>
          <a:p>
            <a:r>
              <a:t>             int v=sc.nextInt();</a:t>
            </a:r>
          </a:p>
          <a:p>
            <a:r>
              <a:t>             int w=sc.nextInt();</a:t>
            </a:r>
          </a:p>
          <a:p>
            <a:r>
              <a:t>             float res=((4*v)-w)/2;</a:t>
            </a:r>
          </a:p>
          <a:p>
            <a:r>
              <a:t>             if(w&gt;=2 &amp;&amp; (w%2==0) &amp;&amp; v&lt;w)              </a:t>
            </a:r>
          </a:p>
          <a:p>
            <a:r>
              <a:t>             System.out.println("TW= "+(int)(res)+" FW= "+(int)(v-res));</a:t>
            </a:r>
          </a:p>
          <a:p>
            <a:r>
              <a:t>             else                </a:t>
            </a:r>
          </a:p>
          <a:p>
            <a:r>
              <a:t>             System.out.println("INVALID INPUT");</a:t>
            </a:r>
          </a:p>
          <a:p>
            <a:r>
              <a:t>    }</a:t>
            </a:r>
          </a:p>
          <a:p>
            <a:r>
              <a:t>}</a:t>
            </a:r>
          </a:p>
          <a:p>
            <a:endParaRPr/>
          </a:p>
          <a:p>
            <a:r>
              <a:t>Python :</a:t>
            </a:r>
          </a:p>
          <a:p>
            <a:endParaRPr/>
          </a:p>
          <a:p>
            <a:r>
              <a:t>v=5</a:t>
            </a:r>
          </a:p>
          <a:p>
            <a:r>
              <a:t>w=6</a:t>
            </a:r>
          </a:p>
          <a:p>
            <a:r>
              <a:t>if (w&amp;1)==1 or w&lt;2 or w&lt;=v:</a:t>
            </a:r>
          </a:p>
          <a:p>
            <a:r>
              <a:t>    print("INVALID INPUT")</a:t>
            </a:r>
          </a:p>
          <a:p>
            <a:r>
              <a:t>else:</a:t>
            </a:r>
          </a:p>
          <a:p>
            <a:r>
              <a:t>    x=((4*v) -w)//2</a:t>
            </a:r>
          </a:p>
          <a:p>
            <a:r>
              <a:t>    print("TW={0} FW={1}”.format(x,v-x))</a:t>
            </a:r>
          </a:p>
          <a:p>
            <a:endParaRPr/>
          </a:p>
          <a:p>
            <a:endParaRPr/>
          </a:p>
        </p:txBody>
      </p:sp>
    </p:spTree>
    <p:extLst>
      <p:ext uri="{BB962C8B-B14F-4D97-AF65-F5344CB8AC3E}">
        <p14:creationId xmlns:p14="http://schemas.microsoft.com/office/powerpoint/2010/main" val="2527093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Shape 672"/>
          <p:cNvSpPr>
            <a:spLocks noGrp="1" noRot="1" noChangeAspect="1"/>
          </p:cNvSpPr>
          <p:nvPr>
            <p:ph type="sldImg"/>
          </p:nvPr>
        </p:nvSpPr>
        <p:spPr>
          <a:xfrm>
            <a:off x="381000" y="685800"/>
            <a:ext cx="6096000" cy="3429000"/>
          </a:xfrm>
          <a:prstGeom prst="rect">
            <a:avLst/>
          </a:prstGeom>
        </p:spPr>
        <p:txBody>
          <a:bodyPr/>
          <a:lstStyle/>
          <a:p>
            <a:endParaRPr/>
          </a:p>
        </p:txBody>
      </p:sp>
      <p:sp>
        <p:nvSpPr>
          <p:cNvPr id="673" name="Shape 673"/>
          <p:cNvSpPr>
            <a:spLocks noGrp="1"/>
          </p:cNvSpPr>
          <p:nvPr>
            <p:ph type="body" sz="quarter" idx="1"/>
          </p:nvPr>
        </p:nvSpPr>
        <p:spPr>
          <a:prstGeom prst="rect">
            <a:avLst/>
          </a:prstGeom>
        </p:spPr>
        <p:txBody>
          <a:bodyPr/>
          <a:lstStyle/>
          <a:p>
            <a:r>
              <a:t>C :</a:t>
            </a:r>
          </a:p>
          <a:p>
            <a:endParaRPr/>
          </a:p>
          <a:p>
            <a:r>
              <a:t>#include &lt;stdio.h&gt;   </a:t>
            </a:r>
          </a:p>
          <a:p>
            <a:r>
              <a:t>int main()  </a:t>
            </a:r>
          </a:p>
          <a:p>
            <a:r>
              <a:t>{</a:t>
            </a:r>
          </a:p>
          <a:p>
            <a:r>
              <a:t>	int n=10, k=5;</a:t>
            </a:r>
          </a:p>
          <a:p>
            <a:r>
              <a:t>	int num;</a:t>
            </a:r>
          </a:p>
          <a:p>
            <a:r>
              <a:t>	scanf("%d",&amp;num);</a:t>
            </a:r>
          </a:p>
          <a:p>
            <a:r>
              <a:t>	if(num&gt;=1 &amp;&amp; num&lt;=5)</a:t>
            </a:r>
          </a:p>
          <a:p>
            <a:r>
              <a:t>	{</a:t>
            </a:r>
          </a:p>
          <a:p>
            <a:r>
              <a:t>    		printf("NUMBER OF CANDIES SOLD : %d\n",num);</a:t>
            </a:r>
          </a:p>
          <a:p>
            <a:r>
              <a:t>    		printf("NUMBER OF CANDIES LEFT : %d",n-num);</a:t>
            </a:r>
          </a:p>
          <a:p>
            <a:r>
              <a:t>	}</a:t>
            </a:r>
          </a:p>
          <a:p>
            <a:r>
              <a:t>	else</a:t>
            </a:r>
          </a:p>
          <a:p>
            <a:r>
              <a:t>	{</a:t>
            </a:r>
          </a:p>
          <a:p>
            <a:r>
              <a:t>    		printf("INVALID INPUT\n");</a:t>
            </a:r>
          </a:p>
          <a:p>
            <a:r>
              <a:t>    		printf("NUMBER OF CANDIES LEFT : %d",n);</a:t>
            </a:r>
          </a:p>
          <a:p>
            <a:r>
              <a:t>	}</a:t>
            </a:r>
          </a:p>
          <a:p>
            <a:r>
              <a:t>	return 0;</a:t>
            </a:r>
          </a:p>
          <a:p>
            <a:r>
              <a:t>} </a:t>
            </a:r>
          </a:p>
        </p:txBody>
      </p:sp>
    </p:spTree>
    <p:extLst>
      <p:ext uri="{BB962C8B-B14F-4D97-AF65-F5344CB8AC3E}">
        <p14:creationId xmlns:p14="http://schemas.microsoft.com/office/powerpoint/2010/main" val="348228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 name="Shape 682"/>
          <p:cNvSpPr>
            <a:spLocks noGrp="1" noRot="1" noChangeAspect="1"/>
          </p:cNvSpPr>
          <p:nvPr>
            <p:ph type="sldImg"/>
          </p:nvPr>
        </p:nvSpPr>
        <p:spPr>
          <a:xfrm>
            <a:off x="381000" y="685800"/>
            <a:ext cx="6096000" cy="3429000"/>
          </a:xfrm>
          <a:prstGeom prst="rect">
            <a:avLst/>
          </a:prstGeom>
        </p:spPr>
        <p:txBody>
          <a:bodyPr/>
          <a:lstStyle/>
          <a:p>
            <a:endParaRPr/>
          </a:p>
        </p:txBody>
      </p:sp>
      <p:sp>
        <p:nvSpPr>
          <p:cNvPr id="683" name="Shape 683"/>
          <p:cNvSpPr>
            <a:spLocks noGrp="1"/>
          </p:cNvSpPr>
          <p:nvPr>
            <p:ph type="body" sz="quarter" idx="1"/>
          </p:nvPr>
        </p:nvSpPr>
        <p:spPr>
          <a:prstGeom prst="rect">
            <a:avLst/>
          </a:prstGeom>
        </p:spPr>
        <p:txBody>
          <a:bodyPr/>
          <a:lstStyle/>
          <a:p>
            <a:r>
              <a:t>C : </a:t>
            </a:r>
          </a:p>
          <a:p>
            <a:endParaRPr/>
          </a:p>
          <a:p>
            <a:r>
              <a:t>#include &lt;stdio.h&gt;</a:t>
            </a:r>
          </a:p>
          <a:p>
            <a:r>
              <a:t>int main()</a:t>
            </a:r>
          </a:p>
          <a:p>
            <a:r>
              <a:t>{</a:t>
            </a:r>
          </a:p>
          <a:p>
            <a:r>
              <a:t>    int t,j,i,count=0;</a:t>
            </a:r>
          </a:p>
          <a:p>
            <a:r>
              <a:t>    long int ncr;</a:t>
            </a:r>
          </a:p>
          <a:p>
            <a:r>
              <a:t>    long int result,diff;</a:t>
            </a:r>
          </a:p>
          <a:p>
            <a:r>
              <a:t>    scanf("%d",&amp;t);</a:t>
            </a:r>
          </a:p>
          <a:p>
            <a:r>
              <a:t>    long int n[t];</a:t>
            </a:r>
          </a:p>
          <a:p>
            <a:r>
              <a:t>    long int m[t];</a:t>
            </a:r>
          </a:p>
          <a:p>
            <a:r>
              <a:t>    long int s[t];</a:t>
            </a:r>
          </a:p>
          <a:p>
            <a:r>
              <a:t>    for(i=0;i=m[i])</a:t>
            </a:r>
          </a:p>
          <a:p>
            <a:r>
              <a:t>        {</a:t>
            </a:r>
          </a:p>
          <a:p>
            <a:r>
              <a:t>            result=(s[i]+m[i])-1;</a:t>
            </a:r>
          </a:p>
          <a:p>
            <a:r>
              <a:t>            printf("%ld\n",result);</a:t>
            </a:r>
          </a:p>
          <a:p>
            <a:r>
              <a:t>        }</a:t>
            </a:r>
          </a:p>
          <a:p>
            <a:r>
              <a:t>        if(countn[i])</a:t>
            </a:r>
          </a:p>
          <a:p>
            <a:r>
              <a:t>            {</a:t>
            </a:r>
          </a:p>
          <a:p>
            <a:r>
              <a:t>                diff=diff-n[i];</a:t>
            </a:r>
          </a:p>
          <a:p>
            <a:r>
              <a:t>            }</a:t>
            </a:r>
          </a:p>
          <a:p>
            <a:r>
              <a:t>            printf("%ld\n",diff);</a:t>
            </a:r>
          </a:p>
          <a:p>
            <a:r>
              <a:t>        }</a:t>
            </a:r>
          </a:p>
          <a:p>
            <a:r>
              <a:t>    }</a:t>
            </a:r>
          </a:p>
          <a:p>
            <a:r>
              <a:t>    return 0;</a:t>
            </a:r>
          </a:p>
          <a:p>
            <a:r>
              <a:t>}</a:t>
            </a:r>
          </a:p>
        </p:txBody>
      </p:sp>
    </p:spTree>
    <p:extLst>
      <p:ext uri="{BB962C8B-B14F-4D97-AF65-F5344CB8AC3E}">
        <p14:creationId xmlns:p14="http://schemas.microsoft.com/office/powerpoint/2010/main" val="2026216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 name="Shape 692"/>
          <p:cNvSpPr>
            <a:spLocks noGrp="1" noRot="1" noChangeAspect="1"/>
          </p:cNvSpPr>
          <p:nvPr>
            <p:ph type="sldImg"/>
          </p:nvPr>
        </p:nvSpPr>
        <p:spPr>
          <a:xfrm>
            <a:off x="381000" y="685800"/>
            <a:ext cx="6096000" cy="3429000"/>
          </a:xfrm>
          <a:prstGeom prst="rect">
            <a:avLst/>
          </a:prstGeom>
        </p:spPr>
        <p:txBody>
          <a:bodyPr/>
          <a:lstStyle/>
          <a:p>
            <a:endParaRPr/>
          </a:p>
        </p:txBody>
      </p:sp>
      <p:sp>
        <p:nvSpPr>
          <p:cNvPr id="693" name="Shape 693"/>
          <p:cNvSpPr>
            <a:spLocks noGrp="1"/>
          </p:cNvSpPr>
          <p:nvPr>
            <p:ph type="body" sz="quarter" idx="1"/>
          </p:nvPr>
        </p:nvSpPr>
        <p:spPr>
          <a:prstGeom prst="rect">
            <a:avLst/>
          </a:prstGeom>
        </p:spPr>
        <p:txBody>
          <a:bodyPr/>
          <a:lstStyle/>
          <a:p>
            <a:r>
              <a:t>C : </a:t>
            </a:r>
          </a:p>
          <a:p>
            <a:endParaRPr/>
          </a:p>
          <a:p>
            <a:r>
              <a:t>#include &lt;stdio.h&gt;</a:t>
            </a:r>
          </a:p>
          <a:p>
            <a:r>
              <a:t>int countPairsWithDiffK(int arr[], int n, int k) </a:t>
            </a:r>
          </a:p>
          <a:p>
            <a:r>
              <a:t>{ </a:t>
            </a:r>
          </a:p>
          <a:p>
            <a:r>
              <a:t>    int count = 0; </a:t>
            </a:r>
          </a:p>
          <a:p>
            <a:r>
              <a:t>    for (int i = 0; i &lt; n; i++) </a:t>
            </a:r>
          </a:p>
          <a:p>
            <a:r>
              <a:t>    {        </a:t>
            </a:r>
          </a:p>
          <a:p>
            <a:r>
              <a:t>        for (int j = i+1; j &lt; n; j++) </a:t>
            </a:r>
          </a:p>
          <a:p>
            <a:r>
              <a:t>        {</a:t>
            </a:r>
          </a:p>
          <a:p>
            <a:r>
              <a:t>            if (arr[i] - arr[j] == k || arr[j] - arr[i] == k ) </a:t>
            </a:r>
          </a:p>
          <a:p>
            <a:r>
              <a:t>            {</a:t>
            </a:r>
          </a:p>
          <a:p>
            <a:r>
              <a:t>                count++;</a:t>
            </a:r>
          </a:p>
          <a:p>
            <a:r>
              <a:t>            }</a:t>
            </a:r>
          </a:p>
          <a:p>
            <a:r>
              <a:t>        } </a:t>
            </a:r>
          </a:p>
          <a:p>
            <a:r>
              <a:t>    } </a:t>
            </a:r>
          </a:p>
          <a:p>
            <a:r>
              <a:t>    return count; </a:t>
            </a:r>
          </a:p>
          <a:p>
            <a:r>
              <a:t>} </a:t>
            </a:r>
          </a:p>
          <a:p>
            <a:r>
              <a:t>int main() </a:t>
            </a:r>
          </a:p>
          <a:p>
            <a:r>
              <a:t>{ </a:t>
            </a:r>
          </a:p>
          <a:p>
            <a:r>
              <a:t>    int arr[] =  {1, 5, 3, 4, 2}; </a:t>
            </a:r>
          </a:p>
          <a:p>
            <a:r>
              <a:t>    int n = sizeof(arr)/sizeof(arr[0]); </a:t>
            </a:r>
          </a:p>
          <a:p>
            <a:r>
              <a:t>    int k = 3, result;</a:t>
            </a:r>
          </a:p>
          <a:p>
            <a:r>
              <a:t>    result = countPairsWithDiffK(arr, n, k); </a:t>
            </a:r>
          </a:p>
          <a:p>
            <a:r>
              <a:t>    printf("%d",result);</a:t>
            </a:r>
          </a:p>
          <a:p>
            <a:r>
              <a:t>    return 0; </a:t>
            </a:r>
          </a:p>
          <a:p>
            <a:r>
              <a:t>}</a:t>
            </a:r>
          </a:p>
        </p:txBody>
      </p:sp>
    </p:spTree>
    <p:extLst>
      <p:ext uri="{BB962C8B-B14F-4D97-AF65-F5344CB8AC3E}">
        <p14:creationId xmlns:p14="http://schemas.microsoft.com/office/powerpoint/2010/main" val="660472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Shape 698"/>
          <p:cNvSpPr>
            <a:spLocks noGrp="1" noRot="1" noChangeAspect="1"/>
          </p:cNvSpPr>
          <p:nvPr>
            <p:ph type="sldImg"/>
          </p:nvPr>
        </p:nvSpPr>
        <p:spPr>
          <a:xfrm>
            <a:off x="381000" y="685800"/>
            <a:ext cx="6096000" cy="3429000"/>
          </a:xfrm>
          <a:prstGeom prst="rect">
            <a:avLst/>
          </a:prstGeom>
        </p:spPr>
        <p:txBody>
          <a:bodyPr/>
          <a:lstStyle/>
          <a:p>
            <a:endParaRPr/>
          </a:p>
        </p:txBody>
      </p:sp>
      <p:sp>
        <p:nvSpPr>
          <p:cNvPr id="699" name="Shape 699"/>
          <p:cNvSpPr>
            <a:spLocks noGrp="1"/>
          </p:cNvSpPr>
          <p:nvPr>
            <p:ph type="body" sz="quarter" idx="1"/>
          </p:nvPr>
        </p:nvSpPr>
        <p:spPr>
          <a:prstGeom prst="rect">
            <a:avLst/>
          </a:prstGeom>
        </p:spPr>
        <p:txBody>
          <a:bodyPr/>
          <a:lstStyle/>
          <a:p>
            <a:r>
              <a:t>C++ :</a:t>
            </a:r>
          </a:p>
          <a:p>
            <a:endParaRPr/>
          </a:p>
          <a:p>
            <a:r>
              <a:t>#include&lt;bits/stdc++.h&gt;</a:t>
            </a:r>
          </a:p>
          <a:p>
            <a:r>
              <a:t>using namespace std;</a:t>
            </a:r>
          </a:p>
          <a:p>
            <a:r>
              <a:t>int R2,R1,N;</a:t>
            </a:r>
          </a:p>
          <a:p>
            <a:r>
              <a:t>int M[]={0,25,16,9,4,1,0,1,4,9,16,25,36};</a:t>
            </a:r>
          </a:p>
          <a:p>
            <a:r>
              <a:t>int D[]={0,14,13,12,11,10,9,8,7,6,5,4,3,2,1,0,1,2,3,4,5,6,7,8,9,10,11,12,13,14,15,16};</a:t>
            </a:r>
          </a:p>
          <a:p>
            <a:r>
              <a:t>int MM[]={0,31,28,31,30,31,30,31,31,30,31,30,31};</a:t>
            </a:r>
          </a:p>
          <a:p>
            <a:r>
              <a:t>int func(int p)</a:t>
            </a:r>
          </a:p>
          <a:p>
            <a:r>
              <a:t>{int s,sum=0;</a:t>
            </a:r>
          </a:p>
          <a:p>
            <a:r>
              <a:t>    for(int m=1;m&lt;=12;m++)</a:t>
            </a:r>
          </a:p>
          <a:p>
            <a:r>
              <a:t>    for(int d=1;d&lt;=MM[m];d++)</a:t>
            </a:r>
          </a:p>
          <a:p>
            <a:r>
              <a:t>    {s=min(M[m]+D[d],N);</a:t>
            </a:r>
          </a:p>
          <a:p>
            <a:endParaRPr/>
          </a:p>
          <a:p>
            <a:r>
              <a:t>sum+=min(p,s)*R2 + (s-min(p,s))*R1;</a:t>
            </a:r>
          </a:p>
          <a:p>
            <a:r>
              <a:t>}</a:t>
            </a:r>
          </a:p>
          <a:p>
            <a:r>
              <a:t>return sum;</a:t>
            </a:r>
          </a:p>
          <a:p>
            <a:r>
              <a:t>}</a:t>
            </a:r>
          </a:p>
          <a:p>
            <a:r>
              <a:t>int main()</a:t>
            </a:r>
          </a:p>
          <a:p>
            <a:r>
              <a:t>{</a:t>
            </a:r>
          </a:p>
          <a:p>
            <a:r>
              <a:t>int R,l=0;</a:t>
            </a:r>
          </a:p>
          <a:p>
            <a:r>
              <a:t>cin&gt;&gt;N&gt;&gt;R1&gt;&gt;R2&gt;&gt;R;</a:t>
            </a:r>
          </a:p>
          <a:p>
            <a:endParaRPr/>
          </a:p>
          <a:p>
            <a:r>
              <a:t>int nn=N;</a:t>
            </a:r>
          </a:p>
          <a:p>
            <a:r>
              <a:t>while(nn--)</a:t>
            </a:r>
          </a:p>
          <a:p>
            <a:r>
              <a:t>{</a:t>
            </a:r>
          </a:p>
          <a:p>
            <a:r>
              <a:t>if(func(nn)&gt;=R)</a:t>
            </a:r>
          </a:p>
          <a:p>
            <a:r>
              <a:t>{l=nn;break;</a:t>
            </a:r>
          </a:p>
          <a:p>
            <a:r>
              <a:t>}</a:t>
            </a:r>
          </a:p>
          <a:p>
            <a:r>
              <a:t>}</a:t>
            </a:r>
          </a:p>
          <a:p>
            <a:endParaRPr/>
          </a:p>
          <a:p>
            <a:r>
              <a:t>cout&lt;&lt;N-l;</a:t>
            </a:r>
          </a:p>
          <a:p>
            <a:endParaRPr/>
          </a:p>
          <a:p>
            <a:r>
              <a:t>}</a:t>
            </a:r>
          </a:p>
          <a:p>
            <a:endParaRPr/>
          </a:p>
          <a:p>
            <a:endParaRPr/>
          </a:p>
          <a:p>
            <a:endParaRPr/>
          </a:p>
          <a:p>
            <a:r>
              <a:t>Java :</a:t>
            </a:r>
          </a:p>
          <a:p>
            <a:endParaRPr/>
          </a:p>
          <a:p>
            <a:r>
              <a:t>import java.util.*;</a:t>
            </a:r>
          </a:p>
          <a:p>
            <a:endParaRPr/>
          </a:p>
          <a:p>
            <a:r>
              <a:t>class Main</a:t>
            </a:r>
          </a:p>
          <a:p>
            <a:r>
              <a:t>{</a:t>
            </a:r>
          </a:p>
          <a:p>
            <a:endParaRPr/>
          </a:p>
          <a:p>
            <a:r>
              <a:t>static int R1, R2, N;</a:t>
            </a:r>
          </a:p>
          <a:p>
            <a:r>
              <a:t>static int M[] = { 0, 25, 16, 9, 4, 1, 0, 1, 4, 9, 16, 25, 36 };</a:t>
            </a:r>
          </a:p>
          <a:p>
            <a:r>
              <a:t>static int D[] ={ 0, 14, 13, 12, 11, 10, 9, 8, 7, 6, 5, 4, 3, 2, 1, 0, 1, 2, 3, 4, 5, 6,7, 8, 9, 10, 11, 12, 13, 14, 15, 16 };</a:t>
            </a:r>
          </a:p>
          <a:p>
            <a:r>
              <a:t>static int MM[] = { 0, 31, 28, 31, 30, 31, 30, 31, 31, 30, 31, 30, 31 };</a:t>
            </a:r>
          </a:p>
          <a:p>
            <a:endParaRPr/>
          </a:p>
          <a:p>
            <a:r>
              <a:t>static int func (int p)</a:t>
            </a:r>
          </a:p>
          <a:p>
            <a:r>
              <a:t>{</a:t>
            </a:r>
          </a:p>
          <a:p>
            <a:r>
              <a:t>int s, sum = 0;</a:t>
            </a:r>
          </a:p>
          <a:p>
            <a:r>
              <a:t>for (int m = 1; m &lt;= 12; m++)</a:t>
            </a:r>
          </a:p>
          <a:p>
            <a:r>
              <a:t>{</a:t>
            </a:r>
          </a:p>
          <a:p>
            <a:r>
              <a:t>for (int d = 1; d &lt;= MM[m]; d++) { s = (int) Math.min (M[m] + D[d], N); sum +=(int) Math.min (p, s) * R2 + (s - (int) Math.min (p, s)) * R1; } } return sum; } public static void main (String[]args) { Scanner sc = new Scanner (System.in); int R, l = 0; N = sc.nextInt (); R1 = sc.nextInt (); R2 = sc.nextInt (); R = sc.nextInt (); int nn = N; while (nn-- != 0) { if (func (nn) &gt;= R)</a:t>
            </a:r>
          </a:p>
          <a:p>
            <a:r>
              <a:t>{</a:t>
            </a:r>
          </a:p>
          <a:p>
            <a:r>
              <a:t>l = nn;</a:t>
            </a:r>
          </a:p>
          <a:p>
            <a:r>
              <a:t>break;</a:t>
            </a:r>
          </a:p>
          <a:p>
            <a:r>
              <a:t>}</a:t>
            </a:r>
          </a:p>
          <a:p>
            <a:r>
              <a:t>}</a:t>
            </a:r>
          </a:p>
          <a:p>
            <a:r>
              <a:t>System.out.println (N - l);</a:t>
            </a:r>
          </a:p>
          <a:p>
            <a:r>
              <a:t>}</a:t>
            </a:r>
          </a:p>
          <a:p>
            <a:r>
              <a:t>}</a:t>
            </a:r>
          </a:p>
          <a:p>
            <a:endParaRPr/>
          </a:p>
          <a:p>
            <a:r>
              <a:t>Python :</a:t>
            </a:r>
          </a:p>
          <a:p>
            <a:endParaRPr/>
          </a:p>
          <a:p>
            <a:r>
              <a:t>M=[0,25,16,9,4,1,0,1,4,9,16,25,36]</a:t>
            </a:r>
          </a:p>
          <a:p>
            <a:r>
              <a:t>D=[0,14,13,12,11,10,9,8,7,6,5,4,3,2,1,0,1,2,3,4,5,6,7,8,9,10,11,12,13,14,15,16]</a:t>
            </a:r>
          </a:p>
          <a:p>
            <a:r>
              <a:t>MM=[0,31,28,31,30,31,30,31,31,30,31,30,31]</a:t>
            </a:r>
          </a:p>
          <a:p>
            <a:r>
              <a:t>N=int(input())</a:t>
            </a:r>
          </a:p>
          <a:p>
            <a:r>
              <a:t>R1,R2=map(int,input().split())</a:t>
            </a:r>
          </a:p>
          <a:p>
            <a:r>
              <a:t>R=int(input())</a:t>
            </a:r>
          </a:p>
          <a:p>
            <a:r>
              <a:t>nn,L=N,0</a:t>
            </a:r>
          </a:p>
          <a:p>
            <a:r>
              <a:t>while(nn):</a:t>
            </a:r>
          </a:p>
          <a:p>
            <a:r>
              <a:t>    sum=0</a:t>
            </a:r>
          </a:p>
          <a:p>
            <a:r>
              <a:t>    for m in range(1,13):</a:t>
            </a:r>
          </a:p>
          <a:p>
            <a:r>
              <a:t>        for d in range(1,MM[m]+1):</a:t>
            </a:r>
          </a:p>
          <a:p>
            <a:r>
              <a:t>            s=min(M[m]+D[d],N)</a:t>
            </a:r>
          </a:p>
          <a:p>
            <a:r>
              <a:t>            sum+=min(nn,s)*R2 + (s-min(nn,s))*R1</a:t>
            </a:r>
          </a:p>
          <a:p>
            <a:r>
              <a:t>    if(sum&gt;=R):</a:t>
            </a:r>
          </a:p>
          <a:p>
            <a:r>
              <a:t>        L=nn</a:t>
            </a:r>
          </a:p>
          <a:p>
            <a:r>
              <a:t>        break</a:t>
            </a:r>
          </a:p>
          <a:p>
            <a:r>
              <a:t>    nn-=1</a:t>
            </a:r>
          </a:p>
          <a:p>
            <a:r>
              <a:t>print(N-L)</a:t>
            </a:r>
          </a:p>
        </p:txBody>
      </p:sp>
    </p:spTree>
    <p:extLst>
      <p:ext uri="{BB962C8B-B14F-4D97-AF65-F5344CB8AC3E}">
        <p14:creationId xmlns:p14="http://schemas.microsoft.com/office/powerpoint/2010/main" val="582770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E2B3B86-130B-4336-9A74-159051237F03}"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2B3B86-130B-4336-9A74-159051237F03}"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2B3B86-130B-4336-9A74-159051237F03}"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2 Content">
    <p:spTree>
      <p:nvGrpSpPr>
        <p:cNvPr id="1" name=""/>
        <p:cNvGrpSpPr/>
        <p:nvPr/>
      </p:nvGrpSpPr>
      <p:grpSpPr>
        <a:xfrm>
          <a:off x="0" y="0"/>
          <a:ext cx="0" cy="0"/>
          <a:chOff x="0" y="0"/>
          <a:chExt cx="0" cy="0"/>
        </a:xfrm>
      </p:grpSpPr>
      <p:sp>
        <p:nvSpPr>
          <p:cNvPr id="180" name="Title Text"/>
          <p:cNvSpPr txBox="1">
            <a:spLocks noGrp="1"/>
          </p:cNvSpPr>
          <p:nvPr>
            <p:ph type="title" hasCustomPrompt="1"/>
          </p:nvPr>
        </p:nvSpPr>
        <p:spPr>
          <a:xfrm>
            <a:off x="609479" y="273599"/>
            <a:ext cx="10972442" cy="1145162"/>
          </a:xfrm>
          <a:prstGeom prst="rect">
            <a:avLst/>
          </a:prstGeom>
        </p:spPr>
        <p:txBody>
          <a:bodyPr>
            <a:normAutofit/>
          </a:bodyPr>
          <a:lstStyle>
            <a:lvl1pPr algn="l"/>
          </a:lstStyle>
          <a:p>
            <a:r>
              <a:t>Title Text</a:t>
            </a:r>
          </a:p>
        </p:txBody>
      </p:sp>
      <p:sp>
        <p:nvSpPr>
          <p:cNvPr id="181" name="Body Level One…"/>
          <p:cNvSpPr txBox="1">
            <a:spLocks noGrp="1"/>
          </p:cNvSpPr>
          <p:nvPr>
            <p:ph type="body" sz="half" idx="1" hasCustomPrompt="1"/>
          </p:nvPr>
        </p:nvSpPr>
        <p:spPr>
          <a:xfrm>
            <a:off x="609479" y="1604519"/>
            <a:ext cx="5354282" cy="3976922"/>
          </a:xfrm>
          <a:prstGeom prst="rect">
            <a:avLst/>
          </a:prstGeom>
        </p:spPr>
        <p:txBody>
          <a:bodyPr>
            <a:normAutofit/>
          </a:bodyPr>
          <a:lstStyle>
            <a:lvl1pPr>
              <a:buSzPct val="100000"/>
              <a:buFont typeface="Arial" panose="020B0604020202020204"/>
              <a:buChar char="•"/>
              <a:defRPr sz="2800"/>
            </a:lvl1pPr>
            <a:lvl2pPr marL="723900" indent="-266700">
              <a:buSzPct val="100000"/>
              <a:buFont typeface="Arial" panose="020B0604020202020204"/>
              <a:buChar char="•"/>
              <a:defRPr sz="2800"/>
            </a:lvl2pPr>
            <a:lvl3pPr marL="1234440" indent="-320040">
              <a:buSzPct val="100000"/>
              <a:buFont typeface="Arial" panose="020B0604020202020204"/>
              <a:buChar char="•"/>
              <a:defRPr sz="2800"/>
            </a:lvl3pPr>
            <a:lvl4pPr marL="1727200" indent="-355600">
              <a:buSzPct val="100000"/>
              <a:buFont typeface="Arial" panose="020B0604020202020204"/>
              <a:buChar char="•"/>
              <a:defRPr sz="2800"/>
            </a:lvl4pPr>
            <a:lvl5pPr marL="2184400" indent="-355600">
              <a:buSzPct val="100000"/>
              <a:buFont typeface="Arial" panose="020B0604020202020204"/>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182" name="PlaceHolder 3"/>
          <p:cNvSpPr>
            <a:spLocks noGrp="1"/>
          </p:cNvSpPr>
          <p:nvPr>
            <p:ph type="body" sz="half" idx="21"/>
          </p:nvPr>
        </p:nvSpPr>
        <p:spPr>
          <a:xfrm>
            <a:off x="6231959" y="1604519"/>
            <a:ext cx="5354282" cy="3976922"/>
          </a:xfrm>
          <a:prstGeom prst="rect">
            <a:avLst/>
          </a:prstGeom>
        </p:spPr>
        <p:txBody>
          <a:bodyPr>
            <a:normAutofit/>
          </a:bodyPr>
          <a:lstStyle/>
          <a:p>
            <a:pPr>
              <a:buSzPct val="100000"/>
              <a:buFont typeface="Arial" panose="020B0604020202020204"/>
              <a:buChar char="•"/>
              <a:defRPr sz="2800"/>
            </a:pPr>
            <a:endParaRPr/>
          </a:p>
        </p:txBody>
      </p:sp>
      <p:sp>
        <p:nvSpPr>
          <p:cNvPr id="18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Blank Slide">
    <p:spTree>
      <p:nvGrpSpPr>
        <p:cNvPr id="1" name=""/>
        <p:cNvGrpSpPr/>
        <p:nvPr/>
      </p:nvGrpSpPr>
      <p:grpSpPr>
        <a:xfrm>
          <a:off x="0" y="0"/>
          <a:ext cx="0" cy="0"/>
          <a:chOff x="0" y="0"/>
          <a:chExt cx="0" cy="0"/>
        </a:xfrm>
      </p:grpSpPr>
      <p:sp>
        <p:nvSpPr>
          <p:cNvPr id="30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2B3B86-130B-4336-9A74-159051237F03}"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E2B3B86-130B-4336-9A74-159051237F03}"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2B3B86-130B-4336-9A74-159051237F03}" type="datetimeFigureOut">
              <a:rPr lang="en-US" smtClean="0"/>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2B3B86-130B-4336-9A74-159051237F03}" type="datetimeFigureOut">
              <a:rPr lang="en-US" smtClean="0"/>
              <a:t>7/20/2023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2B3B86-130B-4336-9A74-159051237F03}" type="datetimeFigureOut">
              <a:rPr lang="en-US" smtClean="0"/>
              <a:t>7/20/2023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E2B3B86-130B-4336-9A74-159051237F03}" type="datetimeFigureOut">
              <a:rPr lang="en-US" smtClean="0"/>
              <a:t>7/20/2023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E2B3B86-130B-4336-9A74-159051237F03}" type="datetimeFigureOut">
              <a:rPr lang="en-US" smtClean="0"/>
              <a:t>7/20/2023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6CB4B4D-7CA3-9044-876B-883B54F8677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E2B3B86-130B-4336-9A74-159051237F03}" type="datetimeFigureOut">
              <a:rPr lang="en-US" smtClean="0"/>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E2B3B86-130B-4336-9A74-159051237F03}" type="datetimeFigureOut">
              <a:rPr lang="en-US" smtClean="0"/>
              <a:t>7/20/2023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6CB4B4D-7CA3-9044-876B-883B54F8677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CustomShape 1"/>
          <p:cNvSpPr txBox="1"/>
          <p:nvPr/>
        </p:nvSpPr>
        <p:spPr>
          <a:xfrm>
            <a:off x="838079" y="691023"/>
            <a:ext cx="10513802" cy="398514"/>
          </a:xfrm>
          <a:prstGeom prst="rect">
            <a:avLst/>
          </a:prstGeom>
          <a:ln w="12700">
            <a:miter lim="400000"/>
          </a:ln>
        </p:spPr>
        <p:txBody>
          <a:bodyPr lIns="0" tIns="0" rIns="0" bIns="0" anchor="ctr">
            <a:spAutoFit/>
          </a:bodyPr>
          <a:lstStyle>
            <a:lvl1pPr algn="ctr">
              <a:lnSpc>
                <a:spcPct val="90000"/>
              </a:lnSpc>
              <a:defRPr sz="3000" b="1">
                <a:latin typeface="Calibri" panose="020F0502020204030204"/>
                <a:ea typeface="Calibri" panose="020F0502020204030204"/>
                <a:cs typeface="Calibri" panose="020F0502020204030204"/>
                <a:sym typeface="Calibri" panose="020F0502020204030204"/>
              </a:defRPr>
            </a:lvl1pPr>
          </a:lstStyle>
          <a:p>
            <a:r>
              <a:t>AGENDA</a:t>
            </a:r>
          </a:p>
        </p:txBody>
      </p:sp>
      <p:pic>
        <p:nvPicPr>
          <p:cNvPr id="613" name="Content Placeholder 4" descr="Content Placeholder 4"/>
          <p:cNvPicPr>
            <a:picLocks noChangeAspect="1"/>
          </p:cNvPicPr>
          <p:nvPr/>
        </p:nvPicPr>
        <p:blipFill>
          <a:blip r:embed="rId2"/>
          <a:stretch>
            <a:fillRect/>
          </a:stretch>
        </p:blipFill>
        <p:spPr>
          <a:xfrm>
            <a:off x="7176960" y="1983959"/>
            <a:ext cx="5014081" cy="3760561"/>
          </a:xfrm>
          <a:prstGeom prst="rect">
            <a:avLst/>
          </a:prstGeom>
          <a:ln w="12700">
            <a:miter lim="400000"/>
            <a:headEnd/>
            <a:tailEnd/>
          </a:ln>
        </p:spPr>
      </p:pic>
      <p:sp>
        <p:nvSpPr>
          <p:cNvPr id="614" name="Line 2"/>
          <p:cNvSpPr/>
          <p:nvPr/>
        </p:nvSpPr>
        <p:spPr>
          <a:xfrm>
            <a:off x="838079" y="1186559"/>
            <a:ext cx="9964801" cy="17282"/>
          </a:xfrm>
          <a:prstGeom prst="line">
            <a:avLst/>
          </a:prstGeom>
          <a:ln w="25560">
            <a:solidFill>
              <a:srgbClr val="000000"/>
            </a:solidFill>
          </a:ln>
        </p:spPr>
        <p:txBody>
          <a:bodyPr lIns="45719" rIns="45719"/>
          <a:lstStyle/>
          <a:p>
            <a:endParaRPr/>
          </a:p>
        </p:txBody>
      </p:sp>
      <p:sp>
        <p:nvSpPr>
          <p:cNvPr id="615" name="CustomShape 3"/>
          <p:cNvSpPr/>
          <p:nvPr/>
        </p:nvSpPr>
        <p:spPr>
          <a:xfrm>
            <a:off x="426779" y="2900519"/>
            <a:ext cx="6551281" cy="1312201"/>
          </a:xfrm>
          <a:prstGeom prst="roundRect">
            <a:avLst>
              <a:gd name="adj" fmla="val 10000"/>
            </a:avLst>
          </a:prstGeom>
          <a:solidFill>
            <a:srgbClr val="F2F2F2"/>
          </a:solidFill>
          <a:ln w="12700">
            <a:miter lim="400000"/>
          </a:ln>
        </p:spPr>
        <p:txBody>
          <a:bodyPr lIns="45719" rIns="45719"/>
          <a:lstStyle/>
          <a:p>
            <a:endParaRPr/>
          </a:p>
        </p:txBody>
      </p:sp>
      <p:sp>
        <p:nvSpPr>
          <p:cNvPr id="616" name="CustomShape 4"/>
          <p:cNvSpPr/>
          <p:nvPr/>
        </p:nvSpPr>
        <p:spPr>
          <a:xfrm>
            <a:off x="1692719" y="3196079"/>
            <a:ext cx="721441" cy="721441"/>
          </a:xfrm>
          <a:prstGeom prst="rect">
            <a:avLst/>
          </a:prstGeom>
          <a:solidFill>
            <a:schemeClr val="accent1"/>
          </a:solidFill>
          <a:ln w="38160">
            <a:solidFill>
              <a:srgbClr val="FFFFFF"/>
            </a:solidFill>
          </a:ln>
        </p:spPr>
        <p:txBody>
          <a:bodyPr lIns="45719" rIns="45719"/>
          <a:lstStyle/>
          <a:p>
            <a:endParaRPr/>
          </a:p>
        </p:txBody>
      </p:sp>
      <p:sp>
        <p:nvSpPr>
          <p:cNvPr id="617" name="CustomShape 5"/>
          <p:cNvSpPr txBox="1"/>
          <p:nvPr/>
        </p:nvSpPr>
        <p:spPr>
          <a:xfrm>
            <a:off x="2811959" y="3272093"/>
            <a:ext cx="5034602" cy="569054"/>
          </a:xfrm>
          <a:prstGeom prst="rect">
            <a:avLst/>
          </a:prstGeom>
          <a:ln w="12700">
            <a:miter lim="400000"/>
          </a:ln>
        </p:spPr>
        <p:txBody>
          <a:bodyPr lIns="138960" tIns="138960" rIns="138960" bIns="138960" anchor="ctr">
            <a:spAutoFit/>
          </a:bodyPr>
          <a:lstStyle>
            <a:lvl1pPr>
              <a:defRPr sz="2300">
                <a:latin typeface="Calibri" panose="020F0502020204030204"/>
                <a:ea typeface="Calibri" panose="020F0502020204030204"/>
                <a:cs typeface="Calibri" panose="020F0502020204030204"/>
                <a:sym typeface="Calibri" panose="020F0502020204030204"/>
              </a:defRPr>
            </a:lvl1pPr>
          </a:lstStyle>
          <a:p>
            <a:r>
              <a:t>TCS NQT - TECH 1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CustomShape 1"/>
          <p:cNvSpPr txBox="1"/>
          <p:nvPr/>
        </p:nvSpPr>
        <p:spPr>
          <a:xfrm>
            <a:off x="838799" y="690479"/>
            <a:ext cx="2323441" cy="430887"/>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rPr dirty="0"/>
              <a:t>Question </a:t>
            </a:r>
            <a:r>
              <a:rPr lang="en-US" dirty="0"/>
              <a:t>2</a:t>
            </a:r>
            <a:endParaRPr dirty="0"/>
          </a:p>
        </p:txBody>
      </p:sp>
      <p:sp>
        <p:nvSpPr>
          <p:cNvPr id="630"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631" name="CustomShape 3"/>
          <p:cNvSpPr txBox="1"/>
          <p:nvPr/>
        </p:nvSpPr>
        <p:spPr>
          <a:xfrm>
            <a:off x="844765" y="1462370"/>
            <a:ext cx="10752744" cy="3414864"/>
          </a:xfrm>
          <a:prstGeom prst="rect">
            <a:avLst/>
          </a:prstGeom>
          <a:ln w="12700">
            <a:miter lim="400000"/>
          </a:ln>
        </p:spPr>
        <p:txBody>
          <a:bodyPr lIns="44999" tIns="44999" rIns="44999" bIns="44999">
            <a:spAutoFit/>
          </a:bodyPr>
          <a:lstStyle/>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We want to estimate the cost of painting a property. Interior wall painting cost is Rs.18 per </a:t>
            </a:r>
            <a:r>
              <a:rPr dirty="0" err="1"/>
              <a:t>sq.ft</a:t>
            </a:r>
            <a:r>
              <a:rPr dirty="0"/>
              <a:t>. and exterior wall painting cost is Rs.12 per </a:t>
            </a:r>
            <a:r>
              <a:rPr dirty="0" err="1"/>
              <a:t>sq.ft</a:t>
            </a:r>
            <a:r>
              <a:rPr dirty="0"/>
              <a:t>.</a:t>
            </a:r>
            <a:endParaRPr b="0" dirty="0"/>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endParaRPr b="0" dirty="0"/>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Take input as</a:t>
            </a:r>
            <a:endParaRPr b="0" dirty="0"/>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1. Number of Interior </a:t>
            </a:r>
            <a:r>
              <a:rPr dirty="0" smtClean="0"/>
              <a:t>walls</a:t>
            </a:r>
            <a:r>
              <a:rPr lang="en-US" dirty="0" smtClean="0"/>
              <a:t>  6</a:t>
            </a:r>
            <a:endParaRPr dirty="0"/>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2. Number of Exterior </a:t>
            </a:r>
            <a:r>
              <a:rPr dirty="0" smtClean="0"/>
              <a:t>walls</a:t>
            </a:r>
            <a:r>
              <a:rPr lang="en-US" dirty="0" smtClean="0"/>
              <a:t> 3</a:t>
            </a:r>
            <a:endParaRPr dirty="0"/>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3. Surface Area of each Interior </a:t>
            </a:r>
            <a:r>
              <a:rPr lang="en-US" dirty="0" smtClean="0"/>
              <a:t> </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smtClean="0"/>
              <a:t>4</a:t>
            </a:r>
            <a:r>
              <a:rPr dirty="0"/>
              <a:t>. Wall in units of square feet</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Surface Area of each Exterior Wall in units of square feet</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endParaRPr dirty="0"/>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If a user enters zero  as the number of walls then skip Surface area values as User may don’t  want to paint that wall.</a:t>
            </a:r>
            <a:r>
              <a:rPr b="0" dirty="0"/>
              <a:t> </a:t>
            </a:r>
            <a:r>
              <a:rPr dirty="0"/>
              <a:t>Calculate and display the total cost of painting the property.</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2</a:t>
            </a:r>
          </a:p>
        </p:txBody>
      </p:sp>
      <p:sp>
        <p:nvSpPr>
          <p:cNvPr id="636"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637" name="CustomShape 3"/>
          <p:cNvSpPr txBox="1"/>
          <p:nvPr/>
        </p:nvSpPr>
        <p:spPr>
          <a:xfrm>
            <a:off x="844765" y="1462370"/>
            <a:ext cx="10752744" cy="3968862"/>
          </a:xfrm>
          <a:prstGeom prst="rect">
            <a:avLst/>
          </a:prstGeom>
          <a:ln w="12700">
            <a:miter lim="400000"/>
          </a:ln>
        </p:spPr>
        <p:txBody>
          <a:bodyPr lIns="44999" tIns="44999" rIns="44999" bIns="44999">
            <a:spAutoFit/>
          </a:bodyPr>
          <a:lstStyle/>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Example 1:</a:t>
            </a:r>
            <a:endParaRPr b="0" dirty="0"/>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smtClean="0"/>
              <a:t>6</a:t>
            </a:r>
            <a:r>
              <a:rPr lang="en-US" dirty="0" smtClean="0"/>
              <a:t> &gt;&gt;&gt; area of </a:t>
            </a:r>
            <a:r>
              <a:rPr lang="en-US" dirty="0" err="1" smtClean="0"/>
              <a:t>sq.f</a:t>
            </a:r>
            <a:r>
              <a:rPr lang="en-US" dirty="0" smtClean="0"/>
              <a:t> </a:t>
            </a:r>
            <a:r>
              <a:rPr lang="en-US" dirty="0" err="1" smtClean="0"/>
              <a:t>i</a:t>
            </a:r>
            <a:endParaRPr dirty="0"/>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smtClean="0"/>
              <a:t>3</a:t>
            </a:r>
            <a:r>
              <a:rPr lang="en-US" dirty="0" smtClean="0"/>
              <a:t> &gt;&gt;&gt; area of </a:t>
            </a:r>
            <a:r>
              <a:rPr lang="en-US" dirty="0" err="1" smtClean="0"/>
              <a:t>sq.f</a:t>
            </a:r>
            <a:r>
              <a:rPr lang="en-US" dirty="0" smtClean="0"/>
              <a:t>  w</a:t>
            </a:r>
            <a:endParaRPr dirty="0"/>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12.3</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15.2</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12.3</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15.2</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12.3</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15.2</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10.10</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10.10</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10.00</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Total estimated Cost : 1847.4 INR</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Note: Follow in input and output format as given in above example</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6930" y="104846"/>
            <a:ext cx="7310651" cy="6555641"/>
          </a:xfrm>
          <a:prstGeom prst="rect">
            <a:avLst/>
          </a:prstGeom>
        </p:spPr>
        <p:txBody>
          <a:bodyPr wrap="square">
            <a:spAutoFit/>
          </a:bodyPr>
          <a:lstStyle/>
          <a:p>
            <a:r>
              <a:rPr lang="en-US" sz="1200" dirty="0"/>
              <a:t>include &lt;</a:t>
            </a:r>
            <a:r>
              <a:rPr lang="en-US" sz="1200" dirty="0" err="1"/>
              <a:t>stdio.h</a:t>
            </a:r>
            <a:r>
              <a:rPr lang="en-US" sz="1200" dirty="0"/>
              <a:t>&gt;</a:t>
            </a:r>
          </a:p>
          <a:p>
            <a:r>
              <a:rPr lang="en-US" sz="1200" dirty="0"/>
              <a:t>#include&lt;</a:t>
            </a:r>
            <a:r>
              <a:rPr lang="en-US" sz="1200" dirty="0" err="1"/>
              <a:t>math.h</a:t>
            </a:r>
            <a:r>
              <a:rPr lang="en-US" sz="1200" dirty="0"/>
              <a:t>&gt;</a:t>
            </a:r>
          </a:p>
          <a:p>
            <a:r>
              <a:rPr lang="en-US" sz="1200" dirty="0"/>
              <a:t>#include&lt;</a:t>
            </a:r>
            <a:r>
              <a:rPr lang="en-US" sz="1200" dirty="0" err="1"/>
              <a:t>stdlib.h</a:t>
            </a:r>
            <a:r>
              <a:rPr lang="en-US" sz="1200" dirty="0"/>
              <a:t>&gt;</a:t>
            </a:r>
          </a:p>
          <a:p>
            <a:r>
              <a:rPr lang="en-US" sz="1200" dirty="0"/>
              <a:t>#include&lt;</a:t>
            </a:r>
            <a:r>
              <a:rPr lang="en-US" sz="1200" dirty="0" err="1"/>
              <a:t>string.h</a:t>
            </a:r>
            <a:r>
              <a:rPr lang="en-US" sz="1200" dirty="0"/>
              <a:t>&gt;</a:t>
            </a:r>
          </a:p>
          <a:p>
            <a:r>
              <a:rPr lang="en-US" sz="1200" dirty="0"/>
              <a:t>int main(void)</a:t>
            </a:r>
          </a:p>
          <a:p>
            <a:r>
              <a:rPr lang="en-US" sz="1200" dirty="0"/>
              <a:t>{</a:t>
            </a:r>
          </a:p>
          <a:p>
            <a:r>
              <a:rPr lang="en-US" sz="1200" dirty="0"/>
              <a:t>int </a:t>
            </a:r>
            <a:r>
              <a:rPr lang="en-US" sz="1200" dirty="0" err="1"/>
              <a:t>noi,noe,i</a:t>
            </a:r>
            <a:r>
              <a:rPr lang="en-US" sz="1200" dirty="0"/>
              <a:t>;</a:t>
            </a:r>
          </a:p>
          <a:p>
            <a:r>
              <a:rPr lang="en-US" sz="1200" dirty="0"/>
              <a:t>float </a:t>
            </a:r>
            <a:r>
              <a:rPr lang="en-US" sz="1200" dirty="0" err="1"/>
              <a:t>intwall</a:t>
            </a:r>
            <a:r>
              <a:rPr lang="en-US" sz="1200" dirty="0"/>
              <a:t>[200],</a:t>
            </a:r>
            <a:r>
              <a:rPr lang="en-US" sz="1200" dirty="0" err="1"/>
              <a:t>extwall</a:t>
            </a:r>
            <a:r>
              <a:rPr lang="en-US" sz="1200" dirty="0"/>
              <a:t>[200],</a:t>
            </a:r>
            <a:r>
              <a:rPr lang="en-US" sz="1200" dirty="0" err="1"/>
              <a:t>sumt</a:t>
            </a:r>
            <a:r>
              <a:rPr lang="en-US" sz="1200" dirty="0"/>
              <a:t>=0,sum1,sumt2=0,sum2;</a:t>
            </a:r>
          </a:p>
          <a:p>
            <a:r>
              <a:rPr lang="en-US" sz="1200" dirty="0"/>
              <a:t>double total;</a:t>
            </a:r>
          </a:p>
          <a:p>
            <a:r>
              <a:rPr lang="en-US" sz="1200" dirty="0" err="1"/>
              <a:t>scanf</a:t>
            </a:r>
            <a:r>
              <a:rPr lang="en-US" sz="1200" dirty="0"/>
              <a:t>("%d",&amp;</a:t>
            </a:r>
            <a:r>
              <a:rPr lang="en-US" sz="1200" dirty="0" err="1"/>
              <a:t>noi</a:t>
            </a:r>
            <a:r>
              <a:rPr lang="en-US" sz="1200" dirty="0"/>
              <a:t>);</a:t>
            </a:r>
          </a:p>
          <a:p>
            <a:r>
              <a:rPr lang="en-US" sz="1200" dirty="0" err="1"/>
              <a:t>scanf</a:t>
            </a:r>
            <a:r>
              <a:rPr lang="en-US" sz="1200" dirty="0"/>
              <a:t>("%d",&amp;</a:t>
            </a:r>
            <a:r>
              <a:rPr lang="en-US" sz="1200" dirty="0" err="1"/>
              <a:t>noe</a:t>
            </a:r>
            <a:r>
              <a:rPr lang="en-US" sz="1200" dirty="0"/>
              <a:t>);</a:t>
            </a:r>
          </a:p>
          <a:p>
            <a:r>
              <a:rPr lang="en-US" sz="1200" dirty="0"/>
              <a:t>if(</a:t>
            </a:r>
            <a:r>
              <a:rPr lang="en-US" sz="1200" dirty="0" err="1"/>
              <a:t>noi</a:t>
            </a:r>
            <a:r>
              <a:rPr lang="en-US" sz="1200" dirty="0"/>
              <a:t>==0 || </a:t>
            </a:r>
            <a:r>
              <a:rPr lang="en-US" sz="1200" dirty="0" err="1"/>
              <a:t>noe</a:t>
            </a:r>
            <a:r>
              <a:rPr lang="en-US" sz="1200" dirty="0"/>
              <a:t>==0)</a:t>
            </a:r>
          </a:p>
          <a:p>
            <a:r>
              <a:rPr lang="en-US" sz="1200" dirty="0"/>
              <a:t>{</a:t>
            </a:r>
          </a:p>
          <a:p>
            <a:r>
              <a:rPr lang="en-US" sz="1200" dirty="0"/>
              <a:t>   </a:t>
            </a:r>
            <a:r>
              <a:rPr lang="en-US" sz="1200" dirty="0" err="1"/>
              <a:t>printf</a:t>
            </a:r>
            <a:r>
              <a:rPr lang="en-US" sz="1200" dirty="0"/>
              <a:t>("</a:t>
            </a:r>
            <a:r>
              <a:rPr lang="en-US" sz="1200" dirty="0" err="1"/>
              <a:t>Dont</a:t>
            </a:r>
            <a:r>
              <a:rPr lang="en-US" sz="1200" dirty="0"/>
              <a:t> want to paint");</a:t>
            </a:r>
          </a:p>
          <a:p>
            <a:r>
              <a:rPr lang="en-US" sz="1200" dirty="0"/>
              <a:t>}</a:t>
            </a:r>
          </a:p>
          <a:p>
            <a:r>
              <a:rPr lang="en-US" sz="1200" dirty="0"/>
              <a:t>else</a:t>
            </a:r>
          </a:p>
          <a:p>
            <a:r>
              <a:rPr lang="en-US" sz="1200" dirty="0"/>
              <a:t>{</a:t>
            </a:r>
          </a:p>
          <a:p>
            <a:r>
              <a:rPr lang="en-US" sz="1200" dirty="0"/>
              <a:t>    for(</a:t>
            </a:r>
            <a:r>
              <a:rPr lang="en-US" sz="1200" dirty="0" err="1"/>
              <a:t>i</a:t>
            </a:r>
            <a:r>
              <a:rPr lang="en-US" sz="1200" dirty="0"/>
              <a:t>=0;i&lt;</a:t>
            </a:r>
            <a:r>
              <a:rPr lang="en-US" sz="1200" dirty="0" err="1"/>
              <a:t>noi;i</a:t>
            </a:r>
            <a:r>
              <a:rPr lang="en-US" sz="1200" dirty="0"/>
              <a:t>++)</a:t>
            </a:r>
          </a:p>
          <a:p>
            <a:r>
              <a:rPr lang="en-US" sz="1200" dirty="0"/>
              <a:t>    {</a:t>
            </a:r>
          </a:p>
          <a:p>
            <a:r>
              <a:rPr lang="en-US" sz="1200" dirty="0"/>
              <a:t>        </a:t>
            </a:r>
            <a:r>
              <a:rPr lang="en-US" sz="1200" dirty="0" err="1"/>
              <a:t>scanf</a:t>
            </a:r>
            <a:r>
              <a:rPr lang="en-US" sz="1200" dirty="0"/>
              <a:t>("%f",&amp;</a:t>
            </a:r>
            <a:r>
              <a:rPr lang="en-US" sz="1200" dirty="0" err="1"/>
              <a:t>intwall</a:t>
            </a:r>
            <a:r>
              <a:rPr lang="en-US" sz="1200" dirty="0"/>
              <a:t>[</a:t>
            </a:r>
            <a:r>
              <a:rPr lang="en-US" sz="1200" dirty="0" err="1"/>
              <a:t>i</a:t>
            </a:r>
            <a:r>
              <a:rPr lang="en-US" sz="1200" dirty="0"/>
              <a:t>]);</a:t>
            </a:r>
          </a:p>
          <a:p>
            <a:r>
              <a:rPr lang="en-US" sz="1200" dirty="0"/>
              <a:t>        </a:t>
            </a:r>
            <a:r>
              <a:rPr lang="en-US" sz="1200" dirty="0" err="1"/>
              <a:t>sumt</a:t>
            </a:r>
            <a:r>
              <a:rPr lang="en-US" sz="1200" dirty="0"/>
              <a:t>=</a:t>
            </a:r>
            <a:r>
              <a:rPr lang="en-US" sz="1200" dirty="0" err="1"/>
              <a:t>sumt+intwall</a:t>
            </a:r>
            <a:r>
              <a:rPr lang="en-US" sz="1200" dirty="0"/>
              <a:t>[</a:t>
            </a:r>
            <a:r>
              <a:rPr lang="en-US" sz="1200" dirty="0" err="1"/>
              <a:t>i</a:t>
            </a:r>
            <a:r>
              <a:rPr lang="en-US" sz="1200" dirty="0"/>
              <a:t>];</a:t>
            </a:r>
          </a:p>
          <a:p>
            <a:r>
              <a:rPr lang="en-US" sz="1200" dirty="0"/>
              <a:t>    }</a:t>
            </a:r>
          </a:p>
          <a:p>
            <a:r>
              <a:rPr lang="en-US" sz="1200" dirty="0"/>
              <a:t>    sum1=</a:t>
            </a:r>
            <a:r>
              <a:rPr lang="en-US" sz="1200" dirty="0" err="1"/>
              <a:t>sumt</a:t>
            </a:r>
            <a:r>
              <a:rPr lang="en-US" sz="1200" dirty="0"/>
              <a:t>*18;</a:t>
            </a:r>
          </a:p>
          <a:p>
            <a:r>
              <a:rPr lang="en-US" sz="1200" dirty="0"/>
              <a:t>    for(</a:t>
            </a:r>
            <a:r>
              <a:rPr lang="en-US" sz="1200" dirty="0" err="1"/>
              <a:t>i</a:t>
            </a:r>
            <a:r>
              <a:rPr lang="en-US" sz="1200" dirty="0"/>
              <a:t>=0;i&lt;</a:t>
            </a:r>
            <a:r>
              <a:rPr lang="en-US" sz="1200" dirty="0" err="1"/>
              <a:t>noe;i</a:t>
            </a:r>
            <a:r>
              <a:rPr lang="en-US" sz="1200" dirty="0"/>
              <a:t>++)</a:t>
            </a:r>
          </a:p>
          <a:p>
            <a:r>
              <a:rPr lang="en-US" sz="1200" dirty="0"/>
              <a:t>    {</a:t>
            </a:r>
          </a:p>
          <a:p>
            <a:r>
              <a:rPr lang="en-US" sz="1200" dirty="0"/>
              <a:t>        </a:t>
            </a:r>
            <a:r>
              <a:rPr lang="en-US" sz="1200" dirty="0" err="1"/>
              <a:t>scanf</a:t>
            </a:r>
            <a:r>
              <a:rPr lang="en-US" sz="1200" dirty="0"/>
              <a:t>("%f",&amp;</a:t>
            </a:r>
            <a:r>
              <a:rPr lang="en-US" sz="1200" dirty="0" err="1"/>
              <a:t>extwall</a:t>
            </a:r>
            <a:r>
              <a:rPr lang="en-US" sz="1200" dirty="0"/>
              <a:t>[</a:t>
            </a:r>
            <a:r>
              <a:rPr lang="en-US" sz="1200" dirty="0" err="1"/>
              <a:t>i</a:t>
            </a:r>
            <a:r>
              <a:rPr lang="en-US" sz="1200" dirty="0"/>
              <a:t>]);</a:t>
            </a:r>
          </a:p>
          <a:p>
            <a:r>
              <a:rPr lang="en-US" sz="1200" dirty="0"/>
              <a:t>        sumt2=sumt2+extwall[</a:t>
            </a:r>
            <a:r>
              <a:rPr lang="en-US" sz="1200" dirty="0" err="1"/>
              <a:t>i</a:t>
            </a:r>
            <a:r>
              <a:rPr lang="en-US" sz="1200" dirty="0"/>
              <a:t>];</a:t>
            </a:r>
          </a:p>
          <a:p>
            <a:r>
              <a:rPr lang="en-US" sz="1200" dirty="0"/>
              <a:t>    }</a:t>
            </a:r>
          </a:p>
          <a:p>
            <a:r>
              <a:rPr lang="en-US" sz="1200" dirty="0"/>
              <a:t>    sum2=sumt2*12;</a:t>
            </a:r>
          </a:p>
          <a:p>
            <a:endParaRPr lang="en-US" sz="1200" dirty="0"/>
          </a:p>
          <a:p>
            <a:r>
              <a:rPr lang="en-US" sz="1200" dirty="0"/>
              <a:t>    total=sum1+sum2;</a:t>
            </a:r>
          </a:p>
          <a:p>
            <a:endParaRPr lang="en-US" sz="1200" dirty="0"/>
          </a:p>
          <a:p>
            <a:r>
              <a:rPr lang="en-US" sz="1200" dirty="0"/>
              <a:t>    </a:t>
            </a:r>
            <a:r>
              <a:rPr lang="en-US" sz="1200" dirty="0" err="1"/>
              <a:t>printf</a:t>
            </a:r>
            <a:r>
              <a:rPr lang="en-US" sz="1200" dirty="0"/>
              <a:t>("Total estimated Cost:%.2f </a:t>
            </a:r>
            <a:r>
              <a:rPr lang="en-US" sz="1200" dirty="0" err="1"/>
              <a:t>INR",total</a:t>
            </a:r>
            <a:r>
              <a:rPr lang="en-US" sz="1200" dirty="0"/>
              <a:t>);</a:t>
            </a:r>
          </a:p>
          <a:p>
            <a:r>
              <a:rPr lang="en-US" sz="1200" dirty="0"/>
              <a:t>}</a:t>
            </a:r>
          </a:p>
          <a:p>
            <a:r>
              <a:rPr lang="en-US" sz="1200" dirty="0"/>
              <a: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9"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3</a:t>
            </a:r>
          </a:p>
        </p:txBody>
      </p:sp>
      <p:sp>
        <p:nvSpPr>
          <p:cNvPr id="640"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641" name="CustomShape 3"/>
          <p:cNvSpPr txBox="1"/>
          <p:nvPr/>
        </p:nvSpPr>
        <p:spPr>
          <a:xfrm>
            <a:off x="844765" y="1462370"/>
            <a:ext cx="10752744" cy="4128949"/>
          </a:xfrm>
          <a:prstGeom prst="rect">
            <a:avLst/>
          </a:prstGeom>
          <a:ln w="12700">
            <a:miter lim="400000"/>
          </a:ln>
        </p:spPr>
        <p:txBody>
          <a:bodyPr lIns="44999" tIns="44999" rIns="44999" bIns="44999">
            <a:spAutoFit/>
          </a:bodyPr>
          <a:lstStyle/>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Selection of MPCS exams include a fitness test which is conducted on ground. There will be a batch of 3 trainees, appearing for running test in track for 3 rounds. You need to record their oxygen level after every round. After trainee are finished with all rounds, calculate for each trainee his average oxygen level over the 3 rounds and select one with highest oxygen level as the most fit trainee. If more than one trainee attains the same highest average level, they all need to be selected.</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endParaRPr dirty="0"/>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Display the most fit trainee (or trainees) and the highest average oxygen level.</a:t>
            </a:r>
            <a:endParaRPr b="0" dirty="0"/>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endParaRPr b="0" dirty="0"/>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Note:</a:t>
            </a:r>
            <a:endParaRPr b="0" dirty="0"/>
          </a:p>
          <a:p>
            <a:pPr marL="457200" indent="-317500" defTabSz="457200">
              <a:buClr>
                <a:srgbClr val="343434"/>
              </a:buClr>
              <a:buSzPct val="100000"/>
              <a:buFont typeface="Helvetica"/>
              <a:buChar char="•"/>
              <a:defRPr b="1">
                <a:solidFill>
                  <a:srgbClr val="343434"/>
                </a:solidFill>
                <a:latin typeface="Calibri" panose="020F0502020204030204"/>
                <a:ea typeface="Calibri" panose="020F0502020204030204"/>
                <a:cs typeface="Calibri" panose="020F0502020204030204"/>
                <a:sym typeface="Calibri" panose="020F0502020204030204"/>
              </a:defRPr>
            </a:pPr>
            <a:r>
              <a:rPr dirty="0"/>
              <a:t>The oxygen value entered should not be accepted if it is not in the range between 1 and 100.</a:t>
            </a:r>
            <a:endParaRPr b="0" dirty="0"/>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If the calculated maximum average oxygen value of trainees is below 70 then declare the trainees as unfit with meaningful message as “All trainees are unfit.</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Average Oxygen Values should be rounded.</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3</a:t>
            </a:r>
          </a:p>
        </p:txBody>
      </p:sp>
      <p:sp>
        <p:nvSpPr>
          <p:cNvPr id="650"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651" name="CustomShape 3"/>
          <p:cNvSpPr txBox="1"/>
          <p:nvPr/>
        </p:nvSpPr>
        <p:spPr>
          <a:xfrm>
            <a:off x="844765" y="1462370"/>
            <a:ext cx="10752744" cy="4421049"/>
          </a:xfrm>
          <a:prstGeom prst="rect">
            <a:avLst/>
          </a:prstGeom>
          <a:ln w="12700">
            <a:miter lim="400000"/>
          </a:ln>
        </p:spPr>
        <p:txBody>
          <a:bodyPr lIns="44999" tIns="44999" rIns="44999" bIns="44999">
            <a:spAutoFit/>
          </a:bodyPr>
          <a:lstStyle/>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Round 1</a:t>
            </a:r>
            <a:endParaRPr b="0"/>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Oxygen value of trainee 1</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Oxygen value of trainee 2</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Oxygen value of trainee 3</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Round 2</a:t>
            </a:r>
            <a:endParaRPr b="0"/>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Oxygen value of trainee 1</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Oxygen value of trainee 2</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Oxygen value of trainee 3</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Round 3</a:t>
            </a:r>
            <a:endParaRPr b="0"/>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Oxygen value of trainee 1</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Oxygen value of trainee 2</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Oxygen value of trainee 3</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endParaRP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Output must be in given format as in above example. For any wrong input final output should display “INVALID INPUT”</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5314" y="1487608"/>
            <a:ext cx="3009331" cy="2306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87104" y="2074460"/>
            <a:ext cx="2565780" cy="1754326"/>
          </a:xfrm>
          <a:prstGeom prst="rect">
            <a:avLst/>
          </a:prstGeom>
          <a:noFill/>
        </p:spPr>
        <p:txBody>
          <a:bodyPr wrap="square" rtlCol="0">
            <a:spAutoFit/>
          </a:bodyPr>
          <a:lstStyle/>
          <a:p>
            <a:r>
              <a:rPr lang="en-US" dirty="0" smtClean="0"/>
              <a:t>BATCH 1</a:t>
            </a:r>
          </a:p>
          <a:p>
            <a:r>
              <a:rPr lang="en-US" dirty="0" smtClean="0"/>
              <a:t>3 trainers</a:t>
            </a:r>
          </a:p>
          <a:p>
            <a:endParaRPr lang="en-US" dirty="0"/>
          </a:p>
          <a:p>
            <a:r>
              <a:rPr lang="en-US" dirty="0" smtClean="0"/>
              <a:t>T1</a:t>
            </a:r>
          </a:p>
          <a:p>
            <a:r>
              <a:rPr lang="en-US" dirty="0" smtClean="0"/>
              <a:t>T2</a:t>
            </a:r>
          </a:p>
          <a:p>
            <a:r>
              <a:rPr lang="en-US" dirty="0" smtClean="0"/>
              <a:t>T3</a:t>
            </a:r>
            <a:endParaRPr lang="en-US" dirty="0"/>
          </a:p>
        </p:txBody>
      </p:sp>
      <p:sp>
        <p:nvSpPr>
          <p:cNvPr id="9" name="TextBox 8"/>
          <p:cNvSpPr txBox="1"/>
          <p:nvPr/>
        </p:nvSpPr>
        <p:spPr>
          <a:xfrm>
            <a:off x="2852382" y="4598620"/>
            <a:ext cx="4844956" cy="1754326"/>
          </a:xfrm>
          <a:prstGeom prst="rect">
            <a:avLst/>
          </a:prstGeom>
          <a:noFill/>
        </p:spPr>
        <p:txBody>
          <a:bodyPr wrap="square" rtlCol="0">
            <a:spAutoFit/>
          </a:bodyPr>
          <a:lstStyle/>
          <a:p>
            <a:r>
              <a:rPr lang="en-US" dirty="0" smtClean="0"/>
              <a:t>Appearing for running</a:t>
            </a:r>
          </a:p>
          <a:p>
            <a:endParaRPr lang="en-US" dirty="0"/>
          </a:p>
          <a:p>
            <a:r>
              <a:rPr lang="en-US" dirty="0" smtClean="0"/>
              <a:t>You need to record there oxygen level</a:t>
            </a:r>
          </a:p>
          <a:p>
            <a:endParaRPr lang="en-US" dirty="0"/>
          </a:p>
          <a:p>
            <a:r>
              <a:rPr lang="en-US" dirty="0" smtClean="0"/>
              <a:t>After all the rounds you need to take average all </a:t>
            </a:r>
            <a:r>
              <a:rPr lang="en-US" dirty="0" err="1" smtClean="0"/>
              <a:t>Ts</a:t>
            </a:r>
            <a:endParaRPr lang="en-US" dirty="0"/>
          </a:p>
        </p:txBody>
      </p:sp>
      <p:cxnSp>
        <p:nvCxnSpPr>
          <p:cNvPr id="11" name="Straight Arrow Connector 10"/>
          <p:cNvCxnSpPr/>
          <p:nvPr/>
        </p:nvCxnSpPr>
        <p:spPr>
          <a:xfrm flipV="1">
            <a:off x="1055993" y="736979"/>
            <a:ext cx="2228001" cy="2214644"/>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250045" y="736979"/>
            <a:ext cx="2228001" cy="2214644"/>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250045" y="967138"/>
            <a:ext cx="2228001" cy="2214644"/>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80430" y="409433"/>
            <a:ext cx="2988863" cy="369332"/>
          </a:xfrm>
          <a:prstGeom prst="rect">
            <a:avLst/>
          </a:prstGeom>
          <a:noFill/>
        </p:spPr>
        <p:txBody>
          <a:bodyPr wrap="square" rtlCol="0">
            <a:spAutoFit/>
          </a:bodyPr>
          <a:lstStyle/>
          <a:p>
            <a:r>
              <a:rPr lang="en-US" dirty="0" smtClean="0"/>
              <a:t>rounds</a:t>
            </a:r>
            <a:endParaRPr lang="en-US" dirty="0"/>
          </a:p>
        </p:txBody>
      </p:sp>
      <p:cxnSp>
        <p:nvCxnSpPr>
          <p:cNvPr id="15" name="Straight Arrow Connector 14"/>
          <p:cNvCxnSpPr/>
          <p:nvPr/>
        </p:nvCxnSpPr>
        <p:spPr>
          <a:xfrm flipH="1">
            <a:off x="534184" y="3360213"/>
            <a:ext cx="449946" cy="1541186"/>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693054" y="3360213"/>
            <a:ext cx="449946" cy="1541186"/>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97722" y="3335192"/>
            <a:ext cx="449946" cy="1541186"/>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3</a:t>
            </a:r>
          </a:p>
        </p:txBody>
      </p:sp>
      <p:sp>
        <p:nvSpPr>
          <p:cNvPr id="646"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647" name="CustomShape 3"/>
          <p:cNvSpPr txBox="1"/>
          <p:nvPr/>
        </p:nvSpPr>
        <p:spPr>
          <a:xfrm>
            <a:off x="844765" y="1462370"/>
            <a:ext cx="10752744" cy="4421049"/>
          </a:xfrm>
          <a:prstGeom prst="rect">
            <a:avLst/>
          </a:prstGeom>
          <a:ln w="12700">
            <a:miter lim="400000"/>
          </a:ln>
        </p:spPr>
        <p:txBody>
          <a:bodyPr lIns="44999" tIns="44999" rIns="44999" bIns="44999">
            <a:spAutoFit/>
          </a:bodyPr>
          <a:lstStyle/>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Example 1:</a:t>
            </a:r>
            <a:endParaRPr b="0"/>
          </a:p>
          <a:p>
            <a:pPr marL="457200" indent="-317500" defTabSz="457200">
              <a:buClr>
                <a:srgbClr val="343434"/>
              </a:buClr>
              <a:buSzPct val="100000"/>
              <a:buFont typeface="Helvetica"/>
              <a:buChar char="•"/>
              <a:defRPr b="1">
                <a:solidFill>
                  <a:srgbClr val="343434"/>
                </a:solidFill>
                <a:latin typeface="Calibri" panose="020F0502020204030204"/>
                <a:ea typeface="Calibri" panose="020F0502020204030204"/>
                <a:cs typeface="Calibri" panose="020F0502020204030204"/>
                <a:sym typeface="Calibri" panose="020F0502020204030204"/>
              </a:defRPr>
            </a:pPr>
            <a:r>
              <a:t>INPUT VALUES</a:t>
            </a:r>
            <a:endParaRPr b="0"/>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            95</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            92</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            95</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            92</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            90</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            92</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            90</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            92</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            90</a:t>
            </a:r>
          </a:p>
          <a:p>
            <a:pPr marL="457200" indent="-317500" defTabSz="457200">
              <a:buClr>
                <a:srgbClr val="343434"/>
              </a:buClr>
              <a:buSzPct val="100000"/>
              <a:buFont typeface="Helvetica"/>
              <a:buChar char="•"/>
              <a:defRPr b="1">
                <a:solidFill>
                  <a:srgbClr val="343434"/>
                </a:solidFill>
                <a:latin typeface="Calibri" panose="020F0502020204030204"/>
                <a:ea typeface="Calibri" panose="020F0502020204030204"/>
                <a:cs typeface="Calibri" panose="020F0502020204030204"/>
                <a:sym typeface="Calibri" panose="020F0502020204030204"/>
              </a:defRPr>
            </a:pPr>
            <a:r>
              <a:t>OUTPUT VALUES</a:t>
            </a:r>
            <a:endParaRPr b="0"/>
          </a:p>
          <a:p>
            <a:pPr marL="914400" lvl="1"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Trainee Number : 1</a:t>
            </a:r>
          </a:p>
          <a:p>
            <a:pPr marL="914400" lvl="1"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Trainee Number : 3</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387" y="336601"/>
            <a:ext cx="11527811" cy="6185535"/>
          </a:xfrm>
          <a:prstGeom prst="rect">
            <a:avLst/>
          </a:prstGeom>
        </p:spPr>
        <p:txBody>
          <a:bodyPr wrap="square">
            <a:spAutoFit/>
          </a:bodyPr>
          <a:lstStyle/>
          <a:p>
            <a:pPr algn="just"/>
            <a:r>
              <a:rPr lang="en-US" b="1" dirty="0" smtClean="0">
                <a:solidFill>
                  <a:schemeClr val="bg2">
                    <a:lumMod val="50000"/>
                  </a:schemeClr>
                </a:solidFill>
                <a:cs typeface="+mn-lt"/>
              </a:rPr>
              <a:t>Question :</a:t>
            </a:r>
          </a:p>
          <a:p>
            <a:pPr algn="just">
              <a:lnSpc>
                <a:spcPct val="150000"/>
              </a:lnSpc>
            </a:pPr>
            <a:r>
              <a:rPr lang="en-US" dirty="0" smtClean="0">
                <a:solidFill>
                  <a:srgbClr val="343434"/>
                </a:solidFill>
                <a:cs typeface="+mn-lt"/>
              </a:rPr>
              <a:t>A </a:t>
            </a:r>
            <a:r>
              <a:rPr lang="en-US" dirty="0">
                <a:solidFill>
                  <a:srgbClr val="343434"/>
                </a:solidFill>
                <a:cs typeface="+mn-lt"/>
              </a:rPr>
              <a:t>washing machine works on the principle of Fuzzy System, the weight of clothes put inside it for washing is uncertain But based on weight measured by sensors, it decides time and water level which can be changed by menus given on the machine control area.  </a:t>
            </a:r>
          </a:p>
          <a:p>
            <a:pPr algn="just">
              <a:lnSpc>
                <a:spcPct val="150000"/>
              </a:lnSpc>
            </a:pPr>
            <a:r>
              <a:rPr lang="en-US" dirty="0">
                <a:solidFill>
                  <a:srgbClr val="343434"/>
                </a:solidFill>
                <a:cs typeface="+mn-lt"/>
              </a:rPr>
              <a:t>For low level water, the time estimate is 25 minutes, where approximately weight is between 2000 grams or any nonzero positive number below that.</a:t>
            </a:r>
          </a:p>
          <a:p>
            <a:pPr algn="just">
              <a:lnSpc>
                <a:spcPct val="150000"/>
              </a:lnSpc>
            </a:pPr>
            <a:r>
              <a:rPr lang="en-US" dirty="0">
                <a:solidFill>
                  <a:srgbClr val="343434"/>
                </a:solidFill>
                <a:cs typeface="+mn-lt"/>
              </a:rPr>
              <a:t>For medium level water, the time estimate is 35 minutes, where approximately weight is between 2001 grams and 4000 grams.</a:t>
            </a:r>
          </a:p>
          <a:p>
            <a:pPr algn="just">
              <a:lnSpc>
                <a:spcPct val="150000"/>
              </a:lnSpc>
            </a:pPr>
            <a:r>
              <a:rPr lang="en-US" dirty="0">
                <a:solidFill>
                  <a:srgbClr val="343434"/>
                </a:solidFill>
                <a:cs typeface="+mn-lt"/>
              </a:rPr>
              <a:t>For high level water, the time estimate is 45 minutes, where approximately weight is above 4000 grams.</a:t>
            </a:r>
          </a:p>
          <a:p>
            <a:pPr>
              <a:lnSpc>
                <a:spcPct val="150000"/>
              </a:lnSpc>
            </a:pPr>
            <a:r>
              <a:rPr lang="en-US" dirty="0">
                <a:solidFill>
                  <a:srgbClr val="343434"/>
                </a:solidFill>
                <a:cs typeface="+mn-lt"/>
              </a:rPr>
              <a:t>Assume the capacity of machine is maximum 7000 grams</a:t>
            </a:r>
          </a:p>
          <a:p>
            <a:pPr>
              <a:lnSpc>
                <a:spcPct val="150000"/>
              </a:lnSpc>
            </a:pPr>
            <a:r>
              <a:rPr lang="en-US" dirty="0">
                <a:solidFill>
                  <a:srgbClr val="343434"/>
                </a:solidFill>
                <a:cs typeface="+mn-lt"/>
              </a:rPr>
              <a:t>Where approximately weight is zero, time estimate is 0 minutes.</a:t>
            </a:r>
          </a:p>
          <a:p>
            <a:pPr>
              <a:lnSpc>
                <a:spcPct val="150000"/>
              </a:lnSpc>
            </a:pPr>
            <a:r>
              <a:rPr lang="en-US" dirty="0">
                <a:solidFill>
                  <a:srgbClr val="343434"/>
                </a:solidFill>
                <a:cs typeface="+mn-lt"/>
              </a:rPr>
              <a:t>Write a function which takes a numeric weight in the range [0,7000] as input and produces estimated time as output is: “OVERLOADED”, and for all other inputs, the output statement is</a:t>
            </a:r>
          </a:p>
          <a:p>
            <a:pPr>
              <a:lnSpc>
                <a:spcPct val="150000"/>
              </a:lnSpc>
            </a:pPr>
            <a:r>
              <a:rPr lang="en-US" dirty="0">
                <a:solidFill>
                  <a:srgbClr val="343434"/>
                </a:solidFill>
                <a:cs typeface="+mn-lt"/>
              </a:rPr>
              <a:t>“INVALID INPUT”.</a:t>
            </a:r>
          </a:p>
          <a:p>
            <a:pPr>
              <a:lnSpc>
                <a:spcPct val="150000"/>
              </a:lnSpc>
            </a:pPr>
            <a:r>
              <a:rPr lang="en-US" dirty="0">
                <a:solidFill>
                  <a:srgbClr val="343434"/>
                </a:solidFill>
                <a:cs typeface="+mn-lt"/>
              </a:rPr>
              <a:t>Input should be in the form of integer value </a:t>
            </a:r>
            <a:r>
              <a:rPr lang="en-US" dirty="0" smtClean="0">
                <a:solidFill>
                  <a:srgbClr val="343434"/>
                </a:solidFill>
                <a:cs typeface="+mn-lt"/>
              </a:rPr>
              <a: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4167" y="2538485"/>
            <a:ext cx="7938448" cy="2031325"/>
          </a:xfrm>
          <a:prstGeom prst="rect">
            <a:avLst/>
          </a:prstGeom>
        </p:spPr>
        <p:txBody>
          <a:bodyPr wrap="square">
            <a:spAutoFit/>
          </a:bodyPr>
          <a:lstStyle/>
          <a:p>
            <a:r>
              <a:rPr lang="en-US" dirty="0">
                <a:solidFill>
                  <a:srgbClr val="343434"/>
                </a:solidFill>
                <a:latin typeface="roboto"/>
              </a:rPr>
              <a:t>Output must have the following format –</a:t>
            </a:r>
          </a:p>
          <a:p>
            <a:r>
              <a:rPr lang="en-US" dirty="0">
                <a:solidFill>
                  <a:srgbClr val="343434"/>
                </a:solidFill>
                <a:latin typeface="roboto"/>
              </a:rPr>
              <a:t>Time Estimated: Minutes</a:t>
            </a:r>
          </a:p>
          <a:p>
            <a:r>
              <a:rPr lang="en-US" b="1" dirty="0">
                <a:solidFill>
                  <a:srgbClr val="343434"/>
                </a:solidFill>
                <a:latin typeface="roboto"/>
              </a:rPr>
              <a:t>Example:</a:t>
            </a:r>
            <a:br>
              <a:rPr lang="en-US" b="1" dirty="0">
                <a:solidFill>
                  <a:srgbClr val="343434"/>
                </a:solidFill>
                <a:latin typeface="roboto"/>
              </a:rPr>
            </a:br>
            <a:r>
              <a:rPr lang="en-US" b="1" dirty="0">
                <a:solidFill>
                  <a:srgbClr val="343434"/>
                </a:solidFill>
                <a:latin typeface="roboto"/>
              </a:rPr>
              <a:t>Input value</a:t>
            </a:r>
            <a:r>
              <a:rPr lang="en-US" dirty="0">
                <a:solidFill>
                  <a:srgbClr val="343434"/>
                </a:solidFill>
                <a:latin typeface="roboto"/>
              </a:rPr>
              <a:t/>
            </a:r>
            <a:br>
              <a:rPr lang="en-US" dirty="0">
                <a:solidFill>
                  <a:srgbClr val="343434"/>
                </a:solidFill>
                <a:latin typeface="roboto"/>
              </a:rPr>
            </a:br>
            <a:r>
              <a:rPr lang="en-US" dirty="0">
                <a:solidFill>
                  <a:srgbClr val="343434"/>
                </a:solidFill>
                <a:latin typeface="roboto"/>
              </a:rPr>
              <a:t>2000</a:t>
            </a:r>
            <a:br>
              <a:rPr lang="en-US" dirty="0">
                <a:solidFill>
                  <a:srgbClr val="343434"/>
                </a:solidFill>
                <a:latin typeface="roboto"/>
              </a:rPr>
            </a:br>
            <a:r>
              <a:rPr lang="en-US" b="1" dirty="0">
                <a:solidFill>
                  <a:srgbClr val="343434"/>
                </a:solidFill>
                <a:latin typeface="roboto"/>
              </a:rPr>
              <a:t>Output value</a:t>
            </a:r>
            <a:br>
              <a:rPr lang="en-US" b="1" dirty="0">
                <a:solidFill>
                  <a:srgbClr val="343434"/>
                </a:solidFill>
                <a:latin typeface="roboto"/>
              </a:rPr>
            </a:br>
            <a:r>
              <a:rPr lang="en-US" dirty="0">
                <a:solidFill>
                  <a:srgbClr val="343434"/>
                </a:solidFill>
                <a:latin typeface="roboto"/>
              </a:rPr>
              <a:t>Time Estimated: 25 minutes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1</a:t>
            </a:r>
          </a:p>
        </p:txBody>
      </p:sp>
      <p:sp>
        <p:nvSpPr>
          <p:cNvPr id="620"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621" name="CustomShape 3"/>
          <p:cNvSpPr txBox="1"/>
          <p:nvPr/>
        </p:nvSpPr>
        <p:spPr>
          <a:xfrm>
            <a:off x="844765" y="1462370"/>
            <a:ext cx="10752744" cy="5076857"/>
          </a:xfrm>
          <a:prstGeom prst="rect">
            <a:avLst/>
          </a:prstGeom>
          <a:ln w="12700">
            <a:miter lim="400000"/>
          </a:ln>
        </p:spPr>
        <p:txBody>
          <a:bodyPr lIns="44999" tIns="44999" rIns="44999" bIns="44999">
            <a:spAutoFit/>
          </a:bodyPr>
          <a:lstStyle/>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There are total n number of Monkeys sitting on the branches of a huge Tree. As travelers offer Bananas and Peanuts, the Monkeys jump down the Tree. If every Monkey can eat k Bananas and j Peanuts. If total m number of Bananas and p number of Peanuts are offered by travelers, calculate how many Monkeys remain on the Tree after some of them jumped down to eat.</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At a time one Monkeys gets down and finishes eating and go to the other side of the road. The Monkey who climbed down does not climb up again after eating until the other Monkeys finish eating.</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Monkey can either eat k Bananas or j Peanuts. If for last Monkey there are less than k Bananas left on the ground or less than j Peanuts left on the ground, only that Monkey can eat Bananas(&lt;k) along with the Peanuts(&lt;j).</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Write code to take inputs as n, m, p, k, j and return  the number of Monkeys left on the Tree.</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Where, </a:t>
            </a:r>
            <a:endParaRPr lang="en-US" dirty="0" smtClean="0"/>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lang="en-US" dirty="0"/>
              <a:t>	</a:t>
            </a:r>
            <a:r>
              <a:rPr dirty="0" smtClean="0"/>
              <a:t>n</a:t>
            </a:r>
            <a:r>
              <a:rPr dirty="0"/>
              <a:t>= Total no of Monkeys</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        k= Number of eatable Bananas by Single Monkey (Monkey that jumped down last may get less than k Bananas)</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        j = Number of eatable Peanuts by single Monkey(Monkey that jumped down last may get less than j Peanuts)</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        m = Total number of Bananas</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        p  = Total number of Peanuts</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Remember that the Monkeys always eat Bananas and Peanuts, so there is no possibility of k and j having a value zero.</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rPr dirty="0"/>
              <a:t>Question 4</a:t>
            </a:r>
          </a:p>
        </p:txBody>
      </p:sp>
      <p:sp>
        <p:nvSpPr>
          <p:cNvPr id="654"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655" name="CustomShape 3"/>
          <p:cNvSpPr txBox="1"/>
          <p:nvPr/>
        </p:nvSpPr>
        <p:spPr>
          <a:xfrm>
            <a:off x="844765" y="1462370"/>
            <a:ext cx="10752744" cy="4421049"/>
          </a:xfrm>
          <a:prstGeom prst="rect">
            <a:avLst/>
          </a:prstGeom>
          <a:ln w="12700">
            <a:miter lim="400000"/>
          </a:ln>
        </p:spPr>
        <p:txBody>
          <a:bodyPr lIns="44999" tIns="44999" rIns="44999" bIns="44999">
            <a:spAutoFit/>
          </a:bodyPr>
          <a:lstStyle/>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Given a string S(input consisting) of ‘*’ and ‘#’. The length of the string is variable. The task is to find the minimum number of ‘*’ or ‘#’ to make it a valid string. The string is considered valid if the number of ‘*’ and ‘#’ are equal. The ‘*’ and ‘#’ can be at any position in the string.</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 </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Note : The output will be a positive or negative integer based on number of ‘*’ and ‘#’ in the input string.</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(*&gt;#): positive integer</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(#&gt;*): negative integer</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 0</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 </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Example 1:</a:t>
            </a:r>
            <a:endParaRPr b="0" dirty="0"/>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Input 1:</a:t>
            </a:r>
            <a:endParaRPr b="0" dirty="0"/>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   -&gt; Value of S</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Output :</a:t>
            </a:r>
            <a:endParaRPr b="0" dirty="0"/>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0   → number of * and # are equal</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582341"/>
            <a:ext cx="6096000" cy="3693319"/>
          </a:xfrm>
          <a:prstGeom prst="rect">
            <a:avLst/>
          </a:prstGeom>
        </p:spPr>
        <p:txBody>
          <a:bodyPr>
            <a:spAutoFit/>
          </a:bodyPr>
          <a:lstStyle/>
          <a:p>
            <a:r>
              <a:rPr lang="en-US" dirty="0"/>
              <a:t>#include &lt;bits/</a:t>
            </a:r>
            <a:r>
              <a:rPr lang="en-US" dirty="0" err="1"/>
              <a:t>stdc</a:t>
            </a:r>
            <a:r>
              <a:rPr lang="en-US" dirty="0"/>
              <a:t>++.h&gt;</a:t>
            </a:r>
          </a:p>
          <a:p>
            <a:r>
              <a:rPr lang="en-US" dirty="0"/>
              <a:t>using namespace </a:t>
            </a:r>
            <a:r>
              <a:rPr lang="en-US" dirty="0" err="1"/>
              <a:t>std</a:t>
            </a:r>
            <a:r>
              <a:rPr lang="en-US" dirty="0"/>
              <a:t>;</a:t>
            </a:r>
          </a:p>
          <a:p>
            <a:r>
              <a:rPr lang="en-US" dirty="0"/>
              <a:t> </a:t>
            </a:r>
          </a:p>
          <a:p>
            <a:r>
              <a:rPr lang="en-US" dirty="0" err="1"/>
              <a:t>int</a:t>
            </a:r>
            <a:r>
              <a:rPr lang="en-US" dirty="0"/>
              <a:t> main()</a:t>
            </a:r>
          </a:p>
          <a:p>
            <a:r>
              <a:rPr lang="en-US" dirty="0"/>
              <a:t>{</a:t>
            </a:r>
          </a:p>
          <a:p>
            <a:r>
              <a:rPr lang="en-US" dirty="0"/>
              <a:t>    string s;</a:t>
            </a:r>
          </a:p>
          <a:p>
            <a:r>
              <a:rPr lang="en-US" dirty="0"/>
              <a:t>    </a:t>
            </a:r>
            <a:r>
              <a:rPr lang="en-US" dirty="0" err="1"/>
              <a:t>int</a:t>
            </a:r>
            <a:r>
              <a:rPr lang="en-US" dirty="0"/>
              <a:t> a=0,b=0;</a:t>
            </a:r>
          </a:p>
          <a:p>
            <a:r>
              <a:rPr lang="en-US" dirty="0"/>
              <a:t>    </a:t>
            </a:r>
            <a:r>
              <a:rPr lang="en-US" dirty="0" err="1"/>
              <a:t>getline</a:t>
            </a:r>
            <a:r>
              <a:rPr lang="en-US" dirty="0"/>
              <a:t>(</a:t>
            </a:r>
            <a:r>
              <a:rPr lang="en-US" dirty="0" err="1"/>
              <a:t>cin,s</a:t>
            </a:r>
            <a:r>
              <a:rPr lang="en-US" dirty="0"/>
              <a:t>);</a:t>
            </a:r>
          </a:p>
          <a:p>
            <a:r>
              <a:rPr lang="en-US" dirty="0"/>
              <a:t>    for(auto i:s)</a:t>
            </a:r>
          </a:p>
          <a:p>
            <a:r>
              <a:rPr lang="en-US" dirty="0"/>
              <a:t>    if(</a:t>
            </a:r>
            <a:r>
              <a:rPr lang="en-US" dirty="0" err="1"/>
              <a:t>i</a:t>
            </a:r>
            <a:r>
              <a:rPr lang="en-US" dirty="0"/>
              <a:t>=='#') a++;</a:t>
            </a:r>
          </a:p>
          <a:p>
            <a:r>
              <a:rPr lang="en-US" dirty="0"/>
              <a:t>    else if(</a:t>
            </a:r>
            <a:r>
              <a:rPr lang="en-US" dirty="0" err="1"/>
              <a:t>i</a:t>
            </a:r>
            <a:r>
              <a:rPr lang="en-US" dirty="0"/>
              <a:t>=='*') b++;</a:t>
            </a:r>
          </a:p>
          <a:p>
            <a:r>
              <a:rPr lang="en-US" dirty="0"/>
              <a:t>    </a:t>
            </a:r>
            <a:r>
              <a:rPr lang="en-US" dirty="0" err="1"/>
              <a:t>cout</a:t>
            </a:r>
            <a:r>
              <a:rPr lang="en-US" dirty="0"/>
              <a:t>&lt;&lt;b-a;</a:t>
            </a:r>
          </a:p>
          <a:p>
            <a:r>
              <a:rPr lang="en-US" dirty="0"/>
              <a:t>}</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txBox="1"/>
          <p:nvPr/>
        </p:nvSpPr>
        <p:spPr>
          <a:xfrm>
            <a:off x="838799" y="690479"/>
            <a:ext cx="2323441" cy="430887"/>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rPr dirty="0"/>
              <a:t>Question </a:t>
            </a:r>
            <a:r>
              <a:rPr lang="en-IN" dirty="0" smtClean="0"/>
              <a:t>5</a:t>
            </a:r>
            <a:endParaRPr dirty="0"/>
          </a:p>
        </p:txBody>
      </p:sp>
      <p:sp>
        <p:nvSpPr>
          <p:cNvPr id="660"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661" name="CustomShape 3"/>
          <p:cNvSpPr txBox="1"/>
          <p:nvPr/>
        </p:nvSpPr>
        <p:spPr>
          <a:xfrm>
            <a:off x="838799" y="1490080"/>
            <a:ext cx="10752744" cy="5005249"/>
          </a:xfrm>
          <a:prstGeom prst="rect">
            <a:avLst/>
          </a:prstGeom>
          <a:ln w="12700">
            <a:miter lim="400000"/>
          </a:ln>
        </p:spPr>
        <p:txBody>
          <a:bodyPr lIns="44999" tIns="44999" rIns="44999" bIns="44999">
            <a:spAutoFit/>
          </a:bodyPr>
          <a:lstStyle/>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An automobile company manufactures both a two wheeler (TW) and a four wheeler (FW). A company manager wants to make the production of both types of vehicle according to the given data below:</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1st data, Total number of vehicle (two-wheeler + four-wheeler)=v</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2nd data, Total number of wheels = W</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 </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The task is to find how many two-wheelers as well as four-wheelers need to manufacture as per the given data.</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 </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Example :</a:t>
            </a:r>
            <a:endParaRPr b="0" dirty="0"/>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Input :</a:t>
            </a:r>
            <a:endParaRPr b="0" dirty="0"/>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200  -&gt; Value of V</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540   -&gt; Value of W</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Output :</a:t>
            </a:r>
            <a:endParaRPr b="0" dirty="0"/>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TW =130 FW=70</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 </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Explanation:</a:t>
            </a:r>
            <a:endParaRPr b="0" dirty="0"/>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130+70 = 200 vehicles</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(70*4)+(130*2)= 540 wheels</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4</a:t>
            </a:r>
          </a:p>
        </p:txBody>
      </p:sp>
      <p:sp>
        <p:nvSpPr>
          <p:cNvPr id="666"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667" name="CustomShape 3"/>
          <p:cNvSpPr txBox="1"/>
          <p:nvPr/>
        </p:nvSpPr>
        <p:spPr>
          <a:xfrm>
            <a:off x="844765" y="1462370"/>
            <a:ext cx="10752744" cy="4421049"/>
          </a:xfrm>
          <a:prstGeom prst="rect">
            <a:avLst/>
          </a:prstGeom>
          <a:ln w="12700">
            <a:miter lim="400000"/>
          </a:ln>
        </p:spPr>
        <p:txBody>
          <a:bodyPr lIns="44999" tIns="44999" rIns="44999" bIns="44999">
            <a:spAutoFit/>
          </a:bodyPr>
          <a:lstStyle/>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Constraints :</a:t>
            </a:r>
            <a:endParaRPr b="0" dirty="0"/>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2&lt;=W</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W%2=0</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V&lt;W</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 </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Print “INVALID INPUT” , if inputs did not meet the constraints.</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The input format for testing </a:t>
            </a:r>
            <a:endParaRPr b="0" dirty="0"/>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The candidate has to write the code to accept two positive numbers separated by a new line.</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First Input line – Accept value of V.</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Second Input line- Accept value for W.</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 </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The output format for testing </a:t>
            </a:r>
            <a:endParaRPr b="0" dirty="0"/>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Written program code should generate two outputs, each separated by a single space character(see the example)</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Additional messages in the output will result in the failure of test case</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5</a:t>
            </a:r>
          </a:p>
        </p:txBody>
      </p:sp>
      <p:sp>
        <p:nvSpPr>
          <p:cNvPr id="670"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671" name="CustomShape 3"/>
          <p:cNvSpPr txBox="1"/>
          <p:nvPr/>
        </p:nvSpPr>
        <p:spPr>
          <a:xfrm>
            <a:off x="844765" y="1462370"/>
            <a:ext cx="10752744" cy="5589449"/>
          </a:xfrm>
          <a:prstGeom prst="rect">
            <a:avLst/>
          </a:prstGeom>
          <a:ln w="12700">
            <a:miter lim="400000"/>
          </a:ln>
        </p:spPr>
        <p:txBody>
          <a:bodyPr lIns="44999" tIns="44999" rIns="44999" bIns="44999">
            <a:spAutoFit/>
          </a:bodyPr>
          <a:lstStyle/>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There is a JAR full of candies for sale at a mall counter. JAR has the capacity N, that is JAR can contain maximum N candies when JAR is full. At any point of time. JAR can have M number of Candies where M&lt;=N. Candies are served to the customers. JAR is never remain empty as when last k candies are left. JAR if refilled with new candies in such a way that JAR get full.</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Write a code to implement above scenario. Display JAR at counter with available number of candies. Input should be the number of candies one customer can order at point of time. Update the JAR after each purchase and display JAR at Counter.</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Output should give number of Candies sold and updated number of Candies in JAR.</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If Input is more than candies in JAR, return: “INVALID INPUT”</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Given, </a:t>
            </a:r>
            <a:endParaRPr b="0" dirty="0"/>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N=10, where N is NUMBER OF CANDIES AVAILABLE</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K =&lt; 5, where k is number of minimum candies that must be inside JAR ever.</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Example 1:(N = 10, k =&lt; 5)</a:t>
            </a:r>
            <a:endParaRPr b="0" dirty="0"/>
          </a:p>
          <a:p>
            <a:pPr marL="457200" indent="-317500" defTabSz="457200">
              <a:buClr>
                <a:srgbClr val="343434"/>
              </a:buClr>
              <a:buSzPct val="100000"/>
              <a:buFont typeface="Helvetica"/>
              <a:buChar char="•"/>
              <a:defRPr b="1">
                <a:solidFill>
                  <a:srgbClr val="343434"/>
                </a:solidFill>
                <a:latin typeface="Calibri" panose="020F0502020204030204"/>
                <a:ea typeface="Calibri" panose="020F0502020204030204"/>
                <a:cs typeface="Calibri" panose="020F0502020204030204"/>
                <a:sym typeface="Calibri" panose="020F0502020204030204"/>
              </a:defRPr>
            </a:pPr>
            <a:r>
              <a:rPr dirty="0"/>
              <a:t>Input Value</a:t>
            </a:r>
            <a:endParaRPr b="0" dirty="0"/>
          </a:p>
          <a:p>
            <a:pPr marL="914400" lvl="1"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3</a:t>
            </a:r>
          </a:p>
          <a:p>
            <a:pPr marL="457200" indent="-317500" defTabSz="457200">
              <a:buClr>
                <a:srgbClr val="343434"/>
              </a:buClr>
              <a:buSzPct val="100000"/>
              <a:buFont typeface="Helvetica"/>
              <a:buChar char="•"/>
              <a:defRPr b="1">
                <a:solidFill>
                  <a:srgbClr val="343434"/>
                </a:solidFill>
                <a:latin typeface="Calibri" panose="020F0502020204030204"/>
                <a:ea typeface="Calibri" panose="020F0502020204030204"/>
                <a:cs typeface="Calibri" panose="020F0502020204030204"/>
                <a:sym typeface="Calibri" panose="020F0502020204030204"/>
              </a:defRPr>
            </a:pPr>
            <a:r>
              <a:rPr dirty="0"/>
              <a:t>Output Value</a:t>
            </a:r>
            <a:endParaRPr b="0" dirty="0"/>
          </a:p>
          <a:p>
            <a:pPr marL="914400" lvl="1"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NUMBER OF CANDIES SOLD : 3</a:t>
            </a:r>
          </a:p>
          <a:p>
            <a:pPr marL="914400" lvl="1"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NUMBER OF CANDIES AVAILABLE : 7</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5</a:t>
            </a:r>
          </a:p>
        </p:txBody>
      </p:sp>
      <p:sp>
        <p:nvSpPr>
          <p:cNvPr id="676"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677" name="CustomShape 3"/>
          <p:cNvSpPr txBox="1"/>
          <p:nvPr/>
        </p:nvSpPr>
        <p:spPr>
          <a:xfrm>
            <a:off x="844765" y="1462370"/>
            <a:ext cx="10752744" cy="1792149"/>
          </a:xfrm>
          <a:prstGeom prst="rect">
            <a:avLst/>
          </a:prstGeom>
          <a:ln w="12700">
            <a:miter lim="400000"/>
          </a:ln>
        </p:spPr>
        <p:txBody>
          <a:bodyPr lIns="44999" tIns="44999" rIns="44999" bIns="44999">
            <a:spAutoFit/>
          </a:bodyPr>
          <a:lstStyle/>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Example : (N=10, k&lt;=5)</a:t>
            </a:r>
            <a:endParaRPr b="0"/>
          </a:p>
          <a:p>
            <a:pPr marL="457200" indent="-317500" defTabSz="457200">
              <a:buClr>
                <a:srgbClr val="343434"/>
              </a:buClr>
              <a:buSzPct val="100000"/>
              <a:buFont typeface="Helvetica"/>
              <a:buChar char="•"/>
              <a:defRPr b="1">
                <a:solidFill>
                  <a:srgbClr val="343434"/>
                </a:solidFill>
                <a:latin typeface="Calibri" panose="020F0502020204030204"/>
                <a:ea typeface="Calibri" panose="020F0502020204030204"/>
                <a:cs typeface="Calibri" panose="020F0502020204030204"/>
                <a:sym typeface="Calibri" panose="020F0502020204030204"/>
              </a:defRPr>
            </a:pPr>
            <a:r>
              <a:t>Input Value</a:t>
            </a:r>
            <a:endParaRPr b="0"/>
          </a:p>
          <a:p>
            <a:pPr marL="914400" lvl="1"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0</a:t>
            </a:r>
          </a:p>
          <a:p>
            <a:pPr marL="457200" indent="-317500" defTabSz="457200">
              <a:buClr>
                <a:srgbClr val="343434"/>
              </a:buClr>
              <a:buSzPct val="100000"/>
              <a:buFont typeface="Helvetica"/>
              <a:buChar char="•"/>
              <a:defRPr b="1">
                <a:solidFill>
                  <a:srgbClr val="343434"/>
                </a:solidFill>
                <a:latin typeface="Calibri" panose="020F0502020204030204"/>
                <a:ea typeface="Calibri" panose="020F0502020204030204"/>
                <a:cs typeface="Calibri" panose="020F0502020204030204"/>
                <a:sym typeface="Calibri" panose="020F0502020204030204"/>
              </a:defRPr>
            </a:pPr>
            <a:r>
              <a:t>Output Value</a:t>
            </a:r>
            <a:endParaRPr b="0"/>
          </a:p>
          <a:p>
            <a:pPr marL="914400" lvl="1"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INVALID INPUT</a:t>
            </a:r>
          </a:p>
          <a:p>
            <a:pPr marL="914400" lvl="1"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NUMBER OF CANDIES LEFT : 10</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612845"/>
            <a:ext cx="6096000" cy="5632311"/>
          </a:xfrm>
          <a:prstGeom prst="rect">
            <a:avLst/>
          </a:prstGeom>
        </p:spPr>
        <p:txBody>
          <a:bodyPr>
            <a:spAutoFit/>
          </a:bodyPr>
          <a:lstStyle/>
          <a:p>
            <a:r>
              <a:rPr lang="en-US" dirty="0"/>
              <a:t>#include &lt;</a:t>
            </a:r>
            <a:r>
              <a:rPr lang="en-US" dirty="0" err="1"/>
              <a:t>stdio.h</a:t>
            </a:r>
            <a:r>
              <a:rPr lang="en-US" dirty="0"/>
              <a:t>&gt;   </a:t>
            </a:r>
          </a:p>
          <a:p>
            <a:r>
              <a:rPr lang="en-US" dirty="0" err="1"/>
              <a:t>int</a:t>
            </a:r>
            <a:r>
              <a:rPr lang="en-US" dirty="0"/>
              <a:t> main()  </a:t>
            </a:r>
          </a:p>
          <a:p>
            <a:r>
              <a:rPr lang="en-US" dirty="0"/>
              <a:t>{</a:t>
            </a:r>
          </a:p>
          <a:p>
            <a:r>
              <a:rPr lang="en-US" dirty="0"/>
              <a:t>	</a:t>
            </a:r>
            <a:r>
              <a:rPr lang="en-US" dirty="0" err="1"/>
              <a:t>int</a:t>
            </a:r>
            <a:r>
              <a:rPr lang="en-US" dirty="0"/>
              <a:t> n=10, k=5;</a:t>
            </a:r>
          </a:p>
          <a:p>
            <a:r>
              <a:rPr lang="en-US" dirty="0"/>
              <a:t>	</a:t>
            </a:r>
            <a:r>
              <a:rPr lang="en-US" dirty="0" err="1"/>
              <a:t>int</a:t>
            </a:r>
            <a:r>
              <a:rPr lang="en-US" dirty="0"/>
              <a:t> </a:t>
            </a:r>
            <a:r>
              <a:rPr lang="en-US" dirty="0" err="1"/>
              <a:t>num</a:t>
            </a:r>
            <a:r>
              <a:rPr lang="en-US" dirty="0"/>
              <a:t>;</a:t>
            </a:r>
          </a:p>
          <a:p>
            <a:r>
              <a:rPr lang="en-US" dirty="0"/>
              <a:t>	</a:t>
            </a:r>
            <a:r>
              <a:rPr lang="en-US" dirty="0" err="1"/>
              <a:t>scanf</a:t>
            </a:r>
            <a:r>
              <a:rPr lang="en-US" dirty="0"/>
              <a:t>("%d",&amp;</a:t>
            </a:r>
            <a:r>
              <a:rPr lang="en-US" dirty="0" err="1"/>
              <a:t>num</a:t>
            </a:r>
            <a:r>
              <a:rPr lang="en-US" dirty="0"/>
              <a:t>);</a:t>
            </a:r>
          </a:p>
          <a:p>
            <a:r>
              <a:rPr lang="en-US" dirty="0"/>
              <a:t>	if(</a:t>
            </a:r>
            <a:r>
              <a:rPr lang="en-US" dirty="0" err="1"/>
              <a:t>num</a:t>
            </a:r>
            <a:r>
              <a:rPr lang="en-US" dirty="0"/>
              <a:t>&gt;=1 &amp;&amp; </a:t>
            </a:r>
            <a:r>
              <a:rPr lang="en-US" dirty="0" err="1"/>
              <a:t>num</a:t>
            </a:r>
            <a:r>
              <a:rPr lang="en-US" dirty="0"/>
              <a:t>&lt;=5)</a:t>
            </a:r>
          </a:p>
          <a:p>
            <a:r>
              <a:rPr lang="en-US" dirty="0"/>
              <a:t>	{</a:t>
            </a:r>
          </a:p>
          <a:p>
            <a:r>
              <a:rPr lang="en-US" dirty="0"/>
              <a:t>    		</a:t>
            </a:r>
            <a:r>
              <a:rPr lang="en-US" dirty="0" err="1"/>
              <a:t>printf</a:t>
            </a:r>
            <a:r>
              <a:rPr lang="en-US" dirty="0"/>
              <a:t>("NUMBER OF CANDIES SOLD : %d\n",</a:t>
            </a:r>
            <a:r>
              <a:rPr lang="en-US" dirty="0" err="1"/>
              <a:t>num</a:t>
            </a:r>
            <a:r>
              <a:rPr lang="en-US" dirty="0"/>
              <a:t>);</a:t>
            </a:r>
          </a:p>
          <a:p>
            <a:r>
              <a:rPr lang="en-US" dirty="0"/>
              <a:t>    		</a:t>
            </a:r>
            <a:r>
              <a:rPr lang="en-US" dirty="0" err="1"/>
              <a:t>printf</a:t>
            </a:r>
            <a:r>
              <a:rPr lang="en-US" dirty="0"/>
              <a:t>("NUMBER OF CANDIES LEFT : %d",</a:t>
            </a:r>
            <a:r>
              <a:rPr lang="en-US" dirty="0" err="1"/>
              <a:t>n-n</a:t>
            </a:r>
            <a:r>
              <a:rPr lang="en-US" dirty="0"/>
              <a:t>um);</a:t>
            </a:r>
          </a:p>
          <a:p>
            <a:r>
              <a:rPr lang="en-US" dirty="0"/>
              <a:t>	}</a:t>
            </a:r>
          </a:p>
          <a:p>
            <a:r>
              <a:rPr lang="en-US" dirty="0"/>
              <a:t>	else</a:t>
            </a:r>
          </a:p>
          <a:p>
            <a:r>
              <a:rPr lang="en-US" dirty="0"/>
              <a:t>	{</a:t>
            </a:r>
          </a:p>
          <a:p>
            <a:r>
              <a:rPr lang="en-US" dirty="0"/>
              <a:t>    		</a:t>
            </a:r>
            <a:r>
              <a:rPr lang="en-US" dirty="0" err="1"/>
              <a:t>printf</a:t>
            </a:r>
            <a:r>
              <a:rPr lang="en-US" dirty="0"/>
              <a:t>("INVALID INPUT\n");</a:t>
            </a:r>
          </a:p>
          <a:p>
            <a:r>
              <a:rPr lang="en-US" dirty="0"/>
              <a:t>    		</a:t>
            </a:r>
            <a:r>
              <a:rPr lang="en-US" dirty="0" err="1"/>
              <a:t>printf</a:t>
            </a:r>
            <a:r>
              <a:rPr lang="en-US" dirty="0"/>
              <a:t>("NUMBER OF CANDIES LEFT : %</a:t>
            </a:r>
            <a:r>
              <a:rPr lang="en-US" dirty="0" err="1"/>
              <a:t>d",n</a:t>
            </a:r>
            <a:r>
              <a:rPr lang="en-US" dirty="0"/>
              <a:t>);</a:t>
            </a:r>
          </a:p>
          <a:p>
            <a:r>
              <a:rPr lang="en-US" dirty="0"/>
              <a:t>	}</a:t>
            </a:r>
          </a:p>
          <a:p>
            <a:r>
              <a:rPr lang="en-US" dirty="0"/>
              <a:t>	return 0;</a:t>
            </a:r>
          </a:p>
          <a:p>
            <a:r>
              <a:rPr lang="en-US" dirty="0"/>
              <a:t>}</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6</a:t>
            </a:r>
          </a:p>
        </p:txBody>
      </p:sp>
      <p:sp>
        <p:nvSpPr>
          <p:cNvPr id="680"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681" name="CustomShape 3"/>
          <p:cNvSpPr txBox="1"/>
          <p:nvPr/>
        </p:nvSpPr>
        <p:spPr>
          <a:xfrm>
            <a:off x="844765" y="1462370"/>
            <a:ext cx="10752744" cy="4713149"/>
          </a:xfrm>
          <a:prstGeom prst="rect">
            <a:avLst/>
          </a:prstGeom>
          <a:ln w="12700">
            <a:miter lim="400000"/>
          </a:ln>
        </p:spPr>
        <p:txBody>
          <a:bodyPr lIns="44999" tIns="44999" rIns="44999" bIns="44999">
            <a:spAutoFit/>
          </a:bodyPr>
          <a:lstStyle/>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A jail has a number of prisoners and a number of treats to pass out to them. Their jailer decides the fairest way to divide the treats is to seat the prisoners around a circular table in sequentially numbered chairs. A chair number will be drawn from a hat. Beginning with the prisoner in that chair, one candy will be handed to each prisoner sequentially around the table until all have been distributed.</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The jailer is playing a little joke, though. The last piece of candy looks like all the others, but it tastes </a:t>
            </a:r>
            <a:r>
              <a:rPr i="1" dirty="0"/>
              <a:t>awful</a:t>
            </a:r>
            <a:r>
              <a:rPr dirty="0"/>
              <a:t>. Determine the chair number occupied by the prisoner who will receive that candy.</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For example, there are 4 prisoners and 6 pieces of candy. The prisoners arrange themselves in seats numbered 1 to 4 . Let’s suppose two are drawn from the hat. Prisoners receive candy at positions 2,3,4,1,2,3. The prisoner to be warned sits in chair number 3</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Function Description</a:t>
            </a:r>
            <a:endParaRPr b="0" dirty="0"/>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Write a function </a:t>
            </a:r>
            <a:r>
              <a:rPr i="1" dirty="0" err="1"/>
              <a:t>saveThePrisoner</a:t>
            </a:r>
            <a:r>
              <a:rPr dirty="0"/>
              <a:t>. It should return an integer representing the chair number of the prisoner to warn.</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i="1" dirty="0" err="1"/>
              <a:t>saveThePrisoner</a:t>
            </a:r>
            <a:r>
              <a:rPr dirty="0"/>
              <a:t> has the following parameter(s):</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i="1" dirty="0"/>
              <a:t>n</a:t>
            </a:r>
            <a:r>
              <a:rPr dirty="0"/>
              <a:t>: an integer, the number of prisoners</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i="1" dirty="0"/>
              <a:t>m</a:t>
            </a:r>
            <a:r>
              <a:rPr dirty="0"/>
              <a:t>: an integer, the number of sweets</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i="1" dirty="0"/>
              <a:t>s</a:t>
            </a:r>
            <a:r>
              <a:rPr dirty="0"/>
              <a:t>: an integer, the chair number to begin passing out sweets from</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6</a:t>
            </a:r>
          </a:p>
        </p:txBody>
      </p:sp>
      <p:sp>
        <p:nvSpPr>
          <p:cNvPr id="686"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687" name="CustomShape 3"/>
          <p:cNvSpPr txBox="1"/>
          <p:nvPr/>
        </p:nvSpPr>
        <p:spPr>
          <a:xfrm>
            <a:off x="844765" y="1462370"/>
            <a:ext cx="10752744" cy="4713149"/>
          </a:xfrm>
          <a:prstGeom prst="rect">
            <a:avLst/>
          </a:prstGeom>
          <a:ln w="12700">
            <a:miter lim="400000"/>
          </a:ln>
        </p:spPr>
        <p:txBody>
          <a:bodyPr lIns="44999" tIns="44999" rIns="44999" bIns="44999">
            <a:spAutoFit/>
          </a:bodyPr>
          <a:lstStyle/>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Input Format</a:t>
            </a:r>
            <a:endParaRPr b="0"/>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The first line contains an integer t, denoting the number of test cases.</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The next t lines each contain 3 space-separated integers:</a:t>
            </a:r>
          </a:p>
          <a:p>
            <a:pPr marL="914400" lvl="1"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 : n the number of prisoners</a:t>
            </a:r>
          </a:p>
          <a:p>
            <a:pPr marL="914400" lvl="1"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 : m the number of sweets</a:t>
            </a:r>
          </a:p>
          <a:p>
            <a:pPr marL="914400" lvl="1"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 : s the chair number to start passing out treats at </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Output Format</a:t>
            </a:r>
            <a:endParaRPr b="0"/>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For each test case, print the chair number of the prisoner who receives the </a:t>
            </a:r>
            <a:r>
              <a:rPr i="1"/>
              <a:t>awful treat</a:t>
            </a:r>
            <a:r>
              <a:t> on a new line.</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endParaRP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Sample </a:t>
            </a:r>
            <a:br/>
            <a:r>
              <a:rPr b="0"/>
              <a:t>2</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5 2 1</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5 2 2</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Sample Output</a:t>
            </a:r>
            <a:br/>
            <a:r>
              <a:rPr b="0"/>
              <a:t>2</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3</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1</a:t>
            </a:r>
          </a:p>
        </p:txBody>
      </p:sp>
      <p:sp>
        <p:nvSpPr>
          <p:cNvPr id="626"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627" name="CustomShape 3"/>
          <p:cNvSpPr txBox="1"/>
          <p:nvPr/>
        </p:nvSpPr>
        <p:spPr>
          <a:xfrm>
            <a:off x="844765" y="1462370"/>
            <a:ext cx="10752744" cy="3836849"/>
          </a:xfrm>
          <a:prstGeom prst="rect">
            <a:avLst/>
          </a:prstGeom>
          <a:ln w="12700">
            <a:miter lim="400000"/>
          </a:ln>
        </p:spPr>
        <p:txBody>
          <a:bodyPr lIns="44999" tIns="44999" rIns="44999" bIns="44999">
            <a:spAutoFit/>
          </a:bodyPr>
          <a:lstStyle/>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Example 1:</a:t>
            </a:r>
            <a:endParaRPr b="0"/>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Input Values    </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20</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2</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3</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12</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12</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Output Values</a:t>
            </a:r>
            <a:endParaRPr b="0"/>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Number of  Monkeys left on the tree:10</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b="1"/>
              <a:t/>
            </a:r>
            <a:br>
              <a:rPr b="1"/>
            </a:br>
            <a:r>
              <a:rPr b="1"/>
              <a:t>Note:</a:t>
            </a:r>
            <a:r>
              <a:t> Kindly follow  the order of inputs as n,k,j,m,p as given in the above example. And output must include  the same format  as in above example(Number of Monkeys left on the Tree:)</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7</a:t>
            </a:r>
          </a:p>
        </p:txBody>
      </p:sp>
      <p:sp>
        <p:nvSpPr>
          <p:cNvPr id="690"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691" name="CustomShape 3"/>
          <p:cNvSpPr txBox="1"/>
          <p:nvPr/>
        </p:nvSpPr>
        <p:spPr>
          <a:xfrm>
            <a:off x="844765" y="1462370"/>
            <a:ext cx="10752744" cy="5297349"/>
          </a:xfrm>
          <a:prstGeom prst="rect">
            <a:avLst/>
          </a:prstGeom>
          <a:ln w="12700">
            <a:miter lim="400000"/>
          </a:ln>
        </p:spPr>
        <p:txBody>
          <a:bodyPr lIns="44999" tIns="44999" rIns="44999" bIns="44999">
            <a:spAutoFit/>
          </a:bodyPr>
          <a:lstStyle/>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You will be given an array of integers and a target value. Determine the number of pairs of array elements that have a difference equal to a target value.</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For example, given an array of [1, 2, 3, 4] and a target value of 1, we have three values meeting the condition: 2-1 = 1, 3-2 = 1, and 4-3 = 1.</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Function Description</a:t>
            </a:r>
            <a:endParaRPr b="0" dirty="0"/>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Write a function </a:t>
            </a:r>
            <a:r>
              <a:rPr i="1" dirty="0"/>
              <a:t>pairs</a:t>
            </a:r>
            <a:r>
              <a:rPr dirty="0"/>
              <a:t>. It must return an integer representing the number of element pairs having the required difference.</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Pairs has the following parameter(s):</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i="1" dirty="0"/>
              <a:t>k</a:t>
            </a:r>
            <a:r>
              <a:rPr dirty="0"/>
              <a:t>: an integer, the target difference</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i="1" dirty="0" err="1"/>
              <a:t>arr</a:t>
            </a:r>
            <a:r>
              <a:rPr dirty="0"/>
              <a:t>: an array of integers</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Input Format</a:t>
            </a:r>
            <a:endParaRPr b="0" dirty="0"/>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The first line contains two space-separated integers n and k, the size of </a:t>
            </a:r>
            <a:r>
              <a:rPr dirty="0" err="1"/>
              <a:t>arr</a:t>
            </a:r>
            <a:r>
              <a:rPr dirty="0"/>
              <a:t> and the target value.</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The second line contains n space-separated integers of the array arr.</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Sample Input</a:t>
            </a:r>
            <a:br>
              <a:rPr dirty="0"/>
            </a:br>
            <a:r>
              <a:rPr b="0" dirty="0"/>
              <a:t>5 2</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1 5 3 4 2 </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Sample Output</a:t>
            </a:r>
            <a:br>
              <a:rPr dirty="0"/>
            </a:br>
            <a:r>
              <a:rPr b="0" dirty="0"/>
              <a:t>3</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8</a:t>
            </a:r>
          </a:p>
        </p:txBody>
      </p:sp>
      <p:sp>
        <p:nvSpPr>
          <p:cNvPr id="696"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697" name="CustomShape 3"/>
          <p:cNvSpPr txBox="1"/>
          <p:nvPr/>
        </p:nvSpPr>
        <p:spPr>
          <a:xfrm>
            <a:off x="844765" y="1462370"/>
            <a:ext cx="10752744" cy="5005249"/>
          </a:xfrm>
          <a:prstGeom prst="rect">
            <a:avLst/>
          </a:prstGeom>
          <a:ln w="12700">
            <a:miter lim="400000"/>
          </a:ln>
        </p:spPr>
        <p:txBody>
          <a:bodyPr lIns="44999" tIns="44999" rIns="44999" bIns="44999">
            <a:spAutoFit/>
          </a:bodyPr>
          <a:lstStyle/>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Dr. Vishnu is opening a new world class hospital in a small town designed to be the first preference of the patients in the city. Hospital has N rooms of two types – with TV and without TV, with daily rates of R1 and R2 respectively.</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However, from his experience Dr. Vishnu knows that the number of patients is not constant throughout the year, instead it follows a pattern. The number of patients on any given day of the year is given by the following formula –</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(6-M)^2 + |D-15| ,</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where M is the number of month (1 for </a:t>
            </a:r>
            <a:r>
              <a:rPr dirty="0" err="1"/>
              <a:t>jan</a:t>
            </a:r>
            <a:r>
              <a:rPr dirty="0"/>
              <a:t>, 2 for </a:t>
            </a:r>
            <a:r>
              <a:rPr dirty="0" err="1"/>
              <a:t>feb</a:t>
            </a:r>
            <a:r>
              <a:rPr dirty="0"/>
              <a:t> …12 for </a:t>
            </a:r>
            <a:r>
              <a:rPr dirty="0" err="1"/>
              <a:t>dec</a:t>
            </a:r>
            <a:r>
              <a:rPr dirty="0"/>
              <a:t>) and D is the date (1,2…31).</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All patients prefer without TV rooms as they are cheaper, but will opt for with TV rooms only if without TV rooms are not available. Hospital has a revenue target for the first year of operation. Given this target and the values of N, R1 and R2 you need to identify the number of TVs the hospital should buy so that it meets the revenue target. Assume the Hospital opens on 1st Jan and year is a non-leap year.</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endParaRPr dirty="0"/>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b="1" dirty="0"/>
              <a:t>Constraints</a:t>
            </a:r>
            <a:br>
              <a:rPr b="1" dirty="0"/>
            </a:br>
            <a:r>
              <a:rPr dirty="0"/>
              <a:t>Hospital opens on 1st Jan in an ordinary year</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5 &lt;= Number of rooms &lt;= 100</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500 &lt;= Room Rates &lt;= 5000</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0 &lt;= Target revenue &lt; 90000000</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8</a:t>
            </a:r>
          </a:p>
        </p:txBody>
      </p:sp>
      <p:sp>
        <p:nvSpPr>
          <p:cNvPr id="702"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703" name="CustomShape 3"/>
          <p:cNvSpPr txBox="1"/>
          <p:nvPr/>
        </p:nvSpPr>
        <p:spPr>
          <a:xfrm>
            <a:off x="844765" y="1462370"/>
            <a:ext cx="10752744" cy="5005249"/>
          </a:xfrm>
          <a:prstGeom prst="rect">
            <a:avLst/>
          </a:prstGeom>
          <a:ln w="12700">
            <a:miter lim="400000"/>
          </a:ln>
        </p:spPr>
        <p:txBody>
          <a:bodyPr lIns="44999" tIns="44999" rIns="44999" bIns="44999">
            <a:spAutoFit/>
          </a:bodyPr>
          <a:lstStyle/>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Input Format</a:t>
            </a:r>
            <a:endParaRPr b="0" dirty="0"/>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First line provides an integer N that denotes the number of rooms in the hospital</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Second line provides two space-delimited integers that denote the rates of rooms with TV (R1) and without TV (R2) respectively</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Third line provides the revenue target</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endParaRPr dirty="0"/>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Output</a:t>
            </a:r>
            <a:endParaRPr b="0" dirty="0"/>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Minimum number of TVs the hospital needs to buy to meet its revenue target. If it cannot achieve its target, print the total number of rooms in the hospital.</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endParaRPr dirty="0"/>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Test Case</a:t>
            </a:r>
            <a:endParaRPr b="0" dirty="0"/>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Example-1 :</a:t>
            </a:r>
            <a:endParaRPr b="0" dirty="0"/>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Input</a:t>
            </a:r>
            <a:br>
              <a:rPr dirty="0"/>
            </a:br>
            <a:r>
              <a:rPr b="0" dirty="0"/>
              <a:t>20</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1500 1000</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7000000</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8</a:t>
            </a:r>
          </a:p>
        </p:txBody>
      </p:sp>
      <p:sp>
        <p:nvSpPr>
          <p:cNvPr id="706"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707" name="CustomShape 3"/>
          <p:cNvSpPr txBox="1"/>
          <p:nvPr/>
        </p:nvSpPr>
        <p:spPr>
          <a:xfrm>
            <a:off x="844765" y="1462370"/>
            <a:ext cx="10752744" cy="5297349"/>
          </a:xfrm>
          <a:prstGeom prst="rect">
            <a:avLst/>
          </a:prstGeom>
          <a:ln w="12700">
            <a:miter lim="400000"/>
          </a:ln>
        </p:spPr>
        <p:txBody>
          <a:bodyPr lIns="44999" tIns="44999" rIns="44999" bIns="44999">
            <a:spAutoFit/>
          </a:bodyPr>
          <a:lstStyle/>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Output</a:t>
            </a:r>
            <a:br/>
            <a:r>
              <a:rPr b="0"/>
              <a:t>14</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endParaRPr b="0"/>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b="1"/>
              <a:t>Explanation</a:t>
            </a:r>
            <a:br>
              <a:rPr b="1"/>
            </a:br>
            <a:r>
              <a:t>Using the formula, the number of patients on 1st Jan will be 39, on 2nd Jan will be 38 and so on. Considering there are only twenty rooms and rates of both type of rooms are 1500 and 1000 respectively, we will need 14 TV sets to get revenue of 7119500. With 13 TV sets Total revenue will be less than 7000000</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endParaRP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Example-2 :</a:t>
            </a:r>
            <a:endParaRPr b="0"/>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Input</a:t>
            </a:r>
            <a:br/>
            <a:r>
              <a:rPr b="0"/>
              <a:t>10</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1000 1500</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10000000</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Output</a:t>
            </a:r>
            <a:br/>
            <a:r>
              <a:rPr b="0"/>
              <a:t>10</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b="1"/>
              <a:t>Explanation</a:t>
            </a:r>
            <a:br>
              <a:rPr b="1"/>
            </a:br>
            <a:r>
              <a:t>In the above example, the target will not be achieved, even by equipping all the rooms with TV. Hence, the answer is 10 i.e. total number of rooms in the hospital.</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9</a:t>
            </a:r>
          </a:p>
        </p:txBody>
      </p:sp>
      <p:sp>
        <p:nvSpPr>
          <p:cNvPr id="710"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711" name="CustomShape 3"/>
          <p:cNvSpPr txBox="1"/>
          <p:nvPr/>
        </p:nvSpPr>
        <p:spPr>
          <a:xfrm>
            <a:off x="844765" y="1462370"/>
            <a:ext cx="10752744" cy="5076857"/>
          </a:xfrm>
          <a:prstGeom prst="rect">
            <a:avLst/>
          </a:prstGeom>
          <a:ln w="12700">
            <a:miter lim="400000"/>
          </a:ln>
        </p:spPr>
        <p:txBody>
          <a:bodyPr lIns="44999" tIns="44999" rIns="44999" bIns="44999">
            <a:spAutoFit/>
          </a:bodyPr>
          <a:lstStyle/>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Hobo’s Drawing teacher asks his class to open their books to a page number. Hobo can either start turning pages from the front of the book or from the back of the book. He always turns pages one at a time. When she opens the book, page 1 is always on the right side: When he flips page 1, he sees pages 2 and 3. Each page except the last page will always be printed on both sides. The last page may only be printed on the front, given the length of the book. If the book is n pages long, and he wants to turn to page p, what is the minimum number of pages he will turn? </a:t>
            </a:r>
            <a:r>
              <a:rPr b="1" dirty="0"/>
              <a:t>He can start at the beginning or the end of the book. </a:t>
            </a:r>
            <a:r>
              <a:rPr dirty="0"/>
              <a:t>Given n and p, find and print the minimum number of pages Hobo must turn in order to arrive at page p</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Function Description</a:t>
            </a:r>
            <a:endParaRPr b="0" dirty="0"/>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Complete the </a:t>
            </a:r>
            <a:r>
              <a:rPr i="1" dirty="0" err="1"/>
              <a:t>countpage</a:t>
            </a:r>
            <a:r>
              <a:rPr i="1" dirty="0"/>
              <a:t> </a:t>
            </a:r>
            <a:r>
              <a:rPr dirty="0"/>
              <a:t>function in the editor below. It should return the minimum number of pages Hobo must turn.</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i="1" dirty="0" err="1"/>
              <a:t>countpage</a:t>
            </a:r>
            <a:r>
              <a:rPr i="1" dirty="0"/>
              <a:t> </a:t>
            </a:r>
            <a:r>
              <a:rPr dirty="0"/>
              <a:t>has the following parameter(s):</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i="1" dirty="0"/>
              <a:t>n</a:t>
            </a:r>
            <a:r>
              <a:rPr dirty="0"/>
              <a:t>: the number of pages in the book</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i="1" dirty="0"/>
              <a:t>p</a:t>
            </a:r>
            <a:r>
              <a:rPr dirty="0"/>
              <a:t>: the page number to turn to</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Input Format</a:t>
            </a:r>
            <a:endParaRPr b="0" dirty="0"/>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The first line contains an integer n, the number of pages in the book.</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The second line contains an integer, p, the page that Hobo’s teacher wants her to turn to.</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Output Format</a:t>
            </a:r>
            <a:endParaRPr b="0" dirty="0"/>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Print an integer denoting the minimum number of pages Hobo must turn to get to page p</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9</a:t>
            </a:r>
          </a:p>
        </p:txBody>
      </p:sp>
      <p:sp>
        <p:nvSpPr>
          <p:cNvPr id="716"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717" name="CustomShape 3"/>
          <p:cNvSpPr txBox="1"/>
          <p:nvPr/>
        </p:nvSpPr>
        <p:spPr>
          <a:xfrm>
            <a:off x="844765" y="1462370"/>
            <a:ext cx="10752744" cy="1500049"/>
          </a:xfrm>
          <a:prstGeom prst="rect">
            <a:avLst/>
          </a:prstGeom>
          <a:ln w="12700">
            <a:miter lim="400000"/>
          </a:ln>
        </p:spPr>
        <p:txBody>
          <a:bodyPr lIns="44999" tIns="44999" rIns="44999" bIns="44999">
            <a:spAutoFit/>
          </a:bodyPr>
          <a:lstStyle/>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Sample Input</a:t>
            </a:r>
            <a:br>
              <a:rPr dirty="0"/>
            </a:br>
            <a:r>
              <a:rPr b="0" dirty="0" smtClean="0"/>
              <a:t>6</a:t>
            </a:r>
            <a:r>
              <a:rPr lang="en-IN" b="0" dirty="0" smtClean="0"/>
              <a:t> </a:t>
            </a:r>
            <a:endParaRPr b="0" dirty="0"/>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2</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Sample Output </a:t>
            </a:r>
            <a:br>
              <a:rPr dirty="0"/>
            </a:br>
            <a:r>
              <a:rPr b="0" dirty="0"/>
              <a:t>1</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10</a:t>
            </a:r>
          </a:p>
        </p:txBody>
      </p:sp>
      <p:sp>
        <p:nvSpPr>
          <p:cNvPr id="720"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721" name="CustomShape 3"/>
          <p:cNvSpPr txBox="1"/>
          <p:nvPr/>
        </p:nvSpPr>
        <p:spPr>
          <a:xfrm>
            <a:off x="844765" y="1462370"/>
            <a:ext cx="10872521" cy="5297349"/>
          </a:xfrm>
          <a:prstGeom prst="rect">
            <a:avLst/>
          </a:prstGeom>
          <a:ln w="12700">
            <a:miter lim="400000"/>
          </a:ln>
        </p:spPr>
        <p:txBody>
          <a:bodyPr lIns="44999" tIns="44999" rIns="44999" bIns="44999">
            <a:spAutoFit/>
          </a:bodyPr>
          <a:lstStyle/>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Jaya invented a Time Machine and wants to test it by time-traveling to visit Russia on the Day of Programmer (the 256thday of the year) during a year in the inclusive range from 1700 to 2700. From 1700 to 1917 , Russia’s official calendar was the Julian Calendar since 1919 they used the Gregorian calendar system. The transition from the Julian to Gregorian calendar system occurred in 1918 , when the next day after 31 January was February 14 . This means that in 1918, February 14 was the 32nd day of the year in Russia. In both calendar systems, February is the only month with a variable amount of days; it has 29 days during a </a:t>
            </a:r>
            <a:r>
              <a:rPr i="1"/>
              <a:t>leap year</a:t>
            </a:r>
            <a:r>
              <a:t>, and 28 days during all other years. In the Julian calendar, leap years are divisible by 4 ; in the Gregorian calendar, leap years are either of the following:</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Divisible by 400</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Divisible by 4 and not divisible by 100</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Given a year, y, find the date of the 256th day of that year </a:t>
            </a:r>
            <a:r>
              <a:rPr i="1"/>
              <a:t>according to the official Russian calendar during that year</a:t>
            </a:r>
            <a:r>
              <a:t>. Then print it in the format dd.mm.yyyy, where dd is the two-digit day, mm is the two-digit month, and yyyy is y.</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For example, the given year is 1984.1984 is divisible by 4, so it is a leap year. The 256 day of a leap year after 1918 is September 12, so the answer is 12.9.1984. </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Function Description</a:t>
            </a:r>
            <a:endParaRPr b="0"/>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Complete the </a:t>
            </a:r>
            <a:r>
              <a:rPr i="1"/>
              <a:t>programmerday </a:t>
            </a:r>
            <a:r>
              <a:t>function in the editor below. It should return a string representing the date of the 256th day of the year given.</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programmerday has the following parameter(s):</a:t>
            </a:r>
          </a:p>
          <a:p>
            <a:pPr marL="914400" lvl="1"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year: an integer </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10</a:t>
            </a:r>
          </a:p>
        </p:txBody>
      </p:sp>
      <p:sp>
        <p:nvSpPr>
          <p:cNvPr id="726"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727" name="CustomShape 3"/>
          <p:cNvSpPr txBox="1"/>
          <p:nvPr/>
        </p:nvSpPr>
        <p:spPr>
          <a:xfrm>
            <a:off x="844765" y="1462370"/>
            <a:ext cx="10872521" cy="3544749"/>
          </a:xfrm>
          <a:prstGeom prst="rect">
            <a:avLst/>
          </a:prstGeom>
          <a:ln w="12700">
            <a:miter lim="400000"/>
          </a:ln>
        </p:spPr>
        <p:txBody>
          <a:bodyPr lIns="44999" tIns="44999" rIns="44999" bIns="44999">
            <a:spAutoFit/>
          </a:bodyPr>
          <a:lstStyle/>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Input Format</a:t>
            </a:r>
            <a:endParaRPr b="0"/>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A single integer denoting year y.</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endParaRP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Output Format</a:t>
            </a:r>
            <a:endParaRPr b="0"/>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Print the full date of programmerday during year y in the format dd.mm.yyyy, where dd is the two-digit day, mm is the two-digit month, and yyyy is y.</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endParaRP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Sample Input</a:t>
            </a:r>
            <a:br/>
            <a:r>
              <a:rPr b="0"/>
              <a:t>2017</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endParaRPr b="0"/>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Sample Output</a:t>
            </a:r>
            <a:br/>
            <a:r>
              <a:rPr b="0"/>
              <a:t>13.09.2017</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11</a:t>
            </a:r>
          </a:p>
        </p:txBody>
      </p:sp>
      <p:sp>
        <p:nvSpPr>
          <p:cNvPr id="730"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731" name="CustomShape 3"/>
          <p:cNvSpPr txBox="1"/>
          <p:nvPr/>
        </p:nvSpPr>
        <p:spPr>
          <a:xfrm>
            <a:off x="844765" y="1462370"/>
            <a:ext cx="10872521" cy="4713149"/>
          </a:xfrm>
          <a:prstGeom prst="rect">
            <a:avLst/>
          </a:prstGeom>
          <a:ln w="12700">
            <a:miter lim="400000"/>
          </a:ln>
        </p:spPr>
        <p:txBody>
          <a:bodyPr lIns="44999" tIns="44999" rIns="44999" bIns="44999">
            <a:spAutoFit/>
          </a:bodyPr>
          <a:lstStyle/>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One person hands over the list of digits to Mr. String, But Mr. String understands only strings. Within strings also he understands only vowels. Mr. String needs your help to find the total number of pairs which add up to a certain digit D.</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endParaRP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The rules to calculate digit D are as follow</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Take all digits and convert them into their textual representation</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Next, sum up the number of vowels i.e. {a, e, i, o, u} from all textual representation</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This sum is digit D</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Now, once digit D is known find out all unordered pairs of numbers in input whose sum is equal to D. Refer example section for better understanding.</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endParaRP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Constraints</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1 &lt;= N &lt;= 100</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1 &lt;= value of each element in second line of input &lt;= 100</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Number 100, if and when it appears in input should be converted to textual representation as hundred and not as one hundred. Hence number of vowels in number 100 should be 2 and not 4</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11</a:t>
            </a:r>
          </a:p>
        </p:txBody>
      </p:sp>
      <p:sp>
        <p:nvSpPr>
          <p:cNvPr id="734"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735" name="CustomShape 3"/>
          <p:cNvSpPr txBox="1"/>
          <p:nvPr/>
        </p:nvSpPr>
        <p:spPr>
          <a:xfrm>
            <a:off x="844765" y="1462370"/>
            <a:ext cx="10872521" cy="4713149"/>
          </a:xfrm>
          <a:prstGeom prst="rect">
            <a:avLst/>
          </a:prstGeom>
          <a:ln w="12700">
            <a:miter lim="400000"/>
          </a:ln>
        </p:spPr>
        <p:txBody>
          <a:bodyPr lIns="44999" tIns="44999" rIns="44999" bIns="44999">
            <a:spAutoFit/>
          </a:bodyPr>
          <a:lstStyle/>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Input</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First line contains an integer N which represents number of elements to be processed as input</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Second line contains N numbers separated by space</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Output</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t>Lower case representation of textual representation of number of pairs in input that sum up to digit D</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Note: – (If the count exceeds 100 print “greater 100”)</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Time Limit</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1</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endParaRP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Examples</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Example 1</a:t>
            </a:r>
            <a:endParaRPr b="0"/>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Input</a:t>
            </a:r>
            <a:br/>
            <a:r>
              <a:rPr b="0"/>
              <a:t>5</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1 2 3 4 5</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Output</a:t>
            </a:r>
            <a:br/>
            <a:r>
              <a:rPr b="0"/>
              <a:t>one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240" y="1378425"/>
            <a:ext cx="10992413" cy="3343701"/>
          </a:xfrm>
          <a:prstGeom prst="rect">
            <a:avLst/>
          </a:prstGeom>
        </p:spPr>
      </p:pic>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11</a:t>
            </a:r>
          </a:p>
        </p:txBody>
      </p:sp>
      <p:sp>
        <p:nvSpPr>
          <p:cNvPr id="738"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739" name="CustomShape 3"/>
          <p:cNvSpPr txBox="1"/>
          <p:nvPr/>
        </p:nvSpPr>
        <p:spPr>
          <a:xfrm>
            <a:off x="844765" y="1462370"/>
            <a:ext cx="10872521" cy="4128949"/>
          </a:xfrm>
          <a:prstGeom prst="rect">
            <a:avLst/>
          </a:prstGeom>
          <a:ln w="12700">
            <a:miter lim="400000"/>
          </a:ln>
        </p:spPr>
        <p:txBody>
          <a:bodyPr lIns="44999" tIns="44999" rIns="44999" bIns="44999">
            <a:spAutoFit/>
          </a:bodyPr>
          <a:lstStyle/>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b="1"/>
              <a:t>Explanation</a:t>
            </a:r>
            <a:br>
              <a:rPr b="1"/>
            </a:br>
            <a:r>
              <a:t>1 -&gt; one -&gt; o, e</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2 -&gt; two -&gt; o</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3 -&gt; three -&gt; e, e</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4 -&gt; four -&gt; o, u</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5 -&gt; five – &gt; i, e</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Thus, count of vowels in textual representation of numbers in input = {2 + 1 + 2 + 2 + 2} = 9. Number 9 is the digit D referred to in section above.</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Now from the given list of numbers {1,2,3,4,5} -&gt; find all pairs that sum up to 9.</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Upon processing this we know that only a single unordered pair {4, 5} sum up to 9. Hence the answer is 1. However, output specification requires you to print textual representation of number 1 which is one. Hence output is one.</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Note: – Pairs {4, 5} or {5, 4} both sum up to 9. But since we are asking to count only unordered pairs, the number of unordered pairs in this combination is only one.</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11</a:t>
            </a:r>
          </a:p>
        </p:txBody>
      </p:sp>
      <p:sp>
        <p:nvSpPr>
          <p:cNvPr id="742"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743" name="CustomShape 3"/>
          <p:cNvSpPr txBox="1"/>
          <p:nvPr/>
        </p:nvSpPr>
        <p:spPr>
          <a:xfrm>
            <a:off x="844765" y="1462370"/>
            <a:ext cx="10872521" cy="4128949"/>
          </a:xfrm>
          <a:prstGeom prst="rect">
            <a:avLst/>
          </a:prstGeom>
          <a:ln w="12700">
            <a:miter lim="400000"/>
          </a:ln>
        </p:spPr>
        <p:txBody>
          <a:bodyPr lIns="44999" tIns="44999" rIns="44999" bIns="44999">
            <a:spAutoFit/>
          </a:bodyPr>
          <a:lstStyle/>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Example 2</a:t>
            </a:r>
            <a:endParaRPr b="0" dirty="0"/>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Input</a:t>
            </a:r>
            <a:br>
              <a:rPr dirty="0"/>
            </a:br>
            <a:r>
              <a:rPr b="0" dirty="0"/>
              <a:t>3</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7 4 2</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Output</a:t>
            </a:r>
            <a:br>
              <a:rPr dirty="0"/>
            </a:br>
            <a:r>
              <a:rPr b="0" dirty="0"/>
              <a:t>zero</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endParaRPr b="0" dirty="0"/>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b="1" dirty="0"/>
              <a:t>Explanation</a:t>
            </a:r>
            <a:br>
              <a:rPr b="1" dirty="0"/>
            </a:br>
            <a:r>
              <a:rPr dirty="0"/>
              <a:t>7 -&gt; seven -&gt; e, e</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4 -&gt; four -&gt; o, u</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2 -&gt; two -&gt; o</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Thus, count of vowels in textual representation of numbers in input = {2 + 2 + 1} = 5. Number 5 is the digit D referred to in section above.</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Since no pairs add up to 5, the answer is 0. Textual representation of 0 is zero. Hence output is zero.</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12</a:t>
            </a:r>
          </a:p>
        </p:txBody>
      </p:sp>
      <p:sp>
        <p:nvSpPr>
          <p:cNvPr id="746"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747" name="CustomShape 3"/>
          <p:cNvSpPr txBox="1"/>
          <p:nvPr/>
        </p:nvSpPr>
        <p:spPr>
          <a:xfrm>
            <a:off x="844765" y="1462370"/>
            <a:ext cx="10872521" cy="5297349"/>
          </a:xfrm>
          <a:prstGeom prst="rect">
            <a:avLst/>
          </a:prstGeom>
          <a:ln w="12700">
            <a:miter lim="400000"/>
          </a:ln>
        </p:spPr>
        <p:txBody>
          <a:bodyPr lIns="44999" tIns="44999" rIns="44999" bIns="44999">
            <a:spAutoFit/>
          </a:bodyPr>
          <a:lstStyle/>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There are two banks – Bank A and Bank B. Their interest rates vary. You have received offers from both banks in terms of the annual rate of interest, tenure, and variations of the rate of interest over the entire </a:t>
            </a:r>
            <a:r>
              <a:rPr dirty="0" err="1"/>
              <a:t>tenure.You</a:t>
            </a:r>
            <a:r>
              <a:rPr dirty="0"/>
              <a:t> have to choose the offer which costs you least interest and reject the other. Do the computation and make a wise choice.</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The loan repayment happens at a monthly frequency and Equated Monthly Installment (EMI) is calculated using the formula given below :</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EMI = </a:t>
            </a:r>
            <a:r>
              <a:rPr dirty="0" err="1"/>
              <a:t>loanAmount</a:t>
            </a:r>
            <a:r>
              <a:rPr dirty="0"/>
              <a:t> * </a:t>
            </a:r>
            <a:r>
              <a:rPr dirty="0" err="1"/>
              <a:t>monthlyInterestRate</a:t>
            </a:r>
            <a:r>
              <a:rPr dirty="0"/>
              <a:t> / ( 1 – 1 / (1 + </a:t>
            </a:r>
            <a:r>
              <a:rPr dirty="0" err="1"/>
              <a:t>monthlyInterestRate</a:t>
            </a:r>
            <a:r>
              <a:rPr dirty="0"/>
              <a:t>)^(</a:t>
            </a:r>
            <a:r>
              <a:rPr dirty="0" err="1"/>
              <a:t>numberOfYears</a:t>
            </a:r>
            <a:r>
              <a:rPr dirty="0"/>
              <a:t> * 12))</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endParaRPr dirty="0"/>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Constraints:</a:t>
            </a:r>
            <a:endParaRPr b="0" dirty="0"/>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1 &lt;= P &lt;= 1000000</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1 &lt;=T &lt;= 50</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1&lt;= N1 &lt;= 30</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1&lt;= N2 &lt;= 30</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endParaRPr dirty="0"/>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 Input Format:</a:t>
            </a:r>
            <a:endParaRPr b="0" dirty="0"/>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First line: P principal (Loan Amount)</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Second line: T Total Tenure (in years).</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Third Line: N1 is the number of slabs of interest rates for a given period by Bank A. First slab starts from the first year and the second slab starts from the end of the first slab and so on.</a:t>
            </a:r>
          </a:p>
        </p:txBody>
      </p:sp>
      <p:cxnSp>
        <p:nvCxnSpPr>
          <p:cNvPr id="3" name="Straight Arrow Connector 2"/>
          <p:cNvCxnSpPr/>
          <p:nvPr/>
        </p:nvCxnSpPr>
        <p:spPr>
          <a:xfrm>
            <a:off x="2091350" y="3141552"/>
            <a:ext cx="534155" cy="60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4074059" y="3087232"/>
            <a:ext cx="534155" cy="642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27145" y="3838670"/>
            <a:ext cx="986827" cy="369332"/>
          </a:xfrm>
          <a:prstGeom prst="rect">
            <a:avLst/>
          </a:prstGeom>
          <a:noFill/>
        </p:spPr>
        <p:txBody>
          <a:bodyPr wrap="square" rtlCol="0">
            <a:spAutoFit/>
          </a:bodyPr>
          <a:lstStyle/>
          <a:p>
            <a:r>
              <a:rPr lang="en-IN" dirty="0" smtClean="0"/>
              <a:t>Time</a:t>
            </a:r>
            <a:endParaRPr lang="en-IN" dirty="0"/>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12</a:t>
            </a:r>
          </a:p>
        </p:txBody>
      </p:sp>
      <p:sp>
        <p:nvSpPr>
          <p:cNvPr id="752"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753" name="CustomShape 3"/>
          <p:cNvSpPr txBox="1"/>
          <p:nvPr/>
        </p:nvSpPr>
        <p:spPr>
          <a:xfrm>
            <a:off x="844765" y="1462370"/>
            <a:ext cx="10872521" cy="5076857"/>
          </a:xfrm>
          <a:prstGeom prst="rect">
            <a:avLst/>
          </a:prstGeom>
          <a:ln w="12700">
            <a:miter lim="400000"/>
          </a:ln>
        </p:spPr>
        <p:txBody>
          <a:bodyPr lIns="44999" tIns="44999" rIns="44999" bIns="44999">
            <a:spAutoFit/>
          </a:bodyPr>
          <a:lstStyle/>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Next N1 line will contain the period  and their interest rate respectively.</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After N1 lines we will receive N2 viz. the number of slabs offered by the second bank.</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Next N2 lines are the number of slabs of interest rates for a given period by Bank B. The first slab starts from the first year and the second slab starts from the end of the first slab and so on.</a:t>
            </a:r>
          </a:p>
          <a:p>
            <a:pPr marL="457200" indent="-317500" defTabSz="457200">
              <a:buClr>
                <a:srgbClr val="343434"/>
              </a:buClr>
              <a:buSzPct val="100000"/>
              <a:buFont typeface="Helvetica"/>
              <a:buChar char="•"/>
              <a:defRPr>
                <a:solidFill>
                  <a:srgbClr val="343434"/>
                </a:solidFill>
                <a:latin typeface="Calibri" panose="020F0502020204030204"/>
                <a:ea typeface="Calibri" panose="020F0502020204030204"/>
                <a:cs typeface="Calibri" panose="020F0502020204030204"/>
                <a:sym typeface="Calibri" panose="020F0502020204030204"/>
              </a:defRPr>
            </a:pPr>
            <a:r>
              <a:rPr dirty="0"/>
              <a:t>The period and rate will be delimited by single white space.</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b="1" dirty="0"/>
              <a:t>Output Format: </a:t>
            </a:r>
            <a:r>
              <a:rPr dirty="0"/>
              <a:t>Your decision either Bank A or Bank B.</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Example 1</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dirty="0"/>
              <a:t>Input</a:t>
            </a:r>
            <a:br>
              <a:rPr dirty="0"/>
            </a:br>
            <a:r>
              <a:rPr b="0" dirty="0" smtClean="0"/>
              <a:t>10000</a:t>
            </a:r>
            <a:r>
              <a:rPr lang="en-IN" b="0" dirty="0" smtClean="0"/>
              <a:t> </a:t>
            </a:r>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rPr lang="en-IN" dirty="0" smtClean="0"/>
              <a:t>20</a:t>
            </a:r>
            <a:endParaRPr dirty="0" smtClean="0"/>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smtClean="0"/>
              <a:t>3</a:t>
            </a:r>
            <a:endParaRPr dirty="0"/>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smtClean="0"/>
              <a:t>5</a:t>
            </a:r>
            <a:r>
              <a:rPr lang="en-IN" smtClean="0"/>
              <a:t> </a:t>
            </a:r>
            <a:r>
              <a:rPr smtClean="0"/>
              <a:t> </a:t>
            </a:r>
            <a:r>
              <a:rPr dirty="0"/>
              <a:t>9.5</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10 9.6</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5 8.5</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3</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10 6.9</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5 8.5</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dirty="0"/>
              <a:t>5 7.9</a:t>
            </a:r>
          </a:p>
        </p:txBody>
      </p:sp>
      <p:cxnSp>
        <p:nvCxnSpPr>
          <p:cNvPr id="3" name="Straight Arrow Connector 2"/>
          <p:cNvCxnSpPr/>
          <p:nvPr/>
        </p:nvCxnSpPr>
        <p:spPr>
          <a:xfrm flipH="1">
            <a:off x="1041149" y="2000816"/>
            <a:ext cx="5350598" cy="2390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 name="CustomShape 1"/>
          <p:cNvSpPr txBox="1"/>
          <p:nvPr/>
        </p:nvSpPr>
        <p:spPr>
          <a:xfrm>
            <a:off x="838799" y="690479"/>
            <a:ext cx="2323441" cy="353319"/>
          </a:xfrm>
          <a:prstGeom prst="rect">
            <a:avLst/>
          </a:prstGeom>
          <a:ln w="12700">
            <a:miter lim="400000"/>
          </a:ln>
        </p:spPr>
        <p:txBody>
          <a:bodyPr lIns="0" tIns="0" rIns="0" bIns="0">
            <a:spAutoFit/>
          </a:bodyPr>
          <a:lstStyle>
            <a:lvl1pPr>
              <a:defRPr sz="2800" b="1">
                <a:latin typeface="Calibri" panose="020F0502020204030204"/>
                <a:ea typeface="Calibri" panose="020F0502020204030204"/>
                <a:cs typeface="Calibri" panose="020F0502020204030204"/>
                <a:sym typeface="Calibri" panose="020F0502020204030204"/>
              </a:defRPr>
            </a:lvl1pPr>
          </a:lstStyle>
          <a:p>
            <a:r>
              <a:t>Question 12</a:t>
            </a:r>
          </a:p>
        </p:txBody>
      </p:sp>
      <p:sp>
        <p:nvSpPr>
          <p:cNvPr id="756" name="CustomShape 2"/>
          <p:cNvSpPr/>
          <p:nvPr/>
        </p:nvSpPr>
        <p:spPr>
          <a:xfrm>
            <a:off x="838800" y="1187999"/>
            <a:ext cx="9964440" cy="16561"/>
          </a:xfrm>
          <a:prstGeom prst="rect">
            <a:avLst/>
          </a:prstGeom>
          <a:ln w="25560">
            <a:solidFill>
              <a:srgbClr val="000000"/>
            </a:solidFill>
          </a:ln>
        </p:spPr>
        <p:txBody>
          <a:bodyPr lIns="45719" rIns="45719"/>
          <a:lstStyle/>
          <a:p>
            <a:endParaRPr/>
          </a:p>
        </p:txBody>
      </p:sp>
      <p:sp>
        <p:nvSpPr>
          <p:cNvPr id="757" name="CustomShape 3"/>
          <p:cNvSpPr txBox="1"/>
          <p:nvPr/>
        </p:nvSpPr>
        <p:spPr>
          <a:xfrm>
            <a:off x="844765" y="1462370"/>
            <a:ext cx="10872521" cy="4421049"/>
          </a:xfrm>
          <a:prstGeom prst="rect">
            <a:avLst/>
          </a:prstGeom>
          <a:ln w="12700">
            <a:miter lim="400000"/>
          </a:ln>
        </p:spPr>
        <p:txBody>
          <a:bodyPr lIns="44999" tIns="44999" rIns="44999" bIns="44999">
            <a:spAutoFit/>
          </a:bodyPr>
          <a:lstStyle/>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b="1"/>
              <a:t>Output</a:t>
            </a:r>
            <a:r>
              <a:t>: Bank B</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endParaRPr/>
          </a:p>
          <a:p>
            <a:pPr marL="457200" indent="-317500" defTabSz="457200">
              <a:buClr>
                <a:srgbClr val="343434"/>
              </a:buClr>
              <a:buSzPct val="100000"/>
              <a:buFont typeface="Helvetica"/>
              <a:buChar char="•"/>
              <a:defRPr b="1">
                <a:solidFill>
                  <a:srgbClr val="343434"/>
                </a:solidFill>
                <a:latin typeface="Calibri" panose="020F0502020204030204"/>
                <a:ea typeface="Calibri" panose="020F0502020204030204"/>
                <a:cs typeface="Calibri" panose="020F0502020204030204"/>
                <a:sym typeface="Calibri" panose="020F0502020204030204"/>
              </a:defRPr>
            </a:pPr>
            <a:r>
              <a:t>Example 2</a:t>
            </a:r>
            <a:endParaRPr b="0"/>
          </a:p>
          <a:p>
            <a:pPr defTabSz="457200">
              <a:defRPr b="1">
                <a:solidFill>
                  <a:srgbClr val="343434"/>
                </a:solidFill>
                <a:latin typeface="Calibri" panose="020F0502020204030204"/>
                <a:ea typeface="Calibri" panose="020F0502020204030204"/>
                <a:cs typeface="Calibri" panose="020F0502020204030204"/>
                <a:sym typeface="Calibri" panose="020F0502020204030204"/>
              </a:defRPr>
            </a:pPr>
            <a:r>
              <a:t>Input</a:t>
            </a:r>
            <a:endParaRPr b="0"/>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500000</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26</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3</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13 9.5</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3  6.9</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10  5.6</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3</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14  8.5</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6  7.4</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t>6  9.6</a:t>
            </a:r>
          </a:p>
          <a:p>
            <a:pPr defTabSz="457200">
              <a:defRPr>
                <a:solidFill>
                  <a:srgbClr val="343434"/>
                </a:solidFill>
                <a:latin typeface="Calibri" panose="020F0502020204030204"/>
                <a:ea typeface="Calibri" panose="020F0502020204030204"/>
                <a:cs typeface="Calibri" panose="020F0502020204030204"/>
                <a:sym typeface="Calibri" panose="020F0502020204030204"/>
              </a:defRPr>
            </a:pPr>
            <a:r>
              <a:rPr b="1"/>
              <a:t>Output</a:t>
            </a:r>
            <a:r>
              <a:t>: Bank A</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CustomShape 1"/>
          <p:cNvSpPr txBox="1"/>
          <p:nvPr/>
        </p:nvSpPr>
        <p:spPr>
          <a:xfrm>
            <a:off x="9447120" y="3298680"/>
            <a:ext cx="1918800" cy="398513"/>
          </a:xfrm>
          <a:prstGeom prst="rect">
            <a:avLst/>
          </a:prstGeom>
          <a:ln w="12700">
            <a:miter lim="400000"/>
          </a:ln>
        </p:spPr>
        <p:txBody>
          <a:bodyPr lIns="0" tIns="0" rIns="0" bIns="0">
            <a:spAutoFit/>
          </a:bodyPr>
          <a:lstStyle>
            <a:lvl1pPr>
              <a:defRPr sz="3000" b="1">
                <a:latin typeface="Calibri" panose="020F0502020204030204"/>
                <a:ea typeface="Calibri" panose="020F0502020204030204"/>
                <a:cs typeface="Calibri" panose="020F0502020204030204"/>
                <a:sym typeface="Calibri" panose="020F0502020204030204"/>
              </a:defRPr>
            </a:lvl1pPr>
          </a:lstStyle>
          <a:p>
            <a:r>
              <a:t>THANK YOU</a:t>
            </a:r>
          </a:p>
        </p:txBody>
      </p:sp>
      <p:sp>
        <p:nvSpPr>
          <p:cNvPr id="760" name="CustomShape 2"/>
          <p:cNvSpPr/>
          <p:nvPr/>
        </p:nvSpPr>
        <p:spPr>
          <a:xfrm>
            <a:off x="1389240" y="3888359"/>
            <a:ext cx="9964440" cy="16561"/>
          </a:xfrm>
          <a:prstGeom prst="rect">
            <a:avLst/>
          </a:prstGeom>
          <a:ln w="25560">
            <a:solidFill>
              <a:srgbClr val="000000"/>
            </a:solidFill>
          </a:ln>
        </p:spPr>
        <p:txBody>
          <a:bodyPr lIns="45719" rIns="45719"/>
          <a:lstStyle/>
          <a:p>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081" y="477672"/>
            <a:ext cx="11561101" cy="1754326"/>
          </a:xfrm>
          <a:prstGeom prst="rect">
            <a:avLst/>
          </a:prstGeom>
        </p:spPr>
        <p:txBody>
          <a:bodyPr wrap="square">
            <a:spAutoFit/>
          </a:bodyPr>
          <a:lstStyle/>
          <a:p>
            <a:r>
              <a:rPr lang="en-US" dirty="0" smtClean="0"/>
              <a:t>Q.2 Consider </a:t>
            </a:r>
            <a:r>
              <a:rPr lang="en-US" dirty="0"/>
              <a:t>the following series: 0,0,7,6,14,12,21,18,28,24,......First Series:    0,7,14,21,28,.....Second Series:   0,6,12,18,24,.....This series is a mixture of 2 series – all the odd terms in this series form a geometric series and all the even terms form yet another geometric series. Write a program to find the Nth term in the </a:t>
            </a:r>
            <a:r>
              <a:rPr lang="en-US" dirty="0" err="1"/>
              <a:t>series.The</a:t>
            </a:r>
            <a:r>
              <a:rPr lang="en-US" dirty="0"/>
              <a:t> value N in a positive integer that should be read from STDIN. The Nth term that is calculated by the program should be written to STDOUT. Other than value of n </a:t>
            </a:r>
            <a:r>
              <a:rPr lang="en-US" dirty="0" err="1"/>
              <a:t>th</a:t>
            </a:r>
            <a:r>
              <a:rPr lang="en-US" dirty="0"/>
              <a:t> term, no other character/string or message should be written to STDOUT. For example , if N=9, the 9th term in the series is 28, so only value 28 should be printed to STDOUT.</a:t>
            </a:r>
          </a:p>
        </p:txBody>
      </p:sp>
      <p:sp>
        <p:nvSpPr>
          <p:cNvPr id="3" name="Rectangle 2"/>
          <p:cNvSpPr/>
          <p:nvPr/>
        </p:nvSpPr>
        <p:spPr>
          <a:xfrm>
            <a:off x="3020704" y="3593111"/>
            <a:ext cx="3011606" cy="2031325"/>
          </a:xfrm>
          <a:prstGeom prst="rect">
            <a:avLst/>
          </a:prstGeom>
        </p:spPr>
        <p:txBody>
          <a:bodyPr wrap="square">
            <a:spAutoFit/>
          </a:bodyPr>
          <a:lstStyle/>
          <a:p>
            <a:r>
              <a:rPr lang="en-US" dirty="0"/>
              <a:t>#include &lt;</a:t>
            </a:r>
            <a:r>
              <a:rPr lang="en-US" dirty="0" err="1"/>
              <a:t>stdio.h</a:t>
            </a:r>
            <a:r>
              <a:rPr lang="en-US" dirty="0"/>
              <a:t>&gt;void main() {	//code	</a:t>
            </a:r>
            <a:r>
              <a:rPr lang="en-US" dirty="0" err="1"/>
              <a:t>int</a:t>
            </a:r>
            <a:r>
              <a:rPr lang="en-US" dirty="0"/>
              <a:t> n;	</a:t>
            </a:r>
            <a:r>
              <a:rPr lang="en-US" dirty="0" err="1"/>
              <a:t>scanf</a:t>
            </a:r>
            <a:r>
              <a:rPr lang="en-US" dirty="0"/>
              <a:t>("%</a:t>
            </a:r>
            <a:r>
              <a:rPr lang="en-US" dirty="0" err="1"/>
              <a:t>d",&amp;n</a:t>
            </a:r>
            <a:r>
              <a:rPr lang="en-US" dirty="0"/>
              <a:t>);		if( n%2 == 1 )	    </a:t>
            </a:r>
            <a:r>
              <a:rPr lang="en-US" dirty="0" err="1"/>
              <a:t>printf</a:t>
            </a:r>
            <a:r>
              <a:rPr lang="en-US" dirty="0"/>
              <a:t>("%d", 7*(n/2));	else	    </a:t>
            </a:r>
            <a:r>
              <a:rPr lang="en-US" dirty="0" err="1"/>
              <a:t>printf</a:t>
            </a:r>
            <a:r>
              <a:rPr lang="en-US" dirty="0"/>
              <a:t>("%d", 6*((n-1)/2));}</a:t>
            </a:r>
          </a:p>
        </p:txBody>
      </p:sp>
      <p:sp>
        <p:nvSpPr>
          <p:cNvPr id="4" name="Right Arrow 3"/>
          <p:cNvSpPr/>
          <p:nvPr/>
        </p:nvSpPr>
        <p:spPr>
          <a:xfrm>
            <a:off x="5177790" y="4880610"/>
            <a:ext cx="3463290" cy="137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5360670" y="4517333"/>
            <a:ext cx="2434590"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5707920" y="5294194"/>
            <a:ext cx="3257550" cy="2180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762" y="884086"/>
            <a:ext cx="9682240" cy="4607292"/>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4961" y="1295730"/>
            <a:ext cx="7642746" cy="4705965"/>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258" y="2509709"/>
            <a:ext cx="6687483" cy="1838582"/>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35846"/>
            <a:ext cx="7216140" cy="6463308"/>
          </a:xfrm>
          <a:prstGeom prst="rect">
            <a:avLst/>
          </a:prstGeom>
        </p:spPr>
        <p:txBody>
          <a:bodyPr wrap="square">
            <a:spAutoFit/>
          </a:bodyPr>
          <a:lstStyle/>
          <a:p>
            <a:r>
              <a:rPr lang="en-US" b="1" dirty="0" smtClean="0">
                <a:solidFill>
                  <a:schemeClr val="bg2">
                    <a:lumMod val="75000"/>
                  </a:schemeClr>
                </a:solidFill>
              </a:rPr>
              <a:t>Coding in c</a:t>
            </a:r>
          </a:p>
          <a:p>
            <a:r>
              <a:rPr lang="en-US" dirty="0" smtClean="0"/>
              <a:t>#</a:t>
            </a:r>
            <a:r>
              <a:rPr lang="en-US" dirty="0"/>
              <a:t>include &lt;</a:t>
            </a:r>
            <a:r>
              <a:rPr lang="en-US" dirty="0" err="1"/>
              <a:t>stdio.h</a:t>
            </a:r>
            <a:r>
              <a:rPr lang="en-US" dirty="0"/>
              <a:t>&gt;</a:t>
            </a:r>
          </a:p>
          <a:p>
            <a:r>
              <a:rPr lang="en-US" dirty="0"/>
              <a:t>int main()</a:t>
            </a:r>
          </a:p>
          <a:p>
            <a:r>
              <a:rPr lang="en-US" dirty="0"/>
              <a:t>{</a:t>
            </a:r>
          </a:p>
          <a:p>
            <a:r>
              <a:rPr lang="en-US" dirty="0"/>
              <a:t>    int </a:t>
            </a:r>
            <a:r>
              <a:rPr lang="en-US" dirty="0" err="1"/>
              <a:t>n,k,j,m,p</a:t>
            </a:r>
            <a:r>
              <a:rPr lang="en-US" dirty="0"/>
              <a:t>;</a:t>
            </a:r>
          </a:p>
          <a:p>
            <a:endParaRPr lang="en-US" dirty="0"/>
          </a:p>
          <a:p>
            <a:r>
              <a:rPr lang="en-US" dirty="0"/>
              <a:t>    </a:t>
            </a:r>
            <a:r>
              <a:rPr lang="en-US" dirty="0" err="1"/>
              <a:t>scanf</a:t>
            </a:r>
            <a:r>
              <a:rPr lang="en-US" dirty="0"/>
              <a:t>("%d %d %d %d %</a:t>
            </a:r>
            <a:r>
              <a:rPr lang="en-US" dirty="0" err="1"/>
              <a:t>d",&amp;n,&amp;k,&amp;j,&amp;m,&amp;p</a:t>
            </a:r>
            <a:r>
              <a:rPr lang="en-US" dirty="0"/>
              <a:t>);</a:t>
            </a:r>
          </a:p>
          <a:p>
            <a:r>
              <a:rPr lang="en-US" dirty="0"/>
              <a:t>    if(n&lt;0 || k&lt;0 || j&lt;0 || m&lt;0 || p&lt;0)</a:t>
            </a:r>
          </a:p>
          <a:p>
            <a:r>
              <a:rPr lang="en-US" dirty="0"/>
              <a:t>    {</a:t>
            </a:r>
          </a:p>
          <a:p>
            <a:r>
              <a:rPr lang="en-US" dirty="0"/>
              <a:t>        </a:t>
            </a:r>
            <a:r>
              <a:rPr lang="en-US" dirty="0" err="1"/>
              <a:t>printf</a:t>
            </a:r>
            <a:r>
              <a:rPr lang="en-US" dirty="0"/>
              <a:t>("INVALID INPUT");</a:t>
            </a:r>
          </a:p>
          <a:p>
            <a:r>
              <a:rPr lang="en-US" dirty="0"/>
              <a:t>    }</a:t>
            </a:r>
          </a:p>
          <a:p>
            <a:r>
              <a:rPr lang="en-US" dirty="0"/>
              <a:t>    else</a:t>
            </a:r>
          </a:p>
          <a:p>
            <a:r>
              <a:rPr lang="en-US" dirty="0"/>
              <a:t>    {</a:t>
            </a:r>
          </a:p>
          <a:p>
            <a:r>
              <a:rPr lang="en-US" dirty="0"/>
              <a:t>        if(k&gt;0)</a:t>
            </a:r>
          </a:p>
          <a:p>
            <a:r>
              <a:rPr lang="en-US" dirty="0"/>
              <a:t>            </a:t>
            </a:r>
            <a:r>
              <a:rPr lang="en-US" dirty="0" err="1"/>
              <a:t>atebanana</a:t>
            </a:r>
            <a:r>
              <a:rPr lang="en-US" dirty="0"/>
              <a:t> =m/k;</a:t>
            </a:r>
          </a:p>
          <a:p>
            <a:r>
              <a:rPr lang="en-US" dirty="0"/>
              <a:t>        if(j&gt;0)</a:t>
            </a:r>
          </a:p>
          <a:p>
            <a:r>
              <a:rPr lang="en-US" dirty="0"/>
              <a:t>            </a:t>
            </a:r>
            <a:r>
              <a:rPr lang="en-US" dirty="0" err="1"/>
              <a:t>atepeanut</a:t>
            </a:r>
            <a:r>
              <a:rPr lang="en-US" dirty="0"/>
              <a:t> =p/j;</a:t>
            </a:r>
          </a:p>
          <a:p>
            <a:r>
              <a:rPr lang="en-US" dirty="0"/>
              <a:t>        n=n-</a:t>
            </a:r>
            <a:r>
              <a:rPr lang="en-US" dirty="0" err="1"/>
              <a:t>atebanana</a:t>
            </a:r>
            <a:r>
              <a:rPr lang="en-US" dirty="0"/>
              <a:t>-</a:t>
            </a:r>
            <a:r>
              <a:rPr lang="en-US" dirty="0" err="1"/>
              <a:t>atepeanut</a:t>
            </a:r>
            <a:r>
              <a:rPr lang="en-US" dirty="0"/>
              <a:t>;</a:t>
            </a:r>
          </a:p>
          <a:p>
            <a:r>
              <a:rPr lang="en-US" dirty="0"/>
              <a:t>        </a:t>
            </a:r>
          </a:p>
          <a:p>
            <a:r>
              <a:rPr lang="en-US" dirty="0"/>
              <a:t>        </a:t>
            </a:r>
            <a:r>
              <a:rPr lang="en-US" dirty="0" err="1"/>
              <a:t>printf</a:t>
            </a:r>
            <a:r>
              <a:rPr lang="en-US" dirty="0"/>
              <a:t>("Number of Monkeys left on the Tree:%</a:t>
            </a:r>
            <a:r>
              <a:rPr lang="en-US" dirty="0" err="1"/>
              <a:t>d",n</a:t>
            </a:r>
            <a:r>
              <a:rPr lang="en-US" dirty="0"/>
              <a:t>);</a:t>
            </a:r>
          </a:p>
          <a:p>
            <a:r>
              <a:rPr lang="en-US" dirty="0"/>
              <a:t>    }</a:t>
            </a:r>
          </a:p>
          <a:p>
            <a:r>
              <a:rPr lang="en-US" dirty="0"/>
              <a:t>    return 0;</a:t>
            </a:r>
          </a:p>
          <a:p>
            <a:r>
              <a:rPr lang="en-US" dirty="0"/>
              <a:t>}</a:t>
            </a:r>
          </a:p>
        </p:txBody>
      </p:sp>
      <p:sp>
        <p:nvSpPr>
          <p:cNvPr id="3" name="Right Arrow 2"/>
          <p:cNvSpPr/>
          <p:nvPr/>
        </p:nvSpPr>
        <p:spPr>
          <a:xfrm>
            <a:off x="4846320" y="1520190"/>
            <a:ext cx="2766060" cy="2514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Arrow 3"/>
          <p:cNvSpPr/>
          <p:nvPr/>
        </p:nvSpPr>
        <p:spPr>
          <a:xfrm>
            <a:off x="7692390" y="2068830"/>
            <a:ext cx="2068830" cy="2171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6743700" y="2388870"/>
            <a:ext cx="2205990" cy="2171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4251960" y="4023360"/>
            <a:ext cx="2411730" cy="1028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5457825" y="4301699"/>
            <a:ext cx="1777365" cy="2017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6190773" y="5112915"/>
            <a:ext cx="2174558" cy="1611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846695" y="1461254"/>
            <a:ext cx="2583180" cy="369332"/>
          </a:xfrm>
          <a:prstGeom prst="rect">
            <a:avLst/>
          </a:prstGeom>
          <a:noFill/>
        </p:spPr>
        <p:txBody>
          <a:bodyPr wrap="square" rtlCol="0">
            <a:spAutoFit/>
          </a:bodyPr>
          <a:lstStyle/>
          <a:p>
            <a:endParaRPr lang="en-US" dirty="0"/>
          </a:p>
        </p:txBody>
      </p:sp>
      <p:sp>
        <p:nvSpPr>
          <p:cNvPr id="12" name="TextBox 11"/>
          <p:cNvSpPr txBox="1"/>
          <p:nvPr/>
        </p:nvSpPr>
        <p:spPr>
          <a:xfrm>
            <a:off x="7635240" y="1405354"/>
            <a:ext cx="2583180" cy="369332"/>
          </a:xfrm>
          <a:prstGeom prst="rect">
            <a:avLst/>
          </a:prstGeom>
          <a:noFill/>
        </p:spPr>
        <p:txBody>
          <a:bodyPr wrap="square" rtlCol="0">
            <a:spAutoFit/>
          </a:bodyPr>
          <a:lstStyle/>
          <a:p>
            <a:endParaRPr lang="en-US" dirty="0"/>
          </a:p>
        </p:txBody>
      </p:sp>
      <p:sp>
        <p:nvSpPr>
          <p:cNvPr id="13" name="TextBox 12"/>
          <p:cNvSpPr txBox="1"/>
          <p:nvPr/>
        </p:nvSpPr>
        <p:spPr>
          <a:xfrm>
            <a:off x="8726805" y="1433304"/>
            <a:ext cx="2583180" cy="369332"/>
          </a:xfrm>
          <a:prstGeom prst="rect">
            <a:avLst/>
          </a:prstGeom>
          <a:noFill/>
        </p:spPr>
        <p:txBody>
          <a:bodyPr wrap="square" rtlCol="0">
            <a:spAutoFit/>
          </a:bodyPr>
          <a:lstStyle/>
          <a:p>
            <a:endParaRPr lang="en-US"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75295" y="146293"/>
            <a:ext cx="6574313" cy="8032968"/>
          </a:xfrm>
          <a:prstGeom prst="rect">
            <a:avLst/>
          </a:prstGeom>
        </p:spPr>
        <p:txBody>
          <a:bodyPr wrap="square">
            <a:spAutoFit/>
          </a:bodyPr>
          <a:lstStyle/>
          <a:p>
            <a:r>
              <a:rPr lang="en-US" sz="1600" b="1" dirty="0" smtClean="0">
                <a:solidFill>
                  <a:schemeClr val="bg2">
                    <a:lumMod val="75000"/>
                  </a:schemeClr>
                </a:solidFill>
              </a:rPr>
              <a:t>Coding in Java</a:t>
            </a:r>
          </a:p>
          <a:p>
            <a:r>
              <a:rPr lang="en-US" sz="1600" dirty="0" smtClean="0"/>
              <a:t>import </a:t>
            </a:r>
            <a:r>
              <a:rPr lang="en-US" sz="1600" dirty="0" err="1"/>
              <a:t>java.util</a:t>
            </a:r>
            <a:r>
              <a:rPr lang="en-US" sz="1600" dirty="0"/>
              <a:t>.*;</a:t>
            </a:r>
          </a:p>
          <a:p>
            <a:r>
              <a:rPr lang="en-US" sz="1600" dirty="0"/>
              <a:t> class Monkeys </a:t>
            </a:r>
          </a:p>
          <a:p>
            <a:r>
              <a:rPr lang="en-US" sz="1600" dirty="0"/>
              <a:t>{</a:t>
            </a:r>
          </a:p>
          <a:p>
            <a:r>
              <a:rPr lang="en-US" sz="1600" dirty="0"/>
              <a:t>    public static void main(String []args)</a:t>
            </a:r>
          </a:p>
          <a:p>
            <a:r>
              <a:rPr lang="en-US" sz="1600" dirty="0"/>
              <a:t>    {</a:t>
            </a:r>
          </a:p>
          <a:p>
            <a:r>
              <a:rPr lang="en-US" sz="1600" dirty="0"/>
              <a:t>    Scanner </a:t>
            </a:r>
            <a:r>
              <a:rPr lang="en-US" sz="1600" dirty="0" err="1"/>
              <a:t>sc</a:t>
            </a:r>
            <a:r>
              <a:rPr lang="en-US" sz="1600" dirty="0"/>
              <a:t> = new Scanner (System.in);</a:t>
            </a:r>
          </a:p>
          <a:p>
            <a:r>
              <a:rPr lang="en-US" sz="1600" dirty="0"/>
              <a:t>    int n = </a:t>
            </a:r>
            <a:r>
              <a:rPr lang="en-US" sz="1600" dirty="0" err="1"/>
              <a:t>sc.nextInt</a:t>
            </a:r>
            <a:r>
              <a:rPr lang="en-US" sz="1600" dirty="0"/>
              <a:t>();</a:t>
            </a:r>
          </a:p>
          <a:p>
            <a:r>
              <a:rPr lang="en-US" sz="1600" dirty="0"/>
              <a:t>    int k = </a:t>
            </a:r>
            <a:r>
              <a:rPr lang="en-US" sz="1600" dirty="0" err="1"/>
              <a:t>sc.nextInt</a:t>
            </a:r>
            <a:r>
              <a:rPr lang="en-US" sz="1600" dirty="0"/>
              <a:t>();</a:t>
            </a:r>
          </a:p>
          <a:p>
            <a:r>
              <a:rPr lang="en-US" sz="1600" dirty="0"/>
              <a:t>    int j = </a:t>
            </a:r>
            <a:r>
              <a:rPr lang="en-US" sz="1600" dirty="0" err="1"/>
              <a:t>sc.nextInt</a:t>
            </a:r>
            <a:r>
              <a:rPr lang="en-US" sz="1600" dirty="0"/>
              <a:t>();</a:t>
            </a:r>
          </a:p>
          <a:p>
            <a:r>
              <a:rPr lang="en-US" sz="1600" dirty="0"/>
              <a:t>    int m = </a:t>
            </a:r>
            <a:r>
              <a:rPr lang="en-US" sz="1600" dirty="0" err="1"/>
              <a:t>sc.nextInt</a:t>
            </a:r>
            <a:r>
              <a:rPr lang="en-US" sz="1600" dirty="0"/>
              <a:t>();</a:t>
            </a:r>
          </a:p>
          <a:p>
            <a:r>
              <a:rPr lang="en-US" sz="1600" dirty="0"/>
              <a:t>    int p = </a:t>
            </a:r>
            <a:r>
              <a:rPr lang="en-US" sz="1600" dirty="0" err="1"/>
              <a:t>sc.nextInt</a:t>
            </a:r>
            <a:r>
              <a:rPr lang="en-US" sz="1600" dirty="0"/>
              <a:t>();</a:t>
            </a:r>
          </a:p>
          <a:p>
            <a:r>
              <a:rPr lang="en-US" sz="1600" dirty="0"/>
              <a:t>    int </a:t>
            </a:r>
            <a:r>
              <a:rPr lang="en-US" sz="1600" dirty="0" err="1"/>
              <a:t>atebanana</a:t>
            </a:r>
            <a:r>
              <a:rPr lang="en-US" sz="1600" dirty="0"/>
              <a:t>=0 ,</a:t>
            </a:r>
            <a:r>
              <a:rPr lang="en-US" sz="1600" dirty="0" err="1"/>
              <a:t>atepeanut</a:t>
            </a:r>
            <a:r>
              <a:rPr lang="en-US" sz="1600" dirty="0"/>
              <a:t>=0;</a:t>
            </a:r>
          </a:p>
          <a:p>
            <a:r>
              <a:rPr lang="en-US" sz="2800" dirty="0"/>
              <a:t>    if( n&lt;0 &amp;&amp; k&lt;0 || j&lt;0 || m&lt;0 || p&lt;0) </a:t>
            </a:r>
            <a:endParaRPr lang="en-US" sz="2800" dirty="0" smtClean="0"/>
          </a:p>
          <a:p>
            <a:endParaRPr lang="en-US" sz="2800" dirty="0"/>
          </a:p>
          <a:p>
            <a:r>
              <a:rPr lang="en-US" sz="2800" dirty="0" smtClean="0"/>
              <a:t>	if(n&lt;0 </a:t>
            </a:r>
            <a:r>
              <a:rPr lang="en-US" sz="2800" dirty="0"/>
              <a:t>|| k&lt;0 || j&lt;0 || m&lt;0 || p&lt;0</a:t>
            </a:r>
            <a:r>
              <a:rPr lang="en-US" sz="1600" dirty="0"/>
              <a:t>)</a:t>
            </a:r>
          </a:p>
          <a:p>
            <a:r>
              <a:rPr lang="en-US" sz="1600" dirty="0"/>
              <a:t>    {</a:t>
            </a:r>
          </a:p>
          <a:p>
            <a:r>
              <a:rPr lang="en-US" sz="1600" dirty="0"/>
              <a:t>        System.out.println("Invalid Input");</a:t>
            </a:r>
          </a:p>
          <a:p>
            <a:r>
              <a:rPr lang="en-US" sz="1600" dirty="0"/>
              <a:t>    }</a:t>
            </a:r>
          </a:p>
          <a:p>
            <a:r>
              <a:rPr lang="en-US" sz="1600" dirty="0"/>
              <a:t>    else</a:t>
            </a:r>
          </a:p>
          <a:p>
            <a:r>
              <a:rPr lang="en-US" sz="1600" dirty="0"/>
              <a:t>    {</a:t>
            </a:r>
          </a:p>
          <a:p>
            <a:r>
              <a:rPr lang="en-US" sz="1600" dirty="0"/>
              <a:t>        if(k&gt;0)</a:t>
            </a:r>
          </a:p>
          <a:p>
            <a:r>
              <a:rPr lang="en-US" sz="1600" dirty="0"/>
              <a:t>             </a:t>
            </a:r>
            <a:r>
              <a:rPr lang="en-US" sz="1600" dirty="0" err="1"/>
              <a:t>atebanana</a:t>
            </a:r>
            <a:r>
              <a:rPr lang="en-US" sz="1600" dirty="0"/>
              <a:t> =m/k;</a:t>
            </a:r>
          </a:p>
          <a:p>
            <a:r>
              <a:rPr lang="en-US" sz="1600" dirty="0"/>
              <a:t>        if(j&gt;0)</a:t>
            </a:r>
          </a:p>
          <a:p>
            <a:r>
              <a:rPr lang="en-US" sz="1600" dirty="0"/>
              <a:t>             </a:t>
            </a:r>
            <a:r>
              <a:rPr lang="en-US" sz="1600" dirty="0" err="1"/>
              <a:t>atepeanut</a:t>
            </a:r>
            <a:r>
              <a:rPr lang="en-US" sz="1600" dirty="0"/>
              <a:t> = p/j;</a:t>
            </a:r>
          </a:p>
          <a:p>
            <a:r>
              <a:rPr lang="en-US" sz="1600" dirty="0"/>
              <a:t>         n=n-</a:t>
            </a:r>
            <a:r>
              <a:rPr lang="en-US" sz="1600" dirty="0" err="1"/>
              <a:t>atebanana</a:t>
            </a:r>
            <a:r>
              <a:rPr lang="en-US" sz="1600" dirty="0"/>
              <a:t>-</a:t>
            </a:r>
            <a:r>
              <a:rPr lang="en-US" sz="1600" dirty="0" err="1"/>
              <a:t>atepeanut</a:t>
            </a:r>
            <a:r>
              <a:rPr lang="en-US" sz="1600" dirty="0"/>
              <a:t>;</a:t>
            </a:r>
          </a:p>
          <a:p>
            <a:r>
              <a:rPr lang="en-US" sz="1600" dirty="0"/>
              <a:t>         System.out.println("Number of Monkeys left on the Tree: "+n);</a:t>
            </a:r>
          </a:p>
          <a:p>
            <a:r>
              <a:rPr lang="en-US" sz="1600" dirty="0"/>
              <a:t>   }</a:t>
            </a:r>
          </a:p>
          <a:p>
            <a:r>
              <a:rPr lang="en-US" sz="1600" dirty="0"/>
              <a:t>}</a:t>
            </a:r>
          </a:p>
          <a:p>
            <a:r>
              <a:rPr lang="en-US" sz="1600" dirty="0"/>
              <a:t>}</a:t>
            </a:r>
          </a:p>
        </p:txBody>
      </p:sp>
    </p:spTree>
  </p:cSld>
  <p:clrMapOvr>
    <a:masterClrMapping/>
  </p:clrMapOvr>
  <p:transition spd="med"/>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640</TotalTime>
  <Words>4856</Words>
  <Application>Microsoft Office PowerPoint</Application>
  <PresentationFormat>Widescreen</PresentationFormat>
  <Paragraphs>965</Paragraphs>
  <Slides>46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Helvetica</vt:lpstr>
      <vt:lpstr>roboto</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Inayath Ullah</dc:creator>
  <cp:lastModifiedBy>Microsoft account</cp:lastModifiedBy>
  <cp:revision>49</cp:revision>
  <dcterms:created xsi:type="dcterms:W3CDTF">2022-07-17T03:58:48Z</dcterms:created>
  <dcterms:modified xsi:type="dcterms:W3CDTF">2023-07-20T10:17:08Z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0350FBB37C9D48C0B5C7ED3496F44D31</vt:lpwstr>
  </property>
  <property fmtid="{D5CDD505-2E9C-101B-9397-08002B2CF9AE}" pid="3" name="KSOProductBuildVer">
    <vt:lpwstr>1033-11.2.0.11191</vt:lpwstr>
  </property>
</Properties>
</file>