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7" r:id="rId2"/>
    <p:sldId id="258" r:id="rId3"/>
    <p:sldId id="259" r:id="rId4"/>
    <p:sldId id="285" r:id="rId5"/>
    <p:sldId id="260" r:id="rId6"/>
    <p:sldId id="286" r:id="rId7"/>
    <p:sldId id="279" r:id="rId8"/>
    <p:sldId id="261" r:id="rId9"/>
    <p:sldId id="262" r:id="rId10"/>
    <p:sldId id="280" r:id="rId11"/>
    <p:sldId id="281" r:id="rId12"/>
    <p:sldId id="263" r:id="rId13"/>
    <p:sldId id="282" r:id="rId14"/>
    <p:sldId id="283" r:id="rId15"/>
    <p:sldId id="264" r:id="rId16"/>
    <p:sldId id="265" r:id="rId17"/>
    <p:sldId id="266" r:id="rId18"/>
    <p:sldId id="284"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4" name="Shape 604"/>
          <p:cNvSpPr>
            <a:spLocks noGrp="1" noRot="1" noChangeAspect="1"/>
          </p:cNvSpPr>
          <p:nvPr>
            <p:ph type="sldImg"/>
          </p:nvPr>
        </p:nvSpPr>
        <p:spPr>
          <a:xfrm>
            <a:off x="1143000" y="685800"/>
            <a:ext cx="4572000" cy="3429000"/>
          </a:xfrm>
          <a:prstGeom prst="rect">
            <a:avLst/>
          </a:prstGeom>
        </p:spPr>
        <p:txBody>
          <a:bodyPr/>
          <a:lstStyle/>
          <a:p>
            <a:endParaRPr/>
          </a:p>
        </p:txBody>
      </p:sp>
      <p:sp>
        <p:nvSpPr>
          <p:cNvPr id="605" name="Shape 60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2069496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panose="020B0604020202020204"/>
      </a:defRPr>
    </a:lvl1pPr>
    <a:lvl2pPr indent="228600" latinLnBrk="0">
      <a:defRPr sz="1200">
        <a:latin typeface="+mn-lt"/>
        <a:ea typeface="+mn-ea"/>
        <a:cs typeface="+mn-cs"/>
        <a:sym typeface="Arial" panose="020B0604020202020204"/>
      </a:defRPr>
    </a:lvl2pPr>
    <a:lvl3pPr indent="457200" latinLnBrk="0">
      <a:defRPr sz="1200">
        <a:latin typeface="+mn-lt"/>
        <a:ea typeface="+mn-ea"/>
        <a:cs typeface="+mn-cs"/>
        <a:sym typeface="Arial" panose="020B0604020202020204"/>
      </a:defRPr>
    </a:lvl3pPr>
    <a:lvl4pPr indent="685800" latinLnBrk="0">
      <a:defRPr sz="1200">
        <a:latin typeface="+mn-lt"/>
        <a:ea typeface="+mn-ea"/>
        <a:cs typeface="+mn-cs"/>
        <a:sym typeface="Arial" panose="020B0604020202020204"/>
      </a:defRPr>
    </a:lvl4pPr>
    <a:lvl5pPr indent="914400" latinLnBrk="0">
      <a:defRPr sz="1200">
        <a:latin typeface="+mn-lt"/>
        <a:ea typeface="+mn-ea"/>
        <a:cs typeface="+mn-cs"/>
        <a:sym typeface="Arial" panose="020B0604020202020204"/>
      </a:defRPr>
    </a:lvl5pPr>
    <a:lvl6pPr indent="1143000" latinLnBrk="0">
      <a:defRPr sz="1200">
        <a:latin typeface="+mn-lt"/>
        <a:ea typeface="+mn-ea"/>
        <a:cs typeface="+mn-cs"/>
        <a:sym typeface="Arial" panose="020B0604020202020204"/>
      </a:defRPr>
    </a:lvl6pPr>
    <a:lvl7pPr indent="1371600" latinLnBrk="0">
      <a:defRPr sz="1200">
        <a:latin typeface="+mn-lt"/>
        <a:ea typeface="+mn-ea"/>
        <a:cs typeface="+mn-cs"/>
        <a:sym typeface="Arial" panose="020B0604020202020204"/>
      </a:defRPr>
    </a:lvl7pPr>
    <a:lvl8pPr indent="1600200" latinLnBrk="0">
      <a:defRPr sz="1200">
        <a:latin typeface="+mn-lt"/>
        <a:ea typeface="+mn-ea"/>
        <a:cs typeface="+mn-cs"/>
        <a:sym typeface="Arial" panose="020B0604020202020204"/>
      </a:defRPr>
    </a:lvl8pPr>
    <a:lvl9pPr indent="1828800" latinLnBrk="0">
      <a:defRPr sz="1200">
        <a:latin typeface="+mn-lt"/>
        <a:ea typeface="+mn-ea"/>
        <a:cs typeface="+mn-cs"/>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Shape 622"/>
          <p:cNvSpPr>
            <a:spLocks noGrp="1" noRot="1" noChangeAspect="1"/>
          </p:cNvSpPr>
          <p:nvPr>
            <p:ph type="sldImg"/>
          </p:nvPr>
        </p:nvSpPr>
        <p:spPr>
          <a:xfrm>
            <a:off x="381000" y="685800"/>
            <a:ext cx="6096000" cy="3429000"/>
          </a:xfrm>
          <a:prstGeom prst="rect">
            <a:avLst/>
          </a:prstGeom>
        </p:spPr>
        <p:txBody>
          <a:bodyPr/>
          <a:lstStyle/>
          <a:p>
            <a:endParaRPr/>
          </a:p>
        </p:txBody>
      </p:sp>
      <p:sp>
        <p:nvSpPr>
          <p:cNvPr id="623" name="Shape 623"/>
          <p:cNvSpPr>
            <a:spLocks noGrp="1"/>
          </p:cNvSpPr>
          <p:nvPr>
            <p:ph type="body" sz="quarter" idx="1"/>
          </p:nvPr>
        </p:nvSpPr>
        <p:spPr>
          <a:prstGeom prst="rect">
            <a:avLst/>
          </a:prstGeom>
        </p:spPr>
        <p:txBody>
          <a:bodyPr/>
          <a:lstStyle/>
          <a:p>
            <a:r>
              <a:t>C : </a:t>
            </a:r>
          </a:p>
          <a:p>
            <a:endParaRPr/>
          </a:p>
          <a:p>
            <a:r>
              <a:t>#include &lt;stdio.h&gt;</a:t>
            </a:r>
          </a:p>
          <a:p>
            <a:r>
              <a:t>#include &lt;math.h&gt;</a:t>
            </a:r>
          </a:p>
          <a:p>
            <a:r>
              <a:t>int main()</a:t>
            </a:r>
          </a:p>
          <a:p>
            <a:r>
              <a:t>{</a:t>
            </a:r>
          </a:p>
          <a:p>
            <a:r>
              <a:t>    //code</a:t>
            </a:r>
          </a:p>
          <a:p>
            <a:r>
              <a:t>    int n;</a:t>
            </a:r>
          </a:p>
          <a:p>
            <a:r>
              <a:t>    scanf("%d", &amp;n);</a:t>
            </a:r>
          </a:p>
          <a:p>
            <a:r>
              <a:t>    if(n % 2 == 1)</a:t>
            </a:r>
          </a:p>
          <a:p>
            <a:r>
              <a:t>    {</a:t>
            </a:r>
          </a:p>
          <a:p>
            <a:r>
              <a:t>        int a = 1;</a:t>
            </a:r>
          </a:p>
          <a:p>
            <a:r>
              <a:t>        int r = 2;</a:t>
            </a:r>
          </a:p>
          <a:p>
            <a:r>
              <a:t>        int term_in_series = (n+1)/2;</a:t>
            </a:r>
          </a:p>
          <a:p>
            <a:r>
              <a:t>        int res = 2 * (term_in_series - 1);</a:t>
            </a:r>
          </a:p>
          <a:p>
            <a:r>
              <a:t>        printf("%d ", res);</a:t>
            </a:r>
          </a:p>
          <a:p>
            <a:r>
              <a:t>    }</a:t>
            </a:r>
          </a:p>
          <a:p>
            <a:r>
              <a:t>    else</a:t>
            </a:r>
          </a:p>
          <a:p>
            <a:r>
              <a:t>    {</a:t>
            </a:r>
          </a:p>
          <a:p>
            <a:r>
              <a:t>        int a = 1;</a:t>
            </a:r>
          </a:p>
          <a:p>
            <a:r>
              <a:t>        int r = 3;</a:t>
            </a:r>
          </a:p>
          <a:p>
            <a:r>
              <a:t>        int term_in_series = n/2;</a:t>
            </a:r>
          </a:p>
          <a:p>
            <a:r>
              <a:t>        int res = term_in_series - 1;</a:t>
            </a:r>
          </a:p>
          <a:p>
            <a:r>
              <a:t>        printf("%d ", res);</a:t>
            </a:r>
          </a:p>
          <a:p>
            <a:r>
              <a:t>    }</a:t>
            </a:r>
          </a:p>
          <a:p>
            <a:r>
              <a:t>    return 0;</a:t>
            </a:r>
          </a:p>
          <a:p>
            <a:r>
              <a:t>}</a:t>
            </a:r>
          </a:p>
        </p:txBody>
      </p:sp>
    </p:spTree>
    <p:extLst>
      <p:ext uri="{BB962C8B-B14F-4D97-AF65-F5344CB8AC3E}">
        <p14:creationId xmlns:p14="http://schemas.microsoft.com/office/powerpoint/2010/main" val="2613529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Shape 685"/>
          <p:cNvSpPr>
            <a:spLocks noGrp="1" noRot="1" noChangeAspect="1"/>
          </p:cNvSpPr>
          <p:nvPr>
            <p:ph type="sldImg"/>
          </p:nvPr>
        </p:nvSpPr>
        <p:spPr>
          <a:xfrm>
            <a:off x="381000" y="685800"/>
            <a:ext cx="6096000" cy="3429000"/>
          </a:xfrm>
          <a:prstGeom prst="rect">
            <a:avLst/>
          </a:prstGeom>
        </p:spPr>
        <p:txBody>
          <a:bodyPr/>
          <a:lstStyle/>
          <a:p>
            <a:endParaRPr/>
          </a:p>
        </p:txBody>
      </p:sp>
      <p:sp>
        <p:nvSpPr>
          <p:cNvPr id="686" name="Shape 686"/>
          <p:cNvSpPr>
            <a:spLocks noGrp="1"/>
          </p:cNvSpPr>
          <p:nvPr>
            <p:ph type="body" sz="quarter" idx="1"/>
          </p:nvPr>
        </p:nvSpPr>
        <p:spPr>
          <a:prstGeom prst="rect">
            <a:avLst/>
          </a:prstGeom>
        </p:spPr>
        <p:txBody>
          <a:bodyPr/>
          <a:lstStyle/>
          <a:p>
            <a:r>
              <a:t>C++ :</a:t>
            </a:r>
          </a:p>
          <a:p>
            <a:endParaRPr/>
          </a:p>
          <a:p>
            <a:r>
              <a:t>#include&lt;iostream&gt;</a:t>
            </a:r>
          </a:p>
          <a:p>
            <a:r>
              <a:t>#include&lt;stdlib.h&gt;</a:t>
            </a:r>
          </a:p>
          <a:p>
            <a:r>
              <a:t>using namespace std;</a:t>
            </a:r>
          </a:p>
          <a:p>
            <a:r>
              <a:t>int main()</a:t>
            </a:r>
          </a:p>
          <a:p>
            <a:r>
              <a:t>{</a:t>
            </a:r>
          </a:p>
          <a:p>
            <a:r>
              <a:t>    int n;</a:t>
            </a:r>
          </a:p>
          <a:p>
            <a:r>
              <a:t>    cin&gt;&gt;n;</a:t>
            </a:r>
          </a:p>
          <a:p>
            <a:r>
              <a:t>    char c = 'R';</a:t>
            </a:r>
          </a:p>
          <a:p>
            <a:r>
              <a:t>    int x = 0, y = 0;</a:t>
            </a:r>
          </a:p>
          <a:p>
            <a:r>
              <a:t>    while(n){</a:t>
            </a:r>
          </a:p>
          <a:p>
            <a:r>
              <a:t>        switch(c){</a:t>
            </a:r>
          </a:p>
          <a:p>
            <a:r>
              <a:t>            case 'R':</a:t>
            </a:r>
          </a:p>
          <a:p>
            <a:r>
              <a:t>                x = abs(x) + 10;</a:t>
            </a:r>
          </a:p>
          <a:p>
            <a:r>
              <a:t>                y = abs(y);</a:t>
            </a:r>
          </a:p>
          <a:p>
            <a:r>
              <a:t>                c ='U';</a:t>
            </a:r>
          </a:p>
          <a:p>
            <a:r>
              <a:t>                break;</a:t>
            </a:r>
          </a:p>
          <a:p>
            <a:r>
              <a:t>            case 'U':</a:t>
            </a:r>
          </a:p>
          <a:p>
            <a:r>
              <a:t>                y = y + 20;</a:t>
            </a:r>
          </a:p>
          <a:p>
            <a:r>
              <a:t>                c = 'L';</a:t>
            </a:r>
          </a:p>
          <a:p>
            <a:r>
              <a:t>                break;</a:t>
            </a:r>
          </a:p>
          <a:p>
            <a:r>
              <a:t>            case 'L':</a:t>
            </a:r>
          </a:p>
          <a:p>
            <a:r>
              <a:t>                x = -(x + 10);</a:t>
            </a:r>
          </a:p>
          <a:p>
            <a:r>
              <a:t>                c = 'D';</a:t>
            </a:r>
          </a:p>
          <a:p>
            <a:r>
              <a:t>                break;</a:t>
            </a:r>
          </a:p>
          <a:p>
            <a:r>
              <a:t>            case 'D':</a:t>
            </a:r>
          </a:p>
          <a:p>
            <a:r>
              <a:t>                y = -(y);</a:t>
            </a:r>
          </a:p>
          <a:p>
            <a:r>
              <a:t>                c = 'R';</a:t>
            </a:r>
          </a:p>
          <a:p>
            <a:r>
              <a:t>                break;</a:t>
            </a:r>
          </a:p>
          <a:p>
            <a:r>
              <a:t>            }</a:t>
            </a:r>
          </a:p>
          <a:p>
            <a:r>
              <a:t>        n--;</a:t>
            </a:r>
          </a:p>
          <a:p>
            <a:r>
              <a:t>    }</a:t>
            </a:r>
          </a:p>
          <a:p>
            <a:r>
              <a:t>    cout&lt;&lt; x&lt;&lt; " " &lt;&lt; y;</a:t>
            </a:r>
          </a:p>
          <a:p>
            <a:r>
              <a:t>}</a:t>
            </a:r>
          </a:p>
          <a:p>
            <a:endParaRPr/>
          </a:p>
          <a:p>
            <a:r>
              <a:t>C++ :</a:t>
            </a:r>
          </a:p>
          <a:p>
            <a:endParaRPr/>
          </a:p>
          <a:p>
            <a:r>
              <a:t>import java.util.*;</a:t>
            </a:r>
          </a:p>
          <a:p>
            <a:r>
              <a:t>import java.lang.*;</a:t>
            </a:r>
          </a:p>
          <a:p>
            <a:endParaRPr/>
          </a:p>
          <a:p>
            <a:r>
              <a:t>class Main {</a:t>
            </a:r>
          </a:p>
          <a:p>
            <a:r>
              <a:t>	public static void main (String[] args) {</a:t>
            </a:r>
          </a:p>
          <a:p>
            <a:r>
              <a:t>	    Scanner sc = new Scanner(System.in);</a:t>
            </a:r>
          </a:p>
          <a:p>
            <a:r>
              <a:t>	    int n=sc.nextInt();</a:t>
            </a:r>
          </a:p>
          <a:p>
            <a:r>
              <a:t>	    char c = 'R';</a:t>
            </a:r>
          </a:p>
          <a:p>
            <a:r>
              <a:t>        int x = 0, y = 0;</a:t>
            </a:r>
          </a:p>
          <a:p>
            <a:r>
              <a:t>        while(n&gt;0){</a:t>
            </a:r>
          </a:p>
          <a:p>
            <a:r>
              <a:t>        switch(c){</a:t>
            </a:r>
          </a:p>
          <a:p>
            <a:r>
              <a:t>            case 'R':</a:t>
            </a:r>
          </a:p>
          <a:p>
            <a:r>
              <a:t>                x = Math.abs(x) + 10;</a:t>
            </a:r>
          </a:p>
          <a:p>
            <a:r>
              <a:t>                y = Math.abs(y);</a:t>
            </a:r>
          </a:p>
          <a:p>
            <a:r>
              <a:t>                c ='U';</a:t>
            </a:r>
          </a:p>
          <a:p>
            <a:r>
              <a:t>                break;</a:t>
            </a:r>
          </a:p>
          <a:p>
            <a:r>
              <a:t>            case 'U':</a:t>
            </a:r>
          </a:p>
          <a:p>
            <a:r>
              <a:t>                y = y + 20;</a:t>
            </a:r>
          </a:p>
          <a:p>
            <a:r>
              <a:t>                c = 'L';</a:t>
            </a:r>
          </a:p>
          <a:p>
            <a:r>
              <a:t>                break;</a:t>
            </a:r>
          </a:p>
          <a:p>
            <a:r>
              <a:t>            case 'L':</a:t>
            </a:r>
          </a:p>
          <a:p>
            <a:r>
              <a:t>                x = -(x + 10);</a:t>
            </a:r>
          </a:p>
          <a:p>
            <a:r>
              <a:t>                c = 'D';</a:t>
            </a:r>
          </a:p>
          <a:p>
            <a:r>
              <a:t>                break;</a:t>
            </a:r>
          </a:p>
          <a:p>
            <a:r>
              <a:t>            case 'D':</a:t>
            </a:r>
          </a:p>
          <a:p>
            <a:r>
              <a:t>                y = -(y);</a:t>
            </a:r>
          </a:p>
          <a:p>
            <a:r>
              <a:t>                c = 'R';</a:t>
            </a:r>
          </a:p>
          <a:p>
            <a:r>
              <a:t>                break;</a:t>
            </a:r>
          </a:p>
          <a:p>
            <a:r>
              <a:t>            }</a:t>
            </a:r>
          </a:p>
          <a:p>
            <a:r>
              <a:t>        n--;</a:t>
            </a:r>
          </a:p>
          <a:p>
            <a:r>
              <a:t>    }</a:t>
            </a:r>
          </a:p>
          <a:p>
            <a:r>
              <a:t>		System.out.println(x+" "+y);</a:t>
            </a:r>
          </a:p>
          <a:p>
            <a:r>
              <a:t>	}</a:t>
            </a:r>
          </a:p>
          <a:p>
            <a:r>
              <a:t>}</a:t>
            </a:r>
          </a:p>
          <a:p>
            <a:endParaRPr/>
          </a:p>
          <a:p>
            <a:endParaRPr/>
          </a:p>
          <a:p>
            <a:r>
              <a:t>Python :</a:t>
            </a:r>
          </a:p>
          <a:p>
            <a:r>
              <a:t>n = int(input())</a:t>
            </a:r>
          </a:p>
          <a:p>
            <a:r>
              <a:t>c = 'R'</a:t>
            </a:r>
          </a:p>
          <a:p>
            <a:r>
              <a:t>x,y=0,0</a:t>
            </a:r>
          </a:p>
          <a:p>
            <a:r>
              <a:t>for i in range(n):</a:t>
            </a:r>
          </a:p>
          <a:p>
            <a:r>
              <a:t>    if c=='R':</a:t>
            </a:r>
          </a:p>
          <a:p>
            <a:r>
              <a:t>        x = abs(x) + 10;</a:t>
            </a:r>
          </a:p>
          <a:p>
            <a:r>
              <a:t>        y = abs(y);</a:t>
            </a:r>
          </a:p>
          <a:p>
            <a:r>
              <a:t>        c ='U';</a:t>
            </a:r>
          </a:p>
          <a:p>
            <a:r>
              <a:t>    elif c=='U':</a:t>
            </a:r>
          </a:p>
          <a:p>
            <a:r>
              <a:t>        y = y + 20;</a:t>
            </a:r>
          </a:p>
          <a:p>
            <a:r>
              <a:t>        c = 'L';</a:t>
            </a:r>
          </a:p>
          <a:p>
            <a:r>
              <a:t>    elif c=='L':</a:t>
            </a:r>
          </a:p>
          <a:p>
            <a:r>
              <a:t>        x = -(x + 10);</a:t>
            </a:r>
          </a:p>
          <a:p>
            <a:r>
              <a:t>        c = 'D';</a:t>
            </a:r>
          </a:p>
          <a:p>
            <a:r>
              <a:t>    elif c=='D':</a:t>
            </a:r>
          </a:p>
          <a:p>
            <a:r>
              <a:t>        y = -(y);</a:t>
            </a:r>
          </a:p>
          <a:p>
            <a:r>
              <a:t>        c = 'R';</a:t>
            </a:r>
          </a:p>
          <a:p>
            <a:r>
              <a:t>print(x,y)</a:t>
            </a:r>
          </a:p>
          <a:p>
            <a:endParaRPr/>
          </a:p>
        </p:txBody>
      </p:sp>
    </p:spTree>
    <p:extLst>
      <p:ext uri="{BB962C8B-B14F-4D97-AF65-F5344CB8AC3E}">
        <p14:creationId xmlns:p14="http://schemas.microsoft.com/office/powerpoint/2010/main" val="3067472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Shape 695"/>
          <p:cNvSpPr>
            <a:spLocks noGrp="1" noRot="1" noChangeAspect="1"/>
          </p:cNvSpPr>
          <p:nvPr>
            <p:ph type="sldImg"/>
          </p:nvPr>
        </p:nvSpPr>
        <p:spPr>
          <a:xfrm>
            <a:off x="381000" y="685800"/>
            <a:ext cx="6096000" cy="3429000"/>
          </a:xfrm>
          <a:prstGeom prst="rect">
            <a:avLst/>
          </a:prstGeom>
        </p:spPr>
        <p:txBody>
          <a:bodyPr/>
          <a:lstStyle/>
          <a:p>
            <a:endParaRPr/>
          </a:p>
        </p:txBody>
      </p:sp>
      <p:sp>
        <p:nvSpPr>
          <p:cNvPr id="696" name="Shape 696"/>
          <p:cNvSpPr>
            <a:spLocks noGrp="1"/>
          </p:cNvSpPr>
          <p:nvPr>
            <p:ph type="body" sz="quarter" idx="1"/>
          </p:nvPr>
        </p:nvSpPr>
        <p:spPr>
          <a:prstGeom prst="rect">
            <a:avLst/>
          </a:prstGeom>
        </p:spPr>
        <p:txBody>
          <a:bodyPr/>
          <a:lstStyle/>
          <a:p>
            <a:r>
              <a:t>c++ :</a:t>
            </a:r>
          </a:p>
          <a:p>
            <a:endParaRPr/>
          </a:p>
          <a:p>
            <a:r>
              <a:t>import java.util.Scanner;</a:t>
            </a:r>
          </a:p>
          <a:p>
            <a:endParaRPr/>
          </a:p>
          <a:p>
            <a:r>
              <a:t>public class solution</a:t>
            </a:r>
          </a:p>
          <a:p>
            <a:r>
              <a:t>{</a:t>
            </a:r>
          </a:p>
          <a:p>
            <a:r>
              <a:t>public static void main(String[] args)</a:t>
            </a:r>
          </a:p>
          <a:p>
            <a:r>
              <a:t>{</a:t>
            </a:r>
          </a:p>
          <a:p>
            <a:r>
              <a:t>Scanner s = new Scanner(System.in);</a:t>
            </a:r>
          </a:p>
          <a:p>
            <a:r>
              <a:t>String s1 = s.nextLine();</a:t>
            </a:r>
          </a:p>
          <a:p>
            <a:r>
              <a:t>String s2 = s.nextLine();</a:t>
            </a:r>
          </a:p>
          <a:p>
            <a:r>
              <a:t>boolean result = isPermutation(s1,s2);</a:t>
            </a:r>
          </a:p>
          <a:p>
            <a:r>
              <a:t>System.out.println(result);</a:t>
            </a:r>
          </a:p>
          <a:p>
            <a:r>
              <a:t>}</a:t>
            </a:r>
          </a:p>
          <a:p>
            <a:endParaRPr/>
          </a:p>
          <a:p>
            <a:r>
              <a:t>public static boolean isPermutation(String input1, String input2)</a:t>
            </a:r>
          </a:p>
          <a:p>
            <a:r>
              <a:t>{</a:t>
            </a:r>
          </a:p>
          <a:p>
            <a:r>
              <a:t>if (input1.length() != input2.length())</a:t>
            </a:r>
          </a:p>
          <a:p>
            <a:r>
              <a:t>{</a:t>
            </a:r>
          </a:p>
          <a:p>
            <a:r>
              <a:t>return false;</a:t>
            </a:r>
          </a:p>
          <a:p>
            <a:r>
              <a:t>}</a:t>
            </a:r>
          </a:p>
          <a:p>
            <a:endParaRPr/>
          </a:p>
          <a:p>
            <a:r>
              <a:t>int[] arr = new int[256]; // assume character is ASCII</a:t>
            </a:r>
          </a:p>
          <a:p>
            <a:r>
              <a:t>for (int i=0; i&lt; input1.length(); i++)</a:t>
            </a:r>
          </a:p>
          <a:p>
            <a:r>
              <a:t>{</a:t>
            </a:r>
          </a:p>
          <a:p>
            <a:r>
              <a:t>char value = input1.charAt(i);</a:t>
            </a:r>
          </a:p>
          <a:p>
            <a:r>
              <a:t>arr[value] ++;</a:t>
            </a:r>
          </a:p>
          <a:p>
            <a:r>
              <a:t>}</a:t>
            </a:r>
          </a:p>
          <a:p>
            <a:endParaRPr/>
          </a:p>
          <a:p>
            <a:r>
              <a:t>for (int i=0; i&lt; input2.length(); i++)</a:t>
            </a:r>
          </a:p>
          <a:p>
            <a:r>
              <a:t>{</a:t>
            </a:r>
          </a:p>
          <a:p>
            <a:r>
              <a:t>int value = input2.charAt(i);</a:t>
            </a:r>
          </a:p>
          <a:p>
            <a:r>
              <a:t>if (–arr[value] &lt; 0) {</a:t>
            </a:r>
          </a:p>
          <a:p>
            <a:r>
              <a:t>return false;</a:t>
            </a:r>
          </a:p>
          <a:p>
            <a:r>
              <a:t>}</a:t>
            </a:r>
          </a:p>
          <a:p>
            <a:r>
              <a:t>}</a:t>
            </a:r>
          </a:p>
          <a:p>
            <a:r>
              <a:t>return true;</a:t>
            </a:r>
          </a:p>
          <a:p>
            <a:r>
              <a:t>}</a:t>
            </a:r>
          </a:p>
          <a:p>
            <a:endParaRPr/>
          </a:p>
          <a:p>
            <a:r>
              <a:t>}</a:t>
            </a:r>
          </a:p>
        </p:txBody>
      </p:sp>
    </p:spTree>
    <p:extLst>
      <p:ext uri="{BB962C8B-B14F-4D97-AF65-F5344CB8AC3E}">
        <p14:creationId xmlns:p14="http://schemas.microsoft.com/office/powerpoint/2010/main" val="859449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Shape 709"/>
          <p:cNvSpPr>
            <a:spLocks noGrp="1" noRot="1" noChangeAspect="1"/>
          </p:cNvSpPr>
          <p:nvPr>
            <p:ph type="sldImg"/>
          </p:nvPr>
        </p:nvSpPr>
        <p:spPr>
          <a:xfrm>
            <a:off x="381000" y="685800"/>
            <a:ext cx="6096000" cy="3429000"/>
          </a:xfrm>
          <a:prstGeom prst="rect">
            <a:avLst/>
          </a:prstGeom>
        </p:spPr>
        <p:txBody>
          <a:bodyPr/>
          <a:lstStyle/>
          <a:p>
            <a:endParaRPr/>
          </a:p>
        </p:txBody>
      </p:sp>
      <p:sp>
        <p:nvSpPr>
          <p:cNvPr id="710" name="Shape 710"/>
          <p:cNvSpPr>
            <a:spLocks noGrp="1"/>
          </p:cNvSpPr>
          <p:nvPr>
            <p:ph type="body" sz="quarter" idx="1"/>
          </p:nvPr>
        </p:nvSpPr>
        <p:spPr>
          <a:prstGeom prst="rect">
            <a:avLst/>
          </a:prstGeom>
        </p:spPr>
        <p:txBody>
          <a:bodyPr/>
          <a:lstStyle/>
          <a:p>
            <a:r>
              <a:t>C++ :</a:t>
            </a:r>
          </a:p>
          <a:p>
            <a:endParaRPr/>
          </a:p>
          <a:p>
            <a:r>
              <a:t>#include &lt;bits/stdc++.h&gt;</a:t>
            </a:r>
          </a:p>
          <a:p>
            <a:r>
              <a:t>using namespace std;</a:t>
            </a:r>
          </a:p>
          <a:p>
            <a:r>
              <a:t>int main()</a:t>
            </a:r>
          </a:p>
          <a:p>
            <a:r>
              <a:t>{</a:t>
            </a:r>
          </a:p>
          <a:p>
            <a:r>
              <a:t>    string s; cin&gt;&gt;s;</a:t>
            </a:r>
          </a:p>
          <a:p>
            <a:r>
              <a:t>    int n,sum=0; cin&gt;&gt;n;</a:t>
            </a:r>
          </a:p>
          <a:p>
            <a:r>
              <a:t>    for(auto i:s) sum+=(i-'0');</a:t>
            </a:r>
          </a:p>
          <a:p>
            <a:r>
              <a:t>    sum*=n;</a:t>
            </a:r>
          </a:p>
          <a:p>
            <a:r>
              <a:t>    s=to_string(sum);</a:t>
            </a:r>
          </a:p>
          <a:p>
            <a:r>
              <a:t>    while(s.length()&gt;1)</a:t>
            </a:r>
          </a:p>
          <a:p>
            <a:r>
              <a:t>    {</a:t>
            </a:r>
          </a:p>
          <a:p>
            <a:r>
              <a:t>        sum=0;</a:t>
            </a:r>
          </a:p>
          <a:p>
            <a:r>
              <a:t>        for(auto i:s) sum+=(i-'0');</a:t>
            </a:r>
          </a:p>
          <a:p>
            <a:r>
              <a:t>        s=to_string(sum);</a:t>
            </a:r>
          </a:p>
          <a:p>
            <a:r>
              <a:t>    }</a:t>
            </a:r>
          </a:p>
          <a:p>
            <a:r>
              <a:t>    cout&lt;&lt; s;</a:t>
            </a:r>
          </a:p>
          <a:p>
            <a:r>
              <a:t>}</a:t>
            </a:r>
          </a:p>
          <a:p>
            <a:endParaRPr/>
          </a:p>
          <a:p>
            <a:r>
              <a:t>Python :</a:t>
            </a:r>
          </a:p>
          <a:p>
            <a:endParaRPr/>
          </a:p>
          <a:p>
            <a:r>
              <a:t>s=input()</a:t>
            </a:r>
          </a:p>
          <a:p>
            <a:r>
              <a:t>n=int(input())</a:t>
            </a:r>
          </a:p>
          <a:p>
            <a:r>
              <a:t>sum=0</a:t>
            </a:r>
          </a:p>
          <a:p>
            <a:r>
              <a:t>for i in s:</a:t>
            </a:r>
          </a:p>
          <a:p>
            <a:r>
              <a:t>    sum+=int(i)</a:t>
            </a:r>
          </a:p>
          <a:p>
            <a:r>
              <a:t>sum*=n</a:t>
            </a:r>
          </a:p>
          <a:p>
            <a:r>
              <a:t>s=str(sum)</a:t>
            </a:r>
          </a:p>
          <a:p>
            <a:r>
              <a:t>while len(s)&gt;1:</a:t>
            </a:r>
          </a:p>
          <a:p>
            <a:r>
              <a:t>    sum=0</a:t>
            </a:r>
          </a:p>
          <a:p>
            <a:r>
              <a:t>    for i in s:</a:t>
            </a:r>
          </a:p>
          <a:p>
            <a:r>
              <a:t>        sum+=int(i)</a:t>
            </a:r>
          </a:p>
          <a:p>
            <a:r>
              <a:t>    s=str(sum)</a:t>
            </a:r>
          </a:p>
          <a:p>
            <a:endParaRPr/>
          </a:p>
          <a:p>
            <a:r>
              <a:t>print(s)</a:t>
            </a:r>
          </a:p>
          <a:p>
            <a:endParaRPr/>
          </a:p>
          <a:p>
            <a:endParaRPr/>
          </a:p>
          <a:p>
            <a:endParaRPr/>
          </a:p>
          <a:p>
            <a:r>
              <a:t>Java :</a:t>
            </a:r>
          </a:p>
          <a:p>
            <a:endParaRPr/>
          </a:p>
          <a:p>
            <a:r>
              <a:t>import java.util.*;</a:t>
            </a:r>
          </a:p>
          <a:p>
            <a:r>
              <a:t>class Main</a:t>
            </a:r>
          </a:p>
          <a:p>
            <a:r>
              <a:t>{</a:t>
            </a:r>
          </a:p>
          <a:p>
            <a:r>
              <a:t>       public static int sumOfDigits(int n)</a:t>
            </a:r>
          </a:p>
          <a:p>
            <a:r>
              <a:t>       {</a:t>
            </a:r>
          </a:p>
          <a:p>
            <a:r>
              <a:t>             int sum=0;</a:t>
            </a:r>
          </a:p>
          <a:p>
            <a:r>
              <a:t>             while(n&gt;0)</a:t>
            </a:r>
          </a:p>
          <a:p>
            <a:r>
              <a:t>             {</a:t>
            </a:r>
          </a:p>
          <a:p>
            <a:r>
              <a:t>                  sum+=n%10;</a:t>
            </a:r>
          </a:p>
          <a:p>
            <a:r>
              <a:t>                  n=n/10;</a:t>
            </a:r>
          </a:p>
          <a:p>
            <a:r>
              <a:t>             }</a:t>
            </a:r>
          </a:p>
          <a:p>
            <a:r>
              <a:t>           return sum;</a:t>
            </a:r>
          </a:p>
          <a:p>
            <a:r>
              <a:t>        }</a:t>
            </a:r>
          </a:p>
          <a:p>
            <a:r>
              <a:t>        public static void main(String []args)</a:t>
            </a:r>
          </a:p>
          <a:p>
            <a:r>
              <a:t>        {</a:t>
            </a:r>
          </a:p>
          <a:p>
            <a:r>
              <a:t>              Scanner sc=new Scanner(System.in);</a:t>
            </a:r>
          </a:p>
          <a:p>
            <a:r>
              <a:t>              int n=sc.nextInt();</a:t>
            </a:r>
          </a:p>
          <a:p>
            <a:r>
              <a:t>              int r=sc.nextInt();</a:t>
            </a:r>
          </a:p>
          <a:p>
            <a:r>
              <a:t>              if(r==0)</a:t>
            </a:r>
          </a:p>
          <a:p>
            <a:r>
              <a:t>                    System.out.println("0");</a:t>
            </a:r>
          </a:p>
          <a:p>
            <a:r>
              <a:t>              else</a:t>
            </a:r>
          </a:p>
          <a:p>
            <a:r>
              <a:t>              {</a:t>
            </a:r>
          </a:p>
          <a:p>
            <a:r>
              <a:t>                       int res=sumOfDigits(n)*r;</a:t>
            </a:r>
          </a:p>
          <a:p>
            <a:r>
              <a:t>                       int sum=0;</a:t>
            </a:r>
          </a:p>
          <a:p>
            <a:r>
              <a:t>                       while(true)</a:t>
            </a:r>
          </a:p>
          <a:p>
            <a:r>
              <a:t>                       {</a:t>
            </a:r>
          </a:p>
          <a:p>
            <a:r>
              <a:t>                               while(res&gt;0)</a:t>
            </a:r>
          </a:p>
          <a:p>
            <a:r>
              <a:t>                             {</a:t>
            </a:r>
          </a:p>
          <a:p>
            <a:r>
              <a:t>                                    sum=sum+res%10;</a:t>
            </a:r>
          </a:p>
          <a:p>
            <a:r>
              <a:t>                                    res=res/10;</a:t>
            </a:r>
          </a:p>
          <a:p>
            <a:r>
              <a:t>                              }</a:t>
            </a:r>
          </a:p>
          <a:p>
            <a:r>
              <a:t>                              if((sum/10)==0)</a:t>
            </a:r>
          </a:p>
          <a:p>
            <a:r>
              <a:t>                                 break;</a:t>
            </a:r>
          </a:p>
          <a:p>
            <a:r>
              <a:t>                              else</a:t>
            </a:r>
          </a:p>
          <a:p>
            <a:r>
              <a:t>                                 res=sum;</a:t>
            </a:r>
          </a:p>
          <a:p>
            <a:r>
              <a:t>                      }</a:t>
            </a:r>
          </a:p>
          <a:p>
            <a:r>
              <a:t>                      System.out.println(sum);</a:t>
            </a:r>
          </a:p>
          <a:p>
            <a:r>
              <a:t>                }  </a:t>
            </a:r>
          </a:p>
          <a:p>
            <a:r>
              <a:t>        } }</a:t>
            </a:r>
          </a:p>
        </p:txBody>
      </p:sp>
    </p:spTree>
    <p:extLst>
      <p:ext uri="{BB962C8B-B14F-4D97-AF65-F5344CB8AC3E}">
        <p14:creationId xmlns:p14="http://schemas.microsoft.com/office/powerpoint/2010/main" val="75040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Shape 723"/>
          <p:cNvSpPr>
            <a:spLocks noGrp="1" noRot="1" noChangeAspect="1"/>
          </p:cNvSpPr>
          <p:nvPr>
            <p:ph type="sldImg"/>
          </p:nvPr>
        </p:nvSpPr>
        <p:spPr>
          <a:xfrm>
            <a:off x="381000" y="685800"/>
            <a:ext cx="6096000" cy="3429000"/>
          </a:xfrm>
          <a:prstGeom prst="rect">
            <a:avLst/>
          </a:prstGeom>
        </p:spPr>
        <p:txBody>
          <a:bodyPr/>
          <a:lstStyle/>
          <a:p>
            <a:endParaRPr/>
          </a:p>
        </p:txBody>
      </p:sp>
      <p:sp>
        <p:nvSpPr>
          <p:cNvPr id="724" name="Shape 724"/>
          <p:cNvSpPr>
            <a:spLocks noGrp="1"/>
          </p:cNvSpPr>
          <p:nvPr>
            <p:ph type="body" sz="quarter" idx="1"/>
          </p:nvPr>
        </p:nvSpPr>
        <p:spPr>
          <a:prstGeom prst="rect">
            <a:avLst/>
          </a:prstGeom>
        </p:spPr>
        <p:txBody>
          <a:bodyPr/>
          <a:lstStyle/>
          <a:p>
            <a:r>
              <a:t>C++ :</a:t>
            </a:r>
          </a:p>
          <a:p>
            <a:endParaRPr/>
          </a:p>
          <a:p>
            <a:endParaRPr/>
          </a:p>
          <a:p>
            <a:r>
              <a:t>#include &lt;bits/stdc++.h&gt;</a:t>
            </a:r>
          </a:p>
          <a:p>
            <a:r>
              <a:t>using namespace std;</a:t>
            </a:r>
          </a:p>
          <a:p>
            <a:r>
              <a:t>int main()</a:t>
            </a:r>
          </a:p>
          <a:p>
            <a:r>
              <a:t>{</a:t>
            </a:r>
          </a:p>
          <a:p>
            <a:r>
              <a:t>    string s; </a:t>
            </a:r>
          </a:p>
          <a:p>
            <a:r>
              <a:t>    cin&gt;&gt;s;</a:t>
            </a:r>
          </a:p>
          <a:p>
            <a:r>
              <a:t>    int p=1;</a:t>
            </a:r>
          </a:p>
          <a:p>
            <a:r>
              <a:t>    for(auto i:s) </a:t>
            </a:r>
          </a:p>
          <a:p>
            <a:r>
              <a:t>        p*=(i-'0');</a:t>
            </a:r>
          </a:p>
          <a:p>
            <a:r>
              <a:t>    cout&lt;&lt; p;</a:t>
            </a:r>
          </a:p>
          <a:p>
            <a:r>
              <a:t>}</a:t>
            </a:r>
          </a:p>
          <a:p>
            <a:endParaRPr/>
          </a:p>
          <a:p>
            <a:endParaRPr/>
          </a:p>
          <a:p>
            <a:r>
              <a:t>Java:</a:t>
            </a:r>
          </a:p>
          <a:p>
            <a:r>
              <a:t>import java.util.*;</a:t>
            </a:r>
          </a:p>
          <a:p>
            <a:r>
              <a:t>class Main</a:t>
            </a:r>
          </a:p>
          <a:p>
            <a:r>
              <a:t>{</a:t>
            </a:r>
          </a:p>
          <a:p>
            <a:r>
              <a:t>    public static void main(String[] args)</a:t>
            </a:r>
          </a:p>
          <a:p>
            <a:r>
              <a:t>    {</a:t>
            </a:r>
          </a:p>
          <a:p>
            <a:r>
              <a:t>          Scanner sc=new Scanner(System.in);</a:t>
            </a:r>
          </a:p>
          <a:p>
            <a:r>
              <a:t>          int n=sc.nextInt();</a:t>
            </a:r>
          </a:p>
          <a:p>
            <a:r>
              <a:t>          int res=1;</a:t>
            </a:r>
          </a:p>
          <a:p>
            <a:r>
              <a:t>          while(n&gt;0)</a:t>
            </a:r>
          </a:p>
          <a:p>
            <a:r>
              <a:t>          {</a:t>
            </a:r>
          </a:p>
          <a:p>
            <a:r>
              <a:t>                res=res*(n%10);</a:t>
            </a:r>
          </a:p>
          <a:p>
            <a:r>
              <a:t>                n=n/10;</a:t>
            </a:r>
          </a:p>
          <a:p>
            <a:r>
              <a:t>           }</a:t>
            </a:r>
          </a:p>
          <a:p>
            <a:r>
              <a:t>            System.out.println(res);</a:t>
            </a:r>
          </a:p>
          <a:p>
            <a:r>
              <a:t>    }</a:t>
            </a:r>
          </a:p>
          <a:p>
            <a:r>
              <a:t>}</a:t>
            </a:r>
          </a:p>
          <a:p>
            <a:endParaRPr/>
          </a:p>
          <a:p>
            <a:r>
              <a:t>Python :</a:t>
            </a:r>
          </a:p>
          <a:p>
            <a:endParaRPr/>
          </a:p>
          <a:p>
            <a:r>
              <a:t>n=input()</a:t>
            </a:r>
          </a:p>
          <a:p>
            <a:r>
              <a:t>p=1</a:t>
            </a:r>
          </a:p>
          <a:p>
            <a:r>
              <a:t>for i in n:</a:t>
            </a:r>
          </a:p>
          <a:p>
            <a:r>
              <a:t>    p*=int(i)</a:t>
            </a:r>
          </a:p>
          <a:p>
            <a:r>
              <a:t>print(p)</a:t>
            </a:r>
          </a:p>
        </p:txBody>
      </p:sp>
    </p:spTree>
    <p:extLst>
      <p:ext uri="{BB962C8B-B14F-4D97-AF65-F5344CB8AC3E}">
        <p14:creationId xmlns:p14="http://schemas.microsoft.com/office/powerpoint/2010/main" val="1236612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noRot="1" noChangeAspect="1"/>
          </p:cNvSpPr>
          <p:nvPr>
            <p:ph type="sldImg"/>
          </p:nvPr>
        </p:nvSpPr>
        <p:spPr>
          <a:xfrm>
            <a:off x="381000" y="685800"/>
            <a:ext cx="6096000" cy="3429000"/>
          </a:xfrm>
          <a:prstGeom prst="rect">
            <a:avLst/>
          </a:prstGeom>
        </p:spPr>
        <p:txBody>
          <a:bodyPr/>
          <a:lstStyle/>
          <a:p>
            <a:endParaRPr/>
          </a:p>
        </p:txBody>
      </p:sp>
      <p:sp>
        <p:nvSpPr>
          <p:cNvPr id="629" name="Shape 629"/>
          <p:cNvSpPr>
            <a:spLocks noGrp="1"/>
          </p:cNvSpPr>
          <p:nvPr>
            <p:ph type="body" sz="quarter" idx="1"/>
          </p:nvPr>
        </p:nvSpPr>
        <p:spPr>
          <a:prstGeom prst="rect">
            <a:avLst/>
          </a:prstGeom>
        </p:spPr>
        <p:txBody>
          <a:bodyPr/>
          <a:lstStyle/>
          <a:p>
            <a:r>
              <a:t>C : </a:t>
            </a:r>
          </a:p>
          <a:p>
            <a:endParaRPr/>
          </a:p>
          <a:p>
            <a:r>
              <a:t>#include &lt;stdio.h&gt;</a:t>
            </a:r>
          </a:p>
          <a:p>
            <a:r>
              <a:t>#include &lt;string.h&gt;</a:t>
            </a:r>
          </a:p>
          <a:p>
            <a:endParaRPr/>
          </a:p>
          <a:p>
            <a:r>
              <a:t>int val(char c) </a:t>
            </a:r>
          </a:p>
          <a:p>
            <a:r>
              <a:t>{ </a:t>
            </a:r>
          </a:p>
          <a:p>
            <a:r>
              <a:t>	if (c &gt;= '0' &amp;&amp; c &lt;= '9') </a:t>
            </a:r>
          </a:p>
          <a:p>
            <a:r>
              <a:t>		return (int)c - '0'; </a:t>
            </a:r>
          </a:p>
          <a:p>
            <a:r>
              <a:t>	else</a:t>
            </a:r>
          </a:p>
          <a:p>
            <a:r>
              <a:t>		return (int)c - 'A' + 10; </a:t>
            </a:r>
          </a:p>
          <a:p>
            <a:r>
              <a:t>} </a:t>
            </a:r>
          </a:p>
          <a:p>
            <a:endParaRPr/>
          </a:p>
          <a:p>
            <a:endParaRPr/>
          </a:p>
          <a:p>
            <a:r>
              <a:t>int toDeci(char *str) </a:t>
            </a:r>
          </a:p>
          <a:p>
            <a:r>
              <a:t>{      </a:t>
            </a:r>
          </a:p>
          <a:p>
            <a:r>
              <a:t>      int base = 17 ;</a:t>
            </a:r>
          </a:p>
          <a:p>
            <a:r>
              <a:t>	int len = strlen(str); </a:t>
            </a:r>
          </a:p>
          <a:p>
            <a:r>
              <a:t>	int power = 1; </a:t>
            </a:r>
          </a:p>
          <a:p>
            <a:r>
              <a:t>	int num = 0; </a:t>
            </a:r>
          </a:p>
          <a:p>
            <a:r>
              <a:t>	int i; </a:t>
            </a:r>
          </a:p>
          <a:p>
            <a:endParaRPr/>
          </a:p>
          <a:p>
            <a:endParaRPr/>
          </a:p>
          <a:p>
            <a:r>
              <a:t>	for (i = len - 1; i &gt;= 0; i--) </a:t>
            </a:r>
          </a:p>
          <a:p>
            <a:r>
              <a:t>	{ </a:t>
            </a:r>
          </a:p>
          <a:p>
            <a:r>
              <a:t>	  num += val(str[i]) * power; </a:t>
            </a:r>
          </a:p>
          <a:p>
            <a:r>
              <a:t>	  power = power * base; </a:t>
            </a:r>
          </a:p>
          <a:p>
            <a:r>
              <a:t>	} </a:t>
            </a:r>
          </a:p>
          <a:p>
            <a:endParaRPr/>
          </a:p>
          <a:p>
            <a:r>
              <a:t>	return num; </a:t>
            </a:r>
          </a:p>
          <a:p>
            <a:r>
              <a:t>} </a:t>
            </a:r>
          </a:p>
          <a:p>
            <a:endParaRPr/>
          </a:p>
          <a:p>
            <a:r>
              <a:t>int main() </a:t>
            </a:r>
          </a:p>
          <a:p>
            <a:r>
              <a:t>{ </a:t>
            </a:r>
          </a:p>
          <a:p>
            <a:r>
              <a:t>	char str[50]; </a:t>
            </a:r>
          </a:p>
          <a:p>
            <a:r>
              <a:t>	scanf("%s",str);</a:t>
            </a:r>
          </a:p>
          <a:p>
            <a:r>
              <a:t>        printf("%d",toDeci(str)); </a:t>
            </a:r>
          </a:p>
          <a:p>
            <a:r>
              <a:t>	return 0; </a:t>
            </a:r>
          </a:p>
          <a:p>
            <a:r>
              <a:t>}</a:t>
            </a:r>
          </a:p>
        </p:txBody>
      </p:sp>
    </p:spTree>
    <p:extLst>
      <p:ext uri="{BB962C8B-B14F-4D97-AF65-F5344CB8AC3E}">
        <p14:creationId xmlns:p14="http://schemas.microsoft.com/office/powerpoint/2010/main" val="425494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Shape 634"/>
          <p:cNvSpPr>
            <a:spLocks noGrp="1" noRot="1" noChangeAspect="1"/>
          </p:cNvSpPr>
          <p:nvPr>
            <p:ph type="sldImg"/>
          </p:nvPr>
        </p:nvSpPr>
        <p:spPr>
          <a:xfrm>
            <a:off x="381000" y="685800"/>
            <a:ext cx="6096000" cy="3429000"/>
          </a:xfrm>
          <a:prstGeom prst="rect">
            <a:avLst/>
          </a:prstGeom>
        </p:spPr>
        <p:txBody>
          <a:bodyPr/>
          <a:lstStyle/>
          <a:p>
            <a:endParaRPr/>
          </a:p>
        </p:txBody>
      </p:sp>
      <p:sp>
        <p:nvSpPr>
          <p:cNvPr id="635" name="Shape 635"/>
          <p:cNvSpPr>
            <a:spLocks noGrp="1"/>
          </p:cNvSpPr>
          <p:nvPr>
            <p:ph type="body" sz="quarter" idx="1"/>
          </p:nvPr>
        </p:nvSpPr>
        <p:spPr>
          <a:prstGeom prst="rect">
            <a:avLst/>
          </a:prstGeom>
        </p:spPr>
        <p:txBody>
          <a:bodyPr/>
          <a:lstStyle/>
          <a:p>
            <a:r>
              <a:t>C : </a:t>
            </a:r>
          </a:p>
          <a:p>
            <a:endParaRPr/>
          </a:p>
          <a:p>
            <a:r>
              <a:t>#include&lt;stdio.h&gt;</a:t>
            </a:r>
          </a:p>
          <a:p>
            <a:r>
              <a:t>#include&lt;math.h&gt;</a:t>
            </a:r>
          </a:p>
          <a:p>
            <a:r>
              <a:t>int main(int a, char *argv[])</a:t>
            </a:r>
          </a:p>
          <a:p>
            <a:r>
              <a:t>{</a:t>
            </a:r>
          </a:p>
          <a:p>
            <a:r>
              <a:t>    int number, count, i;</a:t>
            </a:r>
          </a:p>
          <a:p>
            <a:r>
              <a:t>    int b[32];</a:t>
            </a:r>
          </a:p>
          <a:p>
            <a:r>
              <a:t>    number = atoi(argv[1]);</a:t>
            </a:r>
          </a:p>
          <a:p>
            <a:r>
              <a:t>    count = 0;</a:t>
            </a:r>
          </a:p>
          <a:p>
            <a:r>
              <a:t>    while(number != 0)</a:t>
            </a:r>
          </a:p>
          <a:p>
            <a:r>
              <a:t>    {</a:t>
            </a:r>
          </a:p>
          <a:p>
            <a:r>
              <a:t>        b[count]=number%2;</a:t>
            </a:r>
          </a:p>
          <a:p>
            <a:r>
              <a:t>        number = number/2;</a:t>
            </a:r>
          </a:p>
          <a:p>
            <a:r>
              <a:t>        count++;</a:t>
            </a:r>
          </a:p>
          <a:p>
            <a:r>
              <a:t>    }</a:t>
            </a:r>
          </a:p>
          <a:p>
            <a:r>
              <a:t>    for(i=(count-1); i&gt;=0; i--)</a:t>
            </a:r>
          </a:p>
          <a:p>
            <a:r>
              <a:t>     printf("%d", b[i]);</a:t>
            </a:r>
          </a:p>
          <a:p>
            <a:r>
              <a:t>    return 0;</a:t>
            </a:r>
          </a:p>
          <a:p>
            <a:r>
              <a:t>}</a:t>
            </a:r>
          </a:p>
        </p:txBody>
      </p:sp>
    </p:spTree>
    <p:extLst>
      <p:ext uri="{BB962C8B-B14F-4D97-AF65-F5344CB8AC3E}">
        <p14:creationId xmlns:p14="http://schemas.microsoft.com/office/powerpoint/2010/main" val="494355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Shape 640"/>
          <p:cNvSpPr>
            <a:spLocks noGrp="1" noRot="1" noChangeAspect="1"/>
          </p:cNvSpPr>
          <p:nvPr>
            <p:ph type="sldImg"/>
          </p:nvPr>
        </p:nvSpPr>
        <p:spPr>
          <a:xfrm>
            <a:off x="381000" y="685800"/>
            <a:ext cx="6096000" cy="3429000"/>
          </a:xfrm>
          <a:prstGeom prst="rect">
            <a:avLst/>
          </a:prstGeom>
        </p:spPr>
        <p:txBody>
          <a:bodyPr/>
          <a:lstStyle/>
          <a:p>
            <a:endParaRPr/>
          </a:p>
        </p:txBody>
      </p:sp>
      <p:sp>
        <p:nvSpPr>
          <p:cNvPr id="641" name="Shape 641"/>
          <p:cNvSpPr>
            <a:spLocks noGrp="1"/>
          </p:cNvSpPr>
          <p:nvPr>
            <p:ph type="body" sz="quarter" idx="1"/>
          </p:nvPr>
        </p:nvSpPr>
        <p:spPr>
          <a:prstGeom prst="rect">
            <a:avLst/>
          </a:prstGeom>
        </p:spPr>
        <p:txBody>
          <a:bodyPr/>
          <a:lstStyle/>
          <a:p>
            <a:r>
              <a:t>C : </a:t>
            </a:r>
          </a:p>
          <a:p>
            <a:endParaRPr/>
          </a:p>
          <a:p>
            <a:r>
              <a:t>#include &lt;stdio.h&gt;</a:t>
            </a:r>
          </a:p>
          <a:p>
            <a:endParaRPr/>
          </a:p>
          <a:p>
            <a:endParaRPr/>
          </a:p>
          <a:p>
            <a:r>
              <a:t>int values(int n){</a:t>
            </a:r>
          </a:p>
          <a:p>
            <a:r>
              <a:t>    int x =0 , y = 0 , rem = 0;</a:t>
            </a:r>
          </a:p>
          <a:p>
            <a:r>
              <a:t>    for (int i = 0 ; i &lt; n ; i++)</a:t>
            </a:r>
          </a:p>
          <a:p>
            <a:r>
              <a:t>    {</a:t>
            </a:r>
          </a:p>
          <a:p>
            <a:r>
              <a:t>        rem = i % 4;</a:t>
            </a:r>
          </a:p>
          <a:p>
            <a:r>
              <a:t>        if (rem == 0)</a:t>
            </a:r>
          </a:p>
          <a:p>
            <a:r>
              <a:t>            x = x + 10*(i+1);</a:t>
            </a:r>
          </a:p>
          <a:p>
            <a:r>
              <a:t>        else if (rem == 1)</a:t>
            </a:r>
          </a:p>
          <a:p>
            <a:r>
              <a:t>            y = y + 10*(i+1);</a:t>
            </a:r>
          </a:p>
          <a:p>
            <a:r>
              <a:t>        else if (rem == 2)</a:t>
            </a:r>
          </a:p>
          <a:p>
            <a:r>
              <a:t>            x = x - 10*(i+1);</a:t>
            </a:r>
          </a:p>
          <a:p>
            <a:r>
              <a:t>        else if (rem == 3)</a:t>
            </a:r>
          </a:p>
          <a:p>
            <a:r>
              <a:t>            y = y - 10*(i+1);</a:t>
            </a:r>
          </a:p>
          <a:p>
            <a:r>
              <a:t>    }</a:t>
            </a:r>
          </a:p>
          <a:p>
            <a:r>
              <a:t>    printf("%d,%d",x,y);</a:t>
            </a:r>
          </a:p>
          <a:p>
            <a:endParaRPr/>
          </a:p>
          <a:p>
            <a:r>
              <a:t>}</a:t>
            </a:r>
          </a:p>
          <a:p>
            <a:r>
              <a:t>int main()</a:t>
            </a:r>
          </a:p>
          <a:p>
            <a:r>
              <a:t>{</a:t>
            </a:r>
          </a:p>
          <a:p>
            <a:r>
              <a:t>    int number;</a:t>
            </a:r>
          </a:p>
          <a:p>
            <a:r>
              <a:t>    scanf("%d",&amp;number);</a:t>
            </a:r>
          </a:p>
          <a:p>
            <a:r>
              <a:t>    values(number);</a:t>
            </a:r>
          </a:p>
          <a:p>
            <a:r>
              <a:t>    return 0;</a:t>
            </a:r>
          </a:p>
          <a:p>
            <a:r>
              <a:t>}</a:t>
            </a:r>
          </a:p>
        </p:txBody>
      </p:sp>
    </p:spTree>
    <p:extLst>
      <p:ext uri="{BB962C8B-B14F-4D97-AF65-F5344CB8AC3E}">
        <p14:creationId xmlns:p14="http://schemas.microsoft.com/office/powerpoint/2010/main" val="736912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hape 646"/>
          <p:cNvSpPr>
            <a:spLocks noGrp="1" noRot="1" noChangeAspect="1"/>
          </p:cNvSpPr>
          <p:nvPr>
            <p:ph type="sldImg"/>
          </p:nvPr>
        </p:nvSpPr>
        <p:spPr>
          <a:xfrm>
            <a:off x="381000" y="685800"/>
            <a:ext cx="6096000" cy="3429000"/>
          </a:xfrm>
          <a:prstGeom prst="rect">
            <a:avLst/>
          </a:prstGeom>
        </p:spPr>
        <p:txBody>
          <a:bodyPr/>
          <a:lstStyle/>
          <a:p>
            <a:endParaRPr/>
          </a:p>
        </p:txBody>
      </p:sp>
      <p:sp>
        <p:nvSpPr>
          <p:cNvPr id="647" name="Shape 647"/>
          <p:cNvSpPr>
            <a:spLocks noGrp="1"/>
          </p:cNvSpPr>
          <p:nvPr>
            <p:ph type="body" sz="quarter" idx="1"/>
          </p:nvPr>
        </p:nvSpPr>
        <p:spPr>
          <a:prstGeom prst="rect">
            <a:avLst/>
          </a:prstGeom>
        </p:spPr>
        <p:txBody>
          <a:bodyPr/>
          <a:lstStyle/>
          <a:p>
            <a:r>
              <a:t>C : </a:t>
            </a:r>
          </a:p>
          <a:p>
            <a:endParaRPr/>
          </a:p>
          <a:p>
            <a:r>
              <a:t>#include &lt;stdio.h&gt;</a:t>
            </a:r>
          </a:p>
          <a:p>
            <a:endParaRPr/>
          </a:p>
          <a:p>
            <a:r>
              <a:t>int main() </a:t>
            </a:r>
          </a:p>
          <a:p>
            <a:r>
              <a:t>{ </a:t>
            </a:r>
          </a:p>
          <a:p>
            <a:r>
              <a:t>	int number; </a:t>
            </a:r>
          </a:p>
          <a:p>
            <a:r>
              <a:t>	scanf("%d",&amp;number);</a:t>
            </a:r>
          </a:p>
          <a:p>
            <a:r>
              <a:t>	int even = 0 , odd = 0 ;</a:t>
            </a:r>
          </a:p>
          <a:p>
            <a:r>
              <a:t>	int checker = 1 , result = 0;</a:t>
            </a:r>
          </a:p>
          <a:p>
            <a:r>
              <a:t>	</a:t>
            </a:r>
          </a:p>
          <a:p>
            <a:r>
              <a:t>	while(number != 0) {</a:t>
            </a:r>
          </a:p>
          <a:p>
            <a:r>
              <a:t>	    </a:t>
            </a:r>
          </a:p>
          <a:p>
            <a:r>
              <a:t>    	if (checker % 2 == 0) </a:t>
            </a:r>
          </a:p>
          <a:p>
            <a:r>
              <a:t>            even += number % 10;   </a:t>
            </a:r>
          </a:p>
          <a:p>
            <a:r>
              <a:t>        else</a:t>
            </a:r>
          </a:p>
          <a:p>
            <a:r>
              <a:t>            odd += number % 10;   </a:t>
            </a:r>
          </a:p>
          <a:p>
            <a:r>
              <a:t>        number /= 10; </a:t>
            </a:r>
          </a:p>
          <a:p>
            <a:r>
              <a:t>        checker++;</a:t>
            </a:r>
          </a:p>
          <a:p>
            <a:r>
              <a:t>	}</a:t>
            </a:r>
          </a:p>
          <a:p>
            <a:r>
              <a:t>	</a:t>
            </a:r>
          </a:p>
          <a:p>
            <a:r>
              <a:t>	result = even - odd;</a:t>
            </a:r>
          </a:p>
          <a:p>
            <a:r>
              <a:t>	if( result &gt; 0)</a:t>
            </a:r>
          </a:p>
          <a:p>
            <a:r>
              <a:t>	printf("%d",result);</a:t>
            </a:r>
          </a:p>
          <a:p>
            <a:r>
              <a:t>	else</a:t>
            </a:r>
          </a:p>
          <a:p>
            <a:r>
              <a:t>	printf("%d", -1 * result);</a:t>
            </a:r>
          </a:p>
          <a:p>
            <a:endParaRPr/>
          </a:p>
          <a:p>
            <a:r>
              <a:t>	return 0; </a:t>
            </a:r>
          </a:p>
          <a:p>
            <a:r>
              <a:t>}</a:t>
            </a:r>
          </a:p>
        </p:txBody>
      </p:sp>
    </p:spTree>
    <p:extLst>
      <p:ext uri="{BB962C8B-B14F-4D97-AF65-F5344CB8AC3E}">
        <p14:creationId xmlns:p14="http://schemas.microsoft.com/office/powerpoint/2010/main" val="1942403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Shape 652"/>
          <p:cNvSpPr>
            <a:spLocks noGrp="1" noRot="1" noChangeAspect="1"/>
          </p:cNvSpPr>
          <p:nvPr>
            <p:ph type="sldImg"/>
          </p:nvPr>
        </p:nvSpPr>
        <p:spPr>
          <a:xfrm>
            <a:off x="381000" y="685800"/>
            <a:ext cx="6096000" cy="3429000"/>
          </a:xfrm>
          <a:prstGeom prst="rect">
            <a:avLst/>
          </a:prstGeom>
        </p:spPr>
        <p:txBody>
          <a:bodyPr/>
          <a:lstStyle/>
          <a:p>
            <a:endParaRPr/>
          </a:p>
        </p:txBody>
      </p:sp>
      <p:sp>
        <p:nvSpPr>
          <p:cNvPr id="653" name="Shape 653"/>
          <p:cNvSpPr>
            <a:spLocks noGrp="1"/>
          </p:cNvSpPr>
          <p:nvPr>
            <p:ph type="body" sz="quarter" idx="1"/>
          </p:nvPr>
        </p:nvSpPr>
        <p:spPr>
          <a:prstGeom prst="rect">
            <a:avLst/>
          </a:prstGeom>
        </p:spPr>
        <p:txBody>
          <a:bodyPr/>
          <a:lstStyle/>
          <a:p>
            <a:r>
              <a:t>C : </a:t>
            </a:r>
          </a:p>
          <a:p>
            <a:endParaRPr/>
          </a:p>
          <a:p>
            <a:r>
              <a:t>#include &lt;stdio.h&gt;</a:t>
            </a:r>
          </a:p>
          <a:p>
            <a:endParaRPr/>
          </a:p>
          <a:p>
            <a:r>
              <a:t>int main()</a:t>
            </a:r>
          </a:p>
          <a:p>
            <a:r>
              <a:t>{</a:t>
            </a:r>
          </a:p>
          <a:p>
            <a:r>
              <a:t>    char data[50];</a:t>
            </a:r>
          </a:p>
          <a:p>
            <a:r>
              <a:t>    scanf("%s",data);</a:t>
            </a:r>
          </a:p>
          <a:p>
            <a:endParaRPr/>
          </a:p>
          <a:p>
            <a:r>
              <a:t>    if(data == "break"    || data == "case" </a:t>
            </a:r>
          </a:p>
          <a:p>
            <a:r>
              <a:t>    ||data == "continue"  ||data == "default"</a:t>
            </a:r>
          </a:p>
          <a:p>
            <a:r>
              <a:t>    ||data == "defer"     ||data == "else" </a:t>
            </a:r>
          </a:p>
          <a:p>
            <a:r>
              <a:t>    ||data == "for"       ||data == "func" </a:t>
            </a:r>
          </a:p>
          <a:p>
            <a:r>
              <a:t>    ||data == "goto"      ||data == "if"</a:t>
            </a:r>
          </a:p>
          <a:p>
            <a:r>
              <a:t>    ||data == "map"       ||data == "range"</a:t>
            </a:r>
          </a:p>
          <a:p>
            <a:r>
              <a:t>    ||data == "return"    ||data == "struct" </a:t>
            </a:r>
          </a:p>
          <a:p>
            <a:r>
              <a:t>    ||data == "type"      ||data == "var")</a:t>
            </a:r>
          </a:p>
          <a:p>
            <a:r>
              <a:t>    </a:t>
            </a:r>
          </a:p>
          <a:p>
            <a:r>
              <a:t>    printf("%s is a keyword",data);</a:t>
            </a:r>
          </a:p>
          <a:p>
            <a:r>
              <a:t>    else</a:t>
            </a:r>
          </a:p>
          <a:p>
            <a:r>
              <a:t>    printf("%s is not a keyword",data);</a:t>
            </a:r>
          </a:p>
          <a:p>
            <a:endParaRPr/>
          </a:p>
          <a:p>
            <a:endParaRPr/>
          </a:p>
          <a:p>
            <a:r>
              <a:t>    return 0;</a:t>
            </a:r>
          </a:p>
          <a:p>
            <a:r>
              <a:t>}</a:t>
            </a:r>
          </a:p>
        </p:txBody>
      </p:sp>
    </p:spTree>
    <p:extLst>
      <p:ext uri="{BB962C8B-B14F-4D97-AF65-F5344CB8AC3E}">
        <p14:creationId xmlns:p14="http://schemas.microsoft.com/office/powerpoint/2010/main" val="2077014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Shape 658"/>
          <p:cNvSpPr>
            <a:spLocks noGrp="1" noRot="1" noChangeAspect="1"/>
          </p:cNvSpPr>
          <p:nvPr>
            <p:ph type="sldImg"/>
          </p:nvPr>
        </p:nvSpPr>
        <p:spPr>
          <a:xfrm>
            <a:off x="381000" y="685800"/>
            <a:ext cx="6096000" cy="3429000"/>
          </a:xfrm>
          <a:prstGeom prst="rect">
            <a:avLst/>
          </a:prstGeom>
        </p:spPr>
        <p:txBody>
          <a:bodyPr/>
          <a:lstStyle/>
          <a:p>
            <a:endParaRPr/>
          </a:p>
        </p:txBody>
      </p:sp>
      <p:sp>
        <p:nvSpPr>
          <p:cNvPr id="659" name="Shape 659"/>
          <p:cNvSpPr>
            <a:spLocks noGrp="1"/>
          </p:cNvSpPr>
          <p:nvPr>
            <p:ph type="body" sz="quarter" idx="1"/>
          </p:nvPr>
        </p:nvSpPr>
        <p:spPr>
          <a:prstGeom prst="rect">
            <a:avLst/>
          </a:prstGeom>
        </p:spPr>
        <p:txBody>
          <a:bodyPr/>
          <a:lstStyle/>
          <a:p>
            <a:r>
              <a:t>C++ :</a:t>
            </a:r>
          </a:p>
          <a:p>
            <a:endParaRPr/>
          </a:p>
          <a:p>
            <a:r>
              <a:t>#include&lt;bits/stdc++.h&gt;</a:t>
            </a:r>
          </a:p>
          <a:p>
            <a:r>
              <a:t>using namespace std;</a:t>
            </a:r>
          </a:p>
          <a:p>
            <a:r>
              <a:t>int main()</a:t>
            </a:r>
          </a:p>
          <a:p>
            <a:r>
              <a:t>{</a:t>
            </a:r>
          </a:p>
          <a:p>
            <a:r>
              <a:t>	int s,n;</a:t>
            </a:r>
          </a:p>
          <a:p>
            <a:r>
              <a:t>	cin&gt;&gt;s&gt;&gt;n;</a:t>
            </a:r>
          </a:p>
          <a:p>
            <a:r>
              <a:t>	int sum=s,prev;</a:t>
            </a:r>
          </a:p>
          <a:p>
            <a:r>
              <a:t>	for(int i=1;i&lt;n;i++)</a:t>
            </a:r>
          </a:p>
          <a:p>
            <a:r>
              <a:t>	{</a:t>
            </a:r>
          </a:p>
          <a:p>
            <a:r>
              <a:t>		prev=sum-1;</a:t>
            </a:r>
          </a:p>
          <a:p>
            <a:r>
              <a:t>		sum+=prev;</a:t>
            </a:r>
          </a:p>
          <a:p>
            <a:r>
              <a:t>	}</a:t>
            </a:r>
          </a:p>
          <a:p>
            <a:r>
              <a:t>	cout&lt;&lt;sum&lt;&lt;" ";</a:t>
            </a:r>
          </a:p>
          <a:p>
            <a:r>
              <a:t>}</a:t>
            </a:r>
          </a:p>
          <a:p>
            <a:endParaRPr/>
          </a:p>
          <a:p>
            <a:endParaRPr/>
          </a:p>
          <a:p>
            <a:r>
              <a:t>Java :</a:t>
            </a:r>
          </a:p>
          <a:p>
            <a:endParaRPr/>
          </a:p>
          <a:p>
            <a:r>
              <a:t>import java.util.*;</a:t>
            </a:r>
          </a:p>
          <a:p>
            <a:r>
              <a:t>class Main</a:t>
            </a:r>
          </a:p>
          <a:p>
            <a:r>
              <a:t>{</a:t>
            </a:r>
          </a:p>
          <a:p>
            <a:r>
              <a:t>	public static void main(String[] args)</a:t>
            </a:r>
          </a:p>
          <a:p>
            <a:r>
              <a:t>	{</a:t>
            </a:r>
          </a:p>
          <a:p>
            <a:r>
              <a:t>		Scanner sc = new Scanner(System.in);</a:t>
            </a:r>
          </a:p>
          <a:p>
            <a:r>
              <a:t>		int s = sc.nextInt();</a:t>
            </a:r>
          </a:p>
          <a:p>
            <a:r>
              <a:t>		int n = sc.nextInt();</a:t>
            </a:r>
          </a:p>
          <a:p>
            <a:r>
              <a:t>		int sum=s,prev;</a:t>
            </a:r>
          </a:p>
          <a:p>
            <a:r>
              <a:t>		for(int i=1;i&lt;n;i++)</a:t>
            </a:r>
          </a:p>
          <a:p>
            <a:r>
              <a:t>		{</a:t>
            </a:r>
          </a:p>
          <a:p>
            <a:r>
              <a:t>			prev=sum-1;</a:t>
            </a:r>
          </a:p>
          <a:p>
            <a:r>
              <a:t>			sum+=prev;</a:t>
            </a:r>
          </a:p>
          <a:p>
            <a:r>
              <a:t>		}</a:t>
            </a:r>
          </a:p>
          <a:p>
            <a:r>
              <a:t>		System.out.println(sum);</a:t>
            </a:r>
          </a:p>
          <a:p>
            <a:r>
              <a:t>	}</a:t>
            </a:r>
          </a:p>
          <a:p>
            <a:r>
              <a:t>}</a:t>
            </a:r>
          </a:p>
          <a:p>
            <a:endParaRPr/>
          </a:p>
        </p:txBody>
      </p:sp>
    </p:spTree>
    <p:extLst>
      <p:ext uri="{BB962C8B-B14F-4D97-AF65-F5344CB8AC3E}">
        <p14:creationId xmlns:p14="http://schemas.microsoft.com/office/powerpoint/2010/main" val="378699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hape 668"/>
          <p:cNvSpPr>
            <a:spLocks noGrp="1" noRot="1" noChangeAspect="1"/>
          </p:cNvSpPr>
          <p:nvPr>
            <p:ph type="sldImg"/>
          </p:nvPr>
        </p:nvSpPr>
        <p:spPr>
          <a:xfrm>
            <a:off x="381000" y="685800"/>
            <a:ext cx="6096000" cy="3429000"/>
          </a:xfrm>
          <a:prstGeom prst="rect">
            <a:avLst/>
          </a:prstGeom>
        </p:spPr>
        <p:txBody>
          <a:bodyPr/>
          <a:lstStyle/>
          <a:p>
            <a:endParaRPr/>
          </a:p>
        </p:txBody>
      </p:sp>
      <p:sp>
        <p:nvSpPr>
          <p:cNvPr id="669" name="Shape 669"/>
          <p:cNvSpPr>
            <a:spLocks noGrp="1"/>
          </p:cNvSpPr>
          <p:nvPr>
            <p:ph type="body" sz="quarter" idx="1"/>
          </p:nvPr>
        </p:nvSpPr>
        <p:spPr>
          <a:prstGeom prst="rect">
            <a:avLst/>
          </a:prstGeom>
        </p:spPr>
        <p:txBody>
          <a:bodyPr/>
          <a:lstStyle/>
          <a:p>
            <a:r>
              <a:t>C++ :</a:t>
            </a:r>
          </a:p>
          <a:p>
            <a:endParaRPr/>
          </a:p>
          <a:p>
            <a:r>
              <a:t>#include &lt;iostream&gt;</a:t>
            </a:r>
          </a:p>
          <a:p>
            <a:r>
              <a:t>#include &lt;string.h&gt;</a:t>
            </a:r>
          </a:p>
          <a:p>
            <a:r>
              <a:t>#include &lt;stdlib.h&gt;</a:t>
            </a:r>
          </a:p>
          <a:p>
            <a:endParaRPr/>
          </a:p>
          <a:p>
            <a:r>
              <a:t>using namespace std;</a:t>
            </a:r>
          </a:p>
          <a:p>
            <a:endParaRPr/>
          </a:p>
          <a:p>
            <a:r>
              <a:t>int main()</a:t>
            </a:r>
          </a:p>
          <a:p>
            <a:r>
              <a:t>{</a:t>
            </a:r>
          </a:p>
          <a:p>
            <a:r>
              <a:t>    int a = 0,b = 0,i = 0, n;</a:t>
            </a:r>
          </a:p>
          <a:p>
            <a:r>
              <a:t>    char num[100];</a:t>
            </a:r>
          </a:p>
          <a:p>
            <a:r>
              <a:t>   </a:t>
            </a:r>
          </a:p>
          <a:p>
            <a:r>
              <a:t>    cin&gt;&gt; num;</a:t>
            </a:r>
          </a:p>
          <a:p>
            <a:r>
              <a:t>    n = strlen(num);</a:t>
            </a:r>
          </a:p>
          <a:p>
            <a:r>
              <a:t>    while(n&gt;0)</a:t>
            </a:r>
          </a:p>
          <a:p>
            <a:r>
              <a:t>    {</a:t>
            </a:r>
          </a:p>
          <a:p>
            <a:r>
              <a:t>        if(i==0)</a:t>
            </a:r>
          </a:p>
          <a:p>
            <a:r>
              <a:t>        {</a:t>
            </a:r>
          </a:p>
          <a:p>
            <a:r>
              <a:t>            a+=num[n-1]-48;</a:t>
            </a:r>
          </a:p>
          <a:p>
            <a:r>
              <a:t>            n--;</a:t>
            </a:r>
          </a:p>
          <a:p>
            <a:r>
              <a:t>            i=1;</a:t>
            </a:r>
          </a:p>
          <a:p>
            <a:r>
              <a:t>        }</a:t>
            </a:r>
          </a:p>
          <a:p>
            <a:r>
              <a:t>        else</a:t>
            </a:r>
          </a:p>
          <a:p>
            <a:r>
              <a:t>        {</a:t>
            </a:r>
          </a:p>
          <a:p>
            <a:r>
              <a:t>            b+=num[n-1]-48;</a:t>
            </a:r>
          </a:p>
          <a:p>
            <a:r>
              <a:t>            n--;</a:t>
            </a:r>
          </a:p>
          <a:p>
            <a:r>
              <a:t>            i=0;</a:t>
            </a:r>
          </a:p>
          <a:p>
            <a:r>
              <a:t>        }</a:t>
            </a:r>
          </a:p>
          <a:p>
            <a:r>
              <a:t>    }</a:t>
            </a:r>
          </a:p>
          <a:p>
            <a:r>
              <a:t>    cout&lt;&lt; abs(a-b);</a:t>
            </a:r>
          </a:p>
          <a:p>
            <a:endParaRPr/>
          </a:p>
          <a:p>
            <a:r>
              <a:t>    return 0;</a:t>
            </a:r>
          </a:p>
          <a:p>
            <a:r>
              <a:t>}</a:t>
            </a:r>
          </a:p>
          <a:p>
            <a:endParaRPr/>
          </a:p>
          <a:p>
            <a:r>
              <a:t>Java :</a:t>
            </a:r>
          </a:p>
          <a:p>
            <a:endParaRPr/>
          </a:p>
          <a:p>
            <a:r>
              <a:t>import java.util.*;</a:t>
            </a:r>
          </a:p>
          <a:p>
            <a:r>
              <a:t>class Main</a:t>
            </a:r>
          </a:p>
          <a:p>
            <a:r>
              <a:t>{</a:t>
            </a:r>
          </a:p>
          <a:p>
            <a:r>
              <a:t>	public static void main(String[] args)</a:t>
            </a:r>
          </a:p>
          <a:p>
            <a:r>
              <a:t>	{</a:t>
            </a:r>
          </a:p>
          <a:p>
            <a:r>
              <a:t>		Scanner sc = new Scanner(System.in);</a:t>
            </a:r>
          </a:p>
          <a:p>
            <a:r>
              <a:t>		String num = sc.nextLine();</a:t>
            </a:r>
          </a:p>
          <a:p>
            <a:r>
              <a:t>		int Osum=0,Esum=0;</a:t>
            </a:r>
          </a:p>
          <a:p>
            <a:r>
              <a:t>		for(int i=0;i&lt;num.length();i++)</a:t>
            </a:r>
          </a:p>
          <a:p>
            <a:r>
              <a:t>		{</a:t>
            </a:r>
          </a:p>
          <a:p>
            <a:r>
              <a:t>			int n = (int)(num.charAt(i)-'0');</a:t>
            </a:r>
          </a:p>
          <a:p>
            <a:r>
              <a:t>			if(i%2==0)</a:t>
            </a:r>
          </a:p>
          <a:p>
            <a:r>
              <a:t>				Esum+=n;</a:t>
            </a:r>
          </a:p>
          <a:p>
            <a:r>
              <a:t>			else</a:t>
            </a:r>
          </a:p>
          <a:p>
            <a:r>
              <a:t>				Osum+=n;</a:t>
            </a:r>
          </a:p>
          <a:p>
            <a:r>
              <a:t>		}</a:t>
            </a:r>
          </a:p>
          <a:p>
            <a:r>
              <a:t>		System.out.println(Math.abs(Esum-Osum));</a:t>
            </a:r>
          </a:p>
          <a:p>
            <a:r>
              <a:t>	}</a:t>
            </a:r>
          </a:p>
          <a:p>
            <a:r>
              <a:t>}</a:t>
            </a:r>
          </a:p>
          <a:p>
            <a:endParaRPr/>
          </a:p>
          <a:p>
            <a:endParaRPr/>
          </a:p>
          <a:p>
            <a:endParaRPr/>
          </a:p>
          <a:p>
            <a:r>
              <a:t>Python :</a:t>
            </a:r>
          </a:p>
          <a:p>
            <a:endParaRPr/>
          </a:p>
          <a:p>
            <a:r>
              <a:t>num=input()</a:t>
            </a:r>
          </a:p>
          <a:p>
            <a:r>
              <a:t>Esum=int(0)</a:t>
            </a:r>
          </a:p>
          <a:p>
            <a:r>
              <a:t>Osum=int(0)</a:t>
            </a:r>
          </a:p>
          <a:p>
            <a:r>
              <a:t>for i in range(0,len(num)):</a:t>
            </a:r>
          </a:p>
          <a:p>
            <a:r>
              <a:t>    if(i%2==0):</a:t>
            </a:r>
          </a:p>
          <a:p>
            <a:r>
              <a:t>        Esum+=int(num[i])</a:t>
            </a:r>
          </a:p>
          <a:p>
            <a:r>
              <a:t>    else:</a:t>
            </a:r>
          </a:p>
          <a:p>
            <a:r>
              <a:t>        Osum+=int(num[i])</a:t>
            </a:r>
          </a:p>
          <a:p>
            <a:r>
              <a:t>print(int(abs(Esum-Osum)))</a:t>
            </a:r>
          </a:p>
        </p:txBody>
      </p:sp>
    </p:spTree>
    <p:extLst>
      <p:ext uri="{BB962C8B-B14F-4D97-AF65-F5344CB8AC3E}">
        <p14:creationId xmlns:p14="http://schemas.microsoft.com/office/powerpoint/2010/main" val="859420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Shape 674"/>
          <p:cNvSpPr>
            <a:spLocks noGrp="1" noRot="1" noChangeAspect="1"/>
          </p:cNvSpPr>
          <p:nvPr>
            <p:ph type="sldImg"/>
          </p:nvPr>
        </p:nvSpPr>
        <p:spPr>
          <a:xfrm>
            <a:off x="381000" y="685800"/>
            <a:ext cx="6096000" cy="3429000"/>
          </a:xfrm>
          <a:prstGeom prst="rect">
            <a:avLst/>
          </a:prstGeom>
        </p:spPr>
        <p:txBody>
          <a:bodyPr/>
          <a:lstStyle/>
          <a:p>
            <a:endParaRPr/>
          </a:p>
        </p:txBody>
      </p:sp>
      <p:sp>
        <p:nvSpPr>
          <p:cNvPr id="675" name="Shape 675"/>
          <p:cNvSpPr>
            <a:spLocks noGrp="1"/>
          </p:cNvSpPr>
          <p:nvPr>
            <p:ph type="body" sz="quarter" idx="1"/>
          </p:nvPr>
        </p:nvSpPr>
        <p:spPr>
          <a:prstGeom prst="rect">
            <a:avLst/>
          </a:prstGeom>
        </p:spPr>
        <p:txBody>
          <a:bodyPr/>
          <a:lstStyle/>
          <a:p>
            <a:r>
              <a:t>C++ :</a:t>
            </a:r>
          </a:p>
          <a:p>
            <a:endParaRPr/>
          </a:p>
          <a:p>
            <a:r>
              <a:t>#include &lt;iostream&gt;</a:t>
            </a:r>
          </a:p>
          <a:p>
            <a:r>
              <a:t>using namespace std;</a:t>
            </a:r>
          </a:p>
          <a:p>
            <a:r>
              <a:t>int main()</a:t>
            </a:r>
          </a:p>
          <a:p>
            <a:r>
              <a:t>{</a:t>
            </a:r>
          </a:p>
          <a:p>
            <a:r>
              <a:t>    int up,low;</a:t>
            </a:r>
          </a:p>
          <a:p>
            <a:r>
              <a:t>    cin &gt;&gt; low &gt;&gt; up;</a:t>
            </a:r>
          </a:p>
          <a:p>
            <a:r>
              <a:t>    for(int i=low; i&lt;=up; i++)</a:t>
            </a:r>
          </a:p>
          <a:p>
            <a:r>
              <a:t>    {</a:t>
            </a:r>
          </a:p>
          <a:p>
            <a:r>
              <a:t>        if(up&gt;=100)</a:t>
            </a:r>
          </a:p>
          <a:p>
            <a:r>
              <a:t>            printf("%03d ",i);</a:t>
            </a:r>
          </a:p>
          <a:p>
            <a:r>
              <a:t>        else if(up&gt;=10)</a:t>
            </a:r>
          </a:p>
          <a:p>
            <a:r>
              <a:t>            printf("%02d ",i);</a:t>
            </a:r>
          </a:p>
          <a:p>
            <a:r>
              <a:t>        else</a:t>
            </a:r>
          </a:p>
          <a:p>
            <a:r>
              <a:t>            printf("%d ",i);</a:t>
            </a:r>
          </a:p>
          <a:p>
            <a:r>
              <a:t>    }</a:t>
            </a:r>
          </a:p>
          <a:p>
            <a:r>
              <a:t>    return 0;</a:t>
            </a:r>
          </a:p>
          <a:p>
            <a:r>
              <a:t>}</a:t>
            </a:r>
          </a:p>
          <a:p>
            <a:endParaRPr/>
          </a:p>
          <a:p>
            <a:r>
              <a:t>Java:</a:t>
            </a:r>
          </a:p>
          <a:p>
            <a:endParaRPr/>
          </a:p>
          <a:p>
            <a:r>
              <a:t>import java.util.*;</a:t>
            </a:r>
          </a:p>
          <a:p>
            <a:r>
              <a:t>class Main</a:t>
            </a:r>
          </a:p>
          <a:p>
            <a:r>
              <a:t>{</a:t>
            </a:r>
          </a:p>
          <a:p>
            <a:r>
              <a:t>	public static void main(String[] args)</a:t>
            </a:r>
          </a:p>
          <a:p>
            <a:r>
              <a:t>	{</a:t>
            </a:r>
          </a:p>
          <a:p>
            <a:r>
              <a:t>		Scanner sc = new Scanner(System.in);</a:t>
            </a:r>
          </a:p>
          <a:p>
            <a:r>
              <a:t>		int low=sc.nextInt();</a:t>
            </a:r>
          </a:p>
          <a:p>
            <a:r>
              <a:t>		int up=sc.nextInt();</a:t>
            </a:r>
          </a:p>
          <a:p>
            <a:r>
              <a:t>		for(int i=low;i&lt;=up;i++)</a:t>
            </a:r>
          </a:p>
          <a:p>
            <a:r>
              <a:t>		{</a:t>
            </a:r>
          </a:p>
          <a:p>
            <a:r>
              <a:t>			 if(up&gt;=100)</a:t>
            </a:r>
          </a:p>
          <a:p>
            <a:r>
              <a:t>		         System.out.printf("%03d ",i);</a:t>
            </a:r>
          </a:p>
          <a:p>
            <a:r>
              <a:t>		     else if(up&gt;=10)</a:t>
            </a:r>
          </a:p>
          <a:p>
            <a:r>
              <a:t>		    	 System.out.printf("%02d ",i);</a:t>
            </a:r>
          </a:p>
          <a:p>
            <a:r>
              <a:t>		     else</a:t>
            </a:r>
          </a:p>
          <a:p>
            <a:r>
              <a:t>		    	 System.out.printf("%d ",i);</a:t>
            </a:r>
          </a:p>
          <a:p>
            <a:r>
              <a:t>		}</a:t>
            </a:r>
          </a:p>
          <a:p>
            <a:r>
              <a:t>	}</a:t>
            </a:r>
          </a:p>
          <a:p>
            <a:r>
              <a:t>}</a:t>
            </a:r>
          </a:p>
          <a:p>
            <a:endParaRPr/>
          </a:p>
          <a:p>
            <a:r>
              <a:t>Python : </a:t>
            </a:r>
          </a:p>
          <a:p>
            <a:endParaRPr/>
          </a:p>
          <a:p>
            <a:r>
              <a:t>low=int(input())</a:t>
            </a:r>
          </a:p>
          <a:p>
            <a:r>
              <a:t>up=int(input())</a:t>
            </a:r>
          </a:p>
          <a:p>
            <a:r>
              <a:t>for i in range(low,up+1):</a:t>
            </a:r>
          </a:p>
          <a:p>
            <a:r>
              <a:t>    if(up&gt;=100):</a:t>
            </a:r>
          </a:p>
          <a:p>
            <a:r>
              <a:t>         print("{:03d}".format(i),end=" ")</a:t>
            </a:r>
          </a:p>
          <a:p>
            <a:r>
              <a:t>    elif(up&gt;=10):</a:t>
            </a:r>
          </a:p>
          <a:p>
            <a:r>
              <a:t>        print("{:02d}".format(i),end=" ")</a:t>
            </a:r>
          </a:p>
          <a:p>
            <a:r>
              <a:t>    else:</a:t>
            </a:r>
          </a:p>
          <a:p>
            <a:r>
              <a:t>        print(i,end=" “)</a:t>
            </a:r>
          </a:p>
        </p:txBody>
      </p:sp>
    </p:spTree>
    <p:extLst>
      <p:ext uri="{BB962C8B-B14F-4D97-AF65-F5344CB8AC3E}">
        <p14:creationId xmlns:p14="http://schemas.microsoft.com/office/powerpoint/2010/main" val="268425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2 Content">
    <p:spTree>
      <p:nvGrpSpPr>
        <p:cNvPr id="1" name=""/>
        <p:cNvGrpSpPr/>
        <p:nvPr/>
      </p:nvGrpSpPr>
      <p:grpSpPr>
        <a:xfrm>
          <a:off x="0" y="0"/>
          <a:ext cx="0" cy="0"/>
          <a:chOff x="0" y="0"/>
          <a:chExt cx="0" cy="0"/>
        </a:xfrm>
      </p:grpSpPr>
      <p:sp>
        <p:nvSpPr>
          <p:cNvPr id="180" name="Title Text"/>
          <p:cNvSpPr txBox="1">
            <a:spLocks noGrp="1"/>
          </p:cNvSpPr>
          <p:nvPr>
            <p:ph type="title" hasCustomPrompt="1"/>
          </p:nvPr>
        </p:nvSpPr>
        <p:spPr>
          <a:xfrm>
            <a:off x="609479" y="273599"/>
            <a:ext cx="10972442" cy="1145162"/>
          </a:xfrm>
          <a:prstGeom prst="rect">
            <a:avLst/>
          </a:prstGeom>
        </p:spPr>
        <p:txBody>
          <a:bodyPr>
            <a:normAutofit/>
          </a:bodyPr>
          <a:lstStyle>
            <a:lvl1pPr algn="l"/>
          </a:lstStyle>
          <a:p>
            <a:r>
              <a:t>Title Text</a:t>
            </a:r>
          </a:p>
        </p:txBody>
      </p:sp>
      <p:sp>
        <p:nvSpPr>
          <p:cNvPr id="181" name="Body Level One…"/>
          <p:cNvSpPr txBox="1">
            <a:spLocks noGrp="1"/>
          </p:cNvSpPr>
          <p:nvPr>
            <p:ph type="body" sz="half" idx="1" hasCustomPrompt="1"/>
          </p:nvPr>
        </p:nvSpPr>
        <p:spPr>
          <a:xfrm>
            <a:off x="609479" y="1604519"/>
            <a:ext cx="5354282" cy="3976922"/>
          </a:xfrm>
          <a:prstGeom prst="rect">
            <a:avLst/>
          </a:prstGeom>
        </p:spPr>
        <p:txBody>
          <a:bodyPr>
            <a:normAutofit/>
          </a:bodyPr>
          <a:lstStyle>
            <a:lvl1pPr>
              <a:buSzPct val="100000"/>
              <a:buFont typeface="Arial" panose="020B0604020202020204"/>
              <a:buChar char="•"/>
              <a:defRPr sz="2800"/>
            </a:lvl1pPr>
            <a:lvl2pPr marL="723900" indent="-266700">
              <a:buSzPct val="100000"/>
              <a:buFont typeface="Arial" panose="020B0604020202020204"/>
              <a:buChar char="•"/>
              <a:defRPr sz="2800"/>
            </a:lvl2pPr>
            <a:lvl3pPr marL="1234440" indent="-320040">
              <a:buSzPct val="100000"/>
              <a:buFont typeface="Arial" panose="020B0604020202020204"/>
              <a:buChar char="•"/>
              <a:defRPr sz="2800"/>
            </a:lvl3pPr>
            <a:lvl4pPr marL="1727200" indent="-355600">
              <a:buSzPct val="100000"/>
              <a:buFont typeface="Arial" panose="020B0604020202020204"/>
              <a:buChar char="•"/>
              <a:defRPr sz="2800"/>
            </a:lvl4pPr>
            <a:lvl5pPr marL="2184400" indent="-355600">
              <a:buSzPct val="100000"/>
              <a:buFont typeface="Arial" panose="020B0604020202020204"/>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182" name="PlaceHolder 3"/>
          <p:cNvSpPr>
            <a:spLocks noGrp="1"/>
          </p:cNvSpPr>
          <p:nvPr>
            <p:ph type="body" sz="half" idx="21"/>
          </p:nvPr>
        </p:nvSpPr>
        <p:spPr>
          <a:xfrm>
            <a:off x="6231959" y="1604519"/>
            <a:ext cx="5354282" cy="3976922"/>
          </a:xfrm>
          <a:prstGeom prst="rect">
            <a:avLst/>
          </a:prstGeom>
        </p:spPr>
        <p:txBody>
          <a:bodyPr>
            <a:normAutofit/>
          </a:bodyPr>
          <a:lstStyle/>
          <a:p>
            <a:pPr>
              <a:buSzPct val="100000"/>
              <a:buFont typeface="Arial" panose="020B0604020202020204"/>
              <a:buChar char="•"/>
              <a:defRPr sz="2800"/>
            </a:pPr>
            <a:endParaRP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Blank Slide">
    <p:spTree>
      <p:nvGrpSpPr>
        <p:cNvPr id="1" name=""/>
        <p:cNvGrpSpPr/>
        <p:nvPr/>
      </p:nvGrpSpPr>
      <p:grpSpPr>
        <a:xfrm>
          <a:off x="0" y="0"/>
          <a:ext cx="0" cy="0"/>
          <a:chOff x="0" y="0"/>
          <a:chExt cx="0" cy="0"/>
        </a:xfrm>
      </p:grpSpPr>
      <p:sp>
        <p:nvSpPr>
          <p:cNvPr id="30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7/19/2023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7/19/2023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CB4B4D-7CA3-9044-876B-883B54F8677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7/19/2023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CB4B4D-7CA3-9044-876B-883B54F8677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simpleway2code.me/search/label/TCS%20NQT?&amp;max-results=6" TargetMode="External"/><Relationship Id="rId2" Type="http://schemas.openxmlformats.org/officeDocument/2006/relationships/hyperlink" Target="https://www.simpleway2code.me/"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CustomShape 1"/>
          <p:cNvSpPr txBox="1"/>
          <p:nvPr/>
        </p:nvSpPr>
        <p:spPr>
          <a:xfrm>
            <a:off x="838079" y="691023"/>
            <a:ext cx="10513802" cy="398514"/>
          </a:xfrm>
          <a:prstGeom prst="rect">
            <a:avLst/>
          </a:prstGeom>
          <a:ln w="12700">
            <a:miter lim="400000"/>
          </a:ln>
        </p:spPr>
        <p:txBody>
          <a:bodyPr lIns="0" tIns="0" rIns="0" bIns="0" anchor="ctr">
            <a:spAutoFit/>
          </a:bodyPr>
          <a:lstStyle>
            <a:lvl1pPr algn="ctr">
              <a:lnSpc>
                <a:spcPct val="90000"/>
              </a:lnSpc>
              <a:defRPr sz="3000" b="1">
                <a:latin typeface="Calibri" panose="020F0502020204030204"/>
                <a:ea typeface="Calibri" panose="020F0502020204030204"/>
                <a:cs typeface="Calibri" panose="020F0502020204030204"/>
                <a:sym typeface="Calibri" panose="020F0502020204030204"/>
              </a:defRPr>
            </a:lvl1pPr>
          </a:lstStyle>
          <a:p>
            <a:r>
              <a:t>AGENDA</a:t>
            </a:r>
          </a:p>
        </p:txBody>
      </p:sp>
      <p:pic>
        <p:nvPicPr>
          <p:cNvPr id="613" name="Content Placeholder 4" descr="Content Placeholder 4"/>
          <p:cNvPicPr>
            <a:picLocks noChangeAspect="1"/>
          </p:cNvPicPr>
          <p:nvPr/>
        </p:nvPicPr>
        <p:blipFill>
          <a:blip r:embed="rId2"/>
          <a:stretch>
            <a:fillRect/>
          </a:stretch>
        </p:blipFill>
        <p:spPr>
          <a:xfrm>
            <a:off x="7176960" y="1983959"/>
            <a:ext cx="5014081" cy="3760561"/>
          </a:xfrm>
          <a:prstGeom prst="rect">
            <a:avLst/>
          </a:prstGeom>
          <a:ln w="12700">
            <a:miter lim="400000"/>
            <a:headEnd/>
            <a:tailEnd/>
          </a:ln>
        </p:spPr>
      </p:pic>
      <p:sp>
        <p:nvSpPr>
          <p:cNvPr id="614" name="Line 2"/>
          <p:cNvSpPr/>
          <p:nvPr/>
        </p:nvSpPr>
        <p:spPr>
          <a:xfrm>
            <a:off x="838079" y="1186559"/>
            <a:ext cx="9964801" cy="17282"/>
          </a:xfrm>
          <a:prstGeom prst="line">
            <a:avLst/>
          </a:prstGeom>
          <a:ln w="25560">
            <a:solidFill>
              <a:srgbClr val="000000"/>
            </a:solidFill>
          </a:ln>
        </p:spPr>
        <p:txBody>
          <a:bodyPr lIns="45719" rIns="45719"/>
          <a:lstStyle/>
          <a:p>
            <a:endParaRPr/>
          </a:p>
        </p:txBody>
      </p:sp>
      <p:sp>
        <p:nvSpPr>
          <p:cNvPr id="615" name="CustomShape 3"/>
          <p:cNvSpPr/>
          <p:nvPr/>
        </p:nvSpPr>
        <p:spPr>
          <a:xfrm>
            <a:off x="1295280" y="2900520"/>
            <a:ext cx="6551281" cy="1312201"/>
          </a:xfrm>
          <a:prstGeom prst="roundRect">
            <a:avLst>
              <a:gd name="adj" fmla="val 10000"/>
            </a:avLst>
          </a:prstGeom>
          <a:solidFill>
            <a:srgbClr val="F2F2F2"/>
          </a:solidFill>
          <a:ln w="12700">
            <a:miter lim="400000"/>
          </a:ln>
        </p:spPr>
        <p:txBody>
          <a:bodyPr lIns="45719" rIns="45719"/>
          <a:lstStyle/>
          <a:p>
            <a:endParaRPr/>
          </a:p>
        </p:txBody>
      </p:sp>
      <p:sp>
        <p:nvSpPr>
          <p:cNvPr id="616" name="CustomShape 4"/>
          <p:cNvSpPr/>
          <p:nvPr/>
        </p:nvSpPr>
        <p:spPr>
          <a:xfrm>
            <a:off x="1692719" y="3196079"/>
            <a:ext cx="721441" cy="721441"/>
          </a:xfrm>
          <a:prstGeom prst="rect">
            <a:avLst/>
          </a:prstGeom>
          <a:solidFill>
            <a:schemeClr val="accent1"/>
          </a:solidFill>
          <a:ln w="38160">
            <a:solidFill>
              <a:srgbClr val="FFFFFF"/>
            </a:solidFill>
          </a:ln>
        </p:spPr>
        <p:txBody>
          <a:bodyPr lIns="45719" rIns="45719"/>
          <a:lstStyle/>
          <a:p>
            <a:endParaRPr/>
          </a:p>
        </p:txBody>
      </p:sp>
      <p:sp>
        <p:nvSpPr>
          <p:cNvPr id="617" name="CustomShape 5"/>
          <p:cNvSpPr txBox="1"/>
          <p:nvPr/>
        </p:nvSpPr>
        <p:spPr>
          <a:xfrm>
            <a:off x="2811959" y="3272093"/>
            <a:ext cx="5034602" cy="569054"/>
          </a:xfrm>
          <a:prstGeom prst="rect">
            <a:avLst/>
          </a:prstGeom>
          <a:ln w="12700">
            <a:miter lim="400000"/>
          </a:ln>
        </p:spPr>
        <p:txBody>
          <a:bodyPr lIns="138960" tIns="138960" rIns="138960" bIns="138960" anchor="ctr">
            <a:spAutoFit/>
          </a:bodyPr>
          <a:lstStyle>
            <a:lvl1pPr>
              <a:defRPr sz="2300">
                <a:latin typeface="Calibri" panose="020F0502020204030204"/>
                <a:ea typeface="Calibri" panose="020F0502020204030204"/>
                <a:cs typeface="Calibri" panose="020F0502020204030204"/>
                <a:sym typeface="Calibri" panose="020F0502020204030204"/>
              </a:defRPr>
            </a:lvl1pPr>
          </a:lstStyle>
          <a:p>
            <a:r>
              <a:t>TCS NQT - TECH 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72150"/>
            <a:ext cx="6096000" cy="8402300"/>
          </a:xfrm>
          <a:prstGeom prst="rect">
            <a:avLst/>
          </a:prstGeom>
        </p:spPr>
        <p:txBody>
          <a:bodyPr>
            <a:spAutoFit/>
          </a:bodyPr>
          <a:lstStyle/>
          <a:p>
            <a:r>
              <a:rPr lang="en-US" dirty="0"/>
              <a:t>void main()</a:t>
            </a:r>
          </a:p>
          <a:p>
            <a:r>
              <a:rPr lang="en-US" dirty="0"/>
              <a:t>{</a:t>
            </a:r>
          </a:p>
          <a:p>
            <a:r>
              <a:rPr lang="en-US" dirty="0"/>
              <a:t> int </a:t>
            </a:r>
            <a:r>
              <a:rPr lang="en-US" dirty="0" err="1"/>
              <a:t>n,m,oddSum</a:t>
            </a:r>
            <a:r>
              <a:rPr lang="en-US" dirty="0"/>
              <a:t>=0,evenSum=0;</a:t>
            </a:r>
          </a:p>
          <a:p>
            <a:r>
              <a:rPr lang="en-US" dirty="0"/>
              <a:t> </a:t>
            </a:r>
            <a:r>
              <a:rPr lang="en-US" dirty="0" err="1"/>
              <a:t>printf</a:t>
            </a:r>
            <a:r>
              <a:rPr lang="en-US" dirty="0"/>
              <a:t>("Please insert the number for the program:");</a:t>
            </a:r>
          </a:p>
          <a:p>
            <a:r>
              <a:rPr lang="en-US" dirty="0"/>
              <a:t> </a:t>
            </a:r>
            <a:r>
              <a:rPr lang="en-US" dirty="0" err="1"/>
              <a:t>scanf</a:t>
            </a:r>
            <a:r>
              <a:rPr lang="en-US" dirty="0"/>
              <a:t>("%</a:t>
            </a:r>
            <a:r>
              <a:rPr lang="en-US" dirty="0" err="1"/>
              <a:t>d",&amp;n</a:t>
            </a:r>
            <a:r>
              <a:rPr lang="en-US" dirty="0"/>
              <a:t>);</a:t>
            </a:r>
          </a:p>
          <a:p>
            <a:r>
              <a:rPr lang="en-US" dirty="0"/>
              <a:t> int flag=0;</a:t>
            </a:r>
          </a:p>
          <a:p>
            <a:r>
              <a:rPr lang="en-US" dirty="0"/>
              <a:t> int counter=1;</a:t>
            </a:r>
          </a:p>
          <a:p>
            <a:r>
              <a:rPr lang="en-US" dirty="0"/>
              <a:t> while (n!=0) {</a:t>
            </a:r>
          </a:p>
          <a:p>
            <a:r>
              <a:rPr lang="en-US" dirty="0"/>
              <a:t>   if(counter%2==0)</a:t>
            </a:r>
          </a:p>
          <a:p>
            <a:r>
              <a:rPr lang="en-US" dirty="0"/>
              <a:t>   {</a:t>
            </a:r>
          </a:p>
          <a:p>
            <a:r>
              <a:rPr lang="en-US" dirty="0"/>
              <a:t>     </a:t>
            </a:r>
            <a:r>
              <a:rPr lang="en-US" dirty="0" err="1"/>
              <a:t>evenSum</a:t>
            </a:r>
            <a:r>
              <a:rPr lang="en-US" dirty="0"/>
              <a:t> += n % 10;</a:t>
            </a:r>
          </a:p>
          <a:p>
            <a:r>
              <a:rPr lang="en-US" dirty="0"/>
              <a:t>     n /= 10;</a:t>
            </a:r>
          </a:p>
          <a:p>
            <a:r>
              <a:rPr lang="en-US" dirty="0"/>
              <a:t>   }</a:t>
            </a:r>
          </a:p>
          <a:p>
            <a:r>
              <a:rPr lang="en-US" dirty="0"/>
              <a:t>   else</a:t>
            </a:r>
          </a:p>
          <a:p>
            <a:r>
              <a:rPr lang="en-US" dirty="0"/>
              <a:t>   {</a:t>
            </a:r>
          </a:p>
          <a:p>
            <a:r>
              <a:rPr lang="en-US" dirty="0"/>
              <a:t>     </a:t>
            </a:r>
            <a:r>
              <a:rPr lang="en-US" dirty="0" err="1"/>
              <a:t>oddSum</a:t>
            </a:r>
            <a:r>
              <a:rPr lang="en-US" dirty="0"/>
              <a:t> += n % 10;</a:t>
            </a:r>
          </a:p>
          <a:p>
            <a:r>
              <a:rPr lang="en-US" dirty="0"/>
              <a:t>     n /= 10;</a:t>
            </a:r>
          </a:p>
          <a:p>
            <a:r>
              <a:rPr lang="en-US" dirty="0"/>
              <a:t>   }</a:t>
            </a:r>
          </a:p>
          <a:p>
            <a:r>
              <a:rPr lang="en-US" dirty="0"/>
              <a:t>   counter++;</a:t>
            </a:r>
          </a:p>
          <a:p>
            <a:r>
              <a:rPr lang="en-US" dirty="0"/>
              <a:t> }</a:t>
            </a:r>
          </a:p>
          <a:p>
            <a:endParaRPr lang="en-US" dirty="0"/>
          </a:p>
          <a:p>
            <a:r>
              <a:rPr lang="en-US" dirty="0"/>
              <a:t> if(counter%2==0)</a:t>
            </a:r>
          </a:p>
          <a:p>
            <a:r>
              <a:rPr lang="en-US" dirty="0"/>
              <a:t> {</a:t>
            </a:r>
          </a:p>
          <a:p>
            <a:r>
              <a:rPr lang="en-US" dirty="0"/>
              <a:t>   int temp=</a:t>
            </a:r>
            <a:r>
              <a:rPr lang="en-US" dirty="0" err="1"/>
              <a:t>oddSum</a:t>
            </a:r>
            <a:r>
              <a:rPr lang="en-US" dirty="0"/>
              <a:t>;</a:t>
            </a:r>
          </a:p>
          <a:p>
            <a:r>
              <a:rPr lang="en-US" dirty="0"/>
              <a:t>   </a:t>
            </a:r>
            <a:r>
              <a:rPr lang="en-US" dirty="0" err="1"/>
              <a:t>oddSum</a:t>
            </a:r>
            <a:r>
              <a:rPr lang="en-US" dirty="0"/>
              <a:t>=</a:t>
            </a:r>
            <a:r>
              <a:rPr lang="en-US" dirty="0" err="1"/>
              <a:t>evenSum</a:t>
            </a:r>
            <a:r>
              <a:rPr lang="en-US" dirty="0"/>
              <a:t>;</a:t>
            </a:r>
          </a:p>
          <a:p>
            <a:r>
              <a:rPr lang="en-US" dirty="0"/>
              <a:t>   </a:t>
            </a:r>
            <a:r>
              <a:rPr lang="en-US" dirty="0" err="1"/>
              <a:t>evenSum</a:t>
            </a:r>
            <a:r>
              <a:rPr lang="en-US" dirty="0"/>
              <a:t>=temp;</a:t>
            </a:r>
          </a:p>
          <a:p>
            <a:r>
              <a:rPr lang="en-US" dirty="0"/>
              <a:t> }</a:t>
            </a:r>
          </a:p>
          <a:p>
            <a:r>
              <a:rPr lang="en-US" dirty="0"/>
              <a:t> </a:t>
            </a:r>
            <a:r>
              <a:rPr lang="en-US" dirty="0" err="1"/>
              <a:t>printf</a:t>
            </a:r>
            <a:r>
              <a:rPr lang="en-US" dirty="0"/>
              <a:t>("Sum of digits in even  places:%d\n",</a:t>
            </a:r>
            <a:r>
              <a:rPr lang="en-US" dirty="0" err="1"/>
              <a:t>evenSum</a:t>
            </a:r>
            <a:r>
              <a:rPr lang="en-US" dirty="0"/>
              <a:t>);</a:t>
            </a:r>
          </a:p>
          <a:p>
            <a:r>
              <a:rPr lang="en-US" dirty="0"/>
              <a:t> </a:t>
            </a:r>
            <a:r>
              <a:rPr lang="en-US" dirty="0" err="1"/>
              <a:t>printf</a:t>
            </a:r>
            <a:r>
              <a:rPr lang="en-US" dirty="0"/>
              <a:t>("Sum of digits in odd  places:%d\n",</a:t>
            </a:r>
            <a:r>
              <a:rPr lang="en-US" dirty="0" err="1"/>
              <a:t>oddSum</a:t>
            </a:r>
            <a:r>
              <a:rPr lang="en-US" dirty="0"/>
              <a:t>);</a:t>
            </a:r>
          </a:p>
          <a:p>
            <a:r>
              <a:rPr lang="en-US" dirty="0"/>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r>
              <a:rPr lang="en-US" dirty="0"/>
              <a:t>#include &lt;</a:t>
            </a:r>
            <a:r>
              <a:rPr lang="en-US" dirty="0" err="1"/>
              <a:t>stdio.h</a:t>
            </a:r>
            <a:r>
              <a:rPr lang="en-US" dirty="0"/>
              <a:t>&gt;</a:t>
            </a:r>
          </a:p>
          <a:p>
            <a:endParaRPr lang="en-US" dirty="0"/>
          </a:p>
          <a:p>
            <a:r>
              <a:rPr lang="en-US" dirty="0"/>
              <a:t>int main(void){</a:t>
            </a:r>
          </a:p>
          <a:p>
            <a:r>
              <a:rPr lang="en-US" dirty="0"/>
              <a:t>char p[20];</a:t>
            </a:r>
          </a:p>
          <a:p>
            <a:r>
              <a:rPr lang="en-US" dirty="0"/>
              <a:t>int </a:t>
            </a:r>
            <a:r>
              <a:rPr lang="en-US" dirty="0" err="1"/>
              <a:t>i</a:t>
            </a:r>
            <a:r>
              <a:rPr lang="en-US" dirty="0"/>
              <a:t>=0,even=0,odd=0,n;</a:t>
            </a:r>
          </a:p>
          <a:p>
            <a:r>
              <a:rPr lang="en-US" dirty="0" err="1"/>
              <a:t>scanf</a:t>
            </a:r>
            <a:r>
              <a:rPr lang="en-US" dirty="0"/>
              <a:t>("%</a:t>
            </a:r>
            <a:r>
              <a:rPr lang="en-US" dirty="0" err="1"/>
              <a:t>d",&amp;n</a:t>
            </a:r>
            <a:r>
              <a:rPr lang="en-US" dirty="0"/>
              <a:t>);</a:t>
            </a:r>
          </a:p>
          <a:p>
            <a:r>
              <a:rPr lang="en-US" dirty="0" err="1"/>
              <a:t>sprintf</a:t>
            </a:r>
            <a:r>
              <a:rPr lang="en-US" dirty="0"/>
              <a:t>(</a:t>
            </a:r>
            <a:r>
              <a:rPr lang="en-US" dirty="0" err="1"/>
              <a:t>p,"%d",n</a:t>
            </a:r>
            <a:r>
              <a:rPr lang="en-US" dirty="0"/>
              <a:t>);</a:t>
            </a:r>
          </a:p>
          <a:p>
            <a:r>
              <a:rPr lang="en-US" dirty="0"/>
              <a:t>while(p[</a:t>
            </a:r>
            <a:r>
              <a:rPr lang="en-US" dirty="0" err="1"/>
              <a:t>i</a:t>
            </a:r>
            <a:r>
              <a:rPr lang="en-US" dirty="0"/>
              <a:t>] != '\0')</a:t>
            </a:r>
          </a:p>
          <a:p>
            <a:r>
              <a:rPr lang="en-US" dirty="0"/>
              <a:t>{</a:t>
            </a:r>
          </a:p>
          <a:p>
            <a:r>
              <a:rPr lang="en-US" dirty="0"/>
              <a:t>    if(i%2 == 0)</a:t>
            </a:r>
          </a:p>
          <a:p>
            <a:r>
              <a:rPr lang="en-US" dirty="0"/>
              <a:t>    odd+= (p[</a:t>
            </a:r>
            <a:r>
              <a:rPr lang="en-US" dirty="0" err="1"/>
              <a:t>i</a:t>
            </a:r>
            <a:r>
              <a:rPr lang="en-US" dirty="0"/>
              <a:t>] - '0');</a:t>
            </a:r>
          </a:p>
          <a:p>
            <a:r>
              <a:rPr lang="en-US" dirty="0"/>
              <a:t>    else</a:t>
            </a:r>
          </a:p>
          <a:p>
            <a:r>
              <a:rPr lang="en-US" dirty="0"/>
              <a:t>    even+= (p[</a:t>
            </a:r>
            <a:r>
              <a:rPr lang="en-US" dirty="0" err="1"/>
              <a:t>i</a:t>
            </a:r>
            <a:r>
              <a:rPr lang="en-US" dirty="0"/>
              <a:t>] - '0');</a:t>
            </a:r>
          </a:p>
          <a:p>
            <a:endParaRPr lang="en-US" dirty="0"/>
          </a:p>
          <a:p>
            <a:r>
              <a:rPr lang="en-US" dirty="0"/>
              <a:t>    </a:t>
            </a:r>
            <a:r>
              <a:rPr lang="en-US" dirty="0" err="1"/>
              <a:t>i</a:t>
            </a:r>
            <a:r>
              <a:rPr lang="en-US" dirty="0"/>
              <a:t>++;</a:t>
            </a:r>
          </a:p>
          <a:p>
            <a:r>
              <a:rPr lang="en-US" dirty="0"/>
              <a:t>}</a:t>
            </a:r>
          </a:p>
          <a:p>
            <a:r>
              <a:rPr lang="en-US" dirty="0" err="1"/>
              <a:t>printf</a:t>
            </a:r>
            <a:r>
              <a:rPr lang="en-US" dirty="0"/>
              <a:t>("%d\</a:t>
            </a:r>
            <a:r>
              <a:rPr lang="en-US" dirty="0" err="1"/>
              <a:t>n",even</a:t>
            </a:r>
            <a:r>
              <a:rPr lang="en-US" dirty="0"/>
              <a:t>);</a:t>
            </a:r>
          </a:p>
          <a:p>
            <a:r>
              <a:rPr lang="en-US" dirty="0" err="1"/>
              <a:t>printf</a:t>
            </a:r>
            <a:r>
              <a:rPr lang="en-US" dirty="0"/>
              <a:t>("%d\</a:t>
            </a:r>
            <a:r>
              <a:rPr lang="en-US" dirty="0" err="1"/>
              <a:t>n",odd</a:t>
            </a:r>
            <a:r>
              <a:rPr lang="en-US" dirty="0"/>
              <a:t>);</a:t>
            </a:r>
          </a:p>
          <a:p>
            <a:r>
              <a:rPr lang="en-US" dirty="0"/>
              <a:t>return 0;</a:t>
            </a:r>
          </a:p>
          <a:p>
            <a:r>
              <a:rPr lang="en-US" dirty="0"/>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5</a:t>
            </a:r>
          </a:p>
        </p:txBody>
      </p:sp>
      <p:sp>
        <p:nvSpPr>
          <p:cNvPr id="65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51" name="CustomShape 3"/>
          <p:cNvSpPr txBox="1"/>
          <p:nvPr/>
        </p:nvSpPr>
        <p:spPr>
          <a:xfrm>
            <a:off x="844765" y="1462370"/>
            <a:ext cx="10752744" cy="3544749"/>
          </a:xfrm>
          <a:prstGeom prst="rect">
            <a:avLst/>
          </a:prstGeom>
          <a:ln w="12700">
            <a:miter lim="400000"/>
          </a:ln>
        </p:spPr>
        <p:txBody>
          <a:bodyPr lIns="44999" tIns="44999" rIns="44999" bIns="44999">
            <a:spAutoFit/>
          </a:bodyPr>
          <a:lstStyle/>
          <a:p>
            <a:pPr defTabSz="457200">
              <a:defRPr>
                <a:latin typeface="Calibri" panose="020F0502020204030204"/>
                <a:ea typeface="Calibri" panose="020F0502020204030204"/>
                <a:cs typeface="Calibri" panose="020F0502020204030204"/>
                <a:sym typeface="Calibri" panose="020F0502020204030204"/>
              </a:defRPr>
            </a:pPr>
            <a:r>
              <a:rPr dirty="0"/>
              <a:t>One programming language has the following keywords that cannot be used as identifiers:</a:t>
            </a:r>
          </a:p>
          <a:p>
            <a:pPr defTabSz="457200">
              <a:defRPr>
                <a:latin typeface="Calibri" panose="020F0502020204030204"/>
                <a:ea typeface="Calibri" panose="020F0502020204030204"/>
                <a:cs typeface="Calibri" panose="020F0502020204030204"/>
                <a:sym typeface="Calibri" panose="020F0502020204030204"/>
              </a:defRPr>
            </a:pPr>
            <a:r>
              <a:rPr dirty="0"/>
              <a:t>break, case, continue, default, defer else, for, </a:t>
            </a:r>
            <a:r>
              <a:rPr dirty="0" err="1"/>
              <a:t>func</a:t>
            </a:r>
            <a:r>
              <a:rPr dirty="0"/>
              <a:t>, </a:t>
            </a:r>
            <a:r>
              <a:rPr dirty="0" err="1"/>
              <a:t>goto</a:t>
            </a:r>
            <a:r>
              <a:rPr dirty="0"/>
              <a:t>, if, map, range, return, </a:t>
            </a:r>
            <a:r>
              <a:rPr dirty="0" err="1"/>
              <a:t>Struct</a:t>
            </a:r>
            <a:r>
              <a:rPr dirty="0"/>
              <a:t>, type, </a:t>
            </a:r>
            <a:r>
              <a:rPr dirty="0" err="1"/>
              <a:t>var</a:t>
            </a:r>
            <a:endParaRPr dirty="0"/>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a:latin typeface="Calibri" panose="020F0502020204030204"/>
                <a:ea typeface="Calibri" panose="020F0502020204030204"/>
                <a:cs typeface="Calibri" panose="020F0502020204030204"/>
                <a:sym typeface="Calibri" panose="020F0502020204030204"/>
              </a:defRPr>
            </a:pPr>
            <a:r>
              <a:rPr dirty="0"/>
              <a:t>Write a program to find if the given word is keyword or not</a:t>
            </a:r>
          </a:p>
          <a:p>
            <a:pPr defTabSz="457200">
              <a:defRPr b="1">
                <a:latin typeface="Calibri" panose="020F0502020204030204"/>
                <a:ea typeface="Calibri" panose="020F0502020204030204"/>
                <a:cs typeface="Calibri" panose="020F0502020204030204"/>
                <a:sym typeface="Calibri" panose="020F0502020204030204"/>
              </a:defRPr>
            </a:pPr>
            <a:r>
              <a:rPr dirty="0"/>
              <a:t>Example-1</a:t>
            </a:r>
          </a:p>
          <a:p>
            <a:pPr defTabSz="457200">
              <a:defRPr>
                <a:latin typeface="Calibri" panose="020F0502020204030204"/>
                <a:ea typeface="Calibri" panose="020F0502020204030204"/>
                <a:cs typeface="Calibri" panose="020F0502020204030204"/>
                <a:sym typeface="Calibri" panose="020F0502020204030204"/>
              </a:defRPr>
            </a:pPr>
            <a:r>
              <a:rPr dirty="0"/>
              <a:t>Input: defer</a:t>
            </a:r>
          </a:p>
          <a:p>
            <a:pPr defTabSz="457200">
              <a:defRPr>
                <a:latin typeface="Calibri" panose="020F0502020204030204"/>
                <a:ea typeface="Calibri" panose="020F0502020204030204"/>
                <a:cs typeface="Calibri" panose="020F0502020204030204"/>
                <a:sym typeface="Calibri" panose="020F0502020204030204"/>
              </a:defRPr>
            </a:pPr>
            <a:r>
              <a:rPr dirty="0"/>
              <a:t>Expected Output: defer is a keyword</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b="1">
                <a:latin typeface="Calibri" panose="020F0502020204030204"/>
                <a:ea typeface="Calibri" panose="020F0502020204030204"/>
                <a:cs typeface="Calibri" panose="020F0502020204030204"/>
                <a:sym typeface="Calibri" panose="020F0502020204030204"/>
              </a:defRPr>
            </a:pPr>
            <a:r>
              <a:rPr dirty="0"/>
              <a:t>Example-2</a:t>
            </a:r>
          </a:p>
          <a:p>
            <a:pPr defTabSz="457200">
              <a:defRPr>
                <a:latin typeface="Calibri" panose="020F0502020204030204"/>
                <a:ea typeface="Calibri" panose="020F0502020204030204"/>
                <a:cs typeface="Calibri" panose="020F0502020204030204"/>
                <a:sym typeface="Calibri" panose="020F0502020204030204"/>
              </a:defRPr>
            </a:pPr>
            <a:r>
              <a:rPr b="1" dirty="0"/>
              <a:t>I</a:t>
            </a:r>
            <a:r>
              <a:rPr dirty="0"/>
              <a:t>nput: While</a:t>
            </a:r>
          </a:p>
          <a:p>
            <a:pPr defTabSz="457200">
              <a:defRPr>
                <a:latin typeface="Calibri" panose="020F0502020204030204"/>
                <a:ea typeface="Calibri" panose="020F0502020204030204"/>
                <a:cs typeface="Calibri" panose="020F0502020204030204"/>
                <a:sym typeface="Calibri" panose="020F0502020204030204"/>
              </a:defRPr>
            </a:pPr>
            <a:r>
              <a:rPr dirty="0"/>
              <a:t>Expected Output: while is not a keyword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45911" y="3166281"/>
            <a:ext cx="12192000" cy="0"/>
          </a:xfrm>
          <a:prstGeom prst="rect">
            <a:avLst/>
          </a:prstGeom>
          <a:solidFill>
            <a:srgbClr val="2222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rgbClr val="AAAAAA"/>
                </a:solidFill>
                <a:effectLst/>
                <a:latin typeface="Arial" panose="020B0604020202020204" pitchFamily="34" charset="0"/>
                <a:hlinkClick r:id="rId2"/>
              </a:rPr>
              <a:t>Home</a:t>
            </a:r>
            <a:r>
              <a:rPr kumimoji="0" lang="en-US" altLang="en-US" sz="1800" b="0" i="0" u="none" strike="noStrike" cap="none" normalizeH="0" baseline="0" smtClean="0">
                <a:ln>
                  <a:noFill/>
                </a:ln>
                <a:solidFill>
                  <a:srgbClr val="AAAAAA"/>
                </a:solidFill>
                <a:effectLst/>
                <a:latin typeface="Arial" panose="020B0604020202020204" pitchFamily="34" charset="0"/>
                <a:hlinkClick r:id="rId3"/>
              </a:rPr>
              <a:t>TCS NQT</a:t>
            </a:r>
            <a:r>
              <a:rPr kumimoji="0" lang="en-US" altLang="en-US" sz="1800" b="0" i="0" u="none" strike="noStrike" cap="none" normalizeH="0" baseline="0" smtClean="0">
                <a:ln>
                  <a:noFill/>
                </a:ln>
                <a:solidFill>
                  <a:schemeClr val="tx1"/>
                </a:solidFill>
                <a:effectLst/>
                <a:latin typeface="Arial" panose="020B0604020202020204" pitchFamily="34" charset="0"/>
              </a:rPr>
              <a:t>TCS Coding Question - Valid Keyword - One programming language has the following keywords that cannot be used as identifiers</a:t>
            </a:r>
            <a:endParaRPr kumimoji="0" lang="en-US" altLang="en-US" sz="2000" b="1" i="0" u="none" strike="noStrike" cap="none" normalizeH="0" baseline="0" smtClean="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smtClean="0">
                <a:ln>
                  <a:noFill/>
                </a:ln>
                <a:solidFill>
                  <a:srgbClr val="000000"/>
                </a:solidFill>
                <a:effectLst/>
                <a:latin typeface="Open Sans"/>
              </a:rPr>
              <a:t>TCS Coding Question - Valid Keyword - One programming language has the following keywords that cannot be used as identifiers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smtClean="0">
                <a:ln>
                  <a:noFill/>
                </a:ln>
                <a:solidFill>
                  <a:srgbClr val="2C3E50"/>
                </a:solidFill>
                <a:effectLst/>
                <a:latin typeface="Open Sans"/>
              </a:rPr>
              <a:t> Problem Statement </a:t>
            </a:r>
            <a:br>
              <a:rPr kumimoji="0" lang="en-US" altLang="en-US" sz="1800" b="1" i="0" u="none" strike="noStrike" cap="none" normalizeH="0" baseline="0" smtClean="0">
                <a:ln>
                  <a:noFill/>
                </a:ln>
                <a:solidFill>
                  <a:srgbClr val="2C3E50"/>
                </a:solidFill>
                <a:effectLst/>
                <a:latin typeface="Open Sans"/>
              </a:rPr>
            </a:br>
            <a:r>
              <a:rPr kumimoji="0" lang="en-US" altLang="en-US" sz="1800" b="1" i="0" u="none" strike="noStrike" cap="none" normalizeH="0" baseline="0" smtClean="0">
                <a:ln>
                  <a:noFill/>
                </a:ln>
                <a:solidFill>
                  <a:srgbClr val="2C3E50"/>
                </a:solidFill>
                <a:effectLst/>
                <a:latin typeface="Open Sans"/>
              </a:rPr>
              <a:t>Valid Keyword</a:t>
            </a:r>
            <a:br>
              <a:rPr kumimoji="0" lang="en-US" altLang="en-US" sz="1800" b="1" i="0" u="none" strike="noStrike" cap="none" normalizeH="0" baseline="0" smtClean="0">
                <a:ln>
                  <a:noFill/>
                </a:ln>
                <a:solidFill>
                  <a:srgbClr val="2C3E50"/>
                </a:solidFill>
                <a:effectLst/>
                <a:latin typeface="Open Sans"/>
              </a:rPr>
            </a:br>
            <a:r>
              <a:rPr kumimoji="0" lang="en-US" altLang="en-US" sz="1800" b="1" i="0" u="none" strike="noStrike" cap="none" normalizeH="0" baseline="0" smtClean="0">
                <a:ln>
                  <a:noFill/>
                </a:ln>
                <a:solidFill>
                  <a:srgbClr val="2C3E50"/>
                </a:solidFill>
                <a:effectLst/>
                <a:latin typeface="Open Sans"/>
              </a:rPr>
              <a:t>One programming language has the following keywords that cannot be used as identifiers: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smtClean="0">
                <a:ln>
                  <a:noFill/>
                </a:ln>
                <a:solidFill>
                  <a:srgbClr val="656565"/>
                </a:solidFill>
                <a:effectLst/>
                <a:latin typeface="Open Sans"/>
              </a:rPr>
              <a:t/>
            </a:r>
            <a:br>
              <a:rPr kumimoji="0" lang="en-US" altLang="en-US" sz="1100" b="0" i="0" u="none" strike="noStrike" cap="none" normalizeH="0" baseline="0" smtClean="0">
                <a:ln>
                  <a:noFill/>
                </a:ln>
                <a:solidFill>
                  <a:srgbClr val="656565"/>
                </a:solidFill>
                <a:effectLst/>
                <a:latin typeface="Open Sans"/>
              </a:rPr>
            </a:br>
            <a:endParaRPr kumimoji="0" lang="en-US" altLang="en-US" sz="1100" b="0" i="0" u="none" strike="noStrike" cap="none" normalizeH="0" baseline="0" smtClean="0">
              <a:ln>
                <a:noFill/>
              </a:ln>
              <a:solidFill>
                <a:srgbClr val="656565"/>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1" i="1" u="none" strike="noStrike" cap="none" normalizeH="0" baseline="0" smtClean="0">
                <a:ln>
                  <a:noFill/>
                </a:ln>
                <a:solidFill>
                  <a:srgbClr val="656565"/>
                </a:solidFill>
                <a:effectLst/>
                <a:latin typeface="Open Sans"/>
              </a:rPr>
              <a:t>break, case, continue, default, defer, else, for, func, goto, if, map, range, return, struct, type, var</a:t>
            </a:r>
            <a:endParaRPr kumimoji="0" lang="en-US" altLang="en-US" sz="1100" b="0" i="0" u="none" strike="noStrike" cap="none" normalizeH="0" baseline="0" smtClean="0">
              <a:ln>
                <a:noFill/>
              </a:ln>
              <a:solidFill>
                <a:srgbClr val="656565"/>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1" i="1" u="none" strike="noStrike" cap="none" normalizeH="0" baseline="0" smtClean="0">
                <a:ln>
                  <a:noFill/>
                </a:ln>
                <a:solidFill>
                  <a:srgbClr val="656565"/>
                </a:solidFill>
                <a:effectLst/>
                <a:latin typeface="Open Sans"/>
              </a:rPr>
              <a:t/>
            </a:r>
            <a:br>
              <a:rPr kumimoji="0" lang="en-US" altLang="en-US" sz="1100" b="1" i="1" u="none" strike="noStrike" cap="none" normalizeH="0" baseline="0" smtClean="0">
                <a:ln>
                  <a:noFill/>
                </a:ln>
                <a:solidFill>
                  <a:srgbClr val="656565"/>
                </a:solidFill>
                <a:effectLst/>
                <a:latin typeface="Open Sans"/>
              </a:rPr>
            </a:br>
            <a:endParaRPr kumimoji="0" lang="en-US" altLang="en-US" sz="1100" b="0" i="0" u="none" strike="noStrike" cap="none" normalizeH="0" baseline="0" smtClean="0">
              <a:ln>
                <a:noFill/>
              </a:ln>
              <a:solidFill>
                <a:srgbClr val="656565"/>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smtClean="0">
                <a:ln>
                  <a:noFill/>
                </a:ln>
                <a:solidFill>
                  <a:srgbClr val="656565"/>
                </a:solidFill>
                <a:effectLst/>
                <a:latin typeface="Open Sans"/>
              </a:rPr>
              <a:t>Write a program to find if the given word is a keyword or not.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smtClean="0">
                <a:ln>
                  <a:noFill/>
                </a:ln>
                <a:solidFill>
                  <a:srgbClr val="656565"/>
                </a:solidFill>
                <a:effectLst/>
                <a:latin typeface="Open Sans"/>
              </a:rPr>
              <a:t/>
            </a:r>
            <a:br>
              <a:rPr kumimoji="0" lang="en-US" altLang="en-US" sz="1100" b="0" i="0" u="none" strike="noStrike" cap="none" normalizeH="0" baseline="0" smtClean="0">
                <a:ln>
                  <a:noFill/>
                </a:ln>
                <a:solidFill>
                  <a:srgbClr val="656565"/>
                </a:solidFill>
                <a:effectLst/>
                <a:latin typeface="Open Sans"/>
              </a:rPr>
            </a:br>
            <a:endParaRPr kumimoji="0" lang="en-US" altLang="en-US" sz="1100" b="0" i="0" u="none" strike="noStrike" cap="none" normalizeH="0" baseline="0" smtClean="0">
              <a:ln>
                <a:noFill/>
              </a:ln>
              <a:solidFill>
                <a:srgbClr val="656565"/>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1" i="0" u="none" strike="noStrike" cap="none" normalizeH="0" baseline="0" smtClean="0">
                <a:ln>
                  <a:noFill/>
                </a:ln>
                <a:solidFill>
                  <a:srgbClr val="656565"/>
                </a:solidFill>
                <a:effectLst/>
                <a:latin typeface="Open Sans"/>
              </a:rPr>
              <a:t>Test Case: </a:t>
            </a:r>
            <a:endParaRPr kumimoji="0" lang="en-US" altLang="en-US" sz="1100" b="0" i="0" u="none" strike="noStrike" cap="none" normalizeH="0" baseline="0" smtClean="0">
              <a:ln>
                <a:noFill/>
              </a:ln>
              <a:solidFill>
                <a:srgbClr val="656565"/>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smtClean="0">
                <a:ln>
                  <a:noFill/>
                </a:ln>
                <a:solidFill>
                  <a:srgbClr val="656565"/>
                </a:solidFill>
                <a:effectLst/>
                <a:latin typeface="Open Sans"/>
              </a:rPr>
              <a:t/>
            </a:r>
            <a:br>
              <a:rPr kumimoji="0" lang="en-US" altLang="en-US" sz="1100" b="0" i="0" u="none" strike="noStrike" cap="none" normalizeH="0" baseline="0" smtClean="0">
                <a:ln>
                  <a:noFill/>
                </a:ln>
                <a:solidFill>
                  <a:srgbClr val="656565"/>
                </a:solidFill>
                <a:effectLst/>
                <a:latin typeface="Open Sans"/>
              </a:rPr>
            </a:br>
            <a:endParaRPr kumimoji="0" lang="en-US" altLang="en-US" sz="1100" b="0" i="0" u="none" strike="noStrike" cap="none" normalizeH="0" baseline="0" smtClean="0">
              <a:ln>
                <a:noFill/>
              </a:ln>
              <a:solidFill>
                <a:srgbClr val="656565"/>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1" u="none" strike="noStrike" cap="none" normalizeH="0" baseline="0" smtClean="0">
                <a:ln>
                  <a:noFill/>
                </a:ln>
                <a:solidFill>
                  <a:srgbClr val="656565"/>
                </a:solidFill>
                <a:effectLst/>
                <a:latin typeface="Open Sans"/>
              </a:rPr>
              <a:t>Case 1</a:t>
            </a:r>
            <a:endParaRPr kumimoji="0" lang="en-US" altLang="en-US" sz="1100" b="0" i="0" u="none" strike="noStrike" cap="none" normalizeH="0" baseline="0" smtClean="0">
              <a:ln>
                <a:noFill/>
              </a:ln>
              <a:solidFill>
                <a:srgbClr val="656565"/>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smtClean="0">
                <a:ln>
                  <a:noFill/>
                </a:ln>
                <a:solidFill>
                  <a:srgbClr val="656565"/>
                </a:solidFill>
                <a:effectLst/>
                <a:latin typeface="Open Sans"/>
              </a:rPr>
              <a:t>Input – defer</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smtClean="0">
                <a:ln>
                  <a:noFill/>
                </a:ln>
                <a:solidFill>
                  <a:srgbClr val="656565"/>
                </a:solidFill>
                <a:effectLst/>
                <a:latin typeface="Open Sans"/>
              </a:rPr>
              <a:t>Expected Output – defer is a keyword</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smtClean="0">
                <a:ln>
                  <a:noFill/>
                </a:ln>
                <a:solidFill>
                  <a:srgbClr val="656565"/>
                </a:solidFill>
                <a:effectLst/>
                <a:latin typeface="Open Sans"/>
              </a:rPr>
              <a:t/>
            </a:r>
            <a:br>
              <a:rPr kumimoji="0" lang="en-US" altLang="en-US" sz="1100" b="0" i="0" u="none" strike="noStrike" cap="none" normalizeH="0" baseline="0" smtClean="0">
                <a:ln>
                  <a:noFill/>
                </a:ln>
                <a:solidFill>
                  <a:srgbClr val="656565"/>
                </a:solidFill>
                <a:effectLst/>
                <a:latin typeface="Open Sans"/>
              </a:rPr>
            </a:br>
            <a:endParaRPr kumimoji="0" lang="en-US" altLang="en-US" sz="1100" b="0" i="0" u="none" strike="noStrike" cap="none" normalizeH="0" baseline="0" smtClean="0">
              <a:ln>
                <a:noFill/>
              </a:ln>
              <a:solidFill>
                <a:srgbClr val="656565"/>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1" u="none" strike="noStrike" cap="none" normalizeH="0" baseline="0" smtClean="0">
                <a:ln>
                  <a:noFill/>
                </a:ln>
                <a:solidFill>
                  <a:srgbClr val="656565"/>
                </a:solidFill>
                <a:effectLst/>
                <a:latin typeface="Open Sans"/>
              </a:rPr>
              <a:t>Case 2</a:t>
            </a:r>
            <a:endParaRPr kumimoji="0" lang="en-US" altLang="en-US" sz="1100" b="0" i="0" u="none" strike="noStrike" cap="none" normalizeH="0" baseline="0" smtClean="0">
              <a:ln>
                <a:noFill/>
              </a:ln>
              <a:solidFill>
                <a:srgbClr val="656565"/>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smtClean="0">
                <a:ln>
                  <a:noFill/>
                </a:ln>
                <a:solidFill>
                  <a:srgbClr val="656565"/>
                </a:solidFill>
                <a:effectLst/>
                <a:latin typeface="Open Sans"/>
              </a:rPr>
              <a:t>Input – while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smtClean="0">
                <a:ln>
                  <a:noFill/>
                </a:ln>
                <a:solidFill>
                  <a:srgbClr val="656565"/>
                </a:solidFill>
                <a:effectLst/>
                <a:latin typeface="Open Sans"/>
              </a:rPr>
              <a:t>Expected Output – while is not a keyword</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smtClean="0">
                <a:ln>
                  <a:noFill/>
                </a:ln>
                <a:solidFill>
                  <a:srgbClr val="656565"/>
                </a:solidFill>
                <a:effectLst/>
                <a:latin typeface="Open Sans"/>
              </a:rPr>
              <a:t/>
            </a:r>
            <a:br>
              <a:rPr kumimoji="0" lang="en-US" altLang="en-US" sz="1100" b="0" i="0" u="none" strike="noStrike" cap="none" normalizeH="0" baseline="0" smtClean="0">
                <a:ln>
                  <a:noFill/>
                </a:ln>
                <a:solidFill>
                  <a:srgbClr val="656565"/>
                </a:solidFill>
                <a:effectLst/>
                <a:latin typeface="Open Sans"/>
              </a:rPr>
            </a:br>
            <a:endParaRPr kumimoji="0" lang="en-US" altLang="en-US" sz="1100" b="0" i="0" u="none" strike="noStrike" cap="none" normalizeH="0" baseline="0" smtClean="0">
              <a:ln>
                <a:noFill/>
              </a:ln>
              <a:solidFill>
                <a:srgbClr val="656565"/>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1" i="0" u="none" strike="noStrike" cap="none" normalizeH="0" baseline="0" smtClean="0">
                <a:ln>
                  <a:noFill/>
                </a:ln>
                <a:solidFill>
                  <a:srgbClr val="656565"/>
                </a:solidFill>
                <a:effectLst/>
                <a:latin typeface="Open Sans"/>
              </a:rPr>
              <a:t>Programming Language - C</a:t>
            </a:r>
            <a:endParaRPr kumimoji="0" lang="en-US" altLang="en-US" sz="1100" b="0" i="0" u="none" strike="noStrike" cap="none" normalizeH="0" baseline="0" smtClean="0">
              <a:ln>
                <a:noFill/>
              </a:ln>
              <a:solidFill>
                <a:srgbClr val="656565"/>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smtClean="0">
                <a:ln>
                  <a:noFill/>
                </a:ln>
                <a:solidFill>
                  <a:srgbClr val="AE7313"/>
                </a:solidFill>
                <a:effectLst/>
                <a:latin typeface="Monaco"/>
              </a:rPr>
              <a:t>#include &lt;stdio.h&gt;</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AE7313"/>
                </a:solidFill>
                <a:effectLst/>
                <a:latin typeface="Monaco"/>
              </a:rPr>
              <a:t>#include &lt;string.h&gt;</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5F9182"/>
                </a:solidFill>
                <a:effectLst/>
                <a:latin typeface="Monaco"/>
              </a:rPr>
              <a:t>int</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36A166"/>
                </a:solidFill>
                <a:effectLst/>
                <a:latin typeface="Monaco"/>
              </a:rPr>
              <a:t>main</a:t>
            </a:r>
            <a:r>
              <a:rPr kumimoji="0" lang="en-US" altLang="en-US" sz="1000" b="0" i="0" u="none" strike="noStrike" cap="none" normalizeH="0" baseline="0" smtClean="0">
                <a:ln>
                  <a:noFill/>
                </a:ln>
                <a:solidFill>
                  <a:srgbClr val="AE7313"/>
                </a:solidFill>
                <a:effectLst/>
                <a:latin typeface="Monaco"/>
              </a:rPr>
              <a:t>()</a:t>
            </a:r>
            <a:r>
              <a:rPr kumimoji="0" lang="en-US" altLang="en-US" sz="1000" b="0" i="0" u="none" strike="noStrike" cap="none" normalizeH="0" baseline="0" smtClean="0">
                <a:ln>
                  <a:noFill/>
                </a:ln>
                <a:solidFill>
                  <a:srgbClr val="929181"/>
                </a:solidFill>
                <a:effectLst/>
                <a:latin typeface="Monaco"/>
              </a:rPr>
              <a:t> { </a:t>
            </a:r>
            <a:r>
              <a:rPr kumimoji="0" lang="en-US" altLang="en-US" sz="1000" b="0" i="0" u="none" strike="noStrike" cap="none" normalizeH="0" baseline="0" smtClean="0">
                <a:ln>
                  <a:noFill/>
                </a:ln>
                <a:solidFill>
                  <a:srgbClr val="5F9182"/>
                </a:solidFill>
                <a:effectLst/>
                <a:latin typeface="Monaco"/>
              </a:rPr>
              <a:t>char</a:t>
            </a:r>
            <a:r>
              <a:rPr kumimoji="0" lang="en-US" altLang="en-US" sz="1000" b="0" i="0" u="none" strike="noStrike" cap="none" normalizeH="0" baseline="0" smtClean="0">
                <a:ln>
                  <a:noFill/>
                </a:ln>
                <a:solidFill>
                  <a:srgbClr val="929181"/>
                </a:solidFill>
                <a:effectLst/>
                <a:latin typeface="Monaco"/>
              </a:rPr>
              <a:t> keywords[</a:t>
            </a:r>
            <a:r>
              <a:rPr kumimoji="0" lang="en-US" altLang="en-US" sz="1000" b="0" i="0" u="none" strike="noStrike" cap="none" normalizeH="0" baseline="0" smtClean="0">
                <a:ln>
                  <a:noFill/>
                </a:ln>
                <a:solidFill>
                  <a:srgbClr val="AE7313"/>
                </a:solidFill>
                <a:effectLst/>
                <a:latin typeface="Monaco"/>
              </a:rPr>
              <a:t>16</a:t>
            </a:r>
            <a:r>
              <a:rPr kumimoji="0" lang="en-US" altLang="en-US" sz="1000" b="0" i="0" u="none" strike="noStrike" cap="none" normalizeH="0" baseline="0" smtClean="0">
                <a:ln>
                  <a:noFill/>
                </a:ln>
                <a:solidFill>
                  <a:srgbClr val="929181"/>
                </a:solidFill>
                <a:effectLst/>
                <a:latin typeface="Monaco"/>
              </a:rPr>
              <a:t>][</a:t>
            </a:r>
            <a:r>
              <a:rPr kumimoji="0" lang="en-US" altLang="en-US" sz="1000" b="0" i="0" u="none" strike="noStrike" cap="none" normalizeH="0" baseline="0" smtClean="0">
                <a:ln>
                  <a:noFill/>
                </a:ln>
                <a:solidFill>
                  <a:srgbClr val="AE7313"/>
                </a:solidFill>
                <a:effectLst/>
                <a:latin typeface="Monaco"/>
              </a:rPr>
              <a:t>10</a:t>
            </a:r>
            <a:r>
              <a:rPr kumimoji="0" lang="en-US" altLang="en-US" sz="1000" b="0" i="0" u="none" strike="noStrike" cap="none" normalizeH="0" baseline="0" smtClean="0">
                <a:ln>
                  <a:noFill/>
                </a:ln>
                <a:solidFill>
                  <a:srgbClr val="929181"/>
                </a:solidFill>
                <a:effectLst/>
                <a:latin typeface="Monaco"/>
              </a:rPr>
              <a:t>]={</a:t>
            </a:r>
            <a:r>
              <a:rPr kumimoji="0" lang="en-US" altLang="en-US" sz="1000" b="0" i="0" u="none" strike="noStrike" cap="none" normalizeH="0" baseline="0" smtClean="0">
                <a:ln>
                  <a:noFill/>
                </a:ln>
                <a:solidFill>
                  <a:srgbClr val="7D9726"/>
                </a:solidFill>
                <a:effectLst/>
                <a:latin typeface="Monaco"/>
              </a:rPr>
              <a:t>"break"</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"case"</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"continue"</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"default"</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"defer"</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"else"</a:t>
            </a:r>
            <a:r>
              <a:rPr kumimoji="0" lang="en-US" altLang="en-US" sz="1000" b="0" i="0" u="none" strike="noStrike" cap="none" normalizeH="0" baseline="0" smtClean="0">
                <a:ln>
                  <a:noFill/>
                </a:ln>
                <a:solidFill>
                  <a:srgbClr val="929181"/>
                </a:solidFill>
                <a:effectLst/>
                <a:latin typeface="Monaco"/>
              </a:rPr>
              <a:t>,</a:t>
            </a:r>
            <a:r>
              <a:rPr kumimoji="0" lang="en-US" altLang="en-US" sz="1000" b="0" i="0" u="none" strike="noStrike" cap="none" normalizeH="0" baseline="0" smtClean="0">
                <a:ln>
                  <a:noFill/>
                </a:ln>
                <a:solidFill>
                  <a:srgbClr val="7D9726"/>
                </a:solidFill>
                <a:effectLst/>
                <a:latin typeface="Monaco"/>
              </a:rPr>
              <a:t>"for"</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"func"</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"goto"</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"if"</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"map"</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"range"</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"return"</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"struct"</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"type"</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7D9726"/>
                </a:solidFill>
                <a:effectLst/>
                <a:latin typeface="Monaco"/>
              </a:rPr>
              <a:t>"var"</a:t>
            </a:r>
            <a:r>
              <a:rPr kumimoji="0" lang="en-US" altLang="en-US" sz="1000" b="0" i="0" u="none" strike="noStrike" cap="none" normalizeH="0" baseline="0" smtClean="0">
                <a:ln>
                  <a:noFill/>
                </a:ln>
                <a:solidFill>
                  <a:srgbClr val="929181"/>
                </a:solidFill>
                <a:effectLst/>
                <a:latin typeface="Monaco"/>
              </a:rPr>
              <a:t>} ; </a:t>
            </a:r>
            <a:r>
              <a:rPr kumimoji="0" lang="en-US" altLang="en-US" sz="1000" b="0" i="0" u="none" strike="noStrike" cap="none" normalizeH="0" baseline="0" smtClean="0">
                <a:ln>
                  <a:noFill/>
                </a:ln>
                <a:solidFill>
                  <a:srgbClr val="5F9182"/>
                </a:solidFill>
                <a:effectLst/>
                <a:latin typeface="Monaco"/>
              </a:rPr>
              <a:t>char</a:t>
            </a:r>
            <a:r>
              <a:rPr kumimoji="0" lang="en-US" altLang="en-US" sz="1000" b="0" i="0" u="none" strike="noStrike" cap="none" normalizeH="0" baseline="0" smtClean="0">
                <a:ln>
                  <a:noFill/>
                </a:ln>
                <a:solidFill>
                  <a:srgbClr val="929181"/>
                </a:solidFill>
                <a:effectLst/>
                <a:latin typeface="Monaco"/>
              </a:rPr>
              <a:t> input[]=</a:t>
            </a:r>
            <a:r>
              <a:rPr kumimoji="0" lang="en-US" altLang="en-US" sz="1000" b="0" i="0" u="none" strike="noStrike" cap="none" normalizeH="0" baseline="0" smtClean="0">
                <a:ln>
                  <a:noFill/>
                </a:ln>
                <a:solidFill>
                  <a:srgbClr val="7D9726"/>
                </a:solidFill>
                <a:effectLst/>
                <a:latin typeface="Monaco"/>
              </a:rPr>
              <a:t>""</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AE7313"/>
                </a:solidFill>
                <a:effectLst/>
                <a:latin typeface="Monaco"/>
              </a:rPr>
              <a:t>scanf</a:t>
            </a:r>
            <a:r>
              <a:rPr kumimoji="0" lang="en-US" altLang="en-US" sz="1000" b="0" i="0" u="none" strike="noStrike" cap="none" normalizeH="0" baseline="0" smtClean="0">
                <a:ln>
                  <a:noFill/>
                </a:ln>
                <a:solidFill>
                  <a:srgbClr val="929181"/>
                </a:solidFill>
                <a:effectLst/>
                <a:latin typeface="Monaco"/>
              </a:rPr>
              <a:t>(</a:t>
            </a:r>
            <a:r>
              <a:rPr kumimoji="0" lang="en-US" altLang="en-US" sz="1000" b="0" i="0" u="none" strike="noStrike" cap="none" normalizeH="0" baseline="0" smtClean="0">
                <a:ln>
                  <a:noFill/>
                </a:ln>
                <a:solidFill>
                  <a:srgbClr val="7D9726"/>
                </a:solidFill>
                <a:effectLst/>
                <a:latin typeface="Monaco"/>
              </a:rPr>
              <a:t>"%s"</a:t>
            </a:r>
            <a:r>
              <a:rPr kumimoji="0" lang="en-US" altLang="en-US" sz="1000" b="0" i="0" u="none" strike="noStrike" cap="none" normalizeH="0" baseline="0" smtClean="0">
                <a:ln>
                  <a:noFill/>
                </a:ln>
                <a:solidFill>
                  <a:srgbClr val="929181"/>
                </a:solidFill>
                <a:effectLst/>
                <a:latin typeface="Monaco"/>
              </a:rPr>
              <a:t>,input); </a:t>
            </a:r>
            <a:r>
              <a:rPr kumimoji="0" lang="en-US" altLang="en-US" sz="1000" b="0" i="0" u="none" strike="noStrike" cap="none" normalizeH="0" baseline="0" smtClean="0">
                <a:ln>
                  <a:noFill/>
                </a:ln>
                <a:solidFill>
                  <a:srgbClr val="5F9182"/>
                </a:solidFill>
                <a:effectLst/>
                <a:latin typeface="Monaco"/>
              </a:rPr>
              <a:t>int</a:t>
            </a:r>
            <a:r>
              <a:rPr kumimoji="0" lang="en-US" altLang="en-US" sz="1000" b="0" i="0" u="none" strike="noStrike" cap="none" normalizeH="0" baseline="0" smtClean="0">
                <a:ln>
                  <a:noFill/>
                </a:ln>
                <a:solidFill>
                  <a:srgbClr val="929181"/>
                </a:solidFill>
                <a:effectLst/>
                <a:latin typeface="Monaco"/>
              </a:rPr>
              <a:t> flag=</a:t>
            </a:r>
            <a:r>
              <a:rPr kumimoji="0" lang="en-US" altLang="en-US" sz="1000" b="0" i="0" u="none" strike="noStrike" cap="none" normalizeH="0" baseline="0" smtClean="0">
                <a:ln>
                  <a:noFill/>
                </a:ln>
                <a:solidFill>
                  <a:srgbClr val="AE7313"/>
                </a:solidFill>
                <a:effectLst/>
                <a:latin typeface="Monaco"/>
              </a:rPr>
              <a:t>0</a:t>
            </a:r>
            <a:r>
              <a:rPr kumimoji="0" lang="en-US" altLang="en-US" sz="1000" b="0" i="0" u="none" strike="noStrike" cap="none" normalizeH="0" baseline="0" smtClean="0">
                <a:ln>
                  <a:noFill/>
                </a:ln>
                <a:solidFill>
                  <a:srgbClr val="929181"/>
                </a:solidFill>
                <a:effectLst/>
                <a:latin typeface="Monaco"/>
              </a:rPr>
              <a:t>,i; </a:t>
            </a:r>
            <a:r>
              <a:rPr kumimoji="0" lang="en-US" altLang="en-US" sz="1000" b="0" i="0" u="none" strike="noStrike" cap="none" normalizeH="0" baseline="0" smtClean="0">
                <a:ln>
                  <a:noFill/>
                </a:ln>
                <a:solidFill>
                  <a:srgbClr val="5F9182"/>
                </a:solidFill>
                <a:effectLst/>
                <a:latin typeface="Monaco"/>
              </a:rPr>
              <a:t>for</a:t>
            </a:r>
            <a:r>
              <a:rPr kumimoji="0" lang="en-US" altLang="en-US" sz="1000" b="0" i="0" u="none" strike="noStrike" cap="none" normalizeH="0" baseline="0" smtClean="0">
                <a:ln>
                  <a:noFill/>
                </a:ln>
                <a:solidFill>
                  <a:srgbClr val="929181"/>
                </a:solidFill>
                <a:effectLst/>
                <a:latin typeface="Monaco"/>
              </a:rPr>
              <a:t>(i = </a:t>
            </a:r>
            <a:r>
              <a:rPr kumimoji="0" lang="en-US" altLang="en-US" sz="1000" b="0" i="0" u="none" strike="noStrike" cap="none" normalizeH="0" baseline="0" smtClean="0">
                <a:ln>
                  <a:noFill/>
                </a:ln>
                <a:solidFill>
                  <a:srgbClr val="AE7313"/>
                </a:solidFill>
                <a:effectLst/>
                <a:latin typeface="Monaco"/>
              </a:rPr>
              <a:t>0</a:t>
            </a:r>
            <a:r>
              <a:rPr kumimoji="0" lang="en-US" altLang="en-US" sz="1000" b="0" i="0" u="none" strike="noStrike" cap="none" normalizeH="0" baseline="0" smtClean="0">
                <a:ln>
                  <a:noFill/>
                </a:ln>
                <a:solidFill>
                  <a:srgbClr val="929181"/>
                </a:solidFill>
                <a:effectLst/>
                <a:latin typeface="Monaco"/>
              </a:rPr>
              <a:t>; i &lt; </a:t>
            </a:r>
            <a:r>
              <a:rPr kumimoji="0" lang="en-US" altLang="en-US" sz="1000" b="0" i="0" u="none" strike="noStrike" cap="none" normalizeH="0" baseline="0" smtClean="0">
                <a:ln>
                  <a:noFill/>
                </a:ln>
                <a:solidFill>
                  <a:srgbClr val="AE7313"/>
                </a:solidFill>
                <a:effectLst/>
                <a:latin typeface="Monaco"/>
              </a:rPr>
              <a:t>32</a:t>
            </a:r>
            <a:r>
              <a:rPr kumimoji="0" lang="en-US" altLang="en-US" sz="1000" b="0" i="0" u="none" strike="noStrike" cap="none" normalizeH="0" baseline="0" smtClean="0">
                <a:ln>
                  <a:noFill/>
                </a:ln>
                <a:solidFill>
                  <a:srgbClr val="929181"/>
                </a:solidFill>
                <a:effectLst/>
                <a:latin typeface="Monaco"/>
              </a:rPr>
              <a:t>; i++) { </a:t>
            </a:r>
            <a:r>
              <a:rPr kumimoji="0" lang="en-US" altLang="en-US" sz="1000" b="0" i="0" u="none" strike="noStrike" cap="none" normalizeH="0" baseline="0" smtClean="0">
                <a:ln>
                  <a:noFill/>
                </a:ln>
                <a:solidFill>
                  <a:srgbClr val="5F9182"/>
                </a:solidFill>
                <a:effectLst/>
                <a:latin typeface="Monaco"/>
              </a:rPr>
              <a:t>if</a:t>
            </a:r>
            <a:r>
              <a:rPr kumimoji="0" lang="en-US" altLang="en-US" sz="1000" b="0" i="0" u="none" strike="noStrike" cap="none" normalizeH="0" baseline="0" smtClean="0">
                <a:ln>
                  <a:noFill/>
                </a:ln>
                <a:solidFill>
                  <a:srgbClr val="929181"/>
                </a:solidFill>
                <a:effectLst/>
                <a:latin typeface="Monaco"/>
              </a:rPr>
              <a:t>(</a:t>
            </a:r>
            <a:r>
              <a:rPr kumimoji="0" lang="en-US" altLang="en-US" sz="1000" b="0" i="0" u="none" strike="noStrike" cap="none" normalizeH="0" baseline="0" smtClean="0">
                <a:ln>
                  <a:noFill/>
                </a:ln>
                <a:solidFill>
                  <a:srgbClr val="AE7313"/>
                </a:solidFill>
                <a:effectLst/>
                <a:latin typeface="Monaco"/>
              </a:rPr>
              <a:t>strcmp</a:t>
            </a:r>
            <a:r>
              <a:rPr kumimoji="0" lang="en-US" altLang="en-US" sz="1000" b="0" i="0" u="none" strike="noStrike" cap="none" normalizeH="0" baseline="0" smtClean="0">
                <a:ln>
                  <a:noFill/>
                </a:ln>
                <a:solidFill>
                  <a:srgbClr val="929181"/>
                </a:solidFill>
                <a:effectLst/>
                <a:latin typeface="Monaco"/>
              </a:rPr>
              <a:t>(str,keywords[i])==</a:t>
            </a:r>
            <a:r>
              <a:rPr kumimoji="0" lang="en-US" altLang="en-US" sz="1000" b="0" i="0" u="none" strike="noStrike" cap="none" normalizeH="0" baseline="0" smtClean="0">
                <a:ln>
                  <a:noFill/>
                </a:ln>
                <a:solidFill>
                  <a:srgbClr val="AE7313"/>
                </a:solidFill>
                <a:effectLst/>
                <a:latin typeface="Monaco"/>
              </a:rPr>
              <a:t>0</a:t>
            </a:r>
            <a:r>
              <a:rPr kumimoji="0" lang="en-US" altLang="en-US" sz="1000" b="0" i="0" u="none" strike="noStrike" cap="none" normalizeH="0" baseline="0" smtClean="0">
                <a:ln>
                  <a:noFill/>
                </a:ln>
                <a:solidFill>
                  <a:srgbClr val="929181"/>
                </a:solidFill>
                <a:effectLst/>
                <a:latin typeface="Monaco"/>
              </a:rPr>
              <a:t>) { flag=</a:t>
            </a:r>
            <a:r>
              <a:rPr kumimoji="0" lang="en-US" altLang="en-US" sz="1000" b="0" i="0" u="none" strike="noStrike" cap="none" normalizeH="0" baseline="0" smtClean="0">
                <a:ln>
                  <a:noFill/>
                </a:ln>
                <a:solidFill>
                  <a:srgbClr val="AE7313"/>
                </a:solidFill>
                <a:effectLst/>
                <a:latin typeface="Monaco"/>
              </a:rPr>
              <a:t>1</a:t>
            </a:r>
            <a:r>
              <a:rPr kumimoji="0" lang="en-US" altLang="en-US" sz="1000" b="0" i="0" u="none" strike="noStrike" cap="none" normalizeH="0" baseline="0" smtClean="0">
                <a:ln>
                  <a:noFill/>
                </a:ln>
                <a:solidFill>
                  <a:srgbClr val="929181"/>
                </a:solidFill>
                <a:effectLst/>
                <a:latin typeface="Monaco"/>
              </a:rPr>
              <a:t>; } } </a:t>
            </a:r>
            <a:r>
              <a:rPr kumimoji="0" lang="en-US" altLang="en-US" sz="1000" b="0" i="0" u="none" strike="noStrike" cap="none" normalizeH="0" baseline="0" smtClean="0">
                <a:ln>
                  <a:noFill/>
                </a:ln>
                <a:solidFill>
                  <a:srgbClr val="5F9182"/>
                </a:solidFill>
                <a:effectLst/>
                <a:latin typeface="Monaco"/>
              </a:rPr>
              <a:t>if</a:t>
            </a:r>
            <a:r>
              <a:rPr kumimoji="0" lang="en-US" altLang="en-US" sz="1000" b="0" i="0" u="none" strike="noStrike" cap="none" normalizeH="0" baseline="0" smtClean="0">
                <a:ln>
                  <a:noFill/>
                </a:ln>
                <a:solidFill>
                  <a:srgbClr val="929181"/>
                </a:solidFill>
                <a:effectLst/>
                <a:latin typeface="Monaco"/>
              </a:rPr>
              <a:t>(flag==</a:t>
            </a:r>
            <a:r>
              <a:rPr kumimoji="0" lang="en-US" altLang="en-US" sz="1000" b="0" i="0" u="none" strike="noStrike" cap="none" normalizeH="0" baseline="0" smtClean="0">
                <a:ln>
                  <a:noFill/>
                </a:ln>
                <a:solidFill>
                  <a:srgbClr val="AE7313"/>
                </a:solidFill>
                <a:effectLst/>
                <a:latin typeface="Monaco"/>
              </a:rPr>
              <a:t>1</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AE7313"/>
                </a:solidFill>
                <a:effectLst/>
                <a:latin typeface="Monaco"/>
              </a:rPr>
              <a:t>printf</a:t>
            </a:r>
            <a:r>
              <a:rPr kumimoji="0" lang="en-US" altLang="en-US" sz="1000" b="0" i="0" u="none" strike="noStrike" cap="none" normalizeH="0" baseline="0" smtClean="0">
                <a:ln>
                  <a:noFill/>
                </a:ln>
                <a:solidFill>
                  <a:srgbClr val="929181"/>
                </a:solidFill>
                <a:effectLst/>
                <a:latin typeface="Monaco"/>
              </a:rPr>
              <a:t>(</a:t>
            </a:r>
            <a:r>
              <a:rPr kumimoji="0" lang="en-US" altLang="en-US" sz="1000" b="0" i="0" u="none" strike="noStrike" cap="none" normalizeH="0" baseline="0" smtClean="0">
                <a:ln>
                  <a:noFill/>
                </a:ln>
                <a:solidFill>
                  <a:srgbClr val="7D9726"/>
                </a:solidFill>
                <a:effectLst/>
                <a:latin typeface="Monaco"/>
              </a:rPr>
              <a:t>"%s is a keyword"</a:t>
            </a:r>
            <a:r>
              <a:rPr kumimoji="0" lang="en-US" altLang="en-US" sz="1000" b="0" i="0" u="none" strike="noStrike" cap="none" normalizeH="0" baseline="0" smtClean="0">
                <a:ln>
                  <a:noFill/>
                </a:ln>
                <a:solidFill>
                  <a:srgbClr val="929181"/>
                </a:solidFill>
                <a:effectLst/>
                <a:latin typeface="Monaco"/>
              </a:rPr>
              <a:t>,str); </a:t>
            </a:r>
            <a:r>
              <a:rPr kumimoji="0" lang="en-US" altLang="en-US" sz="1000" b="0" i="0" u="none" strike="noStrike" cap="none" normalizeH="0" baseline="0" smtClean="0">
                <a:ln>
                  <a:noFill/>
                </a:ln>
                <a:solidFill>
                  <a:srgbClr val="5F9182"/>
                </a:solidFill>
                <a:effectLst/>
                <a:latin typeface="Monaco"/>
              </a:rPr>
              <a:t>else</a:t>
            </a:r>
            <a:r>
              <a:rPr kumimoji="0" lang="en-US" altLang="en-US" sz="1000" b="0" i="0" u="none" strike="noStrike" cap="none" normalizeH="0" baseline="0" smtClean="0">
                <a:ln>
                  <a:noFill/>
                </a:ln>
                <a:solidFill>
                  <a:srgbClr val="929181"/>
                </a:solidFill>
                <a:effectLst/>
                <a:latin typeface="Monaco"/>
              </a:rPr>
              <a:t> </a:t>
            </a:r>
            <a:r>
              <a:rPr kumimoji="0" lang="en-US" altLang="en-US" sz="1000" b="0" i="0" u="none" strike="noStrike" cap="none" normalizeH="0" baseline="0" smtClean="0">
                <a:ln>
                  <a:noFill/>
                </a:ln>
                <a:solidFill>
                  <a:srgbClr val="AE7313"/>
                </a:solidFill>
                <a:effectLst/>
                <a:latin typeface="Monaco"/>
              </a:rPr>
              <a:t>printf</a:t>
            </a:r>
            <a:r>
              <a:rPr kumimoji="0" lang="en-US" altLang="en-US" sz="1000" b="0" i="0" u="none" strike="noStrike" cap="none" normalizeH="0" baseline="0" smtClean="0">
                <a:ln>
                  <a:noFill/>
                </a:ln>
                <a:solidFill>
                  <a:srgbClr val="929181"/>
                </a:solidFill>
                <a:effectLst/>
                <a:latin typeface="Monaco"/>
              </a:rPr>
              <a:t>(</a:t>
            </a:r>
            <a:r>
              <a:rPr kumimoji="0" lang="en-US" altLang="en-US" sz="1000" b="0" i="0" u="none" strike="noStrike" cap="none" normalizeH="0" baseline="0" smtClean="0">
                <a:ln>
                  <a:noFill/>
                </a:ln>
                <a:solidFill>
                  <a:srgbClr val="7D9726"/>
                </a:solidFill>
                <a:effectLst/>
                <a:latin typeface="Monaco"/>
              </a:rPr>
              <a:t>"%s is not a keyword"</a:t>
            </a:r>
            <a:r>
              <a:rPr kumimoji="0" lang="en-US" altLang="en-US" sz="1000" b="0" i="0" u="none" strike="noStrike" cap="none" normalizeH="0" baseline="0" smtClean="0">
                <a:ln>
                  <a:noFill/>
                </a:ln>
                <a:solidFill>
                  <a:srgbClr val="929181"/>
                </a:solidFill>
                <a:effectLst/>
                <a:latin typeface="Monaco"/>
              </a:rPr>
              <a:t>,str);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35846"/>
            <a:ext cx="6096000" cy="6186309"/>
          </a:xfrm>
          <a:prstGeom prst="rect">
            <a:avLst/>
          </a:prstGeom>
        </p:spPr>
        <p:txBody>
          <a:bodyPr>
            <a:spAutoFit/>
          </a:bodyPr>
          <a:lstStyle/>
          <a:p>
            <a:r>
              <a:rPr lang="en-US" dirty="0"/>
              <a:t>int main() {</a:t>
            </a:r>
          </a:p>
          <a:p>
            <a:endParaRPr lang="en-US" dirty="0"/>
          </a:p>
          <a:p>
            <a:r>
              <a:rPr lang="en-US" dirty="0"/>
              <a:t>   char keywords[16][10]={"break", "case", "continue", "default", "defer", "</a:t>
            </a:r>
            <a:r>
              <a:rPr lang="en-US" dirty="0" err="1"/>
              <a:t>else","for</a:t>
            </a:r>
            <a:r>
              <a:rPr lang="en-US" dirty="0"/>
              <a:t>", </a:t>
            </a:r>
          </a:p>
          <a:p>
            <a:r>
              <a:rPr lang="en-US" dirty="0"/>
              <a:t>		"</a:t>
            </a:r>
            <a:r>
              <a:rPr lang="en-US" dirty="0" err="1"/>
              <a:t>func</a:t>
            </a:r>
            <a:r>
              <a:rPr lang="en-US" dirty="0"/>
              <a:t>", "</a:t>
            </a:r>
            <a:r>
              <a:rPr lang="en-US" dirty="0" err="1"/>
              <a:t>goto</a:t>
            </a:r>
            <a:r>
              <a:rPr lang="en-US" dirty="0"/>
              <a:t>", "if", "map", "range", "return", "</a:t>
            </a:r>
            <a:r>
              <a:rPr lang="en-US" dirty="0" err="1"/>
              <a:t>struct</a:t>
            </a:r>
            <a:r>
              <a:rPr lang="en-US" dirty="0"/>
              <a:t>", "type", "</a:t>
            </a:r>
            <a:r>
              <a:rPr lang="en-US" dirty="0" err="1"/>
              <a:t>var</a:t>
            </a:r>
            <a:r>
              <a:rPr lang="en-US" dirty="0"/>
              <a:t>"} ;</a:t>
            </a:r>
          </a:p>
          <a:p>
            <a:r>
              <a:rPr lang="en-US" dirty="0"/>
              <a:t>	</a:t>
            </a:r>
          </a:p>
          <a:p>
            <a:r>
              <a:rPr lang="en-US" dirty="0"/>
              <a:t>   char input[]="";</a:t>
            </a:r>
          </a:p>
          <a:p>
            <a:r>
              <a:rPr lang="en-US" dirty="0"/>
              <a:t>   </a:t>
            </a:r>
            <a:r>
              <a:rPr lang="en-US" dirty="0" err="1"/>
              <a:t>scanf</a:t>
            </a:r>
            <a:r>
              <a:rPr lang="en-US" dirty="0"/>
              <a:t>("%</a:t>
            </a:r>
            <a:r>
              <a:rPr lang="en-US" dirty="0" err="1"/>
              <a:t>s",input</a:t>
            </a:r>
            <a:r>
              <a:rPr lang="en-US" dirty="0"/>
              <a:t>);</a:t>
            </a:r>
          </a:p>
          <a:p>
            <a:r>
              <a:rPr lang="en-US" dirty="0"/>
              <a:t>   </a:t>
            </a:r>
          </a:p>
          <a:p>
            <a:r>
              <a:rPr lang="en-US" dirty="0"/>
              <a:t>   int flag=0,i;</a:t>
            </a:r>
          </a:p>
          <a:p>
            <a:r>
              <a:rPr lang="en-US" dirty="0"/>
              <a:t>   </a:t>
            </a:r>
          </a:p>
          <a:p>
            <a:r>
              <a:rPr lang="en-US" dirty="0"/>
              <a:t>   for(</a:t>
            </a:r>
            <a:r>
              <a:rPr lang="en-US" dirty="0" err="1"/>
              <a:t>i</a:t>
            </a:r>
            <a:r>
              <a:rPr lang="en-US" dirty="0"/>
              <a:t> = 0; </a:t>
            </a:r>
            <a:r>
              <a:rPr lang="en-US" dirty="0" err="1"/>
              <a:t>i</a:t>
            </a:r>
            <a:r>
              <a:rPr lang="en-US" dirty="0"/>
              <a:t> &lt; 32; </a:t>
            </a:r>
            <a:r>
              <a:rPr lang="en-US" dirty="0" err="1"/>
              <a:t>i</a:t>
            </a:r>
            <a:r>
              <a:rPr lang="en-US" dirty="0"/>
              <a:t>++) {</a:t>
            </a:r>
          </a:p>
          <a:p>
            <a:r>
              <a:rPr lang="en-US" dirty="0"/>
              <a:t>      if(</a:t>
            </a:r>
            <a:r>
              <a:rPr lang="en-US" dirty="0" err="1"/>
              <a:t>strcmp</a:t>
            </a:r>
            <a:r>
              <a:rPr lang="en-US" dirty="0"/>
              <a:t>(</a:t>
            </a:r>
            <a:r>
              <a:rPr lang="en-US" dirty="0" err="1"/>
              <a:t>str,keywords</a:t>
            </a:r>
            <a:r>
              <a:rPr lang="en-US" dirty="0"/>
              <a:t>[</a:t>
            </a:r>
            <a:r>
              <a:rPr lang="en-US" dirty="0" err="1"/>
              <a:t>i</a:t>
            </a:r>
            <a:r>
              <a:rPr lang="en-US" dirty="0"/>
              <a:t>])==0) {</a:t>
            </a:r>
          </a:p>
          <a:p>
            <a:r>
              <a:rPr lang="en-US" dirty="0"/>
              <a:t>         flag=1;</a:t>
            </a:r>
          </a:p>
          <a:p>
            <a:r>
              <a:rPr lang="en-US" dirty="0"/>
              <a:t>      }</a:t>
            </a:r>
          </a:p>
          <a:p>
            <a:r>
              <a:rPr lang="en-US" dirty="0"/>
              <a:t>   }</a:t>
            </a:r>
          </a:p>
          <a:p>
            <a:r>
              <a:rPr lang="en-US" dirty="0"/>
              <a:t>   if(flag==1)</a:t>
            </a:r>
          </a:p>
          <a:p>
            <a:r>
              <a:rPr lang="en-US" dirty="0"/>
              <a:t>      </a:t>
            </a:r>
            <a:r>
              <a:rPr lang="en-US" dirty="0" err="1"/>
              <a:t>printf</a:t>
            </a:r>
            <a:r>
              <a:rPr lang="en-US" dirty="0"/>
              <a:t>("%s is a keyword",</a:t>
            </a:r>
            <a:r>
              <a:rPr lang="en-US" dirty="0" err="1"/>
              <a:t>str</a:t>
            </a:r>
            <a:r>
              <a:rPr lang="en-US" dirty="0"/>
              <a:t>);</a:t>
            </a:r>
          </a:p>
          <a:p>
            <a:r>
              <a:rPr lang="en-US" dirty="0"/>
              <a:t>   else</a:t>
            </a:r>
          </a:p>
          <a:p>
            <a:r>
              <a:rPr lang="en-US" dirty="0"/>
              <a:t>      </a:t>
            </a:r>
            <a:r>
              <a:rPr lang="en-US" dirty="0" err="1"/>
              <a:t>printf</a:t>
            </a:r>
            <a:r>
              <a:rPr lang="en-US" dirty="0"/>
              <a:t>("%s is not a keyword",</a:t>
            </a:r>
            <a:r>
              <a:rPr lang="en-US" dirty="0" err="1"/>
              <a:t>str</a:t>
            </a:r>
            <a:r>
              <a:rPr lang="en-US" dirty="0"/>
              <a:t>);</a:t>
            </a:r>
          </a:p>
          <a:p>
            <a:r>
              <a:rPr lang="en-US" dirty="0"/>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6</a:t>
            </a:r>
          </a:p>
        </p:txBody>
      </p:sp>
      <p:sp>
        <p:nvSpPr>
          <p:cNvPr id="65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57" name="CustomShape 3"/>
          <p:cNvSpPr txBox="1"/>
          <p:nvPr/>
        </p:nvSpPr>
        <p:spPr>
          <a:xfrm>
            <a:off x="844765" y="1462370"/>
            <a:ext cx="10752744" cy="4713149"/>
          </a:xfrm>
          <a:prstGeom prst="rect">
            <a:avLst/>
          </a:prstGeom>
          <a:ln w="12700">
            <a:miter lim="400000"/>
          </a:ln>
        </p:spPr>
        <p:txBody>
          <a:bodyPr lIns="44999" tIns="44999" rIns="44999" bIns="44999">
            <a:spAutoFit/>
          </a:bodyPr>
          <a:lstStyle/>
          <a:p>
            <a:pPr defTabSz="457200">
              <a:defRPr>
                <a:latin typeface="Calibri" panose="020F0502020204030204"/>
                <a:ea typeface="Calibri" panose="020F0502020204030204"/>
                <a:cs typeface="Calibri" panose="020F0502020204030204"/>
                <a:sym typeface="Calibri" panose="020F0502020204030204"/>
              </a:defRPr>
            </a:pPr>
            <a:r>
              <a:rPr dirty="0"/>
              <a:t>It was one of the places, where people need to get their provisions only through fair price (“ration”) shops. As the elder had domestic and official work to attend to, their wards were asked to buy the items from these shops. Needless to say, there was a long queue of boys and girls. To minimize the tedium of standing in the serpentine queue, the kids were given mints. I went to the last boy in the queue and asked him how many mints he has. He said that the number of mints he has is one less than the sum of all the mints of kids standing before him in the queue. So I went to the penultimate kid to know how many mints she has.</a:t>
            </a:r>
          </a:p>
          <a:p>
            <a:pPr defTabSz="457200">
              <a:defRPr>
                <a:latin typeface="Calibri" panose="020F0502020204030204"/>
                <a:ea typeface="Calibri" panose="020F0502020204030204"/>
                <a:cs typeface="Calibri" panose="020F0502020204030204"/>
                <a:sym typeface="Calibri" panose="020F0502020204030204"/>
              </a:defRPr>
            </a:pPr>
            <a:r>
              <a:rPr dirty="0"/>
              <a:t>She said that if I add all the mints of kids before her and subtract one from it, the result equals the mints she has. It seemed to be a uniform response from everyone. So, I went to the boy at the head of the queue consoling myself that he would not give the same response as others. He said, “I have four mints”.</a:t>
            </a:r>
          </a:p>
          <a:p>
            <a:pPr defTabSz="457200">
              <a:defRPr>
                <a:latin typeface="Calibri" panose="020F0502020204030204"/>
                <a:ea typeface="Calibri" panose="020F0502020204030204"/>
                <a:cs typeface="Calibri" panose="020F0502020204030204"/>
                <a:sym typeface="Calibri" panose="020F0502020204030204"/>
              </a:defRPr>
            </a:pPr>
            <a:r>
              <a:rPr dirty="0"/>
              <a:t>Given the number of first kid’s mints (n) and the length (</a:t>
            </a:r>
            <a:r>
              <a:rPr dirty="0" err="1"/>
              <a:t>len</a:t>
            </a:r>
            <a:r>
              <a:rPr dirty="0"/>
              <a:t>) of the queue as input, write a program to display the total number of mints with all the kids.</a:t>
            </a:r>
          </a:p>
          <a:p>
            <a:pPr defTabSz="457200">
              <a:defRPr b="1">
                <a:latin typeface="Calibri" panose="020F0502020204030204"/>
                <a:ea typeface="Calibri" panose="020F0502020204030204"/>
                <a:cs typeface="Calibri" panose="020F0502020204030204"/>
                <a:sym typeface="Calibri" panose="020F0502020204030204"/>
              </a:defRPr>
            </a:pPr>
            <a:endParaRPr dirty="0"/>
          </a:p>
          <a:p>
            <a:pPr defTabSz="457200">
              <a:defRPr b="1">
                <a:latin typeface="Calibri" panose="020F0502020204030204"/>
                <a:ea typeface="Calibri" panose="020F0502020204030204"/>
                <a:cs typeface="Calibri" panose="020F0502020204030204"/>
                <a:sym typeface="Calibri" panose="020F0502020204030204"/>
              </a:defRPr>
            </a:pPr>
            <a:r>
              <a:rPr dirty="0"/>
              <a:t>Constraints:</a:t>
            </a:r>
            <a:endParaRPr b="0" dirty="0"/>
          </a:p>
          <a:p>
            <a:pPr defTabSz="457200">
              <a:defRPr>
                <a:latin typeface="Calibri" panose="020F0502020204030204"/>
                <a:ea typeface="Calibri" panose="020F0502020204030204"/>
                <a:cs typeface="Calibri" panose="020F0502020204030204"/>
                <a:sym typeface="Calibri" panose="020F0502020204030204"/>
              </a:defRPr>
            </a:pPr>
            <a:r>
              <a:rPr dirty="0"/>
              <a:t>2&lt;n&lt;10</a:t>
            </a:r>
          </a:p>
          <a:p>
            <a:pPr defTabSz="457200">
              <a:defRPr>
                <a:latin typeface="Calibri" panose="020F0502020204030204"/>
                <a:ea typeface="Calibri" panose="020F0502020204030204"/>
                <a:cs typeface="Calibri" panose="020F0502020204030204"/>
                <a:sym typeface="Calibri" panose="020F0502020204030204"/>
              </a:defRPr>
            </a:pPr>
            <a:r>
              <a:rPr dirty="0"/>
              <a:t>1&lt;</a:t>
            </a:r>
            <a:r>
              <a:rPr dirty="0" err="1"/>
              <a:t>len</a:t>
            </a:r>
            <a:r>
              <a:rPr dirty="0"/>
              <a:t>&lt;20</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6</a:t>
            </a:r>
          </a:p>
        </p:txBody>
      </p:sp>
      <p:sp>
        <p:nvSpPr>
          <p:cNvPr id="662"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63" name="CustomShape 3"/>
          <p:cNvSpPr txBox="1"/>
          <p:nvPr/>
        </p:nvSpPr>
        <p:spPr>
          <a:xfrm>
            <a:off x="844765" y="1462370"/>
            <a:ext cx="10752744" cy="2376349"/>
          </a:xfrm>
          <a:prstGeom prst="rect">
            <a:avLst/>
          </a:prstGeom>
          <a:ln w="12700">
            <a:miter lim="400000"/>
          </a:ln>
        </p:spPr>
        <p:txBody>
          <a:bodyPr lIns="44999" tIns="44999" rIns="44999" bIns="44999">
            <a:spAutoFit/>
          </a:bodyPr>
          <a:lstStyle/>
          <a:p>
            <a:pPr defTabSz="457200">
              <a:defRPr b="1">
                <a:latin typeface="Calibri" panose="020F0502020204030204"/>
                <a:ea typeface="Calibri" panose="020F0502020204030204"/>
                <a:cs typeface="Calibri" panose="020F0502020204030204"/>
                <a:sym typeface="Calibri" panose="020F0502020204030204"/>
              </a:defRPr>
            </a:pPr>
            <a:r>
              <a:t>Input#1:</a:t>
            </a:r>
            <a:endParaRPr b="0"/>
          </a:p>
          <a:p>
            <a:pPr defTabSz="457200">
              <a:defRPr>
                <a:latin typeface="Calibri" panose="020F0502020204030204"/>
                <a:ea typeface="Calibri" panose="020F0502020204030204"/>
                <a:cs typeface="Calibri" panose="020F0502020204030204"/>
                <a:sym typeface="Calibri" panose="020F0502020204030204"/>
              </a:defRPr>
            </a:pPr>
            <a:r>
              <a:t>4 2</a:t>
            </a:r>
          </a:p>
          <a:p>
            <a:pPr defTabSz="457200">
              <a:defRPr b="1">
                <a:latin typeface="Calibri" panose="020F0502020204030204"/>
                <a:ea typeface="Calibri" panose="020F0502020204030204"/>
                <a:cs typeface="Calibri" panose="020F0502020204030204"/>
                <a:sym typeface="Calibri" panose="020F0502020204030204"/>
              </a:defRPr>
            </a:pPr>
            <a:r>
              <a:t>Output:</a:t>
            </a:r>
            <a:endParaRPr b="0"/>
          </a:p>
          <a:p>
            <a:pPr defTabSz="457200">
              <a:defRPr>
                <a:latin typeface="Calibri" panose="020F0502020204030204"/>
                <a:ea typeface="Calibri" panose="020F0502020204030204"/>
                <a:cs typeface="Calibri" panose="020F0502020204030204"/>
                <a:sym typeface="Calibri" panose="020F0502020204030204"/>
              </a:defRPr>
            </a:pPr>
            <a:r>
              <a:t>7</a:t>
            </a:r>
          </a:p>
          <a:p>
            <a:pPr defTabSz="457200">
              <a:defRPr>
                <a:latin typeface="Calibri" panose="020F0502020204030204"/>
                <a:ea typeface="Calibri" panose="020F0502020204030204"/>
                <a:cs typeface="Calibri" panose="020F0502020204030204"/>
                <a:sym typeface="Calibri" panose="020F0502020204030204"/>
              </a:defRPr>
            </a:pPr>
            <a:endParaRPr/>
          </a:p>
          <a:p>
            <a:pPr defTabSz="457200">
              <a:defRPr b="1">
                <a:latin typeface="Calibri" panose="020F0502020204030204"/>
                <a:ea typeface="Calibri" panose="020F0502020204030204"/>
                <a:cs typeface="Calibri" panose="020F0502020204030204"/>
                <a:sym typeface="Calibri" panose="020F0502020204030204"/>
              </a:defRPr>
            </a:pPr>
            <a:r>
              <a:t>Input#2:</a:t>
            </a:r>
            <a:endParaRPr b="0"/>
          </a:p>
          <a:p>
            <a:pPr defTabSz="457200">
              <a:defRPr>
                <a:latin typeface="Calibri" panose="020F0502020204030204"/>
                <a:ea typeface="Calibri" panose="020F0502020204030204"/>
                <a:cs typeface="Calibri" panose="020F0502020204030204"/>
                <a:sym typeface="Calibri" panose="020F0502020204030204"/>
              </a:defRPr>
            </a:pPr>
            <a:r>
              <a:t>14 4</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7</a:t>
            </a:r>
          </a:p>
        </p:txBody>
      </p:sp>
      <p:sp>
        <p:nvSpPr>
          <p:cNvPr id="66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67" name="CustomShape 3"/>
          <p:cNvSpPr txBox="1"/>
          <p:nvPr/>
        </p:nvSpPr>
        <p:spPr>
          <a:xfrm>
            <a:off x="844765" y="1462370"/>
            <a:ext cx="10752744" cy="4421049"/>
          </a:xfrm>
          <a:prstGeom prst="rect">
            <a:avLst/>
          </a:prstGeom>
          <a:ln w="12700">
            <a:miter lim="400000"/>
          </a:ln>
        </p:spPr>
        <p:txBody>
          <a:bodyPr lIns="44999" tIns="44999" rIns="44999" bIns="44999">
            <a:spAutoFit/>
          </a:bodyPr>
          <a:lstStyle/>
          <a:p>
            <a:pPr defTabSz="457200">
              <a:defRPr>
                <a:latin typeface="Calibri" panose="020F0502020204030204"/>
                <a:ea typeface="Calibri" panose="020F0502020204030204"/>
                <a:cs typeface="Calibri" panose="020F0502020204030204"/>
                <a:sym typeface="Calibri" panose="020F0502020204030204"/>
              </a:defRPr>
            </a:pPr>
            <a:r>
              <a:rPr dirty="0"/>
              <a:t>Given a maximum of 100 digit numbers as input, find the difference between the sum of odd and even position digits.</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b="1">
                <a:latin typeface="Calibri" panose="020F0502020204030204"/>
                <a:ea typeface="Calibri" panose="020F0502020204030204"/>
                <a:cs typeface="Calibri" panose="020F0502020204030204"/>
                <a:sym typeface="Calibri" panose="020F0502020204030204"/>
              </a:defRPr>
            </a:pPr>
            <a:r>
              <a:rPr dirty="0"/>
              <a:t>Input 1:</a:t>
            </a:r>
            <a:endParaRPr b="0" dirty="0"/>
          </a:p>
          <a:p>
            <a:pPr defTabSz="457200">
              <a:defRPr>
                <a:latin typeface="Calibri" panose="020F0502020204030204"/>
                <a:ea typeface="Calibri" panose="020F0502020204030204"/>
                <a:cs typeface="Calibri" panose="020F0502020204030204"/>
                <a:sym typeface="Calibri" panose="020F0502020204030204"/>
              </a:defRPr>
            </a:pPr>
            <a:r>
              <a:rPr dirty="0"/>
              <a:t> 4567</a:t>
            </a:r>
          </a:p>
          <a:p>
            <a:pPr defTabSz="457200">
              <a:defRPr b="1">
                <a:latin typeface="Calibri" panose="020F0502020204030204"/>
                <a:ea typeface="Calibri" panose="020F0502020204030204"/>
                <a:cs typeface="Calibri" panose="020F0502020204030204"/>
                <a:sym typeface="Calibri" panose="020F0502020204030204"/>
              </a:defRPr>
            </a:pPr>
            <a:r>
              <a:rPr dirty="0"/>
              <a:t>Expected output: </a:t>
            </a:r>
            <a:endParaRPr b="0" dirty="0"/>
          </a:p>
          <a:p>
            <a:pPr defTabSz="457200">
              <a:defRPr>
                <a:latin typeface="Calibri" panose="020F0502020204030204"/>
                <a:ea typeface="Calibri" panose="020F0502020204030204"/>
                <a:cs typeface="Calibri" panose="020F0502020204030204"/>
                <a:sym typeface="Calibri" panose="020F0502020204030204"/>
              </a:defRPr>
            </a:pPr>
            <a:r>
              <a:rPr dirty="0"/>
              <a:t>2</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b="1" u="sng">
                <a:uFill>
                  <a:solidFill>
                    <a:srgbClr val="000000">
                      <a:alpha val="65098"/>
                    </a:srgbClr>
                  </a:solidFill>
                </a:uFill>
                <a:latin typeface="Calibri" panose="020F0502020204030204"/>
                <a:ea typeface="Calibri" panose="020F0502020204030204"/>
                <a:cs typeface="Calibri" panose="020F0502020204030204"/>
                <a:sym typeface="Calibri" panose="020F0502020204030204"/>
              </a:defRPr>
            </a:pPr>
            <a:r>
              <a:rPr dirty="0"/>
              <a:t>Explanation</a:t>
            </a:r>
            <a:endParaRPr b="0" u="none" dirty="0"/>
          </a:p>
          <a:p>
            <a:pPr defTabSz="457200">
              <a:defRPr>
                <a:uFill>
                  <a:solidFill>
                    <a:srgbClr val="000000">
                      <a:alpha val="65098"/>
                    </a:srgbClr>
                  </a:solidFill>
                </a:uFill>
                <a:latin typeface="Calibri" panose="020F0502020204030204"/>
                <a:ea typeface="Calibri" panose="020F0502020204030204"/>
                <a:cs typeface="Calibri" panose="020F0502020204030204"/>
                <a:sym typeface="Calibri" panose="020F0502020204030204"/>
              </a:defRPr>
            </a:pPr>
            <a:r>
              <a:rPr dirty="0"/>
              <a:t>The Sum of odd position digits 4 and 6 is 10. The Sum of even position digits 5 and 7 is 12. The difference is 12-10=2.</a:t>
            </a:r>
          </a:p>
          <a:p>
            <a:pPr defTabSz="457200">
              <a:defRPr>
                <a:uFill>
                  <a:solidFill>
                    <a:srgbClr val="000000">
                      <a:alpha val="65098"/>
                    </a:srgbClr>
                  </a:solidFill>
                </a:uFill>
                <a:latin typeface="Calibri" panose="020F0502020204030204"/>
                <a:ea typeface="Calibri" panose="020F0502020204030204"/>
                <a:cs typeface="Calibri" panose="020F0502020204030204"/>
                <a:sym typeface="Calibri" panose="020F0502020204030204"/>
              </a:defRPr>
            </a:pPr>
            <a:endParaRPr dirty="0"/>
          </a:p>
          <a:p>
            <a:pPr defTabSz="457200">
              <a:defRPr b="1">
                <a:uFill>
                  <a:solidFill>
                    <a:srgbClr val="000000">
                      <a:alpha val="65098"/>
                    </a:srgbClr>
                  </a:solidFill>
                </a:uFill>
                <a:latin typeface="Calibri" panose="020F0502020204030204"/>
                <a:ea typeface="Calibri" panose="020F0502020204030204"/>
                <a:cs typeface="Calibri" panose="020F0502020204030204"/>
                <a:sym typeface="Calibri" panose="020F0502020204030204"/>
              </a:defRPr>
            </a:pPr>
            <a:r>
              <a:rPr dirty="0"/>
              <a:t>Input #2: </a:t>
            </a:r>
            <a:endParaRPr b="0" dirty="0"/>
          </a:p>
          <a:p>
            <a:pPr defTabSz="457200">
              <a:defRPr>
                <a:uFill>
                  <a:solidFill>
                    <a:srgbClr val="000000">
                      <a:alpha val="65098"/>
                    </a:srgbClr>
                  </a:solidFill>
                </a:uFill>
                <a:latin typeface="Calibri" panose="020F0502020204030204"/>
                <a:ea typeface="Calibri" panose="020F0502020204030204"/>
                <a:cs typeface="Calibri" panose="020F0502020204030204"/>
                <a:sym typeface="Calibri" panose="020F0502020204030204"/>
              </a:defRPr>
            </a:pPr>
            <a:r>
              <a:rPr dirty="0"/>
              <a:t>9834698765123</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8847"/>
            <a:ext cx="6096000" cy="6740307"/>
          </a:xfrm>
          <a:prstGeom prst="rect">
            <a:avLst/>
          </a:prstGeom>
        </p:spPr>
        <p:txBody>
          <a:bodyPr>
            <a:spAutoFit/>
          </a:bodyPr>
          <a:lstStyle/>
          <a:p>
            <a:r>
              <a:rPr lang="en-US" dirty="0"/>
              <a:t>#include&lt;</a:t>
            </a:r>
            <a:r>
              <a:rPr lang="en-US" dirty="0" err="1"/>
              <a:t>stdio.h</a:t>
            </a:r>
            <a:r>
              <a:rPr lang="en-US" dirty="0"/>
              <a:t>&gt;</a:t>
            </a:r>
          </a:p>
          <a:p>
            <a:r>
              <a:rPr lang="en-US" dirty="0"/>
              <a:t>#include&lt;</a:t>
            </a:r>
            <a:r>
              <a:rPr lang="en-US" dirty="0" err="1"/>
              <a:t>string.h</a:t>
            </a:r>
            <a:r>
              <a:rPr lang="en-US" dirty="0"/>
              <a:t>&gt;</a:t>
            </a:r>
          </a:p>
          <a:p>
            <a:r>
              <a:rPr lang="en-US" dirty="0"/>
              <a:t>#include &lt;</a:t>
            </a:r>
            <a:r>
              <a:rPr lang="en-US" dirty="0" err="1"/>
              <a:t>stdlib.h</a:t>
            </a:r>
            <a:r>
              <a:rPr lang="en-US" dirty="0"/>
              <a:t>&gt;</a:t>
            </a:r>
          </a:p>
          <a:p>
            <a:r>
              <a:rPr lang="en-US" dirty="0"/>
              <a:t>int main()</a:t>
            </a:r>
          </a:p>
          <a:p>
            <a:r>
              <a:rPr lang="en-US" dirty="0"/>
              <a:t>{</a:t>
            </a:r>
          </a:p>
          <a:p>
            <a:r>
              <a:rPr lang="en-US" dirty="0"/>
              <a:t>    int </a:t>
            </a:r>
            <a:r>
              <a:rPr lang="en-US" dirty="0" err="1"/>
              <a:t>oddSum</a:t>
            </a:r>
            <a:r>
              <a:rPr lang="en-US" dirty="0"/>
              <a:t> = 0,evenSum = 0,i = 0, </a:t>
            </a:r>
            <a:r>
              <a:rPr lang="en-US" dirty="0" err="1"/>
              <a:t>n,diff</a:t>
            </a:r>
            <a:r>
              <a:rPr lang="en-US" dirty="0"/>
              <a:t>;</a:t>
            </a:r>
          </a:p>
          <a:p>
            <a:r>
              <a:rPr lang="en-US" dirty="0"/>
              <a:t>    long </a:t>
            </a:r>
            <a:r>
              <a:rPr lang="en-US" dirty="0" err="1"/>
              <a:t>long</a:t>
            </a:r>
            <a:r>
              <a:rPr lang="en-US" dirty="0"/>
              <a:t> </a:t>
            </a:r>
            <a:r>
              <a:rPr lang="en-US" dirty="0" err="1"/>
              <a:t>num</a:t>
            </a:r>
            <a:r>
              <a:rPr lang="en-US" dirty="0"/>
              <a:t>;</a:t>
            </a:r>
          </a:p>
          <a:p>
            <a:r>
              <a:rPr lang="en-US" dirty="0"/>
              <a:t>    </a:t>
            </a:r>
            <a:r>
              <a:rPr lang="en-US" dirty="0" err="1"/>
              <a:t>scanf</a:t>
            </a:r>
            <a:r>
              <a:rPr lang="en-US" dirty="0"/>
              <a:t>("%</a:t>
            </a:r>
            <a:r>
              <a:rPr lang="en-US" dirty="0" err="1"/>
              <a:t>lld</a:t>
            </a:r>
            <a:r>
              <a:rPr lang="en-US" dirty="0"/>
              <a:t>",&amp;</a:t>
            </a:r>
            <a:r>
              <a:rPr lang="en-US" dirty="0" err="1"/>
              <a:t>num</a:t>
            </a:r>
            <a:r>
              <a:rPr lang="en-US" dirty="0"/>
              <a:t>);  </a:t>
            </a:r>
          </a:p>
          <a:p>
            <a:r>
              <a:rPr lang="en-US" dirty="0"/>
              <a:t>    </a:t>
            </a:r>
          </a:p>
          <a:p>
            <a:r>
              <a:rPr lang="en-US" dirty="0"/>
              <a:t>    while(</a:t>
            </a:r>
            <a:r>
              <a:rPr lang="en-US" dirty="0" err="1"/>
              <a:t>num</a:t>
            </a:r>
            <a:r>
              <a:rPr lang="en-US" dirty="0"/>
              <a:t> != 0){</a:t>
            </a:r>
          </a:p>
          <a:p>
            <a:r>
              <a:rPr lang="en-US" dirty="0"/>
              <a:t>        if(i%2==0){</a:t>
            </a:r>
          </a:p>
          <a:p>
            <a:r>
              <a:rPr lang="en-US" dirty="0"/>
              <a:t>            </a:t>
            </a:r>
            <a:r>
              <a:rPr lang="en-US" dirty="0" err="1"/>
              <a:t>evenSum</a:t>
            </a:r>
            <a:r>
              <a:rPr lang="en-US" dirty="0"/>
              <a:t> = </a:t>
            </a:r>
            <a:r>
              <a:rPr lang="en-US" dirty="0" err="1"/>
              <a:t>evenSum</a:t>
            </a:r>
            <a:r>
              <a:rPr lang="en-US" dirty="0"/>
              <a:t> + num%10;</a:t>
            </a:r>
          </a:p>
          <a:p>
            <a:r>
              <a:rPr lang="en-US" dirty="0"/>
              <a:t>            </a:t>
            </a:r>
            <a:r>
              <a:rPr lang="en-US" dirty="0" err="1"/>
              <a:t>num</a:t>
            </a:r>
            <a:r>
              <a:rPr lang="en-US" dirty="0"/>
              <a:t> = </a:t>
            </a:r>
            <a:r>
              <a:rPr lang="en-US" dirty="0" err="1"/>
              <a:t>num</a:t>
            </a:r>
            <a:r>
              <a:rPr lang="en-US" dirty="0"/>
              <a:t>/10;</a:t>
            </a:r>
          </a:p>
          <a:p>
            <a:r>
              <a:rPr lang="en-US" dirty="0"/>
              <a:t>            </a:t>
            </a:r>
            <a:r>
              <a:rPr lang="en-US" dirty="0" err="1"/>
              <a:t>i</a:t>
            </a:r>
            <a:r>
              <a:rPr lang="en-US" dirty="0"/>
              <a:t>++;</a:t>
            </a:r>
          </a:p>
          <a:p>
            <a:r>
              <a:rPr lang="en-US" dirty="0"/>
              <a:t>        }</a:t>
            </a:r>
          </a:p>
          <a:p>
            <a:r>
              <a:rPr lang="en-US" dirty="0"/>
              <a:t>        else{</a:t>
            </a:r>
          </a:p>
          <a:p>
            <a:r>
              <a:rPr lang="en-US" dirty="0"/>
              <a:t>            </a:t>
            </a:r>
            <a:r>
              <a:rPr lang="en-US" dirty="0" err="1"/>
              <a:t>oddSum</a:t>
            </a:r>
            <a:r>
              <a:rPr lang="en-US" dirty="0"/>
              <a:t> = </a:t>
            </a:r>
            <a:r>
              <a:rPr lang="en-US" dirty="0" err="1"/>
              <a:t>oddSum</a:t>
            </a:r>
            <a:r>
              <a:rPr lang="en-US" dirty="0"/>
              <a:t> + num%10;</a:t>
            </a:r>
          </a:p>
          <a:p>
            <a:r>
              <a:rPr lang="en-US" dirty="0"/>
              <a:t>            </a:t>
            </a:r>
            <a:r>
              <a:rPr lang="en-US" dirty="0" err="1"/>
              <a:t>num</a:t>
            </a:r>
            <a:r>
              <a:rPr lang="en-US" dirty="0"/>
              <a:t> = </a:t>
            </a:r>
            <a:r>
              <a:rPr lang="en-US" dirty="0" err="1"/>
              <a:t>num</a:t>
            </a:r>
            <a:r>
              <a:rPr lang="en-US" dirty="0"/>
              <a:t>/10;</a:t>
            </a:r>
          </a:p>
          <a:p>
            <a:r>
              <a:rPr lang="en-US" dirty="0"/>
              <a:t>            </a:t>
            </a:r>
            <a:r>
              <a:rPr lang="en-US" dirty="0" err="1"/>
              <a:t>i</a:t>
            </a:r>
            <a:r>
              <a:rPr lang="en-US" dirty="0"/>
              <a:t>++;</a:t>
            </a:r>
          </a:p>
          <a:p>
            <a:r>
              <a:rPr lang="en-US" dirty="0"/>
              <a:t>        }</a:t>
            </a:r>
          </a:p>
          <a:p>
            <a:r>
              <a:rPr lang="en-US" dirty="0"/>
              <a:t>    }</a:t>
            </a:r>
          </a:p>
          <a:p>
            <a:r>
              <a:rPr lang="en-US" dirty="0"/>
              <a:t>    </a:t>
            </a:r>
            <a:r>
              <a:rPr lang="en-US" dirty="0" err="1"/>
              <a:t>printf</a:t>
            </a:r>
            <a:r>
              <a:rPr lang="en-US" dirty="0"/>
              <a:t>("%</a:t>
            </a:r>
            <a:r>
              <a:rPr lang="en-US" dirty="0" err="1"/>
              <a:t>d",abs</a:t>
            </a:r>
            <a:r>
              <a:rPr lang="en-US" dirty="0"/>
              <a:t>(</a:t>
            </a:r>
            <a:r>
              <a:rPr lang="en-US" dirty="0" err="1"/>
              <a:t>oddSum</a:t>
            </a:r>
            <a:r>
              <a:rPr lang="en-US" dirty="0"/>
              <a:t> - </a:t>
            </a:r>
            <a:r>
              <a:rPr lang="en-US" dirty="0" err="1"/>
              <a:t>evenSum</a:t>
            </a:r>
            <a:r>
              <a:rPr lang="en-US" dirty="0"/>
              <a:t>));</a:t>
            </a:r>
          </a:p>
          <a:p>
            <a:r>
              <a:rPr lang="en-US" dirty="0"/>
              <a:t>    return 0;</a:t>
            </a:r>
          </a:p>
          <a:p>
            <a:r>
              <a:rPr lang="en-US" dirty="0"/>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8</a:t>
            </a:r>
          </a:p>
        </p:txBody>
      </p:sp>
      <p:sp>
        <p:nvSpPr>
          <p:cNvPr id="672"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73" name="CustomShape 3"/>
          <p:cNvSpPr txBox="1"/>
          <p:nvPr/>
        </p:nvSpPr>
        <p:spPr>
          <a:xfrm>
            <a:off x="844765" y="1462370"/>
            <a:ext cx="10752744" cy="5005249"/>
          </a:xfrm>
          <a:prstGeom prst="rect">
            <a:avLst/>
          </a:prstGeom>
          <a:ln w="12700">
            <a:miter lim="400000"/>
          </a:ln>
        </p:spPr>
        <p:txBody>
          <a:bodyPr lIns="44999" tIns="44999" rIns="44999" bIns="44999">
            <a:spAutoFit/>
          </a:bodyPr>
          <a:lstStyle/>
          <a:p>
            <a:pPr defTabSz="457200">
              <a:defRPr>
                <a:latin typeface="Calibri" panose="020F0502020204030204"/>
                <a:ea typeface="Calibri" panose="020F0502020204030204"/>
                <a:cs typeface="Calibri" panose="020F0502020204030204"/>
                <a:sym typeface="Calibri" panose="020F0502020204030204"/>
              </a:defRPr>
            </a:pPr>
            <a:r>
              <a:rPr dirty="0"/>
              <a:t>Given a pair of positive integers m and n </a:t>
            </a:r>
            <a:r>
              <a:rPr b="1" dirty="0"/>
              <a:t>(m &lt; n; 0 &lt; m &lt; 999; 1 &lt; n &lt; = 999)</a:t>
            </a:r>
            <a:r>
              <a:rPr dirty="0"/>
              <a:t>, write a program to smartly affix zeroes, while printing the numbers from </a:t>
            </a:r>
            <a:r>
              <a:rPr b="1" dirty="0"/>
              <a:t>m</a:t>
            </a:r>
            <a:r>
              <a:rPr dirty="0"/>
              <a:t> to </a:t>
            </a:r>
            <a:r>
              <a:rPr b="1" dirty="0"/>
              <a:t>n.</a:t>
            </a:r>
          </a:p>
          <a:p>
            <a:pPr defTabSz="457200">
              <a:defRPr>
                <a:latin typeface="Calibri" panose="020F0502020204030204"/>
                <a:ea typeface="Calibri" panose="020F0502020204030204"/>
                <a:cs typeface="Calibri" panose="020F0502020204030204"/>
                <a:sym typeface="Calibri" panose="020F0502020204030204"/>
              </a:defRPr>
            </a:pPr>
            <a:endParaRPr b="1" dirty="0"/>
          </a:p>
          <a:p>
            <a:pPr defTabSz="457200">
              <a:defRPr b="1">
                <a:latin typeface="Calibri" panose="020F0502020204030204"/>
                <a:ea typeface="Calibri" panose="020F0502020204030204"/>
                <a:cs typeface="Calibri" panose="020F0502020204030204"/>
                <a:sym typeface="Calibri" panose="020F0502020204030204"/>
              </a:defRPr>
            </a:pPr>
            <a:r>
              <a:rPr dirty="0"/>
              <a:t>Example-1</a:t>
            </a:r>
            <a:endParaRPr b="0" dirty="0"/>
          </a:p>
          <a:p>
            <a:pPr defTabSz="457200">
              <a:defRPr b="1">
                <a:latin typeface="Calibri" panose="020F0502020204030204"/>
                <a:ea typeface="Calibri" panose="020F0502020204030204"/>
                <a:cs typeface="Calibri" panose="020F0502020204030204"/>
                <a:sym typeface="Calibri" panose="020F0502020204030204"/>
              </a:defRPr>
            </a:pPr>
            <a:r>
              <a:rPr dirty="0"/>
              <a:t>Input</a:t>
            </a:r>
            <a:endParaRPr b="0" dirty="0"/>
          </a:p>
          <a:p>
            <a:pPr defTabSz="457200">
              <a:defRPr>
                <a:latin typeface="Calibri" panose="020F0502020204030204"/>
                <a:ea typeface="Calibri" panose="020F0502020204030204"/>
                <a:cs typeface="Calibri" panose="020F0502020204030204"/>
                <a:sym typeface="Calibri" panose="020F0502020204030204"/>
              </a:defRPr>
            </a:pPr>
            <a:r>
              <a:rPr dirty="0"/>
              <a:t>5 10</a:t>
            </a:r>
          </a:p>
          <a:p>
            <a:pPr defTabSz="457200">
              <a:defRPr b="1">
                <a:latin typeface="Calibri" panose="020F0502020204030204"/>
                <a:ea typeface="Calibri" panose="020F0502020204030204"/>
                <a:cs typeface="Calibri" panose="020F0502020204030204"/>
                <a:sym typeface="Calibri" panose="020F0502020204030204"/>
              </a:defRPr>
            </a:pPr>
            <a:r>
              <a:rPr dirty="0"/>
              <a:t>Expected output</a:t>
            </a:r>
            <a:endParaRPr b="0" dirty="0"/>
          </a:p>
          <a:p>
            <a:pPr defTabSz="457200">
              <a:defRPr>
                <a:latin typeface="Calibri" panose="020F0502020204030204"/>
                <a:ea typeface="Calibri" panose="020F0502020204030204"/>
                <a:cs typeface="Calibri" panose="020F0502020204030204"/>
                <a:sym typeface="Calibri" panose="020F0502020204030204"/>
              </a:defRPr>
            </a:pPr>
            <a:r>
              <a:rPr dirty="0"/>
              <a:t>05 06 07 08 09 10</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b="1">
                <a:latin typeface="Calibri" panose="020F0502020204030204"/>
                <a:ea typeface="Calibri" panose="020F0502020204030204"/>
                <a:cs typeface="Calibri" panose="020F0502020204030204"/>
                <a:sym typeface="Calibri" panose="020F0502020204030204"/>
              </a:defRPr>
            </a:pPr>
            <a:r>
              <a:rPr dirty="0"/>
              <a:t>Example-2</a:t>
            </a:r>
            <a:endParaRPr b="0" dirty="0"/>
          </a:p>
          <a:p>
            <a:pPr defTabSz="457200">
              <a:defRPr b="1">
                <a:latin typeface="Calibri" panose="020F0502020204030204"/>
                <a:ea typeface="Calibri" panose="020F0502020204030204"/>
                <a:cs typeface="Calibri" panose="020F0502020204030204"/>
                <a:sym typeface="Calibri" panose="020F0502020204030204"/>
              </a:defRPr>
            </a:pPr>
            <a:r>
              <a:rPr dirty="0"/>
              <a:t>Input</a:t>
            </a:r>
            <a:endParaRPr b="0" dirty="0"/>
          </a:p>
          <a:p>
            <a:pPr defTabSz="457200">
              <a:defRPr>
                <a:latin typeface="Calibri" panose="020F0502020204030204"/>
                <a:ea typeface="Calibri" panose="020F0502020204030204"/>
                <a:cs typeface="Calibri" panose="020F0502020204030204"/>
                <a:sym typeface="Calibri" panose="020F0502020204030204"/>
              </a:defRPr>
            </a:pPr>
            <a:r>
              <a:rPr dirty="0"/>
              <a:t>9 100</a:t>
            </a:r>
          </a:p>
          <a:p>
            <a:pPr defTabSz="457200">
              <a:defRPr b="1">
                <a:latin typeface="Calibri" panose="020F0502020204030204"/>
                <a:ea typeface="Calibri" panose="020F0502020204030204"/>
                <a:cs typeface="Calibri" panose="020F0502020204030204"/>
                <a:sym typeface="Calibri" panose="020F0502020204030204"/>
              </a:defRPr>
            </a:pPr>
            <a:r>
              <a:rPr dirty="0"/>
              <a:t>Expected output</a:t>
            </a:r>
            <a:endParaRPr b="0" dirty="0"/>
          </a:p>
          <a:p>
            <a:pPr defTabSz="457200">
              <a:defRPr>
                <a:latin typeface="Calibri" panose="020F0502020204030204"/>
                <a:ea typeface="Calibri" panose="020F0502020204030204"/>
                <a:cs typeface="Calibri" panose="020F0502020204030204"/>
                <a:sym typeface="Calibri" panose="020F0502020204030204"/>
              </a:defRPr>
            </a:pPr>
            <a:r>
              <a:rPr dirty="0"/>
              <a:t>009 010 011 012 013 014 015 016 017 018 019 020 021 022 023 024 025 026 027 028 029 030 031 032 033 034 035 036 037 038 039 040 041 042 043 044 045 046 047 048 049 050 051 052 053 054 055 056 057 058 059 060 061 062 063 064 065 067 068 069 070 071 072 073 074 075 076 077 078 079 080 081 082 083 084 085 086 087 088 089 090 091 092 093 094 095 096 097 098 099 100</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a:t>
            </a:r>
          </a:p>
        </p:txBody>
      </p:sp>
      <p:sp>
        <p:nvSpPr>
          <p:cNvPr id="62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21" name="CustomShape 3"/>
          <p:cNvSpPr txBox="1"/>
          <p:nvPr/>
        </p:nvSpPr>
        <p:spPr>
          <a:xfrm>
            <a:off x="844765" y="1462370"/>
            <a:ext cx="10752744" cy="5005249"/>
          </a:xfrm>
          <a:prstGeom prst="rect">
            <a:avLst/>
          </a:prstGeom>
          <a:ln w="12700">
            <a:miter lim="400000"/>
          </a:ln>
        </p:spPr>
        <p:txBody>
          <a:bodyPr lIns="44999" tIns="44999" rIns="44999" bIns="44999">
            <a:spAutoFit/>
          </a:bodyPr>
          <a:lstStyle/>
          <a:p>
            <a:pPr defTabSz="457200">
              <a:defRPr b="1">
                <a:solidFill>
                  <a:srgbClr val="003366"/>
                </a:solidFill>
                <a:latin typeface="Calibri" panose="020F0502020204030204"/>
                <a:ea typeface="Calibri" panose="020F0502020204030204"/>
                <a:cs typeface="Calibri" panose="020F0502020204030204"/>
                <a:sym typeface="Calibri" panose="020F0502020204030204"/>
              </a:defRPr>
            </a:pPr>
            <a:r>
              <a:rPr dirty="0">
                <a:solidFill>
                  <a:schemeClr val="accent2"/>
                </a:solidFill>
              </a:rPr>
              <a:t>C</a:t>
            </a:r>
            <a:r>
              <a:rPr b="0" dirty="0">
                <a:solidFill>
                  <a:srgbClr val="FF0000"/>
                </a:solidFill>
              </a:rPr>
              <a:t>onsider the following series:</a:t>
            </a:r>
            <a:r>
              <a:rPr b="0" dirty="0">
                <a:solidFill>
                  <a:srgbClr val="3A3A3A"/>
                </a:solidFill>
              </a:rPr>
              <a:t> </a:t>
            </a:r>
            <a:r>
              <a:rPr dirty="0"/>
              <a:t>0,0,2,1,4,2,6,3,8,4,10,5,12,6,14,7,16,8</a:t>
            </a:r>
          </a:p>
          <a:p>
            <a:pPr defTabSz="457200">
              <a:defRPr b="1">
                <a:solidFill>
                  <a:srgbClr val="003366"/>
                </a:solidFill>
                <a:latin typeface="Calibri" panose="020F0502020204030204"/>
                <a:ea typeface="Calibri" panose="020F0502020204030204"/>
                <a:cs typeface="Calibri" panose="020F0502020204030204"/>
                <a:sym typeface="Calibri" panose="020F0502020204030204"/>
              </a:defRPr>
            </a:pPr>
            <a:endParaRPr b="0" dirty="0">
              <a:solidFill>
                <a:srgbClr val="3A3A3A"/>
              </a:solidFill>
            </a:endParaRPr>
          </a:p>
          <a:p>
            <a:pPr defTabSz="457200">
              <a:defRPr>
                <a:solidFill>
                  <a:srgbClr val="3A3A3A"/>
                </a:solidFill>
                <a:latin typeface="Calibri" panose="020F0502020204030204"/>
                <a:ea typeface="Calibri" panose="020F0502020204030204"/>
                <a:cs typeface="Calibri" panose="020F0502020204030204"/>
                <a:sym typeface="Calibri" panose="020F0502020204030204"/>
              </a:defRPr>
            </a:pPr>
            <a:r>
              <a:rPr dirty="0"/>
              <a:t>This series is a mixture of 2 series all the odd terms in this series form even numbers</a:t>
            </a:r>
          </a:p>
          <a:p>
            <a:pPr defTabSz="457200">
              <a:defRPr>
                <a:solidFill>
                  <a:srgbClr val="3A3A3A"/>
                </a:solidFill>
                <a:latin typeface="Calibri" panose="020F0502020204030204"/>
                <a:ea typeface="Calibri" panose="020F0502020204030204"/>
                <a:cs typeface="Calibri" panose="020F0502020204030204"/>
                <a:sym typeface="Calibri" panose="020F0502020204030204"/>
              </a:defRPr>
            </a:pPr>
            <a:r>
              <a:rPr dirty="0"/>
              <a:t>in ascending order and every even term is derived from the previous term using the</a:t>
            </a:r>
          </a:p>
          <a:p>
            <a:pPr defTabSz="457200">
              <a:defRPr>
                <a:solidFill>
                  <a:srgbClr val="3A3A3A"/>
                </a:solidFill>
                <a:latin typeface="Calibri" panose="020F0502020204030204"/>
                <a:ea typeface="Calibri" panose="020F0502020204030204"/>
                <a:cs typeface="Calibri" panose="020F0502020204030204"/>
                <a:sym typeface="Calibri" panose="020F0502020204030204"/>
              </a:defRPr>
            </a:pPr>
            <a:r>
              <a:rPr dirty="0"/>
              <a:t>formula (x/2).</a:t>
            </a:r>
          </a:p>
          <a:p>
            <a:pPr defTabSz="457200">
              <a:defRPr>
                <a:solidFill>
                  <a:srgbClr val="3A3A3A"/>
                </a:solidFill>
                <a:latin typeface="Calibri" panose="020F0502020204030204"/>
                <a:ea typeface="Calibri" panose="020F0502020204030204"/>
                <a:cs typeface="Calibri" panose="020F0502020204030204"/>
                <a:sym typeface="Calibri" panose="020F0502020204030204"/>
              </a:defRPr>
            </a:pPr>
            <a:r>
              <a:rPr dirty="0"/>
              <a:t>Write a program to find the nth term in this series.</a:t>
            </a:r>
          </a:p>
          <a:p>
            <a:pPr defTabSz="457200">
              <a:defRPr>
                <a:solidFill>
                  <a:srgbClr val="3A3A3A"/>
                </a:solidFill>
                <a:latin typeface="Calibri" panose="020F0502020204030204"/>
                <a:ea typeface="Calibri" panose="020F0502020204030204"/>
                <a:cs typeface="Calibri" panose="020F0502020204030204"/>
                <a:sym typeface="Calibri" panose="020F0502020204030204"/>
              </a:defRPr>
            </a:pPr>
            <a:r>
              <a:rPr dirty="0"/>
              <a:t>The value n is a positive integer that should be read from STDIN the nth term that is calculated by the program should be written to STDOUT. Other than the value of the nth term no other characters /strings or message should be written to STDOUT.</a:t>
            </a:r>
          </a:p>
          <a:p>
            <a:pPr defTabSz="457200">
              <a:defRPr>
                <a:solidFill>
                  <a:srgbClr val="3A3A3A"/>
                </a:solidFill>
                <a:latin typeface="Calibri" panose="020F0502020204030204"/>
                <a:ea typeface="Calibri" panose="020F0502020204030204"/>
                <a:cs typeface="Calibri" panose="020F0502020204030204"/>
                <a:sym typeface="Calibri" panose="020F0502020204030204"/>
              </a:defRPr>
            </a:pPr>
            <a:endParaRPr dirty="0"/>
          </a:p>
          <a:p>
            <a:pPr defTabSz="457200">
              <a:defRPr>
                <a:solidFill>
                  <a:srgbClr val="3A3A3A"/>
                </a:solidFill>
                <a:latin typeface="Calibri" panose="020F0502020204030204"/>
                <a:ea typeface="Calibri" panose="020F0502020204030204"/>
                <a:cs typeface="Calibri" panose="020F0502020204030204"/>
                <a:sym typeface="Calibri" panose="020F0502020204030204"/>
              </a:defRPr>
            </a:pPr>
            <a:r>
              <a:rPr dirty="0"/>
              <a:t>For example, if n=10, the 10 </a:t>
            </a:r>
            <a:r>
              <a:rPr dirty="0" err="1"/>
              <a:t>th</a:t>
            </a:r>
            <a:r>
              <a:rPr dirty="0"/>
              <a:t> term in the series is to be derived from the 9th term in the series. The 9th term is 8 so the 10th term is (8/2)=4. Only the value 4 should be printed to STDOUT.</a:t>
            </a:r>
          </a:p>
          <a:p>
            <a:pPr defTabSz="457200">
              <a:defRPr>
                <a:solidFill>
                  <a:srgbClr val="3A3A3A"/>
                </a:solidFill>
                <a:latin typeface="Calibri" panose="020F0502020204030204"/>
                <a:ea typeface="Calibri" panose="020F0502020204030204"/>
                <a:cs typeface="Calibri" panose="020F0502020204030204"/>
                <a:sym typeface="Calibri" panose="020F0502020204030204"/>
              </a:defRPr>
            </a:pPr>
            <a:r>
              <a:rPr dirty="0"/>
              <a:t>You can assume that the ‘n’ will not exceed 20,000.</a:t>
            </a:r>
          </a:p>
          <a:p>
            <a:pPr defTabSz="457200">
              <a:defRPr>
                <a:solidFill>
                  <a:srgbClr val="3A3A3A"/>
                </a:solidFill>
                <a:latin typeface="Calibri" panose="020F0502020204030204"/>
                <a:ea typeface="Calibri" panose="020F0502020204030204"/>
                <a:cs typeface="Calibri" panose="020F0502020204030204"/>
                <a:sym typeface="Calibri" panose="020F0502020204030204"/>
              </a:defRPr>
            </a:pPr>
            <a:endParaRPr dirty="0"/>
          </a:p>
          <a:p>
            <a:pPr defTabSz="457200">
              <a:defRPr b="1">
                <a:solidFill>
                  <a:srgbClr val="3A3A3A"/>
                </a:solidFill>
                <a:latin typeface="Calibri" panose="020F0502020204030204"/>
                <a:ea typeface="Calibri" panose="020F0502020204030204"/>
                <a:cs typeface="Calibri" panose="020F0502020204030204"/>
                <a:sym typeface="Calibri" panose="020F0502020204030204"/>
              </a:defRPr>
            </a:pPr>
            <a:r>
              <a:rPr dirty="0"/>
              <a:t>Example</a:t>
            </a:r>
          </a:p>
          <a:p>
            <a:pPr defTabSz="457200">
              <a:defRPr>
                <a:solidFill>
                  <a:srgbClr val="3A3A3A"/>
                </a:solidFill>
                <a:latin typeface="Calibri" panose="020F0502020204030204"/>
                <a:ea typeface="Calibri" panose="020F0502020204030204"/>
                <a:cs typeface="Calibri" panose="020F0502020204030204"/>
                <a:sym typeface="Calibri" panose="020F0502020204030204"/>
              </a:defRPr>
            </a:pPr>
            <a:r>
              <a:rPr dirty="0"/>
              <a:t>Input: 10</a:t>
            </a:r>
          </a:p>
          <a:p>
            <a:pPr defTabSz="457200">
              <a:defRPr>
                <a:solidFill>
                  <a:srgbClr val="3A3A3A"/>
                </a:solidFill>
                <a:latin typeface="Calibri" panose="020F0502020204030204"/>
                <a:ea typeface="Calibri" panose="020F0502020204030204"/>
                <a:cs typeface="Calibri" panose="020F0502020204030204"/>
                <a:sym typeface="Calibri" panose="020F0502020204030204"/>
              </a:defRPr>
            </a:pPr>
            <a:r>
              <a:rPr dirty="0"/>
              <a:t>Output: 4</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8</a:t>
            </a:r>
          </a:p>
        </p:txBody>
      </p:sp>
      <p:sp>
        <p:nvSpPr>
          <p:cNvPr id="678"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79" name="CustomShape 3"/>
          <p:cNvSpPr txBox="1"/>
          <p:nvPr/>
        </p:nvSpPr>
        <p:spPr>
          <a:xfrm>
            <a:off x="844765" y="1462370"/>
            <a:ext cx="10752744" cy="915849"/>
          </a:xfrm>
          <a:prstGeom prst="rect">
            <a:avLst/>
          </a:prstGeom>
          <a:ln w="12700">
            <a:miter lim="400000"/>
          </a:ln>
        </p:spPr>
        <p:txBody>
          <a:bodyPr lIns="44999" tIns="44999" rIns="44999" bIns="44999">
            <a:spAutoFit/>
          </a:bodyPr>
          <a:lstStyle/>
          <a:p>
            <a:pPr defTabSz="457200">
              <a:defRPr b="1">
                <a:latin typeface="Calibri" panose="020F0502020204030204"/>
                <a:ea typeface="Calibri" panose="020F0502020204030204"/>
                <a:cs typeface="Calibri" panose="020F0502020204030204"/>
                <a:sym typeface="Calibri" panose="020F0502020204030204"/>
              </a:defRPr>
            </a:pPr>
            <a:r>
              <a:t>Example-3</a:t>
            </a:r>
            <a:endParaRPr b="0"/>
          </a:p>
          <a:p>
            <a:pPr defTabSz="457200">
              <a:defRPr b="1">
                <a:latin typeface="Calibri" panose="020F0502020204030204"/>
                <a:ea typeface="Calibri" panose="020F0502020204030204"/>
                <a:cs typeface="Calibri" panose="020F0502020204030204"/>
                <a:sym typeface="Calibri" panose="020F0502020204030204"/>
              </a:defRPr>
            </a:pPr>
            <a:r>
              <a:t>Input</a:t>
            </a:r>
            <a:endParaRPr b="0"/>
          </a:p>
          <a:p>
            <a:pPr defTabSz="457200">
              <a:defRPr>
                <a:latin typeface="Calibri" panose="020F0502020204030204"/>
                <a:ea typeface="Calibri" panose="020F0502020204030204"/>
                <a:cs typeface="Calibri" panose="020F0502020204030204"/>
                <a:sym typeface="Calibri" panose="020F0502020204030204"/>
              </a:defRPr>
            </a:pPr>
            <a:r>
              <a:t>1 9</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9</a:t>
            </a:r>
          </a:p>
        </p:txBody>
      </p:sp>
      <p:sp>
        <p:nvSpPr>
          <p:cNvPr id="682"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83" name="CustomShape 3"/>
          <p:cNvSpPr txBox="1"/>
          <p:nvPr/>
        </p:nvSpPr>
        <p:spPr>
          <a:xfrm>
            <a:off x="844765" y="1462370"/>
            <a:ext cx="10752744" cy="3894743"/>
          </a:xfrm>
          <a:prstGeom prst="rect">
            <a:avLst/>
          </a:prstGeom>
          <a:ln w="12700">
            <a:miter lim="400000"/>
          </a:ln>
        </p:spPr>
        <p:txBody>
          <a:bodyPr lIns="44999" tIns="44999" rIns="44999" bIns="44999">
            <a:spAutoFit/>
          </a:bodyPr>
          <a:lstStyle/>
          <a:p>
            <a:pPr defTabSz="457200">
              <a:defRPr>
                <a:latin typeface="Calibri" panose="020F0502020204030204"/>
                <a:ea typeface="Calibri" panose="020F0502020204030204"/>
                <a:cs typeface="Calibri" panose="020F0502020204030204"/>
                <a:sym typeface="Calibri" panose="020F0502020204030204"/>
              </a:defRPr>
            </a:pPr>
            <a:r>
              <a:t>Our hoary culture had several great persons since time immemorial and king vikramaditya’s nava ratnas (nine gems) belongs to this ilk.They are named in the following shloka:</a:t>
            </a:r>
          </a:p>
          <a:p>
            <a:pPr defTabSz="457200">
              <a:defRPr>
                <a:latin typeface="Calibri" panose="020F0502020204030204"/>
                <a:ea typeface="Calibri" panose="020F0502020204030204"/>
                <a:cs typeface="Calibri" panose="020F0502020204030204"/>
                <a:sym typeface="Calibri" panose="020F0502020204030204"/>
              </a:defRPr>
            </a:pPr>
            <a:endParaRPr/>
          </a:p>
          <a:p>
            <a:pPr defTabSz="457200">
              <a:defRPr>
                <a:latin typeface="Calibri" panose="020F0502020204030204"/>
                <a:ea typeface="Calibri" panose="020F0502020204030204"/>
                <a:cs typeface="Calibri" panose="020F0502020204030204"/>
                <a:sym typeface="Calibri" panose="020F0502020204030204"/>
              </a:defRPr>
            </a:pPr>
            <a:endParaRPr/>
          </a:p>
          <a:p>
            <a:pPr defTabSz="457200">
              <a:defRPr>
                <a:latin typeface="Calibri" panose="020F0502020204030204"/>
                <a:ea typeface="Calibri" panose="020F0502020204030204"/>
                <a:cs typeface="Calibri" panose="020F0502020204030204"/>
                <a:sym typeface="Calibri" panose="020F0502020204030204"/>
              </a:defRPr>
            </a:pPr>
            <a:endParaRPr/>
          </a:p>
          <a:p>
            <a:pPr defTabSz="457200">
              <a:defRPr>
                <a:latin typeface="Calibri" panose="020F0502020204030204"/>
                <a:ea typeface="Calibri" panose="020F0502020204030204"/>
                <a:cs typeface="Calibri" panose="020F0502020204030204"/>
                <a:sym typeface="Calibri" panose="020F0502020204030204"/>
              </a:defRPr>
            </a:pPr>
            <a:endParaRPr/>
          </a:p>
          <a:p>
            <a:pPr defTabSz="457200">
              <a:defRPr>
                <a:latin typeface="Calibri" panose="020F0502020204030204"/>
                <a:ea typeface="Calibri" panose="020F0502020204030204"/>
                <a:cs typeface="Calibri" panose="020F0502020204030204"/>
                <a:sym typeface="Calibri" panose="020F0502020204030204"/>
              </a:defRPr>
            </a:pPr>
            <a:endParaRPr/>
          </a:p>
          <a:p>
            <a:pPr defTabSz="457200">
              <a:defRPr>
                <a:latin typeface="Calibri" panose="020F0502020204030204"/>
                <a:ea typeface="Calibri" panose="020F0502020204030204"/>
                <a:cs typeface="Calibri" panose="020F0502020204030204"/>
                <a:sym typeface="Calibri" panose="020F0502020204030204"/>
              </a:defRPr>
            </a:pPr>
            <a:endParaRPr/>
          </a:p>
          <a:p>
            <a:pPr defTabSz="457200">
              <a:defRPr sz="2000">
                <a:solidFill>
                  <a:srgbClr val="000000">
                    <a:alpha val="65098"/>
                  </a:srgbClr>
                </a:solidFill>
                <a:latin typeface="Calibri" panose="020F0502020204030204"/>
                <a:ea typeface="Calibri" panose="020F0502020204030204"/>
                <a:cs typeface="Calibri" panose="020F0502020204030204"/>
                <a:sym typeface="Calibri" panose="020F0502020204030204"/>
              </a:defRPr>
            </a:pPr>
            <a:r>
              <a:t>Among these, Varahamihira was an astrologer of eminence and his book Brihat Jataak is recokened as the ultimate authority in astrology. He was once talking with Amarasimha,another gem among the nava ratnas and the author of Sanskrit thesaurus, Amarakosha. Amarasimha wanted to know the final position of a person, who starts from the origin 0 0 and travels per following scheme.</a:t>
            </a:r>
          </a:p>
        </p:txBody>
      </p:sp>
      <p:pic>
        <p:nvPicPr>
          <p:cNvPr id="684" name="Image" descr="Image"/>
          <p:cNvPicPr>
            <a:picLocks noChangeAspect="1"/>
          </p:cNvPicPr>
          <p:nvPr/>
        </p:nvPicPr>
        <p:blipFill>
          <a:blip r:embed="rId3"/>
          <a:stretch>
            <a:fillRect/>
          </a:stretch>
        </p:blipFill>
        <p:spPr>
          <a:xfrm>
            <a:off x="2381249" y="2314713"/>
            <a:ext cx="7429501" cy="1168401"/>
          </a:xfrm>
          <a:prstGeom prst="rect">
            <a:avLst/>
          </a:prstGeom>
          <a:ln w="12700">
            <a:miter lim="400000"/>
            <a:headEnd/>
            <a:tailEnd/>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9</a:t>
            </a:r>
          </a:p>
        </p:txBody>
      </p:sp>
      <p:sp>
        <p:nvSpPr>
          <p:cNvPr id="689"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90" name="CustomShape 3"/>
          <p:cNvSpPr txBox="1"/>
          <p:nvPr/>
        </p:nvSpPr>
        <p:spPr>
          <a:xfrm>
            <a:off x="844765" y="1462370"/>
            <a:ext cx="10752744" cy="3544749"/>
          </a:xfrm>
          <a:prstGeom prst="rect">
            <a:avLst/>
          </a:prstGeom>
          <a:ln w="12700">
            <a:miter lim="400000"/>
          </a:ln>
        </p:spPr>
        <p:txBody>
          <a:bodyPr lIns="44999" tIns="44999" rIns="44999" bIns="44999">
            <a:spAutoFit/>
          </a:bodyPr>
          <a:lstStyle/>
          <a:p>
            <a:pPr marL="457200" indent="-317500" defTabSz="457200">
              <a:buClr>
                <a:srgbClr val="000000">
                  <a:alpha val="65098"/>
                </a:srgbClr>
              </a:buClr>
              <a:buSzPct val="100000"/>
              <a:buFont typeface="Helvetica"/>
              <a:buChar char="•"/>
              <a:defRPr b="1">
                <a:latin typeface="Calibri" panose="020F0502020204030204"/>
                <a:ea typeface="Calibri" panose="020F0502020204030204"/>
                <a:cs typeface="Calibri" panose="020F0502020204030204"/>
                <a:sym typeface="Calibri" panose="020F0502020204030204"/>
              </a:defRPr>
            </a:pPr>
            <a:r>
              <a:t>He first turns and travels 10 units of distance</a:t>
            </a:r>
          </a:p>
          <a:p>
            <a:pPr marL="457200" indent="-317500" defTabSz="457200">
              <a:buClr>
                <a:srgbClr val="000000">
                  <a:alpha val="65098"/>
                </a:srgbClr>
              </a:buClr>
              <a:buSzPct val="100000"/>
              <a:buFont typeface="Helvetica"/>
              <a:buChar char="•"/>
              <a:defRPr b="1">
                <a:latin typeface="Calibri" panose="020F0502020204030204"/>
                <a:ea typeface="Calibri" panose="020F0502020204030204"/>
                <a:cs typeface="Calibri" panose="020F0502020204030204"/>
                <a:sym typeface="Calibri" panose="020F0502020204030204"/>
              </a:defRPr>
            </a:pPr>
            <a:r>
              <a:t>His second turn is upward for 20 units</a:t>
            </a:r>
          </a:p>
          <a:p>
            <a:pPr marL="457200" indent="-317500" defTabSz="457200">
              <a:buClr>
                <a:srgbClr val="000000">
                  <a:alpha val="65098"/>
                </a:srgbClr>
              </a:buClr>
              <a:buSzPct val="100000"/>
              <a:buFont typeface="Helvetica"/>
              <a:buChar char="•"/>
              <a:defRPr b="1">
                <a:latin typeface="Calibri" panose="020F0502020204030204"/>
                <a:ea typeface="Calibri" panose="020F0502020204030204"/>
                <a:cs typeface="Calibri" panose="020F0502020204030204"/>
                <a:sym typeface="Calibri" panose="020F0502020204030204"/>
              </a:defRPr>
            </a:pPr>
            <a:r>
              <a:t>Third turn is to the left for 30 units</a:t>
            </a:r>
          </a:p>
          <a:p>
            <a:pPr marL="457200" indent="-317500" defTabSz="457200">
              <a:buClr>
                <a:srgbClr val="000000">
                  <a:alpha val="65098"/>
                </a:srgbClr>
              </a:buClr>
              <a:buSzPct val="100000"/>
              <a:buFont typeface="Helvetica"/>
              <a:buChar char="•"/>
              <a:defRPr b="1">
                <a:latin typeface="Calibri" panose="020F0502020204030204"/>
                <a:ea typeface="Calibri" panose="020F0502020204030204"/>
                <a:cs typeface="Calibri" panose="020F0502020204030204"/>
                <a:sym typeface="Calibri" panose="020F0502020204030204"/>
              </a:defRPr>
            </a:pPr>
            <a:r>
              <a:t>Fourth turn is the downward for 40 units</a:t>
            </a:r>
          </a:p>
          <a:p>
            <a:pPr marL="457200" indent="-317500" defTabSz="457200">
              <a:buClr>
                <a:srgbClr val="000000">
                  <a:alpha val="65098"/>
                </a:srgbClr>
              </a:buClr>
              <a:buSzPct val="100000"/>
              <a:buFont typeface="Helvetica"/>
              <a:buChar char="•"/>
              <a:defRPr b="1">
                <a:latin typeface="Calibri" panose="020F0502020204030204"/>
                <a:ea typeface="Calibri" panose="020F0502020204030204"/>
                <a:cs typeface="Calibri" panose="020F0502020204030204"/>
                <a:sym typeface="Calibri" panose="020F0502020204030204"/>
              </a:defRPr>
            </a:pPr>
            <a:r>
              <a:t>Fifth turn is to the right(again) for 50 units</a:t>
            </a:r>
          </a:p>
          <a:p>
            <a:pPr defTabSz="457200">
              <a:defRPr>
                <a:latin typeface="Calibri" panose="020F0502020204030204"/>
                <a:ea typeface="Calibri" panose="020F0502020204030204"/>
                <a:cs typeface="Calibri" panose="020F0502020204030204"/>
                <a:sym typeface="Calibri" panose="020F0502020204030204"/>
              </a:defRPr>
            </a:pPr>
            <a:r>
              <a:t>… And thus he travels, every time increasing the travel distance by 10 units.</a:t>
            </a:r>
          </a:p>
          <a:p>
            <a:pPr defTabSz="457200">
              <a:defRPr>
                <a:latin typeface="Calibri" panose="020F0502020204030204"/>
                <a:ea typeface="Calibri" panose="020F0502020204030204"/>
                <a:cs typeface="Calibri" panose="020F0502020204030204"/>
                <a:sym typeface="Calibri" panose="020F0502020204030204"/>
              </a:defRPr>
            </a:pPr>
            <a:endParaRPr/>
          </a:p>
          <a:p>
            <a:pPr defTabSz="457200">
              <a:defRPr b="1">
                <a:latin typeface="Calibri" panose="020F0502020204030204"/>
                <a:ea typeface="Calibri" panose="020F0502020204030204"/>
                <a:cs typeface="Calibri" panose="020F0502020204030204"/>
                <a:sym typeface="Calibri" panose="020F0502020204030204"/>
              </a:defRPr>
            </a:pPr>
            <a:r>
              <a:t>Constraints:</a:t>
            </a:r>
            <a:endParaRPr b="0"/>
          </a:p>
          <a:p>
            <a:pPr defTabSz="457200">
              <a:defRPr>
                <a:latin typeface="Calibri" panose="020F0502020204030204"/>
                <a:ea typeface="Calibri" panose="020F0502020204030204"/>
                <a:cs typeface="Calibri" panose="020F0502020204030204"/>
                <a:sym typeface="Calibri" panose="020F0502020204030204"/>
              </a:defRPr>
            </a:pPr>
            <a:r>
              <a:t>2&lt;=n&lt;=1000</a:t>
            </a:r>
          </a:p>
          <a:p>
            <a:pPr defTabSz="457200">
              <a:defRPr>
                <a:latin typeface="Calibri" panose="020F0502020204030204"/>
                <a:ea typeface="Calibri" panose="020F0502020204030204"/>
                <a:cs typeface="Calibri" panose="020F0502020204030204"/>
                <a:sym typeface="Calibri" panose="020F0502020204030204"/>
              </a:defRPr>
            </a:pPr>
            <a:endParaRPr/>
          </a:p>
          <a:p>
            <a:pPr defTabSz="457200">
              <a:defRPr b="1">
                <a:latin typeface="Calibri" panose="020F0502020204030204"/>
                <a:ea typeface="Calibri" panose="020F0502020204030204"/>
                <a:cs typeface="Calibri" panose="020F0502020204030204"/>
                <a:sym typeface="Calibri" panose="020F0502020204030204"/>
              </a:defRPr>
            </a:pPr>
            <a:r>
              <a:t>Input:</a:t>
            </a:r>
            <a:endParaRPr b="0"/>
          </a:p>
          <a:p>
            <a:pPr defTabSz="457200">
              <a:defRPr>
                <a:latin typeface="Calibri" panose="020F0502020204030204"/>
                <a:ea typeface="Calibri" panose="020F0502020204030204"/>
                <a:cs typeface="Calibri" panose="020F0502020204030204"/>
                <a:sym typeface="Calibri" panose="020F0502020204030204"/>
              </a:defRPr>
            </a:pPr>
            <a:r>
              <a:t>3</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10</a:t>
            </a:r>
          </a:p>
        </p:txBody>
      </p:sp>
      <p:sp>
        <p:nvSpPr>
          <p:cNvPr id="693"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94" name="CustomShape 3"/>
          <p:cNvSpPr txBox="1"/>
          <p:nvPr/>
        </p:nvSpPr>
        <p:spPr>
          <a:xfrm>
            <a:off x="844765" y="1462370"/>
            <a:ext cx="10752744" cy="4713149"/>
          </a:xfrm>
          <a:prstGeom prst="rect">
            <a:avLst/>
          </a:prstGeom>
          <a:ln w="12700">
            <a:miter lim="400000"/>
          </a:ln>
        </p:spPr>
        <p:txBody>
          <a:bodyPr lIns="44999" tIns="44999" rIns="44999" bIns="44999">
            <a:spAutoFit/>
          </a:bodyPr>
          <a:lstStyle/>
          <a:p>
            <a:pPr>
              <a:defRPr>
                <a:latin typeface="Calibri" panose="020F0502020204030204"/>
                <a:ea typeface="Calibri" panose="020F0502020204030204"/>
                <a:cs typeface="Calibri" panose="020F0502020204030204"/>
                <a:sym typeface="Calibri" panose="020F0502020204030204"/>
              </a:defRPr>
            </a:pPr>
            <a:r>
              <a:t>For a given two strings, 'str1' and 'str2', check whether they are a permutation of each other or not.</a:t>
            </a:r>
          </a:p>
          <a:p>
            <a:pPr>
              <a:defRPr>
                <a:latin typeface="Calibri" panose="020F0502020204030204"/>
                <a:ea typeface="Calibri" panose="020F0502020204030204"/>
                <a:cs typeface="Calibri" panose="020F0502020204030204"/>
                <a:sym typeface="Calibri" panose="020F0502020204030204"/>
              </a:defRPr>
            </a:pPr>
            <a:r>
              <a:t>Permutations Of Each Other</a:t>
            </a:r>
          </a:p>
          <a:p>
            <a:pPr>
              <a:defRPr>
                <a:latin typeface="Calibri" panose="020F0502020204030204"/>
                <a:ea typeface="Calibri" panose="020F0502020204030204"/>
                <a:cs typeface="Calibri" panose="020F0502020204030204"/>
                <a:sym typeface="Calibri" panose="020F0502020204030204"/>
              </a:defRPr>
            </a:pPr>
            <a:r>
              <a:t>Two strings are said to be a permutation of each other when either of the string's characters can be rearranged so that it becomes identical to the other one.</a:t>
            </a:r>
          </a:p>
          <a:p>
            <a:pPr>
              <a:defRPr>
                <a:latin typeface="Calibri" panose="020F0502020204030204"/>
                <a:ea typeface="Calibri" panose="020F0502020204030204"/>
                <a:cs typeface="Calibri" panose="020F0502020204030204"/>
                <a:sym typeface="Calibri" panose="020F0502020204030204"/>
              </a:defRPr>
            </a:pPr>
            <a:endParaRPr/>
          </a:p>
          <a:p>
            <a:pPr>
              <a:defRPr b="1">
                <a:latin typeface="Calibri" panose="020F0502020204030204"/>
                <a:ea typeface="Calibri" panose="020F0502020204030204"/>
                <a:cs typeface="Calibri" panose="020F0502020204030204"/>
                <a:sym typeface="Calibri" panose="020F0502020204030204"/>
              </a:defRPr>
            </a:pPr>
            <a:r>
              <a:t>Example: </a:t>
            </a:r>
          </a:p>
          <a:p>
            <a:pPr>
              <a:defRPr>
                <a:latin typeface="Calibri" panose="020F0502020204030204"/>
                <a:ea typeface="Calibri" panose="020F0502020204030204"/>
                <a:cs typeface="Calibri" panose="020F0502020204030204"/>
                <a:sym typeface="Calibri" panose="020F0502020204030204"/>
              </a:defRPr>
            </a:pPr>
            <a:r>
              <a:t>str1= "sinrtg" </a:t>
            </a:r>
          </a:p>
          <a:p>
            <a:pPr>
              <a:defRPr>
                <a:latin typeface="Calibri" panose="020F0502020204030204"/>
                <a:ea typeface="Calibri" panose="020F0502020204030204"/>
                <a:cs typeface="Calibri" panose="020F0502020204030204"/>
                <a:sym typeface="Calibri" panose="020F0502020204030204"/>
              </a:defRPr>
            </a:pPr>
            <a:r>
              <a:t>str2 = "string"</a:t>
            </a:r>
          </a:p>
          <a:p>
            <a:pPr>
              <a:defRPr>
                <a:latin typeface="Calibri" panose="020F0502020204030204"/>
                <a:ea typeface="Calibri" panose="020F0502020204030204"/>
                <a:cs typeface="Calibri" panose="020F0502020204030204"/>
                <a:sym typeface="Calibri" panose="020F0502020204030204"/>
              </a:defRPr>
            </a:pPr>
            <a:endParaRPr/>
          </a:p>
          <a:p>
            <a:pPr>
              <a:defRPr>
                <a:latin typeface="Calibri" panose="020F0502020204030204"/>
                <a:ea typeface="Calibri" panose="020F0502020204030204"/>
                <a:cs typeface="Calibri" panose="020F0502020204030204"/>
                <a:sym typeface="Calibri" panose="020F0502020204030204"/>
              </a:defRPr>
            </a:pPr>
            <a:r>
              <a:t>The character of the first string(str1) can be rearranged to form str2 and hence we can say that the given strings are a permutation of each other.</a:t>
            </a:r>
          </a:p>
          <a:p>
            <a:pPr>
              <a:defRPr>
                <a:latin typeface="Calibri" panose="020F0502020204030204"/>
                <a:ea typeface="Calibri" panose="020F0502020204030204"/>
                <a:cs typeface="Calibri" panose="020F0502020204030204"/>
                <a:sym typeface="Calibri" panose="020F0502020204030204"/>
              </a:defRPr>
            </a:pPr>
            <a:r>
              <a:t>Input Format:</a:t>
            </a:r>
          </a:p>
          <a:p>
            <a:pPr>
              <a:defRPr>
                <a:latin typeface="Calibri" panose="020F0502020204030204"/>
                <a:ea typeface="Calibri" panose="020F0502020204030204"/>
                <a:cs typeface="Calibri" panose="020F0502020204030204"/>
                <a:sym typeface="Calibri" panose="020F0502020204030204"/>
              </a:defRPr>
            </a:pPr>
            <a:r>
              <a:t>The first line of input contains a string without any leading and trailing spaces, representing the first string 'str1'.</a:t>
            </a:r>
          </a:p>
          <a:p>
            <a:pPr>
              <a:defRPr>
                <a:latin typeface="Calibri" panose="020F0502020204030204"/>
                <a:ea typeface="Calibri" panose="020F0502020204030204"/>
                <a:cs typeface="Calibri" panose="020F0502020204030204"/>
                <a:sym typeface="Calibri" panose="020F0502020204030204"/>
              </a:defRPr>
            </a:pPr>
            <a:endParaRPr/>
          </a:p>
          <a:p>
            <a:pPr>
              <a:defRPr>
                <a:latin typeface="Calibri" panose="020F0502020204030204"/>
                <a:ea typeface="Calibri" panose="020F0502020204030204"/>
                <a:cs typeface="Calibri" panose="020F0502020204030204"/>
                <a:sym typeface="Calibri" panose="020F0502020204030204"/>
              </a:defRPr>
            </a:pPr>
            <a:r>
              <a:t>The second line of input contains a string without any leading and trailing spaces, representing the second string 'str2'.</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10</a:t>
            </a:r>
          </a:p>
        </p:txBody>
      </p:sp>
      <p:sp>
        <p:nvSpPr>
          <p:cNvPr id="699"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00" name="CustomShape 3"/>
          <p:cNvSpPr txBox="1"/>
          <p:nvPr/>
        </p:nvSpPr>
        <p:spPr>
          <a:xfrm>
            <a:off x="844765" y="1462370"/>
            <a:ext cx="10752744" cy="3544749"/>
          </a:xfrm>
          <a:prstGeom prst="rect">
            <a:avLst/>
          </a:prstGeom>
          <a:ln w="12700">
            <a:miter lim="400000"/>
          </a:ln>
        </p:spPr>
        <p:txBody>
          <a:bodyPr lIns="44999" tIns="44999" rIns="44999" bIns="44999">
            <a:spAutoFit/>
          </a:bodyPr>
          <a:lstStyle/>
          <a:p>
            <a:pPr>
              <a:defRPr b="1">
                <a:latin typeface="Calibri" panose="020F0502020204030204"/>
                <a:ea typeface="Calibri" panose="020F0502020204030204"/>
                <a:cs typeface="Calibri" panose="020F0502020204030204"/>
                <a:sym typeface="Calibri" panose="020F0502020204030204"/>
              </a:defRPr>
            </a:pPr>
            <a:r>
              <a:t>Note:</a:t>
            </a:r>
          </a:p>
          <a:p>
            <a:pPr>
              <a:defRPr>
                <a:latin typeface="Calibri" panose="020F0502020204030204"/>
                <a:ea typeface="Calibri" panose="020F0502020204030204"/>
                <a:cs typeface="Calibri" panose="020F0502020204030204"/>
                <a:sym typeface="Calibri" panose="020F0502020204030204"/>
              </a:defRPr>
            </a:pPr>
            <a:r>
              <a:t>All the characters in the input strings would be in lower case.</a:t>
            </a:r>
          </a:p>
          <a:p>
            <a:pPr>
              <a:defRPr>
                <a:latin typeface="Calibri" panose="020F0502020204030204"/>
                <a:ea typeface="Calibri" panose="020F0502020204030204"/>
                <a:cs typeface="Calibri" panose="020F0502020204030204"/>
                <a:sym typeface="Calibri" panose="020F0502020204030204"/>
              </a:defRPr>
            </a:pPr>
            <a:r>
              <a:t>Output Format:</a:t>
            </a:r>
          </a:p>
          <a:p>
            <a:pPr>
              <a:defRPr>
                <a:latin typeface="Calibri" panose="020F0502020204030204"/>
                <a:ea typeface="Calibri" panose="020F0502020204030204"/>
                <a:cs typeface="Calibri" panose="020F0502020204030204"/>
                <a:sym typeface="Calibri" panose="020F0502020204030204"/>
              </a:defRPr>
            </a:pPr>
            <a:r>
              <a:t>The only line of output prints either 'true' or 'false', denoting whether the two strings are a permutation of each other or not.</a:t>
            </a:r>
          </a:p>
          <a:p>
            <a:pPr>
              <a:defRPr>
                <a:latin typeface="Calibri" panose="020F0502020204030204"/>
                <a:ea typeface="Calibri" panose="020F0502020204030204"/>
                <a:cs typeface="Calibri" panose="020F0502020204030204"/>
                <a:sym typeface="Calibri" panose="020F0502020204030204"/>
              </a:defRPr>
            </a:pPr>
            <a:endParaRPr/>
          </a:p>
          <a:p>
            <a:pPr>
              <a:defRPr>
                <a:latin typeface="Calibri" panose="020F0502020204030204"/>
                <a:ea typeface="Calibri" panose="020F0502020204030204"/>
                <a:cs typeface="Calibri" panose="020F0502020204030204"/>
                <a:sym typeface="Calibri" panose="020F0502020204030204"/>
              </a:defRPr>
            </a:pPr>
            <a:r>
              <a:t>You are not required to print anything. It has already been taken care of. Just implement the function. </a:t>
            </a:r>
          </a:p>
          <a:p>
            <a:pPr>
              <a:defRPr>
                <a:latin typeface="Calibri" panose="020F0502020204030204"/>
                <a:ea typeface="Calibri" panose="020F0502020204030204"/>
                <a:cs typeface="Calibri" panose="020F0502020204030204"/>
                <a:sym typeface="Calibri" panose="020F0502020204030204"/>
              </a:defRPr>
            </a:pPr>
            <a:r>
              <a:t>Constraints:</a:t>
            </a:r>
          </a:p>
          <a:p>
            <a:pPr>
              <a:defRPr>
                <a:latin typeface="Calibri" panose="020F0502020204030204"/>
                <a:ea typeface="Calibri" panose="020F0502020204030204"/>
                <a:cs typeface="Calibri" panose="020F0502020204030204"/>
                <a:sym typeface="Calibri" panose="020F0502020204030204"/>
              </a:defRPr>
            </a:pPr>
            <a:r>
              <a:t>0 &lt;= N &lt;= 10^6</a:t>
            </a:r>
          </a:p>
          <a:p>
            <a:pPr>
              <a:defRPr>
                <a:latin typeface="Calibri" panose="020F0502020204030204"/>
                <a:ea typeface="Calibri" panose="020F0502020204030204"/>
                <a:cs typeface="Calibri" panose="020F0502020204030204"/>
                <a:sym typeface="Calibri" panose="020F0502020204030204"/>
              </a:defRPr>
            </a:pPr>
            <a:r>
              <a:t>Where N is the length of the input string.</a:t>
            </a:r>
          </a:p>
          <a:p>
            <a:pPr>
              <a:defRPr>
                <a:latin typeface="Calibri" panose="020F0502020204030204"/>
                <a:ea typeface="Calibri" panose="020F0502020204030204"/>
                <a:cs typeface="Calibri" panose="020F0502020204030204"/>
                <a:sym typeface="Calibri" panose="020F0502020204030204"/>
              </a:defRPr>
            </a:pPr>
            <a:endParaRPr/>
          </a:p>
          <a:p>
            <a:pPr>
              <a:defRPr>
                <a:latin typeface="Calibri" panose="020F0502020204030204"/>
                <a:ea typeface="Calibri" panose="020F0502020204030204"/>
                <a:cs typeface="Calibri" panose="020F0502020204030204"/>
                <a:sym typeface="Calibri" panose="020F0502020204030204"/>
              </a:defRPr>
            </a:pPr>
            <a:r>
              <a:t>Time Limit: 1 second</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10</a:t>
            </a:r>
          </a:p>
        </p:txBody>
      </p:sp>
      <p:sp>
        <p:nvSpPr>
          <p:cNvPr id="703"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04" name="CustomShape 3"/>
          <p:cNvSpPr txBox="1"/>
          <p:nvPr/>
        </p:nvSpPr>
        <p:spPr>
          <a:xfrm>
            <a:off x="844765" y="1462370"/>
            <a:ext cx="10752744" cy="3544749"/>
          </a:xfrm>
          <a:prstGeom prst="rect">
            <a:avLst/>
          </a:prstGeom>
          <a:ln w="12700">
            <a:miter lim="400000"/>
          </a:ln>
        </p:spPr>
        <p:txBody>
          <a:bodyPr lIns="44999" tIns="44999" rIns="44999" bIns="44999">
            <a:spAutoFit/>
          </a:bodyPr>
          <a:lstStyle/>
          <a:p>
            <a:pPr>
              <a:defRPr b="1">
                <a:latin typeface="Calibri" panose="020F0502020204030204"/>
                <a:ea typeface="Calibri" panose="020F0502020204030204"/>
                <a:cs typeface="Calibri" panose="020F0502020204030204"/>
                <a:sym typeface="Calibri" panose="020F0502020204030204"/>
              </a:defRPr>
            </a:pPr>
            <a:r>
              <a:t>Sample Input 1:</a:t>
            </a:r>
          </a:p>
          <a:p>
            <a:pPr>
              <a:defRPr>
                <a:latin typeface="Calibri" panose="020F0502020204030204"/>
                <a:ea typeface="Calibri" panose="020F0502020204030204"/>
                <a:cs typeface="Calibri" panose="020F0502020204030204"/>
                <a:sym typeface="Calibri" panose="020F0502020204030204"/>
              </a:defRPr>
            </a:pPr>
            <a:r>
              <a:t>abcde</a:t>
            </a:r>
          </a:p>
          <a:p>
            <a:pPr>
              <a:defRPr>
                <a:latin typeface="Calibri" panose="020F0502020204030204"/>
                <a:ea typeface="Calibri" panose="020F0502020204030204"/>
                <a:cs typeface="Calibri" panose="020F0502020204030204"/>
                <a:sym typeface="Calibri" panose="020F0502020204030204"/>
              </a:defRPr>
            </a:pPr>
            <a:r>
              <a:t>baedc</a:t>
            </a:r>
          </a:p>
          <a:p>
            <a:pPr>
              <a:defRPr>
                <a:latin typeface="Calibri" panose="020F0502020204030204"/>
                <a:ea typeface="Calibri" panose="020F0502020204030204"/>
                <a:cs typeface="Calibri" panose="020F0502020204030204"/>
                <a:sym typeface="Calibri" panose="020F0502020204030204"/>
              </a:defRPr>
            </a:pPr>
            <a:endParaRPr/>
          </a:p>
          <a:p>
            <a:pPr>
              <a:defRPr b="1">
                <a:latin typeface="Calibri" panose="020F0502020204030204"/>
                <a:ea typeface="Calibri" panose="020F0502020204030204"/>
                <a:cs typeface="Calibri" panose="020F0502020204030204"/>
                <a:sym typeface="Calibri" panose="020F0502020204030204"/>
              </a:defRPr>
            </a:pPr>
            <a:r>
              <a:t>Sample Output 1:</a:t>
            </a:r>
          </a:p>
          <a:p>
            <a:pPr>
              <a:defRPr>
                <a:latin typeface="Calibri" panose="020F0502020204030204"/>
                <a:ea typeface="Calibri" panose="020F0502020204030204"/>
                <a:cs typeface="Calibri" panose="020F0502020204030204"/>
                <a:sym typeface="Calibri" panose="020F0502020204030204"/>
              </a:defRPr>
            </a:pPr>
            <a:r>
              <a:t>true</a:t>
            </a:r>
          </a:p>
          <a:p>
            <a:pPr>
              <a:defRPr>
                <a:latin typeface="Calibri" panose="020F0502020204030204"/>
                <a:ea typeface="Calibri" panose="020F0502020204030204"/>
                <a:cs typeface="Calibri" panose="020F0502020204030204"/>
                <a:sym typeface="Calibri" panose="020F0502020204030204"/>
              </a:defRPr>
            </a:pPr>
            <a:endParaRPr/>
          </a:p>
          <a:p>
            <a:pPr>
              <a:defRPr b="1">
                <a:latin typeface="Calibri" panose="020F0502020204030204"/>
                <a:ea typeface="Calibri" panose="020F0502020204030204"/>
                <a:cs typeface="Calibri" panose="020F0502020204030204"/>
                <a:sym typeface="Calibri" panose="020F0502020204030204"/>
              </a:defRPr>
            </a:pPr>
            <a:r>
              <a:t>Sample Input 2:</a:t>
            </a:r>
          </a:p>
          <a:p>
            <a:pPr>
              <a:defRPr>
                <a:latin typeface="Calibri" panose="020F0502020204030204"/>
                <a:ea typeface="Calibri" panose="020F0502020204030204"/>
                <a:cs typeface="Calibri" panose="020F0502020204030204"/>
                <a:sym typeface="Calibri" panose="020F0502020204030204"/>
              </a:defRPr>
            </a:pPr>
            <a:r>
              <a:t>abc</a:t>
            </a:r>
          </a:p>
          <a:p>
            <a:pPr>
              <a:defRPr>
                <a:latin typeface="Calibri" panose="020F0502020204030204"/>
                <a:ea typeface="Calibri" panose="020F0502020204030204"/>
                <a:cs typeface="Calibri" panose="020F0502020204030204"/>
                <a:sym typeface="Calibri" panose="020F0502020204030204"/>
              </a:defRPr>
            </a:pPr>
            <a:r>
              <a:t>cbd</a:t>
            </a:r>
          </a:p>
          <a:p>
            <a:pPr>
              <a:defRPr b="1">
                <a:latin typeface="Calibri" panose="020F0502020204030204"/>
                <a:ea typeface="Calibri" panose="020F0502020204030204"/>
                <a:cs typeface="Calibri" panose="020F0502020204030204"/>
                <a:sym typeface="Calibri" panose="020F0502020204030204"/>
              </a:defRPr>
            </a:pPr>
            <a:r>
              <a:t>Sample Output 2:</a:t>
            </a:r>
          </a:p>
          <a:p>
            <a:pPr>
              <a:defRPr>
                <a:latin typeface="Calibri" panose="020F0502020204030204"/>
                <a:ea typeface="Calibri" panose="020F0502020204030204"/>
                <a:cs typeface="Calibri" panose="020F0502020204030204"/>
                <a:sym typeface="Calibri" panose="020F0502020204030204"/>
              </a:defRPr>
            </a:pPr>
            <a:r>
              <a:t>false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11</a:t>
            </a:r>
          </a:p>
        </p:txBody>
      </p:sp>
      <p:sp>
        <p:nvSpPr>
          <p:cNvPr id="707"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08" name="CustomShape 3"/>
          <p:cNvSpPr txBox="1"/>
          <p:nvPr/>
        </p:nvSpPr>
        <p:spPr>
          <a:xfrm>
            <a:off x="844765" y="1462370"/>
            <a:ext cx="10752744" cy="52973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An intelligence agency has received reports about some threats. The reports consist of numbers in a mysterious method. There is a number “N” and another number “R”. Those numbers are studied thoroughly and it is concluded that all digits of the number ‘N’ are summed up and this action is performed ‘R’ number of times. The resultant is also a single digit that is yet to be deciphered. The task here is to find the single-digit sum of the given number ‘N’ by repeating the action ‘R’ number of times.</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If the value of ‘R’ is 0, print the output as ‘0’.</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Example 1:</a:t>
            </a:r>
            <a:endParaRPr b="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Input :</a:t>
            </a:r>
            <a:endParaRPr b="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99 -&gt; Value of N</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3  -&gt; Value of R</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Output :</a:t>
            </a:r>
            <a:endParaRPr b="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9  -&gt; Possible ways to fill the cistern.</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Explanation:</a:t>
            </a:r>
            <a:endParaRPr b="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Here, the number N=99</a:t>
            </a:r>
          </a:p>
          <a:p>
            <a:pPr marL="457200" indent="-317500" defTabSz="457200">
              <a:buClr>
                <a:srgbClr val="343434"/>
              </a:buClr>
              <a:buSzPct val="100000"/>
              <a:buFont typeface="Helvetica"/>
              <a:buAutoNum type="arabicPeriod"/>
              <a:defRPr>
                <a:solidFill>
                  <a:srgbClr val="343434"/>
                </a:solidFill>
                <a:latin typeface="Calibri" panose="020F0502020204030204"/>
                <a:ea typeface="Calibri" panose="020F0502020204030204"/>
                <a:cs typeface="Calibri" panose="020F0502020204030204"/>
                <a:sym typeface="Calibri" panose="020F0502020204030204"/>
              </a:defRPr>
            </a:pPr>
            <a:r>
              <a:t>Sum of the digits N: 9+9 = 18</a:t>
            </a:r>
          </a:p>
          <a:p>
            <a:pPr marL="457200" indent="-317500" defTabSz="457200">
              <a:buClr>
                <a:srgbClr val="343434"/>
              </a:buClr>
              <a:buSzPct val="100000"/>
              <a:buFont typeface="Helvetica"/>
              <a:buAutoNum type="arabicPeriod"/>
              <a:defRPr>
                <a:solidFill>
                  <a:srgbClr val="343434"/>
                </a:solidFill>
                <a:latin typeface="Calibri" panose="020F0502020204030204"/>
                <a:ea typeface="Calibri" panose="020F0502020204030204"/>
                <a:cs typeface="Calibri" panose="020F0502020204030204"/>
                <a:sym typeface="Calibri" panose="020F0502020204030204"/>
              </a:defRPr>
            </a:pPr>
            <a:r>
              <a:t>Repeat step 2 ‘R’ times i.e. 3 tims  (9+9)+(9+9)+(9+9) = 18+18+18 =54</a:t>
            </a:r>
          </a:p>
          <a:p>
            <a:pPr marL="457200" indent="-317500" defTabSz="457200">
              <a:buClr>
                <a:srgbClr val="343434"/>
              </a:buClr>
              <a:buSzPct val="100000"/>
              <a:buFont typeface="Helvetica"/>
              <a:buAutoNum type="arabicPeriod"/>
              <a:defRPr>
                <a:solidFill>
                  <a:srgbClr val="343434"/>
                </a:solidFill>
                <a:latin typeface="Calibri" panose="020F0502020204030204"/>
                <a:ea typeface="Calibri" panose="020F0502020204030204"/>
                <a:cs typeface="Calibri" panose="020F0502020204030204"/>
                <a:sym typeface="Calibri" panose="020F0502020204030204"/>
              </a:defRPr>
            </a:pPr>
            <a:r>
              <a:t>Add digits of 54 as we need a single digit 5+4</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Hence , the output is 9.</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11</a:t>
            </a:r>
          </a:p>
        </p:txBody>
      </p:sp>
      <p:sp>
        <p:nvSpPr>
          <p:cNvPr id="713"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14" name="CustomShape 3"/>
          <p:cNvSpPr txBox="1"/>
          <p:nvPr/>
        </p:nvSpPr>
        <p:spPr>
          <a:xfrm>
            <a:off x="844765" y="1462370"/>
            <a:ext cx="10752744" cy="4713149"/>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Example 2:</a:t>
            </a:r>
            <a:endParaRPr b="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Input :</a:t>
            </a:r>
            <a:endParaRPr b="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1234   -&gt; Value of N</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2      -&gt; Value of R</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Output :</a:t>
            </a:r>
            <a:endParaRPr b="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2  -&gt; Possible ways to fill the cistern</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Explanation:</a:t>
            </a:r>
            <a:endParaRPr b="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Here, the number N=1234</a:t>
            </a:r>
          </a:p>
          <a:p>
            <a:pPr marL="457200" indent="-317500" defTabSz="457200">
              <a:buClr>
                <a:srgbClr val="343434"/>
              </a:buClr>
              <a:buSzPct val="100000"/>
              <a:buFont typeface="Helvetica"/>
              <a:buAutoNum type="arabicPeriod"/>
              <a:defRPr>
                <a:solidFill>
                  <a:srgbClr val="343434"/>
                </a:solidFill>
                <a:latin typeface="Calibri" panose="020F0502020204030204"/>
                <a:ea typeface="Calibri" panose="020F0502020204030204"/>
                <a:cs typeface="Calibri" panose="020F0502020204030204"/>
                <a:sym typeface="Calibri" panose="020F0502020204030204"/>
              </a:defRPr>
            </a:pPr>
            <a:r>
              <a:t>Sum of the digits of N: 1+2+3+4 =10</a:t>
            </a:r>
          </a:p>
          <a:p>
            <a:pPr marL="457200" indent="-317500" defTabSz="457200">
              <a:buClr>
                <a:srgbClr val="343434"/>
              </a:buClr>
              <a:buSzPct val="100000"/>
              <a:buFont typeface="Helvetica"/>
              <a:buAutoNum type="arabicPeriod"/>
              <a:defRPr>
                <a:solidFill>
                  <a:srgbClr val="343434"/>
                </a:solidFill>
                <a:latin typeface="Calibri" panose="020F0502020204030204"/>
                <a:ea typeface="Calibri" panose="020F0502020204030204"/>
                <a:cs typeface="Calibri" panose="020F0502020204030204"/>
                <a:sym typeface="Calibri" panose="020F0502020204030204"/>
              </a:defRPr>
            </a:pPr>
            <a:r>
              <a:t>Repeat step 2 ‘R’ times i.e. 2 times  (1+2+3+4)+(1+2+3+4)= 10+10=20</a:t>
            </a:r>
          </a:p>
          <a:p>
            <a:pPr marL="457200" indent="-317500" defTabSz="457200">
              <a:buClr>
                <a:srgbClr val="343434"/>
              </a:buClr>
              <a:buSzPct val="100000"/>
              <a:buFont typeface="Helvetica"/>
              <a:buAutoNum type="arabicPeriod"/>
              <a:defRPr>
                <a:solidFill>
                  <a:srgbClr val="343434"/>
                </a:solidFill>
                <a:latin typeface="Calibri" panose="020F0502020204030204"/>
                <a:ea typeface="Calibri" panose="020F0502020204030204"/>
                <a:cs typeface="Calibri" panose="020F0502020204030204"/>
                <a:sym typeface="Calibri" panose="020F0502020204030204"/>
              </a:defRPr>
            </a:pPr>
            <a:r>
              <a:t>Add digits of 20 as we need a single digit. 2+0=2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Hence, the output is 2.</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Constraints:</a:t>
            </a:r>
            <a:endParaRPr b="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0&lt;N&lt;=1000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0&lt;=R&lt;=50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The Input format for testing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11</a:t>
            </a:r>
          </a:p>
        </p:txBody>
      </p:sp>
      <p:sp>
        <p:nvSpPr>
          <p:cNvPr id="717"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18" name="CustomShape 3"/>
          <p:cNvSpPr txBox="1"/>
          <p:nvPr/>
        </p:nvSpPr>
        <p:spPr>
          <a:xfrm>
            <a:off x="844765" y="1462370"/>
            <a:ext cx="10752744" cy="17921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The candidate has to write the code to accept 2 input(s)</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First input- Accept value for N (positive integer number)</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Second input: Accept value for R(Positive integer number)</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The output format for testing </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The output should be a positive integer number or print the message (if any) given in the problem statement. (Check the output in Example 1, Example 2).</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12</a:t>
            </a:r>
          </a:p>
        </p:txBody>
      </p:sp>
      <p:sp>
        <p:nvSpPr>
          <p:cNvPr id="721"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22" name="CustomShape 3"/>
          <p:cNvSpPr txBox="1"/>
          <p:nvPr/>
        </p:nvSpPr>
        <p:spPr>
          <a:xfrm>
            <a:off x="844765" y="1462370"/>
            <a:ext cx="10752744" cy="4576252"/>
          </a:xfrm>
          <a:prstGeom prst="rect">
            <a:avLst/>
          </a:prstGeom>
          <a:ln w="12700">
            <a:miter lim="400000"/>
          </a:ln>
        </p:spPr>
        <p:txBody>
          <a:bodyPr lIns="44999" tIns="44999" rIns="44999" bIns="44999">
            <a:spAutoFit/>
          </a:bodyPr>
          <a:lstStyle/>
          <a:p>
            <a:pPr defTabSz="457200">
              <a:defRPr sz="1700">
                <a:latin typeface="Calibri" panose="020F0502020204030204"/>
                <a:ea typeface="Calibri" panose="020F0502020204030204"/>
                <a:cs typeface="Calibri" panose="020F0502020204030204"/>
                <a:sym typeface="Calibri" panose="020F0502020204030204"/>
              </a:defRPr>
            </a:pPr>
            <a:r>
              <a:t>A supermarket maintains a pricing format for all its products. A value N is printed on each product. When the scanner reads the value N on the item, the product of all the digits in the value N is the price of the item. The task here is to design the software such that given the code of any item N the product (multiplication) of all the digits of value should be computed(price).</a:t>
            </a:r>
          </a:p>
          <a:p>
            <a:pPr defTabSz="457200">
              <a:defRPr sz="1700" b="1">
                <a:latin typeface="Calibri" panose="020F0502020204030204"/>
                <a:ea typeface="Calibri" panose="020F0502020204030204"/>
                <a:cs typeface="Calibri" panose="020F0502020204030204"/>
                <a:sym typeface="Calibri" panose="020F0502020204030204"/>
              </a:defRPr>
            </a:pPr>
            <a:endParaRPr/>
          </a:p>
          <a:p>
            <a:pPr defTabSz="457200">
              <a:defRPr sz="1700" b="1">
                <a:latin typeface="Calibri" panose="020F0502020204030204"/>
                <a:ea typeface="Calibri" panose="020F0502020204030204"/>
                <a:cs typeface="Calibri" panose="020F0502020204030204"/>
                <a:sym typeface="Calibri" panose="020F0502020204030204"/>
              </a:defRPr>
            </a:pPr>
            <a:r>
              <a:t>Example 1:</a:t>
            </a:r>
            <a:endParaRPr b="0"/>
          </a:p>
          <a:p>
            <a:pPr defTabSz="457200">
              <a:defRPr sz="1700" b="1">
                <a:latin typeface="Calibri" panose="020F0502020204030204"/>
                <a:ea typeface="Calibri" panose="020F0502020204030204"/>
                <a:cs typeface="Calibri" panose="020F0502020204030204"/>
                <a:sym typeface="Calibri" panose="020F0502020204030204"/>
              </a:defRPr>
            </a:pPr>
            <a:endParaRPr b="0"/>
          </a:p>
          <a:p>
            <a:pPr defTabSz="457200">
              <a:defRPr sz="1700" b="1">
                <a:latin typeface="Calibri" panose="020F0502020204030204"/>
                <a:ea typeface="Calibri" panose="020F0502020204030204"/>
                <a:cs typeface="Calibri" panose="020F0502020204030204"/>
                <a:sym typeface="Calibri" panose="020F0502020204030204"/>
              </a:defRPr>
            </a:pPr>
            <a:r>
              <a:t>Input :</a:t>
            </a:r>
            <a:endParaRPr b="0"/>
          </a:p>
          <a:p>
            <a:pPr defTabSz="457200">
              <a:defRPr sz="1700">
                <a:latin typeface="Calibri" panose="020F0502020204030204"/>
                <a:ea typeface="Calibri" panose="020F0502020204030204"/>
                <a:cs typeface="Calibri" panose="020F0502020204030204"/>
                <a:sym typeface="Calibri" panose="020F0502020204030204"/>
              </a:defRPr>
            </a:pPr>
            <a:r>
              <a:t>5244 -&gt; Value of N</a:t>
            </a:r>
          </a:p>
          <a:p>
            <a:pPr defTabSz="457200">
              <a:defRPr sz="1700">
                <a:latin typeface="Calibri" panose="020F0502020204030204"/>
                <a:ea typeface="Calibri" panose="020F0502020204030204"/>
                <a:cs typeface="Calibri" panose="020F0502020204030204"/>
                <a:sym typeface="Calibri" panose="020F0502020204030204"/>
              </a:defRPr>
            </a:pPr>
            <a:r>
              <a:rPr b="1"/>
              <a:t>Output :</a:t>
            </a:r>
            <a:br>
              <a:rPr b="1"/>
            </a:br>
            <a:r>
              <a:t>160 -&gt; Price </a:t>
            </a:r>
          </a:p>
          <a:p>
            <a:pPr defTabSz="457200">
              <a:defRPr sz="1700" b="1">
                <a:latin typeface="Calibri" panose="020F0502020204030204"/>
                <a:ea typeface="Calibri" panose="020F0502020204030204"/>
                <a:cs typeface="Calibri" panose="020F0502020204030204"/>
                <a:sym typeface="Calibri" panose="020F0502020204030204"/>
              </a:defRPr>
            </a:pPr>
            <a:endParaRPr/>
          </a:p>
          <a:p>
            <a:pPr defTabSz="457200">
              <a:defRPr sz="1700" b="1">
                <a:latin typeface="Calibri" panose="020F0502020204030204"/>
                <a:ea typeface="Calibri" panose="020F0502020204030204"/>
                <a:cs typeface="Calibri" panose="020F0502020204030204"/>
                <a:sym typeface="Calibri" panose="020F0502020204030204"/>
              </a:defRPr>
            </a:pPr>
            <a:r>
              <a:t>Explanation:</a:t>
            </a:r>
            <a:endParaRPr b="0"/>
          </a:p>
          <a:p>
            <a:pPr defTabSz="457200">
              <a:defRPr sz="1700">
                <a:latin typeface="Calibri" panose="020F0502020204030204"/>
                <a:ea typeface="Calibri" panose="020F0502020204030204"/>
                <a:cs typeface="Calibri" panose="020F0502020204030204"/>
                <a:sym typeface="Calibri" panose="020F0502020204030204"/>
              </a:defRPr>
            </a:pPr>
            <a:r>
              <a:t>From the input above </a:t>
            </a:r>
          </a:p>
          <a:p>
            <a:pPr defTabSz="457200">
              <a:defRPr sz="1700">
                <a:latin typeface="Calibri" panose="020F0502020204030204"/>
                <a:ea typeface="Calibri" panose="020F0502020204030204"/>
                <a:cs typeface="Calibri" panose="020F0502020204030204"/>
                <a:sym typeface="Calibri" panose="020F0502020204030204"/>
              </a:defRPr>
            </a:pPr>
            <a:r>
              <a:t>Product of the digits 5,2,4,4</a:t>
            </a:r>
          </a:p>
          <a:p>
            <a:pPr defTabSz="457200">
              <a:defRPr sz="1700">
                <a:latin typeface="Calibri" panose="020F0502020204030204"/>
                <a:ea typeface="Calibri" panose="020F0502020204030204"/>
                <a:cs typeface="Calibri" panose="020F0502020204030204"/>
                <a:sym typeface="Calibri" panose="020F0502020204030204"/>
              </a:defRPr>
            </a:pPr>
            <a:r>
              <a:t>5*2*4*4= 160</a:t>
            </a:r>
          </a:p>
          <a:p>
            <a:pPr defTabSz="457200">
              <a:defRPr sz="1700">
                <a:latin typeface="Calibri" panose="020F0502020204030204"/>
                <a:ea typeface="Calibri" panose="020F0502020204030204"/>
                <a:cs typeface="Calibri" panose="020F0502020204030204"/>
                <a:sym typeface="Calibri" panose="020F0502020204030204"/>
              </a:defRPr>
            </a:pPr>
            <a:r>
              <a:t>Hence, output is 160.</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2</a:t>
            </a:r>
          </a:p>
        </p:txBody>
      </p:sp>
      <p:sp>
        <p:nvSpPr>
          <p:cNvPr id="62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27" name="CustomShape 3"/>
          <p:cNvSpPr txBox="1"/>
          <p:nvPr/>
        </p:nvSpPr>
        <p:spPr>
          <a:xfrm>
            <a:off x="844765" y="1462370"/>
            <a:ext cx="10752744" cy="3544749"/>
          </a:xfrm>
          <a:prstGeom prst="rect">
            <a:avLst/>
          </a:prstGeom>
          <a:ln w="12700">
            <a:miter lim="400000"/>
          </a:ln>
        </p:spPr>
        <p:txBody>
          <a:bodyPr lIns="44999" tIns="44999" rIns="44999" bIns="44999">
            <a:spAutoFit/>
          </a:bodyPr>
          <a:lstStyle/>
          <a:p>
            <a:pPr defTabSz="457200">
              <a:defRPr>
                <a:latin typeface="Calibri" panose="020F0502020204030204"/>
                <a:ea typeface="Calibri" panose="020F0502020204030204"/>
                <a:cs typeface="Calibri" panose="020F0502020204030204"/>
                <a:sym typeface="Calibri" panose="020F0502020204030204"/>
              </a:defRPr>
            </a:pPr>
            <a:r>
              <a:rPr dirty="0"/>
              <a:t>Write a program to convert a decimal number in the base 17 to a decimal number in base 10 :</a:t>
            </a:r>
          </a:p>
          <a:p>
            <a:pPr defTabSz="457200">
              <a:defRPr>
                <a:latin typeface="Calibri" panose="020F0502020204030204"/>
                <a:ea typeface="Calibri" panose="020F0502020204030204"/>
                <a:cs typeface="Calibri" panose="020F0502020204030204"/>
                <a:sym typeface="Calibri" panose="020F0502020204030204"/>
              </a:defRPr>
            </a:pPr>
            <a:r>
              <a:rPr dirty="0"/>
              <a:t>Problem statement</a:t>
            </a:r>
          </a:p>
          <a:p>
            <a:pPr defTabSz="457200">
              <a:defRPr>
                <a:latin typeface="Calibri" panose="020F0502020204030204"/>
                <a:ea typeface="Calibri" panose="020F0502020204030204"/>
                <a:cs typeface="Calibri" panose="020F0502020204030204"/>
                <a:sym typeface="Calibri" panose="020F0502020204030204"/>
              </a:defRPr>
            </a:pPr>
            <a:r>
              <a:rPr dirty="0"/>
              <a:t>Apply decimal conversion logic to solve this problem, where 0 - 9 digits are same, while replace A B C D E F G with 10 11 12 13 14 15 16 respectively in the given input and do the conversion accordingly</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b="1">
                <a:latin typeface="Calibri" panose="020F0502020204030204"/>
                <a:ea typeface="Calibri" panose="020F0502020204030204"/>
                <a:cs typeface="Calibri" panose="020F0502020204030204"/>
                <a:sym typeface="Calibri" panose="020F0502020204030204"/>
              </a:defRPr>
            </a:pPr>
            <a:r>
              <a:rPr dirty="0"/>
              <a:t>Example-1</a:t>
            </a:r>
          </a:p>
          <a:p>
            <a:pPr defTabSz="457200">
              <a:defRPr>
                <a:latin typeface="Calibri" panose="020F0502020204030204"/>
                <a:ea typeface="Calibri" panose="020F0502020204030204"/>
                <a:cs typeface="Calibri" panose="020F0502020204030204"/>
                <a:sym typeface="Calibri" panose="020F0502020204030204"/>
              </a:defRPr>
            </a:pPr>
            <a:r>
              <a:rPr dirty="0"/>
              <a:t>Input: 1A</a:t>
            </a:r>
          </a:p>
          <a:p>
            <a:pPr defTabSz="457200">
              <a:defRPr>
                <a:latin typeface="Calibri" panose="020F0502020204030204"/>
                <a:ea typeface="Calibri" panose="020F0502020204030204"/>
                <a:cs typeface="Calibri" panose="020F0502020204030204"/>
                <a:sym typeface="Calibri" panose="020F0502020204030204"/>
              </a:defRPr>
            </a:pPr>
            <a:r>
              <a:rPr dirty="0"/>
              <a:t>Expected Output: 27</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b="1">
                <a:latin typeface="Calibri" panose="020F0502020204030204"/>
                <a:ea typeface="Calibri" panose="020F0502020204030204"/>
                <a:cs typeface="Calibri" panose="020F0502020204030204"/>
                <a:sym typeface="Calibri" panose="020F0502020204030204"/>
              </a:defRPr>
            </a:pPr>
            <a:r>
              <a:rPr dirty="0"/>
              <a:t>Example-2</a:t>
            </a:r>
          </a:p>
          <a:p>
            <a:pPr defTabSz="457200">
              <a:defRPr>
                <a:latin typeface="Calibri" panose="020F0502020204030204"/>
                <a:ea typeface="Calibri" panose="020F0502020204030204"/>
                <a:cs typeface="Calibri" panose="020F0502020204030204"/>
                <a:sym typeface="Calibri" panose="020F0502020204030204"/>
              </a:defRPr>
            </a:pPr>
            <a:r>
              <a:rPr dirty="0"/>
              <a:t>Input: 23GF</a:t>
            </a:r>
          </a:p>
          <a:p>
            <a:pPr defTabSz="457200">
              <a:defRPr>
                <a:latin typeface="Calibri" panose="020F0502020204030204"/>
                <a:ea typeface="Calibri" panose="020F0502020204030204"/>
                <a:cs typeface="Calibri" panose="020F0502020204030204"/>
                <a:sym typeface="Calibri" panose="020F0502020204030204"/>
              </a:defRPr>
            </a:pPr>
            <a:r>
              <a:rPr dirty="0"/>
              <a:t>Expected Output: 10980</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txBox="1"/>
          <p:nvPr/>
        </p:nvSpPr>
        <p:spPr>
          <a:xfrm>
            <a:off x="9447120" y="3298680"/>
            <a:ext cx="1918800" cy="398513"/>
          </a:xfrm>
          <a:prstGeom prst="rect">
            <a:avLst/>
          </a:prstGeom>
          <a:ln w="12700">
            <a:miter lim="400000"/>
          </a:ln>
        </p:spPr>
        <p:txBody>
          <a:bodyPr lIns="0" tIns="0" rIns="0" bIns="0">
            <a:spAutoFit/>
          </a:bodyPr>
          <a:lstStyle>
            <a:lvl1pPr>
              <a:defRPr sz="3000" b="1">
                <a:latin typeface="Calibri" panose="020F0502020204030204"/>
                <a:ea typeface="Calibri" panose="020F0502020204030204"/>
                <a:cs typeface="Calibri" panose="020F0502020204030204"/>
                <a:sym typeface="Calibri" panose="020F0502020204030204"/>
              </a:defRPr>
            </a:lvl1pPr>
          </a:lstStyle>
          <a:p>
            <a:r>
              <a:t>THANK YOU</a:t>
            </a:r>
          </a:p>
        </p:txBody>
      </p:sp>
      <p:sp>
        <p:nvSpPr>
          <p:cNvPr id="727" name="CustomShape 2"/>
          <p:cNvSpPr/>
          <p:nvPr/>
        </p:nvSpPr>
        <p:spPr>
          <a:xfrm>
            <a:off x="1389240" y="3888359"/>
            <a:ext cx="9964440" cy="16561"/>
          </a:xfrm>
          <a:prstGeom prst="rect">
            <a:avLst/>
          </a:prstGeom>
          <a:ln w="25560">
            <a:solidFill>
              <a:srgbClr val="000000"/>
            </a:solidFill>
          </a:ln>
        </p:spPr>
        <p:txBody>
          <a:bodyPr lIns="45719" rIns="45719"/>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53105" y="-592504"/>
            <a:ext cx="6096000" cy="11172289"/>
          </a:xfrm>
          <a:prstGeom prst="rect">
            <a:avLst/>
          </a:prstGeom>
        </p:spPr>
        <p:txBody>
          <a:bodyPr>
            <a:spAutoFit/>
          </a:bodyPr>
          <a:lstStyle/>
          <a:p>
            <a:r>
              <a:rPr lang="en-US" dirty="0"/>
              <a:t>#include &lt;</a:t>
            </a:r>
            <a:r>
              <a:rPr lang="en-US" dirty="0" err="1"/>
              <a:t>stdio.h</a:t>
            </a:r>
            <a:r>
              <a:rPr lang="en-US" dirty="0"/>
              <a:t>&gt;</a:t>
            </a:r>
          </a:p>
          <a:p>
            <a:r>
              <a:rPr lang="en-US" dirty="0"/>
              <a:t>#include &lt;</a:t>
            </a:r>
            <a:r>
              <a:rPr lang="en-US" dirty="0" err="1"/>
              <a:t>math.h</a:t>
            </a:r>
            <a:r>
              <a:rPr lang="en-US" dirty="0"/>
              <a:t>&gt;</a:t>
            </a:r>
          </a:p>
          <a:p>
            <a:r>
              <a:rPr lang="en-US" dirty="0"/>
              <a:t>#include &lt;</a:t>
            </a:r>
            <a:r>
              <a:rPr lang="en-US" dirty="0" err="1"/>
              <a:t>string.h</a:t>
            </a:r>
            <a:r>
              <a:rPr lang="en-US" dirty="0"/>
              <a:t>&gt;</a:t>
            </a:r>
          </a:p>
          <a:p>
            <a:endParaRPr lang="en-US" dirty="0"/>
          </a:p>
          <a:p>
            <a:r>
              <a:rPr lang="en-US" dirty="0"/>
              <a:t>int main(){</a:t>
            </a:r>
          </a:p>
          <a:p>
            <a:endParaRPr lang="en-US" dirty="0"/>
          </a:p>
          <a:p>
            <a:r>
              <a:rPr lang="en-US" dirty="0"/>
              <a:t>  char </a:t>
            </a:r>
            <a:r>
              <a:rPr lang="en-US" dirty="0" err="1"/>
              <a:t>baseSeventeen</a:t>
            </a:r>
            <a:r>
              <a:rPr lang="en-US" dirty="0"/>
              <a:t>[17];</a:t>
            </a:r>
          </a:p>
          <a:p>
            <a:r>
              <a:rPr lang="en-US" dirty="0"/>
              <a:t>  long </a:t>
            </a:r>
            <a:r>
              <a:rPr lang="en-US" dirty="0" err="1"/>
              <a:t>long</a:t>
            </a:r>
            <a:r>
              <a:rPr lang="en-US" dirty="0"/>
              <a:t> decimal, place;</a:t>
            </a:r>
          </a:p>
          <a:p>
            <a:endParaRPr lang="en-US" dirty="0"/>
          </a:p>
          <a:p>
            <a:r>
              <a:rPr lang="en-US" dirty="0"/>
              <a:t>  int </a:t>
            </a:r>
            <a:r>
              <a:rPr lang="en-US" dirty="0" err="1"/>
              <a:t>i</a:t>
            </a:r>
            <a:r>
              <a:rPr lang="en-US" dirty="0"/>
              <a:t> = 0, </a:t>
            </a:r>
            <a:r>
              <a:rPr lang="en-US" dirty="0" err="1"/>
              <a:t>val</a:t>
            </a:r>
            <a:r>
              <a:rPr lang="en-US" dirty="0"/>
              <a:t>, </a:t>
            </a:r>
            <a:r>
              <a:rPr lang="en-US" dirty="0" err="1"/>
              <a:t>len</a:t>
            </a:r>
            <a:r>
              <a:rPr lang="en-US" dirty="0"/>
              <a:t>;</a:t>
            </a:r>
          </a:p>
          <a:p>
            <a:r>
              <a:rPr lang="en-US" dirty="0"/>
              <a:t>  decimal = 0;</a:t>
            </a:r>
          </a:p>
          <a:p>
            <a:r>
              <a:rPr lang="en-US" dirty="0"/>
              <a:t>  </a:t>
            </a:r>
          </a:p>
          <a:p>
            <a:r>
              <a:rPr lang="en-US" dirty="0"/>
              <a:t>  </a:t>
            </a:r>
            <a:r>
              <a:rPr lang="en-US" dirty="0" err="1"/>
              <a:t>scanf</a:t>
            </a:r>
            <a:r>
              <a:rPr lang="en-US" dirty="0"/>
              <a:t>("%s",</a:t>
            </a:r>
            <a:r>
              <a:rPr lang="en-US" dirty="0" err="1"/>
              <a:t>baseSeventeen</a:t>
            </a:r>
            <a:r>
              <a:rPr lang="en-US" dirty="0"/>
              <a:t>);</a:t>
            </a:r>
          </a:p>
          <a:p>
            <a:endParaRPr lang="en-US" dirty="0"/>
          </a:p>
          <a:p>
            <a:r>
              <a:rPr lang="en-US" dirty="0"/>
              <a:t>  </a:t>
            </a:r>
            <a:r>
              <a:rPr lang="en-US" dirty="0" err="1"/>
              <a:t>len</a:t>
            </a:r>
            <a:r>
              <a:rPr lang="en-US" dirty="0"/>
              <a:t> = </a:t>
            </a:r>
            <a:r>
              <a:rPr lang="en-US" dirty="0" err="1"/>
              <a:t>strlen</a:t>
            </a:r>
            <a:r>
              <a:rPr lang="en-US" dirty="0"/>
              <a:t>(</a:t>
            </a:r>
            <a:r>
              <a:rPr lang="en-US" dirty="0" err="1"/>
              <a:t>baseSeventeen</a:t>
            </a:r>
            <a:r>
              <a:rPr lang="en-US" dirty="0"/>
              <a:t>);</a:t>
            </a:r>
          </a:p>
          <a:p>
            <a:r>
              <a:rPr lang="en-US" dirty="0"/>
              <a:t>  </a:t>
            </a:r>
            <a:r>
              <a:rPr lang="en-US" dirty="0" err="1"/>
              <a:t>len</a:t>
            </a:r>
            <a:r>
              <a:rPr lang="en-US" dirty="0"/>
              <a:t>--;</a:t>
            </a:r>
          </a:p>
          <a:p>
            <a:endParaRPr lang="en-US" dirty="0"/>
          </a:p>
          <a:p>
            <a:r>
              <a:rPr lang="en-US" dirty="0"/>
              <a:t>  for(</a:t>
            </a:r>
            <a:r>
              <a:rPr lang="en-US" dirty="0" err="1"/>
              <a:t>i</a:t>
            </a:r>
            <a:r>
              <a:rPr lang="en-US" dirty="0"/>
              <a:t> = 0;baseSeventeen[</a:t>
            </a:r>
            <a:r>
              <a:rPr lang="en-US" dirty="0" err="1"/>
              <a:t>i</a:t>
            </a:r>
            <a:r>
              <a:rPr lang="en-US" dirty="0"/>
              <a:t>]!='\0';i++)</a:t>
            </a:r>
          </a:p>
          <a:p>
            <a:r>
              <a:rPr lang="en-US" dirty="0"/>
              <a:t>  {</a:t>
            </a:r>
          </a:p>
          <a:p>
            <a:r>
              <a:rPr lang="en-US" dirty="0"/>
              <a:t>    if(</a:t>
            </a:r>
            <a:r>
              <a:rPr lang="en-US" dirty="0" err="1"/>
              <a:t>baseSeventeen</a:t>
            </a:r>
            <a:r>
              <a:rPr lang="en-US" dirty="0"/>
              <a:t>[</a:t>
            </a:r>
            <a:r>
              <a:rPr lang="en-US" dirty="0" err="1"/>
              <a:t>i</a:t>
            </a:r>
            <a:r>
              <a:rPr lang="en-US" dirty="0"/>
              <a:t>]&gt;='0'&amp;&amp; </a:t>
            </a:r>
            <a:r>
              <a:rPr lang="en-US" dirty="0" err="1"/>
              <a:t>baseSeventeen</a:t>
            </a:r>
            <a:r>
              <a:rPr lang="en-US" dirty="0"/>
              <a:t>[</a:t>
            </a:r>
            <a:r>
              <a:rPr lang="en-US" dirty="0" err="1"/>
              <a:t>i</a:t>
            </a:r>
            <a:r>
              <a:rPr lang="en-US" dirty="0"/>
              <a:t>]&lt;='9'){</a:t>
            </a:r>
          </a:p>
          <a:p>
            <a:endParaRPr lang="en-US" dirty="0"/>
          </a:p>
          <a:p>
            <a:r>
              <a:rPr lang="en-US" dirty="0"/>
              <a:t>      </a:t>
            </a:r>
            <a:r>
              <a:rPr lang="en-US" dirty="0" err="1"/>
              <a:t>val</a:t>
            </a:r>
            <a:r>
              <a:rPr lang="en-US" dirty="0"/>
              <a:t> = </a:t>
            </a:r>
            <a:r>
              <a:rPr lang="en-US" dirty="0" err="1"/>
              <a:t>baseSeventeen</a:t>
            </a:r>
            <a:r>
              <a:rPr lang="en-US" dirty="0"/>
              <a:t>[</a:t>
            </a:r>
            <a:r>
              <a:rPr lang="en-US" dirty="0" err="1"/>
              <a:t>i</a:t>
            </a:r>
            <a:r>
              <a:rPr lang="en-US" dirty="0"/>
              <a:t>] - 48; // </a:t>
            </a:r>
            <a:r>
              <a:rPr lang="en-US" dirty="0" err="1"/>
              <a:t>ASCIIvalues</a:t>
            </a:r>
            <a:r>
              <a:rPr lang="en-US" dirty="0"/>
              <a:t> of 0 - 9 is 48 to 57</a:t>
            </a:r>
          </a:p>
          <a:p>
            <a:r>
              <a:rPr lang="en-US" dirty="0"/>
              <a:t>    }</a:t>
            </a:r>
          </a:p>
          <a:p>
            <a:r>
              <a:rPr lang="en-US" dirty="0"/>
              <a:t>    else if(</a:t>
            </a:r>
            <a:r>
              <a:rPr lang="en-US" dirty="0" err="1"/>
              <a:t>baseSeventeen</a:t>
            </a:r>
            <a:r>
              <a:rPr lang="en-US" dirty="0"/>
              <a:t>[</a:t>
            </a:r>
            <a:r>
              <a:rPr lang="en-US" dirty="0" err="1"/>
              <a:t>i</a:t>
            </a:r>
            <a:r>
              <a:rPr lang="en-US" dirty="0"/>
              <a:t>]&gt;='a'&amp;&amp; </a:t>
            </a:r>
            <a:r>
              <a:rPr lang="en-US" dirty="0" err="1"/>
              <a:t>baseSeventeen</a:t>
            </a:r>
            <a:r>
              <a:rPr lang="en-US" dirty="0"/>
              <a:t>[</a:t>
            </a:r>
            <a:r>
              <a:rPr lang="en-US" dirty="0" err="1"/>
              <a:t>i</a:t>
            </a:r>
            <a:r>
              <a:rPr lang="en-US" dirty="0"/>
              <a:t>]&lt;='g'){</a:t>
            </a:r>
          </a:p>
          <a:p>
            <a:endParaRPr lang="en-US" dirty="0"/>
          </a:p>
          <a:p>
            <a:r>
              <a:rPr lang="en-US" dirty="0"/>
              <a:t>      </a:t>
            </a:r>
            <a:r>
              <a:rPr lang="en-US" dirty="0" err="1"/>
              <a:t>val</a:t>
            </a:r>
            <a:r>
              <a:rPr lang="en-US" dirty="0"/>
              <a:t> = </a:t>
            </a:r>
            <a:r>
              <a:rPr lang="en-US" dirty="0" err="1"/>
              <a:t>baseSeventeen</a:t>
            </a:r>
            <a:r>
              <a:rPr lang="en-US" dirty="0"/>
              <a:t>[</a:t>
            </a:r>
            <a:r>
              <a:rPr lang="en-US" dirty="0" err="1"/>
              <a:t>i</a:t>
            </a:r>
            <a:r>
              <a:rPr lang="en-US" dirty="0"/>
              <a:t>] - 97 + 10; // ASCII values of 'a' to 'g' are 97 to 103</a:t>
            </a:r>
          </a:p>
          <a:p>
            <a:r>
              <a:rPr lang="en-US" dirty="0"/>
              <a:t>    }</a:t>
            </a:r>
          </a:p>
          <a:p>
            <a:r>
              <a:rPr lang="en-US" dirty="0"/>
              <a:t>    else if(</a:t>
            </a:r>
            <a:r>
              <a:rPr lang="en-US" dirty="0" err="1"/>
              <a:t>baseSeventeen</a:t>
            </a:r>
            <a:r>
              <a:rPr lang="en-US" dirty="0"/>
              <a:t>[</a:t>
            </a:r>
            <a:r>
              <a:rPr lang="en-US" dirty="0" err="1"/>
              <a:t>i</a:t>
            </a:r>
            <a:r>
              <a:rPr lang="en-US" dirty="0"/>
              <a:t>]&gt;='A'&amp;&amp; </a:t>
            </a:r>
            <a:r>
              <a:rPr lang="en-US" dirty="0" err="1"/>
              <a:t>baseSeventeen</a:t>
            </a:r>
            <a:r>
              <a:rPr lang="en-US" dirty="0"/>
              <a:t>[</a:t>
            </a:r>
            <a:r>
              <a:rPr lang="en-US" dirty="0" err="1"/>
              <a:t>i</a:t>
            </a:r>
            <a:r>
              <a:rPr lang="en-US" dirty="0"/>
              <a:t>]&lt;='G'){</a:t>
            </a:r>
          </a:p>
          <a:p>
            <a:endParaRPr lang="en-US" dirty="0"/>
          </a:p>
          <a:p>
            <a:r>
              <a:rPr lang="en-US" dirty="0"/>
              <a:t>      </a:t>
            </a:r>
            <a:r>
              <a:rPr lang="en-US" dirty="0" err="1"/>
              <a:t>val</a:t>
            </a:r>
            <a:r>
              <a:rPr lang="en-US" dirty="0"/>
              <a:t> = </a:t>
            </a:r>
            <a:r>
              <a:rPr lang="en-US" dirty="0" err="1"/>
              <a:t>baseSeventeen</a:t>
            </a:r>
            <a:r>
              <a:rPr lang="en-US" dirty="0"/>
              <a:t>[</a:t>
            </a:r>
            <a:r>
              <a:rPr lang="en-US" dirty="0" err="1"/>
              <a:t>i</a:t>
            </a:r>
            <a:r>
              <a:rPr lang="en-US" dirty="0"/>
              <a:t>] - 65 + 10; // ASCII value of 'A' to 'G' are 65 to 71</a:t>
            </a:r>
          </a:p>
          <a:p>
            <a:r>
              <a:rPr lang="en-US" dirty="0"/>
              <a:t>    }</a:t>
            </a:r>
          </a:p>
          <a:p>
            <a:r>
              <a:rPr lang="en-US" dirty="0"/>
              <a:t>    decimal = decimal + </a:t>
            </a:r>
            <a:r>
              <a:rPr lang="en-US" dirty="0" err="1"/>
              <a:t>val</a:t>
            </a:r>
            <a:r>
              <a:rPr lang="en-US" dirty="0"/>
              <a:t> * pow(17,len);</a:t>
            </a:r>
          </a:p>
          <a:p>
            <a:r>
              <a:rPr lang="en-US" dirty="0"/>
              <a:t>    </a:t>
            </a:r>
            <a:r>
              <a:rPr lang="en-US" dirty="0" err="1"/>
              <a:t>len</a:t>
            </a:r>
            <a:r>
              <a:rPr lang="en-US" dirty="0"/>
              <a:t>--;</a:t>
            </a:r>
          </a:p>
          <a:p>
            <a:r>
              <a:rPr lang="en-US" dirty="0"/>
              <a:t>  }</a:t>
            </a:r>
          </a:p>
          <a:p>
            <a:r>
              <a:rPr lang="en-US" dirty="0"/>
              <a:t>  </a:t>
            </a:r>
            <a:r>
              <a:rPr lang="en-US" dirty="0" err="1"/>
              <a:t>printf</a:t>
            </a:r>
            <a:r>
              <a:rPr lang="en-US" dirty="0"/>
              <a:t>("%</a:t>
            </a:r>
            <a:r>
              <a:rPr lang="en-US" dirty="0" err="1"/>
              <a:t>lld</a:t>
            </a:r>
            <a:r>
              <a:rPr lang="en-US" dirty="0"/>
              <a:t>",decimal);</a:t>
            </a:r>
          </a:p>
          <a:p>
            <a:r>
              <a:rPr lang="en-US" dirty="0"/>
              <a:t>  return 0;</a:t>
            </a:r>
          </a:p>
          <a:p>
            <a:r>
              <a:rPr lang="en-US"/>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2</a:t>
            </a:r>
          </a:p>
        </p:txBody>
      </p:sp>
      <p:sp>
        <p:nvSpPr>
          <p:cNvPr id="632"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33" name="CustomShape 3"/>
          <p:cNvSpPr txBox="1"/>
          <p:nvPr/>
        </p:nvSpPr>
        <p:spPr>
          <a:xfrm>
            <a:off x="1004422" y="1534942"/>
            <a:ext cx="10752744" cy="2376349"/>
          </a:xfrm>
          <a:prstGeom prst="rect">
            <a:avLst/>
          </a:prstGeom>
          <a:ln w="12700">
            <a:miter lim="400000"/>
          </a:ln>
        </p:spPr>
        <p:txBody>
          <a:bodyPr lIns="44999" tIns="44999" rIns="44999" bIns="44999">
            <a:spAutoFit/>
          </a:bodyPr>
          <a:lstStyle/>
          <a:p>
            <a:pPr defTabSz="457200">
              <a:defRPr>
                <a:latin typeface="Calibri" panose="020F0502020204030204"/>
                <a:ea typeface="Calibri" panose="020F0502020204030204"/>
                <a:cs typeface="Calibri" panose="020F0502020204030204"/>
                <a:sym typeface="Calibri" panose="020F0502020204030204"/>
              </a:defRPr>
            </a:pPr>
            <a:r>
              <a:rPr dirty="0"/>
              <a:t>Write a C program which will convert a given decimal integer number N to its binary equivalent. The given number N, a positive integer, will be passed to the program using the first command line parameter. Print the equivalent binary number to </a:t>
            </a:r>
            <a:r>
              <a:rPr dirty="0" err="1"/>
              <a:t>stdout</a:t>
            </a:r>
            <a:r>
              <a:rPr dirty="0"/>
              <a:t>. Other than the binary number, no other extra information should be printed to </a:t>
            </a:r>
            <a:r>
              <a:rPr dirty="0" err="1"/>
              <a:t>stdout</a:t>
            </a:r>
            <a:r>
              <a:rPr dirty="0"/>
              <a:t> .</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a:latin typeface="Calibri" panose="020F0502020204030204"/>
                <a:ea typeface="Calibri" panose="020F0502020204030204"/>
                <a:cs typeface="Calibri" panose="020F0502020204030204"/>
                <a:sym typeface="Calibri" panose="020F0502020204030204"/>
              </a:defRPr>
            </a:pPr>
            <a:r>
              <a:rPr dirty="0"/>
              <a:t>Example: </a:t>
            </a:r>
          </a:p>
          <a:p>
            <a:pPr defTabSz="457200">
              <a:defRPr>
                <a:latin typeface="Calibri" panose="020F0502020204030204"/>
                <a:ea typeface="Calibri" panose="020F0502020204030204"/>
                <a:cs typeface="Calibri" panose="020F0502020204030204"/>
                <a:sym typeface="Calibri" panose="020F0502020204030204"/>
              </a:defRPr>
            </a:pPr>
            <a:r>
              <a:rPr dirty="0"/>
              <a:t>Given,</a:t>
            </a:r>
          </a:p>
          <a:p>
            <a:pPr defTabSz="457200">
              <a:defRPr>
                <a:latin typeface="Calibri" panose="020F0502020204030204"/>
                <a:ea typeface="Calibri" panose="020F0502020204030204"/>
                <a:cs typeface="Calibri" panose="020F0502020204030204"/>
                <a:sym typeface="Calibri" panose="020F0502020204030204"/>
              </a:defRPr>
            </a:pPr>
            <a:r>
              <a:rPr dirty="0"/>
              <a:t>input “19”, here N=19, </a:t>
            </a:r>
          </a:p>
          <a:p>
            <a:pPr defTabSz="457200">
              <a:defRPr>
                <a:latin typeface="Calibri" panose="020F0502020204030204"/>
                <a:ea typeface="Calibri" panose="020F0502020204030204"/>
                <a:cs typeface="Calibri" panose="020F0502020204030204"/>
                <a:sym typeface="Calibri" panose="020F0502020204030204"/>
              </a:defRPr>
            </a:pPr>
            <a:r>
              <a:rPr dirty="0"/>
              <a:t>expected output 10011</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612845"/>
            <a:ext cx="6096000" cy="5632311"/>
          </a:xfrm>
          <a:prstGeom prst="rect">
            <a:avLst/>
          </a:prstGeom>
        </p:spPr>
        <p:txBody>
          <a:bodyPr>
            <a:spAutoFit/>
          </a:bodyPr>
          <a:lstStyle/>
          <a:p>
            <a:r>
              <a:rPr lang="en-US" dirty="0"/>
              <a:t>#include&lt;</a:t>
            </a:r>
            <a:r>
              <a:rPr lang="en-US" dirty="0" err="1"/>
              <a:t>stdio.h</a:t>
            </a:r>
            <a:r>
              <a:rPr lang="en-US" dirty="0"/>
              <a:t>&gt;</a:t>
            </a:r>
          </a:p>
          <a:p>
            <a:r>
              <a:rPr lang="en-US" dirty="0"/>
              <a:t>#include&lt;</a:t>
            </a:r>
            <a:r>
              <a:rPr lang="en-US" dirty="0" err="1"/>
              <a:t>stdlib.h</a:t>
            </a:r>
            <a:r>
              <a:rPr lang="en-US" dirty="0"/>
              <a:t>&gt;</a:t>
            </a:r>
          </a:p>
          <a:p>
            <a:r>
              <a:rPr lang="en-US" dirty="0"/>
              <a:t>int main(){</a:t>
            </a:r>
          </a:p>
          <a:p>
            <a:r>
              <a:rPr lang="en-US" dirty="0"/>
              <a:t>int a[10],</a:t>
            </a:r>
            <a:r>
              <a:rPr lang="en-US" dirty="0" err="1"/>
              <a:t>n,i</a:t>
            </a:r>
            <a:r>
              <a:rPr lang="en-US" dirty="0"/>
              <a:t>;</a:t>
            </a:r>
          </a:p>
          <a:p>
            <a:r>
              <a:rPr lang="en-US" dirty="0"/>
              <a:t>system("</a:t>
            </a:r>
            <a:r>
              <a:rPr lang="en-US" dirty="0" err="1"/>
              <a:t>cls</a:t>
            </a:r>
            <a:r>
              <a:rPr lang="en-US" dirty="0"/>
              <a:t>");</a:t>
            </a:r>
          </a:p>
          <a:p>
            <a:r>
              <a:rPr lang="en-US" dirty="0" err="1"/>
              <a:t>printf</a:t>
            </a:r>
            <a:r>
              <a:rPr lang="en-US" dirty="0"/>
              <a:t>("Enter the number to convert: ");</a:t>
            </a:r>
          </a:p>
          <a:p>
            <a:r>
              <a:rPr lang="en-US" dirty="0" err="1"/>
              <a:t>scanf</a:t>
            </a:r>
            <a:r>
              <a:rPr lang="en-US" dirty="0"/>
              <a:t>("%</a:t>
            </a:r>
            <a:r>
              <a:rPr lang="en-US" dirty="0" err="1"/>
              <a:t>d",&amp;n</a:t>
            </a:r>
            <a:r>
              <a:rPr lang="en-US" dirty="0"/>
              <a:t>);</a:t>
            </a:r>
          </a:p>
          <a:p>
            <a:r>
              <a:rPr lang="en-US" dirty="0"/>
              <a:t>for(</a:t>
            </a:r>
            <a:r>
              <a:rPr lang="en-US" dirty="0" err="1"/>
              <a:t>i</a:t>
            </a:r>
            <a:r>
              <a:rPr lang="en-US" dirty="0"/>
              <a:t>=0;n&gt;0;i++)</a:t>
            </a:r>
          </a:p>
          <a:p>
            <a:r>
              <a:rPr lang="en-US" dirty="0"/>
              <a:t>{</a:t>
            </a:r>
          </a:p>
          <a:p>
            <a:r>
              <a:rPr lang="en-US" dirty="0"/>
              <a:t>a[</a:t>
            </a:r>
            <a:r>
              <a:rPr lang="en-US" dirty="0" err="1"/>
              <a:t>i</a:t>
            </a:r>
            <a:r>
              <a:rPr lang="en-US" dirty="0"/>
              <a:t>]=n%2;</a:t>
            </a:r>
          </a:p>
          <a:p>
            <a:r>
              <a:rPr lang="en-US" dirty="0"/>
              <a:t>n=n/2;</a:t>
            </a:r>
          </a:p>
          <a:p>
            <a:r>
              <a:rPr lang="en-US" dirty="0"/>
              <a:t>}</a:t>
            </a:r>
          </a:p>
          <a:p>
            <a:r>
              <a:rPr lang="en-US" dirty="0" err="1"/>
              <a:t>printf</a:t>
            </a:r>
            <a:r>
              <a:rPr lang="en-US" dirty="0"/>
              <a:t>("\</a:t>
            </a:r>
            <a:r>
              <a:rPr lang="en-US" dirty="0" err="1"/>
              <a:t>nBinary</a:t>
            </a:r>
            <a:r>
              <a:rPr lang="en-US" dirty="0"/>
              <a:t> of Given Number is=");</a:t>
            </a:r>
          </a:p>
          <a:p>
            <a:r>
              <a:rPr lang="en-US" dirty="0"/>
              <a:t>for(</a:t>
            </a:r>
            <a:r>
              <a:rPr lang="en-US" dirty="0" err="1"/>
              <a:t>i</a:t>
            </a:r>
            <a:r>
              <a:rPr lang="en-US" dirty="0"/>
              <a:t>=i-1;i&gt;=0;i--)</a:t>
            </a:r>
          </a:p>
          <a:p>
            <a:r>
              <a:rPr lang="en-US" dirty="0"/>
              <a:t>{</a:t>
            </a:r>
          </a:p>
          <a:p>
            <a:r>
              <a:rPr lang="en-US" dirty="0" err="1"/>
              <a:t>printf</a:t>
            </a:r>
            <a:r>
              <a:rPr lang="en-US" dirty="0"/>
              <a:t>("%</a:t>
            </a:r>
            <a:r>
              <a:rPr lang="en-US" dirty="0" err="1"/>
              <a:t>d",a</a:t>
            </a:r>
            <a:r>
              <a:rPr lang="en-US" dirty="0"/>
              <a:t>[</a:t>
            </a:r>
            <a:r>
              <a:rPr lang="en-US" dirty="0" err="1"/>
              <a:t>i</a:t>
            </a:r>
            <a:r>
              <a:rPr lang="en-US" dirty="0"/>
              <a:t>]);</a:t>
            </a:r>
          </a:p>
          <a:p>
            <a:r>
              <a:rPr lang="en-US" dirty="0"/>
              <a:t>}</a:t>
            </a:r>
          </a:p>
          <a:p>
            <a:r>
              <a:rPr lang="en-US" dirty="0"/>
              <a:t>return 0;</a:t>
            </a:r>
          </a:p>
          <a:p>
            <a:r>
              <a:rPr lang="en-US" dirty="0"/>
              <a:t>}</a:t>
            </a:r>
          </a:p>
          <a:p>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51344"/>
            <a:ext cx="6096000" cy="5355312"/>
          </a:xfrm>
          <a:prstGeom prst="rect">
            <a:avLst/>
          </a:prstGeom>
        </p:spPr>
        <p:txBody>
          <a:bodyPr>
            <a:spAutoFit/>
          </a:bodyPr>
          <a:lstStyle/>
          <a:p>
            <a:pPr algn="just">
              <a:buFont typeface="+mj-lt"/>
              <a:buAutoNum type="arabicPeriod"/>
            </a:pPr>
            <a:r>
              <a:rPr lang="en-US" dirty="0">
                <a:solidFill>
                  <a:srgbClr val="0000FF"/>
                </a:solidFill>
                <a:latin typeface="inter-regular"/>
              </a:rPr>
              <a:t>#include&lt;</a:t>
            </a:r>
            <a:r>
              <a:rPr lang="en-US" dirty="0" err="1">
                <a:solidFill>
                  <a:srgbClr val="0000FF"/>
                </a:solidFill>
                <a:latin typeface="inter-regular"/>
              </a:rPr>
              <a:t>stdio.h</a:t>
            </a:r>
            <a:r>
              <a:rPr lang="en-US" dirty="0">
                <a:solidFill>
                  <a:srgbClr val="0000FF"/>
                </a:solidFill>
                <a:latin typeface="inter-regular"/>
              </a:rPr>
              <a:t>&gt;  </a:t>
            </a:r>
            <a:r>
              <a:rPr lang="en-US" dirty="0">
                <a:latin typeface="inter-regular"/>
              </a:rPr>
              <a:t>  </a:t>
            </a:r>
          </a:p>
          <a:p>
            <a:pPr algn="just">
              <a:buFont typeface="+mj-lt"/>
              <a:buAutoNum type="arabicPeriod"/>
            </a:pPr>
            <a:r>
              <a:rPr lang="en-US" dirty="0">
                <a:solidFill>
                  <a:srgbClr val="0000FF"/>
                </a:solidFill>
                <a:latin typeface="inter-regular"/>
              </a:rPr>
              <a:t>#include&lt;</a:t>
            </a:r>
            <a:r>
              <a:rPr lang="en-US" dirty="0" err="1">
                <a:solidFill>
                  <a:srgbClr val="0000FF"/>
                </a:solidFill>
                <a:latin typeface="inter-regular"/>
              </a:rPr>
              <a:t>stdlib.h</a:t>
            </a:r>
            <a:r>
              <a:rPr lang="en-US" dirty="0">
                <a:solidFill>
                  <a:srgbClr val="0000FF"/>
                </a:solidFill>
                <a:latin typeface="inter-regular"/>
              </a:rPr>
              <a:t>&gt;</a:t>
            </a:r>
            <a:r>
              <a:rPr lang="en-US" dirty="0">
                <a:latin typeface="inter-regular"/>
              </a:rPr>
              <a:t>  </a:t>
            </a:r>
          </a:p>
          <a:p>
            <a:pPr algn="just">
              <a:buFont typeface="+mj-lt"/>
              <a:buAutoNum type="arabicPeriod"/>
            </a:pPr>
            <a:r>
              <a:rPr lang="en-US" b="1" dirty="0">
                <a:solidFill>
                  <a:srgbClr val="2E8B57"/>
                </a:solidFill>
                <a:latin typeface="inter-regular"/>
              </a:rPr>
              <a:t>int</a:t>
            </a:r>
            <a:r>
              <a:rPr lang="en-US" dirty="0">
                <a:latin typeface="inter-regular"/>
              </a:rPr>
              <a:t> main(){  </a:t>
            </a:r>
          </a:p>
          <a:p>
            <a:pPr algn="just">
              <a:buFont typeface="+mj-lt"/>
              <a:buAutoNum type="arabicPeriod"/>
            </a:pPr>
            <a:r>
              <a:rPr lang="en-US" b="1" dirty="0">
                <a:solidFill>
                  <a:srgbClr val="2E8B57"/>
                </a:solidFill>
                <a:latin typeface="inter-regular"/>
              </a:rPr>
              <a:t>int</a:t>
            </a:r>
            <a:r>
              <a:rPr lang="en-US" dirty="0">
                <a:latin typeface="inter-regular"/>
              </a:rPr>
              <a:t> a[10],</a:t>
            </a:r>
            <a:r>
              <a:rPr lang="en-US" dirty="0" err="1">
                <a:latin typeface="inter-regular"/>
              </a:rPr>
              <a:t>n,i</a:t>
            </a:r>
            <a:r>
              <a:rPr lang="en-US" dirty="0">
                <a:latin typeface="inter-regular"/>
              </a:rPr>
              <a:t>;    </a:t>
            </a:r>
          </a:p>
          <a:p>
            <a:pPr algn="just">
              <a:buFont typeface="+mj-lt"/>
              <a:buAutoNum type="arabicPeriod"/>
            </a:pPr>
            <a:r>
              <a:rPr lang="en-US" dirty="0">
                <a:latin typeface="inter-regular"/>
              </a:rPr>
              <a:t>system (</a:t>
            </a:r>
            <a:r>
              <a:rPr lang="en-US" dirty="0">
                <a:solidFill>
                  <a:srgbClr val="0000FF"/>
                </a:solidFill>
                <a:latin typeface="inter-regular"/>
              </a:rPr>
              <a:t>"</a:t>
            </a:r>
            <a:r>
              <a:rPr lang="en-US" dirty="0" err="1">
                <a:solidFill>
                  <a:srgbClr val="0000FF"/>
                </a:solidFill>
                <a:latin typeface="inter-regular"/>
              </a:rPr>
              <a:t>cls</a:t>
            </a:r>
            <a:r>
              <a:rPr lang="en-US" dirty="0">
                <a:solidFill>
                  <a:srgbClr val="0000FF"/>
                </a:solidFill>
                <a:latin typeface="inter-regular"/>
              </a:rPr>
              <a:t>"</a:t>
            </a:r>
            <a:r>
              <a:rPr lang="en-US" dirty="0">
                <a:latin typeface="inter-regular"/>
              </a:rPr>
              <a:t>);  </a:t>
            </a:r>
          </a:p>
          <a:p>
            <a:pPr algn="just">
              <a:buFont typeface="+mj-lt"/>
              <a:buAutoNum type="arabicPeriod"/>
            </a:pPr>
            <a:r>
              <a:rPr lang="en-US" dirty="0" err="1">
                <a:latin typeface="inter-regular"/>
              </a:rPr>
              <a:t>printf</a:t>
            </a:r>
            <a:r>
              <a:rPr lang="en-US" dirty="0">
                <a:latin typeface="inter-regular"/>
              </a:rPr>
              <a:t>(</a:t>
            </a:r>
            <a:r>
              <a:rPr lang="en-US" dirty="0">
                <a:solidFill>
                  <a:srgbClr val="0000FF"/>
                </a:solidFill>
                <a:latin typeface="inter-regular"/>
              </a:rPr>
              <a:t>"Enter the number to convert: "</a:t>
            </a:r>
            <a:r>
              <a:rPr lang="en-US" dirty="0">
                <a:latin typeface="inter-regular"/>
              </a:rPr>
              <a:t>);    </a:t>
            </a:r>
          </a:p>
          <a:p>
            <a:pPr algn="just">
              <a:buFont typeface="+mj-lt"/>
              <a:buAutoNum type="arabicPeriod"/>
            </a:pPr>
            <a:r>
              <a:rPr lang="en-US" dirty="0" err="1">
                <a:latin typeface="inter-regular"/>
              </a:rPr>
              <a:t>scanf</a:t>
            </a:r>
            <a:r>
              <a:rPr lang="en-US" dirty="0">
                <a:latin typeface="inter-regular"/>
              </a:rPr>
              <a:t>(</a:t>
            </a:r>
            <a:r>
              <a:rPr lang="en-US" dirty="0">
                <a:solidFill>
                  <a:srgbClr val="0000FF"/>
                </a:solidFill>
                <a:latin typeface="inter-regular"/>
              </a:rPr>
              <a:t>"%</a:t>
            </a:r>
            <a:r>
              <a:rPr lang="en-US" dirty="0" err="1">
                <a:solidFill>
                  <a:srgbClr val="0000FF"/>
                </a:solidFill>
                <a:latin typeface="inter-regular"/>
              </a:rPr>
              <a:t>d"</a:t>
            </a:r>
            <a:r>
              <a:rPr lang="en-US" dirty="0" err="1">
                <a:latin typeface="inter-regular"/>
              </a:rPr>
              <a:t>,&amp;n</a:t>
            </a:r>
            <a:r>
              <a:rPr lang="en-US" dirty="0">
                <a:latin typeface="inter-regular"/>
              </a:rPr>
              <a:t>);    </a:t>
            </a:r>
          </a:p>
          <a:p>
            <a:pPr algn="just">
              <a:buFont typeface="+mj-lt"/>
              <a:buAutoNum type="arabicPeriod"/>
            </a:pPr>
            <a:r>
              <a:rPr lang="en-US" b="1" dirty="0">
                <a:solidFill>
                  <a:srgbClr val="006699"/>
                </a:solidFill>
                <a:latin typeface="inter-regular"/>
              </a:rPr>
              <a:t>for</a:t>
            </a:r>
            <a:r>
              <a:rPr lang="en-US" dirty="0">
                <a:latin typeface="inter-regular"/>
              </a:rPr>
              <a:t>(</a:t>
            </a:r>
            <a:r>
              <a:rPr lang="en-US" dirty="0" err="1">
                <a:latin typeface="inter-regular"/>
              </a:rPr>
              <a:t>i</a:t>
            </a:r>
            <a:r>
              <a:rPr lang="en-US" dirty="0">
                <a:latin typeface="inter-regular"/>
              </a:rPr>
              <a:t>=0;n&gt;0;i++)    </a:t>
            </a:r>
          </a:p>
          <a:p>
            <a:pPr algn="just">
              <a:buFont typeface="+mj-lt"/>
              <a:buAutoNum type="arabicPeriod"/>
            </a:pPr>
            <a:r>
              <a:rPr lang="en-US" dirty="0">
                <a:latin typeface="inter-regular"/>
              </a:rPr>
              <a:t>{    </a:t>
            </a:r>
          </a:p>
          <a:p>
            <a:pPr algn="just">
              <a:buFont typeface="+mj-lt"/>
              <a:buAutoNum type="arabicPeriod"/>
            </a:pPr>
            <a:r>
              <a:rPr lang="en-US" dirty="0">
                <a:latin typeface="inter-regular"/>
              </a:rPr>
              <a:t>a[</a:t>
            </a:r>
            <a:r>
              <a:rPr lang="en-US" dirty="0" err="1">
                <a:latin typeface="inter-regular"/>
              </a:rPr>
              <a:t>i</a:t>
            </a:r>
            <a:r>
              <a:rPr lang="en-US" dirty="0">
                <a:latin typeface="inter-regular"/>
              </a:rPr>
              <a:t>]=n%2;    </a:t>
            </a:r>
          </a:p>
          <a:p>
            <a:pPr algn="just">
              <a:buFont typeface="+mj-lt"/>
              <a:buAutoNum type="arabicPeriod"/>
            </a:pPr>
            <a:r>
              <a:rPr lang="en-US" dirty="0">
                <a:latin typeface="inter-regular"/>
              </a:rPr>
              <a:t>n=n/2;    </a:t>
            </a:r>
          </a:p>
          <a:p>
            <a:pPr algn="just">
              <a:buFont typeface="+mj-lt"/>
              <a:buAutoNum type="arabicPeriod"/>
            </a:pPr>
            <a:r>
              <a:rPr lang="en-US" dirty="0">
                <a:latin typeface="inter-regular"/>
              </a:rPr>
              <a:t>}    </a:t>
            </a:r>
          </a:p>
          <a:p>
            <a:pPr algn="just">
              <a:buFont typeface="+mj-lt"/>
              <a:buAutoNum type="arabicPeriod"/>
            </a:pPr>
            <a:r>
              <a:rPr lang="en-US" dirty="0" err="1">
                <a:latin typeface="inter-regular"/>
              </a:rPr>
              <a:t>printf</a:t>
            </a:r>
            <a:r>
              <a:rPr lang="en-US" dirty="0">
                <a:latin typeface="inter-regular"/>
              </a:rPr>
              <a:t>(</a:t>
            </a:r>
            <a:r>
              <a:rPr lang="en-US" dirty="0">
                <a:solidFill>
                  <a:srgbClr val="0000FF"/>
                </a:solidFill>
                <a:latin typeface="inter-regular"/>
              </a:rPr>
              <a:t>"\</a:t>
            </a:r>
            <a:r>
              <a:rPr lang="en-US" dirty="0" err="1">
                <a:solidFill>
                  <a:srgbClr val="0000FF"/>
                </a:solidFill>
                <a:latin typeface="inter-regular"/>
              </a:rPr>
              <a:t>nBinary</a:t>
            </a:r>
            <a:r>
              <a:rPr lang="en-US" dirty="0">
                <a:solidFill>
                  <a:srgbClr val="0000FF"/>
                </a:solidFill>
                <a:latin typeface="inter-regular"/>
              </a:rPr>
              <a:t> of Given Number is="</a:t>
            </a:r>
            <a:r>
              <a:rPr lang="en-US" dirty="0">
                <a:latin typeface="inter-regular"/>
              </a:rPr>
              <a:t>);    </a:t>
            </a:r>
          </a:p>
          <a:p>
            <a:pPr algn="just">
              <a:buFont typeface="+mj-lt"/>
              <a:buAutoNum type="arabicPeriod"/>
            </a:pPr>
            <a:r>
              <a:rPr lang="en-US" b="1" dirty="0">
                <a:solidFill>
                  <a:srgbClr val="006699"/>
                </a:solidFill>
                <a:latin typeface="inter-regular"/>
              </a:rPr>
              <a:t>for</a:t>
            </a:r>
            <a:r>
              <a:rPr lang="en-US" dirty="0">
                <a:latin typeface="inter-regular"/>
              </a:rPr>
              <a:t>(</a:t>
            </a:r>
            <a:r>
              <a:rPr lang="en-US" dirty="0" err="1">
                <a:latin typeface="inter-regular"/>
              </a:rPr>
              <a:t>i</a:t>
            </a:r>
            <a:r>
              <a:rPr lang="en-US" dirty="0">
                <a:latin typeface="inter-regular"/>
              </a:rPr>
              <a:t>=i-1;i&gt;=0;i--)    </a:t>
            </a:r>
          </a:p>
          <a:p>
            <a:pPr algn="just">
              <a:buFont typeface="+mj-lt"/>
              <a:buAutoNum type="arabicPeriod"/>
            </a:pPr>
            <a:r>
              <a:rPr lang="en-US" dirty="0">
                <a:latin typeface="inter-regular"/>
              </a:rPr>
              <a:t>{    </a:t>
            </a:r>
          </a:p>
          <a:p>
            <a:pPr algn="just">
              <a:buFont typeface="+mj-lt"/>
              <a:buAutoNum type="arabicPeriod"/>
            </a:pPr>
            <a:r>
              <a:rPr lang="en-US" dirty="0" err="1">
                <a:latin typeface="inter-regular"/>
              </a:rPr>
              <a:t>printf</a:t>
            </a:r>
            <a:r>
              <a:rPr lang="en-US" dirty="0">
                <a:latin typeface="inter-regular"/>
              </a:rPr>
              <a:t>(</a:t>
            </a:r>
            <a:r>
              <a:rPr lang="en-US" dirty="0">
                <a:solidFill>
                  <a:srgbClr val="0000FF"/>
                </a:solidFill>
                <a:latin typeface="inter-regular"/>
              </a:rPr>
              <a:t>"%</a:t>
            </a:r>
            <a:r>
              <a:rPr lang="en-US" dirty="0" err="1">
                <a:solidFill>
                  <a:srgbClr val="0000FF"/>
                </a:solidFill>
                <a:latin typeface="inter-regular"/>
              </a:rPr>
              <a:t>d"</a:t>
            </a:r>
            <a:r>
              <a:rPr lang="en-US" dirty="0" err="1">
                <a:latin typeface="inter-regular"/>
              </a:rPr>
              <a:t>,a</a:t>
            </a:r>
            <a:r>
              <a:rPr lang="en-US" dirty="0">
                <a:latin typeface="inter-regular"/>
              </a:rPr>
              <a:t>[</a:t>
            </a:r>
            <a:r>
              <a:rPr lang="en-US" dirty="0" err="1">
                <a:latin typeface="inter-regular"/>
              </a:rPr>
              <a:t>i</a:t>
            </a:r>
            <a:r>
              <a:rPr lang="en-US" dirty="0">
                <a:latin typeface="inter-regular"/>
              </a:rPr>
              <a:t>]);    </a:t>
            </a:r>
          </a:p>
          <a:p>
            <a:pPr algn="just">
              <a:buFont typeface="+mj-lt"/>
              <a:buAutoNum type="arabicPeriod"/>
            </a:pPr>
            <a:r>
              <a:rPr lang="en-US" dirty="0">
                <a:latin typeface="inter-regular"/>
              </a:rPr>
              <a:t>}    </a:t>
            </a:r>
          </a:p>
          <a:p>
            <a:pPr algn="just">
              <a:buFont typeface="+mj-lt"/>
              <a:buAutoNum type="arabicPeriod"/>
            </a:pPr>
            <a:r>
              <a:rPr lang="en-US" b="1" dirty="0">
                <a:solidFill>
                  <a:srgbClr val="006699"/>
                </a:solidFill>
                <a:latin typeface="inter-regular"/>
              </a:rPr>
              <a:t>return</a:t>
            </a:r>
            <a:r>
              <a:rPr lang="en-US" dirty="0">
                <a:latin typeface="inter-regular"/>
              </a:rPr>
              <a:t> 0;  </a:t>
            </a:r>
          </a:p>
          <a:p>
            <a:pPr algn="just">
              <a:buFont typeface="+mj-lt"/>
              <a:buAutoNum type="arabicPeriod"/>
            </a:pPr>
            <a:r>
              <a:rPr lang="en-US" dirty="0">
                <a:latin typeface="inter-regular"/>
              </a:rPr>
              <a: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3</a:t>
            </a:r>
          </a:p>
        </p:txBody>
      </p:sp>
      <p:sp>
        <p:nvSpPr>
          <p:cNvPr id="638"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39" name="CustomShape 3"/>
          <p:cNvSpPr txBox="1"/>
          <p:nvPr/>
        </p:nvSpPr>
        <p:spPr>
          <a:xfrm>
            <a:off x="844765" y="1462370"/>
            <a:ext cx="10752744" cy="5297349"/>
          </a:xfrm>
          <a:prstGeom prst="rect">
            <a:avLst/>
          </a:prstGeom>
          <a:ln w="12700">
            <a:miter lim="400000"/>
          </a:ln>
        </p:spPr>
        <p:txBody>
          <a:bodyPr lIns="44999" tIns="44999" rIns="44999" bIns="44999">
            <a:spAutoFit/>
          </a:bodyPr>
          <a:lstStyle/>
          <a:p>
            <a:pPr defTabSz="457200">
              <a:defRPr>
                <a:latin typeface="Calibri" panose="020F0502020204030204"/>
                <a:ea typeface="Calibri" panose="020F0502020204030204"/>
                <a:cs typeface="Calibri" panose="020F0502020204030204"/>
                <a:sym typeface="Calibri" panose="020F0502020204030204"/>
              </a:defRPr>
            </a:pPr>
            <a:r>
              <a:rPr dirty="0"/>
              <a:t>Write a program to find the nth value in the series. </a:t>
            </a:r>
          </a:p>
          <a:p>
            <a:pPr defTabSz="457200">
              <a:defRPr>
                <a:latin typeface="Calibri" panose="020F0502020204030204"/>
                <a:ea typeface="Calibri" panose="020F0502020204030204"/>
                <a:cs typeface="Calibri" panose="020F0502020204030204"/>
                <a:sym typeface="Calibri" panose="020F0502020204030204"/>
              </a:defRPr>
            </a:pPr>
            <a:r>
              <a:rPr dirty="0"/>
              <a:t>Problem Description :</a:t>
            </a:r>
          </a:p>
          <a:p>
            <a:pPr defTabSz="457200">
              <a:defRPr>
                <a:latin typeface="Calibri" panose="020F0502020204030204"/>
                <a:ea typeface="Calibri" panose="020F0502020204030204"/>
                <a:cs typeface="Calibri" panose="020F0502020204030204"/>
                <a:sym typeface="Calibri" panose="020F0502020204030204"/>
              </a:defRPr>
            </a:pPr>
            <a:r>
              <a:rPr dirty="0"/>
              <a:t>Here position starts at ( 0,0 ) and it will move in the direction right, top, left , bottom at the multiples of 10 . </a:t>
            </a:r>
          </a:p>
          <a:p>
            <a:pPr defTabSz="457200">
              <a:defRPr>
                <a:latin typeface="Calibri" panose="020F0502020204030204"/>
                <a:ea typeface="Calibri" panose="020F0502020204030204"/>
                <a:cs typeface="Calibri" panose="020F0502020204030204"/>
                <a:sym typeface="Calibri" panose="020F0502020204030204"/>
              </a:defRPr>
            </a:pPr>
            <a:r>
              <a:rPr dirty="0"/>
              <a:t>( consider a graph with origin and directions as x, y, -x, -y on moving in x, y it will be positive term and in -x </a:t>
            </a:r>
          </a:p>
          <a:p>
            <a:pPr defTabSz="457200">
              <a:defRPr>
                <a:latin typeface="Calibri" panose="020F0502020204030204"/>
                <a:ea typeface="Calibri" panose="020F0502020204030204"/>
                <a:cs typeface="Calibri" panose="020F0502020204030204"/>
                <a:sym typeface="Calibri" panose="020F0502020204030204"/>
              </a:defRPr>
            </a:pPr>
            <a:r>
              <a:rPr dirty="0"/>
              <a:t>and - y it will be in negative terms )</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a:latin typeface="Calibri" panose="020F0502020204030204"/>
                <a:ea typeface="Calibri" panose="020F0502020204030204"/>
                <a:cs typeface="Calibri" panose="020F0502020204030204"/>
                <a:sym typeface="Calibri" panose="020F0502020204030204"/>
              </a:defRPr>
            </a:pPr>
            <a:r>
              <a:rPr dirty="0"/>
              <a:t>Example-1</a:t>
            </a:r>
          </a:p>
          <a:p>
            <a:pPr defTabSz="457200">
              <a:defRPr>
                <a:latin typeface="Calibri" panose="020F0502020204030204"/>
                <a:ea typeface="Calibri" panose="020F0502020204030204"/>
                <a:cs typeface="Calibri" panose="020F0502020204030204"/>
                <a:sym typeface="Calibri" panose="020F0502020204030204"/>
              </a:defRPr>
            </a:pPr>
            <a:r>
              <a:rPr dirty="0"/>
              <a:t>Input: 1</a:t>
            </a:r>
          </a:p>
          <a:p>
            <a:pPr defTabSz="457200">
              <a:defRPr>
                <a:latin typeface="Calibri" panose="020F0502020204030204"/>
                <a:ea typeface="Calibri" panose="020F0502020204030204"/>
                <a:cs typeface="Calibri" panose="020F0502020204030204"/>
                <a:sym typeface="Calibri" panose="020F0502020204030204"/>
              </a:defRPr>
            </a:pPr>
            <a:r>
              <a:rPr dirty="0"/>
              <a:t>Expected Output: (10,0)</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a:latin typeface="Calibri" panose="020F0502020204030204"/>
                <a:ea typeface="Calibri" panose="020F0502020204030204"/>
                <a:cs typeface="Calibri" panose="020F0502020204030204"/>
                <a:sym typeface="Calibri" panose="020F0502020204030204"/>
              </a:defRPr>
            </a:pPr>
            <a:r>
              <a:rPr dirty="0"/>
              <a:t>Example-2</a:t>
            </a:r>
          </a:p>
          <a:p>
            <a:pPr defTabSz="457200">
              <a:defRPr>
                <a:latin typeface="Calibri" panose="020F0502020204030204"/>
                <a:ea typeface="Calibri" panose="020F0502020204030204"/>
                <a:cs typeface="Calibri" panose="020F0502020204030204"/>
                <a:sym typeface="Calibri" panose="020F0502020204030204"/>
              </a:defRPr>
            </a:pPr>
            <a:r>
              <a:rPr dirty="0"/>
              <a:t>Input: 4</a:t>
            </a:r>
          </a:p>
          <a:p>
            <a:pPr defTabSz="457200">
              <a:defRPr>
                <a:latin typeface="Calibri" panose="020F0502020204030204"/>
                <a:ea typeface="Calibri" panose="020F0502020204030204"/>
                <a:cs typeface="Calibri" panose="020F0502020204030204"/>
                <a:sym typeface="Calibri" panose="020F0502020204030204"/>
              </a:defRPr>
            </a:pPr>
            <a:r>
              <a:rPr dirty="0"/>
              <a:t>Expected Output: (-20 , -20 )</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a:latin typeface="Calibri" panose="020F0502020204030204"/>
                <a:ea typeface="Calibri" panose="020F0502020204030204"/>
                <a:cs typeface="Calibri" panose="020F0502020204030204"/>
                <a:sym typeface="Calibri" panose="020F0502020204030204"/>
              </a:defRPr>
            </a:pPr>
            <a:r>
              <a:rPr dirty="0"/>
              <a:t>Example-3</a:t>
            </a:r>
          </a:p>
          <a:p>
            <a:pPr defTabSz="457200">
              <a:defRPr>
                <a:latin typeface="Calibri" panose="020F0502020204030204"/>
                <a:ea typeface="Calibri" panose="020F0502020204030204"/>
                <a:cs typeface="Calibri" panose="020F0502020204030204"/>
                <a:sym typeface="Calibri" panose="020F0502020204030204"/>
              </a:defRPr>
            </a:pPr>
            <a:r>
              <a:rPr dirty="0"/>
              <a:t>Input: 3</a:t>
            </a:r>
          </a:p>
          <a:p>
            <a:pPr defTabSz="457200">
              <a:defRPr>
                <a:latin typeface="Calibri" panose="020F0502020204030204"/>
                <a:ea typeface="Calibri" panose="020F0502020204030204"/>
                <a:cs typeface="Calibri" panose="020F0502020204030204"/>
                <a:sym typeface="Calibri" panose="020F0502020204030204"/>
              </a:defRPr>
            </a:pPr>
            <a:r>
              <a:rPr dirty="0"/>
              <a:t>Expected Output: (-20 , 20 )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4</a:t>
            </a:r>
          </a:p>
        </p:txBody>
      </p:sp>
      <p:sp>
        <p:nvSpPr>
          <p:cNvPr id="644"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45" name="CustomShape 3"/>
          <p:cNvSpPr txBox="1"/>
          <p:nvPr/>
        </p:nvSpPr>
        <p:spPr>
          <a:xfrm>
            <a:off x="844765" y="1462370"/>
            <a:ext cx="10752744" cy="5005249"/>
          </a:xfrm>
          <a:prstGeom prst="rect">
            <a:avLst/>
          </a:prstGeom>
          <a:ln w="12700">
            <a:miter lim="400000"/>
          </a:ln>
        </p:spPr>
        <p:txBody>
          <a:bodyPr lIns="44999" tIns="44999" rIns="44999" bIns="44999">
            <a:spAutoFit/>
          </a:bodyPr>
          <a:lstStyle/>
          <a:p>
            <a:pPr defTabSz="457200">
              <a:defRPr>
                <a:latin typeface="Calibri" panose="020F0502020204030204"/>
                <a:ea typeface="Calibri" panose="020F0502020204030204"/>
                <a:cs typeface="Calibri" panose="020F0502020204030204"/>
                <a:sym typeface="Calibri" panose="020F0502020204030204"/>
              </a:defRPr>
            </a:pPr>
            <a:r>
              <a:rPr dirty="0"/>
              <a:t>Write a program to find the difference between the sum of the digits in the even places and sum of the digits in the odd places.</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b="1">
                <a:latin typeface="Calibri" panose="020F0502020204030204"/>
                <a:ea typeface="Calibri" panose="020F0502020204030204"/>
                <a:cs typeface="Calibri" panose="020F0502020204030204"/>
                <a:sym typeface="Calibri" panose="020F0502020204030204"/>
              </a:defRPr>
            </a:pPr>
            <a:r>
              <a:rPr dirty="0"/>
              <a:t>Problem Description </a:t>
            </a:r>
          </a:p>
          <a:p>
            <a:pPr defTabSz="457200">
              <a:defRPr>
                <a:latin typeface="Calibri" panose="020F0502020204030204"/>
                <a:ea typeface="Calibri" panose="020F0502020204030204"/>
                <a:cs typeface="Calibri" panose="020F0502020204030204"/>
                <a:sym typeface="Calibri" panose="020F0502020204030204"/>
              </a:defRPr>
            </a:pPr>
            <a:r>
              <a:rPr dirty="0"/>
              <a:t>int the number 5179</a:t>
            </a:r>
          </a:p>
          <a:p>
            <a:pPr defTabSz="457200">
              <a:defRPr>
                <a:latin typeface="Calibri" panose="020F0502020204030204"/>
                <a:ea typeface="Calibri" panose="020F0502020204030204"/>
                <a:cs typeface="Calibri" panose="020F0502020204030204"/>
                <a:sym typeface="Calibri" panose="020F0502020204030204"/>
              </a:defRPr>
            </a:pPr>
            <a:r>
              <a:rPr dirty="0"/>
              <a:t>even place terms are : (5+7) = 12</a:t>
            </a:r>
          </a:p>
          <a:p>
            <a:pPr defTabSz="457200">
              <a:defRPr>
                <a:latin typeface="Calibri" panose="020F0502020204030204"/>
                <a:ea typeface="Calibri" panose="020F0502020204030204"/>
                <a:cs typeface="Calibri" panose="020F0502020204030204"/>
                <a:sym typeface="Calibri" panose="020F0502020204030204"/>
              </a:defRPr>
            </a:pPr>
            <a:r>
              <a:rPr dirty="0"/>
              <a:t>odd  place terms are : (1+9) = 10</a:t>
            </a:r>
          </a:p>
          <a:p>
            <a:pPr defTabSz="457200">
              <a:defRPr>
                <a:latin typeface="Calibri" panose="020F0502020204030204"/>
                <a:ea typeface="Calibri" panose="020F0502020204030204"/>
                <a:cs typeface="Calibri" panose="020F0502020204030204"/>
                <a:sym typeface="Calibri" panose="020F0502020204030204"/>
              </a:defRPr>
            </a:pPr>
            <a:r>
              <a:rPr dirty="0"/>
              <a:t>result :  12 - 10 = 2</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b="1">
                <a:latin typeface="Calibri" panose="020F0502020204030204"/>
                <a:ea typeface="Calibri" panose="020F0502020204030204"/>
                <a:cs typeface="Calibri" panose="020F0502020204030204"/>
                <a:sym typeface="Calibri" panose="020F0502020204030204"/>
              </a:defRPr>
            </a:pPr>
            <a:r>
              <a:rPr dirty="0"/>
              <a:t>Example-1</a:t>
            </a:r>
          </a:p>
          <a:p>
            <a:pPr defTabSz="457200">
              <a:defRPr>
                <a:latin typeface="Calibri" panose="020F0502020204030204"/>
                <a:ea typeface="Calibri" panose="020F0502020204030204"/>
                <a:cs typeface="Calibri" panose="020F0502020204030204"/>
                <a:sym typeface="Calibri" panose="020F0502020204030204"/>
              </a:defRPr>
            </a:pPr>
            <a:r>
              <a:rPr dirty="0"/>
              <a:t>Input: 5179</a:t>
            </a:r>
          </a:p>
          <a:p>
            <a:pPr defTabSz="457200">
              <a:defRPr>
                <a:latin typeface="Calibri" panose="020F0502020204030204"/>
                <a:ea typeface="Calibri" panose="020F0502020204030204"/>
                <a:cs typeface="Calibri" panose="020F0502020204030204"/>
                <a:sym typeface="Calibri" panose="020F0502020204030204"/>
              </a:defRPr>
            </a:pPr>
            <a:r>
              <a:rPr dirty="0"/>
              <a:t>Expected Output: 2</a:t>
            </a:r>
          </a:p>
          <a:p>
            <a:pPr defTabSz="457200">
              <a:defRPr>
                <a:latin typeface="Calibri" panose="020F0502020204030204"/>
                <a:ea typeface="Calibri" panose="020F0502020204030204"/>
                <a:cs typeface="Calibri" panose="020F0502020204030204"/>
                <a:sym typeface="Calibri" panose="020F0502020204030204"/>
              </a:defRPr>
            </a:pPr>
            <a:endParaRPr dirty="0"/>
          </a:p>
          <a:p>
            <a:pPr defTabSz="457200">
              <a:defRPr b="1">
                <a:latin typeface="Calibri" panose="020F0502020204030204"/>
                <a:ea typeface="Calibri" panose="020F0502020204030204"/>
                <a:cs typeface="Calibri" panose="020F0502020204030204"/>
                <a:sym typeface="Calibri" panose="020F0502020204030204"/>
              </a:defRPr>
            </a:pPr>
            <a:r>
              <a:rPr dirty="0"/>
              <a:t>Example-2</a:t>
            </a:r>
          </a:p>
          <a:p>
            <a:pPr defTabSz="457200">
              <a:defRPr>
                <a:latin typeface="Calibri" panose="020F0502020204030204"/>
                <a:ea typeface="Calibri" panose="020F0502020204030204"/>
                <a:cs typeface="Calibri" panose="020F0502020204030204"/>
                <a:sym typeface="Calibri" panose="020F0502020204030204"/>
              </a:defRPr>
            </a:pPr>
            <a:r>
              <a:rPr dirty="0"/>
              <a:t>Input: 718</a:t>
            </a:r>
          </a:p>
          <a:p>
            <a:pPr defTabSz="457200">
              <a:defRPr>
                <a:latin typeface="Calibri" panose="020F0502020204030204"/>
                <a:ea typeface="Calibri" panose="020F0502020204030204"/>
                <a:cs typeface="Calibri" panose="020F0502020204030204"/>
                <a:sym typeface="Calibri" panose="020F0502020204030204"/>
              </a:defRPr>
            </a:pPr>
            <a:r>
              <a:rPr dirty="0"/>
              <a:t>Expected Output: 14</a:t>
            </a:r>
          </a:p>
        </p:txBody>
      </p:sp>
    </p:spTree>
  </p:cSld>
  <p:clrMapOvr>
    <a:masterClrMapping/>
  </p:clrMapOvr>
  <p:transition spd="med"/>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TotalTime>
  <Words>3841</Words>
  <Application>Microsoft Office PowerPoint</Application>
  <PresentationFormat>Widescreen</PresentationFormat>
  <Paragraphs>1015</Paragraphs>
  <Slides>30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Helvetica</vt:lpstr>
      <vt:lpstr>inter-regular</vt:lpstr>
      <vt:lpstr>Monaco</vt:lpstr>
      <vt:lpstr>Open Sans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Inayath Ullah</dc:creator>
  <cp:lastModifiedBy>Microsoft account</cp:lastModifiedBy>
  <cp:revision>17</cp:revision>
  <dcterms:created xsi:type="dcterms:W3CDTF">2022-07-17T02:06:28Z</dcterms:created>
  <dcterms:modified xsi:type="dcterms:W3CDTF">2023-07-19T01:36:07Z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C185D4D43C7F4EB694DD1B383D1BC552</vt:lpwstr>
  </property>
  <property fmtid="{D5CDD505-2E9C-101B-9397-08002B2CF9AE}" pid="3" name="KSOProductBuildVer">
    <vt:lpwstr>1033-11.2.0.11191</vt:lpwstr>
  </property>
</Properties>
</file>