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57" r:id="rId4"/>
    <p:sldId id="271" r:id="rId5"/>
    <p:sldId id="259" r:id="rId6"/>
    <p:sldId id="260" r:id="rId7"/>
    <p:sldId id="261" r:id="rId8"/>
    <p:sldId id="262" r:id="rId9"/>
    <p:sldId id="266" r:id="rId10"/>
    <p:sldId id="263" r:id="rId11"/>
    <p:sldId id="264" r:id="rId12"/>
    <p:sldId id="267" r:id="rId13"/>
    <p:sldId id="268" r:id="rId14"/>
    <p:sldId id="269" r:id="rId15"/>
    <p:sldId id="270" r:id="rId16"/>
    <p:sldId id="265"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74C29C4-23CC-450D-88D1-2B399D370977}"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52709E9-387E-48CF-AAD1-99A49CFAFA96}" type="slidenum">
              <a:rPr lang="en-IN" smtClean="0"/>
              <a:t>‹#›</a:t>
            </a:fld>
            <a:endParaRPr lang="en-IN"/>
          </a:p>
        </p:txBody>
      </p:sp>
    </p:spTree>
    <p:extLst>
      <p:ext uri="{BB962C8B-B14F-4D97-AF65-F5344CB8AC3E}">
        <p14:creationId xmlns:p14="http://schemas.microsoft.com/office/powerpoint/2010/main" val="224137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HATRI-MOTAMARRI/motamarri_dhatri.git"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en.wikipedia.org/wiki/Information_technolog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282162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92005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1866426"/>
            <a:ext cx="7467600"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t>MOTAMARRI DHATRI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gn="ctr">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29955811-B128-04F7-688D-07A00854B4C4}"/>
              </a:ext>
            </a:extLst>
          </p:cNvPr>
          <p:cNvSpPr txBox="1"/>
          <p:nvPr/>
        </p:nvSpPr>
        <p:spPr>
          <a:xfrm>
            <a:off x="2438400" y="1536854"/>
            <a:ext cx="56388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wow factor is encapsulated in the robustness and comprehensiveness of the solution. By combining advanced detection techniques, innovative keystroke protection, user-centric measures, enhanced authentication protocols, and continuous user education and system updates, the solution provides a formidable defense against keyloggers. This multi-faceted approach not only protects sensitive information but also offers peace of mind to users and organizations, ensuring their data security in an increasingly digital world.</a:t>
            </a:r>
            <a:endParaRPr lang="en-IN" sz="2000" dirty="0">
              <a:latin typeface="Times New Roman" panose="02020603050405020304" pitchFamily="18" charset="0"/>
              <a:cs typeface="Times New Roman" panose="02020603050405020304" pitchFamily="18" charset="0"/>
            </a:endParaRPr>
          </a:p>
        </p:txBody>
      </p:sp>
      <p:pic>
        <p:nvPicPr>
          <p:cNvPr id="3074" name="Picture 2" descr="What Is a keylogger and how to detect keystroke logging - Norton">
            <a:extLst>
              <a:ext uri="{FF2B5EF4-FFF2-40B4-BE49-F238E27FC236}">
                <a16:creationId xmlns:a16="http://schemas.microsoft.com/office/drawing/2014/main" id="{365ADCDB-3F8A-AE4D-5645-4009CE43B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029" y="304800"/>
            <a:ext cx="3733800" cy="6480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1592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298F0C1E-8667-EF0E-6DF3-07C26F2A0060}"/>
              </a:ext>
            </a:extLst>
          </p:cNvPr>
          <p:cNvSpPr txBox="1"/>
          <p:nvPr/>
        </p:nvSpPr>
        <p:spPr>
          <a:xfrm>
            <a:off x="739775" y="932971"/>
            <a:ext cx="6100916" cy="2677656"/>
          </a:xfrm>
          <a:prstGeom prst="rect">
            <a:avLst/>
          </a:prstGeom>
          <a:noFill/>
        </p:spPr>
        <p:txBody>
          <a:bodyPr wrap="square">
            <a:spAutoFit/>
          </a:bodyPr>
          <a:lstStyle/>
          <a:p>
            <a:pPr algn="just"/>
            <a:r>
              <a:rPr lang="en-IN" sz="2400" b="1" u="sng" dirty="0">
                <a:solidFill>
                  <a:schemeClr val="accent1"/>
                </a:solidFill>
                <a:latin typeface="Times New Roman" panose="02020603050405020304" pitchFamily="18" charset="0"/>
                <a:cs typeface="Times New Roman" panose="02020603050405020304" pitchFamily="18" charset="0"/>
              </a:rPr>
              <a:t>Architectural Overview:</a:t>
            </a:r>
          </a:p>
          <a:p>
            <a:pPr algn="just"/>
            <a:endParaRPr lang="en-IN" sz="2400" b="1" u="sng"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System Components</a:t>
            </a:r>
            <a:r>
              <a:rPr lang="en-IN"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Keylogger</a:t>
            </a:r>
            <a:r>
              <a:rPr lang="en-IN" sz="2000" dirty="0">
                <a:latin typeface="Times New Roman" panose="02020603050405020304" pitchFamily="18" charset="0"/>
                <a:cs typeface="Times New Roman" panose="02020603050405020304" pitchFamily="18" charset="0"/>
              </a:rPr>
              <a:t>: Captures keystrokes.</a:t>
            </a:r>
          </a:p>
          <a:p>
            <a:pPr marL="742950" lvl="1" indent="-285750" algn="just">
              <a:buFont typeface="Arial" panose="020B0604020202020204" pitchFamily="34" charset="0"/>
              <a:buChar char="•"/>
            </a:pPr>
            <a:r>
              <a:rPr lang="en-IN" sz="2000" b="1" dirty="0" err="1">
                <a:latin typeface="Times New Roman" panose="02020603050405020304" pitchFamily="18" charset="0"/>
                <a:cs typeface="Times New Roman" panose="02020603050405020304" pitchFamily="18" charset="0"/>
              </a:rPr>
              <a:t>Tkinter</a:t>
            </a:r>
            <a:r>
              <a:rPr lang="en-IN" sz="2000" b="1" dirty="0">
                <a:latin typeface="Times New Roman" panose="02020603050405020304" pitchFamily="18" charset="0"/>
                <a:cs typeface="Times New Roman" panose="02020603050405020304" pitchFamily="18" charset="0"/>
              </a:rPr>
              <a:t> GUI</a:t>
            </a:r>
            <a:r>
              <a:rPr lang="en-IN" sz="2000" dirty="0">
                <a:latin typeface="Times New Roman" panose="02020603050405020304" pitchFamily="18" charset="0"/>
                <a:cs typeface="Times New Roman" panose="02020603050405020304" pitchFamily="18" charset="0"/>
              </a:rPr>
              <a:t>: Provides a graphical interface for starting and stopping the keylogger.</a:t>
            </a:r>
          </a:p>
          <a:p>
            <a:pPr marL="742950" lvl="1" indent="-285750" algn="just">
              <a:buFont typeface="Arial" panose="020B0604020202020204" pitchFamily="34" charset="0"/>
              <a:buChar char="•"/>
            </a:pPr>
            <a:r>
              <a:rPr lang="en-IN" sz="2000" b="1" dirty="0" err="1">
                <a:latin typeface="Times New Roman" panose="02020603050405020304" pitchFamily="18" charset="0"/>
                <a:cs typeface="Times New Roman" panose="02020603050405020304" pitchFamily="18" charset="0"/>
              </a:rPr>
              <a:t>Pynput</a:t>
            </a:r>
            <a:r>
              <a:rPr lang="en-IN" sz="2000" b="1" dirty="0">
                <a:latin typeface="Times New Roman" panose="02020603050405020304" pitchFamily="18" charset="0"/>
                <a:cs typeface="Times New Roman" panose="02020603050405020304" pitchFamily="18" charset="0"/>
              </a:rPr>
              <a:t> Listener</a:t>
            </a:r>
            <a:r>
              <a:rPr lang="en-IN" sz="2000" dirty="0">
                <a:latin typeface="Times New Roman" panose="02020603050405020304" pitchFamily="18" charset="0"/>
                <a:cs typeface="Times New Roman" panose="02020603050405020304" pitchFamily="18" charset="0"/>
              </a:rPr>
              <a:t>: Monitors and logs keystrokes.</a:t>
            </a:r>
          </a:p>
          <a:p>
            <a:pPr marL="742950" lvl="1"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Storage</a:t>
            </a:r>
            <a:r>
              <a:rPr lang="en-IN" sz="2000" dirty="0">
                <a:latin typeface="Times New Roman" panose="02020603050405020304" pitchFamily="18" charset="0"/>
                <a:cs typeface="Times New Roman" panose="02020603050405020304" pitchFamily="18" charset="0"/>
              </a:rPr>
              <a:t>: Saves logs in text and JSON formats.</a:t>
            </a:r>
          </a:p>
        </p:txBody>
      </p:sp>
      <p:sp>
        <p:nvSpPr>
          <p:cNvPr id="12" name="Rectangle 1">
            <a:extLst>
              <a:ext uri="{FF2B5EF4-FFF2-40B4-BE49-F238E27FC236}">
                <a16:creationId xmlns:a16="http://schemas.microsoft.com/office/drawing/2014/main" id="{12A88E03-BD69-10D5-8E76-C6EDC850BEAD}"/>
              </a:ext>
            </a:extLst>
          </p:cNvPr>
          <p:cNvSpPr>
            <a:spLocks noChangeArrowheads="1"/>
          </p:cNvSpPr>
          <p:nvPr/>
        </p:nvSpPr>
        <p:spPr bwMode="auto">
          <a:xfrm>
            <a:off x="739775" y="3841169"/>
            <a:ext cx="7476727"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r>
              <a:rPr lang="en-US" sz="2400" b="1" u="sng" dirty="0">
                <a:solidFill>
                  <a:schemeClr val="accent1"/>
                </a:solidFill>
                <a:latin typeface="Times New Roman" panose="02020603050405020304" pitchFamily="18" charset="0"/>
                <a:cs typeface="Times New Roman" panose="02020603050405020304" pitchFamily="18" charset="0"/>
              </a:rPr>
              <a:t>Data Flow:</a:t>
            </a:r>
          </a:p>
          <a:p>
            <a:pPr algn="just"/>
            <a:endParaRPr lang="en-US" sz="2400" b="1" u="sng"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Data Handling</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Keystrokes are immediately processed and categorized.</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is simultaneously logged into both text and JSON formats.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Storage and Retrieval</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logs provide a readable format for review.</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JSON logs enable structured data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C574AC0-D632-0530-11C3-74D8B0602C40}"/>
              </a:ext>
            </a:extLst>
          </p:cNvPr>
          <p:cNvCxnSpPr>
            <a:cxnSpLocks/>
          </p:cNvCxnSpPr>
          <p:nvPr/>
        </p:nvCxnSpPr>
        <p:spPr>
          <a:xfrm>
            <a:off x="0" y="3733800"/>
            <a:ext cx="9982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Rectangle 1">
            <a:extLst>
              <a:ext uri="{FF2B5EF4-FFF2-40B4-BE49-F238E27FC236}">
                <a16:creationId xmlns:a16="http://schemas.microsoft.com/office/drawing/2014/main" id="{074C865D-CC08-9B18-36A9-425CF30D5421}"/>
              </a:ext>
            </a:extLst>
          </p:cNvPr>
          <p:cNvSpPr>
            <a:spLocks noChangeArrowheads="1"/>
          </p:cNvSpPr>
          <p:nvPr/>
        </p:nvSpPr>
        <p:spPr bwMode="auto">
          <a:xfrm>
            <a:off x="894735" y="1066800"/>
            <a:ext cx="902843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Workflow Explanation: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 initializes and displays start/stop buttons.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Starting the Keylogger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clicks the "Start" button, invoking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start_keylogger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listener starts, capturing keystrokes.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Logging Keystrokes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Keystrokes are captured and processed by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on_release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are updated in real-time and saved to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Stopping the Keylogger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clicks the "Stop" button, invoking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stop_keylogger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listener stops, halting keystroke logging.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91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Rectangle 1">
            <a:extLst>
              <a:ext uri="{FF2B5EF4-FFF2-40B4-BE49-F238E27FC236}">
                <a16:creationId xmlns:a16="http://schemas.microsoft.com/office/drawing/2014/main" id="{074C865D-CC08-9B18-36A9-425CF30D5421}"/>
              </a:ext>
            </a:extLst>
          </p:cNvPr>
          <p:cNvSpPr>
            <a:spLocks noChangeArrowheads="1"/>
          </p:cNvSpPr>
          <p:nvPr/>
        </p:nvSpPr>
        <p:spPr bwMode="auto">
          <a:xfrm>
            <a:off x="681266" y="212725"/>
            <a:ext cx="6633934" cy="877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u="sng" dirty="0">
                <a:solidFill>
                  <a:schemeClr val="accent1"/>
                </a:solidFill>
                <a:latin typeface="Times New Roman" panose="02020603050405020304" pitchFamily="18" charset="0"/>
                <a:cs typeface="Times New Roman" panose="02020603050405020304" pitchFamily="18" charset="0"/>
              </a:rPr>
              <a:t>Key Functions</a:t>
            </a:r>
            <a:r>
              <a:rPr lang="en-US" sz="2400" u="sng" dirty="0">
                <a:solidFill>
                  <a:schemeClr val="accent1"/>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on_press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Captures the key pressed event.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Details</a:t>
            </a:r>
            <a:r>
              <a:rPr lang="en-US" sz="2000" dirty="0">
                <a:latin typeface="Times New Roman" panose="02020603050405020304" pitchFamily="18" charset="0"/>
                <a:cs typeface="Times New Roman" panose="02020603050405020304" pitchFamily="18" charset="0"/>
              </a:rPr>
              <a:t>: Records and logs 'Pressed' and 'Held' keys.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Code Snippet:</a:t>
            </a:r>
          </a:p>
          <a:p>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    def</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on_press</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(key):</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global</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flag,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keys</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if</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flag ==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False</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keys_used.append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'Pressed'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f</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{key}</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flag =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True</a:t>
            </a:r>
            <a:b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b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if</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flag ==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True</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keys_used.append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'Held'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f</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{key}</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generate_json_file</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pPr lvl="1"/>
            <a:endParaRPr lang="en-US" sz="2000" b="1"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     </a:t>
            </a:r>
          </a:p>
          <a:p>
            <a:b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lvl="1"/>
            <a:endParaRPr lang="en-US" sz="2000" b="1"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78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Rectangle 1">
            <a:extLst>
              <a:ext uri="{FF2B5EF4-FFF2-40B4-BE49-F238E27FC236}">
                <a16:creationId xmlns:a16="http://schemas.microsoft.com/office/drawing/2014/main" id="{074C865D-CC08-9B18-36A9-425CF30D5421}"/>
              </a:ext>
            </a:extLst>
          </p:cNvPr>
          <p:cNvSpPr>
            <a:spLocks noChangeArrowheads="1"/>
          </p:cNvSpPr>
          <p:nvPr/>
        </p:nvSpPr>
        <p:spPr bwMode="auto">
          <a:xfrm>
            <a:off x="762000" y="610136"/>
            <a:ext cx="56388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err="1"/>
              <a:t>on_release</a:t>
            </a:r>
            <a:r>
              <a:rPr lang="en-US" sz="2000" b="1" dirty="0"/>
              <a:t>()</a:t>
            </a:r>
            <a:r>
              <a:rPr lang="en-US" sz="2000" dirty="0"/>
              <a:t>:</a:t>
            </a:r>
          </a:p>
          <a:p>
            <a:endParaRPr lang="en-US" sz="2000" dirty="0"/>
          </a:p>
          <a:p>
            <a:pPr lvl="1">
              <a:buFont typeface="Arial" panose="020B0604020202020204" pitchFamily="34" charset="0"/>
              <a:buChar char="•"/>
            </a:pPr>
            <a:r>
              <a:rPr lang="en-US" sz="2000" b="1" dirty="0"/>
              <a:t>Function</a:t>
            </a:r>
            <a:r>
              <a:rPr lang="en-US" sz="2000" dirty="0"/>
              <a:t>: Captures the key release event.</a:t>
            </a:r>
          </a:p>
          <a:p>
            <a:pPr lvl="1">
              <a:buFont typeface="Arial" panose="020B0604020202020204" pitchFamily="34" charset="0"/>
              <a:buChar char="•"/>
            </a:pPr>
            <a:r>
              <a:rPr lang="en-US" sz="2000" b="1" dirty="0"/>
              <a:t>Details</a:t>
            </a:r>
            <a:r>
              <a:rPr lang="en-US" sz="2000" dirty="0"/>
              <a:t>: Records and logs 'Released' keys.</a:t>
            </a:r>
          </a:p>
          <a:p>
            <a:pPr lvl="1">
              <a:buFont typeface="Arial" panose="020B0604020202020204" pitchFamily="34" charset="0"/>
              <a:buChar char="•"/>
            </a:pPr>
            <a:r>
              <a:rPr lang="en-US" sz="2000" b="1" dirty="0"/>
              <a:t>Code Snippet</a:t>
            </a:r>
            <a:r>
              <a:rPr lang="en-US" sz="2000" dirty="0"/>
              <a:t>:</a:t>
            </a:r>
          </a:p>
          <a:p>
            <a:r>
              <a:rPr lang="en-IN" sz="2000" dirty="0">
                <a:solidFill>
                  <a:srgbClr val="0000FF"/>
                </a:solidFill>
                <a:highlight>
                  <a:srgbClr val="FFFFFF"/>
                </a:highlight>
                <a:latin typeface="Consolas" panose="020B0609020204030204" pitchFamily="49" charset="0"/>
              </a:rPr>
              <a:t>    </a:t>
            </a:r>
            <a:r>
              <a:rPr lang="en-IN" sz="2000" b="0" dirty="0">
                <a:solidFill>
                  <a:srgbClr val="0000FF"/>
                </a:solidFill>
                <a:effectLst/>
                <a:highlight>
                  <a:srgbClr val="FFFFFF"/>
                </a:highlight>
                <a:latin typeface="Consolas" panose="020B0609020204030204" pitchFamily="49" charset="0"/>
              </a:rPr>
              <a:t>def</a:t>
            </a:r>
            <a:r>
              <a:rPr lang="en-IN" sz="2000" b="0" dirty="0">
                <a:solidFill>
                  <a:srgbClr val="000000"/>
                </a:solidFill>
                <a:effectLst/>
                <a:highlight>
                  <a:srgbClr val="FFFFFF"/>
                </a:highlight>
                <a:latin typeface="Consolas" panose="020B0609020204030204" pitchFamily="49" charset="0"/>
              </a:rPr>
              <a:t> </a:t>
            </a:r>
            <a:r>
              <a:rPr lang="en-IN" sz="2000" b="0" dirty="0" err="1">
                <a:solidFill>
                  <a:srgbClr val="000000"/>
                </a:solidFill>
                <a:effectLst/>
                <a:highlight>
                  <a:srgbClr val="FFFFFF"/>
                </a:highlight>
                <a:latin typeface="Consolas" panose="020B0609020204030204" pitchFamily="49" charset="0"/>
              </a:rPr>
              <a:t>on_release</a:t>
            </a:r>
            <a:r>
              <a:rPr lang="en-IN" sz="2000" b="0" dirty="0">
                <a:solidFill>
                  <a:srgbClr val="000000"/>
                </a:solidFill>
                <a:effectLst/>
                <a:highlight>
                  <a:srgbClr val="FFFFFF"/>
                </a:highlight>
                <a:latin typeface="Consolas" panose="020B0609020204030204" pitchFamily="49" charset="0"/>
              </a:rPr>
              <a:t>(key):</a:t>
            </a:r>
          </a:p>
          <a:p>
            <a:r>
              <a:rPr lang="en-IN" sz="2000" b="0" dirty="0">
                <a:solidFill>
                  <a:srgbClr val="000000"/>
                </a:solidFill>
                <a:effectLst/>
                <a:highlight>
                  <a:srgbClr val="FFFFFF"/>
                </a:highlight>
                <a:latin typeface="Consolas" panose="020B0609020204030204" pitchFamily="49" charset="0"/>
              </a:rPr>
              <a:t>    </a:t>
            </a:r>
            <a:r>
              <a:rPr lang="en-IN" sz="2000" b="0" dirty="0">
                <a:solidFill>
                  <a:srgbClr val="0000FF"/>
                </a:solidFill>
                <a:effectLst/>
                <a:highlight>
                  <a:srgbClr val="FFFFFF"/>
                </a:highlight>
                <a:latin typeface="Consolas" panose="020B0609020204030204" pitchFamily="49" charset="0"/>
              </a:rPr>
              <a:t>global</a:t>
            </a:r>
            <a:r>
              <a:rPr lang="en-IN" sz="2000" b="0" dirty="0">
                <a:solidFill>
                  <a:srgbClr val="000000"/>
                </a:solidFill>
                <a:effectLst/>
                <a:highlight>
                  <a:srgbClr val="FFFFFF"/>
                </a:highlight>
                <a:latin typeface="Consolas" panose="020B0609020204030204" pitchFamily="49" charset="0"/>
              </a:rPr>
              <a:t> flag, </a:t>
            </a:r>
            <a:r>
              <a:rPr lang="en-IN" sz="2000" b="0" dirty="0" err="1">
                <a:solidFill>
                  <a:srgbClr val="000000"/>
                </a:solidFill>
                <a:effectLst/>
                <a:highlight>
                  <a:srgbClr val="FFFFFF"/>
                </a:highlight>
                <a:latin typeface="Consolas" panose="020B0609020204030204" pitchFamily="49" charset="0"/>
              </a:rPr>
              <a:t>keys_used</a:t>
            </a:r>
            <a:r>
              <a:rPr lang="en-IN" sz="2000" b="0" dirty="0">
                <a:solidFill>
                  <a:srgbClr val="000000"/>
                </a:solidFill>
                <a:effectLst/>
                <a:highlight>
                  <a:srgbClr val="FFFFFF"/>
                </a:highlight>
                <a:latin typeface="Consolas" panose="020B0609020204030204" pitchFamily="49" charset="0"/>
              </a:rPr>
              <a:t>, keys</a:t>
            </a:r>
          </a:p>
          <a:p>
            <a:r>
              <a:rPr lang="en-IN" sz="2000" b="0" dirty="0">
                <a:solidFill>
                  <a:srgbClr val="000000"/>
                </a:solidFill>
                <a:effectLst/>
                <a:highlight>
                  <a:srgbClr val="FFFFFF"/>
                </a:highlight>
                <a:latin typeface="Consolas" panose="020B0609020204030204" pitchFamily="49" charset="0"/>
              </a:rPr>
              <a:t>    </a:t>
            </a:r>
            <a:r>
              <a:rPr lang="en-IN" sz="2000" b="0" dirty="0" err="1">
                <a:solidFill>
                  <a:srgbClr val="000000"/>
                </a:solidFill>
                <a:effectLst/>
                <a:highlight>
                  <a:srgbClr val="FFFFFF"/>
                </a:highlight>
                <a:latin typeface="Consolas" panose="020B0609020204030204" pitchFamily="49" charset="0"/>
              </a:rPr>
              <a:t>keys_used.append</a:t>
            </a:r>
            <a:r>
              <a:rPr lang="en-IN" sz="2000" b="0" dirty="0">
                <a:solidFill>
                  <a:srgbClr val="000000"/>
                </a:solidFill>
                <a:effectLst/>
                <a:highlight>
                  <a:srgbClr val="FFFFFF"/>
                </a:highlight>
                <a:latin typeface="Consolas" panose="020B0609020204030204" pitchFamily="49" charset="0"/>
              </a:rPr>
              <a:t>(</a:t>
            </a:r>
          </a:p>
          <a:p>
            <a:r>
              <a:rPr lang="en-IN" sz="2000" b="0" dirty="0">
                <a:solidFill>
                  <a:srgbClr val="000000"/>
                </a:solidFill>
                <a:effectLst/>
                <a:highlight>
                  <a:srgbClr val="FFFFFF"/>
                </a:highlight>
                <a:latin typeface="Consolas" panose="020B0609020204030204" pitchFamily="49" charset="0"/>
              </a:rPr>
              <a:t>        {</a:t>
            </a:r>
            <a:r>
              <a:rPr lang="en-IN" sz="2000" b="0" dirty="0">
                <a:solidFill>
                  <a:srgbClr val="A31515"/>
                </a:solidFill>
                <a:effectLst/>
                <a:highlight>
                  <a:srgbClr val="FFFFFF"/>
                </a:highlight>
                <a:latin typeface="Consolas" panose="020B0609020204030204" pitchFamily="49" charset="0"/>
              </a:rPr>
              <a:t>'Released'</a:t>
            </a:r>
            <a:r>
              <a:rPr lang="en-IN" sz="2000" b="0" dirty="0">
                <a:solidFill>
                  <a:srgbClr val="000000"/>
                </a:solidFill>
                <a:effectLst/>
                <a:highlight>
                  <a:srgbClr val="FFFFFF"/>
                </a:highlight>
                <a:latin typeface="Consolas" panose="020B0609020204030204" pitchFamily="49" charset="0"/>
              </a:rPr>
              <a:t>: </a:t>
            </a:r>
            <a:r>
              <a:rPr lang="en-IN" sz="2000" b="0" dirty="0">
                <a:solidFill>
                  <a:srgbClr val="0000FF"/>
                </a:solidFill>
                <a:effectLst/>
                <a:highlight>
                  <a:srgbClr val="FFFFFF"/>
                </a:highlight>
                <a:latin typeface="Consolas" panose="020B0609020204030204" pitchFamily="49" charset="0"/>
              </a:rPr>
              <a:t>f</a:t>
            </a:r>
            <a:r>
              <a:rPr lang="en-IN" sz="2000" b="0" dirty="0">
                <a:solidFill>
                  <a:srgbClr val="A31515"/>
                </a:solidFill>
                <a:effectLst/>
                <a:highlight>
                  <a:srgbClr val="FFFFFF"/>
                </a:highlight>
                <a:latin typeface="Consolas" panose="020B0609020204030204" pitchFamily="49" charset="0"/>
              </a:rPr>
              <a:t>'</a:t>
            </a:r>
            <a:r>
              <a:rPr lang="en-IN" sz="2000" b="0" dirty="0">
                <a:solidFill>
                  <a:srgbClr val="000000"/>
                </a:solidFill>
                <a:effectLst/>
                <a:highlight>
                  <a:srgbClr val="FFFFFF"/>
                </a:highlight>
                <a:latin typeface="Consolas" panose="020B0609020204030204" pitchFamily="49" charset="0"/>
              </a:rPr>
              <a:t>{key}</a:t>
            </a:r>
            <a:r>
              <a:rPr lang="en-IN" sz="2000" b="0" dirty="0">
                <a:solidFill>
                  <a:srgbClr val="A31515"/>
                </a:solidFill>
                <a:effectLst/>
                <a:highlight>
                  <a:srgbClr val="FFFFFF"/>
                </a:highlight>
                <a:latin typeface="Consolas" panose="020B0609020204030204" pitchFamily="49" charset="0"/>
              </a:rPr>
              <a:t>'</a:t>
            </a:r>
            <a:r>
              <a:rPr lang="en-IN" sz="2000" b="0" dirty="0">
                <a:solidFill>
                  <a:srgbClr val="000000"/>
                </a:solidFill>
                <a:effectLst/>
                <a:highlight>
                  <a:srgbClr val="FFFFFF"/>
                </a:highlight>
                <a:latin typeface="Consolas" panose="020B0609020204030204" pitchFamily="49" charset="0"/>
              </a:rPr>
              <a:t>}</a:t>
            </a:r>
          </a:p>
          <a:p>
            <a:r>
              <a:rPr lang="en-IN" sz="2000" b="0" dirty="0">
                <a:solidFill>
                  <a:srgbClr val="000000"/>
                </a:solidFill>
                <a:effectLst/>
                <a:highlight>
                  <a:srgbClr val="FFFFFF"/>
                </a:highlight>
                <a:latin typeface="Consolas" panose="020B0609020204030204" pitchFamily="49" charset="0"/>
              </a:rPr>
              <a:t>    )</a:t>
            </a:r>
          </a:p>
          <a:p>
            <a:br>
              <a:rPr lang="en-IN" sz="2000" b="0" dirty="0">
                <a:solidFill>
                  <a:srgbClr val="000000"/>
                </a:solidFill>
                <a:effectLst/>
                <a:highlight>
                  <a:srgbClr val="FFFFFF"/>
                </a:highlight>
                <a:latin typeface="Consolas" panose="020B0609020204030204" pitchFamily="49" charset="0"/>
              </a:rPr>
            </a:br>
            <a:r>
              <a:rPr lang="en-IN" sz="2000" b="0" dirty="0">
                <a:solidFill>
                  <a:srgbClr val="000000"/>
                </a:solidFill>
                <a:effectLst/>
                <a:highlight>
                  <a:srgbClr val="FFFFFF"/>
                </a:highlight>
                <a:latin typeface="Consolas" panose="020B0609020204030204" pitchFamily="49" charset="0"/>
              </a:rPr>
              <a:t>    </a:t>
            </a:r>
            <a:r>
              <a:rPr lang="en-IN" sz="2000" b="0" dirty="0">
                <a:solidFill>
                  <a:srgbClr val="0000FF"/>
                </a:solidFill>
                <a:effectLst/>
                <a:highlight>
                  <a:srgbClr val="FFFFFF"/>
                </a:highlight>
                <a:latin typeface="Consolas" panose="020B0609020204030204" pitchFamily="49" charset="0"/>
              </a:rPr>
              <a:t>if</a:t>
            </a:r>
            <a:r>
              <a:rPr lang="en-IN" sz="2000" b="0" dirty="0">
                <a:solidFill>
                  <a:srgbClr val="000000"/>
                </a:solidFill>
                <a:effectLst/>
                <a:highlight>
                  <a:srgbClr val="FFFFFF"/>
                </a:highlight>
                <a:latin typeface="Consolas" panose="020B0609020204030204" pitchFamily="49" charset="0"/>
              </a:rPr>
              <a:t> flag == </a:t>
            </a:r>
            <a:r>
              <a:rPr lang="en-IN" sz="2000" b="0" dirty="0">
                <a:solidFill>
                  <a:srgbClr val="0000FF"/>
                </a:solidFill>
                <a:effectLst/>
                <a:highlight>
                  <a:srgbClr val="FFFFFF"/>
                </a:highlight>
                <a:latin typeface="Consolas" panose="020B0609020204030204" pitchFamily="49" charset="0"/>
              </a:rPr>
              <a:t>True</a:t>
            </a:r>
            <a:r>
              <a:rPr lang="en-IN" sz="2000" b="0" dirty="0">
                <a:solidFill>
                  <a:srgbClr val="000000"/>
                </a:solidFill>
                <a:effectLst/>
                <a:highlight>
                  <a:srgbClr val="FFFFFF"/>
                </a:highlight>
                <a:latin typeface="Consolas" panose="020B0609020204030204" pitchFamily="49" charset="0"/>
              </a:rPr>
              <a:t>:</a:t>
            </a:r>
          </a:p>
          <a:p>
            <a:r>
              <a:rPr lang="en-IN" sz="2000" b="0" dirty="0">
                <a:solidFill>
                  <a:srgbClr val="000000"/>
                </a:solidFill>
                <a:effectLst/>
                <a:highlight>
                  <a:srgbClr val="FFFFFF"/>
                </a:highlight>
                <a:latin typeface="Consolas" panose="020B0609020204030204" pitchFamily="49" charset="0"/>
              </a:rPr>
              <a:t>        flag = </a:t>
            </a:r>
            <a:r>
              <a:rPr lang="en-IN" sz="2000" b="0" dirty="0">
                <a:solidFill>
                  <a:srgbClr val="0000FF"/>
                </a:solidFill>
                <a:effectLst/>
                <a:highlight>
                  <a:srgbClr val="FFFFFF"/>
                </a:highlight>
                <a:latin typeface="Consolas" panose="020B0609020204030204" pitchFamily="49" charset="0"/>
              </a:rPr>
              <a:t>False</a:t>
            </a:r>
            <a:endParaRPr lang="en-IN" sz="2000" b="0" dirty="0">
              <a:solidFill>
                <a:srgbClr val="000000"/>
              </a:solidFill>
              <a:effectLst/>
              <a:highlight>
                <a:srgbClr val="FFFFFF"/>
              </a:highlight>
              <a:latin typeface="Consolas" panose="020B0609020204030204" pitchFamily="49" charset="0"/>
            </a:endParaRPr>
          </a:p>
          <a:p>
            <a:r>
              <a:rPr lang="en-IN" sz="2000" b="0" dirty="0">
                <a:solidFill>
                  <a:srgbClr val="000000"/>
                </a:solidFill>
                <a:effectLst/>
                <a:highlight>
                  <a:srgbClr val="FFFFFF"/>
                </a:highlight>
                <a:latin typeface="Consolas" panose="020B0609020204030204" pitchFamily="49" charset="0"/>
              </a:rPr>
              <a:t>    </a:t>
            </a:r>
            <a:r>
              <a:rPr lang="en-IN" sz="2000" b="0" dirty="0" err="1">
                <a:solidFill>
                  <a:srgbClr val="000000"/>
                </a:solidFill>
                <a:effectLst/>
                <a:highlight>
                  <a:srgbClr val="FFFFFF"/>
                </a:highlight>
                <a:latin typeface="Consolas" panose="020B0609020204030204" pitchFamily="49" charset="0"/>
              </a:rPr>
              <a:t>generate_json_file</a:t>
            </a:r>
            <a:r>
              <a:rPr lang="en-IN" sz="2000" b="0" dirty="0">
                <a:solidFill>
                  <a:srgbClr val="000000"/>
                </a:solidFill>
                <a:effectLst/>
                <a:highlight>
                  <a:srgbClr val="FFFFFF"/>
                </a:highlight>
                <a:latin typeface="Consolas" panose="020B0609020204030204" pitchFamily="49" charset="0"/>
              </a:rPr>
              <a:t>(</a:t>
            </a:r>
            <a:r>
              <a:rPr lang="en-IN" sz="2000" b="0" dirty="0" err="1">
                <a:solidFill>
                  <a:srgbClr val="000000"/>
                </a:solidFill>
                <a:effectLst/>
                <a:highlight>
                  <a:srgbClr val="FFFFFF"/>
                </a:highlight>
                <a:latin typeface="Consolas" panose="020B0609020204030204" pitchFamily="49" charset="0"/>
              </a:rPr>
              <a:t>keys_used</a:t>
            </a:r>
            <a:r>
              <a:rPr lang="en-IN" sz="2000" b="0" dirty="0">
                <a:solidFill>
                  <a:srgbClr val="000000"/>
                </a:solidFill>
                <a:effectLst/>
                <a:highlight>
                  <a:srgbClr val="FFFFFF"/>
                </a:highlight>
                <a:latin typeface="Consolas" panose="020B0609020204030204" pitchFamily="49" charset="0"/>
              </a:rPr>
              <a:t>)</a:t>
            </a:r>
          </a:p>
          <a:p>
            <a:br>
              <a:rPr lang="en-IN" sz="2000" b="0" dirty="0">
                <a:solidFill>
                  <a:srgbClr val="000000"/>
                </a:solidFill>
                <a:effectLst/>
                <a:highlight>
                  <a:srgbClr val="FFFFFF"/>
                </a:highlight>
                <a:latin typeface="Consolas" panose="020B0609020204030204" pitchFamily="49" charset="0"/>
              </a:rPr>
            </a:br>
            <a:r>
              <a:rPr lang="en-IN" sz="2000" b="0" dirty="0">
                <a:solidFill>
                  <a:srgbClr val="000000"/>
                </a:solidFill>
                <a:effectLst/>
                <a:highlight>
                  <a:srgbClr val="FFFFFF"/>
                </a:highlight>
                <a:latin typeface="Consolas" panose="020B0609020204030204" pitchFamily="49" charset="0"/>
              </a:rPr>
              <a:t>    keys = keys + str(key)</a:t>
            </a:r>
          </a:p>
          <a:p>
            <a:r>
              <a:rPr lang="en-IN" sz="2000" b="0" dirty="0">
                <a:solidFill>
                  <a:srgbClr val="000000"/>
                </a:solidFill>
                <a:effectLst/>
                <a:highlight>
                  <a:srgbClr val="FFFFFF"/>
                </a:highlight>
                <a:latin typeface="Consolas" panose="020B0609020204030204" pitchFamily="49" charset="0"/>
              </a:rPr>
              <a:t>    </a:t>
            </a:r>
            <a:r>
              <a:rPr lang="en-IN" sz="2000" b="0" dirty="0" err="1">
                <a:solidFill>
                  <a:srgbClr val="000000"/>
                </a:solidFill>
                <a:effectLst/>
                <a:highlight>
                  <a:srgbClr val="FFFFFF"/>
                </a:highlight>
                <a:latin typeface="Consolas" panose="020B0609020204030204" pitchFamily="49" charset="0"/>
              </a:rPr>
              <a:t>generate_text_log</a:t>
            </a:r>
            <a:r>
              <a:rPr lang="en-IN" sz="2000" b="0" dirty="0">
                <a:solidFill>
                  <a:srgbClr val="000000"/>
                </a:solidFill>
                <a:effectLst/>
                <a:highlight>
                  <a:srgbClr val="FFFFFF"/>
                </a:highlight>
                <a:latin typeface="Consolas" panose="020B0609020204030204" pitchFamily="49" charset="0"/>
              </a:rPr>
              <a:t>(str(keys))</a:t>
            </a:r>
          </a:p>
          <a:p>
            <a:br>
              <a:rPr lang="en-IN" sz="2000" b="0" dirty="0">
                <a:solidFill>
                  <a:srgbClr val="000000"/>
                </a:solidFill>
                <a:effectLst/>
                <a:highlight>
                  <a:srgbClr val="FFFFFF"/>
                </a:highlight>
                <a:latin typeface="Consolas" panose="020B0609020204030204" pitchFamily="49" charset="0"/>
              </a:rPr>
            </a:br>
            <a:endParaRPr lang="en-IN" sz="2000" b="0" dirty="0">
              <a:solidFill>
                <a:srgbClr val="000000"/>
              </a:solidFill>
              <a:effectLst/>
              <a:highlight>
                <a:srgbClr val="FFFFFF"/>
              </a:highlight>
              <a:latin typeface="Consolas" panose="020B0609020204030204" pitchFamily="49" charset="0"/>
            </a:endParaRPr>
          </a:p>
          <a:p>
            <a:endParaRPr lang="en-US" sz="2000" dirty="0"/>
          </a:p>
        </p:txBody>
      </p:sp>
    </p:spTree>
    <p:extLst>
      <p:ext uri="{BB962C8B-B14F-4D97-AF65-F5344CB8AC3E}">
        <p14:creationId xmlns:p14="http://schemas.microsoft.com/office/powerpoint/2010/main" val="205115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3" name="Rectangle 1">
            <a:extLst>
              <a:ext uri="{FF2B5EF4-FFF2-40B4-BE49-F238E27FC236}">
                <a16:creationId xmlns:a16="http://schemas.microsoft.com/office/drawing/2014/main" id="{2E8F68A8-4F6A-CE0C-7C7B-B92BE8EC0D20}"/>
              </a:ext>
            </a:extLst>
          </p:cNvPr>
          <p:cNvSpPr>
            <a:spLocks noChangeArrowheads="1"/>
          </p:cNvSpPr>
          <p:nvPr/>
        </p:nvSpPr>
        <p:spPr bwMode="auto">
          <a:xfrm>
            <a:off x="762000" y="304800"/>
            <a:ext cx="122214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generate_text_log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Writes the logged keystrokes to a text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Saves the cumulative keystrokes in key_log.txt.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Snippet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lang="en-US" sz="2000" b="0" dirty="0">
                <a:solidFill>
                  <a:srgbClr val="0000FF"/>
                </a:solidFill>
                <a:effectLst/>
                <a:highlight>
                  <a:srgbClr val="FFFFFF"/>
                </a:highlight>
                <a:latin typeface="Times New Roman" panose="02020603050405020304" pitchFamily="18" charset="0"/>
                <a:cs typeface="Times New Roman" panose="02020603050405020304" pitchFamily="18" charset="0"/>
              </a:rPr>
              <a:t>def</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generate_text_log</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(key):</a:t>
            </a:r>
          </a:p>
          <a:p>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000" b="0" dirty="0">
                <a:solidFill>
                  <a:srgbClr val="0000FF"/>
                </a:solidFill>
                <a:effectLst/>
                <a:highlight>
                  <a:srgbClr val="FFFFFF"/>
                </a:highlight>
                <a:latin typeface="Times New Roman" panose="02020603050405020304" pitchFamily="18" charset="0"/>
                <a:cs typeface="Times New Roman" panose="02020603050405020304" pitchFamily="18" charset="0"/>
              </a:rPr>
              <a:t>with</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open(</a:t>
            </a:r>
            <a:r>
              <a:rPr lang="en-US" sz="2000" b="0" dirty="0">
                <a:solidFill>
                  <a:srgbClr val="A31515"/>
                </a:solidFill>
                <a:effectLst/>
                <a:highlight>
                  <a:srgbClr val="FFFFFF"/>
                </a:highlight>
                <a:latin typeface="Times New Roman" panose="02020603050405020304" pitchFamily="18" charset="0"/>
                <a:cs typeface="Times New Roman" panose="02020603050405020304" pitchFamily="18" charset="0"/>
              </a:rPr>
              <a:t>'key_log.txt'</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000" b="0" dirty="0">
                <a:solidFill>
                  <a:srgbClr val="A31515"/>
                </a:solidFill>
                <a:effectLst/>
                <a:highlight>
                  <a:srgbClr val="FFFFFF"/>
                </a:highlight>
                <a:latin typeface="Times New Roman" panose="02020603050405020304" pitchFamily="18" charset="0"/>
                <a:cs typeface="Times New Roman" panose="02020603050405020304" pitchFamily="18" charset="0"/>
              </a:rPr>
              <a:t>"w+"</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000" b="0" dirty="0">
                <a:solidFill>
                  <a:srgbClr val="0000FF"/>
                </a:solidFill>
                <a:effectLst/>
                <a:highlight>
                  <a:srgbClr val="FFFFFF"/>
                </a:highlight>
                <a:latin typeface="Times New Roman" panose="02020603050405020304" pitchFamily="18" charset="0"/>
                <a:cs typeface="Times New Roman" panose="02020603050405020304" pitchFamily="18" charset="0"/>
              </a:rPr>
              <a:t>as</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keys:</a:t>
            </a:r>
          </a:p>
          <a:p>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keys.write</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(key)</a:t>
            </a:r>
          </a:p>
          <a:p>
            <a:b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93EA22B7-160E-9D4C-F813-D9345A77830E}"/>
              </a:ext>
            </a:extLst>
          </p:cNvPr>
          <p:cNvSpPr>
            <a:spLocks noChangeArrowheads="1"/>
          </p:cNvSpPr>
          <p:nvPr/>
        </p:nvSpPr>
        <p:spPr bwMode="auto">
          <a:xfrm>
            <a:off x="762000" y="3581400"/>
            <a:ext cx="122682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generate_json_file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Writes the logged keystrokes to a JSON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Saves the keystrokes 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key_log.json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JSON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Snippet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def</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generate_json_file</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with</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open(</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A31515"/>
                </a:solidFill>
                <a:effectLst/>
                <a:highlight>
                  <a:srgbClr val="FFFFFF"/>
                </a:highlight>
                <a:latin typeface="Times New Roman" panose="02020603050405020304" pitchFamily="18" charset="0"/>
                <a:cs typeface="Times New Roman" panose="02020603050405020304" pitchFamily="18" charset="0"/>
              </a:rPr>
              <a:t>key_log.json</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A31515"/>
                </a:solidFill>
                <a:effectLst/>
                <a:highlight>
                  <a:srgbClr val="FFFFFF"/>
                </a:highlight>
                <a:latin typeface="Times New Roman" panose="02020603050405020304" pitchFamily="18" charset="0"/>
                <a:cs typeface="Times New Roman" panose="02020603050405020304" pitchFamily="18" charset="0"/>
              </a:rPr>
              <a:t>wb</a:t>
            </a:r>
            <a:r>
              <a:rPr lang="en-IN" sz="20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a:solidFill>
                  <a:srgbClr val="0000FF"/>
                </a:solidFill>
                <a:effectLst/>
                <a:highlight>
                  <a:srgbClr val="FFFFFF"/>
                </a:highlight>
                <a:latin typeface="Times New Roman" panose="02020603050405020304" pitchFamily="18" charset="0"/>
                <a:cs typeface="Times New Roman" panose="02020603050405020304" pitchFamily="18" charset="0"/>
              </a:rPr>
              <a:t>as</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key_log</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key_list_bytes</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json.dumps</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keys_used</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).encode()</a:t>
            </a:r>
          </a:p>
          <a:p>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key_log.write</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2000" b="0" dirty="0" err="1">
                <a:solidFill>
                  <a:srgbClr val="000000"/>
                </a:solidFill>
                <a:effectLst/>
                <a:highlight>
                  <a:srgbClr val="FFFFFF"/>
                </a:highlight>
                <a:latin typeface="Times New Roman" panose="02020603050405020304" pitchFamily="18" charset="0"/>
                <a:cs typeface="Times New Roman" panose="02020603050405020304" pitchFamily="18" charset="0"/>
              </a:rPr>
              <a:t>key_list_bytes</a:t>
            </a:r>
            <a: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br>
              <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sz="20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438735FF-F96B-23B3-4D02-9DA4C5CE8664}"/>
              </a:ext>
            </a:extLst>
          </p:cNvPr>
          <p:cNvCxnSpPr>
            <a:cxnSpLocks/>
          </p:cNvCxnSpPr>
          <p:nvPr/>
        </p:nvCxnSpPr>
        <p:spPr>
          <a:xfrm>
            <a:off x="0" y="3200400"/>
            <a:ext cx="9906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54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13" name="Picture 12">
            <a:extLst>
              <a:ext uri="{FF2B5EF4-FFF2-40B4-BE49-F238E27FC236}">
                <a16:creationId xmlns:a16="http://schemas.microsoft.com/office/drawing/2014/main" id="{687846E7-C254-C875-5E04-03FE40C92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52" y="1447800"/>
            <a:ext cx="2377646" cy="2438400"/>
          </a:xfrm>
          <a:prstGeom prst="rect">
            <a:avLst/>
          </a:prstGeom>
        </p:spPr>
      </p:pic>
      <p:pic>
        <p:nvPicPr>
          <p:cNvPr id="15" name="Picture 14">
            <a:extLst>
              <a:ext uri="{FF2B5EF4-FFF2-40B4-BE49-F238E27FC236}">
                <a16:creationId xmlns:a16="http://schemas.microsoft.com/office/drawing/2014/main" id="{30780825-8315-5C7E-C542-719A0D383202}"/>
              </a:ext>
            </a:extLst>
          </p:cNvPr>
          <p:cNvPicPr>
            <a:picLocks noChangeAspect="1"/>
          </p:cNvPicPr>
          <p:nvPr/>
        </p:nvPicPr>
        <p:blipFill rotWithShape="1">
          <a:blip r:embed="rId4">
            <a:extLst>
              <a:ext uri="{28A0092B-C50C-407E-A947-70E740481C1C}">
                <a14:useLocalDpi xmlns:a14="http://schemas.microsoft.com/office/drawing/2010/main" val="0"/>
              </a:ext>
            </a:extLst>
          </a:blip>
          <a:srcRect r="64865" b="67591"/>
          <a:stretch/>
        </p:blipFill>
        <p:spPr>
          <a:xfrm>
            <a:off x="3352800" y="1450258"/>
            <a:ext cx="3025570" cy="1479793"/>
          </a:xfrm>
          <a:prstGeom prst="rect">
            <a:avLst/>
          </a:prstGeom>
        </p:spPr>
      </p:pic>
      <p:pic>
        <p:nvPicPr>
          <p:cNvPr id="17" name="Picture 16">
            <a:extLst>
              <a:ext uri="{FF2B5EF4-FFF2-40B4-BE49-F238E27FC236}">
                <a16:creationId xmlns:a16="http://schemas.microsoft.com/office/drawing/2014/main" id="{CCFF4DE9-193D-54AD-FA51-30A1D5D27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495" y="1371600"/>
            <a:ext cx="2362405" cy="2644369"/>
          </a:xfrm>
          <a:prstGeom prst="rect">
            <a:avLst/>
          </a:prstGeom>
        </p:spPr>
      </p:pic>
      <p:pic>
        <p:nvPicPr>
          <p:cNvPr id="19" name="Picture 18">
            <a:extLst>
              <a:ext uri="{FF2B5EF4-FFF2-40B4-BE49-F238E27FC236}">
                <a16:creationId xmlns:a16="http://schemas.microsoft.com/office/drawing/2014/main" id="{35C1814F-64A7-F3F7-319E-141C05981553}"/>
              </a:ext>
            </a:extLst>
          </p:cNvPr>
          <p:cNvPicPr>
            <a:picLocks noChangeAspect="1"/>
          </p:cNvPicPr>
          <p:nvPr/>
        </p:nvPicPr>
        <p:blipFill>
          <a:blip r:embed="rId6"/>
          <a:stretch>
            <a:fillRect/>
          </a:stretch>
        </p:blipFill>
        <p:spPr>
          <a:xfrm>
            <a:off x="381000" y="4414969"/>
            <a:ext cx="9448800" cy="21414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654868" cy="752129"/>
          </a:xfrm>
          <a:prstGeom prst="rect">
            <a:avLst/>
          </a:prstGeom>
        </p:spPr>
        <p:txBody>
          <a:bodyPr vert="horz" wrap="square" lIns="0" tIns="13335" rIns="0" bIns="0" rtlCol="0">
            <a:spAutoFit/>
          </a:bodyPr>
          <a:lstStyle/>
          <a:p>
            <a:pPr marL="12700">
              <a:lnSpc>
                <a:spcPct val="100000"/>
              </a:lnSpc>
              <a:spcBef>
                <a:spcPts val="105"/>
              </a:spcBef>
            </a:pPr>
            <a:r>
              <a:rPr lang="en-US" dirty="0"/>
              <a:t>PROJECT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3" name="TextBox 2">
            <a:extLst>
              <a:ext uri="{FF2B5EF4-FFF2-40B4-BE49-F238E27FC236}">
                <a16:creationId xmlns:a16="http://schemas.microsoft.com/office/drawing/2014/main" id="{E5E8EF61-99CD-13F3-7966-D7A0E59C2CF4}"/>
              </a:ext>
            </a:extLst>
          </p:cNvPr>
          <p:cNvSpPr txBox="1"/>
          <p:nvPr/>
        </p:nvSpPr>
        <p:spPr>
          <a:xfrm>
            <a:off x="1371600" y="2979174"/>
            <a:ext cx="9525000" cy="369332"/>
          </a:xfrm>
          <a:prstGeom prst="rect">
            <a:avLst/>
          </a:prstGeom>
          <a:noFill/>
        </p:spPr>
        <p:txBody>
          <a:bodyPr wrap="square" rtlCol="0">
            <a:spAutoFit/>
          </a:bodyPr>
          <a:lstStyle/>
          <a:p>
            <a:r>
              <a:rPr lang="en-IN" dirty="0">
                <a:hlinkClick r:id="rId3"/>
              </a:rPr>
              <a:t>https://github.com/DHATRI-MOTAMARRI/motamarri_dhatri.git</a:t>
            </a:r>
            <a:endParaRPr lang="en-IN" dirty="0"/>
          </a:p>
        </p:txBody>
      </p:sp>
    </p:spTree>
    <p:extLst>
      <p:ext uri="{BB962C8B-B14F-4D97-AF65-F5344CB8AC3E}">
        <p14:creationId xmlns:p14="http://schemas.microsoft.com/office/powerpoint/2010/main" val="56570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31547AFF-12E3-957C-8687-915D78635994}"/>
              </a:ext>
            </a:extLst>
          </p:cNvPr>
          <p:cNvSpPr/>
          <p:nvPr/>
        </p:nvSpPr>
        <p:spPr>
          <a:xfrm>
            <a:off x="1487398" y="1419381"/>
            <a:ext cx="5791907" cy="5663089"/>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	</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Overview</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Who are the end users?</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Solution and its value proposition</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wow in your solution</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Modelling</a:t>
            </a:r>
          </a:p>
          <a:p>
            <a:pPr marL="457200" indent="-457200">
              <a:buFont typeface="Arial" panose="020B0604020202020204" pitchFamily="34" charset="0"/>
              <a:buChar char="•"/>
            </a:pPr>
            <a:r>
              <a:rPr lang="en-US" sz="2800" b="1"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Results</a:t>
            </a:r>
          </a:p>
          <a:p>
            <a:pPr marL="457200" indent="-457200">
              <a:buFont typeface="Arial" panose="020B0604020202020204" pitchFamily="34" charset="0"/>
              <a:buChar char="•"/>
            </a:pPr>
            <a:endParaRPr lang="en-US" sz="2800" dirty="0">
              <a:ln w="0"/>
              <a:solidFill>
                <a:schemeClr val="accent1"/>
              </a:solidFill>
              <a:effectLst>
                <a:outerShdw blurRad="38100" dist="25400" dir="5400000" algn="ctr" rotWithShape="0">
                  <a:srgbClr val="6E747A">
                    <a:alpha val="43000"/>
                  </a:srgbClr>
                </a:outerShdw>
              </a:effectLst>
            </a:endParaRPr>
          </a:p>
          <a:p>
            <a:pPr marL="457200" indent="-457200">
              <a:buFont typeface="Arial" panose="020B0604020202020204" pitchFamily="34" charset="0"/>
              <a:buChar char="•"/>
            </a:pPr>
            <a:endParaRPr lang="en-US" sz="2800" dirty="0">
              <a:ln w="0"/>
              <a:solidFill>
                <a:schemeClr val="accent1"/>
              </a:solidFill>
              <a:effectLst>
                <a:outerShdw blurRad="38100" dist="25400" dir="5400000" algn="ctr" rotWithShape="0">
                  <a:srgbClr val="6E747A">
                    <a:alpha val="43000"/>
                  </a:srgbClr>
                </a:outerShdw>
              </a:effectLst>
            </a:endParaRPr>
          </a:p>
          <a:p>
            <a:pPr marL="457200" indent="-457200">
              <a:buFont typeface="Arial" panose="020B0604020202020204" pitchFamily="34" charset="0"/>
              <a:buChar char="•"/>
            </a:pPr>
            <a:endParaRPr lang="en-US" sz="2800" dirty="0">
              <a:ln w="0">
                <a:solidFill>
                  <a:schemeClr val="accent1">
                    <a:lumMod val="75000"/>
                  </a:schemeClr>
                </a:solidFill>
              </a:ln>
              <a:solidFill>
                <a:schemeClr val="accent1"/>
              </a:solidFill>
              <a:effectLst>
                <a:outerShdw blurRad="38100" dist="25400" dir="5400000" algn="ctr" rotWithShape="0">
                  <a:srgbClr val="6E747A">
                    <a:alpha val="43000"/>
                  </a:srgbClr>
                </a:outerShdw>
              </a:effectLst>
            </a:endParaRPr>
          </a:p>
          <a:p>
            <a:endParaRPr lang="en-US" sz="54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8637396" cy="670696"/>
          </a:xfrm>
          <a:prstGeom prst="rect">
            <a:avLst/>
          </a:prstGeom>
        </p:spPr>
        <p:txBody>
          <a:bodyPr vert="horz" wrap="square" lIns="0" tIns="16510" rIns="0" bIns="0" rtlCol="0">
            <a:spAutoFit/>
          </a:bodyPr>
          <a:lstStyle/>
          <a:p>
            <a:pPr marL="12700" algn="ctr">
              <a:lnSpc>
                <a:spcPct val="100000"/>
              </a:lnSpc>
              <a:spcBef>
                <a:spcPts val="130"/>
              </a:spcBef>
            </a:pPr>
            <a:r>
              <a:rPr lang="en-IN" sz="4250" spc="5" dirty="0"/>
              <a:t>KEYLOGGER AND SECURITY</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64A2C462-1A02-13F8-B755-43FCE41E291B}"/>
              </a:ext>
            </a:extLst>
          </p:cNvPr>
          <p:cNvSpPr txBox="1"/>
          <p:nvPr/>
        </p:nvSpPr>
        <p:spPr>
          <a:xfrm>
            <a:off x="1596008" y="2043611"/>
            <a:ext cx="6785991" cy="193899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A keylogger is a computer program that records every keystroke made by a computer user, especially in order to gain fraudulent access to passwords and other confidential information.</a:t>
            </a:r>
          </a:p>
          <a:p>
            <a:pPr algn="just"/>
            <a:r>
              <a:rPr lang="en-US" sz="2000" i="0" dirty="0">
                <a:effectLst/>
                <a:latin typeface="Times New Roman" panose="02020603050405020304" pitchFamily="18" charset="0"/>
                <a:cs typeface="Times New Roman" panose="02020603050405020304" pitchFamily="18" charset="0"/>
              </a:rPr>
              <a:t>It is a form of malware or hardware that keeps track of and records your keystrokes as you type. It takes the information and sends it to a hacker using a command-and-control (C&amp;C) server.</a:t>
            </a:r>
            <a:endParaRPr lang="en-IN" sz="2000" dirty="0">
              <a:latin typeface="Times New Roman" panose="02020603050405020304" pitchFamily="18" charset="0"/>
              <a:cs typeface="Times New Roman" panose="02020603050405020304" pitchFamily="18" charset="0"/>
            </a:endParaRPr>
          </a:p>
        </p:txBody>
      </p:sp>
      <p:pic>
        <p:nvPicPr>
          <p:cNvPr id="3074" name="Picture 2" descr="What Are Keyloggers, and How Do They Work? | ExpressVPN Blog">
            <a:extLst>
              <a:ext uri="{FF2B5EF4-FFF2-40B4-BE49-F238E27FC236}">
                <a16:creationId xmlns:a16="http://schemas.microsoft.com/office/drawing/2014/main" id="{95939395-089E-70BF-78AF-12F8051860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2237" y="4254965"/>
            <a:ext cx="4162150" cy="1938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a Keylogger? - Check Point Software">
            <a:extLst>
              <a:ext uri="{FF2B5EF4-FFF2-40B4-BE49-F238E27FC236}">
                <a16:creationId xmlns:a16="http://schemas.microsoft.com/office/drawing/2014/main" id="{4AAE32CA-82F5-16F5-0FEA-5F96774DB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838" y="4254965"/>
            <a:ext cx="1944912" cy="1944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37004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dirty="0"/>
              <a:t>Types of Keyloggers</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026" name="Picture 2" descr="Malicious Firefox Add-Ons: Keylogger | Infosec">
            <a:extLst>
              <a:ext uri="{FF2B5EF4-FFF2-40B4-BE49-F238E27FC236}">
                <a16:creationId xmlns:a16="http://schemas.microsoft.com/office/drawing/2014/main" id="{9F75C6E9-8FA4-004D-8915-EF3962E09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8" y="3581400"/>
            <a:ext cx="372966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Keylogger? How to Detect a Keylogger?">
            <a:extLst>
              <a:ext uri="{FF2B5EF4-FFF2-40B4-BE49-F238E27FC236}">
                <a16:creationId xmlns:a16="http://schemas.microsoft.com/office/drawing/2014/main" id="{89F8C161-779D-9098-594D-4D5B223E30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412117"/>
            <a:ext cx="4470697" cy="28747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CD2BA75-4959-8053-C461-2CAB7DB221A1}"/>
              </a:ext>
            </a:extLst>
          </p:cNvPr>
          <p:cNvSpPr txBox="1"/>
          <p:nvPr/>
        </p:nvSpPr>
        <p:spPr>
          <a:xfrm>
            <a:off x="846362" y="1187759"/>
            <a:ext cx="6115664" cy="1323439"/>
          </a:xfrm>
          <a:prstGeom prst="rect">
            <a:avLst/>
          </a:prstGeom>
          <a:noFill/>
        </p:spPr>
        <p:txBody>
          <a:bodyPr wrap="square">
            <a:spAutoFit/>
          </a:bodyPr>
          <a:lstStyle/>
          <a:p>
            <a:pPr algn="l" fontAlgn="base"/>
            <a:r>
              <a:rPr lang="en-US" sz="1600" b="1" i="0" u="sng" dirty="0">
                <a:solidFill>
                  <a:srgbClr val="273239"/>
                </a:solidFill>
                <a:effectLst/>
                <a:highlight>
                  <a:srgbClr val="FFFFFF"/>
                </a:highlight>
                <a:latin typeface="Times New Roman" panose="02020603050405020304" pitchFamily="18" charset="0"/>
                <a:cs typeface="Times New Roman" panose="02020603050405020304" pitchFamily="18" charset="0"/>
              </a:rPr>
              <a:t>Hardware Keylogger</a:t>
            </a:r>
            <a:endParaRPr lang="en-US" sz="16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fontAlgn="base"/>
            <a:r>
              <a:rPr lang="en-US" sz="1600" b="0" i="0" dirty="0">
                <a:solidFill>
                  <a:srgbClr val="273239"/>
                </a:solidFill>
                <a:effectLst/>
                <a:highlight>
                  <a:srgbClr val="FFFFFF"/>
                </a:highlight>
                <a:latin typeface="Times New Roman" panose="02020603050405020304" pitchFamily="18" charset="0"/>
                <a:cs typeface="Times New Roman" panose="02020603050405020304" pitchFamily="18" charset="0"/>
              </a:rPr>
              <a:t>It is a device that is used for recording the keystrokes. It starts its applications when it is been plugged in. Now the information gets stored in the device. So to retrieve the data hackers/attackers have to physically access that. </a:t>
            </a:r>
          </a:p>
        </p:txBody>
      </p:sp>
      <p:sp>
        <p:nvSpPr>
          <p:cNvPr id="13" name="TextBox 12">
            <a:extLst>
              <a:ext uri="{FF2B5EF4-FFF2-40B4-BE49-F238E27FC236}">
                <a16:creationId xmlns:a16="http://schemas.microsoft.com/office/drawing/2014/main" id="{217E3733-4CE3-D04E-CA9D-E7117630E858}"/>
              </a:ext>
            </a:extLst>
          </p:cNvPr>
          <p:cNvSpPr txBox="1"/>
          <p:nvPr/>
        </p:nvSpPr>
        <p:spPr>
          <a:xfrm>
            <a:off x="809491" y="2385251"/>
            <a:ext cx="6115664" cy="1077218"/>
          </a:xfrm>
          <a:prstGeom prst="rect">
            <a:avLst/>
          </a:prstGeom>
          <a:noFill/>
        </p:spPr>
        <p:txBody>
          <a:bodyPr wrap="square">
            <a:spAutoFit/>
          </a:bodyPr>
          <a:lstStyle/>
          <a:p>
            <a:r>
              <a:rPr lang="en-US" sz="1600" b="0" i="0" dirty="0">
                <a:solidFill>
                  <a:srgbClr val="273239"/>
                </a:solidFill>
                <a:effectLst/>
                <a:highlight>
                  <a:srgbClr val="FFFFFF"/>
                </a:highlight>
                <a:latin typeface="Times New Roman" panose="02020603050405020304" pitchFamily="18" charset="0"/>
                <a:cs typeface="Times New Roman" panose="02020603050405020304" pitchFamily="18" charset="0"/>
              </a:rPr>
              <a:t>The hardware keylogger is undetectable as it can appear as an external device that is attached to the computer. It is not detectable by the anti-virus, and it is hard to be detectable. It allows the attacker to get to know the confidential details and more details from the victim.</a:t>
            </a: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DFC1232-3548-5C5B-B2AF-9AFA58E73246}"/>
              </a:ext>
            </a:extLst>
          </p:cNvPr>
          <p:cNvSpPr txBox="1"/>
          <p:nvPr/>
        </p:nvSpPr>
        <p:spPr>
          <a:xfrm>
            <a:off x="3867323" y="3788292"/>
            <a:ext cx="6038677" cy="1323439"/>
          </a:xfrm>
          <a:prstGeom prst="rect">
            <a:avLst/>
          </a:prstGeom>
          <a:noFill/>
        </p:spPr>
        <p:txBody>
          <a:bodyPr wrap="square">
            <a:spAutoFit/>
          </a:bodyPr>
          <a:lstStyle/>
          <a:p>
            <a:pPr algn="l" fontAlgn="base"/>
            <a:r>
              <a:rPr lang="en-US" sz="1600" b="1" i="0" u="sng" dirty="0">
                <a:solidFill>
                  <a:srgbClr val="273239"/>
                </a:solidFill>
                <a:effectLst/>
                <a:highlight>
                  <a:srgbClr val="FFFFFF"/>
                </a:highlight>
                <a:latin typeface="Times New Roman" panose="02020603050405020304" pitchFamily="18" charset="0"/>
                <a:cs typeface="Times New Roman" panose="02020603050405020304" pitchFamily="18" charset="0"/>
              </a:rPr>
              <a:t>Software Keylogger</a:t>
            </a:r>
          </a:p>
          <a:p>
            <a:pPr algn="l" fontAlgn="base"/>
            <a:r>
              <a:rPr lang="en-US" sz="1600" b="0" i="0" dirty="0">
                <a:solidFill>
                  <a:srgbClr val="273239"/>
                </a:solidFill>
                <a:effectLst/>
                <a:highlight>
                  <a:srgbClr val="FFFFFF"/>
                </a:highlight>
                <a:latin typeface="Times New Roman" panose="02020603050405020304" pitchFamily="18" charset="0"/>
                <a:cs typeface="Times New Roman" panose="02020603050405020304" pitchFamily="18" charset="0"/>
              </a:rPr>
              <a:t>It is a program that is designed to record any input entered by the user from the keyboard. It is also used in organizations to troubleshoot some problems related to technology. This is something that is installed on the hard drive. This type of software is also called spy software.</a:t>
            </a:r>
          </a:p>
        </p:txBody>
      </p:sp>
      <p:sp>
        <p:nvSpPr>
          <p:cNvPr id="17" name="TextBox 16">
            <a:extLst>
              <a:ext uri="{FF2B5EF4-FFF2-40B4-BE49-F238E27FC236}">
                <a16:creationId xmlns:a16="http://schemas.microsoft.com/office/drawing/2014/main" id="{70FF710E-D2D6-EB47-1BDD-0F2B4BDCF2F8}"/>
              </a:ext>
            </a:extLst>
          </p:cNvPr>
          <p:cNvSpPr txBox="1"/>
          <p:nvPr/>
        </p:nvSpPr>
        <p:spPr>
          <a:xfrm>
            <a:off x="3874697" y="5031365"/>
            <a:ext cx="5866612" cy="1077218"/>
          </a:xfrm>
          <a:prstGeom prst="rect">
            <a:avLst/>
          </a:prstGeom>
          <a:noFill/>
        </p:spPr>
        <p:txBody>
          <a:bodyPr wrap="square">
            <a:spAutoFit/>
          </a:bodyPr>
          <a:lstStyle/>
          <a:p>
            <a:r>
              <a:rPr lang="en-US" sz="1600" b="0" i="0" dirty="0">
                <a:solidFill>
                  <a:srgbClr val="273239"/>
                </a:solidFill>
                <a:effectLst/>
                <a:highlight>
                  <a:srgbClr val="FFFFFF"/>
                </a:highlight>
                <a:latin typeface="Times New Roman" panose="02020603050405020304" pitchFamily="18" charset="0"/>
                <a:cs typeface="Times New Roman" panose="02020603050405020304" pitchFamily="18" charset="0"/>
              </a:rPr>
              <a:t>Software keylogger sometimes detectable and can also be removed by anti-spyware. it is used to record typed passwords, or credit card numbers, and more. This software keylogger has some features which enable someone to do screen record and more.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D22EAA4-7B9B-039F-9BB1-CAC21263C971}"/>
              </a:ext>
            </a:extLst>
          </p:cNvPr>
          <p:cNvSpPr txBox="1"/>
          <p:nvPr/>
        </p:nvSpPr>
        <p:spPr>
          <a:xfrm>
            <a:off x="834072" y="1905000"/>
            <a:ext cx="6633528"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the realm of cybersecurity, keyloggers pose a serious threat due to their ability to inconspicuously capture and record keystrokes. </a:t>
            </a:r>
          </a:p>
          <a:p>
            <a:pPr algn="just"/>
            <a:r>
              <a:rPr lang="en-US" sz="2000" dirty="0">
                <a:latin typeface="Times New Roman" panose="02020603050405020304" pitchFamily="18" charset="0"/>
                <a:cs typeface="Times New Roman" panose="02020603050405020304" pitchFamily="18" charset="0"/>
              </a:rPr>
              <a:t>These malicious programs can result to significant breaches of security by intercepting sensitive information such as passwords, financial data, private information and confidential communications. </a:t>
            </a:r>
          </a:p>
          <a:p>
            <a:pPr algn="just"/>
            <a:r>
              <a:rPr lang="en-US" sz="2000" dirty="0">
                <a:latin typeface="Times New Roman" panose="02020603050405020304" pitchFamily="18" charset="0"/>
                <a:cs typeface="Times New Roman" panose="02020603050405020304" pitchFamily="18" charset="0"/>
              </a:rPr>
              <a:t>This project aims to understand the intricacies of keyloggers by developing a functional keylogger using Python and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for the graphical interface, and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for capturing keyboard events, aiming to explore and understand these malicious programs in depth.</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10">
            <a:extLst>
              <a:ext uri="{FF2B5EF4-FFF2-40B4-BE49-F238E27FC236}">
                <a16:creationId xmlns:a16="http://schemas.microsoft.com/office/drawing/2014/main" id="{0C7B18FD-C39A-B91B-AEF1-2B9C90871109}"/>
              </a:ext>
            </a:extLst>
          </p:cNvPr>
          <p:cNvSpPr/>
          <p:nvPr/>
        </p:nvSpPr>
        <p:spPr>
          <a:xfrm>
            <a:off x="676275" y="1752600"/>
            <a:ext cx="2084545" cy="646331"/>
          </a:xfrm>
          <a:prstGeom prst="rect">
            <a:avLst/>
          </a:prstGeom>
          <a:noFill/>
        </p:spPr>
        <p:txBody>
          <a:bodyPr wrap="none" lIns="91440" tIns="45720" rIns="91440" bIns="45720">
            <a:spAutoFit/>
          </a:bodyPr>
          <a:lstStyle/>
          <a:p>
            <a:pPr algn="ctr"/>
            <a:r>
              <a:rPr lang="en-US" sz="3600" u="sng" dirty="0">
                <a:ln w="0"/>
                <a:solidFill>
                  <a:schemeClr val="accent1"/>
                </a:solidFill>
                <a:effectLst>
                  <a:outerShdw blurRad="38100" dist="25400" dir="5400000" algn="ctr" rotWithShape="0">
                    <a:srgbClr val="6E747A">
                      <a:alpha val="43000"/>
                    </a:srgbClr>
                  </a:outerShdw>
                </a:effectLst>
              </a:rPr>
              <a:t>Objective</a:t>
            </a:r>
            <a:r>
              <a:rPr lang="en-US" sz="3600" dirty="0">
                <a:ln w="0"/>
                <a:solidFill>
                  <a:schemeClr val="accent1"/>
                </a:solidFill>
                <a:effectLst>
                  <a:outerShdw blurRad="38100" dist="25400" dir="5400000" algn="ctr" rotWithShape="0">
                    <a:srgbClr val="6E747A">
                      <a:alpha val="43000"/>
                    </a:srgbClr>
                  </a:outerShdw>
                </a:effectLst>
              </a:rPr>
              <a:t>:</a:t>
            </a:r>
          </a:p>
        </p:txBody>
      </p:sp>
      <p:sp>
        <p:nvSpPr>
          <p:cNvPr id="15" name="Rectangle 3">
            <a:extLst>
              <a:ext uri="{FF2B5EF4-FFF2-40B4-BE49-F238E27FC236}">
                <a16:creationId xmlns:a16="http://schemas.microsoft.com/office/drawing/2014/main" id="{3F29BB91-EFA3-85B1-A757-A0DF3303DE43}"/>
              </a:ext>
            </a:extLst>
          </p:cNvPr>
          <p:cNvSpPr>
            <a:spLocks noChangeArrowheads="1"/>
          </p:cNvSpPr>
          <p:nvPr/>
        </p:nvSpPr>
        <p:spPr bwMode="auto">
          <a:xfrm>
            <a:off x="2740385" y="1828116"/>
            <a:ext cx="668644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objective of this project is to develop 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keylogger using Python,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graphical interface,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capturing keyboard events and also </a:t>
            </a:r>
            <a:r>
              <a:rPr lang="en-US" sz="2000" dirty="0">
                <a:latin typeface="Times New Roman" panose="02020603050405020304" pitchFamily="18" charset="0"/>
                <a:cs typeface="Times New Roman" panose="02020603050405020304" pitchFamily="18" charset="0"/>
              </a:rPr>
              <a:t>understand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the functionalities and potential threats posed by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3946E51-B3AB-3BFA-AB6A-62728796A143}"/>
              </a:ext>
            </a:extLst>
          </p:cNvPr>
          <p:cNvSpPr txBox="1"/>
          <p:nvPr/>
        </p:nvSpPr>
        <p:spPr>
          <a:xfrm>
            <a:off x="-1600200" y="3251908"/>
            <a:ext cx="6100916" cy="646331"/>
          </a:xfrm>
          <a:prstGeom prst="rect">
            <a:avLst/>
          </a:prstGeom>
          <a:noFill/>
        </p:spPr>
        <p:txBody>
          <a:bodyPr wrap="square">
            <a:spAutoFit/>
          </a:bodyPr>
          <a:lstStyle/>
          <a:p>
            <a:pPr algn="ctr"/>
            <a:r>
              <a:rPr lang="en-US" sz="36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Scope</a:t>
            </a:r>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21" name="TextBox 20">
            <a:extLst>
              <a:ext uri="{FF2B5EF4-FFF2-40B4-BE49-F238E27FC236}">
                <a16:creationId xmlns:a16="http://schemas.microsoft.com/office/drawing/2014/main" id="{1CE85B97-961C-0993-3C06-ABA6F8A3429B}"/>
              </a:ext>
            </a:extLst>
          </p:cNvPr>
          <p:cNvSpPr txBox="1"/>
          <p:nvPr/>
        </p:nvSpPr>
        <p:spPr>
          <a:xfrm>
            <a:off x="2740385" y="3339089"/>
            <a:ext cx="6902244" cy="36933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2" name="Rectangle 4">
            <a:extLst>
              <a:ext uri="{FF2B5EF4-FFF2-40B4-BE49-F238E27FC236}">
                <a16:creationId xmlns:a16="http://schemas.microsoft.com/office/drawing/2014/main" id="{5179B11F-C54F-7BBB-3DD7-117B4BD7BC8A}"/>
              </a:ext>
            </a:extLst>
          </p:cNvPr>
          <p:cNvSpPr>
            <a:spLocks noChangeArrowheads="1"/>
          </p:cNvSpPr>
          <p:nvPr/>
        </p:nvSpPr>
        <p:spPr bwMode="auto">
          <a:xfrm>
            <a:off x="2706881" y="3309670"/>
            <a:ext cx="658225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keylogger that can capture and log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keystrokes, saving the data in both text and JSON formats.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the mechanics of keyloggers, how they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operate, and their consequences on cybersecurity.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and Prevention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and propose methods to </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and prevent keylogger attacks.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Rectangle 1">
            <a:extLst>
              <a:ext uri="{FF2B5EF4-FFF2-40B4-BE49-F238E27FC236}">
                <a16:creationId xmlns:a16="http://schemas.microsoft.com/office/drawing/2014/main" id="{9A3C40BE-3E26-3CD2-CDF8-67BAFA2785F1}"/>
              </a:ext>
            </a:extLst>
          </p:cNvPr>
          <p:cNvSpPr>
            <a:spLocks noChangeArrowheads="1"/>
          </p:cNvSpPr>
          <p:nvPr/>
        </p:nvSpPr>
        <p:spPr bwMode="auto">
          <a:xfrm>
            <a:off x="609600" y="1828800"/>
            <a:ext cx="91296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Observe employees' computer activities to ensure productivity and </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adherence to company policies (with legal and ethical considerations).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Supervise their children's internet usage to protect them from online dangers.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 Owners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 possible unauthorized activity on their devices to enhance </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security.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incidents involving computer use to gather </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evidence and understand criminal activities.</a:t>
            </a:r>
          </a:p>
        </p:txBody>
      </p:sp>
      <p:pic>
        <p:nvPicPr>
          <p:cNvPr id="2051" name="Picture 3" descr="Keylogger - CyberHoot Cyber Library">
            <a:extLst>
              <a:ext uri="{FF2B5EF4-FFF2-40B4-BE49-F238E27FC236}">
                <a16:creationId xmlns:a16="http://schemas.microsoft.com/office/drawing/2014/main" id="{5FE15B91-5919-7252-AD8A-49D48B85C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 y="4456494"/>
            <a:ext cx="3032330" cy="19825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B8AEB66-0B06-EB03-0DAE-C86E422F2C7B}"/>
              </a:ext>
            </a:extLst>
          </p:cNvPr>
          <p:cNvSpPr txBox="1"/>
          <p:nvPr/>
        </p:nvSpPr>
        <p:spPr>
          <a:xfrm>
            <a:off x="3962400" y="4494417"/>
            <a:ext cx="4829789" cy="1938992"/>
          </a:xfrm>
          <a:prstGeom prst="rect">
            <a:avLst/>
          </a:prstGeom>
          <a:noFill/>
        </p:spPr>
        <p:txBody>
          <a:bodyPr wrap="square">
            <a:spAutoFit/>
          </a:bodyPr>
          <a:lstStyle/>
          <a:p>
            <a:pPr algn="just"/>
            <a:r>
              <a:rPr lang="en-US" sz="2000" b="0" i="0" dirty="0">
                <a:solidFill>
                  <a:srgbClr val="202122"/>
                </a:solidFill>
                <a:effectLst/>
                <a:latin typeface="Times New Roman" panose="02020603050405020304" pitchFamily="18" charset="0"/>
                <a:cs typeface="Times New Roman" panose="02020603050405020304" pitchFamily="18" charset="0"/>
              </a:rPr>
              <a:t>Keyloggers are used in </a:t>
            </a:r>
            <a:r>
              <a:rPr lang="en-US" sz="2000" b="0" i="0" u="none" strike="noStrike" dirty="0">
                <a:effectLst/>
                <a:latin typeface="Times New Roman" panose="02020603050405020304" pitchFamily="18" charset="0"/>
                <a:cs typeface="Times New Roman" panose="02020603050405020304" pitchFamily="18" charset="0"/>
                <a:hlinkClick r:id="rId4" tooltip="Information technology"/>
              </a:rPr>
              <a:t>IT</a:t>
            </a:r>
            <a:r>
              <a:rPr lang="en-US" sz="2000" b="0" i="0" dirty="0">
                <a:solidFill>
                  <a:srgbClr val="202122"/>
                </a:solidFill>
                <a:effectLst/>
                <a:latin typeface="Times New Roman" panose="02020603050405020304" pitchFamily="18" charset="0"/>
                <a:cs typeface="Times New Roman" panose="02020603050405020304" pitchFamily="18" charset="0"/>
              </a:rPr>
              <a:t> organizations to troubleshoot technical problems with computers and business networks. Families and businesspeople use keyloggers legally to monitor network usage without their users' direct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56746" y="4648200"/>
            <a:ext cx="1830453" cy="2016907"/>
          </a:xfrm>
          <a:prstGeom prst="rect">
            <a:avLst/>
          </a:prstGeom>
        </p:spPr>
      </p:pic>
      <p:sp>
        <p:nvSpPr>
          <p:cNvPr id="6" name="object 6"/>
          <p:cNvSpPr txBox="1">
            <a:spLocks noGrp="1"/>
          </p:cNvSpPr>
          <p:nvPr>
            <p:ph type="title"/>
          </p:nvPr>
        </p:nvSpPr>
        <p:spPr>
          <a:xfrm>
            <a:off x="563081" y="61326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AutoShape 2" descr="What is a Keylogger? | Keystroke Logging Definition">
            <a:extLst>
              <a:ext uri="{FF2B5EF4-FFF2-40B4-BE49-F238E27FC236}">
                <a16:creationId xmlns:a16="http://schemas.microsoft.com/office/drawing/2014/main" id="{CA641BD2-27E4-4139-FD20-D5D6B32913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What is a Keylogger? | Keystroke Logging Definition">
            <a:extLst>
              <a:ext uri="{FF2B5EF4-FFF2-40B4-BE49-F238E27FC236}">
                <a16:creationId xmlns:a16="http://schemas.microsoft.com/office/drawing/2014/main" id="{914914FD-D7D6-1583-EF1C-5625184C1B12}"/>
              </a:ext>
            </a:extLst>
          </p:cNvPr>
          <p:cNvSpPr>
            <a:spLocks noChangeAspect="1" noChangeArrowheads="1"/>
          </p:cNvSpPr>
          <p:nvPr/>
        </p:nvSpPr>
        <p:spPr bwMode="auto">
          <a:xfrm>
            <a:off x="6095999" y="295275"/>
            <a:ext cx="3438525" cy="3438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1">
            <a:extLst>
              <a:ext uri="{FF2B5EF4-FFF2-40B4-BE49-F238E27FC236}">
                <a16:creationId xmlns:a16="http://schemas.microsoft.com/office/drawing/2014/main" id="{92658BE2-315F-36DD-5235-0FB10E65CCD2}"/>
              </a:ext>
            </a:extLst>
          </p:cNvPr>
          <p:cNvSpPr>
            <a:spLocks noChangeArrowheads="1"/>
          </p:cNvSpPr>
          <p:nvPr/>
        </p:nvSpPr>
        <p:spPr bwMode="auto">
          <a:xfrm>
            <a:off x="563081" y="1481989"/>
            <a:ext cx="957345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to Protect yourself from Keyloggers?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Use Security Software</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reputable antivirus and anti-malware software.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Consider outsourcing security to a managed detection and response provider.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Keep Software Updated</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Regularly update your OS, applications, and security software to patch vulnerabilities.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Use Common Sense</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 downloading files or clicking on links from unknown sources.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 cautious with email attachments from unfamiliar senders.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Use Virtual Keyboards</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virtual keyboards for security-sensitive activities like entering passwords.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Regular Security Scans</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regular malware scans to identify and remove potential threats.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Don’t Forget Physical Security</a:t>
            </a: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 vigilant about physical security risks, especially in public places.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for suspicious devices attached to the computer or keyboard.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354857"/>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AutoShape 2" descr="What is a Keylogger? | Keystroke Logging Definition">
            <a:extLst>
              <a:ext uri="{FF2B5EF4-FFF2-40B4-BE49-F238E27FC236}">
                <a16:creationId xmlns:a16="http://schemas.microsoft.com/office/drawing/2014/main" id="{CA641BD2-27E4-4139-FD20-D5D6B32913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What is a Keylogger? | Keystroke Logging Definition">
            <a:extLst>
              <a:ext uri="{FF2B5EF4-FFF2-40B4-BE49-F238E27FC236}">
                <a16:creationId xmlns:a16="http://schemas.microsoft.com/office/drawing/2014/main" id="{914914FD-D7D6-1583-EF1C-5625184C1B12}"/>
              </a:ext>
            </a:extLst>
          </p:cNvPr>
          <p:cNvSpPr>
            <a:spLocks noChangeAspect="1" noChangeArrowheads="1"/>
          </p:cNvSpPr>
          <p:nvPr/>
        </p:nvSpPr>
        <p:spPr bwMode="auto">
          <a:xfrm>
            <a:off x="6095999" y="295275"/>
            <a:ext cx="3438525" cy="3438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4">
            <a:extLst>
              <a:ext uri="{FF2B5EF4-FFF2-40B4-BE49-F238E27FC236}">
                <a16:creationId xmlns:a16="http://schemas.microsoft.com/office/drawing/2014/main" id="{CDED672B-C931-900D-A74C-F4E877646B00}"/>
              </a:ext>
            </a:extLst>
          </p:cNvPr>
          <p:cNvSpPr>
            <a:spLocks noChangeArrowheads="1"/>
          </p:cNvSpPr>
          <p:nvPr/>
        </p:nvSpPr>
        <p:spPr bwMode="auto">
          <a:xfrm>
            <a:off x="184881" y="1210941"/>
            <a:ext cx="1212703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IN" sz="2000" dirty="0">
                <a:latin typeface="Times New Roman" panose="02020603050405020304" pitchFamily="18" charset="0"/>
                <a:cs typeface="Times New Roman" panose="02020603050405020304" pitchFamily="18" charset="0"/>
              </a:rPr>
              <a:t>      Solutions for Keylogger Threats</a:t>
            </a:r>
          </a:p>
          <a:p>
            <a:pPr marL="0" marR="0" lvl="0" indent="0" algn="just" defTabSz="914400" rtl="0" eaLnBrk="0" fontAlgn="base" latinLnBrk="0" hangingPunct="0">
              <a:lnSpc>
                <a:spcPct val="100000"/>
              </a:lnSpc>
              <a:spcBef>
                <a:spcPct val="0"/>
              </a:spcBef>
              <a:spcAft>
                <a:spcPct val="0"/>
              </a:spcAft>
              <a:buClrTx/>
              <a:buSzTx/>
              <a:tabLst/>
            </a:pPr>
            <a:endParaRPr lang="en-IN"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Keystroke Encryption Software</a:t>
            </a:r>
            <a:endPar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type of software encrypts keystrokes at the driver level before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reach applications, making it extremely difficult for keyloggers to capture meaningful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By protecting the data from the moment it is typed, it adds a robust layer of security against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keylogging attacks.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Virtual Keyboards</a:t>
            </a:r>
            <a:endPar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Virtual keyboards can be used for entering sensitive information.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Since virtual keyboards simulate keystrokes using mouse clicks, they bypass hardware and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keyloggers that rely on traditional keyboard inputs.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Two-Factor Authentication (2FA)</a:t>
            </a:r>
            <a:endPar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2FA reduces the risk posed by keyloggers, as even if a keylogger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a password, the second factor (such as a mobile authentication code) is still needed to gain access.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adds an additional security layer beyond just password protection.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39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1610</Words>
  <Application>Microsoft Office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Courier New</vt:lpstr>
      <vt:lpstr>Times New Roman</vt:lpstr>
      <vt:lpstr>Trebuchet MS</vt:lpstr>
      <vt:lpstr>Office Theme</vt:lpstr>
      <vt:lpstr>MOTAMARRI DHATRI</vt:lpstr>
      <vt:lpstr>AGENDA</vt:lpstr>
      <vt:lpstr>KEYLOGGER AND SECURITY</vt:lpstr>
      <vt:lpstr>Types of Keyloggers</vt:lpstr>
      <vt:lpstr>PROBLEM STATEMENT</vt:lpstr>
      <vt:lpstr>PROJECT OVERVIEW</vt:lpstr>
      <vt:lpstr>WHO ARE THE END USERS?</vt:lpstr>
      <vt:lpstr>YOUR SOLUTION AND ITS VALUE PROPOSITION</vt:lpstr>
      <vt:lpstr>YOUR SOUTION AND ITS VALUE PROPOSITION</vt:lpstr>
      <vt:lpstr>THE WOW IN YOUR SOLUTION</vt:lpstr>
      <vt:lpstr>PowerPoint Presentation</vt:lpstr>
      <vt:lpstr>PowerPoint Presentation</vt:lpstr>
      <vt:lpstr>PowerPoint Presentation</vt:lpstr>
      <vt:lpstr>PowerPoint Presentation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DHATRI M</dc:creator>
  <cp:lastModifiedBy>DHATRI M</cp:lastModifiedBy>
  <cp:revision>22</cp:revision>
  <dcterms:created xsi:type="dcterms:W3CDTF">2024-06-03T05:48:59Z</dcterms:created>
  <dcterms:modified xsi:type="dcterms:W3CDTF">2024-06-24T13:07:13Z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