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5" r:id="rId10"/>
    <p:sldId id="266" r:id="rId11"/>
    <p:sldId id="267" r:id="rId12"/>
    <p:sldId id="268" r:id="rId13"/>
    <p:sldId id="269" r:id="rId14"/>
    <p:sldId id="270" r:id="rId15"/>
    <p:sldId id="273" r:id="rId16"/>
    <p:sldId id="274" r:id="rId17"/>
    <p:sldId id="271" r:id="rId18"/>
    <p:sldId id="275" r:id="rId19"/>
    <p:sldId id="276" r:id="rId20"/>
    <p:sldId id="277" r:id="rId21"/>
    <p:sldId id="278"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F73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2C047916-B29A-40C8-B650-B64D4D8313EC}" type="datetimeFigureOut">
              <a:rPr lang="en-US" smtClean="0"/>
              <a:t>13-Jun-24</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US"/>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4AB74C83-EB30-4CDF-A0DA-1108A3D9584E}" type="slidenum">
              <a:rPr lang="en-US" smtClean="0"/>
              <a:t>‹#›</a:t>
            </a:fld>
            <a:endParaRPr lang="en-US"/>
          </a:p>
        </p:txBody>
      </p:sp>
    </p:spTree>
    <p:extLst>
      <p:ext uri="{BB962C8B-B14F-4D97-AF65-F5344CB8AC3E}">
        <p14:creationId xmlns:p14="http://schemas.microsoft.com/office/powerpoint/2010/main" val="285727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47916-B29A-40C8-B650-B64D4D8313EC}"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3322774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47916-B29A-40C8-B650-B64D4D8313EC}"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4083468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47916-B29A-40C8-B650-B64D4D8313EC}"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605615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47916-B29A-40C8-B650-B64D4D8313EC}"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57188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047916-B29A-40C8-B650-B64D4D8313EC}" type="datetimeFigureOut">
              <a:rPr lang="en-US" smtClean="0"/>
              <a:t>13-Jun-24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31529769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C047916-B29A-40C8-B650-B64D4D8313EC}" type="datetimeFigureOut">
              <a:rPr lang="en-US" smtClean="0"/>
              <a:t>13-Jun-24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986870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47916-B29A-40C8-B650-B64D4D8313EC}"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10664751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47916-B29A-40C8-B650-B64D4D8313EC}"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1736193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C047916-B29A-40C8-B650-B64D4D8313EC}"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3986531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C047916-B29A-40C8-B650-B64D4D8313EC}" type="datetimeFigureOut">
              <a:rPr lang="en-US" smtClean="0"/>
              <a:t>13-Jun-24</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13426956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C047916-B29A-40C8-B650-B64D4D8313EC}"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2912053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C047916-B29A-40C8-B650-B64D4D8313EC}" type="datetimeFigureOut">
              <a:rPr lang="en-US" smtClean="0"/>
              <a:t>13-Jun-24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3081569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C047916-B29A-40C8-B650-B64D4D8313EC}" type="datetimeFigureOut">
              <a:rPr lang="en-US" smtClean="0"/>
              <a:t>13-Jun-24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38642073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C047916-B29A-40C8-B650-B64D4D8313EC}" type="datetimeFigureOut">
              <a:rPr lang="en-US" smtClean="0"/>
              <a:t>13-Jun-24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377798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47916-B29A-40C8-B650-B64D4D8313EC}"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18117131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C047916-B29A-40C8-B650-B64D4D8313EC}" type="datetimeFigureOut">
              <a:rPr lang="en-US" smtClean="0"/>
              <a:t>13-Jun-24</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4AB74C83-EB30-4CDF-A0DA-1108A3D9584E}" type="slidenum">
              <a:rPr lang="en-US" smtClean="0"/>
              <a:t>‹#›</a:t>
            </a:fld>
            <a:endParaRPr lang="en-US"/>
          </a:p>
        </p:txBody>
      </p:sp>
    </p:spTree>
    <p:extLst>
      <p:ext uri="{BB962C8B-B14F-4D97-AF65-F5344CB8AC3E}">
        <p14:creationId xmlns:p14="http://schemas.microsoft.com/office/powerpoint/2010/main" val="1326872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2C047916-B29A-40C8-B650-B64D4D8313EC}" type="datetimeFigureOut">
              <a:rPr lang="en-US" smtClean="0"/>
              <a:t>13-Jun-24</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US"/>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4AB74C83-EB30-4CDF-A0DA-1108A3D9584E}" type="slidenum">
              <a:rPr lang="en-US" smtClean="0"/>
              <a:t>‹#›</a:t>
            </a:fld>
            <a:endParaRPr lang="en-US"/>
          </a:p>
        </p:txBody>
      </p:sp>
    </p:spTree>
    <p:extLst>
      <p:ext uri="{BB962C8B-B14F-4D97-AF65-F5344CB8AC3E}">
        <p14:creationId xmlns:p14="http://schemas.microsoft.com/office/powerpoint/2010/main" val="396073345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type="ctrTitle"/>
          </p:nvPr>
        </p:nvSpPr>
        <p:spPr bwMode="auto">
          <a:xfrm>
            <a:off x="2469044" y="2323238"/>
            <a:ext cx="666111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7200" b="0" i="0" u="none" strike="noStrike" cap="none" normalizeH="0" baseline="0" dirty="0" smtClean="0">
                <a:ln>
                  <a:noFill/>
                </a:ln>
                <a:solidFill>
                  <a:schemeClr val="bg1"/>
                </a:solidFill>
                <a:effectLst/>
                <a:latin typeface="Calibri Light" panose="020F0302020204030204" pitchFamily="34" charset="0"/>
                <a:ea typeface="Times New Roman" panose="02020603050405020304" pitchFamily="18" charset="0"/>
                <a:cs typeface="Calibri Light" panose="020F0302020204030204" pitchFamily="34" charset="0"/>
              </a:rPr>
              <a:t>ACADEMY NEXUS</a:t>
            </a:r>
            <a:endParaRPr kumimoji="0" lang="en-US" sz="1800" b="0" i="0" u="none" strike="noStrike" cap="none" normalizeH="0" baseline="0" dirty="0" smtClean="0">
              <a:ln>
                <a:noFill/>
              </a:ln>
              <a:solidFill>
                <a:schemeClr val="bg1"/>
              </a:solidFill>
              <a:effectLst/>
              <a:latin typeface="Arial" panose="020B0604020202020204" pitchFamily="34" charset="0"/>
            </a:endParaRPr>
          </a:p>
        </p:txBody>
      </p:sp>
      <p:sp>
        <p:nvSpPr>
          <p:cNvPr id="5" name="Rectangle 2"/>
          <p:cNvSpPr>
            <a:spLocks noGrp="1" noChangeArrowheads="1"/>
          </p:cNvSpPr>
          <p:nvPr>
            <p:ph type="subTitle" idx="1"/>
          </p:nvPr>
        </p:nvSpPr>
        <p:spPr bwMode="auto">
          <a:xfrm>
            <a:off x="3276668" y="4376970"/>
            <a:ext cx="504587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2000" i="0" u="none" strike="noStrike" cap="none" normalizeH="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Times New Roman" panose="02020603050405020304" pitchFamily="18" charset="0"/>
                <a:cs typeface="Mangal" panose="02040503050203030202" pitchFamily="18" charset="0"/>
              </a:rPr>
              <a:t>College Management System in Python </a:t>
            </a:r>
            <a:r>
              <a:rPr kumimoji="0" lang="en-US" sz="2000" i="0" u="none" strike="noStrike" cap="none" normalizeH="0" baseline="0" dirty="0" err="1"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Calibri" panose="020F0502020204030204" pitchFamily="34" charset="0"/>
                <a:ea typeface="Times New Roman" panose="02020603050405020304" pitchFamily="18" charset="0"/>
                <a:cs typeface="Mangal" panose="02040503050203030202" pitchFamily="18" charset="0"/>
              </a:rPr>
              <a:t>Django</a:t>
            </a:r>
            <a:endParaRPr kumimoji="0" lang="en-US" sz="2000" i="0" u="none" strike="noStrike" cap="none" normalizeH="0" baseline="0" dirty="0" smtClean="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latin typeface="Arial" panose="020B0604020202020204" pitchFamily="34" charset="0"/>
            </a:endParaRPr>
          </a:p>
        </p:txBody>
      </p:sp>
      <p:sp>
        <p:nvSpPr>
          <p:cNvPr id="6" name="TextBox 5"/>
          <p:cNvSpPr txBox="1"/>
          <p:nvPr/>
        </p:nvSpPr>
        <p:spPr>
          <a:xfrm>
            <a:off x="4069449" y="5261151"/>
            <a:ext cx="3460307" cy="646331"/>
          </a:xfrm>
          <a:prstGeom prst="rect">
            <a:avLst/>
          </a:prstGeom>
          <a:solidFill>
            <a:srgbClr val="A4F735"/>
          </a:solidFill>
          <a:ln>
            <a:solidFill>
              <a:schemeClr val="tx2">
                <a:lumMod val="60000"/>
                <a:lumOff val="40000"/>
              </a:schemeClr>
            </a:solidFill>
          </a:ln>
        </p:spPr>
        <p:txBody>
          <a:bodyPr wrap="square" rtlCol="0">
            <a:spAutoFit/>
          </a:bodyPr>
          <a:lstStyle/>
          <a:p>
            <a:pPr algn="ctr"/>
            <a:r>
              <a:rPr lang="en-US" b="1" dirty="0" smtClean="0">
                <a:solidFill>
                  <a:schemeClr val="lt1"/>
                </a:solidFill>
              </a:rPr>
              <a:t>Suvarna </a:t>
            </a:r>
            <a:r>
              <a:rPr lang="en-US" b="1" dirty="0" err="1" smtClean="0">
                <a:solidFill>
                  <a:schemeClr val="lt1"/>
                </a:solidFill>
              </a:rPr>
              <a:t>Dhavale</a:t>
            </a:r>
            <a:r>
              <a:rPr lang="en-US" b="1" dirty="0" smtClean="0">
                <a:solidFill>
                  <a:schemeClr val="lt1"/>
                </a:solidFill>
              </a:rPr>
              <a:t> (2261920</a:t>
            </a:r>
            <a:r>
              <a:rPr lang="en-US" b="1" dirty="0">
                <a:solidFill>
                  <a:schemeClr val="lt1"/>
                </a:solidFill>
              </a:rPr>
              <a:t>)</a:t>
            </a:r>
            <a:br>
              <a:rPr lang="en-US" b="1" dirty="0">
                <a:solidFill>
                  <a:schemeClr val="lt1"/>
                </a:solidFill>
              </a:rPr>
            </a:br>
            <a:r>
              <a:rPr lang="en-US" b="1" dirty="0" err="1" smtClean="0">
                <a:solidFill>
                  <a:schemeClr val="lt1"/>
                </a:solidFill>
              </a:rPr>
              <a:t>Shruti</a:t>
            </a:r>
            <a:r>
              <a:rPr lang="en-US" b="1" dirty="0" smtClean="0">
                <a:solidFill>
                  <a:schemeClr val="lt1"/>
                </a:solidFill>
              </a:rPr>
              <a:t> </a:t>
            </a:r>
            <a:r>
              <a:rPr lang="en-US" b="1" smtClean="0">
                <a:solidFill>
                  <a:schemeClr val="lt1"/>
                </a:solidFill>
              </a:rPr>
              <a:t>mergu </a:t>
            </a:r>
            <a:r>
              <a:rPr lang="en-US" b="1" dirty="0" smtClean="0">
                <a:solidFill>
                  <a:schemeClr val="lt1"/>
                </a:solidFill>
              </a:rPr>
              <a:t>(2202829)</a:t>
            </a:r>
            <a:endParaRPr lang="en-US" b="1" dirty="0">
              <a:solidFill>
                <a:schemeClr val="lt1"/>
              </a:solidFill>
            </a:endParaRPr>
          </a:p>
        </p:txBody>
      </p:sp>
    </p:spTree>
    <p:extLst>
      <p:ext uri="{BB962C8B-B14F-4D97-AF65-F5344CB8AC3E}">
        <p14:creationId xmlns:p14="http://schemas.microsoft.com/office/powerpoint/2010/main" val="3138973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1120859" y="656822"/>
            <a:ext cx="3167805" cy="5563137"/>
          </a:xfrm>
          <a:prstGeom prst="rect">
            <a:avLst/>
          </a:prstGeom>
        </p:spPr>
      </p:pic>
      <p:sp>
        <p:nvSpPr>
          <p:cNvPr id="6" name="Pentagon 5"/>
          <p:cNvSpPr/>
          <p:nvPr/>
        </p:nvSpPr>
        <p:spPr>
          <a:xfrm rot="10800000">
            <a:off x="6836534" y="2691684"/>
            <a:ext cx="2152919" cy="7598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443988" y="2781836"/>
            <a:ext cx="1687132" cy="923330"/>
          </a:xfrm>
          <a:prstGeom prst="rect">
            <a:avLst/>
          </a:prstGeom>
          <a:noFill/>
        </p:spPr>
        <p:txBody>
          <a:bodyPr wrap="square" rtlCol="0">
            <a:spAutoFit/>
          </a:bodyPr>
          <a:lstStyle/>
          <a:p>
            <a:r>
              <a:rPr lang="en-US" b="1" dirty="0">
                <a:solidFill>
                  <a:schemeClr val="bg1"/>
                </a:solidFill>
              </a:rPr>
              <a:t>Use Case Diagrams</a:t>
            </a:r>
            <a:br>
              <a:rPr lang="en-US" b="1" dirty="0">
                <a:solidFill>
                  <a:schemeClr val="bg1"/>
                </a:solidFill>
              </a:rPr>
            </a:br>
            <a:endParaRPr lang="en-US" dirty="0">
              <a:solidFill>
                <a:schemeClr val="bg1"/>
              </a:solidFill>
            </a:endParaRPr>
          </a:p>
        </p:txBody>
      </p:sp>
    </p:spTree>
    <p:extLst>
      <p:ext uri="{BB962C8B-B14F-4D97-AF65-F5344CB8AC3E}">
        <p14:creationId xmlns:p14="http://schemas.microsoft.com/office/powerpoint/2010/main" val="31942114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280548" y="619125"/>
            <a:ext cx="6696075" cy="5619750"/>
          </a:xfrm>
          <a:prstGeom prst="rect">
            <a:avLst/>
          </a:prstGeom>
        </p:spPr>
      </p:pic>
      <p:sp>
        <p:nvSpPr>
          <p:cNvPr id="7" name="Pentagon 6"/>
          <p:cNvSpPr/>
          <p:nvPr/>
        </p:nvSpPr>
        <p:spPr>
          <a:xfrm>
            <a:off x="734095" y="2941212"/>
            <a:ext cx="2343955" cy="9755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Class Diagrams</a:t>
            </a:r>
          </a:p>
        </p:txBody>
      </p:sp>
    </p:spTree>
    <p:extLst>
      <p:ext uri="{BB962C8B-B14F-4D97-AF65-F5344CB8AC3E}">
        <p14:creationId xmlns:p14="http://schemas.microsoft.com/office/powerpoint/2010/main" val="297207254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811368" y="1045305"/>
            <a:ext cx="4713669" cy="4636422"/>
          </a:xfrm>
          <a:prstGeom prst="rect">
            <a:avLst/>
          </a:prstGeom>
        </p:spPr>
      </p:pic>
      <p:pic>
        <p:nvPicPr>
          <p:cNvPr id="4" name="Picture 3"/>
          <p:cNvPicPr/>
          <p:nvPr/>
        </p:nvPicPr>
        <p:blipFill>
          <a:blip r:embed="rId3"/>
          <a:stretch>
            <a:fillRect/>
          </a:stretch>
        </p:blipFill>
        <p:spPr>
          <a:xfrm>
            <a:off x="5795493" y="1045305"/>
            <a:ext cx="5734505" cy="4636422"/>
          </a:xfrm>
          <a:prstGeom prst="rect">
            <a:avLst/>
          </a:prstGeom>
        </p:spPr>
      </p:pic>
      <p:sp>
        <p:nvSpPr>
          <p:cNvPr id="5" name="Rectangle 4"/>
          <p:cNvSpPr/>
          <p:nvPr/>
        </p:nvSpPr>
        <p:spPr>
          <a:xfrm>
            <a:off x="4198512" y="540912"/>
            <a:ext cx="3193961"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Sequence Diagrams</a:t>
            </a:r>
            <a:endParaRPr lang="en-US"/>
          </a:p>
        </p:txBody>
      </p:sp>
      <p:sp>
        <p:nvSpPr>
          <p:cNvPr id="9" name="Rectangle 8"/>
          <p:cNvSpPr/>
          <p:nvPr/>
        </p:nvSpPr>
        <p:spPr>
          <a:xfrm>
            <a:off x="8089635" y="5825512"/>
            <a:ext cx="1146220"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Teacher</a:t>
            </a:r>
          </a:p>
        </p:txBody>
      </p:sp>
      <p:sp>
        <p:nvSpPr>
          <p:cNvPr id="10" name="Rectangle 9"/>
          <p:cNvSpPr/>
          <p:nvPr/>
        </p:nvSpPr>
        <p:spPr>
          <a:xfrm>
            <a:off x="2550016" y="5842652"/>
            <a:ext cx="914402"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Admin</a:t>
            </a:r>
            <a:endParaRPr lang="en-US" dirty="0"/>
          </a:p>
        </p:txBody>
      </p:sp>
    </p:spTree>
    <p:extLst>
      <p:ext uri="{BB962C8B-B14F-4D97-AF65-F5344CB8AC3E}">
        <p14:creationId xmlns:p14="http://schemas.microsoft.com/office/powerpoint/2010/main" val="42249047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3124833" y="1121535"/>
            <a:ext cx="5929013" cy="4261834"/>
          </a:xfrm>
          <a:prstGeom prst="rect">
            <a:avLst/>
          </a:prstGeom>
        </p:spPr>
      </p:pic>
      <p:sp>
        <p:nvSpPr>
          <p:cNvPr id="3" name="Rectangle 2"/>
          <p:cNvSpPr/>
          <p:nvPr/>
        </p:nvSpPr>
        <p:spPr>
          <a:xfrm>
            <a:off x="5529109" y="5559317"/>
            <a:ext cx="112046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Student</a:t>
            </a:r>
            <a:endParaRPr lang="en-US" dirty="0"/>
          </a:p>
        </p:txBody>
      </p:sp>
    </p:spTree>
    <p:extLst>
      <p:ext uri="{BB962C8B-B14F-4D97-AF65-F5344CB8AC3E}">
        <p14:creationId xmlns:p14="http://schemas.microsoft.com/office/powerpoint/2010/main" val="4201890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1691" y="1483552"/>
            <a:ext cx="6925069" cy="4028606"/>
          </a:xfrm>
          <a:prstGeom prst="rect">
            <a:avLst/>
          </a:prstGeom>
        </p:spPr>
      </p:pic>
      <p:sp>
        <p:nvSpPr>
          <p:cNvPr id="5" name="Pentagon 4"/>
          <p:cNvSpPr/>
          <p:nvPr/>
        </p:nvSpPr>
        <p:spPr>
          <a:xfrm rot="10800000">
            <a:off x="8652455" y="2962141"/>
            <a:ext cx="2152919" cy="7598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259909" y="3052293"/>
            <a:ext cx="1687132" cy="646331"/>
          </a:xfrm>
          <a:prstGeom prst="rect">
            <a:avLst/>
          </a:prstGeom>
          <a:noFill/>
        </p:spPr>
        <p:txBody>
          <a:bodyPr wrap="square" rtlCol="0">
            <a:spAutoFit/>
          </a:bodyPr>
          <a:lstStyle/>
          <a:p>
            <a:r>
              <a:rPr lang="en-US" b="1" dirty="0">
                <a:solidFill>
                  <a:schemeClr val="bg1"/>
                </a:solidFill>
              </a:rPr>
              <a:t>System Architecture</a:t>
            </a:r>
            <a:endParaRPr lang="en-US" dirty="0">
              <a:solidFill>
                <a:schemeClr val="bg1"/>
              </a:solidFill>
            </a:endParaRPr>
          </a:p>
        </p:txBody>
      </p:sp>
    </p:spTree>
    <p:extLst>
      <p:ext uri="{BB962C8B-B14F-4D97-AF65-F5344CB8AC3E}">
        <p14:creationId xmlns:p14="http://schemas.microsoft.com/office/powerpoint/2010/main" val="397097508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198512" y="540912"/>
            <a:ext cx="3193961"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Activity Diagram</a:t>
            </a:r>
            <a:endParaRPr lang="en-US" dirty="0"/>
          </a:p>
        </p:txBody>
      </p:sp>
      <p:sp>
        <p:nvSpPr>
          <p:cNvPr id="9" name="Rectangle 8"/>
          <p:cNvSpPr/>
          <p:nvPr/>
        </p:nvSpPr>
        <p:spPr>
          <a:xfrm>
            <a:off x="8089635" y="5825512"/>
            <a:ext cx="1146220"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Staff</a:t>
            </a:r>
          </a:p>
        </p:txBody>
      </p:sp>
      <p:sp>
        <p:nvSpPr>
          <p:cNvPr id="10" name="Rectangle 9"/>
          <p:cNvSpPr/>
          <p:nvPr/>
        </p:nvSpPr>
        <p:spPr>
          <a:xfrm>
            <a:off x="2550016" y="5842652"/>
            <a:ext cx="914402"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Admin</a:t>
            </a:r>
            <a:endParaRPr lang="en-US" dirty="0"/>
          </a:p>
        </p:txBody>
      </p:sp>
      <p:pic>
        <p:nvPicPr>
          <p:cNvPr id="2" name="Picture 1"/>
          <p:cNvPicPr>
            <a:picLocks noChangeAspect="1"/>
          </p:cNvPicPr>
          <p:nvPr/>
        </p:nvPicPr>
        <p:blipFill rotWithShape="1">
          <a:blip r:embed="rId2"/>
          <a:srcRect l="5044" r="2587"/>
          <a:stretch/>
        </p:blipFill>
        <p:spPr>
          <a:xfrm>
            <a:off x="540913" y="1045305"/>
            <a:ext cx="5124305" cy="4636421"/>
          </a:xfrm>
          <a:prstGeom prst="rect">
            <a:avLst/>
          </a:prstGeom>
        </p:spPr>
      </p:pic>
      <p:pic>
        <p:nvPicPr>
          <p:cNvPr id="8" name="Picture 7"/>
          <p:cNvPicPr/>
          <p:nvPr/>
        </p:nvPicPr>
        <p:blipFill rotWithShape="1">
          <a:blip r:embed="rId3"/>
          <a:srcRect l="9725" r="11826"/>
          <a:stretch/>
        </p:blipFill>
        <p:spPr>
          <a:xfrm>
            <a:off x="5898524" y="1045305"/>
            <a:ext cx="5640946" cy="4636421"/>
          </a:xfrm>
          <a:prstGeom prst="rect">
            <a:avLst/>
          </a:prstGeom>
        </p:spPr>
      </p:pic>
    </p:spTree>
    <p:extLst>
      <p:ext uri="{BB962C8B-B14F-4D97-AF65-F5344CB8AC3E}">
        <p14:creationId xmlns:p14="http://schemas.microsoft.com/office/powerpoint/2010/main" val="3696118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529109" y="5559317"/>
            <a:ext cx="1120463" cy="3606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Student</a:t>
            </a:r>
            <a:endParaRPr lang="en-US" dirty="0"/>
          </a:p>
        </p:txBody>
      </p:sp>
      <p:pic>
        <p:nvPicPr>
          <p:cNvPr id="4" name="Picture 3"/>
          <p:cNvPicPr/>
          <p:nvPr/>
        </p:nvPicPr>
        <p:blipFill>
          <a:blip r:embed="rId2"/>
          <a:stretch>
            <a:fillRect/>
          </a:stretch>
        </p:blipFill>
        <p:spPr>
          <a:xfrm>
            <a:off x="2953980" y="849922"/>
            <a:ext cx="6640781" cy="4546326"/>
          </a:xfrm>
          <a:prstGeom prst="rect">
            <a:avLst/>
          </a:prstGeom>
        </p:spPr>
      </p:pic>
    </p:spTree>
    <p:extLst>
      <p:ext uri="{BB962C8B-B14F-4D97-AF65-F5344CB8AC3E}">
        <p14:creationId xmlns:p14="http://schemas.microsoft.com/office/powerpoint/2010/main" val="15381682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rotWithShape="1">
          <a:blip r:embed="rId2"/>
          <a:srcRect l="1184" t="1579"/>
          <a:stretch/>
        </p:blipFill>
        <p:spPr bwMode="auto">
          <a:xfrm>
            <a:off x="4731528" y="915214"/>
            <a:ext cx="6772910" cy="5053330"/>
          </a:xfrm>
          <a:prstGeom prst="rect">
            <a:avLst/>
          </a:prstGeom>
          <a:ln>
            <a:noFill/>
          </a:ln>
          <a:extLst>
            <a:ext uri="{53640926-AAD7-44D8-BBD7-CCE9431645EC}">
              <a14:shadowObscured xmlns:a14="http://schemas.microsoft.com/office/drawing/2010/main"/>
            </a:ext>
          </a:extLst>
        </p:spPr>
      </p:pic>
      <p:sp>
        <p:nvSpPr>
          <p:cNvPr id="4" name="Pentagon 3"/>
          <p:cNvSpPr/>
          <p:nvPr/>
        </p:nvSpPr>
        <p:spPr>
          <a:xfrm>
            <a:off x="734095" y="2941212"/>
            <a:ext cx="2343955" cy="9755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Database Schema</a:t>
            </a:r>
          </a:p>
        </p:txBody>
      </p:sp>
    </p:spTree>
    <p:extLst>
      <p:ext uri="{BB962C8B-B14F-4D97-AF65-F5344CB8AC3E}">
        <p14:creationId xmlns:p14="http://schemas.microsoft.com/office/powerpoint/2010/main" val="35774651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a:t>
            </a:r>
            <a:endParaRPr lang="en-US" dirty="0"/>
          </a:p>
        </p:txBody>
      </p:sp>
      <p:sp>
        <p:nvSpPr>
          <p:cNvPr id="5" name="Pentagon 4"/>
          <p:cNvSpPr/>
          <p:nvPr/>
        </p:nvSpPr>
        <p:spPr>
          <a:xfrm>
            <a:off x="1154954" y="3995668"/>
            <a:ext cx="3940935" cy="7141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Scalability </a:t>
            </a:r>
            <a:r>
              <a:rPr lang="en-US" b="1" dirty="0" smtClean="0"/>
              <a:t>Issues</a:t>
            </a:r>
            <a:r>
              <a:rPr lang="en-US" dirty="0" smtClean="0"/>
              <a:t> </a:t>
            </a:r>
            <a:endParaRPr lang="en-US" dirty="0"/>
          </a:p>
        </p:txBody>
      </p:sp>
      <p:sp>
        <p:nvSpPr>
          <p:cNvPr id="6" name="Pentagon 5"/>
          <p:cNvSpPr/>
          <p:nvPr/>
        </p:nvSpPr>
        <p:spPr>
          <a:xfrm>
            <a:off x="1154954" y="4984120"/>
            <a:ext cx="3940935" cy="7141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Limited Customization</a:t>
            </a:r>
            <a:endParaRPr lang="en-US" dirty="0"/>
          </a:p>
        </p:txBody>
      </p:sp>
      <p:sp>
        <p:nvSpPr>
          <p:cNvPr id="7" name="Pentagon 6"/>
          <p:cNvSpPr/>
          <p:nvPr/>
        </p:nvSpPr>
        <p:spPr>
          <a:xfrm>
            <a:off x="7598534" y="3995668"/>
            <a:ext cx="3940935" cy="7141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Security Concerns</a:t>
            </a:r>
            <a:endParaRPr lang="en-US" dirty="0"/>
          </a:p>
        </p:txBody>
      </p:sp>
      <p:sp>
        <p:nvSpPr>
          <p:cNvPr id="8" name="Pentagon 7"/>
          <p:cNvSpPr/>
          <p:nvPr/>
        </p:nvSpPr>
        <p:spPr>
          <a:xfrm>
            <a:off x="7598534" y="4984120"/>
            <a:ext cx="3940935" cy="714180"/>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Mobile </a:t>
            </a:r>
            <a:r>
              <a:rPr lang="en-US" b="1" dirty="0" smtClean="0"/>
              <a:t>Compatibility</a:t>
            </a:r>
            <a:endParaRPr lang="en-US" dirty="0"/>
          </a:p>
        </p:txBody>
      </p:sp>
    </p:spTree>
    <p:extLst>
      <p:ext uri="{BB962C8B-B14F-4D97-AF65-F5344CB8AC3E}">
        <p14:creationId xmlns:p14="http://schemas.microsoft.com/office/powerpoint/2010/main" val="395473386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Future </a:t>
            </a:r>
            <a:r>
              <a:rPr lang="en-US" b="1" dirty="0"/>
              <a:t>Enhancements</a:t>
            </a:r>
            <a:endParaRPr lang="en-US" dirty="0"/>
          </a:p>
        </p:txBody>
      </p:sp>
      <p:sp>
        <p:nvSpPr>
          <p:cNvPr id="4" name="Pentagon 3"/>
          <p:cNvSpPr/>
          <p:nvPr/>
        </p:nvSpPr>
        <p:spPr>
          <a:xfrm>
            <a:off x="6529589" y="1775911"/>
            <a:ext cx="3850892" cy="12574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Database Upgrade</a:t>
            </a:r>
            <a:endParaRPr lang="en-US"/>
          </a:p>
        </p:txBody>
      </p:sp>
      <p:sp>
        <p:nvSpPr>
          <p:cNvPr id="5" name="Pentagon 4"/>
          <p:cNvSpPr/>
          <p:nvPr/>
        </p:nvSpPr>
        <p:spPr>
          <a:xfrm>
            <a:off x="6529589" y="2726426"/>
            <a:ext cx="3850892" cy="12574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Enhanced Security</a:t>
            </a:r>
            <a:endParaRPr lang="en-US"/>
          </a:p>
        </p:txBody>
      </p:sp>
      <p:sp>
        <p:nvSpPr>
          <p:cNvPr id="7" name="Pentagon 6"/>
          <p:cNvSpPr/>
          <p:nvPr/>
        </p:nvSpPr>
        <p:spPr>
          <a:xfrm>
            <a:off x="6529589" y="3676941"/>
            <a:ext cx="3850892" cy="12574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Customization Options</a:t>
            </a:r>
            <a:endParaRPr lang="en-US"/>
          </a:p>
        </p:txBody>
      </p:sp>
      <p:sp>
        <p:nvSpPr>
          <p:cNvPr id="8" name="Pentagon 7"/>
          <p:cNvSpPr/>
          <p:nvPr/>
        </p:nvSpPr>
        <p:spPr>
          <a:xfrm>
            <a:off x="6529589" y="4627456"/>
            <a:ext cx="3850892" cy="1257454"/>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t>Mobile Optimization</a:t>
            </a:r>
            <a:endParaRPr lang="en-US"/>
          </a:p>
        </p:txBody>
      </p:sp>
    </p:spTree>
    <p:extLst>
      <p:ext uri="{BB962C8B-B14F-4D97-AF65-F5344CB8AC3E}">
        <p14:creationId xmlns:p14="http://schemas.microsoft.com/office/powerpoint/2010/main" val="19734966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Text Placeholder 2"/>
          <p:cNvSpPr>
            <a:spLocks noGrp="1"/>
          </p:cNvSpPr>
          <p:nvPr>
            <p:ph type="body" sz="half" idx="2"/>
          </p:nvPr>
        </p:nvSpPr>
        <p:spPr>
          <a:xfrm>
            <a:off x="528034" y="3543300"/>
            <a:ext cx="11127346" cy="2741590"/>
          </a:xfrm>
        </p:spPr>
        <p:txBody>
          <a:bodyPr>
            <a:normAutofit fontScale="92500" lnSpcReduction="10000"/>
          </a:bodyPr>
          <a:lstStyle/>
          <a:p>
            <a:pPr>
              <a:lnSpc>
                <a:spcPct val="150000"/>
              </a:lnSpc>
            </a:pPr>
            <a:r>
              <a:rPr lang="en-US" dirty="0">
                <a:latin typeface="Calibri (body)"/>
              </a:rPr>
              <a:t>The </a:t>
            </a:r>
            <a:r>
              <a:rPr lang="en-US" b="1" dirty="0">
                <a:latin typeface="Calibri (body)"/>
              </a:rPr>
              <a:t>ACADEMY </a:t>
            </a:r>
            <a:r>
              <a:rPr lang="en-US" b="1" dirty="0" smtClean="0">
                <a:latin typeface="Calibri (body)"/>
              </a:rPr>
              <a:t>NEXUS </a:t>
            </a:r>
            <a:r>
              <a:rPr lang="en-US" dirty="0" smtClean="0">
                <a:latin typeface="Calibri (body)"/>
              </a:rPr>
              <a:t>is </a:t>
            </a:r>
            <a:r>
              <a:rPr lang="en-US" dirty="0">
                <a:latin typeface="Calibri (body)"/>
              </a:rPr>
              <a:t>a modern solution created with Python and </a:t>
            </a:r>
            <a:r>
              <a:rPr lang="en-US" b="1" dirty="0" err="1">
                <a:latin typeface="Calibri (body)"/>
              </a:rPr>
              <a:t>Django</a:t>
            </a:r>
            <a:r>
              <a:rPr lang="en-US" dirty="0">
                <a:latin typeface="Calibri (body)"/>
              </a:rPr>
              <a:t> to improve how colleges manage their administrative tasks. It offers a range of features to make managing things like student enrollment, attendance, and results easier and more efficient. By automating these tasks, the system reduces manual work, cuts down on errors, and boosts overall efficiency. It also enhances communication and collaboration among students, staff, and administrators, creating a more productive learning environment. The system can handle various needs, such as managing student records, scheduling courses, and organizing exams, and is flexible enough to adapt to future changes.</a:t>
            </a:r>
          </a:p>
        </p:txBody>
      </p:sp>
    </p:spTree>
    <p:extLst>
      <p:ext uri="{BB962C8B-B14F-4D97-AF65-F5344CB8AC3E}">
        <p14:creationId xmlns:p14="http://schemas.microsoft.com/office/powerpoint/2010/main" val="183928579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Conclusion</a:t>
            </a:r>
            <a:endParaRPr lang="en-US" dirty="0"/>
          </a:p>
        </p:txBody>
      </p:sp>
      <p:sp>
        <p:nvSpPr>
          <p:cNvPr id="4" name="Text Placeholder 2"/>
          <p:cNvSpPr>
            <a:spLocks noGrp="1"/>
          </p:cNvSpPr>
          <p:nvPr>
            <p:ph type="body" idx="1"/>
          </p:nvPr>
        </p:nvSpPr>
        <p:spPr>
          <a:xfrm>
            <a:off x="6439436" y="501114"/>
            <a:ext cx="4675032" cy="5783776"/>
          </a:xfrm>
        </p:spPr>
        <p:txBody>
          <a:bodyPr>
            <a:noAutofit/>
          </a:bodyPr>
          <a:lstStyle/>
          <a:p>
            <a:r>
              <a:rPr lang="en-US" sz="2400" dirty="0"/>
              <a:t>ACADEMY </a:t>
            </a:r>
            <a:r>
              <a:rPr lang="en-US" sz="2400" dirty="0" smtClean="0"/>
              <a:t>NEXUS built </a:t>
            </a:r>
            <a:r>
              <a:rPr lang="en-US" sz="2400" dirty="0"/>
              <a:t>with </a:t>
            </a:r>
            <a:r>
              <a:rPr lang="en-US" sz="2400" dirty="0" err="1"/>
              <a:t>Django</a:t>
            </a:r>
            <a:r>
              <a:rPr lang="en-US" sz="2400" dirty="0"/>
              <a:t> helps schools manage student and teacher info, attendance, and alerts. It's like a user-friendly app with separate sections for students, teachers, and principals. Even though it's not perfect, </a:t>
            </a:r>
            <a:r>
              <a:rPr lang="en-US" sz="2400" b="1" dirty="0"/>
              <a:t>it's a great way to organize things digitally at schools!</a:t>
            </a:r>
            <a:endParaRPr lang="en-US" sz="2400" b="1" dirty="0">
              <a:latin typeface="Calibri (body)"/>
            </a:endParaRPr>
          </a:p>
        </p:txBody>
      </p:sp>
    </p:spTree>
    <p:extLst>
      <p:ext uri="{BB962C8B-B14F-4D97-AF65-F5344CB8AC3E}">
        <p14:creationId xmlns:p14="http://schemas.microsoft.com/office/powerpoint/2010/main" val="136015036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2099733"/>
            <a:ext cx="9238296" cy="2677648"/>
          </a:xfrm>
        </p:spPr>
        <p:txBody>
          <a:bodyPr/>
          <a:lstStyle/>
          <a:p>
            <a:pPr algn="ctr"/>
            <a:r>
              <a:rPr lang="en-US" sz="6000" dirty="0" smtClean="0"/>
              <a:t>Thank you !!</a:t>
            </a:r>
            <a:br>
              <a:rPr lang="en-US" sz="6000" dirty="0" smtClean="0"/>
            </a:br>
            <a:endParaRPr lang="en-US" sz="6000" dirty="0"/>
          </a:p>
        </p:txBody>
      </p:sp>
    </p:spTree>
    <p:extLst>
      <p:ext uri="{BB962C8B-B14F-4D97-AF65-F5344CB8AC3E}">
        <p14:creationId xmlns:p14="http://schemas.microsoft.com/office/powerpoint/2010/main" val="21363077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907" y="1143000"/>
            <a:ext cx="3860260" cy="2286000"/>
          </a:xfrm>
        </p:spPr>
        <p:txBody>
          <a:bodyPr>
            <a:normAutofit/>
          </a:bodyPr>
          <a:lstStyle/>
          <a:p>
            <a:r>
              <a:rPr lang="en-US" dirty="0" smtClean="0"/>
              <a:t>2: Importance </a:t>
            </a:r>
            <a:r>
              <a:rPr lang="en-US" dirty="0"/>
              <a:t>of ACADEMY NEXUS</a:t>
            </a:r>
          </a:p>
        </p:txBody>
      </p:sp>
      <p:sp>
        <p:nvSpPr>
          <p:cNvPr id="4" name="Text Placeholder 3"/>
          <p:cNvSpPr>
            <a:spLocks noGrp="1"/>
          </p:cNvSpPr>
          <p:nvPr>
            <p:ph type="body" sz="half" idx="2"/>
          </p:nvPr>
        </p:nvSpPr>
        <p:spPr/>
        <p:txBody>
          <a:bodyPr/>
          <a:lstStyle/>
          <a:p>
            <a:r>
              <a:rPr lang="en-US" dirty="0"/>
              <a:t>(Importance of college management systems)</a:t>
            </a:r>
          </a:p>
        </p:txBody>
      </p:sp>
      <p:sp>
        <p:nvSpPr>
          <p:cNvPr id="9" name="Pentagon 8"/>
          <p:cNvSpPr/>
          <p:nvPr/>
        </p:nvSpPr>
        <p:spPr>
          <a:xfrm>
            <a:off x="6349283" y="1143000"/>
            <a:ext cx="3940935" cy="7469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Centralized Data Management</a:t>
            </a:r>
            <a:endParaRPr lang="en-US" dirty="0"/>
          </a:p>
        </p:txBody>
      </p:sp>
      <p:sp>
        <p:nvSpPr>
          <p:cNvPr id="10" name="Pentagon 9"/>
          <p:cNvSpPr/>
          <p:nvPr/>
        </p:nvSpPr>
        <p:spPr>
          <a:xfrm>
            <a:off x="6349283" y="2131452"/>
            <a:ext cx="3940935" cy="7469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Enhanced Communication</a:t>
            </a:r>
            <a:endParaRPr lang="en-US" dirty="0"/>
          </a:p>
        </p:txBody>
      </p:sp>
      <p:sp>
        <p:nvSpPr>
          <p:cNvPr id="11" name="Pentagon 10"/>
          <p:cNvSpPr/>
          <p:nvPr/>
        </p:nvSpPr>
        <p:spPr>
          <a:xfrm>
            <a:off x="6349283" y="3074826"/>
            <a:ext cx="3940935" cy="7469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Improved Accuracy</a:t>
            </a:r>
            <a:endParaRPr lang="en-US" dirty="0"/>
          </a:p>
        </p:txBody>
      </p:sp>
      <p:sp>
        <p:nvSpPr>
          <p:cNvPr id="12" name="Pentagon 11"/>
          <p:cNvSpPr/>
          <p:nvPr/>
        </p:nvSpPr>
        <p:spPr>
          <a:xfrm>
            <a:off x="6349283" y="4063278"/>
            <a:ext cx="3940935" cy="7469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User-Friendly Interface</a:t>
            </a:r>
            <a:endParaRPr lang="en-US" dirty="0"/>
          </a:p>
        </p:txBody>
      </p:sp>
      <p:sp>
        <p:nvSpPr>
          <p:cNvPr id="20" name="Pentagon 19"/>
          <p:cNvSpPr/>
          <p:nvPr/>
        </p:nvSpPr>
        <p:spPr>
          <a:xfrm>
            <a:off x="6349282" y="5029200"/>
            <a:ext cx="3940935" cy="746975"/>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Real-Time Information Access</a:t>
            </a:r>
            <a:endParaRPr lang="en-US" dirty="0"/>
          </a:p>
        </p:txBody>
      </p:sp>
    </p:spTree>
    <p:extLst>
      <p:ext uri="{BB962C8B-B14F-4D97-AF65-F5344CB8AC3E}">
        <p14:creationId xmlns:p14="http://schemas.microsoft.com/office/powerpoint/2010/main" val="5537368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1878" y="980517"/>
            <a:ext cx="8453906" cy="1932389"/>
          </a:xfrm>
        </p:spPr>
        <p:txBody>
          <a:bodyPr/>
          <a:lstStyle/>
          <a:p>
            <a:r>
              <a:rPr lang="en-US" dirty="0" smtClean="0"/>
              <a:t>3: Existing </a:t>
            </a:r>
            <a:r>
              <a:rPr lang="en-US" dirty="0"/>
              <a:t>System </a:t>
            </a:r>
          </a:p>
        </p:txBody>
      </p:sp>
      <p:pic>
        <p:nvPicPr>
          <p:cNvPr id="5" name="Picture 4"/>
          <p:cNvPicPr>
            <a:picLocks noChangeAspect="1"/>
          </p:cNvPicPr>
          <p:nvPr/>
        </p:nvPicPr>
        <p:blipFill>
          <a:blip r:embed="rId2"/>
          <a:stretch>
            <a:fillRect/>
          </a:stretch>
        </p:blipFill>
        <p:spPr>
          <a:xfrm>
            <a:off x="607990" y="2768955"/>
            <a:ext cx="2946579" cy="2910627"/>
          </a:xfrm>
          <a:prstGeom prst="rect">
            <a:avLst/>
          </a:prstGeom>
        </p:spPr>
      </p:pic>
      <p:sp>
        <p:nvSpPr>
          <p:cNvPr id="7" name="TextBox 6"/>
          <p:cNvSpPr txBox="1"/>
          <p:nvPr/>
        </p:nvSpPr>
        <p:spPr>
          <a:xfrm>
            <a:off x="872006" y="5724245"/>
            <a:ext cx="2418545" cy="369332"/>
          </a:xfrm>
          <a:prstGeom prst="rect">
            <a:avLst/>
          </a:prstGeom>
          <a:noFill/>
        </p:spPr>
        <p:txBody>
          <a:bodyPr wrap="square" rtlCol="0">
            <a:spAutoFit/>
          </a:bodyPr>
          <a:lstStyle/>
          <a:p>
            <a:r>
              <a:rPr lang="en-US" b="1" dirty="0" smtClean="0">
                <a:solidFill>
                  <a:schemeClr val="tx2">
                    <a:lumMod val="75000"/>
                  </a:schemeClr>
                </a:solidFill>
              </a:rPr>
              <a:t>1. </a:t>
            </a:r>
            <a:r>
              <a:rPr lang="en-US" b="1" dirty="0">
                <a:solidFill>
                  <a:schemeClr val="tx2">
                    <a:lumMod val="75000"/>
                  </a:schemeClr>
                </a:solidFill>
              </a:rPr>
              <a:t>Different software</a:t>
            </a:r>
          </a:p>
        </p:txBody>
      </p:sp>
      <p:pic>
        <p:nvPicPr>
          <p:cNvPr id="3074" name="Picture 2" descr="https://th.bing.com/th?id=OIP.2KzygWaGQzWX5mnQEx4mPQHaFY&amp;w=200&amp;h=200&amp;c=9&amp;rs=1&amp;qlt=99&amp;o=6&amp;pid=1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838" y="2768955"/>
            <a:ext cx="2910627" cy="291062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353517" y="5754572"/>
            <a:ext cx="2910627" cy="369332"/>
          </a:xfrm>
          <a:prstGeom prst="rect">
            <a:avLst/>
          </a:prstGeom>
          <a:noFill/>
        </p:spPr>
        <p:txBody>
          <a:bodyPr wrap="square" rtlCol="0">
            <a:spAutoFit/>
          </a:bodyPr>
          <a:lstStyle/>
          <a:p>
            <a:r>
              <a:rPr lang="en-US" b="1" dirty="0">
                <a:solidFill>
                  <a:schemeClr val="tx2">
                    <a:lumMod val="75000"/>
                  </a:schemeClr>
                </a:solidFill>
              </a:rPr>
              <a:t>2</a:t>
            </a:r>
            <a:r>
              <a:rPr lang="en-US" b="1" dirty="0" smtClean="0">
                <a:solidFill>
                  <a:schemeClr val="tx2">
                    <a:lumMod val="75000"/>
                  </a:schemeClr>
                </a:solidFill>
              </a:rPr>
              <a:t>. </a:t>
            </a:r>
            <a:r>
              <a:rPr lang="en-US" b="1" dirty="0">
                <a:solidFill>
                  <a:schemeClr val="tx2">
                    <a:lumMod val="75000"/>
                  </a:schemeClr>
                </a:solidFill>
              </a:rPr>
              <a:t>Paper-Based Systems</a:t>
            </a:r>
          </a:p>
        </p:txBody>
      </p:sp>
      <p:pic>
        <p:nvPicPr>
          <p:cNvPr id="8" name="Picture 7"/>
          <p:cNvPicPr>
            <a:picLocks noChangeAspect="1"/>
          </p:cNvPicPr>
          <p:nvPr/>
        </p:nvPicPr>
        <p:blipFill>
          <a:blip r:embed="rId4"/>
          <a:stretch>
            <a:fillRect/>
          </a:stretch>
        </p:blipFill>
        <p:spPr>
          <a:xfrm>
            <a:off x="7815734" y="2768955"/>
            <a:ext cx="3771060" cy="2910627"/>
          </a:xfrm>
          <a:prstGeom prst="rect">
            <a:avLst/>
          </a:prstGeom>
        </p:spPr>
      </p:pic>
      <p:sp>
        <p:nvSpPr>
          <p:cNvPr id="11" name="TextBox 10"/>
          <p:cNvSpPr txBox="1"/>
          <p:nvPr/>
        </p:nvSpPr>
        <p:spPr>
          <a:xfrm>
            <a:off x="8464021" y="5739408"/>
            <a:ext cx="2474486" cy="369332"/>
          </a:xfrm>
          <a:prstGeom prst="rect">
            <a:avLst/>
          </a:prstGeom>
          <a:noFill/>
        </p:spPr>
        <p:txBody>
          <a:bodyPr wrap="square" rtlCol="0">
            <a:spAutoFit/>
          </a:bodyPr>
          <a:lstStyle/>
          <a:p>
            <a:r>
              <a:rPr lang="en-US" b="1" dirty="0" smtClean="0">
                <a:solidFill>
                  <a:schemeClr val="tx2">
                    <a:lumMod val="75000"/>
                  </a:schemeClr>
                </a:solidFill>
              </a:rPr>
              <a:t>3. </a:t>
            </a:r>
            <a:r>
              <a:rPr lang="en-US" b="1" dirty="0">
                <a:solidFill>
                  <a:schemeClr val="tx2">
                    <a:lumMod val="75000"/>
                  </a:schemeClr>
                </a:solidFill>
              </a:rPr>
              <a:t>physically present</a:t>
            </a:r>
          </a:p>
        </p:txBody>
      </p:sp>
    </p:spTree>
    <p:extLst>
      <p:ext uri="{BB962C8B-B14F-4D97-AF65-F5344CB8AC3E}">
        <p14:creationId xmlns:p14="http://schemas.microsoft.com/office/powerpoint/2010/main" val="6336030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System </a:t>
            </a:r>
            <a:r>
              <a:rPr lang="en-US" dirty="0"/>
              <a:t>Features Overview</a:t>
            </a:r>
          </a:p>
        </p:txBody>
      </p:sp>
      <p:sp>
        <p:nvSpPr>
          <p:cNvPr id="3" name="Text Placeholder 2"/>
          <p:cNvSpPr>
            <a:spLocks noGrp="1"/>
          </p:cNvSpPr>
          <p:nvPr>
            <p:ph type="body" idx="1"/>
          </p:nvPr>
        </p:nvSpPr>
        <p:spPr>
          <a:xfrm>
            <a:off x="1154951" y="2214648"/>
            <a:ext cx="3050439" cy="576262"/>
          </a:xfrm>
        </p:spPr>
        <p:txBody>
          <a:bodyPr/>
          <a:lstStyle/>
          <a:p>
            <a:r>
              <a:rPr lang="en-US" b="1" u="sng" dirty="0" smtClean="0"/>
              <a:t>Login Page</a:t>
            </a:r>
            <a:endParaRPr lang="en-US" b="1" u="sng" dirty="0"/>
          </a:p>
        </p:txBody>
      </p:sp>
      <p:pic>
        <p:nvPicPr>
          <p:cNvPr id="12" name="Picture 11"/>
          <p:cNvPicPr/>
          <p:nvPr/>
        </p:nvPicPr>
        <p:blipFill>
          <a:blip r:embed="rId2"/>
          <a:stretch>
            <a:fillRect/>
          </a:stretch>
        </p:blipFill>
        <p:spPr>
          <a:xfrm>
            <a:off x="4205390" y="2502779"/>
            <a:ext cx="3752215" cy="4028440"/>
          </a:xfrm>
          <a:prstGeom prst="rect">
            <a:avLst/>
          </a:prstGeom>
        </p:spPr>
      </p:pic>
    </p:spTree>
    <p:extLst>
      <p:ext uri="{BB962C8B-B14F-4D97-AF65-F5344CB8AC3E}">
        <p14:creationId xmlns:p14="http://schemas.microsoft.com/office/powerpoint/2010/main" val="611852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4735278" y="630547"/>
            <a:ext cx="3050439" cy="576262"/>
          </a:xfrm>
          <a:prstGeom prst="rect">
            <a:avLst/>
          </a:prstGeom>
        </p:spPr>
        <p:txBody>
          <a:bodyPr vert="horz" lIns="91440" tIns="45720" rIns="91440" bIns="45720" rtlCol="0" anchor="t">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400" b="1" u="sng" dirty="0"/>
              <a:t>Admin Panel </a:t>
            </a:r>
          </a:p>
        </p:txBody>
      </p:sp>
      <p:pic>
        <p:nvPicPr>
          <p:cNvPr id="3" name="Picture 2"/>
          <p:cNvPicPr>
            <a:picLocks noChangeAspect="1"/>
          </p:cNvPicPr>
          <p:nvPr/>
        </p:nvPicPr>
        <p:blipFill>
          <a:blip r:embed="rId2"/>
          <a:stretch>
            <a:fillRect/>
          </a:stretch>
        </p:blipFill>
        <p:spPr>
          <a:xfrm>
            <a:off x="822296" y="1206808"/>
            <a:ext cx="10531119" cy="4781867"/>
          </a:xfrm>
          <a:prstGeom prst="rect">
            <a:avLst/>
          </a:prstGeom>
        </p:spPr>
      </p:pic>
    </p:spTree>
    <p:extLst>
      <p:ext uri="{BB962C8B-B14F-4D97-AF65-F5344CB8AC3E}">
        <p14:creationId xmlns:p14="http://schemas.microsoft.com/office/powerpoint/2010/main" val="27152984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4284518" y="656305"/>
            <a:ext cx="3996598" cy="57626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400" b="1" u="sng" dirty="0"/>
              <a:t>Staff Panel Screens</a:t>
            </a:r>
          </a:p>
        </p:txBody>
      </p:sp>
      <p:pic>
        <p:nvPicPr>
          <p:cNvPr id="2" name="Picture 1"/>
          <p:cNvPicPr>
            <a:picLocks noChangeAspect="1"/>
          </p:cNvPicPr>
          <p:nvPr/>
        </p:nvPicPr>
        <p:blipFill>
          <a:blip r:embed="rId2"/>
          <a:stretch>
            <a:fillRect/>
          </a:stretch>
        </p:blipFill>
        <p:spPr>
          <a:xfrm>
            <a:off x="907393" y="1351949"/>
            <a:ext cx="10382043" cy="4598090"/>
          </a:xfrm>
          <a:prstGeom prst="rect">
            <a:avLst/>
          </a:prstGeom>
        </p:spPr>
      </p:pic>
    </p:spTree>
    <p:extLst>
      <p:ext uri="{BB962C8B-B14F-4D97-AF65-F5344CB8AC3E}">
        <p14:creationId xmlns:p14="http://schemas.microsoft.com/office/powerpoint/2010/main" val="20930486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4284518" y="656305"/>
            <a:ext cx="3996598" cy="576262"/>
          </a:xfrm>
          <a:prstGeom prst="rect">
            <a:avLst/>
          </a:prstGeom>
        </p:spPr>
        <p:txBody>
          <a:bodyPr vert="horz" lIns="91440" tIns="45720" rIns="91440" bIns="45720" rtlCol="0" anchor="t">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1800" b="0" i="0" kern="1200" cap="all">
                <a:solidFill>
                  <a:schemeClr val="accent1"/>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b="0" i="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b="0" i="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b="0" i="0" kern="1200">
                <a:solidFill>
                  <a:schemeClr val="tx1">
                    <a:tint val="75000"/>
                  </a:schemeClr>
                </a:solidFill>
                <a:latin typeface="+mn-lt"/>
                <a:ea typeface="+mn-ea"/>
                <a:cs typeface="+mn-cs"/>
              </a:defRPr>
            </a:lvl9pPr>
          </a:lstStyle>
          <a:p>
            <a:r>
              <a:rPr lang="en-US" sz="2400" b="1" u="sng" dirty="0"/>
              <a:t>Student Panel Screens</a:t>
            </a:r>
          </a:p>
        </p:txBody>
      </p:sp>
      <p:pic>
        <p:nvPicPr>
          <p:cNvPr id="3" name="Picture 2"/>
          <p:cNvPicPr>
            <a:picLocks noChangeAspect="1"/>
          </p:cNvPicPr>
          <p:nvPr/>
        </p:nvPicPr>
        <p:blipFill>
          <a:blip r:embed="rId2"/>
          <a:stretch>
            <a:fillRect/>
          </a:stretch>
        </p:blipFill>
        <p:spPr>
          <a:xfrm>
            <a:off x="839647" y="1326355"/>
            <a:ext cx="10345163" cy="4816867"/>
          </a:xfrm>
          <a:prstGeom prst="rect">
            <a:avLst/>
          </a:prstGeom>
        </p:spPr>
      </p:pic>
    </p:spTree>
    <p:extLst>
      <p:ext uri="{BB962C8B-B14F-4D97-AF65-F5344CB8AC3E}">
        <p14:creationId xmlns:p14="http://schemas.microsoft.com/office/powerpoint/2010/main" val="17735039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a:t>
            </a:r>
            <a:r>
              <a:rPr lang="en-US" dirty="0"/>
              <a:t>Diagrams</a:t>
            </a:r>
          </a:p>
        </p:txBody>
      </p:sp>
      <p:sp>
        <p:nvSpPr>
          <p:cNvPr id="4" name="Pentagon 3"/>
          <p:cNvSpPr/>
          <p:nvPr/>
        </p:nvSpPr>
        <p:spPr>
          <a:xfrm>
            <a:off x="566670" y="3441879"/>
            <a:ext cx="2343955" cy="643943"/>
          </a:xfrm>
          <a:prstGeom prst="homePlat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ER Diagram</a:t>
            </a:r>
            <a:endParaRPr lang="en-US" sz="2400" b="1" dirty="0"/>
          </a:p>
        </p:txBody>
      </p:sp>
      <p:pic>
        <p:nvPicPr>
          <p:cNvPr id="5" name="Picture 4"/>
          <p:cNvPicPr>
            <a:picLocks noChangeAspect="1"/>
          </p:cNvPicPr>
          <p:nvPr/>
        </p:nvPicPr>
        <p:blipFill>
          <a:blip r:embed="rId2"/>
          <a:stretch>
            <a:fillRect/>
          </a:stretch>
        </p:blipFill>
        <p:spPr>
          <a:xfrm>
            <a:off x="3966692" y="973668"/>
            <a:ext cx="7598536" cy="5654183"/>
          </a:xfrm>
          <a:prstGeom prst="rect">
            <a:avLst/>
          </a:prstGeom>
        </p:spPr>
      </p:pic>
    </p:spTree>
    <p:extLst>
      <p:ext uri="{BB962C8B-B14F-4D97-AF65-F5344CB8AC3E}">
        <p14:creationId xmlns:p14="http://schemas.microsoft.com/office/powerpoint/2010/main" val="300364687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Ion Boardroom</Template>
  <TotalTime>2055</TotalTime>
  <Words>286</Words>
  <Application>Microsoft Office PowerPoint</Application>
  <PresentationFormat>Widescreen</PresentationFormat>
  <Paragraphs>48</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(body)</vt:lpstr>
      <vt:lpstr>Calibri Light</vt:lpstr>
      <vt:lpstr>Century Gothic</vt:lpstr>
      <vt:lpstr>Mangal</vt:lpstr>
      <vt:lpstr>Times New Roman</vt:lpstr>
      <vt:lpstr>Wingdings 3</vt:lpstr>
      <vt:lpstr>Ion Boardroom</vt:lpstr>
      <vt:lpstr>ACADEMY NEXUS</vt:lpstr>
      <vt:lpstr>1: Introduction</vt:lpstr>
      <vt:lpstr>2: Importance of ACADEMY NEXUS</vt:lpstr>
      <vt:lpstr>3: Existing System </vt:lpstr>
      <vt:lpstr>4: System Features Overview</vt:lpstr>
      <vt:lpstr>PowerPoint Presentation</vt:lpstr>
      <vt:lpstr>PowerPoint Presentation</vt:lpstr>
      <vt:lpstr>PowerPoint Presentation</vt:lpstr>
      <vt:lpstr>5: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Limitations</vt:lpstr>
      <vt:lpstr>Future Enhancements</vt:lpstr>
      <vt:lpstr>Conclusion</vt:lpstr>
      <vt:lpstr>Thank you !!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ACADEMY NEXUS</dc:title>
  <dc:creator>Microsoft account</dc:creator>
  <cp:lastModifiedBy>Microsoft account</cp:lastModifiedBy>
  <cp:revision>36</cp:revision>
  <dcterms:created xsi:type="dcterms:W3CDTF">2024-06-11T06:54:53Z</dcterms:created>
  <dcterms:modified xsi:type="dcterms:W3CDTF">2024-06-13T15:52:25Z</dcterms:modified>
</cp:coreProperties>
</file>