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5" r:id="rId2"/>
    <p:sldId id="296" r:id="rId3"/>
    <p:sldId id="323" r:id="rId4"/>
    <p:sldId id="322" r:id="rId5"/>
    <p:sldId id="346" r:id="rId6"/>
    <p:sldId id="256" r:id="rId7"/>
    <p:sldId id="325" r:id="rId8"/>
    <p:sldId id="324" r:id="rId9"/>
    <p:sldId id="326" r:id="rId10"/>
    <p:sldId id="335" r:id="rId11"/>
    <p:sldId id="330" r:id="rId12"/>
    <p:sldId id="336" r:id="rId13"/>
    <p:sldId id="327" r:id="rId14"/>
    <p:sldId id="328" r:id="rId15"/>
    <p:sldId id="329" r:id="rId16"/>
    <p:sldId id="349" r:id="rId17"/>
    <p:sldId id="350" r:id="rId18"/>
    <p:sldId id="351" r:id="rId19"/>
    <p:sldId id="352" r:id="rId20"/>
    <p:sldId id="339" r:id="rId21"/>
    <p:sldId id="358" r:id="rId22"/>
    <p:sldId id="338" r:id="rId23"/>
    <p:sldId id="355" r:id="rId24"/>
    <p:sldId id="33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295"/>
            <p14:sldId id="296"/>
            <p14:sldId id="323"/>
            <p14:sldId id="322"/>
            <p14:sldId id="346"/>
          </p14:sldIdLst>
        </p14:section>
        <p14:section name="CSS" id="{618346A7-4E33-445B-9711-F72D162D14CB}">
          <p14:sldIdLst>
            <p14:sldId id="256"/>
            <p14:sldId id="325"/>
            <p14:sldId id="324"/>
            <p14:sldId id="326"/>
            <p14:sldId id="335"/>
            <p14:sldId id="330"/>
            <p14:sldId id="336"/>
          </p14:sldIdLst>
        </p14:section>
        <p14:section name="JS" id="{6EC9326A-8BB9-413B-89DD-E33D4F89E86A}">
          <p14:sldIdLst>
            <p14:sldId id="327"/>
            <p14:sldId id="328"/>
            <p14:sldId id="329"/>
          </p14:sldIdLst>
        </p14:section>
        <p14:section name="Asynchronität in Rails" id="{DF95836B-EAAB-4F7B-BBC0-988A6B2CE1BD}">
          <p14:sldIdLst>
            <p14:sldId id="349"/>
            <p14:sldId id="350"/>
            <p14:sldId id="351"/>
            <p14:sldId id="352"/>
            <p14:sldId id="339"/>
            <p14:sldId id="358"/>
            <p14:sldId id="338"/>
            <p14:sldId id="35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B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83061" autoAdjust="0"/>
  </p:normalViewPr>
  <p:slideViewPr>
    <p:cSldViewPr>
      <p:cViewPr varScale="1">
        <p:scale>
          <a:sx n="105" d="100"/>
          <a:sy n="105" d="100"/>
        </p:scale>
        <p:origin x="2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6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6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166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67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64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>
                <a:solidFill>
                  <a:prstClr val="black"/>
                </a:solidFill>
              </a:rPr>
              <a:pPr/>
              <a:t>23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61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gibt’s nicht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 Richtige! (A und B)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61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 83 </a:t>
            </a:r>
          </a:p>
          <a:p>
            <a:r>
              <a:rPr lang="de-DE" dirty="0"/>
              <a:t>Not-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? Oder JS-</a:t>
            </a:r>
            <a:r>
              <a:rPr lang="de-DE" dirty="0" err="1"/>
              <a:t>Object</a:t>
            </a:r>
            <a:r>
              <a:rPr lang="de-DE" dirty="0"/>
              <a:t>-Model?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5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39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6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6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4572000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57293" y="162880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-53856" y="422108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8276340" y="4218134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272" y="1628800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48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kenas/coffeescript/wiki/List-of-languages-that-compile-to-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ndan_Eich#Career" TargetMode="External"/><Relationship Id="rId7" Type="http://schemas.openxmlformats.org/officeDocument/2006/relationships/hyperlink" Target="http://www.amazon.de/Das-Beste-JavaScript-Douglas-Crockford/dp/389721876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bonsaiden.github.com/JavaScript-Garden/" TargetMode="External"/><Relationship Id="rId5" Type="http://schemas.openxmlformats.org/officeDocument/2006/relationships/hyperlink" Target="http://wtfjs.com/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timulusjs.org/" TargetMode="Externa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css-tricks.com/sass-vs-le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wesome-ruby.com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Ruby on </a:t>
            </a:r>
            <a:r>
              <a:rPr lang="de-DE" dirty="0" err="1"/>
              <a:t>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11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CSS-Frameworks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Konsistenter Look-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Feel</a:t>
            </a:r>
            <a:endParaRPr lang="de-DE" dirty="0"/>
          </a:p>
          <a:p>
            <a:r>
              <a:rPr lang="de-DE" dirty="0"/>
              <a:t>Cross-Browser</a:t>
            </a:r>
          </a:p>
          <a:p>
            <a:r>
              <a:rPr lang="de-DE" dirty="0"/>
              <a:t>Cross-Plattform</a:t>
            </a:r>
          </a:p>
          <a:p>
            <a:r>
              <a:rPr lang="de-DE" dirty="0" err="1"/>
              <a:t>Responsive</a:t>
            </a:r>
            <a:endParaRPr lang="de-DE" dirty="0"/>
          </a:p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Navigation, Menu</a:t>
            </a:r>
          </a:p>
          <a:p>
            <a:pPr lvl="1"/>
            <a:r>
              <a:rPr lang="de-DE" dirty="0"/>
              <a:t>Formulare</a:t>
            </a:r>
          </a:p>
          <a:p>
            <a:pPr lvl="1"/>
            <a:r>
              <a:rPr lang="de-DE" dirty="0"/>
              <a:t>Message-Box</a:t>
            </a:r>
          </a:p>
          <a:p>
            <a:pPr lvl="1"/>
            <a:r>
              <a:rPr lang="de-DE" dirty="0"/>
              <a:t>Modal-Dialoge</a:t>
            </a:r>
          </a:p>
          <a:p>
            <a:pPr lvl="1"/>
            <a:r>
              <a:rPr lang="de-DE" dirty="0"/>
              <a:t>Tabellen</a:t>
            </a:r>
          </a:p>
          <a:p>
            <a:pPr lvl="1"/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82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CSS-Frameworks</a:t>
            </a:r>
          </a:p>
        </p:txBody>
      </p:sp>
      <p:sp>
        <p:nvSpPr>
          <p:cNvPr id="4" name="Rechteck 3"/>
          <p:cNvSpPr/>
          <p:nvPr/>
        </p:nvSpPr>
        <p:spPr>
          <a:xfrm>
            <a:off x="1259632" y="6237312"/>
            <a:ext cx="64368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dirty="0"/>
              <a:t>http://usablica.github.io/front-end-frameworks/compare.html</a:t>
            </a:r>
          </a:p>
        </p:txBody>
      </p:sp>
      <p:pic>
        <p:nvPicPr>
          <p:cNvPr id="1026" name="Picture 2" descr="http://image.slidesharecdn.com/semantic-ui-140122020657-phpapp01/95/semantic-ui-web-frontend-framework-5-1024.jpg?cb=13903782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28135" r="13490" b="17574"/>
          <a:stretch/>
        </p:blipFill>
        <p:spPr bwMode="auto">
          <a:xfrm>
            <a:off x="330664" y="1484784"/>
            <a:ext cx="850318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1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-System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3645024"/>
            <a:ext cx="8229600" cy="2913187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de-D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+mn-lt"/>
                <a:cs typeface="Consolas" panose="020B0609020204030204" pitchFamily="49" charset="0"/>
              </a:rPr>
              <a:t>oder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.container-fluid</a:t>
            </a:r>
          </a:p>
          <a:p>
            <a:r>
              <a:rPr lang="de-DE" dirty="0">
                <a:latin typeface="+mn-lt"/>
                <a:cs typeface="Consolas" panose="020B0609020204030204" pitchFamily="49" charset="0"/>
              </a:rPr>
              <a:t>Vertikale Unterteilung durch </a:t>
            </a:r>
            <a:r>
              <a:rPr lang="de-D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de-DE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latin typeface="+mn-lt"/>
                <a:cs typeface="Consolas" panose="020B0609020204030204" pitchFamily="49" charset="0"/>
              </a:rPr>
              <a:t>Geräte		</a:t>
            </a:r>
            <a:r>
              <a:rPr lang="de-DE" dirty="0" err="1">
                <a:latin typeface="+mn-lt"/>
                <a:cs typeface="Consolas" panose="020B0609020204030204" pitchFamily="49" charset="0"/>
              </a:rPr>
              <a:t>column</a:t>
            </a:r>
            <a:r>
              <a:rPr lang="de-DE" dirty="0">
                <a:latin typeface="+mn-lt"/>
                <a:cs typeface="Consolas" panose="020B0609020204030204" pitchFamily="49" charset="0"/>
              </a:rPr>
              <a:t>		</a:t>
            </a:r>
            <a:r>
              <a:rPr lang="de-DE" dirty="0" err="1">
                <a:latin typeface="+mn-lt"/>
                <a:cs typeface="Consolas" panose="020B0609020204030204" pitchFamily="49" charset="0"/>
              </a:rPr>
              <a:t>container</a:t>
            </a:r>
            <a:endParaRPr lang="de-DE" dirty="0">
              <a:latin typeface="+mn-lt"/>
              <a:cs typeface="Consolas" panose="020B0609020204030204" pitchFamily="49" charset="0"/>
            </a:endParaRPr>
          </a:p>
          <a:p>
            <a:pPr lvl="1"/>
            <a:r>
              <a:rPr lang="de-DE" dirty="0" err="1">
                <a:latin typeface="+mn-lt"/>
                <a:cs typeface="Consolas" panose="020B0609020204030204" pitchFamily="49" charset="0"/>
              </a:rPr>
              <a:t>xs</a:t>
            </a:r>
            <a:r>
              <a:rPr lang="de-DE" dirty="0">
                <a:latin typeface="+mn-lt"/>
                <a:cs typeface="Consolas" panose="020B0609020204030204" pitchFamily="49" charset="0"/>
              </a:rPr>
              <a:t> &lt; 768px		~ </a:t>
            </a:r>
            <a:r>
              <a:rPr lang="de-DE" dirty="0" err="1">
                <a:latin typeface="+mn-lt"/>
                <a:cs typeface="Consolas" panose="020B0609020204030204" pitchFamily="49" charset="0"/>
              </a:rPr>
              <a:t>auto</a:t>
            </a:r>
            <a:r>
              <a:rPr lang="de-DE" dirty="0">
                <a:latin typeface="+mn-lt"/>
                <a:cs typeface="Consolas" panose="020B0609020204030204" pitchFamily="49" charset="0"/>
              </a:rPr>
              <a:t>		</a:t>
            </a:r>
            <a:r>
              <a:rPr lang="de-DE" dirty="0" err="1">
                <a:latin typeface="+mn-lt"/>
                <a:cs typeface="Consolas" panose="020B0609020204030204" pitchFamily="49" charset="0"/>
              </a:rPr>
              <a:t>auto</a:t>
            </a:r>
            <a:endParaRPr lang="de-DE" dirty="0">
              <a:latin typeface="+mn-lt"/>
              <a:cs typeface="Consolas" panose="020B0609020204030204" pitchFamily="49" charset="0"/>
            </a:endParaRPr>
          </a:p>
          <a:p>
            <a:pPr lvl="1"/>
            <a:r>
              <a:rPr lang="de-DE" dirty="0" err="1">
                <a:latin typeface="+mn-lt"/>
                <a:cs typeface="Consolas" panose="020B0609020204030204" pitchFamily="49" charset="0"/>
              </a:rPr>
              <a:t>sm</a:t>
            </a:r>
            <a:r>
              <a:rPr lang="de-DE" dirty="0">
                <a:latin typeface="+mn-lt"/>
                <a:cs typeface="Consolas" panose="020B0609020204030204" pitchFamily="49" charset="0"/>
              </a:rPr>
              <a:t> &lt; 992px		~ 62px		750px</a:t>
            </a:r>
          </a:p>
          <a:p>
            <a:pPr lvl="1"/>
            <a:r>
              <a:rPr lang="de-DE" dirty="0">
                <a:latin typeface="+mn-lt"/>
                <a:cs typeface="Consolas" panose="020B0609020204030204" pitchFamily="49" charset="0"/>
              </a:rPr>
              <a:t>md &lt; 1200px	~ 81px		970px</a:t>
            </a:r>
          </a:p>
          <a:p>
            <a:pPr lvl="1"/>
            <a:r>
              <a:rPr lang="de-DE" dirty="0" err="1">
                <a:latin typeface="+mn-lt"/>
                <a:cs typeface="Consolas" panose="020B0609020204030204" pitchFamily="49" charset="0"/>
              </a:rPr>
              <a:t>lg</a:t>
            </a:r>
            <a:r>
              <a:rPr lang="de-DE" dirty="0">
                <a:latin typeface="+mn-lt"/>
                <a:cs typeface="Consolas" panose="020B0609020204030204" pitchFamily="49" charset="0"/>
              </a:rPr>
              <a:t> &gt;= 1200px	~ 97px		1170px</a:t>
            </a:r>
          </a:p>
          <a:p>
            <a:r>
              <a:rPr lang="de-DE" dirty="0">
                <a:latin typeface="+mn-lt"/>
                <a:cs typeface="Consolas" panose="020B0609020204030204" pitchFamily="49" charset="0"/>
              </a:rPr>
              <a:t>Verfügbare Klassen (</a:t>
            </a:r>
            <a:r>
              <a:rPr lang="de-DE" dirty="0" err="1">
                <a:latin typeface="+mn-lt"/>
                <a:cs typeface="Consolas" panose="020B0609020204030204" pitchFamily="49" charset="0"/>
              </a:rPr>
              <a:t>bootstrap</a:t>
            </a:r>
            <a:r>
              <a:rPr lang="de-DE" dirty="0">
                <a:latin typeface="+mn-lt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de-DE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.col-sm-4, .col-md-7, .col-lg-1</a:t>
            </a:r>
            <a:endParaRPr lang="de-DE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86809"/>
              </p:ext>
            </p:extLst>
          </p:nvPr>
        </p:nvGraphicFramePr>
        <p:xfrm>
          <a:off x="323528" y="1412776"/>
          <a:ext cx="8568948" cy="2232248"/>
        </p:xfrm>
        <a:graphic>
          <a:graphicData uri="http://schemas.openxmlformats.org/drawingml/2006/table">
            <a:tbl>
              <a:tblPr/>
              <a:tblGrid>
                <a:gridCol w="71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40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938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 span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/>
                        <a:t> span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 span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7">
                <a:tc gridSpan="6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7">
                <a:tc gridSpan="12"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span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1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JS-Präprozessoren</a:t>
            </a:r>
            <a:br>
              <a:rPr lang="de-DE" dirty="0"/>
            </a:br>
            <a:r>
              <a:rPr lang="de-DE" dirty="0" err="1"/>
              <a:t>Transpiler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Ruby/Python/Erlang/Perl/Java/Lisp/Pascal/…  </a:t>
            </a:r>
            <a:r>
              <a:rPr lang="de-DE" dirty="0" err="1"/>
              <a:t>to</a:t>
            </a:r>
            <a:r>
              <a:rPr lang="de-DE" dirty="0"/>
              <a:t> JS</a:t>
            </a:r>
          </a:p>
          <a:p>
            <a:r>
              <a:rPr lang="de-DE" dirty="0" err="1"/>
              <a:t>CoffeeScript</a:t>
            </a:r>
            <a:endParaRPr lang="de-DE" dirty="0"/>
          </a:p>
          <a:p>
            <a:pPr lvl="1"/>
            <a:r>
              <a:rPr lang="de-DE" dirty="0"/>
              <a:t>Family (10)</a:t>
            </a:r>
          </a:p>
          <a:p>
            <a:pPr lvl="1"/>
            <a:r>
              <a:rPr lang="de-DE" dirty="0" err="1"/>
              <a:t>Friends</a:t>
            </a:r>
            <a:r>
              <a:rPr lang="de-DE" dirty="0"/>
              <a:t> (24)</a:t>
            </a:r>
          </a:p>
          <a:p>
            <a:r>
              <a:rPr lang="de-DE" dirty="0"/>
              <a:t>JavaScript – </a:t>
            </a:r>
            <a:r>
              <a:rPr lang="de-DE" dirty="0" err="1"/>
              <a:t>Extensions</a:t>
            </a:r>
            <a:endParaRPr lang="de-DE" dirty="0"/>
          </a:p>
          <a:p>
            <a:pPr lvl="1"/>
            <a:r>
              <a:rPr lang="de-DE" dirty="0"/>
              <a:t>Security </a:t>
            </a:r>
            <a:r>
              <a:rPr lang="de-DE" dirty="0" err="1"/>
              <a:t>Enforcing</a:t>
            </a:r>
            <a:r>
              <a:rPr lang="de-DE" dirty="0"/>
              <a:t> (8)</a:t>
            </a:r>
          </a:p>
          <a:p>
            <a:pPr lvl="1"/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Typing</a:t>
            </a:r>
            <a:r>
              <a:rPr lang="de-DE" dirty="0"/>
              <a:t> (16)</a:t>
            </a:r>
          </a:p>
          <a:p>
            <a:pPr lvl="2"/>
            <a:r>
              <a:rPr lang="de-DE" dirty="0" err="1"/>
              <a:t>Dart</a:t>
            </a:r>
            <a:endParaRPr lang="de-DE" dirty="0"/>
          </a:p>
          <a:p>
            <a:pPr lvl="2"/>
            <a:r>
              <a:rPr lang="de-DE" dirty="0" err="1"/>
              <a:t>Typescript</a:t>
            </a:r>
            <a:endParaRPr lang="de-DE" dirty="0"/>
          </a:p>
          <a:p>
            <a:pPr lvl="2"/>
            <a:r>
              <a:rPr lang="de-DE" dirty="0"/>
              <a:t>asm.js</a:t>
            </a:r>
          </a:p>
          <a:p>
            <a:pPr lvl="1"/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Asynchronous</a:t>
            </a:r>
            <a:r>
              <a:rPr lang="de-DE" dirty="0"/>
              <a:t> JavaScript Compilers (11)</a:t>
            </a:r>
          </a:p>
          <a:p>
            <a:pPr lvl="1"/>
            <a:r>
              <a:rPr lang="de-DE" dirty="0"/>
              <a:t>JavaScript Language </a:t>
            </a:r>
            <a:r>
              <a:rPr lang="de-DE" dirty="0" err="1"/>
              <a:t>Extensions</a:t>
            </a:r>
            <a:r>
              <a:rPr lang="de-DE" dirty="0"/>
              <a:t> (13)</a:t>
            </a:r>
          </a:p>
          <a:p>
            <a:r>
              <a:rPr lang="en-US" dirty="0" err="1"/>
              <a:t>Tierless</a:t>
            </a:r>
            <a:r>
              <a:rPr lang="en-US" dirty="0"/>
              <a:t> languages (client &amp; server) (6)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6318612"/>
            <a:ext cx="87484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https://github.com/jashkenas/coffeescript/wiki/List-of-languages-that-compile-to-JS</a:t>
            </a:r>
            <a:endParaRPr lang="de-DE" dirty="0"/>
          </a:p>
        </p:txBody>
      </p:sp>
      <p:sp>
        <p:nvSpPr>
          <p:cNvPr id="5" name="AutoShape 2" descr="Bildergebnis für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20888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90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idx="4294967295"/>
          </p:nvPr>
        </p:nvSpPr>
        <p:spPr>
          <a:xfrm>
            <a:off x="0" y="4221163"/>
            <a:ext cx="7772400" cy="113188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– </a:t>
            </a:r>
            <a:r>
              <a:rPr lang="en-US" dirty="0">
                <a:hlinkClick r:id="rId3"/>
              </a:rPr>
              <a:t>Brendan </a:t>
            </a:r>
            <a:r>
              <a:rPr lang="en-US" dirty="0" err="1">
                <a:hlinkClick r:id="rId3"/>
              </a:rPr>
              <a:t>Eich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idx="4294967295"/>
          </p:nvPr>
        </p:nvSpPr>
        <p:spPr>
          <a:xfrm>
            <a:off x="2771800" y="1412776"/>
            <a:ext cx="6372200" cy="3240360"/>
          </a:xfrm>
        </p:spPr>
        <p:txBody>
          <a:bodyPr/>
          <a:lstStyle/>
          <a:p>
            <a:r>
              <a:rPr lang="en-US" dirty="0"/>
              <a:t>“It had to be done in ten days or something worse than JS would have happened.”</a:t>
            </a:r>
            <a:endParaRPr lang="de-DE" dirty="0"/>
          </a:p>
        </p:txBody>
      </p:sp>
      <p:pic>
        <p:nvPicPr>
          <p:cNvPr id="2050" name="Picture 2" descr="Brendan Eich Mozilla Foundation official 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20348" y="558924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5"/>
              </a:rPr>
              <a:t>http://wtfjs.com/</a:t>
            </a:r>
            <a:endParaRPr lang="de-DE" dirty="0"/>
          </a:p>
          <a:p>
            <a:r>
              <a:rPr lang="de-DE" dirty="0">
                <a:hlinkClick r:id="rId6"/>
              </a:rPr>
              <a:t>http://bonsaiden.github.com/JavaScript-Garden/</a:t>
            </a:r>
            <a:endParaRPr lang="de-DE" dirty="0"/>
          </a:p>
          <a:p>
            <a:r>
              <a:rPr lang="de-DE" dirty="0">
                <a:hlinkClick r:id="rId7"/>
              </a:rPr>
              <a:t>http://www.amazon.de/Das-Beste-JavaScript-Douglas-Crockford/dp/3897218763/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38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Script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21930" y="1412776"/>
            <a:ext cx="8229600" cy="2404864"/>
          </a:xfrm>
        </p:spPr>
        <p:txBody>
          <a:bodyPr>
            <a:normAutofit/>
          </a:bodyPr>
          <a:lstStyle/>
          <a:p>
            <a:r>
              <a:rPr lang="de-DE" sz="3200" dirty="0"/>
              <a:t>ES6 oder </a:t>
            </a:r>
            <a:r>
              <a:rPr lang="de-DE" sz="3200" dirty="0" err="1"/>
              <a:t>Typescript</a:t>
            </a:r>
            <a:endParaRPr lang="de-DE" sz="3200" dirty="0"/>
          </a:p>
          <a:p>
            <a:pPr lvl="1"/>
            <a:r>
              <a:rPr lang="de-DE" sz="2000" dirty="0"/>
              <a:t>Klassen</a:t>
            </a:r>
          </a:p>
          <a:p>
            <a:pPr lvl="1"/>
            <a:r>
              <a:rPr lang="de-DE" sz="2000" dirty="0" err="1"/>
              <a:t>Closure</a:t>
            </a:r>
            <a:r>
              <a:rPr lang="de-DE" sz="2000" dirty="0"/>
              <a:t> (Syntax und This)</a:t>
            </a:r>
          </a:p>
          <a:p>
            <a:pPr lvl="1"/>
            <a:r>
              <a:rPr lang="de-DE" sz="2000" dirty="0"/>
              <a:t>DER JS Standard</a:t>
            </a:r>
          </a:p>
          <a:p>
            <a:r>
              <a:rPr lang="de-DE" sz="2800" dirty="0"/>
              <a:t>JS in </a:t>
            </a:r>
            <a:r>
              <a:rPr lang="de-DE" sz="2800" dirty="0" err="1"/>
              <a:t>Rails</a:t>
            </a:r>
            <a:r>
              <a:rPr lang="de-DE" sz="2800" dirty="0"/>
              <a:t>:</a:t>
            </a:r>
          </a:p>
        </p:txBody>
      </p:sp>
      <p:sp>
        <p:nvSpPr>
          <p:cNvPr id="11" name="Rechteck 10"/>
          <p:cNvSpPr/>
          <p:nvPr/>
        </p:nvSpPr>
        <p:spPr>
          <a:xfrm>
            <a:off x="2346870" y="6381328"/>
            <a:ext cx="44502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/>
              <a:t>https://github.com/lukehoban/es6features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2D4D-9375-1E45-896E-47F8E50A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63888"/>
            <a:ext cx="8331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Ablauf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1655720"/>
            <a:ext cx="1606900" cy="2493360"/>
            <a:chOff x="467544" y="1268760"/>
            <a:chExt cx="1606900" cy="2493360"/>
          </a:xfrm>
        </p:grpSpPr>
        <p:sp>
          <p:nvSpPr>
            <p:cNvPr id="5" name="Rechteck 4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11" name="Rechteck 10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3995936" y="2132856"/>
            <a:ext cx="792088" cy="33832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15" name="Gerade Verbindung mit Pfeil 14"/>
          <p:cNvCxnSpPr>
            <a:stCxn id="5" idx="3"/>
            <a:endCxn id="13" idx="1"/>
          </p:cNvCxnSpPr>
          <p:nvPr/>
        </p:nvCxnSpPr>
        <p:spPr>
          <a:xfrm flipV="1">
            <a:off x="2146452" y="2302019"/>
            <a:ext cx="1849484" cy="60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118574" y="2060848"/>
            <a:ext cx="1656184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Rails</a:t>
            </a:r>
            <a:r>
              <a:rPr lang="de-DE" dirty="0"/>
              <a:t> App</a:t>
            </a:r>
          </a:p>
        </p:txBody>
      </p:sp>
      <p:cxnSp>
        <p:nvCxnSpPr>
          <p:cNvPr id="19" name="Gerade Verbindung mit Pfeil 18"/>
          <p:cNvCxnSpPr>
            <a:stCxn id="13" idx="3"/>
            <a:endCxn id="17" idx="1"/>
          </p:cNvCxnSpPr>
          <p:nvPr/>
        </p:nvCxnSpPr>
        <p:spPr>
          <a:xfrm>
            <a:off x="4788024" y="2302019"/>
            <a:ext cx="1330550" cy="1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379584" y="3610713"/>
            <a:ext cx="1606900" cy="2493360"/>
            <a:chOff x="467544" y="1268760"/>
            <a:chExt cx="1606900" cy="2493360"/>
          </a:xfrm>
        </p:grpSpPr>
        <p:sp>
          <p:nvSpPr>
            <p:cNvPr id="22" name="Rechteck 21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23" name="Rechteck 22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cxnSp>
        <p:nvCxnSpPr>
          <p:cNvPr id="30" name="Gerade Verbindung mit Pfeil 29"/>
          <p:cNvCxnSpPr>
            <a:stCxn id="17" idx="2"/>
            <a:endCxn id="22" idx="0"/>
          </p:cNvCxnSpPr>
          <p:nvPr/>
        </p:nvCxnSpPr>
        <p:spPr>
          <a:xfrm flipH="1">
            <a:off x="6183034" y="2564904"/>
            <a:ext cx="763632" cy="104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53056 -0.2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28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Turbolinks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1655720"/>
            <a:ext cx="1606900" cy="2493360"/>
            <a:chOff x="467544" y="1268760"/>
            <a:chExt cx="1606900" cy="2493360"/>
          </a:xfrm>
        </p:grpSpPr>
        <p:sp>
          <p:nvSpPr>
            <p:cNvPr id="5" name="Rechteck 4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11" name="Rechteck 10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3995936" y="2132856"/>
            <a:ext cx="792088" cy="33832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15" name="Gerade Verbindung mit Pfeil 14"/>
          <p:cNvCxnSpPr>
            <a:stCxn id="5" idx="3"/>
            <a:endCxn id="13" idx="1"/>
          </p:cNvCxnSpPr>
          <p:nvPr/>
        </p:nvCxnSpPr>
        <p:spPr>
          <a:xfrm flipV="1">
            <a:off x="2146452" y="2302019"/>
            <a:ext cx="1849484" cy="60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118574" y="2060848"/>
            <a:ext cx="1656184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Rails</a:t>
            </a:r>
            <a:r>
              <a:rPr lang="de-DE" dirty="0"/>
              <a:t> App</a:t>
            </a:r>
          </a:p>
        </p:txBody>
      </p:sp>
      <p:cxnSp>
        <p:nvCxnSpPr>
          <p:cNvPr id="19" name="Gerade Verbindung mit Pfeil 18"/>
          <p:cNvCxnSpPr>
            <a:stCxn id="13" idx="3"/>
            <a:endCxn id="17" idx="1"/>
          </p:cNvCxnSpPr>
          <p:nvPr/>
        </p:nvCxnSpPr>
        <p:spPr>
          <a:xfrm>
            <a:off x="4788024" y="2302019"/>
            <a:ext cx="1330550" cy="1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5451592" y="4359078"/>
            <a:ext cx="1462884" cy="1686913"/>
            <a:chOff x="5451592" y="4359078"/>
            <a:chExt cx="1462884" cy="1686913"/>
          </a:xfrm>
        </p:grpSpPr>
        <p:sp>
          <p:nvSpPr>
            <p:cNvPr id="23" name="Rechteck 22"/>
            <p:cNvSpPr/>
            <p:nvPr/>
          </p:nvSpPr>
          <p:spPr>
            <a:xfrm>
              <a:off x="5451592" y="4359078"/>
              <a:ext cx="1462884" cy="16869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body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451592" y="4866011"/>
              <a:ext cx="1462884" cy="1179980"/>
              <a:chOff x="3059832" y="2404506"/>
              <a:chExt cx="1462884" cy="1179980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</p:grpSp>
      <p:cxnSp>
        <p:nvCxnSpPr>
          <p:cNvPr id="30" name="Gerade Verbindung mit Pfeil 29"/>
          <p:cNvCxnSpPr>
            <a:stCxn id="17" idx="2"/>
            <a:endCxn id="23" idx="0"/>
          </p:cNvCxnSpPr>
          <p:nvPr/>
        </p:nvCxnSpPr>
        <p:spPr>
          <a:xfrm flipH="1">
            <a:off x="6183034" y="2564904"/>
            <a:ext cx="763632" cy="1794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55576" y="4437112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Vorteile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CSS/JS nicht neu Parsen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Weniger Datenvolumen</a:t>
            </a:r>
          </a:p>
          <a:p>
            <a:endParaRPr lang="de-DE" sz="2000" dirty="0"/>
          </a:p>
          <a:p>
            <a:r>
              <a:rPr lang="de-DE" sz="2000" u="sng" dirty="0"/>
              <a:t>Nachteile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Inkompatibel zu einige </a:t>
            </a:r>
            <a:r>
              <a:rPr lang="de-DE" sz="2000" dirty="0" err="1"/>
              <a:t>JQuery-Libs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268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074E-6 L -0.53056 -0.27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28" y="-13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AJAX in </a:t>
            </a:r>
            <a:r>
              <a:rPr lang="de-DE" dirty="0" err="1"/>
              <a:t>Rails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1655720"/>
            <a:ext cx="1606900" cy="2493360"/>
            <a:chOff x="467544" y="1268760"/>
            <a:chExt cx="1606900" cy="2493360"/>
          </a:xfrm>
        </p:grpSpPr>
        <p:sp>
          <p:nvSpPr>
            <p:cNvPr id="5" name="Rechteck 4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11" name="Rechteck 10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3995936" y="2132856"/>
            <a:ext cx="792088" cy="33832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15" name="Gerade Verbindung mit Pfeil 14"/>
          <p:cNvCxnSpPr>
            <a:stCxn id="5" idx="3"/>
            <a:endCxn id="13" idx="1"/>
          </p:cNvCxnSpPr>
          <p:nvPr/>
        </p:nvCxnSpPr>
        <p:spPr>
          <a:xfrm flipV="1">
            <a:off x="2146452" y="2302019"/>
            <a:ext cx="1849484" cy="60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118574" y="2060848"/>
            <a:ext cx="1656184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Rails</a:t>
            </a:r>
            <a:r>
              <a:rPr lang="de-DE" dirty="0"/>
              <a:t> App</a:t>
            </a:r>
          </a:p>
        </p:txBody>
      </p:sp>
      <p:cxnSp>
        <p:nvCxnSpPr>
          <p:cNvPr id="19" name="Gerade Verbindung mit Pfeil 18"/>
          <p:cNvCxnSpPr>
            <a:stCxn id="13" idx="3"/>
            <a:endCxn id="17" idx="1"/>
          </p:cNvCxnSpPr>
          <p:nvPr/>
        </p:nvCxnSpPr>
        <p:spPr>
          <a:xfrm>
            <a:off x="4788024" y="2302019"/>
            <a:ext cx="1330550" cy="1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2"/>
            <a:endCxn id="29" idx="0"/>
          </p:cNvCxnSpPr>
          <p:nvPr/>
        </p:nvCxnSpPr>
        <p:spPr>
          <a:xfrm flipH="1">
            <a:off x="6564850" y="2564904"/>
            <a:ext cx="381816" cy="108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55576" y="4437112"/>
            <a:ext cx="4464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Vorteile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Alles ist möglich</a:t>
            </a:r>
          </a:p>
          <a:p>
            <a:endParaRPr lang="de-DE" sz="2000" dirty="0"/>
          </a:p>
          <a:p>
            <a:r>
              <a:rPr lang="de-DE" sz="2000" u="sng" dirty="0"/>
              <a:t>Nachteile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Komplexität?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5898144" y="3654134"/>
            <a:ext cx="1333412" cy="2079122"/>
            <a:chOff x="5898144" y="3654134"/>
            <a:chExt cx="1333412" cy="2079122"/>
          </a:xfrm>
        </p:grpSpPr>
        <p:sp>
          <p:nvSpPr>
            <p:cNvPr id="29" name="Textfeld 28"/>
            <p:cNvSpPr txBox="1"/>
            <p:nvPr/>
          </p:nvSpPr>
          <p:spPr>
            <a:xfrm>
              <a:off x="5898144" y="3654134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Body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898144" y="4081582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Layout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898144" y="4936477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898144" y="5363924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5898144" y="4509030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Partial</a:t>
              </a: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5902884" y="4499828"/>
            <a:ext cx="1333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>
                <a:solidFill>
                  <a:schemeClr val="tx1"/>
                </a:solidFill>
              </a:rPr>
              <a:t>Partial</a:t>
            </a:r>
          </a:p>
        </p:txBody>
      </p:sp>
    </p:spTree>
    <p:extLst>
      <p:ext uri="{BB962C8B-B14F-4D97-AF65-F5344CB8AC3E}">
        <p14:creationId xmlns:p14="http://schemas.microsoft.com/office/powerpoint/2010/main" val="31952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19523E-6 L -0.58073 -0.182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5" y="-9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ActionCable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1655720"/>
            <a:ext cx="1606900" cy="2493360"/>
            <a:chOff x="467544" y="1268760"/>
            <a:chExt cx="1606900" cy="2493360"/>
          </a:xfrm>
        </p:grpSpPr>
        <p:sp>
          <p:nvSpPr>
            <p:cNvPr id="4" name="Rechteck 3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3995936" y="2132856"/>
            <a:ext cx="792088" cy="33832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12" name="Gerade Verbindung mit Pfeil 11"/>
          <p:cNvCxnSpPr>
            <a:stCxn id="4" idx="3"/>
            <a:endCxn id="11" idx="1"/>
          </p:cNvCxnSpPr>
          <p:nvPr/>
        </p:nvCxnSpPr>
        <p:spPr>
          <a:xfrm flipV="1">
            <a:off x="2146452" y="2302019"/>
            <a:ext cx="1849484" cy="60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118574" y="2060848"/>
            <a:ext cx="1656184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Rails</a:t>
            </a:r>
            <a:r>
              <a:rPr lang="de-DE" dirty="0"/>
              <a:t> App</a:t>
            </a:r>
          </a:p>
        </p:txBody>
      </p:sp>
      <p:cxnSp>
        <p:nvCxnSpPr>
          <p:cNvPr id="14" name="Gerade Verbindung mit Pfeil 13"/>
          <p:cNvCxnSpPr>
            <a:stCxn id="11" idx="3"/>
            <a:endCxn id="13" idx="1"/>
          </p:cNvCxnSpPr>
          <p:nvPr/>
        </p:nvCxnSpPr>
        <p:spPr>
          <a:xfrm>
            <a:off x="4788024" y="2302019"/>
            <a:ext cx="1330550" cy="1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2"/>
            <a:endCxn id="18" idx="0"/>
          </p:cNvCxnSpPr>
          <p:nvPr/>
        </p:nvCxnSpPr>
        <p:spPr>
          <a:xfrm flipH="1">
            <a:off x="6564850" y="2564904"/>
            <a:ext cx="381816" cy="108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11560" y="5445224"/>
            <a:ext cx="8064896" cy="9694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de-DE" sz="2000" u="sng" dirty="0"/>
              <a:t>Vorteile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Alles ist möglich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Kein HTTP-Overhead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An viele/alle Browser</a:t>
            </a:r>
          </a:p>
          <a:p>
            <a:r>
              <a:rPr lang="de-DE" sz="2000" u="sng" dirty="0"/>
              <a:t>Nachteile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Komplexität?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Browser/Proxy Support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5898144" y="3654134"/>
            <a:ext cx="1333412" cy="2079122"/>
            <a:chOff x="5898144" y="3654134"/>
            <a:chExt cx="1333412" cy="2079122"/>
          </a:xfrm>
        </p:grpSpPr>
        <p:sp>
          <p:nvSpPr>
            <p:cNvPr id="18" name="Textfeld 17"/>
            <p:cNvSpPr txBox="1"/>
            <p:nvPr/>
          </p:nvSpPr>
          <p:spPr>
            <a:xfrm>
              <a:off x="5898144" y="3654134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Body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98144" y="4081582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Layout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898144" y="4936477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898144" y="5363924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898144" y="4509030"/>
              <a:ext cx="133341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de-DE"/>
              </a:defPPr>
            </a:lstStyle>
            <a:p>
              <a:r>
                <a:rPr lang="de-DE" dirty="0">
                  <a:solidFill>
                    <a:schemeClr val="tx1"/>
                  </a:solidFill>
                </a:rPr>
                <a:t>Partial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91952" y="1808120"/>
            <a:ext cx="1606900" cy="2493360"/>
            <a:chOff x="467544" y="1268760"/>
            <a:chExt cx="1606900" cy="2493360"/>
          </a:xfrm>
        </p:grpSpPr>
        <p:sp>
          <p:nvSpPr>
            <p:cNvPr id="25" name="Rechteck 24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28" name="Rechteck 27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844352" y="1960520"/>
            <a:ext cx="1606900" cy="2493360"/>
            <a:chOff x="467544" y="1268760"/>
            <a:chExt cx="1606900" cy="2493360"/>
          </a:xfrm>
        </p:grpSpPr>
        <p:sp>
          <p:nvSpPr>
            <p:cNvPr id="33" name="Rechteck 32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35" name="Gruppieren 34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36" name="Rechteck 35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96752" y="2112920"/>
            <a:ext cx="1606900" cy="2493360"/>
            <a:chOff x="467544" y="1268760"/>
            <a:chExt cx="1606900" cy="2493360"/>
          </a:xfrm>
        </p:grpSpPr>
        <p:sp>
          <p:nvSpPr>
            <p:cNvPr id="41" name="Rechteck 40"/>
            <p:cNvSpPr/>
            <p:nvPr/>
          </p:nvSpPr>
          <p:spPr>
            <a:xfrm>
              <a:off x="467544" y="1268760"/>
              <a:ext cx="1606900" cy="24933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DOM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39552" y="2017125"/>
              <a:ext cx="1462884" cy="16869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body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539552" y="2524058"/>
              <a:ext cx="1462884" cy="1179980"/>
              <a:chOff x="3059832" y="2404506"/>
              <a:chExt cx="1462884" cy="1179980"/>
            </a:xfrm>
          </p:grpSpPr>
          <p:sp>
            <p:nvSpPr>
              <p:cNvPr id="45" name="Rechteck 44"/>
              <p:cNvSpPr/>
              <p:nvPr/>
            </p:nvSpPr>
            <p:spPr>
              <a:xfrm>
                <a:off x="3059832" y="2404506"/>
                <a:ext cx="1462884" cy="1179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Layout</a:t>
                </a: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3080178" y="2778290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3440218" y="3215154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Partial</a:t>
                </a:r>
              </a:p>
            </p:txBody>
          </p:sp>
        </p:grpSp>
        <p:sp>
          <p:nvSpPr>
            <p:cNvPr id="44" name="Rechteck 43"/>
            <p:cNvSpPr/>
            <p:nvPr/>
          </p:nvSpPr>
          <p:spPr>
            <a:xfrm>
              <a:off x="559898" y="1604336"/>
              <a:ext cx="1102844" cy="326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ln w="17780" cmpd="sng">
                    <a:noFill/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head</a:t>
              </a:r>
              <a:endParaRPr lang="de-DE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5902884" y="4499828"/>
            <a:ext cx="1333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>
                <a:solidFill>
                  <a:schemeClr val="tx1"/>
                </a:solidFill>
              </a:rPr>
              <a:t>Partial</a:t>
            </a:r>
          </a:p>
        </p:txBody>
      </p:sp>
    </p:spTree>
    <p:extLst>
      <p:ext uri="{BB962C8B-B14F-4D97-AF65-F5344CB8AC3E}">
        <p14:creationId xmlns:p14="http://schemas.microsoft.com/office/powerpoint/2010/main" val="39499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19523E-6 L -0.54913 -0.109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Frontend Development</a:t>
            </a:r>
          </a:p>
          <a:p>
            <a:pPr lvl="1"/>
            <a:r>
              <a:rPr lang="de-DE" b="1" dirty="0" err="1">
                <a:solidFill>
                  <a:srgbClr val="C00000"/>
                </a:solidFill>
              </a:rPr>
              <a:t>Assets</a:t>
            </a:r>
            <a:r>
              <a:rPr lang="de-DE" b="1" dirty="0">
                <a:solidFill>
                  <a:srgbClr val="C00000"/>
                </a:solidFill>
              </a:rPr>
              <a:t> (CSS, JS, Images)</a:t>
            </a:r>
          </a:p>
          <a:p>
            <a:pPr lvl="1"/>
            <a:r>
              <a:rPr lang="de-DE" b="1" dirty="0">
                <a:solidFill>
                  <a:srgbClr val="C00000"/>
                </a:solidFill>
              </a:rPr>
              <a:t>Turbolinks &amp; </a:t>
            </a:r>
            <a:r>
              <a:rPr lang="de-DE" b="1" dirty="0" err="1">
                <a:solidFill>
                  <a:srgbClr val="C00000"/>
                </a:solidFill>
              </a:rPr>
              <a:t>Websockets</a:t>
            </a:r>
            <a:endParaRPr lang="de-DE" b="1" dirty="0">
              <a:solidFill>
                <a:srgbClr val="C00000"/>
              </a:solidFill>
            </a:endParaRPr>
          </a:p>
          <a:p>
            <a:pPr lvl="1"/>
            <a:r>
              <a:rPr lang="de-DE" b="1" dirty="0">
                <a:solidFill>
                  <a:srgbClr val="C00000"/>
                </a:solidFill>
              </a:rPr>
              <a:t>Singlepage </a:t>
            </a:r>
            <a:r>
              <a:rPr lang="de-DE" b="1" dirty="0" err="1">
                <a:solidFill>
                  <a:srgbClr val="C00000"/>
                </a:solidFill>
              </a:rPr>
              <a:t>Applications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</a:p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Advanced</a:t>
            </a:r>
            <a:endParaRPr lang="de-DE" dirty="0"/>
          </a:p>
          <a:p>
            <a:pPr lvl="1"/>
            <a:r>
              <a:rPr lang="de-DE" dirty="0"/>
              <a:t>Features</a:t>
            </a:r>
          </a:p>
          <a:p>
            <a:pPr lvl="1"/>
            <a:r>
              <a:rPr lang="de-DE" dirty="0"/>
              <a:t>Und </a:t>
            </a:r>
            <a:r>
              <a:rPr lang="de-DE" dirty="0" err="1"/>
              <a:t>Gems</a:t>
            </a:r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Advanced</a:t>
            </a:r>
            <a:r>
              <a:rPr lang="de-DE" dirty="0"/>
              <a:t> Ruby</a:t>
            </a:r>
          </a:p>
          <a:p>
            <a:pPr lvl="1"/>
            <a:r>
              <a:rPr lang="de-DE" dirty="0"/>
              <a:t>REST-API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Klausur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Ruby</a:t>
            </a:r>
          </a:p>
          <a:p>
            <a:r>
              <a:rPr lang="de-DE" dirty="0"/>
              <a:t>Rack</a:t>
            </a:r>
          </a:p>
          <a:p>
            <a:pPr lvl="1"/>
            <a:r>
              <a:rPr lang="de-DE" dirty="0"/>
              <a:t>Sinatra</a:t>
            </a:r>
          </a:p>
          <a:p>
            <a:r>
              <a:rPr lang="de-DE" dirty="0" err="1"/>
              <a:t>Rails</a:t>
            </a:r>
            <a:endParaRPr lang="de-DE" dirty="0"/>
          </a:p>
          <a:p>
            <a:pPr lvl="1"/>
            <a:r>
              <a:rPr lang="de-DE" dirty="0"/>
              <a:t>Aufbau (MVC)</a:t>
            </a:r>
          </a:p>
          <a:p>
            <a:pPr lvl="1"/>
            <a:r>
              <a:rPr lang="de-DE" dirty="0"/>
              <a:t>Model</a:t>
            </a:r>
          </a:p>
          <a:p>
            <a:pPr lvl="1"/>
            <a:r>
              <a:rPr lang="de-DE" dirty="0"/>
              <a:t>Routing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r>
              <a:rPr lang="de-DE" dirty="0"/>
              <a:t>Data Access</a:t>
            </a:r>
          </a:p>
          <a:p>
            <a:pPr lvl="1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Pattern</a:t>
            </a:r>
          </a:p>
          <a:p>
            <a:pPr lvl="1"/>
            <a:r>
              <a:rPr lang="de-DE" dirty="0" err="1"/>
              <a:t>Associations</a:t>
            </a:r>
            <a:r>
              <a:rPr lang="de-DE" dirty="0"/>
              <a:t> / </a:t>
            </a:r>
            <a:r>
              <a:rPr lang="de-DE" dirty="0" err="1"/>
              <a:t>Migrations</a:t>
            </a:r>
            <a:endParaRPr lang="de-DE" dirty="0"/>
          </a:p>
          <a:p>
            <a:r>
              <a:rPr lang="de-DE" dirty="0"/>
              <a:t>TDD</a:t>
            </a:r>
          </a:p>
          <a:p>
            <a:pPr lvl="1"/>
            <a:r>
              <a:rPr lang="de-DE" dirty="0" err="1"/>
              <a:t>Rspec</a:t>
            </a:r>
            <a:r>
              <a:rPr lang="de-DE" dirty="0"/>
              <a:t>, </a:t>
            </a:r>
            <a:r>
              <a:rPr lang="de-DE" dirty="0" err="1"/>
              <a:t>Minitest</a:t>
            </a:r>
            <a:r>
              <a:rPr lang="de-DE" dirty="0"/>
              <a:t>, </a:t>
            </a:r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TDD und DHH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60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Ajax - The </a:t>
            </a:r>
            <a:r>
              <a:rPr lang="de-DE" dirty="0" err="1"/>
              <a:t>Rails</a:t>
            </a:r>
            <a:r>
              <a:rPr lang="de-DE" dirty="0"/>
              <a:t> Way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is submitted via a </a:t>
            </a:r>
            <a:r>
              <a:rPr lang="en-US" dirty="0" err="1"/>
              <a:t>XMLHttpRequest</a:t>
            </a:r>
            <a:r>
              <a:rPr lang="en-US" dirty="0"/>
              <a:t>-powered form.</a:t>
            </a:r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form_for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US" dirty="0"/>
              <a:t>Server creates or updates a model object</a:t>
            </a:r>
          </a:p>
          <a:p>
            <a:pPr lvl="1"/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.create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message_params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Server generates a JavaScript response that includes the updated HTML template for the model</a:t>
            </a:r>
          </a:p>
          <a:p>
            <a:pPr lvl="1"/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('#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de-DE" dirty="0" err="1">
                <a:solidFill>
                  <a:srgbClr val="7A7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('#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 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dom_id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de-DE" dirty="0" err="1">
                <a:solidFill>
                  <a:srgbClr val="7A7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Client evaluates the JavaScript returned by the server, which then updates the DOM.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65462" y="6381328"/>
            <a:ext cx="77768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https://signalvnoise.com/posts/3697-server-generated-javascript-responses</a:t>
            </a:r>
          </a:p>
        </p:txBody>
      </p:sp>
    </p:spTree>
    <p:extLst>
      <p:ext uri="{BB962C8B-B14F-4D97-AF65-F5344CB8AC3E}">
        <p14:creationId xmlns:p14="http://schemas.microsoft.com/office/powerpoint/2010/main" val="6466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Stimulus 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119E-F079-7A41-9FAB-A4169F496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Just 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D275B6-5DEC-9B41-A969-7A2092FC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Javascript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159E0E-E151-2741-AC97-293DE61C18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73661" y="2636912"/>
            <a:ext cx="4147655" cy="243651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D07AAD-20B6-9242-AE0B-D1C87D5335F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4648200" y="2712094"/>
            <a:ext cx="3605081" cy="228614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462" y="6381328"/>
            <a:ext cx="30424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hlinkClick r:id="rId5"/>
              </a:rPr>
              <a:t>https://stimulusjs.org/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50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Page </a:t>
            </a:r>
            <a:r>
              <a:rPr lang="de-DE" dirty="0" err="1"/>
              <a:t>Applications</a:t>
            </a:r>
            <a:r>
              <a:rPr lang="de-DE" dirty="0"/>
              <a:t>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1252736"/>
          </a:xfrm>
        </p:spPr>
        <p:txBody>
          <a:bodyPr/>
          <a:lstStyle/>
          <a:p>
            <a:r>
              <a:rPr lang="de-DE" sz="2800" b="1" dirty="0"/>
              <a:t>Vorteile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1252736"/>
          </a:xfrm>
        </p:spPr>
        <p:txBody>
          <a:bodyPr/>
          <a:lstStyle/>
          <a:p>
            <a:r>
              <a:rPr lang="de-DE" sz="2800" b="1" dirty="0"/>
              <a:t>Nachteile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de-DE" sz="2800" dirty="0"/>
              <a:t>User </a:t>
            </a:r>
            <a:r>
              <a:rPr lang="de-DE" sz="2800" dirty="0" err="1"/>
              <a:t>experience</a:t>
            </a:r>
            <a:endParaRPr lang="de-DE" sz="2800" dirty="0"/>
          </a:p>
          <a:p>
            <a:r>
              <a:rPr lang="de-DE" sz="2800" dirty="0"/>
              <a:t>Server </a:t>
            </a:r>
            <a:r>
              <a:rPr lang="de-DE" sz="2800" dirty="0" err="1"/>
              <a:t>Load</a:t>
            </a:r>
            <a:endParaRPr lang="de-DE" sz="2800" dirty="0"/>
          </a:p>
          <a:p>
            <a:r>
              <a:rPr lang="de-DE" sz="2800" dirty="0"/>
              <a:t>Code-Separation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de-DE" sz="2800" dirty="0"/>
              <a:t>SEO</a:t>
            </a:r>
          </a:p>
          <a:p>
            <a:r>
              <a:rPr lang="de-DE" sz="2800" dirty="0"/>
              <a:t>Caching</a:t>
            </a:r>
          </a:p>
          <a:p>
            <a:r>
              <a:rPr lang="de-DE" sz="2800" dirty="0"/>
              <a:t>Performance</a:t>
            </a:r>
          </a:p>
          <a:p>
            <a:r>
              <a:rPr lang="de-DE" sz="2800" dirty="0"/>
              <a:t>Write Code </a:t>
            </a:r>
            <a:r>
              <a:rPr lang="de-DE" sz="2800" dirty="0" err="1"/>
              <a:t>Twice</a:t>
            </a:r>
            <a:endParaRPr lang="de-DE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7" t="33802" r="12391" b="44754"/>
          <a:stretch/>
        </p:blipFill>
        <p:spPr bwMode="auto">
          <a:xfrm>
            <a:off x="683568" y="1768679"/>
            <a:ext cx="339365" cy="36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1" t="35280" r="73527" b="43276"/>
          <a:stretch/>
        </p:blipFill>
        <p:spPr bwMode="auto">
          <a:xfrm>
            <a:off x="8244408" y="1768679"/>
            <a:ext cx="339365" cy="36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JS Frameworks MVC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600" dirty="0"/>
              <a:t>Pure JS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600" dirty="0" err="1"/>
              <a:t>Compile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JS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de-DE" dirty="0"/>
              <a:t>Backbone.js</a:t>
            </a:r>
          </a:p>
          <a:p>
            <a:r>
              <a:rPr lang="de-DE" dirty="0" err="1"/>
              <a:t>AngularJS</a:t>
            </a:r>
            <a:endParaRPr lang="de-DE" dirty="0"/>
          </a:p>
          <a:p>
            <a:r>
              <a:rPr lang="de-DE" dirty="0"/>
              <a:t>Ember.js</a:t>
            </a:r>
          </a:p>
          <a:p>
            <a:r>
              <a:rPr lang="de-DE" dirty="0" err="1"/>
              <a:t>KnockoutJS</a:t>
            </a:r>
            <a:endParaRPr lang="de-DE" dirty="0"/>
          </a:p>
          <a:p>
            <a:r>
              <a:rPr lang="de-DE" dirty="0" err="1"/>
              <a:t>Dojo</a:t>
            </a:r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 err="1"/>
              <a:t>Vue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JQuery</a:t>
            </a:r>
            <a:endParaRPr lang="de-DE" dirty="0"/>
          </a:p>
          <a:p>
            <a:r>
              <a:rPr lang="de-DE" dirty="0" err="1"/>
              <a:t>Vanilla</a:t>
            </a:r>
            <a:r>
              <a:rPr lang="de-DE" dirty="0"/>
              <a:t> JS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Spine</a:t>
            </a:r>
            <a:endParaRPr lang="de-DE" dirty="0"/>
          </a:p>
          <a:p>
            <a:r>
              <a:rPr lang="de-DE" dirty="0" err="1"/>
              <a:t>Dart</a:t>
            </a:r>
            <a:endParaRPr lang="de-DE" dirty="0"/>
          </a:p>
          <a:p>
            <a:r>
              <a:rPr lang="de-DE" dirty="0"/>
              <a:t>GWT</a:t>
            </a:r>
          </a:p>
          <a:p>
            <a:r>
              <a:rPr lang="de-DE" dirty="0"/>
              <a:t>Batman.js</a:t>
            </a:r>
          </a:p>
          <a:p>
            <a:r>
              <a:rPr lang="de-DE" dirty="0" err="1"/>
              <a:t>Closure</a:t>
            </a:r>
            <a:endParaRPr lang="de-DE" dirty="0"/>
          </a:p>
          <a:p>
            <a:r>
              <a:rPr lang="de-DE" dirty="0"/>
              <a:t>Elm</a:t>
            </a:r>
          </a:p>
          <a:p>
            <a:r>
              <a:rPr lang="de-DE" dirty="0" err="1"/>
              <a:t>AngularDart</a:t>
            </a:r>
            <a:endParaRPr lang="de-DE" dirty="0"/>
          </a:p>
          <a:p>
            <a:r>
              <a:rPr lang="de-DE" dirty="0"/>
              <a:t>Serenade.js</a:t>
            </a:r>
          </a:p>
          <a:p>
            <a:r>
              <a:rPr lang="de-DE" dirty="0" err="1"/>
              <a:t>Inesita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491880" y="6309320"/>
            <a:ext cx="2284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>
                <a:solidFill>
                  <a:prstClr val="white"/>
                </a:solidFill>
              </a:rPr>
              <a:t>http://todomvc.com/</a:t>
            </a:r>
          </a:p>
        </p:txBody>
      </p:sp>
    </p:spTree>
    <p:extLst>
      <p:ext uri="{BB962C8B-B14F-4D97-AF65-F5344CB8AC3E}">
        <p14:creationId xmlns:p14="http://schemas.microsoft.com/office/powerpoint/2010/main" val="199521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REST-APIs in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Rails</a:t>
            </a:r>
            <a:r>
              <a:rPr lang="de-DE" dirty="0"/>
              <a:t> 5 (API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Rails</a:t>
            </a:r>
            <a:r>
              <a:rPr lang="de-DE" dirty="0"/>
              <a:t>::API</a:t>
            </a:r>
          </a:p>
          <a:p>
            <a:pPr lvl="2"/>
            <a:r>
              <a:rPr lang="de-DE" dirty="0"/>
              <a:t>Optimiert die Rack-Middleware für API-Zugriffe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Serialisierung</a:t>
            </a:r>
            <a:endParaRPr lang="de-DE" dirty="0"/>
          </a:p>
          <a:p>
            <a:r>
              <a:rPr lang="de-DE" dirty="0" err="1"/>
              <a:t>ActiveModel</a:t>
            </a:r>
            <a:r>
              <a:rPr lang="de-DE" dirty="0"/>
              <a:t>::</a:t>
            </a:r>
            <a:r>
              <a:rPr lang="de-DE" dirty="0" err="1"/>
              <a:t>Serializers</a:t>
            </a:r>
            <a:endParaRPr lang="de-DE" dirty="0"/>
          </a:p>
          <a:p>
            <a:pPr lvl="1"/>
            <a:r>
              <a:rPr lang="de-DE" dirty="0"/>
              <a:t>JSON</a:t>
            </a:r>
          </a:p>
          <a:p>
            <a:r>
              <a:rPr lang="de-DE" dirty="0"/>
              <a:t>Grape</a:t>
            </a:r>
          </a:p>
          <a:p>
            <a:pPr lvl="1"/>
            <a:r>
              <a:rPr lang="de-DE" dirty="0"/>
              <a:t>XML, JSON, und TXT</a:t>
            </a:r>
          </a:p>
          <a:p>
            <a:pPr lvl="1"/>
            <a:r>
              <a:rPr lang="de-DE" dirty="0"/>
              <a:t>Eigenes </a:t>
            </a:r>
            <a:r>
              <a:rPr lang="de-DE" dirty="0" err="1"/>
              <a:t>Microframework</a:t>
            </a:r>
            <a:endParaRPr lang="de-DE" dirty="0"/>
          </a:p>
          <a:p>
            <a:r>
              <a:rPr lang="de-DE" dirty="0" err="1"/>
              <a:t>Roar</a:t>
            </a:r>
            <a:endParaRPr lang="de-DE" dirty="0"/>
          </a:p>
          <a:p>
            <a:pPr lvl="1"/>
            <a:r>
              <a:rPr lang="en-US" dirty="0"/>
              <a:t>JSON, JSON-HAL, JSON-API and XML</a:t>
            </a:r>
            <a:endParaRPr lang="de-DE" dirty="0"/>
          </a:p>
          <a:p>
            <a:r>
              <a:rPr lang="de-DE" dirty="0"/>
              <a:t>Rabl</a:t>
            </a:r>
          </a:p>
          <a:p>
            <a:pPr lvl="1"/>
            <a:r>
              <a:rPr lang="en-US" dirty="0"/>
              <a:t>JSON, XML, </a:t>
            </a:r>
            <a:r>
              <a:rPr lang="en-US" dirty="0" err="1"/>
              <a:t>MessagePack</a:t>
            </a:r>
            <a:r>
              <a:rPr lang="en-US" dirty="0"/>
              <a:t>, </a:t>
            </a:r>
            <a:r>
              <a:rPr lang="en-US" dirty="0" err="1"/>
              <a:t>PList</a:t>
            </a:r>
            <a:r>
              <a:rPr lang="en-US" dirty="0"/>
              <a:t>, BSON</a:t>
            </a:r>
            <a:endParaRPr lang="de-DE" dirty="0"/>
          </a:p>
          <a:p>
            <a:r>
              <a:rPr lang="de-DE" dirty="0" err="1"/>
              <a:t>Jbuilder</a:t>
            </a:r>
            <a:endParaRPr lang="de-DE" dirty="0"/>
          </a:p>
          <a:p>
            <a:pPr lvl="1"/>
            <a:r>
              <a:rPr lang="de-DE" dirty="0"/>
              <a:t>Langsam, Nur </a:t>
            </a:r>
            <a:r>
              <a:rPr lang="de-DE" dirty="0" err="1"/>
              <a:t>Json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Einstellungen für die Tests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Was sind </a:t>
            </a:r>
            <a:r>
              <a:rPr lang="de-DE" i="1" dirty="0" err="1"/>
              <a:t>fixtures</a:t>
            </a:r>
            <a:r>
              <a:rPr lang="de-DE" dirty="0"/>
              <a:t>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Datenbankeinträge für die Tests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Mock (Attrappe/Ersatz) für die Datenbank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Eine veraltete Test-</a:t>
            </a:r>
            <a:r>
              <a:rPr lang="de-DE" dirty="0" err="1"/>
              <a:t>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05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 err="1"/>
              <a:t>ActionView</a:t>
            </a:r>
            <a:r>
              <a:rPr lang="de-DE" dirty="0"/>
              <a:t>::Test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Welche Tests gibt es bei </a:t>
            </a:r>
            <a:r>
              <a:rPr lang="de-DE" dirty="0" err="1"/>
              <a:t>Rails</a:t>
            </a:r>
            <a:r>
              <a:rPr lang="de-DE" dirty="0"/>
              <a:t> nicht?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 err="1"/>
              <a:t>ActionController</a:t>
            </a:r>
            <a:r>
              <a:rPr lang="de-DE" dirty="0"/>
              <a:t>::Test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ActiveSupport</a:t>
            </a:r>
            <a:r>
              <a:rPr lang="de-DE" sz="2000" dirty="0"/>
              <a:t>::</a:t>
            </a:r>
            <a:r>
              <a:rPr lang="de-DE" sz="2000" dirty="0" err="1"/>
              <a:t>TestCase</a:t>
            </a:r>
            <a:endParaRPr lang="de-DE" sz="200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 err="1"/>
              <a:t>ActionDispatch</a:t>
            </a:r>
            <a:br>
              <a:rPr lang="de-DE" dirty="0"/>
            </a:br>
            <a:r>
              <a:rPr lang="de-DE" dirty="0"/>
              <a:t>	::</a:t>
            </a:r>
            <a:r>
              <a:rPr lang="de-DE" dirty="0" err="1"/>
              <a:t>IntegrationTest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7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assert_redirect_to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root_path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Wie testet man eine Controller-Umleitung?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b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assert_response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assert_redirect_to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get_via_redirect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b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assert_response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8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Präprozessor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SASS – CSS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superpowers</a:t>
            </a:r>
            <a:endParaRPr lang="de-DE" dirty="0"/>
          </a:p>
          <a:p>
            <a:pPr lvl="1"/>
            <a:r>
              <a:rPr lang="de-DE" b="1" dirty="0" err="1"/>
              <a:t>Compass</a:t>
            </a:r>
            <a:r>
              <a:rPr lang="de-DE" b="1" dirty="0"/>
              <a:t> – </a:t>
            </a:r>
            <a:r>
              <a:rPr lang="en-US" dirty="0"/>
              <a:t>Compass is a Sass-based Stylesheet Framework that streamlines the creation and maintenance of CSS.</a:t>
            </a:r>
            <a:endParaRPr lang="de-DE" dirty="0"/>
          </a:p>
          <a:p>
            <a:pPr lvl="1"/>
            <a:r>
              <a:rPr lang="de-DE" b="1" dirty="0"/>
              <a:t>Bourbon</a:t>
            </a:r>
            <a:r>
              <a:rPr lang="de-DE" dirty="0"/>
              <a:t> - </a:t>
            </a:r>
            <a:r>
              <a:rPr lang="en-US" dirty="0"/>
              <a:t>Bourbon is a library of pure Sass </a:t>
            </a:r>
            <a:r>
              <a:rPr lang="en-US" dirty="0" err="1"/>
              <a:t>mixins</a:t>
            </a:r>
            <a:r>
              <a:rPr lang="en-US" dirty="0"/>
              <a:t> that are designed to be simple and easy to use</a:t>
            </a:r>
            <a:endParaRPr lang="de-DE" dirty="0"/>
          </a:p>
          <a:p>
            <a:r>
              <a:rPr lang="de-DE" dirty="0" err="1"/>
              <a:t>Less</a:t>
            </a:r>
            <a:endParaRPr lang="de-DE" dirty="0"/>
          </a:p>
          <a:p>
            <a:pPr lvl="1"/>
            <a:r>
              <a:rPr lang="de-DE" b="1" dirty="0" err="1"/>
              <a:t>Less</a:t>
            </a:r>
            <a:r>
              <a:rPr lang="de-DE" b="1" dirty="0"/>
              <a:t> Hat</a:t>
            </a:r>
            <a:r>
              <a:rPr lang="de-DE" dirty="0"/>
              <a:t> – </a:t>
            </a:r>
            <a:r>
              <a:rPr lang="en-US" dirty="0"/>
              <a:t>A kick-ass LESS </a:t>
            </a:r>
            <a:r>
              <a:rPr lang="en-US" dirty="0" err="1"/>
              <a:t>Mixin</a:t>
            </a:r>
            <a:r>
              <a:rPr lang="en-US" dirty="0"/>
              <a:t> Library for Everyone</a:t>
            </a:r>
            <a:endParaRPr lang="de-DE" dirty="0"/>
          </a:p>
          <a:p>
            <a:r>
              <a:rPr lang="de-DE" dirty="0"/>
              <a:t>Stylus</a:t>
            </a:r>
          </a:p>
          <a:p>
            <a:pPr lvl="1"/>
            <a:r>
              <a:rPr lang="de-DE" b="1" dirty="0" err="1"/>
              <a:t>Nib</a:t>
            </a:r>
            <a:r>
              <a:rPr lang="de-DE" b="1" dirty="0"/>
              <a:t> – </a:t>
            </a:r>
            <a:r>
              <a:rPr lang="de-DE" dirty="0" err="1"/>
              <a:t>Mixins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Stylus </a:t>
            </a:r>
          </a:p>
        </p:txBody>
      </p:sp>
    </p:spTree>
    <p:extLst>
      <p:ext uri="{BB962C8B-B14F-4D97-AF65-F5344CB8AC3E}">
        <p14:creationId xmlns:p14="http://schemas.microsoft.com/office/powerpoint/2010/main" val="41710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7" name="Round Same Side Corner Rectangle 16"/>
          <p:cNvSpPr/>
          <p:nvPr/>
        </p:nvSpPr>
        <p:spPr>
          <a:xfrm>
            <a:off x="2606040" y="1844824"/>
            <a:ext cx="2042160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SASS</a:t>
            </a:r>
          </a:p>
        </p:txBody>
      </p:sp>
      <p:sp>
        <p:nvSpPr>
          <p:cNvPr id="9" name="Round Same Side Corner Rectangle 18"/>
          <p:cNvSpPr/>
          <p:nvPr/>
        </p:nvSpPr>
        <p:spPr>
          <a:xfrm>
            <a:off x="6705108" y="1844824"/>
            <a:ext cx="2042652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Stylus</a:t>
            </a:r>
          </a:p>
        </p:txBody>
      </p:sp>
      <p:sp>
        <p:nvSpPr>
          <p:cNvPr id="10" name="Round Same Side Corner Rectangle 17"/>
          <p:cNvSpPr/>
          <p:nvPr/>
        </p:nvSpPr>
        <p:spPr>
          <a:xfrm>
            <a:off x="4648200" y="1844824"/>
            <a:ext cx="2057400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LESS</a:t>
            </a:r>
          </a:p>
        </p:txBody>
      </p:sp>
      <p:grpSp>
        <p:nvGrpSpPr>
          <p:cNvPr id="11" name="Group 1"/>
          <p:cNvGrpSpPr/>
          <p:nvPr/>
        </p:nvGrpSpPr>
        <p:grpSpPr>
          <a:xfrm>
            <a:off x="2606040" y="2606824"/>
            <a:ext cx="2042160" cy="457200"/>
            <a:chOff x="3124200" y="1841484"/>
            <a:chExt cx="2042160" cy="457200"/>
          </a:xfrm>
        </p:grpSpPr>
        <p:sp>
          <p:nvSpPr>
            <p:cNvPr id="19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20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4" name="Rectangle 15"/>
          <p:cNvSpPr/>
          <p:nvPr/>
        </p:nvSpPr>
        <p:spPr>
          <a:xfrm>
            <a:off x="396240" y="2606824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sz="14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Variables</a:t>
            </a:r>
          </a:p>
        </p:txBody>
      </p:sp>
      <p:grpSp>
        <p:nvGrpSpPr>
          <p:cNvPr id="21" name="Group 1"/>
          <p:cNvGrpSpPr/>
          <p:nvPr/>
        </p:nvGrpSpPr>
        <p:grpSpPr>
          <a:xfrm>
            <a:off x="4652475" y="2606824"/>
            <a:ext cx="2042160" cy="457200"/>
            <a:chOff x="3120173" y="1841484"/>
            <a:chExt cx="2042160" cy="457200"/>
          </a:xfrm>
        </p:grpSpPr>
        <p:sp>
          <p:nvSpPr>
            <p:cNvPr id="22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23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7" name="Group 1"/>
          <p:cNvGrpSpPr/>
          <p:nvPr/>
        </p:nvGrpSpPr>
        <p:grpSpPr>
          <a:xfrm>
            <a:off x="6711034" y="2606824"/>
            <a:ext cx="2042160" cy="457200"/>
            <a:chOff x="3120173" y="1841484"/>
            <a:chExt cx="2042160" cy="457200"/>
          </a:xfrm>
        </p:grpSpPr>
        <p:sp>
          <p:nvSpPr>
            <p:cNvPr id="28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29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0" name="Group 1"/>
          <p:cNvGrpSpPr/>
          <p:nvPr/>
        </p:nvGrpSpPr>
        <p:grpSpPr>
          <a:xfrm>
            <a:off x="2605336" y="3068960"/>
            <a:ext cx="2042160" cy="457200"/>
            <a:chOff x="3124200" y="1841484"/>
            <a:chExt cx="2042160" cy="457200"/>
          </a:xfrm>
        </p:grpSpPr>
        <p:sp>
          <p:nvSpPr>
            <p:cNvPr id="31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32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3" name="Rectangle 15"/>
          <p:cNvSpPr/>
          <p:nvPr/>
        </p:nvSpPr>
        <p:spPr>
          <a:xfrm>
            <a:off x="395536" y="3068960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sz="14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Nesting</a:t>
            </a:r>
          </a:p>
        </p:txBody>
      </p:sp>
      <p:grpSp>
        <p:nvGrpSpPr>
          <p:cNvPr id="34" name="Group 1"/>
          <p:cNvGrpSpPr/>
          <p:nvPr/>
        </p:nvGrpSpPr>
        <p:grpSpPr>
          <a:xfrm>
            <a:off x="4651771" y="3068960"/>
            <a:ext cx="2042160" cy="457200"/>
            <a:chOff x="3120173" y="1841484"/>
            <a:chExt cx="2042160" cy="457200"/>
          </a:xfrm>
        </p:grpSpPr>
        <p:sp>
          <p:nvSpPr>
            <p:cNvPr id="35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36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7" name="Group 1"/>
          <p:cNvGrpSpPr/>
          <p:nvPr/>
        </p:nvGrpSpPr>
        <p:grpSpPr>
          <a:xfrm>
            <a:off x="6710330" y="3068960"/>
            <a:ext cx="2042160" cy="457200"/>
            <a:chOff x="3120173" y="1841484"/>
            <a:chExt cx="2042160" cy="457200"/>
          </a:xfrm>
        </p:grpSpPr>
        <p:sp>
          <p:nvSpPr>
            <p:cNvPr id="38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39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1" name="Group 1"/>
          <p:cNvGrpSpPr/>
          <p:nvPr/>
        </p:nvGrpSpPr>
        <p:grpSpPr>
          <a:xfrm>
            <a:off x="2605336" y="3526160"/>
            <a:ext cx="2042160" cy="457200"/>
            <a:chOff x="3124200" y="1841484"/>
            <a:chExt cx="2042160" cy="457200"/>
          </a:xfrm>
        </p:grpSpPr>
        <p:sp>
          <p:nvSpPr>
            <p:cNvPr id="42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3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4" name="Rectangle 15"/>
          <p:cNvSpPr/>
          <p:nvPr/>
        </p:nvSpPr>
        <p:spPr>
          <a:xfrm>
            <a:off x="395536" y="3526160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sz="1400" b="1" dirty="0" err="1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Mixins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cs typeface="Arial" pitchFamily="34" charset="0"/>
            </a:endParaRPr>
          </a:p>
        </p:txBody>
      </p:sp>
      <p:grpSp>
        <p:nvGrpSpPr>
          <p:cNvPr id="45" name="Group 1"/>
          <p:cNvGrpSpPr/>
          <p:nvPr/>
        </p:nvGrpSpPr>
        <p:grpSpPr>
          <a:xfrm>
            <a:off x="4651771" y="3526160"/>
            <a:ext cx="2042160" cy="457200"/>
            <a:chOff x="3120173" y="1841484"/>
            <a:chExt cx="2042160" cy="457200"/>
          </a:xfrm>
        </p:grpSpPr>
        <p:sp>
          <p:nvSpPr>
            <p:cNvPr id="46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7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8" name="Group 1"/>
          <p:cNvGrpSpPr/>
          <p:nvPr/>
        </p:nvGrpSpPr>
        <p:grpSpPr>
          <a:xfrm>
            <a:off x="6710330" y="3526160"/>
            <a:ext cx="2042160" cy="457200"/>
            <a:chOff x="3120173" y="1841484"/>
            <a:chExt cx="2042160" cy="457200"/>
          </a:xfrm>
        </p:grpSpPr>
        <p:sp>
          <p:nvSpPr>
            <p:cNvPr id="49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50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Group 1"/>
          <p:cNvGrpSpPr/>
          <p:nvPr/>
        </p:nvGrpSpPr>
        <p:grpSpPr>
          <a:xfrm>
            <a:off x="2605336" y="4001842"/>
            <a:ext cx="2042160" cy="457200"/>
            <a:chOff x="3124200" y="1841484"/>
            <a:chExt cx="2042160" cy="457200"/>
          </a:xfrm>
        </p:grpSpPr>
        <p:sp>
          <p:nvSpPr>
            <p:cNvPr id="52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53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4" name="Rectangle 15"/>
          <p:cNvSpPr/>
          <p:nvPr/>
        </p:nvSpPr>
        <p:spPr>
          <a:xfrm>
            <a:off x="395536" y="4001842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sz="14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Inheritance</a:t>
            </a:r>
          </a:p>
        </p:txBody>
      </p:sp>
      <p:grpSp>
        <p:nvGrpSpPr>
          <p:cNvPr id="58" name="Group 1"/>
          <p:cNvGrpSpPr/>
          <p:nvPr/>
        </p:nvGrpSpPr>
        <p:grpSpPr>
          <a:xfrm>
            <a:off x="6710330" y="4001842"/>
            <a:ext cx="2042160" cy="457200"/>
            <a:chOff x="3120173" y="1841484"/>
            <a:chExt cx="2042160" cy="457200"/>
          </a:xfrm>
        </p:grpSpPr>
        <p:sp>
          <p:nvSpPr>
            <p:cNvPr id="59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60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1" name="Group 3"/>
          <p:cNvGrpSpPr/>
          <p:nvPr/>
        </p:nvGrpSpPr>
        <p:grpSpPr>
          <a:xfrm>
            <a:off x="4666170" y="3996597"/>
            <a:ext cx="2042160" cy="457200"/>
            <a:chOff x="5334000" y="1841484"/>
            <a:chExt cx="2042160" cy="457200"/>
          </a:xfrm>
        </p:grpSpPr>
        <p:sp>
          <p:nvSpPr>
            <p:cNvPr id="62" name="Rectangle 11"/>
            <p:cNvSpPr/>
            <p:nvPr/>
          </p:nvSpPr>
          <p:spPr>
            <a:xfrm>
              <a:off x="53340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90000">
                  <a:srgbClr val="FFD52F"/>
                </a:gs>
                <a:gs pos="46000">
                  <a:srgbClr val="FFCF01"/>
                </a:gs>
                <a:gs pos="96000">
                  <a:srgbClr val="FFDC6D"/>
                </a:gs>
                <a:gs pos="0">
                  <a:srgbClr val="F39409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FFC000"/>
                  </a:gs>
                  <a:gs pos="100000">
                    <a:srgbClr val="FFEA8F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63" name="Oval 12"/>
            <p:cNvSpPr/>
            <p:nvPr/>
          </p:nvSpPr>
          <p:spPr>
            <a:xfrm>
              <a:off x="6180661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90000">
                  <a:srgbClr val="FFD52F"/>
                </a:gs>
                <a:gs pos="46000">
                  <a:srgbClr val="FFCF01"/>
                </a:gs>
                <a:gs pos="96000">
                  <a:srgbClr val="FFDC6D"/>
                </a:gs>
                <a:gs pos="0">
                  <a:srgbClr val="F39409"/>
                </a:gs>
              </a:gsLst>
              <a:lin ang="18900000" scaled="1"/>
              <a:tileRect/>
            </a:gradFill>
            <a:ln w="19050">
              <a:solidFill>
                <a:schemeClr val="bg1">
                  <a:lumMod val="95000"/>
                </a:schemeClr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Ins="9144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effectLst>
                    <a:outerShdw blurRad="38100" dist="127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~</a:t>
              </a:r>
            </a:p>
          </p:txBody>
        </p:sp>
      </p:grpSp>
      <p:grpSp>
        <p:nvGrpSpPr>
          <p:cNvPr id="75" name="Group 1"/>
          <p:cNvGrpSpPr/>
          <p:nvPr/>
        </p:nvGrpSpPr>
        <p:grpSpPr>
          <a:xfrm>
            <a:off x="2605336" y="4459042"/>
            <a:ext cx="2042160" cy="457200"/>
            <a:chOff x="3124200" y="1841484"/>
            <a:chExt cx="2042160" cy="457200"/>
          </a:xfrm>
        </p:grpSpPr>
        <p:sp>
          <p:nvSpPr>
            <p:cNvPr id="76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77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8" name="Rectangle 15"/>
          <p:cNvSpPr/>
          <p:nvPr/>
        </p:nvSpPr>
        <p:spPr>
          <a:xfrm>
            <a:off x="395536" y="4459042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sz="14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Import</a:t>
            </a:r>
          </a:p>
        </p:txBody>
      </p:sp>
      <p:grpSp>
        <p:nvGrpSpPr>
          <p:cNvPr id="79" name="Group 1"/>
          <p:cNvGrpSpPr/>
          <p:nvPr/>
        </p:nvGrpSpPr>
        <p:grpSpPr>
          <a:xfrm>
            <a:off x="4651771" y="4459042"/>
            <a:ext cx="2042160" cy="457200"/>
            <a:chOff x="3120173" y="1841484"/>
            <a:chExt cx="2042160" cy="457200"/>
          </a:xfrm>
        </p:grpSpPr>
        <p:sp>
          <p:nvSpPr>
            <p:cNvPr id="80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81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2" name="Group 1"/>
          <p:cNvGrpSpPr/>
          <p:nvPr/>
        </p:nvGrpSpPr>
        <p:grpSpPr>
          <a:xfrm>
            <a:off x="6710330" y="4459042"/>
            <a:ext cx="2042160" cy="457200"/>
            <a:chOff x="3120173" y="1841484"/>
            <a:chExt cx="2042160" cy="457200"/>
          </a:xfrm>
        </p:grpSpPr>
        <p:sp>
          <p:nvSpPr>
            <p:cNvPr id="83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84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5" name="Group 1"/>
          <p:cNvGrpSpPr/>
          <p:nvPr/>
        </p:nvGrpSpPr>
        <p:grpSpPr>
          <a:xfrm>
            <a:off x="2605336" y="4916242"/>
            <a:ext cx="2042160" cy="457200"/>
            <a:chOff x="3124200" y="1841484"/>
            <a:chExt cx="2042160" cy="457200"/>
          </a:xfrm>
        </p:grpSpPr>
        <p:sp>
          <p:nvSpPr>
            <p:cNvPr id="86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87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8" name="Rectangle 15"/>
          <p:cNvSpPr/>
          <p:nvPr/>
        </p:nvSpPr>
        <p:spPr>
          <a:xfrm>
            <a:off x="395536" y="4916242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de-DE" sz="1400" b="1" dirty="0"/>
              <a:t>Color </a:t>
            </a:r>
            <a:r>
              <a:rPr lang="de-DE" sz="1400" b="1" dirty="0" err="1"/>
              <a:t>Functions</a:t>
            </a:r>
            <a:endParaRPr lang="de-DE" sz="1400" b="1" dirty="0"/>
          </a:p>
        </p:txBody>
      </p:sp>
      <p:grpSp>
        <p:nvGrpSpPr>
          <p:cNvPr id="89" name="Group 1"/>
          <p:cNvGrpSpPr/>
          <p:nvPr/>
        </p:nvGrpSpPr>
        <p:grpSpPr>
          <a:xfrm>
            <a:off x="4651771" y="4916242"/>
            <a:ext cx="2042160" cy="457200"/>
            <a:chOff x="3120173" y="1841484"/>
            <a:chExt cx="2042160" cy="457200"/>
          </a:xfrm>
        </p:grpSpPr>
        <p:sp>
          <p:nvSpPr>
            <p:cNvPr id="90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91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2" name="Group 1"/>
          <p:cNvGrpSpPr/>
          <p:nvPr/>
        </p:nvGrpSpPr>
        <p:grpSpPr>
          <a:xfrm>
            <a:off x="6710330" y="4916242"/>
            <a:ext cx="2042160" cy="457200"/>
            <a:chOff x="3120173" y="1841484"/>
            <a:chExt cx="2042160" cy="457200"/>
          </a:xfrm>
        </p:grpSpPr>
        <p:sp>
          <p:nvSpPr>
            <p:cNvPr id="93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94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5" name="Group 1"/>
          <p:cNvGrpSpPr/>
          <p:nvPr/>
        </p:nvGrpSpPr>
        <p:grpSpPr>
          <a:xfrm>
            <a:off x="2605336" y="5373442"/>
            <a:ext cx="2042160" cy="457200"/>
            <a:chOff x="3124200" y="1841484"/>
            <a:chExt cx="2042160" cy="457200"/>
          </a:xfrm>
        </p:grpSpPr>
        <p:sp>
          <p:nvSpPr>
            <p:cNvPr id="96" name="Rectangle 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97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8" name="Rectangle 15"/>
          <p:cNvSpPr/>
          <p:nvPr/>
        </p:nvSpPr>
        <p:spPr>
          <a:xfrm>
            <a:off x="395536" y="5373442"/>
            <a:ext cx="2209800" cy="4572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de-DE" sz="1400" b="1" dirty="0" err="1"/>
              <a:t>Operations</a:t>
            </a:r>
            <a:endParaRPr lang="de-DE" sz="1400" b="1" dirty="0"/>
          </a:p>
        </p:txBody>
      </p:sp>
      <p:grpSp>
        <p:nvGrpSpPr>
          <p:cNvPr id="99" name="Group 1"/>
          <p:cNvGrpSpPr/>
          <p:nvPr/>
        </p:nvGrpSpPr>
        <p:grpSpPr>
          <a:xfrm>
            <a:off x="4651771" y="5373442"/>
            <a:ext cx="2042160" cy="457200"/>
            <a:chOff x="3120173" y="1841484"/>
            <a:chExt cx="2042160" cy="457200"/>
          </a:xfrm>
        </p:grpSpPr>
        <p:sp>
          <p:nvSpPr>
            <p:cNvPr id="100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01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2" name="Group 1"/>
          <p:cNvGrpSpPr/>
          <p:nvPr/>
        </p:nvGrpSpPr>
        <p:grpSpPr>
          <a:xfrm>
            <a:off x="6710330" y="5373442"/>
            <a:ext cx="2042160" cy="457200"/>
            <a:chOff x="3120173" y="1841484"/>
            <a:chExt cx="2042160" cy="457200"/>
          </a:xfrm>
        </p:grpSpPr>
        <p:sp>
          <p:nvSpPr>
            <p:cNvPr id="103" name="Rectangle 5"/>
            <p:cNvSpPr/>
            <p:nvPr/>
          </p:nvSpPr>
          <p:spPr>
            <a:xfrm>
              <a:off x="3120173" y="1841484"/>
              <a:ext cx="2042160" cy="457200"/>
            </a:xfrm>
            <a:prstGeom prst="rect">
              <a:avLst/>
            </a:prstGeom>
            <a:gradFill flip="none" rotWithShape="1">
              <a:gsLst>
                <a:gs pos="42000">
                  <a:srgbClr val="86CD45"/>
                </a:gs>
                <a:gs pos="100000">
                  <a:srgbClr val="9AE785"/>
                </a:gs>
                <a:gs pos="0">
                  <a:srgbClr val="13893D"/>
                </a:gs>
              </a:gsLst>
              <a:lin ang="16200000" scaled="1"/>
              <a:tileRect/>
            </a:gradFill>
            <a:ln w="19050">
              <a:gradFill flip="none" rotWithShape="1">
                <a:gsLst>
                  <a:gs pos="0">
                    <a:srgbClr val="1DBA5F"/>
                  </a:gs>
                  <a:gs pos="100000">
                    <a:srgbClr val="DBFABE"/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00"/>
                </a:lnSpc>
              </a:pPr>
              <a:endParaRPr lang="en-US" sz="12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04" name="Oval 6"/>
            <p:cNvSpPr/>
            <p:nvPr/>
          </p:nvSpPr>
          <p:spPr>
            <a:xfrm>
              <a:off x="3985260" y="1910064"/>
              <a:ext cx="320040" cy="320040"/>
            </a:xfrm>
            <a:prstGeom prst="ellipse">
              <a:avLst/>
            </a:prstGeom>
            <a:gradFill flip="none" rotWithShape="1">
              <a:gsLst>
                <a:gs pos="49000">
                  <a:srgbClr val="7CCD45"/>
                </a:gs>
                <a:gs pos="100000">
                  <a:srgbClr val="9AE785"/>
                </a:gs>
                <a:gs pos="0">
                  <a:srgbClr val="0C5827"/>
                </a:gs>
              </a:gsLst>
              <a:lin ang="18000000" scaled="0"/>
              <a:tileRect/>
            </a:gradFill>
            <a:ln w="19050">
              <a:noFill/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 rIns="109728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ym typeface="Wingdings"/>
                </a:rPr>
                <a:t></a:t>
              </a:r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5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Welchen soll ich nehmen?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Antwort</a:t>
            </a:r>
            <a:r>
              <a:rPr lang="en-US" dirty="0"/>
              <a:t>: Sass</a:t>
            </a:r>
          </a:p>
          <a:p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länger</a:t>
            </a:r>
            <a:r>
              <a:rPr lang="en-US" dirty="0"/>
              <a:t>: Sass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Gründen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du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zufrieden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LESS/Stylus </a:t>
            </a:r>
            <a:r>
              <a:rPr lang="en-US" dirty="0" err="1"/>
              <a:t>bist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bleib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. </a:t>
            </a:r>
            <a:r>
              <a:rPr lang="en-US" dirty="0" err="1"/>
              <a:t>Immerhin</a:t>
            </a:r>
            <a:r>
              <a:rPr lang="en-US" dirty="0"/>
              <a:t> </a:t>
            </a:r>
            <a:r>
              <a:rPr lang="en-US" dirty="0" err="1"/>
              <a:t>verwendest</a:t>
            </a:r>
            <a:r>
              <a:rPr lang="en-US" dirty="0"/>
              <a:t> du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r>
              <a:rPr lang="en-US" dirty="0"/>
              <a:t>.</a:t>
            </a:r>
          </a:p>
          <a:p>
            <a:r>
              <a:rPr lang="de-DE" dirty="0"/>
              <a:t>Lange Antwort: </a:t>
            </a:r>
            <a:r>
              <a:rPr lang="de-DE" dirty="0">
                <a:hlinkClick r:id="rId2"/>
              </a:rPr>
              <a:t>https://css-tricks.com/sass-vs-less/</a:t>
            </a:r>
            <a:endParaRPr lang="de-DE" dirty="0"/>
          </a:p>
        </p:txBody>
      </p:sp>
      <p:pic>
        <p:nvPicPr>
          <p:cNvPr id="5" name="Grafik 4" descr="The Ruby Toolbox - CSS with Ruby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21778" r="37961" b="56609"/>
          <a:stretch/>
        </p:blipFill>
        <p:spPr>
          <a:xfrm>
            <a:off x="363209" y="1412776"/>
            <a:ext cx="8363261" cy="22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Ruby-Toolbox-Score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100% = jeder Verwendet es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Repository: </a:t>
            </a:r>
            <a:r>
              <a:rPr lang="de-DE" u="sng" dirty="0" err="1"/>
              <a:t>rails</a:t>
            </a:r>
            <a:r>
              <a:rPr lang="de-DE" u="sng" dirty="0"/>
              <a:t>/</a:t>
            </a:r>
            <a:r>
              <a:rPr lang="de-DE" u="sng" dirty="0" err="1"/>
              <a:t>rails</a:t>
            </a:r>
            <a:endParaRPr lang="de-DE" u="sng" dirty="0"/>
          </a:p>
          <a:p>
            <a:pPr lvl="2"/>
            <a:r>
              <a:rPr lang="en-US" b="1" dirty="0"/>
              <a:t>29.713</a:t>
            </a:r>
            <a:r>
              <a:rPr lang="en-US" dirty="0"/>
              <a:t> watchers</a:t>
            </a:r>
          </a:p>
          <a:p>
            <a:pPr lvl="2"/>
            <a:r>
              <a:rPr lang="en-US" b="1" dirty="0"/>
              <a:t>12.055</a:t>
            </a:r>
            <a:r>
              <a:rPr lang="en-US" dirty="0"/>
              <a:t> forks</a:t>
            </a:r>
            <a:endParaRPr lang="de-DE" dirty="0"/>
          </a:p>
          <a:p>
            <a:pPr lvl="1"/>
            <a:r>
              <a:rPr lang="de-DE" dirty="0" err="1"/>
              <a:t>Rubygem</a:t>
            </a:r>
            <a:r>
              <a:rPr lang="de-DE" dirty="0"/>
              <a:t>: </a:t>
            </a:r>
            <a:r>
              <a:rPr lang="de-DE" u="sng" dirty="0" err="1"/>
              <a:t>rake</a:t>
            </a:r>
            <a:endParaRPr lang="de-DE" u="sng" dirty="0"/>
          </a:p>
          <a:p>
            <a:pPr lvl="2"/>
            <a:r>
              <a:rPr lang="de-DE" b="1" dirty="0"/>
              <a:t>93.593.135 </a:t>
            </a:r>
            <a:r>
              <a:rPr lang="de-DE" dirty="0"/>
              <a:t>Downloads</a:t>
            </a:r>
          </a:p>
          <a:p>
            <a:pPr lvl="1"/>
            <a:r>
              <a:rPr lang="de-DE" dirty="0"/>
              <a:t>Jedes Projekt verwendet </a:t>
            </a:r>
            <a:r>
              <a:rPr lang="de-DE" u="sng" dirty="0" err="1"/>
              <a:t>rails</a:t>
            </a:r>
            <a:r>
              <a:rPr lang="de-DE" u="sng" dirty="0"/>
              <a:t> </a:t>
            </a:r>
            <a:r>
              <a:rPr lang="de-DE" dirty="0"/>
              <a:t>und </a:t>
            </a:r>
            <a:r>
              <a:rPr lang="de-DE" u="sng" dirty="0" err="1"/>
              <a:t>rake</a:t>
            </a:r>
            <a:endParaRPr lang="de-DE" u="sng" dirty="0"/>
          </a:p>
          <a:p>
            <a:r>
              <a:rPr lang="de-DE" dirty="0"/>
              <a:t>relative Popularität 30%</a:t>
            </a:r>
          </a:p>
          <a:p>
            <a:pPr lvl="1"/>
            <a:r>
              <a:rPr lang="de-DE" dirty="0"/>
              <a:t>1/3 der Projekte verwenden es</a:t>
            </a:r>
          </a:p>
        </p:txBody>
      </p:sp>
      <p:pic>
        <p:nvPicPr>
          <p:cNvPr id="4" name="Grafik 3" descr="The Ruby Toolbox - Sass: Sass makes CSS fun again. Sass is an extension of CSS3, adding nested rules, variables,...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0618" r="61296" b="81234"/>
          <a:stretch/>
        </p:blipFill>
        <p:spPr>
          <a:xfrm>
            <a:off x="3805914" y="1268760"/>
            <a:ext cx="4865194" cy="1019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feld 4"/>
          <p:cNvSpPr txBox="1"/>
          <p:nvPr/>
        </p:nvSpPr>
        <p:spPr>
          <a:xfrm>
            <a:off x="3851920" y="5805264"/>
            <a:ext cx="433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hlinkClick r:id="rId3"/>
              </a:rPr>
              <a:t>http://awesome-ruby.com/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2321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</TotalTime>
  <Words>1044</Words>
  <Application>Microsoft Macintosh PowerPoint</Application>
  <PresentationFormat>On-screen Show (4:3)</PresentationFormat>
  <Paragraphs>351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Courier New</vt:lpstr>
      <vt:lpstr>Palatino Linotype</vt:lpstr>
      <vt:lpstr>Executive</vt:lpstr>
      <vt:lpstr>Modern Web Development</vt:lpstr>
      <vt:lpstr>Modern Web Development</vt:lpstr>
      <vt:lpstr>Was sind fixtures?</vt:lpstr>
      <vt:lpstr>Welche Tests gibt es bei Rails nicht?</vt:lpstr>
      <vt:lpstr>Wie testet man eine Controller-Umleitung?</vt:lpstr>
      <vt:lpstr>CSS Präprozessor</vt:lpstr>
      <vt:lpstr>Features</vt:lpstr>
      <vt:lpstr>Welchen soll ich nehmen?</vt:lpstr>
      <vt:lpstr>Ruby-Toolbox-Score</vt:lpstr>
      <vt:lpstr>CSS-Frameworks</vt:lpstr>
      <vt:lpstr>CSS-Frameworks</vt:lpstr>
      <vt:lpstr>Grid-System</vt:lpstr>
      <vt:lpstr>JS-Präprozessoren Transpiler</vt:lpstr>
      <vt:lpstr>“It had to be done in ten days or something worse than JS would have happened.”</vt:lpstr>
      <vt:lpstr>Java Script</vt:lpstr>
      <vt:lpstr>Standard Ablauf</vt:lpstr>
      <vt:lpstr>Turbolinks</vt:lpstr>
      <vt:lpstr>AJAX in Rails</vt:lpstr>
      <vt:lpstr>ActionCable</vt:lpstr>
      <vt:lpstr>Ajax - The Rails Way</vt:lpstr>
      <vt:lpstr>Stimulus JS</vt:lpstr>
      <vt:lpstr>Single Page Applications?</vt:lpstr>
      <vt:lpstr>JS Frameworks MVC</vt:lpstr>
      <vt:lpstr>REST-APIs in Rails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351</cp:revision>
  <dcterms:created xsi:type="dcterms:W3CDTF">2015-02-03T19:25:05Z</dcterms:created>
  <dcterms:modified xsi:type="dcterms:W3CDTF">2020-04-06T18:18:00Z</dcterms:modified>
</cp:coreProperties>
</file>