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0" r:id="rId2"/>
    <p:sldId id="299" r:id="rId3"/>
    <p:sldId id="298" r:id="rId4"/>
    <p:sldId id="301" r:id="rId5"/>
    <p:sldId id="256" r:id="rId6"/>
    <p:sldId id="260" r:id="rId7"/>
    <p:sldId id="257" r:id="rId8"/>
    <p:sldId id="264" r:id="rId9"/>
    <p:sldId id="266" r:id="rId10"/>
    <p:sldId id="265" r:id="rId11"/>
    <p:sldId id="267" r:id="rId12"/>
    <p:sldId id="268" r:id="rId13"/>
    <p:sldId id="269" r:id="rId14"/>
    <p:sldId id="309" r:id="rId15"/>
    <p:sldId id="263" r:id="rId16"/>
    <p:sldId id="259" r:id="rId17"/>
    <p:sldId id="279" r:id="rId18"/>
    <p:sldId id="258" r:id="rId19"/>
    <p:sldId id="275" r:id="rId20"/>
    <p:sldId id="289" r:id="rId21"/>
    <p:sldId id="284" r:id="rId22"/>
    <p:sldId id="273" r:id="rId23"/>
    <p:sldId id="261" r:id="rId24"/>
    <p:sldId id="262" r:id="rId25"/>
    <p:sldId id="281" r:id="rId26"/>
    <p:sldId id="276" r:id="rId27"/>
    <p:sldId id="274" r:id="rId28"/>
    <p:sldId id="278" r:id="rId29"/>
    <p:sldId id="277" r:id="rId30"/>
    <p:sldId id="272" r:id="rId31"/>
    <p:sldId id="280" r:id="rId32"/>
    <p:sldId id="286" r:id="rId33"/>
    <p:sldId id="306" r:id="rId34"/>
    <p:sldId id="302" r:id="rId35"/>
    <p:sldId id="282" r:id="rId36"/>
    <p:sldId id="285" r:id="rId37"/>
    <p:sldId id="287" r:id="rId38"/>
    <p:sldId id="288" r:id="rId39"/>
    <p:sldId id="293" r:id="rId40"/>
    <p:sldId id="294" r:id="rId41"/>
    <p:sldId id="291" r:id="rId42"/>
    <p:sldId id="307" r:id="rId43"/>
    <p:sldId id="271" r:id="rId44"/>
    <p:sldId id="290" r:id="rId45"/>
    <p:sldId id="292" r:id="rId46"/>
    <p:sldId id="308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300"/>
            <p14:sldId id="299"/>
            <p14:sldId id="298"/>
            <p14:sldId id="301"/>
            <p14:sldId id="256"/>
            <p14:sldId id="260"/>
            <p14:sldId id="257"/>
            <p14:sldId id="264"/>
            <p14:sldId id="266"/>
            <p14:sldId id="265"/>
            <p14:sldId id="267"/>
            <p14:sldId id="268"/>
            <p14:sldId id="269"/>
            <p14:sldId id="309"/>
            <p14:sldId id="263"/>
            <p14:sldId id="259"/>
            <p14:sldId id="279"/>
            <p14:sldId id="258"/>
          </p14:sldIdLst>
        </p14:section>
        <p14:section name="Abschnitt ohne Titel" id="{930E01E5-56D7-423D-83C7-9B717A609A2E}">
          <p14:sldIdLst>
            <p14:sldId id="275"/>
            <p14:sldId id="289"/>
            <p14:sldId id="284"/>
            <p14:sldId id="273"/>
            <p14:sldId id="261"/>
            <p14:sldId id="262"/>
            <p14:sldId id="281"/>
            <p14:sldId id="276"/>
            <p14:sldId id="274"/>
            <p14:sldId id="278"/>
            <p14:sldId id="277"/>
            <p14:sldId id="272"/>
            <p14:sldId id="280"/>
            <p14:sldId id="286"/>
            <p14:sldId id="306"/>
            <p14:sldId id="302"/>
            <p14:sldId id="282"/>
            <p14:sldId id="285"/>
            <p14:sldId id="287"/>
            <p14:sldId id="288"/>
            <p14:sldId id="293"/>
            <p14:sldId id="294"/>
            <p14:sldId id="291"/>
            <p14:sldId id="307"/>
          </p14:sldIdLst>
        </p14:section>
        <p14:section name="Abschnitt ohne Titel" id="{49974A61-8582-40F9-8710-658B0F2F42C7}">
          <p14:sldIdLst>
            <p14:sldId id="271"/>
            <p14:sldId id="290"/>
            <p14:sldId id="292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06" autoAdjust="0"/>
  </p:normalViewPr>
  <p:slideViewPr>
    <p:cSldViewPr>
      <p:cViewPr varScale="1">
        <p:scale>
          <a:sx n="108" d="100"/>
          <a:sy n="108" d="100"/>
        </p:scale>
        <p:origin x="22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~1h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515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09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4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213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WSL2: https://</a:t>
            </a:r>
            <a:r>
              <a:rPr lang="en-GB" dirty="0" err="1"/>
              <a:t>www.hanselman.com</a:t>
            </a:r>
            <a:r>
              <a:rPr lang="en-GB" dirty="0"/>
              <a:t>/blog/RubyOnRailsOnWindowsIsNotJustPossibleItsFabulousUsingWSL2AndVSCode.aspx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2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</a:t>
            </a:r>
            <a:r>
              <a:rPr lang="de-DE" dirty="0" err="1"/>
              <a:t>siehts</a:t>
            </a:r>
            <a:r>
              <a:rPr lang="de-DE" dirty="0"/>
              <a:t> jetzt mit der Relevanz</a:t>
            </a:r>
            <a:r>
              <a:rPr lang="de-DE" baseline="0" dirty="0"/>
              <a:t> von </a:t>
            </a:r>
            <a:r>
              <a:rPr lang="de-DE" dirty="0"/>
              <a:t>Ruby aus?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5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http://www.tiobe.com/tiobe-index/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8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http://www.tiobe.com/tiobe-index/ruby/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66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http://</a:t>
            </a:r>
            <a:r>
              <a:rPr lang="de-DE" dirty="0" err="1"/>
              <a:t>pypl.github.io</a:t>
            </a:r>
            <a:r>
              <a:rPr lang="de-DE" dirty="0"/>
              <a:t>/</a:t>
            </a:r>
            <a:r>
              <a:rPr lang="de-DE" dirty="0" err="1"/>
              <a:t>PYPL.html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61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Redmonk</a:t>
            </a:r>
            <a:r>
              <a:rPr lang="de-DE" baseline="0" dirty="0"/>
              <a:t> Index</a:t>
            </a:r>
          </a:p>
          <a:p>
            <a:r>
              <a:rPr lang="de-DE" dirty="0"/>
              <a:t>http://sogrady-media.redmonk.com/sogrady/files/2016/07/lang.rank_.Q316.plot-WM.png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57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www.netguru.com</a:t>
            </a:r>
            <a:r>
              <a:rPr lang="en-GB" dirty="0"/>
              <a:t>/blog/top-34-web-apps-built-with-ruby-on-rails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7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I didn't make the claim that Ruby follows the principle of least surprise. Someone felt the design of Ruby follows that philosophy, so they started saying that. I didn't bring that up, actually.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7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Law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Demeter –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play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toy‘s</a:t>
            </a:r>
            <a:r>
              <a:rPr lang="de-DE" baseline="0" dirty="0"/>
              <a:t> </a:t>
            </a:r>
            <a:r>
              <a:rPr lang="de-DE" baseline="0" dirty="0" err="1"/>
              <a:t>toys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1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pl.github.io/PYP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lade.nagaokaut.ac.jp/cgi-bin/scat.rb/ruby/ruby-talk/1407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ichael@Sprauer.net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rbenv.org/" TargetMode="External"/><Relationship Id="rId7" Type="http://schemas.openxmlformats.org/officeDocument/2006/relationships/hyperlink" Target="http://tryruby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repl.it/languages/Ruby" TargetMode="External"/><Relationship Id="rId5" Type="http://schemas.openxmlformats.org/officeDocument/2006/relationships/hyperlink" Target="http://rubyinstaller.org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rvm.io/" TargetMode="External"/><Relationship Id="rId9" Type="http://schemas.openxmlformats.org/officeDocument/2006/relationships/hyperlink" Target="http://jonathan-jackson.net/rvm-and-rbenv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BW-KA/rails_01-ruby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codeeval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BW-KA/ruby_on_rails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64333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6E132-F1C2-8E48-8907-F5C2B759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5" y="548680"/>
            <a:ext cx="827916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Popularity</a:t>
            </a:r>
            <a:r>
              <a:rPr lang="de-DE" dirty="0"/>
              <a:t> Index (</a:t>
            </a:r>
            <a:r>
              <a:rPr lang="de-DE" dirty="0" err="1"/>
              <a:t>Pypl</a:t>
            </a:r>
            <a:r>
              <a:rPr lang="de-DE" dirty="0"/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755577" y="6277962"/>
            <a:ext cx="695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http://pypl.github.io/PYPL.html</a:t>
            </a:r>
            <a:r>
              <a:rPr lang="de-DE" dirty="0"/>
              <a:t>    	</a:t>
            </a:r>
            <a:r>
              <a:rPr lang="en-US" dirty="0"/>
              <a:t> CC Attribution 3.0 </a:t>
            </a:r>
            <a:r>
              <a:rPr lang="en-US" dirty="0" err="1"/>
              <a:t>Unported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DD0A4F-F1A5-714B-853B-65F00ECF3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512" y="2132856"/>
            <a:ext cx="884526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2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StackOverflow</a:t>
            </a:r>
            <a:r>
              <a:rPr lang="de-DE" dirty="0"/>
              <a:t> vs.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B6987-7783-5945-9382-BC6338D1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12" y="1600200"/>
            <a:ext cx="7499176" cy="52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StackOverflow</a:t>
            </a:r>
            <a:r>
              <a:rPr lang="de-DE" dirty="0"/>
              <a:t> vs.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A2A2-3F2F-3E47-9E57-B95D6F53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CB1F4-FDC8-9E4E-AEFC-5DC72656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764336" cy="38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5AF9-14B2-FB48-9219-22A5AEF3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Startup </a:t>
            </a:r>
            <a:r>
              <a:rPr lang="en-DE" dirty="0">
                <a:sym typeface="Wingdings" pitchFamily="2" charset="2"/>
              </a:rPr>
              <a:t>-&gt;</a:t>
            </a:r>
            <a:r>
              <a:rPr lang="en-DE" dirty="0"/>
              <a:t> Enterprise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FF40-49F3-C04B-AE03-EFCCB8AB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Airbnb</a:t>
            </a:r>
          </a:p>
          <a:p>
            <a:r>
              <a:rPr lang="en-DE" dirty="0"/>
              <a:t>Crunchbase</a:t>
            </a:r>
          </a:p>
          <a:p>
            <a:r>
              <a:rPr lang="en-DE" dirty="0"/>
              <a:t>Ask.fm</a:t>
            </a:r>
          </a:p>
          <a:p>
            <a:r>
              <a:rPr lang="en-GB" dirty="0"/>
              <a:t>Soundcloud</a:t>
            </a:r>
            <a:endParaRPr lang="en-DE" dirty="0"/>
          </a:p>
          <a:p>
            <a:r>
              <a:rPr lang="en-GB" dirty="0"/>
              <a:t>B</a:t>
            </a:r>
            <a:r>
              <a:rPr lang="en-DE" dirty="0"/>
              <a:t>loomberg</a:t>
            </a:r>
          </a:p>
          <a:p>
            <a:r>
              <a:rPr lang="en-DE" dirty="0"/>
              <a:t>Github</a:t>
            </a:r>
          </a:p>
          <a:p>
            <a:r>
              <a:rPr lang="en-DE" dirty="0"/>
              <a:t>Helpling</a:t>
            </a:r>
          </a:p>
          <a:p>
            <a:r>
              <a:rPr lang="en-GB" dirty="0"/>
              <a:t>Zendesk</a:t>
            </a:r>
          </a:p>
          <a:p>
            <a:r>
              <a:rPr lang="en-GB" dirty="0"/>
              <a:t>Groupon</a:t>
            </a:r>
          </a:p>
          <a:p>
            <a:r>
              <a:rPr lang="en-GB" dirty="0"/>
              <a:t>Twitch</a:t>
            </a:r>
          </a:p>
          <a:p>
            <a:r>
              <a:rPr lang="en-GB" dirty="0"/>
              <a:t>Kickstarter</a:t>
            </a:r>
            <a:endParaRPr lang="en-DE" dirty="0"/>
          </a:p>
        </p:txBody>
      </p:sp>
      <p:pic>
        <p:nvPicPr>
          <p:cNvPr id="1026" name="Picture 2" descr="Image result for airbnb logo">
            <a:extLst>
              <a:ext uri="{FF2B5EF4-FFF2-40B4-BE49-F238E27FC236}">
                <a16:creationId xmlns:a16="http://schemas.microsoft.com/office/drawing/2014/main" id="{2FF6380A-4C5E-6147-8E0B-C07CD014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32" y="1747136"/>
            <a:ext cx="2664296" cy="11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runchbase logo">
            <a:extLst>
              <a:ext uri="{FF2B5EF4-FFF2-40B4-BE49-F238E27FC236}">
                <a16:creationId xmlns:a16="http://schemas.microsoft.com/office/drawing/2014/main" id="{0A202BA7-6639-6A4E-AD1A-1F296C2C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37" y="1273192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skfm logo">
            <a:extLst>
              <a:ext uri="{FF2B5EF4-FFF2-40B4-BE49-F238E27FC236}">
                <a16:creationId xmlns:a16="http://schemas.microsoft.com/office/drawing/2014/main" id="{6511C9D9-2C8B-D34A-B9BD-F1734E02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65" y="3354355"/>
            <a:ext cx="2978218" cy="9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loomberg logo">
            <a:extLst>
              <a:ext uri="{FF2B5EF4-FFF2-40B4-BE49-F238E27FC236}">
                <a16:creationId xmlns:a16="http://schemas.microsoft.com/office/drawing/2014/main" id="{ECF6EB00-1C46-A241-B8E4-1D4FAFC4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10" y="2021582"/>
            <a:ext cx="2769630" cy="50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B5B6FA81-8EF7-B94A-AD3D-B51F2120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57" y="3215355"/>
            <a:ext cx="2978218" cy="24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helpling logo">
            <a:extLst>
              <a:ext uri="{FF2B5EF4-FFF2-40B4-BE49-F238E27FC236}">
                <a16:creationId xmlns:a16="http://schemas.microsoft.com/office/drawing/2014/main" id="{FD24EEB9-A301-D943-8196-A4659518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77" y="4309867"/>
            <a:ext cx="3663320" cy="10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zendesk logo">
            <a:extLst>
              <a:ext uri="{FF2B5EF4-FFF2-40B4-BE49-F238E27FC236}">
                <a16:creationId xmlns:a16="http://schemas.microsoft.com/office/drawing/2014/main" id="{C07158D2-8021-A340-AC31-0638EEDC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30" y="5455485"/>
            <a:ext cx="1402515" cy="140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soundcloud logo">
            <a:extLst>
              <a:ext uri="{FF2B5EF4-FFF2-40B4-BE49-F238E27FC236}">
                <a16:creationId xmlns:a16="http://schemas.microsoft.com/office/drawing/2014/main" id="{1EF707D0-AF4E-7343-A0A2-2EE66680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23" y="5440534"/>
            <a:ext cx="2249950" cy="131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AD451-75A4-7542-902E-3F1FCD810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187" y="1446605"/>
            <a:ext cx="1244190" cy="457423"/>
          </a:xfrm>
          <a:prstGeom prst="rect">
            <a:avLst/>
          </a:prstGeom>
        </p:spPr>
      </p:pic>
      <p:pic>
        <p:nvPicPr>
          <p:cNvPr id="1054" name="Picture 30" descr="Image result for kickstarter logo">
            <a:extLst>
              <a:ext uri="{FF2B5EF4-FFF2-40B4-BE49-F238E27FC236}">
                <a16:creationId xmlns:a16="http://schemas.microsoft.com/office/drawing/2014/main" id="{F307ABD3-3FAE-F448-90E1-634255F27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" y="6157157"/>
            <a:ext cx="3674238" cy="3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witch logo">
            <a:extLst>
              <a:ext uri="{FF2B5EF4-FFF2-40B4-BE49-F238E27FC236}">
                <a16:creationId xmlns:a16="http://schemas.microsoft.com/office/drawing/2014/main" id="{0F89433D-4E1E-3A4E-A37E-A4945CD9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96" y="330730"/>
            <a:ext cx="2769631" cy="15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D462F-A91E-E74F-928B-69FA3BFE0E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6577" y="1437141"/>
            <a:ext cx="1666528" cy="3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MRI</a:t>
            </a:r>
          </a:p>
          <a:p>
            <a:r>
              <a:rPr lang="de-DE" dirty="0" err="1"/>
              <a:t>JRuby</a:t>
            </a:r>
            <a:endParaRPr lang="de-DE" dirty="0"/>
          </a:p>
          <a:p>
            <a:r>
              <a:rPr lang="de-DE" strike="sngStrike" dirty="0" err="1"/>
              <a:t>Rubinius</a:t>
            </a:r>
            <a:endParaRPr lang="de-DE" strike="sngStrike" dirty="0"/>
          </a:p>
          <a:p>
            <a:r>
              <a:rPr lang="de-DE" dirty="0" err="1"/>
              <a:t>mruby</a:t>
            </a:r>
            <a:endParaRPr lang="de-DE" dirty="0"/>
          </a:p>
          <a:p>
            <a:r>
              <a:rPr lang="de-DE" dirty="0"/>
              <a:t>Opal</a:t>
            </a:r>
          </a:p>
          <a:p>
            <a:r>
              <a:rPr lang="de-DE" dirty="0" err="1"/>
              <a:t>RubyMotion</a:t>
            </a:r>
            <a:endParaRPr lang="de-DE" dirty="0"/>
          </a:p>
        </p:txBody>
      </p:sp>
      <p:pic>
        <p:nvPicPr>
          <p:cNvPr id="7170" name="Picture 2" descr="http://www.toptal.com/uploads/blog/image/406/toptal-blog-image-14025823373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37927"/>
            <a:ext cx="5220072" cy="522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b="1" dirty="0"/>
              <a:t>Menschlich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b="1" dirty="0"/>
              <a:t>Technisch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7200" y="2174875"/>
            <a:ext cx="5122912" cy="3951288"/>
          </a:xfrm>
        </p:spPr>
        <p:txBody>
          <a:bodyPr>
            <a:normAutofit/>
          </a:bodyPr>
          <a:lstStyle/>
          <a:p>
            <a:r>
              <a:rPr lang="de-DE" dirty="0"/>
              <a:t>Konsistent</a:t>
            </a:r>
          </a:p>
          <a:p>
            <a:r>
              <a:rPr lang="de-DE" dirty="0"/>
              <a:t>natürlich (Menschlich)</a:t>
            </a:r>
          </a:p>
          <a:p>
            <a:r>
              <a:rPr lang="de-DE" dirty="0"/>
              <a:t>Erweiterbar</a:t>
            </a:r>
          </a:p>
          <a:p>
            <a:r>
              <a:rPr lang="de-DE" dirty="0"/>
              <a:t>General </a:t>
            </a:r>
            <a:r>
              <a:rPr lang="de-DE" dirty="0" err="1"/>
              <a:t>Purpose</a:t>
            </a:r>
            <a:endParaRPr lang="de-DE" dirty="0"/>
          </a:p>
          <a:p>
            <a:r>
              <a:rPr lang="de-DE" dirty="0"/>
              <a:t>Langsam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644008" y="2174875"/>
            <a:ext cx="4042792" cy="395128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dynamisch Typisiert</a:t>
            </a:r>
          </a:p>
          <a:p>
            <a:r>
              <a:rPr lang="de-DE" dirty="0"/>
              <a:t>Objekt Orientiert</a:t>
            </a:r>
          </a:p>
          <a:p>
            <a:r>
              <a:rPr lang="de-DE" dirty="0"/>
              <a:t>Funktionale Anteile</a:t>
            </a:r>
          </a:p>
          <a:p>
            <a:r>
              <a:rPr lang="de-DE" dirty="0"/>
              <a:t>Duck-</a:t>
            </a:r>
            <a:r>
              <a:rPr lang="de-DE" dirty="0" err="1"/>
              <a:t>Typing</a:t>
            </a:r>
            <a:endParaRPr lang="de-DE" dirty="0"/>
          </a:p>
          <a:p>
            <a:r>
              <a:rPr lang="de-DE" dirty="0"/>
              <a:t>Interpretiert</a:t>
            </a:r>
          </a:p>
          <a:p>
            <a:r>
              <a:rPr lang="de-DE" dirty="0" err="1"/>
              <a:t>Mixins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 err="1"/>
              <a:t>Closures</a:t>
            </a:r>
            <a:endParaRPr lang="de-DE" dirty="0"/>
          </a:p>
          <a:p>
            <a:r>
              <a:rPr lang="de-DE" dirty="0" err="1"/>
              <a:t>Introspection</a:t>
            </a:r>
            <a:r>
              <a:rPr lang="de-DE" dirty="0"/>
              <a:t>/</a:t>
            </a:r>
            <a:r>
              <a:rPr lang="de-DE" dirty="0" err="1"/>
              <a:t>Reflection</a:t>
            </a:r>
            <a:r>
              <a:rPr lang="de-DE" dirty="0"/>
              <a:t>/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3568" y="4869160"/>
            <a:ext cx="316835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“Actually, I'm trying to make Ruby natural, not simple.”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(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Matz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, 2000)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6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und seine Prinzipien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Principle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:</a:t>
            </a:r>
          </a:p>
          <a:p>
            <a:pPr lvl="1"/>
            <a:r>
              <a:rPr lang="de-DE" sz="1800" dirty="0"/>
              <a:t>Least </a:t>
            </a:r>
            <a:r>
              <a:rPr lang="de-DE" sz="1800" dirty="0" err="1"/>
              <a:t>Surprise</a:t>
            </a:r>
            <a:r>
              <a:rPr lang="de-DE" sz="1800" dirty="0"/>
              <a:t> – geringste Überraschung</a:t>
            </a:r>
          </a:p>
          <a:p>
            <a:pPr lvl="1"/>
            <a:r>
              <a:rPr lang="de-DE" sz="1800" dirty="0" err="1"/>
              <a:t>Conciseness</a:t>
            </a:r>
            <a:r>
              <a:rPr lang="de-DE" sz="1800" dirty="0"/>
              <a:t> – Prägnanz</a:t>
            </a:r>
          </a:p>
          <a:p>
            <a:pPr lvl="1"/>
            <a:r>
              <a:rPr lang="de-DE" sz="1800" dirty="0" err="1"/>
              <a:t>Concistency</a:t>
            </a:r>
            <a:r>
              <a:rPr lang="de-DE" sz="1800" dirty="0"/>
              <a:t> – Konsistenz</a:t>
            </a:r>
          </a:p>
          <a:p>
            <a:pPr lvl="1"/>
            <a:r>
              <a:rPr lang="de-DE" sz="1800" dirty="0" err="1"/>
              <a:t>Flexiblility</a:t>
            </a:r>
            <a:r>
              <a:rPr lang="de-DE" sz="1800" dirty="0"/>
              <a:t> – Flexibilität</a:t>
            </a:r>
          </a:p>
          <a:p>
            <a:r>
              <a:rPr lang="de-DE" sz="2800" dirty="0"/>
              <a:t>TIMTOWTDI – </a:t>
            </a:r>
            <a:r>
              <a:rPr lang="de-DE" sz="2800" dirty="0" err="1"/>
              <a:t>There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than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way</a:t>
            </a:r>
            <a:endParaRPr lang="de-DE" sz="2800" dirty="0"/>
          </a:p>
          <a:p>
            <a:r>
              <a:rPr lang="de-DE" sz="2800" dirty="0"/>
              <a:t>EIAO – </a:t>
            </a:r>
            <a:r>
              <a:rPr lang="de-DE" sz="2800" dirty="0" err="1"/>
              <a:t>Everything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Object</a:t>
            </a:r>
            <a:endParaRPr lang="de-DE" sz="2800" dirty="0"/>
          </a:p>
          <a:p>
            <a:r>
              <a:rPr lang="de-DE" sz="2800" dirty="0"/>
              <a:t>Ruby soll den Mensch verstehen, nicht anders herum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5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Least </a:t>
            </a:r>
            <a:r>
              <a:rPr lang="de-DE" dirty="0" err="1"/>
              <a:t>Suprise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misunderstood</a:t>
            </a:r>
            <a:endParaRPr lang="de-DE" dirty="0"/>
          </a:p>
          <a:p>
            <a:r>
              <a:rPr lang="de-DE" dirty="0" err="1"/>
              <a:t>It‘s</a:t>
            </a:r>
            <a:r>
              <a:rPr lang="de-DE" dirty="0"/>
              <a:t> not „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surprise</a:t>
            </a:r>
            <a:r>
              <a:rPr lang="de-DE" dirty="0"/>
              <a:t>“</a:t>
            </a:r>
          </a:p>
          <a:p>
            <a:r>
              <a:rPr lang="de-DE" dirty="0"/>
              <a:t>„</a:t>
            </a:r>
            <a:r>
              <a:rPr lang="de-DE" dirty="0" err="1"/>
              <a:t>surprise</a:t>
            </a:r>
            <a:r>
              <a:rPr lang="de-DE" dirty="0"/>
              <a:t>“ </a:t>
            </a:r>
            <a:r>
              <a:rPr lang="de-DE" dirty="0" err="1"/>
              <a:t>means</a:t>
            </a:r>
            <a:r>
              <a:rPr lang="de-DE" dirty="0"/>
              <a:t> „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 </a:t>
            </a:r>
            <a:r>
              <a:rPr lang="de-DE" dirty="0" err="1"/>
              <a:t>designers‘s</a:t>
            </a:r>
            <a:r>
              <a:rPr lang="de-DE" dirty="0"/>
              <a:t> </a:t>
            </a:r>
            <a:r>
              <a:rPr lang="de-DE" dirty="0" err="1"/>
              <a:t>eye</a:t>
            </a:r>
            <a:r>
              <a:rPr lang="de-DE" dirty="0"/>
              <a:t>“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surprises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surprises</a:t>
            </a:r>
            <a:endParaRPr lang="de-DE" dirty="0"/>
          </a:p>
          <a:p>
            <a:r>
              <a:rPr lang="de-DE" dirty="0"/>
              <a:t>„least </a:t>
            </a:r>
            <a:r>
              <a:rPr lang="de-DE" dirty="0" err="1"/>
              <a:t>surprise</a:t>
            </a:r>
            <a:r>
              <a:rPr lang="de-DE" dirty="0"/>
              <a:t>“ </a:t>
            </a:r>
            <a:r>
              <a:rPr lang="de-DE" dirty="0" err="1"/>
              <a:t>means</a:t>
            </a:r>
            <a:r>
              <a:rPr lang="de-DE" dirty="0"/>
              <a:t> „least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surprise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2000" dirty="0"/>
              <a:t>Matz (http://www.rubyist.net/~matz/slides/oscon2003)</a:t>
            </a:r>
          </a:p>
        </p:txBody>
      </p:sp>
    </p:spTree>
    <p:extLst>
      <p:ext uri="{BB962C8B-B14F-4D97-AF65-F5344CB8AC3E}">
        <p14:creationId xmlns:p14="http://schemas.microsoft.com/office/powerpoint/2010/main" val="213966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6" t="8046" r="38117" b="10045"/>
          <a:stretch/>
        </p:blipFill>
        <p:spPr bwMode="auto">
          <a:xfrm>
            <a:off x="-644848" y="14486"/>
            <a:ext cx="9786938" cy="702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Ruby Syntax</a:t>
            </a:r>
          </a:p>
        </p:txBody>
      </p:sp>
    </p:spTree>
    <p:extLst>
      <p:ext uri="{BB962C8B-B14F-4D97-AF65-F5344CB8AC3E}">
        <p14:creationId xmlns:p14="http://schemas.microsoft.com/office/powerpoint/2010/main" val="427422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Michael </a:t>
            </a:r>
            <a:r>
              <a:rPr lang="de-DE" sz="3200" dirty="0" err="1"/>
              <a:t>Sprauer</a:t>
            </a:r>
            <a:endParaRPr lang="de-DE" sz="3200" dirty="0"/>
          </a:p>
          <a:p>
            <a:r>
              <a:rPr lang="de-DE" sz="3200" dirty="0">
                <a:hlinkClick r:id="rId2"/>
              </a:rPr>
              <a:t>Michael@Sprauer.net</a:t>
            </a:r>
            <a:endParaRPr lang="de-DE" sz="3200" dirty="0"/>
          </a:p>
          <a:p>
            <a:r>
              <a:rPr lang="de-DE" sz="3200" dirty="0"/>
              <a:t>Softwareentwickler seit 2004</a:t>
            </a:r>
          </a:p>
          <a:p>
            <a:pPr lvl="1"/>
            <a:r>
              <a:rPr lang="de-DE" sz="2000" dirty="0"/>
              <a:t>C++/</a:t>
            </a:r>
            <a:r>
              <a:rPr lang="de-DE" sz="2000" dirty="0" err="1"/>
              <a:t>Qt</a:t>
            </a:r>
            <a:endParaRPr lang="de-DE" sz="2000" dirty="0"/>
          </a:p>
          <a:p>
            <a:pPr lvl="1"/>
            <a:r>
              <a:rPr lang="de-DE" sz="2000" dirty="0"/>
              <a:t>Java</a:t>
            </a:r>
          </a:p>
          <a:p>
            <a:pPr lvl="1"/>
            <a:r>
              <a:rPr lang="de-DE" sz="2000" dirty="0"/>
              <a:t>Ruby</a:t>
            </a:r>
          </a:p>
          <a:p>
            <a:r>
              <a:rPr lang="de-DE" sz="3200" dirty="0"/>
              <a:t>DHBW-Absolvent</a:t>
            </a:r>
          </a:p>
          <a:p>
            <a:r>
              <a:rPr lang="de-DE" sz="3200" dirty="0"/>
              <a:t>Familienvater</a:t>
            </a:r>
          </a:p>
        </p:txBody>
      </p:sp>
      <p:sp>
        <p:nvSpPr>
          <p:cNvPr id="4" name="AutoShape 2" descr="Bildergebnis für twitter facebook"/>
          <p:cNvSpPr>
            <a:spLocks noChangeAspect="1" noChangeArrowheads="1"/>
          </p:cNvSpPr>
          <p:nvPr/>
        </p:nvSpPr>
        <p:spPr bwMode="auto">
          <a:xfrm>
            <a:off x="155575" y="-441325"/>
            <a:ext cx="12287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5" descr="data:image/jpeg;base64,/9j/4AAQSkZJRgABAQAAAQABAAD/2wCEAAkGBxAQEhAUDhAQEA8QFhAQDg8QFBYPDxAQFRIXFhUVFBUYHCggGBolGxQWITEhJSkrLi4uFx8zODMsNygtLisBCgoKDg0OGxAQGy0lHyQsLCwsLCwtLCwsLCwsLywsLCwsLCwsLCwsLCwsLCwsLCwsLCwsLCwsLCwsLCwsLCwsLP/AABEIAJsBRQMBEQACEQEDEQH/xAAbAAEAAgMBAQAAAAAAAAAAAAAABQYBBAcDAv/EAEsQAAECAwAJDgoJBAMBAAAAAAEAAgMEEQUGEhUhMVFxkQcTIiRBUlNhcoGSsbPSFiMyNWKhssHR4RQXMzRCY3OCg1S0wvBDo+KT/8QAGgEBAAIDAQAAAAAAAAAAAAAAAAMEAQIFBv/EADIRAAIBAQUFBwQDAQEBAAAAAAABAgMEERIyURMUITEzBUFhcaGx0RUigcEjQvCRNOH/2gAMAwEAAhEDEQA/AO4oAgCAwSgF0MoQC6GUIBdDKEAuhlCAXQyhALoZQgF0MoQC6GUIBdDKEAuhlCAXQyhAAUBlAEAQBAEAQBAEAQGKhALoZUF4uhlQXi6GVBeLoZUF4uhlQXi6GVBeLoZUF4uhlQXi6GVBeLoZUF4uhlQXmUAQBAEAQGtZCehwGF8V1GjFulx3ABulZjFydyMNpFLnLYZqZJECsKH6Jo6npP3OanOrMacY8yJzb5Gpeh7sMSICeOrzpK2xpcjXDeLx/mDo/NMYwC8f5g6PzTGMAvH+YOj80xjALx/mDo/NMYwC8f5g6PzTGMAvH+YOj80xjALx/mDo/NMYwC8f5g6PzTGMAvH+YOj80xjALx/mDo/NMYwC8f5g6PzTGMAvO9uGHEAPOw6QmNPmMJtydsE1LECPWLD9M1dT0X7vPXmWrpRlyMqbXMuljp+HHYHwjVpwEYnNO6HDcKrSi4u5kyaZsrBkIAgCAICMsrZdsHYjZRN7uN43fBTUqLnx7ivXtCp8ObIRz5mPhc4hp3K3DdAxq0lThyRSbq1eb4C9B3Xjo196ztvAxu/iL0emOj8023gN28Rej0x0fmm28Bu3iL0emOj8023gN28Rej0x0fmm28Bu3iL0emOj8023gN28Rej0x0fmm28Bu3iL0emOj8023gN28Rej0x0fmm28Bu3iL0emOj8023gN28Rej0x0fmm28Bu3iL0emOj8023gN28TAk40PDCf0SWnRiKxjhLMhs6kMrN6x9niDczApuXdKU5Q96iqWfhfAnpWvjhqf9LADXEqhfMoDBKA51ZScdPTBoSILKhmQMrhdnPwyK3GKhHxIJPExOT7YIuIQFRjyN+JWVG/iw3dwImJNPd5T3HnoNCkuRpez4112+dpKXAa67fO0lLgNddvnaSlwGuu3ztJS4DXXb52kpcBrrt87SUuA112+dpKXAa67fO0lLgNddvnaSlwGuu3ztJS4DXXb52kpcD7hzT2+S9w58GhLkLyVk59sYXEUCpxZHfAqNxu4o2Tv5mbGTjpGOKkmC+gfxsrjzt/3Gko44+JlPCzooKpk5lAEAQGlZad1mGXfiOxYMrj/teZSUoY5XENers4XlbkYNaxYprjIut3K4q7N3fbE51ON/3yPOask53kbFuX8R+C2jSS5ms67fI0zFdvnaSpMKIcT1GuO3x0lLkMT1GuO3x0lLkMT1GunfHSUuQxPUa67fHSUuQxPUa47fHSUuQxPUa47fHSUuQxPUa47fHSUuQxPUa47fHSUuQxPUa47fHSUuQxPUa47fHSUuQxPUa67fO0lLkMT1PaDPRG4nEjI7CFq6aZvGrJd5vvDZhlRgeNIOQ8SiV9N3dxO8NWN65m5a1PHDCfjbUsrjoMbf8AeNRWmnd96JrHV/o/wWBVC+RlsswYcrHcMBubkHlkN/yW9NXyRrJ3Io1ijcQnv3dkeZowDTVWpcXcQrkQ7nkkkmpOEnjUhoYqgFUAqgFUAqgFUAqgFUBsyMlFjuuYLC87tMQzk4AtZSUeZlJvkWOVtIin7WMxnEwF50mihdddyJFSfebzbR4O7GinMGj3Fa7d6Gdkj78CIHCx9LO6m3loZ2SIK2iwTJQQzDe912XA3dMFAMVAMqkpVHLmaThhIAOIwg0Iwg5CpiMmLKG7gsfu7E9IYRpoo48HcbvkXi1eYMSVgOOO5LD+xxZ/iqtRXSZNB3olFobBAEBWLbIhL4TBkLudxoOpXbKuDkc23SvlGJq2VfcsawYAeptP95lLSV7vIq7uiooiqqcqiqAy0EkAAknAAMJJR8Ar3wRPSNrbnAGM649BtC7nOIetU52pLhEv0rE2r5u4kRa9L5HHjujVQ7zULG50jTm7WhSsF5B3r8IPOMSkha3/AGRDUsK/o/8ApX48F0Nxa8FrhjB/3CFcjJSV6KE4yg7pHnVbGoqgFUAqgFUAqgFUBtWNi3MQZHbE+71qOor4ktGV0jac7W5mG4brmE85uXeqqjuxUmiW/DWTLkucdchLdPucb+LtWqWjnRpUylLlztV2Z/WrLzEK5EPVSGoqgFUAqgFUAqgFUAqgN2w1jnzMVsNmCuF7sYYwYz7s5Wk54VeZir3cdRsfIw4DAyE25aNLjlcd0qjKTk72WUkuRsrBkIAgKdqinYy/KidQViz82RVSk1VohJiOdqtzM9pRLMb9xcrSvucLPF7Vyr1s7JaeUnVEbhAEBVLZztiHyWe25X7L02cu29VeS9zTsycLMzvcpaPeQ2jmiOqpiuKoC0WsWOAbrrxsnV1v0W4q5z1Ln2mre8COpY6Nyxvm+RORorWCrjQKsk3wRdlJRV7NI2VG400z4VLsWQbwtDblplsTyce6DjCjlFx5ksJqXI1LN2OEZhoPGNqWH/HMVvRq4JeBFaKKqR8e4pFV1TiiqAVQCqAVQCqAVQHrKHZs5Tetazys2hmRuzx8dC/Z7aihkZPU6kfx7l2XMOyQdu33ONnhdq1S0c6NKmUpEudrOzP61ZeYhXIh6qQ0FUAqgFUAqgFUAqgFUBftTyVAhRIn4oj7kH0WD4uOhVK743E9JcLy2qAlCA85iOyG0uiOaxjcbnGgHOUSv4IN3EO622RH/NXMx5HsqTYz0NNpErNulmYEy2CID7ssLy7YubQECmMcSnowlFu8jqST5FWqpyImIztrNzM9pRrMb9xdbSPucLPF7VyrVs7JqeUnlEbhAEBUraTtiHyIfaOXQsvTZyrb1V5L3NKzBwszO9ylo95BaOaI6qmK5glAdJgQw1rWjE0BozAUXFbvd56OKuSREWUiEvI3G0A5xVWKS+28qV5XyuNNSkJ6S8W5c0jKK5t1azV6uNoSuleWJUzoHP7LsDI8YDFdE6cPvXWou+mmcG0LDVkvE07pSkN4ukF5mqAVQCqAVQHrKHZs5Tetazys3hmRvTx8dCzs9tRQyMnqdSP49y8LlnaIG3lwElGJIArCwnAPtWKWjnRpUylGlztZ2Z/WrTzEC5ERVbmoqgFUAqgFUAqgFUAqsg6daL9zh8bovaOVGtnZZp5SwKI3CAoWqPNuu4MKuxDTEI3C4ktFcwadKtWdcGyGq+4p1VYIRVZAqgJeOdrDM32lGsxv3F4tEcDJQSCCKxsIwj7V6q1s7JqeUn1EbhAEBT7a3D6TDFRW4hmm79o5dGyr+J+f6OTbn/Ml4L3ZpWYOFmZ3uUtHvILRzRH1UxXvMVQXnTlwz0pA2RPjH83shW6WVFGtnZrVW5EZacIRmVzLMqJ0jydLMJqWMJOMloJKziepq4RfNGPokPg2dEfBMT1GCOiH0SHwbOiPgs4pajBHRGvM2Il4g2UJoOVouHaQto1px5MjnZ6cuaKvZmwboGyYS+Fun8TOVxcav0bQp8HzOZaLI6f3LiiIqrJTvFUF56yp2bOU3rWs8rN4Zkbk84CNCqaYWY+WooL7GTVH/JH8e5fFyjuFX1TPNsz/AAdvDU1n6iI62RnKZKM5ss65cRgfiODHkV9r7iquRpQ7KRBjo7OKH1LbCjGI2GWXb+JpGah+CxgM4j3ZZGGfxUzghYwszej2bMsOJ7TzhYuYvPQOWDJmqAsNrdrJnIb369rdw8spcXddiDWt0N8oalXA7rjeEMSJb6vj/Vf9X/tR7z4G+y8S1WBsb9FgshXd3cl5uqXNbpxdiqcqgnLFK8kjG5XEgtTYICt2yWrGcitia9rdywMubi7rRxNa3Q3ymp1cCuuI5QxO8ifq+P8AVf8AV/7W+8+BrsvErluVh73NhHXNe10vaBc63c3IBymuNTUZ7RsjqRwFRiWUiHFctzCp9asYURYmb03Gc6WF04nAzGcHlZFql9xlvgdT1MPNsvypj+4iKjaeo/x7FmjkRalAShAEBzrVB++Qf04XavXY7P6MvP8ASPP9q/8Aoj5L3ZF2WmntLKOOJ2A4d0ZVYpQi0yrXqSTXE1WWSd+JoObApHSXcRKu+9Hu2yLDjDhzV6lo6TJFWidcXnj1ZX7JHxr+b2QrdLKihWf3s11IRCqXGTcvnEyjQotjEl3iYvnEyjQmxiN4mL5xMo0JsYjeJi+cTKNCbGI28zYlrK4aRKCv4hgHOtJUe9EkLRxukSTmggggEEEEHEQVAWWr+Bzaz4bKxnwzdUwOZg/A7Fh0jmXas7dWCkedtWGjUcPyvIiX2T3rdJVlUtSo6+iPmXnohezDTZNxDjSVOKizEasnJGzOOJmIFSSbqFjw/wDItIL+OX59iSbvrQv1XudaXnz1ZV9UvzbM/wAHbw1NZ+oiOtkZyeXG1nZn9avvMVVyIeilNBRAKIBRAAsA+xEduOdpKXGTrOo+8mVmLok+POM1/wCKGqFrzryLNDKy+KqThAEAQBAEBzjVl8iU5cX2Wq5ZObK9fkjl1FeKxMRxtZuZvtKNZjd8jq2ph5tl+VMf3ERULT1H+PYs0ciLUoCUIAgOd6oP3yD+lD7V67HZ/Sl5/pHn+1P/AER8l7shLMjCzM73K1R5MpWjmiOopyuYIWAdxXlz2pVLM/bRP2+yFfo5Ecu0dRmlVSkJm7OU6UuF7M647KVi5C9jXHZSlyF7F2cp0pchezF0cpWReYQFusW8uhQycdyBowLnVFdN3HWou+CbKTqlMGuwDuljwcwcKe0V1OzX9sl5HF7YX3wfg/0U+i6RyD1lBs2cpvWtJ5WbU8yJCZG2IHKhdooo9OX59ixPqw817nW1549WVjVK83TP8Hbw1NZ+oiOrlOUSw2q7M/rKvvMVlyIeikNBRAKIBRAKIBRAdO1KrJy8GWjtjx4MJxjFwbEiNhkt1qGKgOOKoOhUbVFuSuXcWKLSXEuvhDI/1kr/APaH3lX2c9GTY46m7KzUOK0PhPZEYa0fDcHtNDQ0IwYwtWmuDMp3nssGQgNOcsrLQSGxpiDCcRdBsSIyG4txVo44sB0LZRk+SMOSXM8PCGR/rJX/AO0PvLOznozGOOpQtViyMCOyVECPBilropcIURsS5Ba2lbk4FassWm70Q1mmlcc5orhXJiONqtzM9pRrMbvkdV1MfNsvnmP7iIqNo6j/AB7FijkLSoCUIAgOeW//AHuD+nD7V67Fg6MvP9I8/wBqdePkvdkLZkYWZne5WqPeU7RzRHUUxWMEIDt68ue1KpZn7aJ+32Qr9HIjl2jqM01KQhAYqgFUAqgFUBtSUi+KQGghu684gPeVHOooolp0pTfgWuFDDWhoxNAAzBUG73edRJJXI5pbzOiLNENNWwWiHX0qku9ZpzLtWGnhpXvvPN9pVVOtcu7h+e8r9FdOeesoNmzlN61rPKzeGZEhNDbEDlQu0UMenL8+xYn1Y+a9zrK8+eqKzqk+bpn+Dt4ams/URHVys5VLDarsz+tX3mK39SGopDQUQCiAUQCiAUQCiAUQHatTHzdA5Uftnrm2jqMt0chalAShAci1XRtyF+gztIiv2XK/Mq18xSKK0QiiAUQEzHG1W5me0o1mN/6nUtTPzdL55j+4iKjaOo/93FijkLSoCUIAgOe2/DbcH9OH2r117B0pef6RwO1OvHyXuyGs0MLMzvcrVHkynaOaI2imKwIQHbV5g9oVWzH20T9vshX6ORHLtHUZpKUhPpgwjOFh8jK5lzuBkGhcw7FyGtjINCC4a2Mg0ILhrYyDQguMoZKzbPbQyCHQ4Dg+OcBIwthcZO67i08d2zWR1Hily9zm2y3xppxhxl7HOjxmpOEk4SSu0edMUQHtKDZs5Tetazys3hmRITQ8fA5UPtFDHpy/PsWJ9WPmvc6uuAepKzqkebpn+Ht2Kaz9REdXKcslhtV2Z/WVeeYrLKQ1FIaCiAUQCiAUQCiAUQCiA7TqZeb4PKj9s9c60dRlujkLSoCUIDkmq2NuQv0GdpEV+y5H5lWvmKRRWSEUQCiAmY42q3Mz2lGsxu8p1HU083S+eY/uIio2jqP/AHcWKOQtChJQgCA59b797g/pw+1euvYOk/P9I4HanXj5L3ZDWZGFmZ3WFZo8mVLRzRHUUxWBCA7WvMnsyq2Y+2ift9kK/RyI5lo6jNNSEB9MxjOEfIyuZdFzDshAEAQGhZaxgmGlpiRYfHDeW1zjEQpKVR03fcn5kNeiqsbr2vJnOrO2vRZQ1OzhE0bFaKCuRw/CfUu1QtUa3Dk9Dztqsc6HHmtfkiKKyVBRYB6yg2bOU3rWs8rNqeZEjNDx8DlQ+0UMenL8+xZn1Y+a9zqq4J6grWqP5umf4e3YprP1ER1crOWyw2q7M/rV55isspDUUhoKIBRAKIBRAKIBRAKIDs+pn5vg8qP2z1zrR1GW6OQtKgJQgOS6rX3yF+gztIiv2XI/Mq18xSaKyQiiAUQEzHG1W5me0o1mN3lOoamvm6XzzHbxFRtHUZZo5EWdQkgQBAc/t8+9wf04favXWsHSfn+jg9p9ePkvdkRZoYWZne5WqPJlO0c0RtFMVzDkB2kFeZPZFYswPHP/AG+yFeo5Ecy0L+RmmpSEBAiWv6/eN0lV92Wpb3uWgv6/eN0lN3Wo3uWgv6/eN0lN3Wo3uWgv6/eN0lN3Wo3uWhtSVmGvIa8XBOAGtWk+5RzoOKvRLTtKk7nwN+ZgNiNcyIA5jgQ5pxEFQxk4u9E84qacZcmcnsxY8y8aJDOENNWE/iYcLTo9YK9BRq7SCkeVtFF0ajh/rjTopSE9ZQbNnKb1rWeVm9PMiQmh4+ByofaKGHTl/u4sT6sfNe51RcE9OVrVG83zH8PbsU1n6iI6uVnL5cbVdmf1lXnmKy5ENRSGpmiAUQCiAUQCiAUQCiA7Lqa+b4PKj9s9c60dRlullLQoCQIDk+qwNtwv0GdpEV+y5X5latmKVRWSEUQCiAmI42q3Mz2lGs5u+R07U283S+eP28RUbR1GWKWRFnUJIEAQFAt7+9wf04favXWsPSfn+kcLtPrx8l7siLM42Zne5WaPeU7RzRHKcrmCEB1e16cEaXgv3bkNdy27F3rC89XhgqOJ6my1NpSjLwNS2CWwteMXku9x/wB4lJZ5f1IrVD+yIdWimEAQBAEAQBAWyx8QuhsJxkYeMjAufNXSaOrSd8E2UvVDhARYLt1zHA/tdg9orpdnv7ZLxOP2rH74vwKouico9ZTy2cpvWtJ5WbU8yJCbHj4HKh9ooodOX59ixPqx817nUlwT05W9UXzfMfw9sxTWfqIjq5WcxlhtV2Z/WVdeYrLkQ1FIaiiAUQCiAUQCiAUQCiA7Hqbeb4PKj9s9c60dRlullLQoSQIDlGquNtwv0GdpEV6y5X5lWtmKXRWSIUQCiAmY42q3Mz2lGsxu+R0zU483y+eP28RUrR1GWKWRFmUJIEAQFCt5G2oP6cPtXrrWHpPz/SOF2l14+S92RFmhhZmd7lYo95UtHNEdRTFcUQFmtKsuILzCiGkOKQWE4mxMWg4BnAVG20cSxrmvY6XZ1pUJbOXJ+/8A9L7EYHAhwqDgIXJTu4o7rSauZXp6xT2ElgLmcWFwzj3q7TrJ8Gc+rZ3HiuKI9TFcIAgCAID1lpd0R1ywVyncAylaymoq9m8IObuRaoEIMa1oxNAC57d7vOrGOFJHP7eZoRJgNGEQmhp5R2R9RC69hhhp36nA7SqKVXCu5Feorhzz1lBs2cpvWtZ5WbQzIkJsePgZ4faKKHTl/u4sT6sfNe51BcI9MV63+GXSEyBuCG7mbFYT6gpaD/kRHVys5hJi6lngYwIg96vPMV1yIaikNBRAKIBRAKIBRAKIBRAdi1N/uEHlR+2eudaOoy3SylnUJIEBynVV+9w/0WdpEV6y5X5latmKZRWSEUQCiAmZsUlmg4yGfFRrMbvkdN1PYZbY+Xru667mdGeR6iFSr9RlillRY1CSBAEBRLexSZgu3Nbb6ojiesLq2F/xyXj+jh9pq6tF+H7ImzTfIPKHUrFF8ypaFyIxTlYIAhkt9rltdyBDmiaDAyNjwbgf8dOVc20WPjip/wDPg61k7QSWCr/35+S5Q4jXAFpDmnCHA1BHEVzWruDOwmmr0fMSXY7ymNJ4wCVlSa5Mw4RfNHx9BhcGzohZxy1MbKGiH0GFwbOiExy1Gyhoh9BhcGzohMctRsoaIfQYXBs6ITHLUbKGiPWHDa3A0ADIBQLVu/mbJJciItis8yWaQ0h0cjYMx3NfxOyDrViz2d1X4FS1WuNFXLNoc3e8uJLiS5xJcTjJOEldtJJXI842272fKyYPeSbWIzODowrSb+1klNfcjfmBWYgAY7qENMRRRd1OT8yeXGtFeK9zpy4Z6U15+VbGhxIb/Jitcx2ZwI96ync7zDV6uOMyTXS8aJAjYHNcWnJdjBoIpTmXRbxLEiouDuZpWRkjDdgGwPknJxFbRleYaNNbmoQBAEAQBAEB060a2CUgScKHGjsZEaYpc11aisRxG5kIVGtTk5tpFmnNKNzJ7wtsf/VQvX8FFsp6G+OOo8LbH/1UL1/BNlPQY46nO9USyEGYmYb4ERsRghNaXNxBwe800EK3Z4uMbmQVWm+BV1YIggNux0kYrsPkDyjl4gtZO42SN6fa6PFhwIIq4uDQBiuzg0AY+daK6KcmZfF3I7NY6UbBhQ4bPJhtawcYaKVXObvd5bSuVxsLBkIAgKzb1IGJCbEaKmCTdch1KnmIHrV2w1MM8L7/AHOb2lSxU1Nd3sVpgEeFSuzbTpDd51ef2SOav5IeJFPYQSCKEYwVYTvKrV3BnzRDAohkUQG1JT8aCfExHMygHYnO04Co50oTzIkp1qlPI7iXhW4TQxiE/jLSD6iFXdhpvleXI9pVlzuZ6+GkzwcHQ7vLXcIas2+qVdF6jw0meDg6Hd5Nwhqx9Uq6L1HhpM8HB0O7ybhDVj6pV0XqPDSZ4ODod3k3CGrH1SrovU1Zu2qbiCge2GDwbaHSakcykhY6UfHzIp9oVpcL7vIhHEkkkkk4SThJOUlWkruCKTd/FmKIBRASljZa5Be/BgwV3BulQVJX/aizRhd9zN21eWMxNa4RsIWzOfEwZ93mKhtU9nSw97J7FB1a+PuX+R0Fck7wQFRt4tT+ljXZcATLBQtxCM0YhXccNw8x3KT0a2Dg+RFUp4uKKBCnywmHNMcHN2LrobIcT2lW8N/GJBf3M+jKSr8LXhvEHAepyXyQuQvbL8Iem34JikMKF7ZfhD02/BMUhhQvbL8Iem34JikMKF7ZfhD02/BMUhhQvbL8Iem34JikMKF7ZfhD02/BMUhhQvbL8Iem34JiYwoXtl+EPTb8ExSGFC9svwh6bfgmKQwoXtl+EPTb8ExMYUL2y/CHpt+CYpDCgJSVZhc8O4i4H1NS+TFyPmLPl5bDlWEudsW3I2R4mNCYbuMhf3Iv1o9qZlfHTABmXCjW4xBacYruuO6ebLWpWrY+C5E9Onh4st6gJQgCAID5ewOBDgCCCCDhBBxgpfcYaTVzKBZuw0STeYkIF0A7uO4G9fxZCuvRtEaywy5nCtFlnQlihl9vM1hHgxR4wXLuPBocpMM4ciLHTnmMXuhbjzpaU2stDGwhqL2w9+dLU20tBsI6i9sPfnS1NtLQbCOovbD350tTbS0GwjqL2w9+dLU20tBsI6i9sPfnS1NtLQbCOovbD350tTbS0GwjqL2w9+dLU20tBsI6i9sPfnS1NrLQbCOovbD350tTbS0GwjqL2w9+dLU20tBsI6i9sPfnS1NrLQbCOpkQ4EPCSHEZTdHQEvnIzhpQPmG2NNvEOC003ScQGV53BxdaNworFIxFTrywwX+8S/WGsYyWhhjMJxvfuvdlXJq1XUliZ3qFCNGGFG8oiYIAgI6y1g5aaFJiE15GAPwtiNzOGHmW0ZyjyZrKKlzK6/U3lCcEWZaMgcw00sUytMvAj2MT5+raV4aZ0w+4s71LRDYofVtK8NM6YfcTepaIbFD6tpXhpnTD7ib1LRDYofVtK8NM6YfcTepaIbFD6tpXhpnTD7ib1LRDYofVtK8NM6YfcTepaIbFD6tpXhpnTD7ib1LRDYofVtK8NM6YfcTepaIbFD6tpXhpnTD7ib1LRDYofVtK8NM6YfcTepaIbFD6tpXhpnTD7ib1LRDYo+mam8oDhizJGS6YK6GLDtMtENjEsVibBS0qNrwmsJwF5q6Ic7jhpxYlFKcpc2SKKXIkVobBAEAQBAEBgiuNAQk7arKxDUNdCJx62QAf2kEDmVqFrqR4c/MpVLBRm77rvI1fAqX4SNpZ3VJv9TRevyRfS6Wr9PgeBUvwkfSzupv9TRevyY+l0tX6fA8CpfhI+lndTf6mi9fkz9Lpav0+B4FS/CR9LO6m/wBTRevyY+l0tX6fA8CpfhI+lndTf6mi9fkfS6Wr9PgeBUvwkfSzupv9TRevyZ+l0tX6fA8CpfhI+lndTf6mi9fkx9Lpav0+B4FS/CR9LO6m/wBTRevyPpdLV+nwPAqX4SPpZ3U3+povX5M/S6Wr9PgeBUvwkfSzupv9TRevyY+l0tX6fA8CpfhI+lndTf6mi9fkfS6Wr9PgeBUvwkbSzupv9TRevyZ+l0tX6fB9wrTZYGrnRXjelwAPRAK1lbqj5XIzHsyinxbf+8CdlZWHCaGwmNY0bjRTnOUqrKTk75MvQhGCuirkey1NwgCAIAgCAIAgCAIAgCAIAgCAIAgCAIAgCAIAgCAIAgCAIAgCAIAgCAIAgCAIAgCAIAgCA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1" b="98710" l="615" r="100000">
                        <a14:foregroundMark x1="4308" y1="12903" x2="41846" y2="84516"/>
                        <a14:foregroundMark x1="14462" y1="75484" x2="21538" y2="55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09120"/>
            <a:ext cx="30956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6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Unterschiede zu anderen Sprachen (C++, Java, PHP, …)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Klammern sind optional (meistens)</a:t>
            </a:r>
          </a:p>
          <a:p>
            <a:r>
              <a:rPr lang="de-DE" dirty="0"/>
              <a:t>Semikolons sind optional (meistens)</a:t>
            </a:r>
          </a:p>
          <a:p>
            <a:r>
              <a:rPr lang="de-DE" dirty="0"/>
              <a:t>Methoden dürfen !, = oder ? enthalten</a:t>
            </a:r>
          </a:p>
          <a:p>
            <a:r>
              <a:rPr lang="de-DE" dirty="0"/>
              <a:t>Train-</a:t>
            </a:r>
            <a:r>
              <a:rPr lang="de-DE" dirty="0" err="1"/>
              <a:t>Wreck</a:t>
            </a:r>
            <a:r>
              <a:rPr lang="de-DE" dirty="0"/>
              <a:t>-Lines </a:t>
            </a:r>
            <a:r>
              <a:rPr lang="de-DE" dirty="0" err="1"/>
              <a:t>included</a:t>
            </a:r>
            <a:r>
              <a:rPr lang="de-DE" dirty="0"/>
              <a:t> (Law </a:t>
            </a:r>
            <a:r>
              <a:rPr lang="de-DE" dirty="0" err="1"/>
              <a:t>Of</a:t>
            </a:r>
            <a:r>
              <a:rPr lang="de-DE" dirty="0"/>
              <a:t> Demeter) 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99592" y="3725974"/>
            <a:ext cx="7272808" cy="12241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latin typeface="Consolas" pitchFamily="49" charset="0"/>
                <a:cs typeface="Consolas" pitchFamily="49" charset="0"/>
              </a:rPr>
              <a:t>"c,b,b,a".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upcase.split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(",").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uniq.sort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6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Namenskonvention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KONSTANTE</a:t>
            </a:r>
          </a:p>
          <a:p>
            <a:r>
              <a:rPr lang="de-DE" dirty="0"/>
              <a:t>variablen</a:t>
            </a:r>
          </a:p>
          <a:p>
            <a:r>
              <a:rPr lang="de-DE" dirty="0"/>
              <a:t>Klassen und Module</a:t>
            </a:r>
          </a:p>
          <a:p>
            <a:r>
              <a:rPr lang="de-DE" dirty="0" err="1"/>
              <a:t>variable_mit_leerzeichen</a:t>
            </a:r>
            <a:r>
              <a:rPr lang="de-DE" dirty="0"/>
              <a:t> (</a:t>
            </a:r>
            <a:r>
              <a:rPr lang="de-DE" dirty="0" err="1"/>
              <a:t>snake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r>
              <a:rPr lang="de-DE" dirty="0" err="1"/>
              <a:t>KlasseOderModulMitLeerzeichen</a:t>
            </a:r>
            <a:r>
              <a:rPr lang="de-DE" dirty="0"/>
              <a:t> (</a:t>
            </a:r>
            <a:r>
              <a:rPr lang="de-DE" dirty="0" err="1"/>
              <a:t>camel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81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und ihr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	# Lokal</a:t>
            </a:r>
          </a:p>
          <a:p>
            <a:r>
              <a:rPr lang="de-DE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# Instanz</a:t>
            </a:r>
          </a:p>
          <a:p>
            <a:r>
              <a:rPr lang="de-DE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</a:t>
            </a:r>
            <a:r>
              <a:rPr lang="de-DE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# Klasse</a:t>
            </a:r>
          </a:p>
          <a:p>
            <a:r>
              <a:rPr lang="de-DE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# Global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Memoization</a:t>
            </a:r>
            <a:r>
              <a:rPr lang="de-DE" dirty="0"/>
              <a:t> Pattern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variable ||= "Value"</a:t>
            </a:r>
          </a:p>
        </p:txBody>
      </p:sp>
      <p:sp>
        <p:nvSpPr>
          <p:cNvPr id="4" name="Rechteck 3"/>
          <p:cNvSpPr/>
          <p:nvPr/>
        </p:nvSpPr>
        <p:spPr>
          <a:xfrm>
            <a:off x="4247286" y="1761794"/>
            <a:ext cx="4671683" cy="237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Klasse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methode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lokale_variable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5" name="Rechteck 4"/>
          <p:cNvSpPr/>
          <p:nvPr/>
        </p:nvSpPr>
        <p:spPr>
          <a:xfrm>
            <a:off x="4238449" y="1761794"/>
            <a:ext cx="4680520" cy="38164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Klasse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methode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  @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instanz_variable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||=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rand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a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Klasse.new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b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Klasse.new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a.methode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5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a.methode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5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b.methode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3</a:t>
            </a:r>
          </a:p>
        </p:txBody>
      </p:sp>
      <p:sp>
        <p:nvSpPr>
          <p:cNvPr id="6" name="Rechteck 5"/>
          <p:cNvSpPr/>
          <p:nvPr/>
        </p:nvSpPr>
        <p:spPr>
          <a:xfrm>
            <a:off x="4238449" y="1756283"/>
            <a:ext cx="4680520" cy="3827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Klasse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@@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klassen_variable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rand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methode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	@@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klassen_variable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a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Klasse.new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b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Klasse.new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a.methode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8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a.methode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8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b.methode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8</a:t>
            </a:r>
          </a:p>
        </p:txBody>
      </p:sp>
      <p:sp>
        <p:nvSpPr>
          <p:cNvPr id="7" name="Rechteck 6"/>
          <p:cNvSpPr/>
          <p:nvPr/>
        </p:nvSpPr>
        <p:spPr>
          <a:xfrm>
            <a:off x="5796136" y="4509120"/>
            <a:ext cx="1656184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3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7" grpId="2" animBg="1"/>
      <p:bldP spid="7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in Ruby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309939"/>
          </a:xfrm>
        </p:spPr>
        <p:txBody>
          <a:bodyPr/>
          <a:lstStyle/>
          <a:p>
            <a:r>
              <a:rPr lang="de-DE" dirty="0" err="1"/>
              <a:t>attr_accessor</a:t>
            </a:r>
            <a:r>
              <a:rPr lang="de-DE" dirty="0"/>
              <a:t> generiert</a:t>
            </a:r>
          </a:p>
          <a:p>
            <a:endParaRPr lang="de-DE" dirty="0"/>
          </a:p>
          <a:p>
            <a:pPr lvl="1"/>
            <a:r>
              <a:rPr lang="de-DE" dirty="0"/>
              <a:t>Getter (</a:t>
            </a:r>
            <a:r>
              <a:rPr lang="de-DE" dirty="0" err="1"/>
              <a:t>attr_reader</a:t>
            </a:r>
            <a:r>
              <a:rPr lang="de-DE" dirty="0"/>
              <a:t> :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Setter (</a:t>
            </a:r>
            <a:r>
              <a:rPr lang="de-DE" dirty="0" err="1"/>
              <a:t>attr_writer</a:t>
            </a:r>
            <a:r>
              <a:rPr lang="de-DE" dirty="0"/>
              <a:t> :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32040" y="2060848"/>
            <a:ext cx="3816424" cy="12241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Person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attr_accessor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: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: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age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5" name="Rechteck 4"/>
          <p:cNvSpPr/>
          <p:nvPr/>
        </p:nvSpPr>
        <p:spPr>
          <a:xfrm>
            <a:off x="1331640" y="3140968"/>
            <a:ext cx="3168352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de-DE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6" name="Rechteck 5"/>
          <p:cNvSpPr/>
          <p:nvPr/>
        </p:nvSpPr>
        <p:spPr>
          <a:xfrm>
            <a:off x="1331640" y="5085184"/>
            <a:ext cx="3168352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=(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630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in Ruby</a:t>
            </a:r>
          </a:p>
        </p:txBody>
      </p:sp>
      <p:sp>
        <p:nvSpPr>
          <p:cNvPr id="4" name="Rechteck 3"/>
          <p:cNvSpPr/>
          <p:nvPr/>
        </p:nvSpPr>
        <p:spPr>
          <a:xfrm>
            <a:off x="4932040" y="1628800"/>
            <a:ext cx="3816424" cy="190821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Person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attr_accessor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: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: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age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initialize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   @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""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5" name="Rechteck 4"/>
          <p:cNvSpPr/>
          <p:nvPr/>
        </p:nvSpPr>
        <p:spPr>
          <a:xfrm>
            <a:off x="467544" y="1628800"/>
            <a:ext cx="3816424" cy="4392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Person.new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me.name = "Michael"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me.age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36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Person.new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fred.name = "Fred"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fred.age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51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fred.age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+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me.age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 #=&gt; 87</a:t>
            </a:r>
          </a:p>
        </p:txBody>
      </p:sp>
    </p:spTree>
    <p:extLst>
      <p:ext uri="{BB962C8B-B14F-4D97-AF65-F5344CB8AC3E}">
        <p14:creationId xmlns:p14="http://schemas.microsoft.com/office/powerpoint/2010/main" val="384816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in Ruby</a:t>
            </a:r>
          </a:p>
        </p:txBody>
      </p:sp>
      <p:sp>
        <p:nvSpPr>
          <p:cNvPr id="4" name="Rechteck 3"/>
          <p:cNvSpPr/>
          <p:nvPr/>
        </p:nvSpPr>
        <p:spPr>
          <a:xfrm>
            <a:off x="611560" y="1700808"/>
            <a:ext cx="7776864" cy="460851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class Song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initialize(lyrics)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@lyrics = lyrics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end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sing_me_a_song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lyrics.each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{|line| puts line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end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happy_bday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Song.new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(["Happy birthday to you",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"I don't want to get sued",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"So I'll stop right there"])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happy_bday.sing_me_a_song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2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eine Klasse</a:t>
            </a:r>
          </a:p>
        </p:txBody>
      </p:sp>
      <p:sp>
        <p:nvSpPr>
          <p:cNvPr id="5" name="Rechteck 4"/>
          <p:cNvSpPr/>
          <p:nvPr/>
        </p:nvSpPr>
        <p:spPr>
          <a:xfrm>
            <a:off x="899592" y="1556792"/>
            <a:ext cx="7416824" cy="47525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"Ruby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Cool".include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? "ruby"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false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"Ruby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Cool".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downcase.include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? "ruby"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true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5.upto(8).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to_a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	 #=&gt; [5, 6, 7, 8]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5.times do |i|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puts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3.downto(1) {|i|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puts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i}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0.step(10,2) {|i|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puts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i}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5.times.map {|i| i*2}			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#=&gt; 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358129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Unterscheidung zwischen Variable und Methode</a:t>
            </a:r>
          </a:p>
          <a:p>
            <a:r>
              <a:rPr lang="de-DE" dirty="0"/>
              <a:t>Impliziter Rückgabewert (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99592" y="3356992"/>
            <a:ext cx="7416824" cy="280831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Klasse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"Matz"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end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to_s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= 45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+ " " +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age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39042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 und String</a:t>
            </a:r>
          </a:p>
        </p:txBody>
      </p:sp>
      <p:sp>
        <p:nvSpPr>
          <p:cNvPr id="4" name="Rechteck 3"/>
          <p:cNvSpPr/>
          <p:nvPr/>
        </p:nvSpPr>
        <p:spPr>
          <a:xfrm>
            <a:off x="467544" y="1988840"/>
            <a:ext cx="8208912" cy="35283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ruby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".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object_id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ruby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".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object_id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: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ruby.object_id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: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ruby.object_id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#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Conversion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: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ruby.to_s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ruby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".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to_sym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76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 und Array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Key-Value Store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Array</a:t>
            </a:r>
          </a:p>
        </p:txBody>
      </p:sp>
      <p:sp>
        <p:nvSpPr>
          <p:cNvPr id="4" name="Rechteck 3"/>
          <p:cNvSpPr/>
          <p:nvPr/>
        </p:nvSpPr>
        <p:spPr>
          <a:xfrm>
            <a:off x="539552" y="2204864"/>
            <a:ext cx="7920880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hash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= {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: "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", key2: "value2"}</a:t>
            </a: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hash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[: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hash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["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"] =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hash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[:key2]</a:t>
            </a: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hash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[:integer] = 23</a:t>
            </a:r>
          </a:p>
        </p:txBody>
      </p:sp>
      <p:sp>
        <p:nvSpPr>
          <p:cNvPr id="5" name="Rechteck 4"/>
          <p:cNvSpPr/>
          <p:nvPr/>
        </p:nvSpPr>
        <p:spPr>
          <a:xfrm>
            <a:off x="517848" y="4725144"/>
            <a:ext cx="7920880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array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= ["String", 42, {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hash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: 23}, 1337]</a:t>
            </a: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array.class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array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array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[1] = 42**42</a:t>
            </a:r>
          </a:p>
        </p:txBody>
      </p:sp>
    </p:spTree>
    <p:extLst>
      <p:ext uri="{BB962C8B-B14F-4D97-AF65-F5344CB8AC3E}">
        <p14:creationId xmlns:p14="http://schemas.microsoft.com/office/powerpoint/2010/main" val="427077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ang3300.org/images/timesha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5" y="1976987"/>
            <a:ext cx="6837270" cy="44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42892"/>
            <a:ext cx="7772400" cy="2171327"/>
          </a:xfrm>
        </p:spPr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259632" y="5438328"/>
            <a:ext cx="6400800" cy="870992"/>
          </a:xfrm>
        </p:spPr>
        <p:txBody>
          <a:bodyPr>
            <a:normAutofit lnSpcReduction="10000"/>
          </a:bodyPr>
          <a:lstStyle/>
          <a:p>
            <a:pPr algn="l"/>
            <a:r>
              <a:rPr lang="de-DE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Mit Ruby </a:t>
            </a:r>
          </a:p>
          <a:p>
            <a:pPr algn="l"/>
            <a:r>
              <a:rPr lang="de-DE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on </a:t>
            </a:r>
            <a:r>
              <a:rPr lang="de-DE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Rails</a:t>
            </a:r>
            <a:endParaRPr lang="de-DE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79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Meta-Magic</a:t>
            </a:r>
          </a:p>
        </p:txBody>
      </p:sp>
      <p:sp>
        <p:nvSpPr>
          <p:cNvPr id="4" name="Rechteck 3"/>
          <p:cNvSpPr/>
          <p:nvPr/>
        </p:nvSpPr>
        <p:spPr>
          <a:xfrm>
            <a:off x="1691680" y="1644427"/>
            <a:ext cx="6264696" cy="4392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module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FancyString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sanitize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self.gsub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/[^a-z0-9]+/, ''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String.include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FancyString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s = "Ruby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so *%%&amp;/$*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awesome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!".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sanitize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###############################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s.define_method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: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nerd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do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self.sub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"Ruby", "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s.nerd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?".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nerd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53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Mixins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67544" y="1609353"/>
            <a:ext cx="7992888" cy="4392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module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Person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  "Matz"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de-DE" b="1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Student</a:t>
            </a: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include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Person</a:t>
            </a:r>
          </a:p>
          <a:p>
            <a:r>
              <a:rPr lang="de-DE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p =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Student.new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		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p.name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STDIO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puts</a:t>
            </a:r>
            <a:r>
              <a:rPr lang="de-DE" dirty="0"/>
              <a:t> oder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$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stdout.puts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gets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$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stderr.puts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/>
              <a:t>Sockets</a:t>
            </a:r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43608" y="3789040"/>
            <a:ext cx="7416824" cy="22322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require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'socket'</a:t>
            </a:r>
          </a:p>
          <a:p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 =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TCPSocket.new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bofh.jeffballard.us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', 666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puts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s.readlines.join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"\n"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s.close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86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Block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00ED-D83F-EE43-859D-11A0F3B88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sz="3200" dirty="0"/>
              <a:t>A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AE861-FED1-374B-BDEC-072718C45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sz="3200" dirty="0"/>
              <a:t>B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Definition</a:t>
            </a:r>
          </a:p>
          <a:p>
            <a:pPr marL="400050" lvl="1" indent="0">
              <a:buNone/>
            </a:pPr>
            <a:r>
              <a:rPr lang="de-DE" sz="2000" b="1" dirty="0" err="1">
                <a:solidFill>
                  <a:srgbClr val="000080"/>
                </a:solidFill>
              </a:rPr>
              <a:t>def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i="1" dirty="0" err="1">
                <a:solidFill>
                  <a:srgbClr val="0000FF"/>
                </a:solidFill>
              </a:rPr>
              <a:t>foo</a:t>
            </a:r>
            <a:r>
              <a:rPr lang="de-DE" sz="2000" i="1" dirty="0">
                <a:solidFill>
                  <a:srgbClr val="0000FF"/>
                </a:solidFill>
              </a:rPr>
              <a:t> </a:t>
            </a:r>
            <a:r>
              <a:rPr lang="de-DE" sz="2000" i="1" dirty="0">
                <a:solidFill>
                  <a:srgbClr val="C37522"/>
                </a:solidFill>
              </a:rPr>
              <a:t>a=1</a:t>
            </a:r>
            <a:br>
              <a:rPr lang="de-DE" sz="2000" dirty="0"/>
            </a:br>
            <a:r>
              <a:rPr lang="de-DE" sz="2000" dirty="0"/>
              <a:t>  </a:t>
            </a:r>
            <a:r>
              <a:rPr lang="de-DE" sz="2000" b="1" dirty="0" err="1">
                <a:solidFill>
                  <a:srgbClr val="000080"/>
                </a:solidFill>
              </a:rPr>
              <a:t>yield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i="1" dirty="0">
                <a:solidFill>
                  <a:srgbClr val="C37522"/>
                </a:solidFill>
              </a:rPr>
              <a:t>a</a:t>
            </a:r>
            <a:endParaRPr lang="de-DE" sz="2000" b="1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de-DE" sz="2000" dirty="0">
                <a:solidFill>
                  <a:srgbClr val="0000FF"/>
                </a:solidFill>
              </a:rPr>
              <a:t>  10</a:t>
            </a:r>
            <a:r>
              <a:rPr lang="de-DE" sz="2000" dirty="0"/>
              <a:t>.times.map{|</a:t>
            </a:r>
            <a:r>
              <a:rPr lang="de-DE" sz="2000" i="1" dirty="0">
                <a:solidFill>
                  <a:srgbClr val="C37522"/>
                </a:solidFill>
              </a:rPr>
              <a:t>i</a:t>
            </a:r>
            <a:r>
              <a:rPr lang="de-DE" sz="2000" dirty="0"/>
              <a:t>| </a:t>
            </a:r>
            <a:r>
              <a:rPr lang="de-DE" sz="2000" b="1" dirty="0" err="1">
                <a:solidFill>
                  <a:srgbClr val="000080"/>
                </a:solidFill>
              </a:rPr>
              <a:t>yield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i="1" dirty="0" err="1">
                <a:solidFill>
                  <a:srgbClr val="C37522"/>
                </a:solidFill>
              </a:rPr>
              <a:t>i</a:t>
            </a:r>
            <a:r>
              <a:rPr lang="de-DE" sz="2000" dirty="0" err="1"/>
              <a:t>+</a:t>
            </a:r>
            <a:r>
              <a:rPr lang="de-DE" sz="2000" i="1" dirty="0" err="1">
                <a:solidFill>
                  <a:srgbClr val="C37522"/>
                </a:solidFill>
              </a:rPr>
              <a:t>a</a:t>
            </a:r>
            <a:r>
              <a:rPr lang="de-DE" sz="2000" dirty="0"/>
              <a:t>}</a:t>
            </a:r>
            <a:br>
              <a:rPr lang="de-DE" sz="2000" dirty="0"/>
            </a:br>
            <a:r>
              <a:rPr lang="de-DE" sz="2000" b="1" dirty="0">
                <a:solidFill>
                  <a:srgbClr val="000080"/>
                </a:solidFill>
              </a:rPr>
              <a:t>end</a:t>
            </a:r>
          </a:p>
          <a:p>
            <a:pPr marL="400050" lvl="1" indent="0">
              <a:buNone/>
            </a:pPr>
            <a:endParaRPr lang="de-DE" sz="2000" b="1" dirty="0">
              <a:solidFill>
                <a:srgbClr val="000080"/>
              </a:solidFill>
            </a:endParaRPr>
          </a:p>
          <a:p>
            <a:r>
              <a:rPr lang="de-DE" dirty="0"/>
              <a:t>Verwendung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foo</a:t>
            </a:r>
            <a:r>
              <a:rPr lang="de-DE" sz="2000" dirty="0"/>
              <a:t>(2){|</a:t>
            </a:r>
            <a:r>
              <a:rPr lang="de-DE" sz="2000" i="1" dirty="0">
                <a:solidFill>
                  <a:srgbClr val="C37522"/>
                </a:solidFill>
              </a:rPr>
              <a:t>i</a:t>
            </a:r>
            <a:r>
              <a:rPr lang="de-DE" sz="2000" dirty="0"/>
              <a:t>| </a:t>
            </a:r>
            <a:r>
              <a:rPr lang="de-DE" sz="2000" dirty="0" err="1"/>
              <a:t>puts</a:t>
            </a:r>
            <a:r>
              <a:rPr lang="de-DE" sz="2000" dirty="0"/>
              <a:t> </a:t>
            </a:r>
            <a:r>
              <a:rPr lang="de-DE" sz="2000" i="1" dirty="0">
                <a:solidFill>
                  <a:srgbClr val="C37522"/>
                </a:solidFill>
              </a:rPr>
              <a:t>i </a:t>
            </a:r>
            <a:r>
              <a:rPr lang="de-DE" sz="2000" dirty="0"/>
              <a:t>}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Definition</a:t>
            </a:r>
          </a:p>
          <a:p>
            <a:pPr marL="400050" lvl="1" indent="0">
              <a:buNone/>
            </a:pPr>
            <a:r>
              <a:rPr lang="de-DE" sz="2000" b="1" dirty="0" err="1">
                <a:solidFill>
                  <a:srgbClr val="000080"/>
                </a:solidFill>
              </a:rPr>
              <a:t>def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i="1" dirty="0" err="1">
                <a:solidFill>
                  <a:srgbClr val="0000FF"/>
                </a:solidFill>
              </a:rPr>
              <a:t>foo</a:t>
            </a:r>
            <a:r>
              <a:rPr lang="de-DE" sz="2000" dirty="0"/>
              <a:t>(</a:t>
            </a:r>
            <a:r>
              <a:rPr lang="de-DE" sz="2000" i="1" dirty="0">
                <a:solidFill>
                  <a:srgbClr val="C37522"/>
                </a:solidFill>
              </a:rPr>
              <a:t>a</a:t>
            </a:r>
            <a:r>
              <a:rPr lang="de-DE" sz="2000" dirty="0"/>
              <a:t>, &amp;</a:t>
            </a:r>
            <a:r>
              <a:rPr lang="de-DE" sz="2000" i="1" dirty="0">
                <a:solidFill>
                  <a:srgbClr val="C37522"/>
                </a:solidFill>
              </a:rPr>
              <a:t>block</a:t>
            </a:r>
            <a:r>
              <a:rPr lang="de-DE" sz="2000" dirty="0"/>
              <a:t>)</a:t>
            </a:r>
            <a:br>
              <a:rPr lang="de-DE" sz="2000" dirty="0">
                <a:solidFill>
                  <a:srgbClr val="0000FF"/>
                </a:solidFill>
              </a:rPr>
            </a:br>
            <a:r>
              <a:rPr lang="de-DE" sz="2000" dirty="0">
                <a:solidFill>
                  <a:srgbClr val="0000FF"/>
                </a:solidFill>
              </a:rPr>
              <a:t>  </a:t>
            </a:r>
            <a:r>
              <a:rPr lang="de-DE" sz="2000" i="1" dirty="0" err="1">
                <a:solidFill>
                  <a:srgbClr val="C37522"/>
                </a:solidFill>
              </a:rPr>
              <a:t>block</a:t>
            </a:r>
            <a:r>
              <a:rPr lang="de-DE" sz="2000" dirty="0" err="1"/>
              <a:t>.call</a:t>
            </a:r>
            <a:r>
              <a:rPr lang="de-DE" sz="2000" dirty="0"/>
              <a:t> </a:t>
            </a:r>
            <a:r>
              <a:rPr lang="de-DE" sz="2000" i="1" dirty="0">
                <a:solidFill>
                  <a:srgbClr val="C37522"/>
                </a:solidFill>
              </a:rPr>
              <a:t>a</a:t>
            </a:r>
            <a:br>
              <a:rPr lang="de-DE" sz="2000" dirty="0">
                <a:solidFill>
                  <a:srgbClr val="0000FF"/>
                </a:solidFill>
              </a:rPr>
            </a:br>
            <a:r>
              <a:rPr lang="de-DE" sz="2000" dirty="0">
                <a:solidFill>
                  <a:srgbClr val="0000FF"/>
                </a:solidFill>
              </a:rPr>
              <a:t>  10</a:t>
            </a:r>
            <a:r>
              <a:rPr lang="de-DE" sz="2000" dirty="0"/>
              <a:t>.times.map{|</a:t>
            </a:r>
            <a:r>
              <a:rPr lang="de-DE" sz="2000" i="1" dirty="0">
                <a:solidFill>
                  <a:srgbClr val="C37522"/>
                </a:solidFill>
              </a:rPr>
              <a:t>i</a:t>
            </a:r>
            <a:r>
              <a:rPr lang="de-DE" sz="2000" dirty="0"/>
              <a:t>| </a:t>
            </a:r>
            <a:r>
              <a:rPr lang="de-DE" sz="2000" b="1" dirty="0" err="1">
                <a:solidFill>
                  <a:srgbClr val="000080"/>
                </a:solidFill>
              </a:rPr>
              <a:t>yield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i="1" dirty="0" err="1">
                <a:solidFill>
                  <a:srgbClr val="C37522"/>
                </a:solidFill>
              </a:rPr>
              <a:t>i</a:t>
            </a:r>
            <a:r>
              <a:rPr lang="de-DE" sz="2000" dirty="0" err="1"/>
              <a:t>+</a:t>
            </a:r>
            <a:r>
              <a:rPr lang="de-DE" sz="2000" i="1" dirty="0" err="1">
                <a:solidFill>
                  <a:srgbClr val="C37522"/>
                </a:solidFill>
              </a:rPr>
              <a:t>a</a:t>
            </a:r>
            <a:r>
              <a:rPr lang="de-DE" sz="2000" dirty="0"/>
              <a:t>}</a:t>
            </a:r>
            <a:br>
              <a:rPr lang="de-DE" sz="2000" dirty="0"/>
            </a:br>
            <a:r>
              <a:rPr lang="de-DE" sz="2000" b="1" dirty="0">
                <a:solidFill>
                  <a:srgbClr val="000080"/>
                </a:solidFill>
              </a:rPr>
              <a:t>end</a:t>
            </a:r>
          </a:p>
          <a:p>
            <a:pPr marL="0" indent="0">
              <a:buNone/>
            </a:pPr>
            <a:endParaRPr lang="de-DE" b="1" dirty="0">
              <a:solidFill>
                <a:srgbClr val="000080"/>
              </a:solidFill>
            </a:endParaRPr>
          </a:p>
          <a:p>
            <a:endParaRPr lang="de-DE" dirty="0"/>
          </a:p>
          <a:p>
            <a:r>
              <a:rPr lang="de-DE" dirty="0"/>
              <a:t>Verwendung</a:t>
            </a:r>
          </a:p>
          <a:p>
            <a:pPr marL="0" indent="0">
              <a:buNone/>
            </a:pPr>
            <a:br>
              <a:rPr lang="de-DE" b="1" dirty="0">
                <a:solidFill>
                  <a:srgbClr val="000080"/>
                </a:solidFill>
              </a:rPr>
            </a:br>
            <a:r>
              <a:rPr lang="de-DE" sz="2000" dirty="0" err="1"/>
              <a:t>foo</a:t>
            </a:r>
            <a:r>
              <a:rPr lang="de-DE" sz="2000" dirty="0"/>
              <a:t>(1) </a:t>
            </a:r>
            <a:r>
              <a:rPr lang="de-DE" sz="2000" b="1" dirty="0">
                <a:solidFill>
                  <a:srgbClr val="000080"/>
                </a:solidFill>
              </a:rPr>
              <a:t>do </a:t>
            </a:r>
            <a:r>
              <a:rPr lang="de-DE" sz="2000" dirty="0"/>
              <a:t>|</a:t>
            </a:r>
            <a:r>
              <a:rPr lang="de-DE" sz="2000" i="1" dirty="0">
                <a:solidFill>
                  <a:srgbClr val="C37522"/>
                </a:solidFill>
              </a:rPr>
              <a:t>i</a:t>
            </a:r>
            <a:r>
              <a:rPr lang="de-DE" sz="2000" dirty="0"/>
              <a:t>|</a:t>
            </a:r>
            <a:br>
              <a:rPr lang="de-DE" sz="2000" dirty="0"/>
            </a:br>
            <a:r>
              <a:rPr lang="de-DE" sz="2000" dirty="0"/>
              <a:t>  </a:t>
            </a:r>
            <a:r>
              <a:rPr lang="de-DE" sz="2000" dirty="0" err="1"/>
              <a:t>puts</a:t>
            </a:r>
            <a:r>
              <a:rPr lang="de-DE" sz="2000" dirty="0"/>
              <a:t> </a:t>
            </a:r>
            <a:r>
              <a:rPr lang="de-DE" sz="2000" i="1" dirty="0">
                <a:solidFill>
                  <a:srgbClr val="C37522"/>
                </a:solidFill>
              </a:rPr>
              <a:t>i</a:t>
            </a:r>
            <a:br>
              <a:rPr lang="de-DE" sz="2000" i="1" dirty="0">
                <a:solidFill>
                  <a:srgbClr val="C37522"/>
                </a:solidFill>
              </a:rPr>
            </a:br>
            <a:r>
              <a:rPr lang="de-DE" sz="2000" b="1" dirty="0">
                <a:solidFill>
                  <a:srgbClr val="000080"/>
                </a:solidFill>
              </a:rPr>
              <a:t>end</a:t>
            </a:r>
            <a:br>
              <a:rPr lang="de-DE" sz="2000" b="1" dirty="0">
                <a:solidFill>
                  <a:srgbClr val="000080"/>
                </a:solidFill>
              </a:rPr>
            </a:br>
            <a:br>
              <a:rPr lang="de-DE" sz="2000" b="1" dirty="0">
                <a:solidFill>
                  <a:srgbClr val="000080"/>
                </a:solidFill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6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Z:\home\michael\src\dhbw\Folien\Tag 1 - Ruby\Klas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und 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589240"/>
            <a:ext cx="8229600" cy="896963"/>
          </a:xfrm>
        </p:spPr>
        <p:txBody>
          <a:bodyPr/>
          <a:lstStyle/>
          <a:p>
            <a:r>
              <a:rPr lang="de-DE" dirty="0" err="1"/>
              <a:t>Class.superclass.superclass</a:t>
            </a:r>
            <a:r>
              <a:rPr lang="de-DE" dirty="0"/>
              <a:t> etc.</a:t>
            </a:r>
          </a:p>
          <a:p>
            <a:r>
              <a:rPr lang="de-DE" dirty="0"/>
              <a:t>Class -&gt; Module -&gt; </a:t>
            </a:r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BasicObject</a:t>
            </a:r>
            <a:r>
              <a:rPr lang="de-DE" dirty="0"/>
              <a:t> -&gt; </a:t>
            </a:r>
            <a:r>
              <a:rPr lang="de-DE" dirty="0" err="1"/>
              <a:t>nil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70075"/>
              </p:ext>
            </p:extLst>
          </p:nvPr>
        </p:nvGraphicFramePr>
        <p:xfrm>
          <a:off x="827584" y="1628800"/>
          <a:ext cx="7776864" cy="379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78">
                <a:tc>
                  <a:txBody>
                    <a:bodyPr/>
                    <a:lstStyle/>
                    <a:p>
                      <a:r>
                        <a:rPr lang="de-DE" dirty="0"/>
                        <a:t>Instanziierung</a:t>
                      </a:r>
                      <a:r>
                        <a:rPr lang="de-DE" baseline="0" dirty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99">
                <a:tc>
                  <a:txBody>
                    <a:bodyPr/>
                    <a:lstStyle/>
                    <a:p>
                      <a:r>
                        <a:rPr lang="de-DE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Erzeugen von Objekten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Mixins</a:t>
                      </a:r>
                      <a:r>
                        <a:rPr lang="de-DE" dirty="0"/>
                        <a:t>,</a:t>
                      </a:r>
                      <a:r>
                        <a:rPr lang="de-DE" baseline="0" dirty="0"/>
                        <a:t> Namespace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78">
                <a:tc>
                  <a:txBody>
                    <a:bodyPr/>
                    <a:lstStyle/>
                    <a:p>
                      <a:r>
                        <a:rPr lang="de-DE" dirty="0" err="1"/>
                        <a:t>Superclass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856">
                <a:tc>
                  <a:txBody>
                    <a:bodyPr/>
                    <a:lstStyle/>
                    <a:p>
                      <a:r>
                        <a:rPr lang="de-DE" dirty="0"/>
                        <a:t>Besteht</a:t>
                      </a:r>
                      <a:r>
                        <a:rPr lang="de-DE" baseline="0" dirty="0"/>
                        <a:t> 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Methoden, </a:t>
                      </a:r>
                      <a:r>
                        <a:rPr lang="de-DE" baseline="0" dirty="0"/>
                        <a:t>Konstanten, Variablen und Klassen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Methoden, Konstanten</a:t>
                      </a:r>
                      <a:r>
                        <a:rPr lang="de-DE" baseline="0" dirty="0"/>
                        <a:t>, Variablen und Klassen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r>
                        <a:rPr lang="de-DE" dirty="0"/>
                        <a:t>Vererbung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Kann erben und vererben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Vererbung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978">
                <a:tc>
                  <a:txBody>
                    <a:bodyPr/>
                    <a:lstStyle/>
                    <a:p>
                      <a:r>
                        <a:rPr lang="de-DE" dirty="0" err="1"/>
                        <a:t>Inlude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Kann</a:t>
                      </a:r>
                      <a:r>
                        <a:rPr lang="de-DE" baseline="0" dirty="0"/>
                        <a:t> nicht </a:t>
                      </a:r>
                      <a:r>
                        <a:rPr lang="de-DE" baseline="0" dirty="0" err="1"/>
                        <a:t>includiert</a:t>
                      </a:r>
                      <a:r>
                        <a:rPr lang="de-DE" baseline="0" dirty="0"/>
                        <a:t> 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Inkludiert</a:t>
                      </a:r>
                      <a:r>
                        <a:rPr lang="de-DE" baseline="0" dirty="0"/>
                        <a:t> Methoden als </a:t>
                      </a:r>
                      <a:r>
                        <a:rPr lang="de-DE" baseline="0" dirty="0" err="1"/>
                        <a:t>Instanzmethoden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78">
                <a:tc>
                  <a:txBody>
                    <a:bodyPr/>
                    <a:lstStyle/>
                    <a:p>
                      <a:r>
                        <a:rPr lang="de-DE" dirty="0" err="1"/>
                        <a:t>Extend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</a:t>
                      </a:r>
                      <a:r>
                        <a:rPr lang="de-DE" baseline="0" dirty="0"/>
                        <a:t> über Vererbung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Singleton</a:t>
                      </a:r>
                      <a:r>
                        <a:rPr lang="de-DE" baseline="0" dirty="0"/>
                        <a:t>methoden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837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BasicObject#instance_eval</a:t>
            </a:r>
            <a:endParaRPr lang="de-DE" dirty="0"/>
          </a:p>
          <a:p>
            <a:r>
              <a:rPr lang="de-DE" u="sng" dirty="0" err="1"/>
              <a:t>BasicObject#method_missing</a:t>
            </a:r>
            <a:endParaRPr lang="de-DE" u="sng" dirty="0"/>
          </a:p>
          <a:p>
            <a:r>
              <a:rPr lang="de-DE" dirty="0" err="1"/>
              <a:t>Object#class</a:t>
            </a:r>
            <a:endParaRPr lang="de-DE" dirty="0"/>
          </a:p>
          <a:p>
            <a:r>
              <a:rPr lang="de-DE" dirty="0" err="1"/>
              <a:t>Object#clone</a:t>
            </a:r>
            <a:endParaRPr lang="de-DE" dirty="0"/>
          </a:p>
          <a:p>
            <a:r>
              <a:rPr lang="de-DE" dirty="0" err="1"/>
              <a:t>Object#define_singleton_methodObject#inspect</a:t>
            </a:r>
            <a:endParaRPr lang="de-DE" dirty="0"/>
          </a:p>
          <a:p>
            <a:r>
              <a:rPr lang="de-DE" dirty="0" err="1"/>
              <a:t>Object#instance_variable_get</a:t>
            </a:r>
            <a:r>
              <a:rPr lang="de-DE" dirty="0"/>
              <a:t>/</a:t>
            </a:r>
            <a:r>
              <a:rPr lang="de-DE" dirty="0" err="1"/>
              <a:t>set</a:t>
            </a:r>
            <a:r>
              <a:rPr lang="de-DE" dirty="0"/>
              <a:t>/</a:t>
            </a:r>
            <a:r>
              <a:rPr lang="de-DE" dirty="0" err="1"/>
              <a:t>defined</a:t>
            </a:r>
            <a:r>
              <a:rPr lang="de-DE" dirty="0"/>
              <a:t>?</a:t>
            </a:r>
          </a:p>
          <a:p>
            <a:r>
              <a:rPr lang="de-DE" dirty="0" err="1"/>
              <a:t>Object#instance_variables</a:t>
            </a:r>
            <a:endParaRPr lang="de-DE" dirty="0"/>
          </a:p>
          <a:p>
            <a:r>
              <a:rPr lang="de-DE" dirty="0" err="1"/>
              <a:t>Object#instance_of</a:t>
            </a:r>
            <a:r>
              <a:rPr lang="de-DE" dirty="0"/>
              <a:t>? 	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w/o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ancestor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/>
              <a:t>Object#is_a</a:t>
            </a:r>
            <a:r>
              <a:rPr lang="de-DE" dirty="0"/>
              <a:t>?(Class) 	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same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#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kind_of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de-DE" u="sng" dirty="0" err="1"/>
              <a:t>Object#nil</a:t>
            </a:r>
            <a:r>
              <a:rPr lang="de-DE" u="sn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4399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de-DE" dirty="0" err="1"/>
              <a:t>Object#respond_to</a:t>
            </a:r>
            <a:r>
              <a:rPr lang="de-DE" dirty="0"/>
              <a:t>?</a:t>
            </a:r>
          </a:p>
          <a:p>
            <a:r>
              <a:rPr lang="de-DE" dirty="0" err="1"/>
              <a:t>Object#send</a:t>
            </a:r>
            <a:endParaRPr lang="de-DE" dirty="0"/>
          </a:p>
          <a:p>
            <a:r>
              <a:rPr lang="de-DE" u="sng" dirty="0" err="1"/>
              <a:t>Module#attr_reader</a:t>
            </a:r>
            <a:r>
              <a:rPr lang="de-DE" u="sng" dirty="0"/>
              <a:t>/_</a:t>
            </a:r>
            <a:r>
              <a:rPr lang="de-DE" u="sng" dirty="0" err="1"/>
              <a:t>writer</a:t>
            </a:r>
            <a:r>
              <a:rPr lang="de-DE" u="sng" dirty="0"/>
              <a:t>/_</a:t>
            </a:r>
            <a:r>
              <a:rPr lang="de-DE" u="sng" dirty="0" err="1"/>
              <a:t>accessor</a:t>
            </a:r>
            <a:endParaRPr lang="de-DE" u="sng" dirty="0"/>
          </a:p>
          <a:p>
            <a:r>
              <a:rPr lang="de-DE" dirty="0" err="1"/>
              <a:t>Module#autoload</a:t>
            </a:r>
            <a:endParaRPr lang="de-DE" dirty="0"/>
          </a:p>
          <a:p>
            <a:r>
              <a:rPr lang="de-DE" dirty="0" err="1"/>
              <a:t>Module#class_eval</a:t>
            </a:r>
            <a:endParaRPr lang="de-DE" dirty="0"/>
          </a:p>
          <a:p>
            <a:r>
              <a:rPr lang="de-DE" dirty="0" err="1"/>
              <a:t>Module#include</a:t>
            </a:r>
            <a:r>
              <a:rPr lang="de-DE" dirty="0"/>
              <a:t> (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) </a:t>
            </a:r>
            <a:r>
              <a:rPr lang="de-DE" dirty="0" err="1"/>
              <a:t>Module#included</a:t>
            </a:r>
            <a:endParaRPr lang="de-DE" dirty="0"/>
          </a:p>
          <a:p>
            <a:r>
              <a:rPr lang="de-DE" dirty="0" err="1"/>
              <a:t>Module#class_variable_get</a:t>
            </a:r>
            <a:r>
              <a:rPr lang="de-DE" dirty="0"/>
              <a:t>/</a:t>
            </a:r>
            <a:r>
              <a:rPr lang="de-DE" dirty="0" err="1"/>
              <a:t>set</a:t>
            </a:r>
            <a:r>
              <a:rPr lang="de-DE" dirty="0"/>
              <a:t>/</a:t>
            </a:r>
            <a:r>
              <a:rPr lang="de-DE" dirty="0" err="1"/>
              <a:t>defined</a:t>
            </a:r>
            <a:r>
              <a:rPr lang="de-DE" dirty="0"/>
              <a:t>?</a:t>
            </a:r>
          </a:p>
          <a:p>
            <a:r>
              <a:rPr lang="de-DE" dirty="0" err="1"/>
              <a:t>Module#class_variables</a:t>
            </a:r>
            <a:endParaRPr lang="de-DE" dirty="0"/>
          </a:p>
          <a:p>
            <a:r>
              <a:rPr lang="de-DE" u="sng" dirty="0" err="1"/>
              <a:t>Module#define_method</a:t>
            </a:r>
            <a:endParaRPr lang="de-DE" u="sng" dirty="0"/>
          </a:p>
          <a:p>
            <a:r>
              <a:rPr lang="de-DE" dirty="0" err="1"/>
              <a:t>Module#name</a:t>
            </a:r>
            <a:endParaRPr lang="de-DE" u="sng" dirty="0"/>
          </a:p>
          <a:p>
            <a:endParaRPr lang="de-DE" u="sng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514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und STD-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536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Array</a:t>
            </a:r>
          </a:p>
          <a:p>
            <a:r>
              <a:rPr lang="de-DE" dirty="0" err="1"/>
              <a:t>BasicObject</a:t>
            </a:r>
            <a:endParaRPr lang="de-DE" dirty="0"/>
          </a:p>
          <a:p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Class</a:t>
            </a:r>
          </a:p>
          <a:p>
            <a:r>
              <a:rPr lang="de-DE" dirty="0"/>
              <a:t>Module</a:t>
            </a:r>
          </a:p>
          <a:p>
            <a:r>
              <a:rPr lang="de-DE" dirty="0" err="1"/>
              <a:t>NilClass</a:t>
            </a:r>
            <a:endParaRPr lang="de-DE" dirty="0"/>
          </a:p>
          <a:p>
            <a:r>
              <a:rPr lang="de-DE" dirty="0" err="1"/>
              <a:t>Numeric</a:t>
            </a:r>
            <a:endParaRPr lang="de-DE" dirty="0"/>
          </a:p>
          <a:p>
            <a:r>
              <a:rPr lang="de-DE" dirty="0"/>
              <a:t>String</a:t>
            </a:r>
          </a:p>
          <a:p>
            <a:r>
              <a:rPr lang="de-DE" dirty="0"/>
              <a:t>File, Dir</a:t>
            </a:r>
          </a:p>
          <a:p>
            <a:r>
              <a:rPr lang="de-DE" dirty="0"/>
              <a:t>Enumerator</a:t>
            </a:r>
          </a:p>
          <a:p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ENV</a:t>
            </a:r>
          </a:p>
          <a:p>
            <a:r>
              <a:rPr lang="de-DE" dirty="0" err="1"/>
              <a:t>Process</a:t>
            </a:r>
            <a:r>
              <a:rPr lang="de-DE" dirty="0"/>
              <a:t>/Thread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7984" y="1600200"/>
            <a:ext cx="447484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BigDecimal</a:t>
            </a:r>
            <a:endParaRPr lang="de-DE" dirty="0"/>
          </a:p>
          <a:p>
            <a:r>
              <a:rPr lang="de-DE" dirty="0"/>
              <a:t>Logger</a:t>
            </a:r>
          </a:p>
          <a:p>
            <a:r>
              <a:rPr lang="de-DE" dirty="0" err="1"/>
              <a:t>Json</a:t>
            </a:r>
            <a:endParaRPr lang="de-DE" dirty="0"/>
          </a:p>
          <a:p>
            <a:r>
              <a:rPr lang="de-DE" dirty="0" err="1"/>
              <a:t>Fiddle</a:t>
            </a:r>
            <a:r>
              <a:rPr lang="de-DE" dirty="0"/>
              <a:t> (c-extension)</a:t>
            </a:r>
          </a:p>
          <a:p>
            <a:r>
              <a:rPr lang="de-DE" dirty="0" err="1"/>
              <a:t>OpenSSL</a:t>
            </a:r>
            <a:endParaRPr lang="de-DE" dirty="0"/>
          </a:p>
          <a:p>
            <a:r>
              <a:rPr lang="de-DE" dirty="0"/>
              <a:t>Net</a:t>
            </a:r>
          </a:p>
          <a:p>
            <a:pPr lvl="1"/>
            <a:r>
              <a:rPr lang="de-DE" dirty="0"/>
              <a:t>HTTP/FTP/IMAP/POP/SMTP/TELNET</a:t>
            </a:r>
          </a:p>
          <a:p>
            <a:r>
              <a:rPr lang="de-DE" dirty="0"/>
              <a:t>Open3</a:t>
            </a:r>
          </a:p>
          <a:p>
            <a:r>
              <a:rPr lang="de-DE" dirty="0" err="1"/>
              <a:t>SecureRandom</a:t>
            </a:r>
            <a:endParaRPr lang="de-DE" dirty="0"/>
          </a:p>
          <a:p>
            <a:r>
              <a:rPr lang="de-DE" dirty="0"/>
              <a:t>Socket</a:t>
            </a:r>
          </a:p>
          <a:p>
            <a:r>
              <a:rPr lang="de-DE" dirty="0"/>
              <a:t>WIN32OLE</a:t>
            </a:r>
          </a:p>
          <a:p>
            <a:r>
              <a:rPr lang="de-DE" dirty="0" err="1"/>
              <a:t>Yml</a:t>
            </a:r>
            <a:r>
              <a:rPr lang="de-DE" dirty="0"/>
              <a:t> </a:t>
            </a:r>
          </a:p>
          <a:p>
            <a:r>
              <a:rPr lang="de-DE" dirty="0" err="1"/>
              <a:t>zlib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312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Ruby sonst noch kann…</a:t>
            </a:r>
          </a:p>
        </p:txBody>
      </p:sp>
      <p:pic>
        <p:nvPicPr>
          <p:cNvPr id="6" name="Inhaltsplatzhalter 5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"/>
          <a:stretch/>
        </p:blipFill>
        <p:spPr>
          <a:xfrm>
            <a:off x="467544" y="2578887"/>
            <a:ext cx="7905750" cy="3226377"/>
          </a:xfr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1"/>
          <a:stretch/>
        </p:blipFill>
        <p:spPr>
          <a:xfrm>
            <a:off x="467544" y="1714877"/>
            <a:ext cx="7920880" cy="8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Frontend Development</a:t>
            </a:r>
          </a:p>
          <a:p>
            <a:pPr lvl="1"/>
            <a:r>
              <a:rPr lang="de-DE" dirty="0" err="1"/>
              <a:t>Assets</a:t>
            </a:r>
            <a:r>
              <a:rPr lang="de-DE" dirty="0"/>
              <a:t> (CSS, JS, Images)</a:t>
            </a:r>
          </a:p>
          <a:p>
            <a:pPr lvl="1"/>
            <a:r>
              <a:rPr lang="de-DE" dirty="0"/>
              <a:t>Turbolinks &amp; </a:t>
            </a:r>
            <a:r>
              <a:rPr lang="de-DE" dirty="0" err="1"/>
              <a:t>Websockets</a:t>
            </a:r>
            <a:endParaRPr lang="de-DE" dirty="0"/>
          </a:p>
          <a:p>
            <a:pPr lvl="1"/>
            <a:r>
              <a:rPr lang="de-DE" dirty="0"/>
              <a:t>Singlepage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Advanced</a:t>
            </a:r>
            <a:endParaRPr lang="de-DE" dirty="0"/>
          </a:p>
          <a:p>
            <a:pPr lvl="1"/>
            <a:r>
              <a:rPr lang="de-DE" dirty="0"/>
              <a:t>Features</a:t>
            </a:r>
          </a:p>
          <a:p>
            <a:pPr lvl="1"/>
            <a:r>
              <a:rPr lang="de-DE" dirty="0"/>
              <a:t>Und </a:t>
            </a:r>
            <a:r>
              <a:rPr lang="de-DE" dirty="0" err="1"/>
              <a:t>Gems</a:t>
            </a:r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Advanced</a:t>
            </a:r>
            <a:r>
              <a:rPr lang="de-DE" dirty="0"/>
              <a:t> Ruby</a:t>
            </a:r>
          </a:p>
          <a:p>
            <a:pPr lvl="1"/>
            <a:r>
              <a:rPr lang="de-DE" dirty="0"/>
              <a:t>REST-API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Klausur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Ruby</a:t>
            </a:r>
          </a:p>
          <a:p>
            <a:r>
              <a:rPr lang="de-DE" dirty="0"/>
              <a:t>Rack</a:t>
            </a:r>
          </a:p>
          <a:p>
            <a:pPr lvl="1"/>
            <a:r>
              <a:rPr lang="de-DE" dirty="0"/>
              <a:t>Sinatra</a:t>
            </a:r>
          </a:p>
          <a:p>
            <a:r>
              <a:rPr lang="de-DE" dirty="0" err="1"/>
              <a:t>Rails</a:t>
            </a:r>
            <a:endParaRPr lang="de-DE" dirty="0"/>
          </a:p>
          <a:p>
            <a:pPr lvl="1"/>
            <a:r>
              <a:rPr lang="de-DE" dirty="0"/>
              <a:t>Aufbau (MVC)</a:t>
            </a:r>
          </a:p>
          <a:p>
            <a:pPr lvl="1"/>
            <a:r>
              <a:rPr lang="de-DE" dirty="0"/>
              <a:t>Model</a:t>
            </a:r>
          </a:p>
          <a:p>
            <a:pPr lvl="1"/>
            <a:r>
              <a:rPr lang="de-DE" dirty="0"/>
              <a:t>Routing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r>
              <a:rPr lang="de-DE" dirty="0"/>
              <a:t>Data Access</a:t>
            </a:r>
          </a:p>
          <a:p>
            <a:pPr lvl="1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Pattern</a:t>
            </a:r>
          </a:p>
          <a:p>
            <a:pPr lvl="1"/>
            <a:r>
              <a:rPr lang="de-DE" dirty="0" err="1"/>
              <a:t>Associations</a:t>
            </a:r>
            <a:r>
              <a:rPr lang="de-DE" dirty="0"/>
              <a:t> / </a:t>
            </a:r>
            <a:r>
              <a:rPr lang="de-DE" dirty="0" err="1"/>
              <a:t>Migrations</a:t>
            </a:r>
            <a:endParaRPr lang="de-DE" dirty="0"/>
          </a:p>
          <a:p>
            <a:r>
              <a:rPr lang="de-DE" dirty="0"/>
              <a:t>TDD</a:t>
            </a:r>
          </a:p>
          <a:p>
            <a:pPr lvl="1"/>
            <a:r>
              <a:rPr lang="de-DE" dirty="0" err="1"/>
              <a:t>Rspec</a:t>
            </a:r>
            <a:r>
              <a:rPr lang="de-DE" dirty="0"/>
              <a:t>, </a:t>
            </a:r>
            <a:r>
              <a:rPr lang="de-DE" dirty="0" err="1"/>
              <a:t>Minitest</a:t>
            </a:r>
            <a:r>
              <a:rPr lang="de-DE" dirty="0"/>
              <a:t>, </a:t>
            </a:r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TDD und DHH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665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https://www.ruby-toolbox.com/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Plugins</a:t>
            </a:r>
            <a:endParaRPr lang="de-DE" dirty="0"/>
          </a:p>
          <a:p>
            <a:r>
              <a:rPr lang="de-DE" dirty="0"/>
              <a:t>Background Processing</a:t>
            </a:r>
          </a:p>
          <a:p>
            <a:r>
              <a:rPr lang="de-DE" dirty="0"/>
              <a:t>Code Quality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Libraries</a:t>
            </a:r>
          </a:p>
          <a:p>
            <a:r>
              <a:rPr lang="de-DE" dirty="0"/>
              <a:t>Tools</a:t>
            </a:r>
          </a:p>
          <a:p>
            <a:r>
              <a:rPr lang="de-DE" dirty="0"/>
              <a:t>Frameworks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3572374" cy="76210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330E4D7-4834-8A44-8DAD-B2A50293E16F}"/>
              </a:ext>
            </a:extLst>
          </p:cNvPr>
          <p:cNvSpPr txBox="1">
            <a:spLocks/>
          </p:cNvSpPr>
          <p:nvPr/>
        </p:nvSpPr>
        <p:spPr>
          <a:xfrm>
            <a:off x="457200" y="3571634"/>
            <a:ext cx="8229600" cy="865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z="4400" dirty="0"/>
              <a:t>https://</a:t>
            </a:r>
            <a:r>
              <a:rPr lang="de-DE" sz="4400" dirty="0" err="1"/>
              <a:t>awesome-ruby.com</a:t>
            </a:r>
            <a:r>
              <a:rPr lang="de-DE" sz="4400" dirty="0"/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80413-80B4-8947-85DA-66673C30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651452"/>
            <a:ext cx="1389112" cy="12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7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RubyMine</a:t>
            </a:r>
            <a:endParaRPr lang="de-DE" dirty="0"/>
          </a:p>
          <a:p>
            <a:r>
              <a:rPr lang="de-DE" dirty="0" err="1"/>
              <a:t>LightTable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/</a:t>
            </a:r>
            <a:r>
              <a:rPr lang="de-DE" dirty="0" err="1"/>
              <a:t>Aptana</a:t>
            </a:r>
            <a:endParaRPr lang="de-DE" dirty="0"/>
          </a:p>
          <a:p>
            <a:r>
              <a:rPr lang="de-DE" dirty="0"/>
              <a:t>Sublime</a:t>
            </a:r>
          </a:p>
          <a:p>
            <a:r>
              <a:rPr lang="de-DE" dirty="0" err="1"/>
              <a:t>Netbeans</a:t>
            </a:r>
            <a:endParaRPr lang="de-DE" dirty="0"/>
          </a:p>
          <a:p>
            <a:r>
              <a:rPr lang="de-DE" dirty="0" err="1"/>
              <a:t>Emacs</a:t>
            </a:r>
            <a:endParaRPr lang="de-DE" dirty="0"/>
          </a:p>
          <a:p>
            <a:r>
              <a:rPr lang="de-DE" dirty="0" err="1"/>
              <a:t>Vi</a:t>
            </a:r>
          </a:p>
          <a:p>
            <a:r>
              <a:rPr lang="de-DE" dirty="0" err="1"/>
              <a:t>TextMate</a:t>
            </a:r>
            <a:endParaRPr lang="de-DE" dirty="0"/>
          </a:p>
        </p:txBody>
      </p:sp>
      <p:pic>
        <p:nvPicPr>
          <p:cNvPr id="3" name="Grafik 2" descr="IDEcIDE.key - em-keynote-deicide-rise-and-fall-ide.pdf - Mozilla Firefox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47" b="57576" l="5733" r="30269">
                        <a14:foregroundMark x1="25362" y1="52178" x2="30269" y2="52083"/>
                        <a14:foregroundMark x1="16426" y1="25947" x2="18647" y2="26042"/>
                        <a14:foregroundMark x1="8471" y1="51705" x2="5733" y2="51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5" t="23073" r="68125" b="38463"/>
          <a:stretch/>
        </p:blipFill>
        <p:spPr>
          <a:xfrm>
            <a:off x="4059948" y="1412776"/>
            <a:ext cx="46377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5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600" dirty="0"/>
              <a:t>Native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600" dirty="0"/>
              <a:t>Virtuell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41176" y="2212848"/>
            <a:ext cx="4762872" cy="3913632"/>
          </a:xfrm>
        </p:spPr>
        <p:txBody>
          <a:bodyPr>
            <a:normAutofit/>
          </a:bodyPr>
          <a:lstStyle/>
          <a:p>
            <a:r>
              <a:rPr lang="de-DE" sz="2800" dirty="0"/>
              <a:t>Unix/Linux/Mac</a:t>
            </a:r>
          </a:p>
          <a:p>
            <a:pPr lvl="1"/>
            <a:r>
              <a:rPr lang="de-DE" sz="1800" dirty="0" err="1"/>
              <a:t>Rbenv</a:t>
            </a:r>
            <a:r>
              <a:rPr lang="de-DE" sz="1800" dirty="0"/>
              <a:t> </a:t>
            </a:r>
            <a:r>
              <a:rPr lang="de-DE" sz="1800" dirty="0">
                <a:hlinkClick r:id="rId3"/>
              </a:rPr>
              <a:t>http://rbenv.org/</a:t>
            </a:r>
            <a:endParaRPr lang="de-DE" sz="1800" dirty="0"/>
          </a:p>
          <a:p>
            <a:pPr lvl="1"/>
            <a:r>
              <a:rPr lang="de-DE" sz="1800" dirty="0" err="1"/>
              <a:t>rvm</a:t>
            </a:r>
            <a:r>
              <a:rPr lang="de-DE" sz="1800" dirty="0"/>
              <a:t> </a:t>
            </a:r>
            <a:r>
              <a:rPr lang="de-DE" sz="1800" dirty="0">
                <a:hlinkClick r:id="rId4"/>
              </a:rPr>
              <a:t>http://rvm.io/</a:t>
            </a:r>
            <a:endParaRPr lang="de-DE" sz="1800" dirty="0"/>
          </a:p>
          <a:p>
            <a:r>
              <a:rPr lang="de-DE" sz="2800" dirty="0"/>
              <a:t>Windows</a:t>
            </a:r>
          </a:p>
          <a:p>
            <a:pPr lvl="1"/>
            <a:r>
              <a:rPr lang="de-DE" sz="1800" dirty="0"/>
              <a:t>WSL2 (</a:t>
            </a:r>
            <a:r>
              <a:rPr lang="de-DE" sz="1800" dirty="0" err="1"/>
              <a:t>google</a:t>
            </a:r>
            <a:r>
              <a:rPr lang="de-DE" sz="1800" dirty="0"/>
              <a:t> „</a:t>
            </a:r>
            <a:r>
              <a:rPr lang="de-DE" sz="1800" dirty="0" err="1"/>
              <a:t>ruby</a:t>
            </a:r>
            <a:r>
              <a:rPr lang="de-DE" sz="1800" dirty="0"/>
              <a:t> wsl2“)</a:t>
            </a:r>
          </a:p>
          <a:p>
            <a:pPr lvl="1"/>
            <a:r>
              <a:rPr lang="de-DE" sz="1800" dirty="0">
                <a:hlinkClick r:id="rId5"/>
              </a:rPr>
              <a:t>http://rubyinstaller.org/</a:t>
            </a:r>
            <a:endParaRPr lang="de-DE" sz="1800" dirty="0"/>
          </a:p>
          <a:p>
            <a:r>
              <a:rPr lang="de-DE" sz="2800" dirty="0"/>
              <a:t>Browser</a:t>
            </a:r>
          </a:p>
          <a:p>
            <a:pPr lvl="1"/>
            <a:r>
              <a:rPr lang="de-DE" sz="1800" dirty="0">
                <a:hlinkClick r:id="rId6"/>
              </a:rPr>
              <a:t>http://repl.it/languages/Ruby</a:t>
            </a:r>
            <a:endParaRPr lang="de-DE" sz="1800" dirty="0"/>
          </a:p>
          <a:p>
            <a:pPr lvl="1"/>
            <a:r>
              <a:rPr lang="de-DE" sz="1800" dirty="0">
                <a:hlinkClick r:id="rId7"/>
              </a:rPr>
              <a:t>http://tryruby.org</a:t>
            </a:r>
            <a:endParaRPr lang="de-DE" sz="180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219896" cy="3913187"/>
          </a:xfrm>
        </p:spPr>
        <p:txBody>
          <a:bodyPr/>
          <a:lstStyle/>
          <a:p>
            <a:r>
              <a:rPr lang="de-DE" dirty="0"/>
              <a:t>Docker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Vagrant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3408"/>
            <a:ext cx="2567920" cy="232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675138" y="6355512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Rbenv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rvm</a:t>
            </a:r>
            <a:r>
              <a:rPr lang="de-DE" dirty="0"/>
              <a:t>: </a:t>
            </a:r>
            <a:r>
              <a:rPr lang="de-DE" dirty="0">
                <a:hlinkClick r:id="rId9"/>
              </a:rPr>
              <a:t>http://jonathan-jackson.net/rvm-and-rbenv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2793702"/>
            <a:ext cx="405683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975" indent="-180975"/>
            <a:r>
              <a:rPr lang="en-US" dirty="0">
                <a:latin typeface="Consolas" pitchFamily="49" charset="0"/>
                <a:cs typeface="Consolas" pitchFamily="49" charset="0"/>
              </a:rPr>
              <a:t>docker run --rm -it -v $(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pwd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workdir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-p 3000:3000 ruby /bin/bash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860032" y="4293096"/>
            <a:ext cx="405683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975" indent="-180975"/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clone https://github.com/DHBW-KA/ruby_on_rails.git</a:t>
            </a:r>
          </a:p>
          <a:p>
            <a:pPr marL="180975" indent="-180975"/>
            <a:r>
              <a:rPr lang="en-US" dirty="0">
                <a:latin typeface="Consolas" pitchFamily="49" charset="0"/>
                <a:cs typeface="Consolas" pitchFamily="49" charset="0"/>
              </a:rPr>
              <a:t>cd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ruby_on_rails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&amp;&amp; vagrant up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338" y="222945"/>
            <a:ext cx="2633775" cy="111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3275856" y="5907568"/>
            <a:ext cx="3888432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975" indent="-180975"/>
            <a:r>
              <a:rPr lang="en-US" dirty="0">
                <a:latin typeface="Consolas" pitchFamily="49" charset="0"/>
                <a:cs typeface="Consolas" pitchFamily="49" charset="0"/>
              </a:rPr>
              <a:t>gem install pry &amp;&amp; pry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87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5956"/>
            <a:ext cx="7704856" cy="471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375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Übung -1 </a:t>
            </a:r>
          </a:p>
          <a:p>
            <a:pPr lvl="1"/>
            <a:r>
              <a:rPr lang="de-DE" dirty="0"/>
              <a:t>Installiere </a:t>
            </a:r>
            <a:r>
              <a:rPr lang="de-DE" dirty="0" err="1"/>
              <a:t>Vagrant</a:t>
            </a:r>
            <a:r>
              <a:rPr lang="de-DE" dirty="0"/>
              <a:t> starte </a:t>
            </a:r>
            <a:r>
              <a:rPr lang="de-DE" dirty="0" err="1"/>
              <a:t>ruby</a:t>
            </a:r>
            <a:r>
              <a:rPr lang="de-DE" dirty="0"/>
              <a:t>: 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ruby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–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version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de-DE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sudo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gem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install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pry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Pry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2"/>
            <a:endParaRPr lang="de-DE" dirty="0"/>
          </a:p>
          <a:p>
            <a:r>
              <a:rPr lang="de-DE" dirty="0"/>
              <a:t>Übung 0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puts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"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hello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world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“</a:t>
            </a:r>
          </a:p>
          <a:p>
            <a:pPr lvl="1"/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/>
              <a:t>Weitere Übungen</a:t>
            </a:r>
          </a:p>
          <a:p>
            <a:pPr lvl="1"/>
            <a:r>
              <a:rPr lang="de-DE" dirty="0">
                <a:hlinkClick r:id="rId2"/>
              </a:rPr>
              <a:t>https://github.com/DHBW-KA/rails_01-ruby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44008" y="6165304"/>
            <a:ext cx="406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http://www.ruby-doc.org</a:t>
            </a:r>
            <a:r>
              <a:rPr lang="de-DE"/>
              <a:t>/</a:t>
            </a:r>
            <a:r>
              <a:rPr lang="de-DE" b="1"/>
              <a:t>stdlib-2.7.0</a:t>
            </a:r>
            <a:r>
              <a:rPr lang="de-DE" dirty="0"/>
              <a:t>/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6165304"/>
            <a:ext cx="388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http://www.ruby-doc.org/</a:t>
            </a:r>
            <a:r>
              <a:rPr lang="de-DE" b="1" dirty="0"/>
              <a:t>core-2.7.0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21454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Übungen</a:t>
            </a:r>
          </a:p>
          <a:p>
            <a:pPr lvl="1"/>
            <a:r>
              <a:rPr lang="de-DE" sz="2400" dirty="0">
                <a:hlinkClick r:id="rId2"/>
              </a:rPr>
              <a:t>http://www.codeeval.com</a:t>
            </a:r>
            <a:endParaRPr lang="de-DE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/>
          <a:stretch/>
        </p:blipFill>
        <p:spPr bwMode="auto">
          <a:xfrm>
            <a:off x="539552" y="2492896"/>
            <a:ext cx="807026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49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Vagrant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anchor="ctr"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virtualbox</a:t>
            </a:r>
            <a:endParaRPr lang="de-DE" dirty="0"/>
          </a:p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vagrant-vbguest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sz="2000" dirty="0">
                <a:hlinkClick r:id="rId2"/>
              </a:rPr>
              <a:t>https://github.com/DHBW-KA/ruby_on_rails.git</a:t>
            </a:r>
            <a:endParaRPr lang="de-DE" sz="1400" b="1" u="sng" dirty="0"/>
          </a:p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ssh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64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Ruby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Bring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  <p:pic>
        <p:nvPicPr>
          <p:cNvPr id="4098" name="Picture 2" descr="https://www.computersnyou.com/wp-content/uploads/2013/03/rub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12" y="260648"/>
            <a:ext cx="3380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6298" cy="4525963"/>
          </a:xfrm>
        </p:spPr>
        <p:txBody>
          <a:bodyPr/>
          <a:lstStyle/>
          <a:p>
            <a:r>
              <a:rPr lang="de-DE" dirty="0"/>
              <a:t>Yukihiro "Matz" Matsumoto</a:t>
            </a:r>
          </a:p>
          <a:p>
            <a:r>
              <a:rPr lang="en-US" dirty="0"/>
              <a:t>Chief Architect of Ruby at </a:t>
            </a:r>
            <a:br>
              <a:rPr lang="en-US" dirty="0"/>
            </a:br>
            <a:r>
              <a:rPr lang="en-US" dirty="0" err="1"/>
              <a:t>Heroku</a:t>
            </a:r>
            <a:r>
              <a:rPr lang="en-US" dirty="0"/>
              <a:t> in San Francisco</a:t>
            </a:r>
            <a:endParaRPr lang="de-DE" dirty="0"/>
          </a:p>
          <a:p>
            <a:r>
              <a:rPr lang="en-US" dirty="0" err="1"/>
              <a:t>Erster</a:t>
            </a:r>
            <a:r>
              <a:rPr lang="en-US" dirty="0"/>
              <a:t> </a:t>
            </a:r>
            <a:r>
              <a:rPr lang="en-US" dirty="0" err="1"/>
              <a:t>Entwurf</a:t>
            </a:r>
            <a:br>
              <a:rPr lang="en-US" dirty="0"/>
            </a:b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Jahr</a:t>
            </a:r>
            <a:r>
              <a:rPr lang="en-US" dirty="0"/>
              <a:t> 1993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16192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915816" y="4509120"/>
            <a:ext cx="5544616" cy="187220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/>
              <a:t>“Some may say Ruby is a bad rip-off of Lisp or Smalltalk, and I admit that. But it is nicer to ordinary people. “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241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“My language is perfect. It can do everything.”</a:t>
            </a:r>
          </a:p>
          <a:p>
            <a:endParaRPr lang="en-US" dirty="0"/>
          </a:p>
          <a:p>
            <a:pPr lvl="1" algn="r"/>
            <a:r>
              <a:rPr lang="en-US" dirty="0"/>
              <a:t>Assembler,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!</a:t>
            </a:r>
          </a:p>
          <a:p>
            <a:pPr lvl="1" algn="r"/>
            <a:endParaRPr lang="en-US" dirty="0"/>
          </a:p>
          <a:p>
            <a:r>
              <a:rPr lang="en-US" dirty="0"/>
              <a:t>“language that make me productive while being fun to use”</a:t>
            </a:r>
          </a:p>
          <a:p>
            <a:endParaRPr lang="en-US" dirty="0"/>
          </a:p>
          <a:p>
            <a:r>
              <a:rPr lang="en-US" dirty="0"/>
              <a:t>“Instead of emphasizing the what, I want to emphasize the how part: how we feel while programming”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21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24.02.</a:t>
            </a:r>
            <a:r>
              <a:rPr lang="de-DE" b="1" dirty="0"/>
              <a:t>1993</a:t>
            </a:r>
            <a:r>
              <a:rPr lang="de-DE" dirty="0"/>
              <a:t> – Erste Erwähnung</a:t>
            </a:r>
          </a:p>
          <a:p>
            <a:r>
              <a:rPr lang="en-US" dirty="0"/>
              <a:t>21.12.</a:t>
            </a:r>
            <a:r>
              <a:rPr lang="en-US" b="1" dirty="0"/>
              <a:t>1995</a:t>
            </a:r>
            <a:r>
              <a:rPr lang="en-US" dirty="0"/>
              <a:t> –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öffentliche</a:t>
            </a:r>
            <a:r>
              <a:rPr lang="en-US" dirty="0"/>
              <a:t> Version V0.95</a:t>
            </a:r>
          </a:p>
          <a:p>
            <a:r>
              <a:rPr lang="en-US" dirty="0"/>
              <a:t>25.12.</a:t>
            </a:r>
            <a:r>
              <a:rPr lang="en-US" b="1" dirty="0"/>
              <a:t>1996</a:t>
            </a:r>
            <a:r>
              <a:rPr lang="en-US" dirty="0"/>
              <a:t> – Ruby 1.0</a:t>
            </a:r>
          </a:p>
          <a:p>
            <a:r>
              <a:rPr lang="en-US" b="1" dirty="0"/>
              <a:t>1997</a:t>
            </a:r>
            <a:r>
              <a:rPr lang="en-US" dirty="0"/>
              <a:t> </a:t>
            </a:r>
            <a:r>
              <a:rPr lang="en-US" dirty="0" err="1"/>
              <a:t>Matz</a:t>
            </a:r>
            <a:r>
              <a:rPr lang="en-US" dirty="0"/>
              <a:t> </a:t>
            </a:r>
            <a:r>
              <a:rPr lang="en-US" dirty="0" err="1"/>
              <a:t>arbeitet</a:t>
            </a:r>
            <a:r>
              <a:rPr lang="en-US" dirty="0"/>
              <a:t> </a:t>
            </a:r>
            <a:r>
              <a:rPr lang="en-US" dirty="0" err="1"/>
              <a:t>Vollzeit</a:t>
            </a:r>
            <a:r>
              <a:rPr lang="en-US" dirty="0"/>
              <a:t> an Ruby</a:t>
            </a:r>
          </a:p>
          <a:p>
            <a:r>
              <a:rPr lang="en-US" dirty="0" err="1"/>
              <a:t>Dezember</a:t>
            </a:r>
            <a:r>
              <a:rPr lang="en-US" dirty="0"/>
              <a:t> </a:t>
            </a:r>
            <a:r>
              <a:rPr lang="en-US" b="1" dirty="0"/>
              <a:t>1998</a:t>
            </a:r>
            <a:r>
              <a:rPr lang="en-US" dirty="0"/>
              <a:t> – Ruby 1.2</a:t>
            </a:r>
          </a:p>
          <a:p>
            <a:r>
              <a:rPr lang="en-US" dirty="0"/>
              <a:t>August </a:t>
            </a:r>
            <a:r>
              <a:rPr lang="en-US" b="1" dirty="0"/>
              <a:t>1999</a:t>
            </a:r>
            <a:r>
              <a:rPr lang="en-US" dirty="0"/>
              <a:t> – Ruby 1.4</a:t>
            </a:r>
          </a:p>
          <a:p>
            <a:r>
              <a:rPr lang="en-US" dirty="0"/>
              <a:t>September </a:t>
            </a:r>
            <a:r>
              <a:rPr lang="en-US" b="1" dirty="0"/>
              <a:t>2000</a:t>
            </a:r>
            <a:r>
              <a:rPr lang="en-US" dirty="0"/>
              <a:t> – Ruby 1.6</a:t>
            </a:r>
          </a:p>
          <a:p>
            <a:r>
              <a:rPr lang="en-US" b="1" dirty="0"/>
              <a:t>2004 – </a:t>
            </a:r>
            <a:r>
              <a:rPr lang="en-US" dirty="0"/>
              <a:t>DHH </a:t>
            </a:r>
            <a:r>
              <a:rPr lang="en-US" dirty="0" err="1"/>
              <a:t>veröffentlicht</a:t>
            </a:r>
            <a:r>
              <a:rPr lang="en-US" dirty="0"/>
              <a:t> “Ruby on Rails”</a:t>
            </a:r>
          </a:p>
          <a:p>
            <a:endParaRPr lang="en-US" dirty="0"/>
          </a:p>
          <a:p>
            <a:r>
              <a:rPr lang="en-US" dirty="0" err="1"/>
              <a:t>Aktuell</a:t>
            </a:r>
            <a:r>
              <a:rPr lang="en-US" dirty="0"/>
              <a:t>: 2.7.0</a:t>
            </a:r>
          </a:p>
          <a:p>
            <a:endParaRPr lang="de-DE" dirty="0"/>
          </a:p>
        </p:txBody>
      </p:sp>
      <p:pic>
        <p:nvPicPr>
          <p:cNvPr id="6148" name="Picture 4" descr="2015 new y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50" l="6595" r="93593">
                        <a14:foregroundMark x1="14636" y1="79062" x2="76884" y2="85678"/>
                        <a14:foregroundMark x1="69661" y1="84673" x2="17337" y2="83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797978" cy="209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AC455-E318-4548-9A56-B1CC9B2C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0"/>
            <a:ext cx="8354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9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486</TotalTime>
  <Words>2042</Words>
  <Application>Microsoft Macintosh PowerPoint</Application>
  <PresentationFormat>On-screen Show (4:3)</PresentationFormat>
  <Paragraphs>510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Gothic</vt:lpstr>
      <vt:lpstr>Consolas</vt:lpstr>
      <vt:lpstr>Courier New</vt:lpstr>
      <vt:lpstr>Palatino Linotype</vt:lpstr>
      <vt:lpstr>Executive</vt:lpstr>
      <vt:lpstr>Ruby on Rails</vt:lpstr>
      <vt:lpstr>Wer?</vt:lpstr>
      <vt:lpstr>Modern Web Development</vt:lpstr>
      <vt:lpstr>Ruby on Rails</vt:lpstr>
      <vt:lpstr>Ruby</vt:lpstr>
      <vt:lpstr>Wer?</vt:lpstr>
      <vt:lpstr>Warum?</vt:lpstr>
      <vt:lpstr>Historie</vt:lpstr>
      <vt:lpstr>PowerPoint Presentation</vt:lpstr>
      <vt:lpstr>PowerPoint Presentation</vt:lpstr>
      <vt:lpstr>Popularity Index (Pypl)</vt:lpstr>
      <vt:lpstr>StackOverflow vs. Github</vt:lpstr>
      <vt:lpstr>StackOverflow vs. Github</vt:lpstr>
      <vt:lpstr>Startup -&gt; Enterprise ready</vt:lpstr>
      <vt:lpstr>Implementations</vt:lpstr>
      <vt:lpstr>Eigenschaften</vt:lpstr>
      <vt:lpstr>Ruby und seine Prinzipien</vt:lpstr>
      <vt:lpstr>Principle of Least Suprise</vt:lpstr>
      <vt:lpstr>Ruby Syntax</vt:lpstr>
      <vt:lpstr>Unterschiede zu anderen Sprachen (C++, Java, PHP, …)</vt:lpstr>
      <vt:lpstr>Namenskonvention</vt:lpstr>
      <vt:lpstr>Variablen und ihr Scope</vt:lpstr>
      <vt:lpstr>Klassen in Ruby</vt:lpstr>
      <vt:lpstr>Klassen in Ruby</vt:lpstr>
      <vt:lpstr>Klassen in Ruby</vt:lpstr>
      <vt:lpstr>Alles ist eine Klasse</vt:lpstr>
      <vt:lpstr>Methoden</vt:lpstr>
      <vt:lpstr>Symbol und String</vt:lpstr>
      <vt:lpstr>Hash und Array</vt:lpstr>
      <vt:lpstr>Meta-Magic</vt:lpstr>
      <vt:lpstr>Mixins</vt:lpstr>
      <vt:lpstr>I/O</vt:lpstr>
      <vt:lpstr>Ruby Block Syntax</vt:lpstr>
      <vt:lpstr>PowerPoint Presentation</vt:lpstr>
      <vt:lpstr>Klassen und Module</vt:lpstr>
      <vt:lpstr>Dynamische Eigenschaften</vt:lpstr>
      <vt:lpstr>Dynamische Eigenschaften</vt:lpstr>
      <vt:lpstr>Core und STD-Lib</vt:lpstr>
      <vt:lpstr>Was Ruby sonst noch kann…</vt:lpstr>
      <vt:lpstr>https://www.ruby-toolbox.com/</vt:lpstr>
      <vt:lpstr>IDE</vt:lpstr>
      <vt:lpstr>Installation</vt:lpstr>
      <vt:lpstr>Installation</vt:lpstr>
      <vt:lpstr>Übungen</vt:lpstr>
      <vt:lpstr>Übungen</vt:lpstr>
      <vt:lpstr>Vagrant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199</cp:revision>
  <dcterms:created xsi:type="dcterms:W3CDTF">2015-02-03T19:25:05Z</dcterms:created>
  <dcterms:modified xsi:type="dcterms:W3CDTF">2020-02-23T09:18:46Z</dcterms:modified>
</cp:coreProperties>
</file>