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35" r:id="rId2"/>
    <p:sldId id="338" r:id="rId3"/>
    <p:sldId id="330" r:id="rId4"/>
    <p:sldId id="331" r:id="rId5"/>
    <p:sldId id="332" r:id="rId6"/>
    <p:sldId id="333" r:id="rId7"/>
    <p:sldId id="256" r:id="rId8"/>
    <p:sldId id="257" r:id="rId9"/>
    <p:sldId id="300" r:id="rId10"/>
    <p:sldId id="299" r:id="rId11"/>
    <p:sldId id="304" r:id="rId12"/>
    <p:sldId id="303" r:id="rId13"/>
    <p:sldId id="302" r:id="rId14"/>
    <p:sldId id="305" r:id="rId15"/>
    <p:sldId id="306" r:id="rId16"/>
    <p:sldId id="301" r:id="rId17"/>
    <p:sldId id="308" r:id="rId18"/>
    <p:sldId id="311" r:id="rId19"/>
    <p:sldId id="307" r:id="rId20"/>
    <p:sldId id="310" r:id="rId21"/>
    <p:sldId id="312" r:id="rId22"/>
    <p:sldId id="314" r:id="rId23"/>
    <p:sldId id="313" r:id="rId24"/>
    <p:sldId id="315" r:id="rId25"/>
    <p:sldId id="316" r:id="rId26"/>
    <p:sldId id="317" r:id="rId27"/>
    <p:sldId id="322" r:id="rId28"/>
    <p:sldId id="323" r:id="rId29"/>
    <p:sldId id="318" r:id="rId30"/>
    <p:sldId id="324" r:id="rId31"/>
    <p:sldId id="319" r:id="rId32"/>
    <p:sldId id="325" r:id="rId33"/>
    <p:sldId id="320" r:id="rId34"/>
    <p:sldId id="334" r:id="rId35"/>
    <p:sldId id="326" r:id="rId36"/>
    <p:sldId id="327" r:id="rId37"/>
    <p:sldId id="328" r:id="rId38"/>
    <p:sldId id="336" r:id="rId39"/>
    <p:sldId id="297" r:id="rId40"/>
    <p:sldId id="337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335"/>
            <p14:sldId id="338"/>
            <p14:sldId id="330"/>
            <p14:sldId id="331"/>
            <p14:sldId id="332"/>
            <p14:sldId id="333"/>
            <p14:sldId id="256"/>
            <p14:sldId id="257"/>
            <p14:sldId id="300"/>
            <p14:sldId id="299"/>
            <p14:sldId id="304"/>
            <p14:sldId id="303"/>
            <p14:sldId id="302"/>
            <p14:sldId id="305"/>
            <p14:sldId id="306"/>
            <p14:sldId id="301"/>
            <p14:sldId id="308"/>
            <p14:sldId id="311"/>
            <p14:sldId id="307"/>
            <p14:sldId id="310"/>
            <p14:sldId id="312"/>
            <p14:sldId id="314"/>
            <p14:sldId id="313"/>
            <p14:sldId id="315"/>
            <p14:sldId id="316"/>
            <p14:sldId id="317"/>
            <p14:sldId id="322"/>
            <p14:sldId id="323"/>
            <p14:sldId id="318"/>
            <p14:sldId id="324"/>
            <p14:sldId id="319"/>
            <p14:sldId id="325"/>
            <p14:sldId id="320"/>
            <p14:sldId id="334"/>
            <p14:sldId id="326"/>
            <p14:sldId id="327"/>
            <p14:sldId id="328"/>
            <p14:sldId id="336"/>
            <p14:sldId id="29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E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12" autoAdjust="0"/>
    <p:restoredTop sz="81538" autoAdjust="0"/>
  </p:normalViewPr>
  <p:slideViewPr>
    <p:cSldViewPr>
      <p:cViewPr varScale="1">
        <p:scale>
          <a:sx n="130" d="100"/>
          <a:sy n="130" d="100"/>
        </p:scale>
        <p:origin x="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~60min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70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16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0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0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Ganze Note!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6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05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  nested resources: account &gt; </a:t>
            </a:r>
            <a:r>
              <a:rPr lang="en-US" dirty="0" err="1"/>
              <a:t>book_entry</a:t>
            </a:r>
            <a:endParaRPr lang="en-US" dirty="0"/>
          </a:p>
          <a:p>
            <a:r>
              <a:rPr lang="en-US" dirty="0"/>
              <a:t>  validate uniqueness name, email</a:t>
            </a:r>
          </a:p>
          <a:p>
            <a:r>
              <a:rPr lang="en-US" dirty="0"/>
              <a:t>  </a:t>
            </a:r>
            <a:r>
              <a:rPr lang="en-US" dirty="0" err="1"/>
              <a:t>habtm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3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  <a:p>
            <a:r>
              <a:rPr lang="de-DE" dirty="0"/>
              <a:t>IDEMPOTENT</a:t>
            </a:r>
            <a:r>
              <a:rPr lang="de-DE" baseline="0" dirty="0"/>
              <a:t> (was ist das) – GET, HEAD, PUT, DELETE</a:t>
            </a:r>
          </a:p>
          <a:p>
            <a:r>
              <a:rPr lang="de-DE" baseline="0" dirty="0"/>
              <a:t>SAFE (was ist das?) – GET, HEAD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24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5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09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OWASP Top 1 seit min. 4 Jahren</a:t>
            </a:r>
          </a:p>
          <a:p>
            <a:r>
              <a:rPr lang="de-DE" dirty="0"/>
              <a:t>Abstraktion Assembler Story DCF-77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6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TDG: An object that acts as a Gateway (466) to a database table. One instance handles all the rows in the table.</a:t>
            </a:r>
          </a:p>
          <a:p>
            <a:r>
              <a:rPr lang="en-US" dirty="0"/>
              <a:t>RDG:</a:t>
            </a:r>
            <a:r>
              <a:rPr lang="en-US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43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wenn </a:t>
            </a:r>
            <a:r>
              <a:rPr lang="de-DE" dirty="0" err="1"/>
              <a:t>assembly_parts</a:t>
            </a:r>
            <a:r>
              <a:rPr lang="de-DE" dirty="0"/>
              <a:t> noch ein zusätzliches Feld hat?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19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6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175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19.03.20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BW-KA/rails_03_ar-exerci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53769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und Verhalten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07704" y="5013176"/>
            <a:ext cx="549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“An object that wraps a row in a database table or view, encapsulates the database access, and adds domain logic on that data.”		</a:t>
            </a:r>
            <a:r>
              <a:rPr lang="en-US" dirty="0"/>
              <a:t>Martin Fowler</a:t>
            </a:r>
            <a:endParaRPr lang="de-DE" dirty="0"/>
          </a:p>
        </p:txBody>
      </p:sp>
      <p:pic>
        <p:nvPicPr>
          <p:cNvPr id="2050" name="Picture 2" descr="http://www.martinfowler.com/eaaCatalog/activeRecord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48" y="2060848"/>
            <a:ext cx="404185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pic>
        <p:nvPicPr>
          <p:cNvPr id="6" name="Inhaltsplatzhalter 5" descr="Getting Started with Rails — Ruby on Rails Guide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59" y="1600200"/>
            <a:ext cx="6546482" cy="4525963"/>
          </a:xfrm>
        </p:spPr>
      </p:pic>
      <p:sp>
        <p:nvSpPr>
          <p:cNvPr id="7" name="Textfeld 6"/>
          <p:cNvSpPr txBox="1"/>
          <p:nvPr/>
        </p:nvSpPr>
        <p:spPr>
          <a:xfrm>
            <a:off x="1331640" y="1916832"/>
            <a:ext cx="64087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http://guides.</a:t>
            </a:r>
            <a:r>
              <a:rPr lang="de-DE" b="1" dirty="0"/>
              <a:t>rubyonrails</a:t>
            </a:r>
            <a:r>
              <a:rPr lang="de-DE" dirty="0"/>
              <a:t>.org/getting_started.html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3131840" y="3501008"/>
            <a:ext cx="1296144" cy="1008112"/>
          </a:xfrm>
          <a:prstGeom prst="roundRect">
            <a:avLst/>
          </a:prstGeom>
          <a:solidFill>
            <a:srgbClr val="FFFFFF">
              <a:alpha val="2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 rot="19864312">
            <a:off x="89511" y="4956643"/>
            <a:ext cx="3143455" cy="3960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05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Schema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Aktuelles Schema</a:t>
            </a:r>
          </a:p>
          <a:p>
            <a:r>
              <a:rPr lang="de-DE" dirty="0"/>
              <a:t>Read-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Wird aus den </a:t>
            </a:r>
            <a:r>
              <a:rPr lang="de-DE" dirty="0" err="1"/>
              <a:t>Migrations</a:t>
            </a:r>
            <a:r>
              <a:rPr lang="de-DE" dirty="0"/>
              <a:t> generiert</a:t>
            </a:r>
          </a:p>
          <a:p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3573016"/>
            <a:ext cx="677549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20190220094657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create_table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posts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cascade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de-DE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"title"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.datetime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.datetime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updated_at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 descr="src - [C:\Users\Michael\ownCloud\DHBW\src] - ...\blog\db\schema.rb - RubyMine 7.0.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18680" r="18437" b="72535"/>
          <a:stretch/>
        </p:blipFill>
        <p:spPr>
          <a:xfrm>
            <a:off x="5920466" y="1412776"/>
            <a:ext cx="2923395" cy="113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16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Migrations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eines DB-Vorgangs</a:t>
            </a:r>
          </a:p>
          <a:p>
            <a:r>
              <a:rPr lang="de-DE" dirty="0"/>
              <a:t>Datenbankschema weiter entwickeln</a:t>
            </a:r>
          </a:p>
          <a:p>
            <a:r>
              <a:rPr lang="de-DE" dirty="0"/>
              <a:t>Vorwärts(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r>
              <a:rPr lang="de-DE" dirty="0"/>
              <a:t>Rückwärts (down)</a:t>
            </a:r>
          </a:p>
          <a:p>
            <a:r>
              <a:rPr lang="de-DE" dirty="0"/>
              <a:t>Datenmigration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275856" y="3428998"/>
            <a:ext cx="5742309" cy="313932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CreatePosts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b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create_table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:posts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:title</a:t>
            </a: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:body</a:t>
            </a: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.timestamps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3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Migrations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DDL</a:t>
            </a:r>
          </a:p>
          <a:p>
            <a:pPr lvl="1"/>
            <a:r>
              <a:rPr lang="de-DE" b="1" dirty="0" err="1"/>
              <a:t>create_table</a:t>
            </a:r>
            <a:r>
              <a:rPr lang="de-DE" dirty="0"/>
              <a:t> / </a:t>
            </a:r>
            <a:r>
              <a:rPr lang="de-DE" dirty="0" err="1"/>
              <a:t>drop_table</a:t>
            </a:r>
            <a:endParaRPr lang="de-DE" dirty="0"/>
          </a:p>
          <a:p>
            <a:pPr lvl="1"/>
            <a:r>
              <a:rPr lang="de-DE" b="1" dirty="0" err="1"/>
              <a:t>create_join_table</a:t>
            </a:r>
            <a:r>
              <a:rPr lang="de-DE" dirty="0"/>
              <a:t> / </a:t>
            </a:r>
            <a:r>
              <a:rPr lang="de-DE" dirty="0" err="1"/>
              <a:t>drop_join_table</a:t>
            </a:r>
            <a:endParaRPr lang="de-DE" dirty="0"/>
          </a:p>
          <a:p>
            <a:pPr lvl="1"/>
            <a:r>
              <a:rPr lang="de-DE" dirty="0" err="1"/>
              <a:t>add_column</a:t>
            </a:r>
            <a:r>
              <a:rPr lang="de-DE" dirty="0"/>
              <a:t> / </a:t>
            </a:r>
            <a:r>
              <a:rPr lang="de-DE" dirty="0" err="1"/>
              <a:t>change_column</a:t>
            </a:r>
            <a:r>
              <a:rPr lang="de-DE" dirty="0"/>
              <a:t> / </a:t>
            </a:r>
            <a:r>
              <a:rPr lang="de-DE" dirty="0" err="1"/>
              <a:t>remove_column</a:t>
            </a:r>
            <a:endParaRPr lang="de-DE" dirty="0"/>
          </a:p>
          <a:p>
            <a:pPr lvl="1"/>
            <a:r>
              <a:rPr lang="de-DE" dirty="0" err="1"/>
              <a:t>add_reference</a:t>
            </a:r>
            <a:r>
              <a:rPr lang="de-DE" dirty="0"/>
              <a:t> / </a:t>
            </a:r>
            <a:r>
              <a:rPr lang="de-DE" dirty="0" err="1"/>
              <a:t>remove_reference</a:t>
            </a:r>
            <a:endParaRPr lang="de-DE" dirty="0"/>
          </a:p>
          <a:p>
            <a:pPr lvl="1"/>
            <a:r>
              <a:rPr lang="de-DE" dirty="0" err="1"/>
              <a:t>add_timestamps</a:t>
            </a:r>
            <a:endParaRPr lang="de-DE" dirty="0"/>
          </a:p>
          <a:p>
            <a:r>
              <a:rPr lang="de-DE" dirty="0"/>
              <a:t>Datentypen</a:t>
            </a:r>
          </a:p>
          <a:p>
            <a:pPr lvl="1"/>
            <a:r>
              <a:rPr lang="de-DE" dirty="0" err="1"/>
              <a:t>string</a:t>
            </a:r>
            <a:r>
              <a:rPr lang="de-DE" dirty="0"/>
              <a:t>	- VARCHAR(255)</a:t>
            </a:r>
          </a:p>
          <a:p>
            <a:pPr lvl="1"/>
            <a:r>
              <a:rPr lang="de-DE" dirty="0" err="1"/>
              <a:t>text</a:t>
            </a:r>
            <a:r>
              <a:rPr lang="de-DE" dirty="0"/>
              <a:t>	- </a:t>
            </a:r>
            <a:r>
              <a:rPr lang="en-US" dirty="0"/>
              <a:t>TINYTEXT, </a:t>
            </a:r>
            <a:r>
              <a:rPr lang="en-US" b="1" dirty="0"/>
              <a:t>TEXT</a:t>
            </a:r>
            <a:r>
              <a:rPr lang="en-US" dirty="0"/>
              <a:t>, MEDIUMTEXT, or LONGTEXT2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float</a:t>
            </a:r>
            <a:endParaRPr lang="de-DE" dirty="0"/>
          </a:p>
          <a:p>
            <a:endParaRPr lang="de-DE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355976" y="4509118"/>
            <a:ext cx="4176464" cy="19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integer</a:t>
            </a:r>
          </a:p>
          <a:p>
            <a:pPr lvl="1"/>
            <a:r>
              <a:rPr lang="de-DE" dirty="0" err="1"/>
              <a:t>primary_key</a:t>
            </a:r>
            <a:endParaRPr lang="de-DE" dirty="0"/>
          </a:p>
          <a:p>
            <a:pPr lvl="1"/>
            <a:r>
              <a:rPr lang="de-DE" dirty="0" err="1"/>
              <a:t>references</a:t>
            </a:r>
            <a:endParaRPr lang="de-DE" dirty="0"/>
          </a:p>
          <a:p>
            <a:pPr lvl="1"/>
            <a:r>
              <a:rPr lang="de-DE" dirty="0"/>
              <a:t>time</a:t>
            </a:r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err="1"/>
              <a:t>belongs_to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4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Seeds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Initialer Inhalt der Datenbank</a:t>
            </a:r>
          </a:p>
          <a:p>
            <a:r>
              <a:rPr lang="de-DE" dirty="0"/>
              <a:t>Teil des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db:setup</a:t>
            </a:r>
            <a:r>
              <a:rPr lang="de-DE" dirty="0"/>
              <a:t> Tasks</a:t>
            </a:r>
          </a:p>
          <a:p>
            <a:r>
              <a:rPr lang="de-DE" dirty="0"/>
              <a:t>Normaler Ruby Code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640" y="3890558"/>
            <a:ext cx="662473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.create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admin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password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secret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br>
              <a:rPr lang="de-DE" dirty="0"/>
            </a:br>
            <a:r>
              <a:rPr lang="de-DE" dirty="0"/>
              <a:t>Model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Relationen/</a:t>
            </a:r>
            <a:r>
              <a:rPr lang="de-DE" dirty="0" err="1"/>
              <a:t>Associations</a:t>
            </a:r>
            <a:endParaRPr lang="de-DE" dirty="0"/>
          </a:p>
          <a:p>
            <a:r>
              <a:rPr lang="de-DE" dirty="0" err="1"/>
              <a:t>Validations</a:t>
            </a:r>
            <a:endParaRPr lang="de-DE" dirty="0"/>
          </a:p>
          <a:p>
            <a:r>
              <a:rPr lang="de-DE" dirty="0" err="1"/>
              <a:t>Callbacks</a:t>
            </a:r>
            <a:endParaRPr lang="de-DE" dirty="0"/>
          </a:p>
          <a:p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Scopes</a:t>
            </a:r>
          </a:p>
          <a:p>
            <a:r>
              <a:rPr lang="de-DE" dirty="0"/>
              <a:t>Zusätzliche Methoden</a:t>
            </a:r>
          </a:p>
          <a:p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95736" y="4941168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4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has_one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one-to-one</a:t>
            </a:r>
            <a:endParaRPr lang="de-DE" dirty="0"/>
          </a:p>
          <a:p>
            <a:r>
              <a:rPr lang="de-DE" dirty="0"/>
              <a:t>Enthält nicht den Fremdschlüssel</a:t>
            </a:r>
          </a:p>
        </p:txBody>
      </p:sp>
      <p:pic>
        <p:nvPicPr>
          <p:cNvPr id="4098" name="Picture 2" descr="has_one Associ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2880"/>
            <a:ext cx="59626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 rot="14882093">
            <a:off x="828797" y="3389379"/>
            <a:ext cx="576064" cy="648072"/>
          </a:xfrm>
          <a:prstGeom prst="downArrow">
            <a:avLst>
              <a:gd name="adj1" fmla="val 22252"/>
              <a:gd name="adj2" fmla="val 372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96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has_many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one-to-many</a:t>
            </a:r>
            <a:endParaRPr lang="de-DE" dirty="0"/>
          </a:p>
          <a:p>
            <a:r>
              <a:rPr lang="de-DE" dirty="0"/>
              <a:t>Enthält nicht den Fremdschlüssel</a:t>
            </a:r>
          </a:p>
          <a:p>
            <a:endParaRPr lang="de-DE" dirty="0"/>
          </a:p>
        </p:txBody>
      </p:sp>
      <p:pic>
        <p:nvPicPr>
          <p:cNvPr id="6146" name="Picture 2" descr="has_many Associ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0388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/>
          <p:cNvSpPr/>
          <p:nvPr/>
        </p:nvSpPr>
        <p:spPr>
          <a:xfrm rot="14882093">
            <a:off x="707365" y="3565300"/>
            <a:ext cx="576064" cy="648072"/>
          </a:xfrm>
          <a:prstGeom prst="downArrow">
            <a:avLst>
              <a:gd name="adj1" fmla="val 22252"/>
              <a:gd name="adj2" fmla="val 372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0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belongs_to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 Tabelle enthält den Fremdschlüssel</a:t>
            </a:r>
          </a:p>
          <a:p>
            <a:r>
              <a:rPr lang="de-DE" dirty="0"/>
              <a:t>Gegenstück zu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has_one</a:t>
            </a:r>
            <a:r>
              <a:rPr lang="de-DE" dirty="0"/>
              <a:t> und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has_many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100" name="Picture 4" descr="belongs_to Associ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50046"/>
            <a:ext cx="6096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unten 4"/>
          <p:cNvSpPr/>
          <p:nvPr/>
        </p:nvSpPr>
        <p:spPr>
          <a:xfrm rot="14882093">
            <a:off x="707365" y="3565300"/>
            <a:ext cx="576064" cy="648072"/>
          </a:xfrm>
          <a:prstGeom prst="downArrow">
            <a:avLst>
              <a:gd name="adj1" fmla="val 22252"/>
              <a:gd name="adj2" fmla="val 372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B9720-9394-594F-AA8E-3EA269B9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Organisatorisches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548EA-29FA-F54E-B83A-44D15A84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Inhalte kürzen</a:t>
            </a:r>
            <a:endParaRPr lang="en-DE" dirty="0"/>
          </a:p>
          <a:p>
            <a:pPr lvl="0"/>
            <a:r>
              <a:rPr lang="de-DE" dirty="0"/>
              <a:t>Es wird alles Klausur Relevante drankommen</a:t>
            </a:r>
          </a:p>
          <a:p>
            <a:pPr lvl="0"/>
            <a:r>
              <a:rPr lang="de-DE" dirty="0"/>
              <a:t>Es gibt noch keinen Klausur-Termin.</a:t>
            </a:r>
          </a:p>
          <a:p>
            <a:pPr lvl="0"/>
            <a:r>
              <a:rPr lang="de-DE" dirty="0"/>
              <a:t>Klausur wird voraussichtlich Mitte Mai an der DH stattfinden</a:t>
            </a:r>
            <a:endParaRPr lang="en-DE" dirty="0"/>
          </a:p>
          <a:p>
            <a:pPr lvl="0"/>
            <a:r>
              <a:rPr lang="en-DE" dirty="0"/>
              <a:t>Ihr könnt die Übungsklausuren machen</a:t>
            </a:r>
          </a:p>
          <a:p>
            <a:pPr lvl="0"/>
            <a:r>
              <a:rPr lang="en-DE" dirty="0"/>
              <a:t>Projektarbeit wie geplant als Übung</a:t>
            </a:r>
          </a:p>
          <a:p>
            <a:pPr lvl="0"/>
            <a:r>
              <a:rPr lang="en-DE" dirty="0"/>
              <a:t>Alle Folien und Aufzeichnung in den nächsten 2-3 Wochen</a:t>
            </a:r>
          </a:p>
          <a:p>
            <a:pPr lvl="0"/>
            <a:r>
              <a:rPr lang="en-DE" dirty="0"/>
              <a:t>Skype/MS-Teams/… – Fragen/Hilfe/Screenshare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3905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4800" dirty="0" err="1"/>
              <a:t>has_and_belongs_to_many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932040" y="1988840"/>
            <a:ext cx="3754760" cy="4137323"/>
          </a:xfrm>
        </p:spPr>
        <p:txBody>
          <a:bodyPr/>
          <a:lstStyle/>
          <a:p>
            <a:r>
              <a:rPr lang="de-DE" dirty="0" err="1"/>
              <a:t>many-to-many</a:t>
            </a:r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Tabelle</a:t>
            </a:r>
          </a:p>
          <a:p>
            <a:pPr lvl="1"/>
            <a:r>
              <a:rPr lang="de-DE" dirty="0"/>
              <a:t>Erforderlich</a:t>
            </a:r>
          </a:p>
          <a:p>
            <a:pPr lvl="1"/>
            <a:r>
              <a:rPr lang="de-DE" dirty="0"/>
              <a:t>Muss von der Migration erzeugt werden</a:t>
            </a:r>
          </a:p>
          <a:p>
            <a:pPr lvl="1"/>
            <a:r>
              <a:rPr lang="de-DE" dirty="0"/>
              <a:t>Muss anonym sein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 descr="has_and_belongs_to_many Associat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4" y="1484784"/>
            <a:ext cx="4680520" cy="48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unten 5"/>
          <p:cNvSpPr/>
          <p:nvPr/>
        </p:nvSpPr>
        <p:spPr>
          <a:xfrm rot="3801698">
            <a:off x="2182471" y="1347467"/>
            <a:ext cx="576064" cy="648072"/>
          </a:xfrm>
          <a:prstGeom prst="downArrow">
            <a:avLst>
              <a:gd name="adj1" fmla="val 22252"/>
              <a:gd name="adj2" fmla="val 372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rot="13710727">
            <a:off x="145512" y="4543501"/>
            <a:ext cx="576064" cy="648072"/>
          </a:xfrm>
          <a:prstGeom prst="downArrow">
            <a:avLst>
              <a:gd name="adj1" fmla="val 22252"/>
              <a:gd name="adj2" fmla="val 372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has_many</a:t>
            </a:r>
            <a:r>
              <a:rPr lang="de-DE" dirty="0"/>
              <a:t> :</a:t>
            </a:r>
            <a:r>
              <a:rPr lang="de-DE" dirty="0" err="1"/>
              <a:t>through</a:t>
            </a:r>
            <a:r>
              <a:rPr lang="de-DE" dirty="0"/>
              <a:t>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many-to-many</a:t>
            </a:r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Tabelle</a:t>
            </a:r>
          </a:p>
          <a:p>
            <a:pPr lvl="1"/>
            <a:r>
              <a:rPr lang="de-DE" dirty="0"/>
              <a:t>Erforderlich</a:t>
            </a:r>
          </a:p>
          <a:p>
            <a:pPr lvl="1"/>
            <a:r>
              <a:rPr lang="de-DE" dirty="0"/>
              <a:t>Muss von der Migration </a:t>
            </a:r>
            <a:br>
              <a:rPr lang="de-DE" dirty="0"/>
            </a:br>
            <a:r>
              <a:rPr lang="de-DE" dirty="0"/>
              <a:t>erzeugt werden</a:t>
            </a:r>
          </a:p>
          <a:p>
            <a:pPr lvl="1"/>
            <a:r>
              <a:rPr lang="de-DE" dirty="0"/>
              <a:t>Nicht anonym!</a:t>
            </a:r>
          </a:p>
        </p:txBody>
      </p:sp>
      <p:pic>
        <p:nvPicPr>
          <p:cNvPr id="7" name="Picture 2" descr="has_many :through Association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t="52401" b="3990"/>
          <a:stretch/>
        </p:blipFill>
        <p:spPr bwMode="auto">
          <a:xfrm>
            <a:off x="4355976" y="1556792"/>
            <a:ext cx="47061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as_many :through Association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" b="50771" l="1370" r="93912">
                        <a14:foregroundMark x1="62405" y1="10283" x2="89193" y2="34704"/>
                        <a14:foregroundMark x1="3044" y1="47815" x2="32268" y2="29434"/>
                        <a14:foregroundMark x1="32877" y1="17095" x2="47793" y2="17609"/>
                        <a14:foregroundMark x1="46880" y1="17481" x2="46880" y2="42931"/>
                        <a14:foregroundMark x1="30441" y1="43830" x2="47184" y2="43059"/>
                        <a14:foregroundMark x1="47184" y1="29949" x2="63623" y2="29949"/>
                        <a14:foregroundMark x1="47184" y1="26607" x2="80822" y2="27635"/>
                        <a14:foregroundMark x1="84323" y1="23650" x2="64688" y2="34319"/>
                        <a14:foregroundMark x1="6545" y1="47686" x2="31963" y2="46915"/>
                        <a14:foregroundMark x1="5023" y1="12725" x2="30746" y2="20180"/>
                        <a14:foregroundMark x1="11568" y1="20823" x2="21918" y2="18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029"/>
          <a:stretch/>
        </p:blipFill>
        <p:spPr bwMode="auto">
          <a:xfrm>
            <a:off x="19819" y="3584872"/>
            <a:ext cx="5422820" cy="32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0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has_one</a:t>
            </a:r>
            <a:r>
              <a:rPr lang="de-DE" dirty="0"/>
              <a:t> :</a:t>
            </a:r>
            <a:r>
              <a:rPr lang="de-DE" dirty="0" err="1"/>
              <a:t>through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 descr="has_one :through Association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55209" b="3603"/>
          <a:stretch/>
        </p:blipFill>
        <p:spPr bwMode="auto">
          <a:xfrm>
            <a:off x="3813186" y="1268760"/>
            <a:ext cx="5079293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as_one :through Association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54124" l="3476" r="93049">
                        <a14:foregroundMark x1="3949" y1="2320" x2="33017" y2="21005"/>
                        <a14:foregroundMark x1="35703" y1="16753" x2="47235" y2="16495"/>
                        <a14:foregroundMark x1="49131" y1="17010" x2="50237" y2="31830"/>
                        <a14:foregroundMark x1="54502" y1="30284" x2="54502" y2="49742"/>
                        <a14:foregroundMark x1="54502" y1="49485" x2="4265" y2="52835"/>
                        <a14:foregroundMark x1="32859" y1="54124" x2="10900" y2="45232"/>
                        <a14:foregroundMark x1="8057" y1="14820" x2="8215" y2="20361"/>
                        <a14:foregroundMark x1="24329" y1="20361" x2="24329" y2="20361"/>
                        <a14:foregroundMark x1="18009" y1="17010" x2="18009" y2="17010"/>
                        <a14:foregroundMark x1="17062" y1="19974" x2="17062" y2="19974"/>
                        <a14:foregroundMark x1="65403" y1="15979" x2="93049" y2="36727"/>
                        <a14:foregroundMark x1="65087" y1="35567" x2="92733" y2="14820"/>
                        <a14:foregroundMark x1="24645" y1="44845" x2="28436" y2="4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918"/>
          <a:stretch/>
        </p:blipFill>
        <p:spPr bwMode="auto">
          <a:xfrm>
            <a:off x="251521" y="3102099"/>
            <a:ext cx="5176216" cy="34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4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Polimorphic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56176" y="1600200"/>
            <a:ext cx="2530624" cy="452596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42" name="Picture 2" descr="Polymorphic Association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04"/>
          <a:stretch/>
        </p:blipFill>
        <p:spPr bwMode="auto">
          <a:xfrm>
            <a:off x="251520" y="1500212"/>
            <a:ext cx="6105525" cy="36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olymorphic Association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56394" r="6577" b="6980"/>
          <a:stretch/>
        </p:blipFill>
        <p:spPr bwMode="auto">
          <a:xfrm>
            <a:off x="3890714" y="4221088"/>
            <a:ext cx="48577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1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Baumstrukturen in der DB abbilden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Oder </a:t>
            </a:r>
            <a:r>
              <a:rPr lang="de-DE" dirty="0" err="1"/>
              <a:t>Gem</a:t>
            </a:r>
            <a:r>
              <a:rPr lang="de-DE" dirty="0"/>
              <a:t> verwenden: z.B. </a:t>
            </a:r>
            <a:r>
              <a:rPr lang="de-DE" dirty="0" err="1"/>
              <a:t>Closure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826" y="3140968"/>
            <a:ext cx="8208912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has_many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subordinates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foreign_key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manager_id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belongs_to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1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Table </a:t>
            </a:r>
            <a:r>
              <a:rPr lang="de-DE" dirty="0" err="1"/>
              <a:t>Inheritance</a:t>
            </a:r>
            <a:r>
              <a:rPr lang="de-DE" dirty="0"/>
              <a:t> (STI)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Vererbung auf DB-Ebene</a:t>
            </a:r>
          </a:p>
          <a:p>
            <a:r>
              <a:rPr lang="de-DE" dirty="0"/>
              <a:t>Tabelle Car</a:t>
            </a:r>
          </a:p>
          <a:p>
            <a:pPr lvl="1"/>
            <a:r>
              <a:rPr lang="de-DE" dirty="0"/>
              <a:t>Eigenschaften von Autos</a:t>
            </a:r>
          </a:p>
          <a:p>
            <a:pPr lvl="1"/>
            <a:r>
              <a:rPr lang="de-DE" dirty="0"/>
              <a:t>Türen, Dachfarbe, Kofferraumgröße</a:t>
            </a:r>
          </a:p>
          <a:p>
            <a:r>
              <a:rPr lang="de-DE" dirty="0"/>
              <a:t>Tabelle </a:t>
            </a:r>
            <a:r>
              <a:rPr lang="de-DE" dirty="0" err="1"/>
              <a:t>Vehicle</a:t>
            </a:r>
            <a:endParaRPr lang="de-DE" dirty="0"/>
          </a:p>
          <a:p>
            <a:pPr lvl="1"/>
            <a:r>
              <a:rPr lang="de-DE" dirty="0"/>
              <a:t>Eigenschaften von allen Fahrzeugen</a:t>
            </a:r>
          </a:p>
          <a:p>
            <a:pPr lvl="1"/>
            <a:r>
              <a:rPr lang="de-DE" dirty="0"/>
              <a:t>Anzahl Räder, Gewicht, Preis</a:t>
            </a:r>
          </a:p>
          <a:p>
            <a:pPr lvl="1"/>
            <a:r>
              <a:rPr lang="de-DE" dirty="0"/>
              <a:t>Zusätzliche Felder notwendig!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1600" y="5013176"/>
            <a:ext cx="259077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b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8024" y="4736177"/>
            <a:ext cx="3509499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create_table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vehicle"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</a:t>
            </a:r>
            <a:b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.integer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type_id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acceptance</a:t>
            </a:r>
            <a:endParaRPr lang="de-DE" dirty="0"/>
          </a:p>
          <a:p>
            <a:pPr lvl="1"/>
            <a:r>
              <a:rPr lang="de-DE" dirty="0" err="1"/>
              <a:t>validates</a:t>
            </a:r>
            <a:r>
              <a:rPr lang="de-DE" dirty="0"/>
              <a:t> :</a:t>
            </a:r>
            <a:r>
              <a:rPr lang="de-DE" dirty="0" err="1"/>
              <a:t>terms_of_service</a:t>
            </a:r>
            <a:r>
              <a:rPr lang="de-DE" dirty="0"/>
              <a:t>, </a:t>
            </a:r>
            <a:r>
              <a:rPr lang="de-DE" dirty="0" err="1"/>
              <a:t>acceptance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 err="1"/>
              <a:t>validates_associated</a:t>
            </a:r>
            <a:endParaRPr lang="de-DE" dirty="0"/>
          </a:p>
          <a:p>
            <a:pPr lvl="1"/>
            <a:r>
              <a:rPr lang="de-DE" dirty="0"/>
              <a:t>Validation der genannten Assoziation</a:t>
            </a:r>
          </a:p>
          <a:p>
            <a:pPr lvl="1"/>
            <a:r>
              <a:rPr lang="de-DE" dirty="0"/>
              <a:t>NICHT auf beiden Seiten der Assoziation angeben (Endlosschleife)</a:t>
            </a:r>
          </a:p>
          <a:p>
            <a:r>
              <a:rPr lang="de-DE" dirty="0" err="1"/>
              <a:t>Confirmation</a:t>
            </a:r>
            <a:endParaRPr lang="de-DE" dirty="0"/>
          </a:p>
          <a:p>
            <a:pPr lvl="1"/>
            <a:r>
              <a:rPr lang="de-DE" dirty="0" err="1"/>
              <a:t>validates</a:t>
            </a:r>
            <a:r>
              <a:rPr lang="de-DE" dirty="0"/>
              <a:t> :email, </a:t>
            </a:r>
            <a:r>
              <a:rPr lang="de-DE" dirty="0" err="1"/>
              <a:t>confirmation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Form </a:t>
            </a:r>
            <a:r>
              <a:rPr lang="de-DE" dirty="0" err="1"/>
              <a:t>field</a:t>
            </a:r>
            <a:r>
              <a:rPr lang="de-DE" dirty="0"/>
              <a:t> :email und :</a:t>
            </a:r>
            <a:r>
              <a:rPr lang="de-DE" dirty="0" err="1"/>
              <a:t>email_confirmation</a:t>
            </a:r>
            <a:endParaRPr lang="de-DE" dirty="0"/>
          </a:p>
          <a:p>
            <a:r>
              <a:rPr lang="de-DE" dirty="0" err="1"/>
              <a:t>Exclusion</a:t>
            </a:r>
            <a:r>
              <a:rPr lang="de-DE" dirty="0"/>
              <a:t> [Array]</a:t>
            </a:r>
          </a:p>
          <a:p>
            <a:r>
              <a:rPr lang="de-DE" dirty="0" err="1"/>
              <a:t>Inclusion</a:t>
            </a:r>
            <a:r>
              <a:rPr lang="de-DE" dirty="0"/>
              <a:t> [Array]</a:t>
            </a:r>
          </a:p>
          <a:p>
            <a:r>
              <a:rPr lang="de-DE" dirty="0"/>
              <a:t>Format /</a:t>
            </a:r>
            <a:r>
              <a:rPr lang="de-DE" dirty="0" err="1"/>
              <a:t>regex</a:t>
            </a:r>
            <a:r>
              <a:rPr lang="de-DE" dirty="0"/>
              <a:t>/</a:t>
            </a:r>
          </a:p>
          <a:p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3968" y="5127823"/>
            <a:ext cx="4625652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:title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presence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validates_presence_of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:title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9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Length</a:t>
            </a:r>
            <a:endParaRPr lang="de-DE" dirty="0"/>
          </a:p>
          <a:p>
            <a:pPr lvl="1"/>
            <a:r>
              <a:rPr lang="de-DE" dirty="0" err="1"/>
              <a:t>minimum</a:t>
            </a:r>
            <a:r>
              <a:rPr lang="de-DE" dirty="0"/>
              <a:t>: 3, </a:t>
            </a:r>
            <a:r>
              <a:rPr lang="de-DE" dirty="0" err="1"/>
              <a:t>maximum</a:t>
            </a:r>
            <a:r>
              <a:rPr lang="de-DE" dirty="0"/>
              <a:t>: 8, in: Range, </a:t>
            </a:r>
            <a:r>
              <a:rPr lang="de-DE" dirty="0" err="1"/>
              <a:t>is</a:t>
            </a:r>
            <a:r>
              <a:rPr lang="de-DE" dirty="0"/>
              <a:t>: 6</a:t>
            </a:r>
          </a:p>
          <a:p>
            <a:r>
              <a:rPr lang="de-DE" dirty="0" err="1"/>
              <a:t>Numericality</a:t>
            </a:r>
            <a:endParaRPr lang="de-DE" dirty="0"/>
          </a:p>
          <a:p>
            <a:r>
              <a:rPr lang="de-DE" b="1" dirty="0"/>
              <a:t>Presence</a:t>
            </a:r>
          </a:p>
          <a:p>
            <a:r>
              <a:rPr lang="de-DE" dirty="0"/>
              <a:t>Absence</a:t>
            </a:r>
          </a:p>
          <a:p>
            <a:r>
              <a:rPr lang="de-DE" b="1" dirty="0" err="1"/>
              <a:t>Uniqueness</a:t>
            </a:r>
            <a:endParaRPr lang="de-DE" dirty="0"/>
          </a:p>
          <a:p>
            <a:pPr lvl="1"/>
            <a:r>
              <a:rPr lang="de-DE" dirty="0"/>
              <a:t>Mit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Custom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1920" y="2564269"/>
            <a:ext cx="503375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Holiday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uniqueness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kumimoji="0" lang="de-DE" altLang="de-DE" b="1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per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95779" y="4221088"/>
            <a:ext cx="6389891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validate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expiration_date_cannot_be_in_the_past</a:t>
            </a: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expiration_date_cannot_be_in_the_past</a:t>
            </a:r>
            <a:b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4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endParaRPr lang="de-DE" dirty="0"/>
          </a:p>
          <a:p>
            <a:r>
              <a:rPr lang="de-DE" dirty="0" err="1"/>
              <a:t>Unless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3848" y="3284984"/>
            <a:ext cx="5503430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card_number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presence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paid_with_card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lang="de-DE" alt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:</a:t>
            </a:r>
            <a:r>
              <a:rPr lang="de-DE" alt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other_condition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paid_with_card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DE" alt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other_condition</a:t>
            </a:r>
            <a:br>
              <a:rPr lang="de-DE" alt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7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Lebenszyklus eines </a:t>
            </a:r>
            <a:r>
              <a:rPr lang="de-DE" dirty="0" err="1"/>
              <a:t>ActiveRecord</a:t>
            </a:r>
            <a:r>
              <a:rPr lang="de-DE" dirty="0"/>
              <a:t>-Objekts</a:t>
            </a:r>
          </a:p>
          <a:p>
            <a:pPr lvl="1"/>
            <a:r>
              <a:rPr lang="de-DE" dirty="0"/>
              <a:t>Create</a:t>
            </a:r>
          </a:p>
          <a:p>
            <a:pPr lvl="1"/>
            <a:r>
              <a:rPr lang="de-DE" dirty="0"/>
              <a:t>Update</a:t>
            </a:r>
          </a:p>
          <a:p>
            <a:pPr lvl="1"/>
            <a:r>
              <a:rPr lang="de-DE" dirty="0" err="1"/>
              <a:t>Destroy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73060"/>
              </p:ext>
            </p:extLst>
          </p:nvPr>
        </p:nvGraphicFramePr>
        <p:xfrm>
          <a:off x="611560" y="3212976"/>
          <a:ext cx="748883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98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Before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Around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r>
                        <a:rPr lang="de-DE" sz="1600" b="1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dirty="0" err="1"/>
                        <a:t>validation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dirty="0" err="1"/>
                        <a:t>create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dirty="0" err="1"/>
                        <a:t>commit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rollback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2123728" y="3933056"/>
            <a:ext cx="1152128" cy="1584176"/>
            <a:chOff x="2123728" y="3933056"/>
            <a:chExt cx="1152128" cy="1584176"/>
          </a:xfrm>
        </p:grpSpPr>
        <p:cxnSp>
          <p:nvCxnSpPr>
            <p:cNvPr id="6" name="Gerade Verbindung mit Pfeil 5"/>
            <p:cNvCxnSpPr/>
            <p:nvPr/>
          </p:nvCxnSpPr>
          <p:spPr>
            <a:xfrm>
              <a:off x="2123728" y="3933056"/>
              <a:ext cx="1152128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699792" y="447788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0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Ruby</a:t>
            </a:r>
          </a:p>
          <a:p>
            <a:r>
              <a:rPr lang="de-DE" dirty="0"/>
              <a:t>Rack</a:t>
            </a:r>
          </a:p>
          <a:p>
            <a:pPr lvl="1"/>
            <a:r>
              <a:rPr lang="de-DE" dirty="0"/>
              <a:t>Sinatra</a:t>
            </a:r>
          </a:p>
          <a:p>
            <a:r>
              <a:rPr lang="de-DE" dirty="0" err="1"/>
              <a:t>Rails</a:t>
            </a:r>
            <a:endParaRPr lang="de-DE" dirty="0"/>
          </a:p>
          <a:p>
            <a:pPr lvl="1"/>
            <a:r>
              <a:rPr lang="de-DE" dirty="0"/>
              <a:t>Aufbau (MVC)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Routing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r>
              <a:rPr lang="de-DE" b="1" dirty="0">
                <a:solidFill>
                  <a:srgbClr val="C00000"/>
                </a:solidFill>
              </a:rPr>
              <a:t>Data Access</a:t>
            </a:r>
          </a:p>
          <a:p>
            <a:pPr lvl="1"/>
            <a:r>
              <a:rPr lang="de-DE" b="1" dirty="0" err="1">
                <a:solidFill>
                  <a:srgbClr val="C00000"/>
                </a:solidFill>
              </a:rPr>
              <a:t>Active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Record</a:t>
            </a:r>
            <a:r>
              <a:rPr lang="de-DE" b="1" dirty="0">
                <a:solidFill>
                  <a:srgbClr val="C00000"/>
                </a:solidFill>
              </a:rPr>
              <a:t> Pattern</a:t>
            </a:r>
          </a:p>
          <a:p>
            <a:pPr lvl="1"/>
            <a:r>
              <a:rPr lang="de-DE" b="1" dirty="0" err="1">
                <a:solidFill>
                  <a:srgbClr val="C00000"/>
                </a:solidFill>
              </a:rPr>
              <a:t>Associations</a:t>
            </a:r>
            <a:r>
              <a:rPr lang="de-DE" b="1" dirty="0">
                <a:solidFill>
                  <a:srgbClr val="C00000"/>
                </a:solidFill>
              </a:rPr>
              <a:t> / </a:t>
            </a:r>
            <a:r>
              <a:rPr lang="de-DE" b="1" dirty="0" err="1">
                <a:solidFill>
                  <a:srgbClr val="C00000"/>
                </a:solidFill>
              </a:rPr>
              <a:t>Migrations</a:t>
            </a:r>
            <a:endParaRPr lang="de-DE" b="1" dirty="0">
              <a:solidFill>
                <a:srgbClr val="C00000"/>
              </a:solidFill>
            </a:endParaRPr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</p:spTree>
    <p:extLst>
      <p:ext uri="{BB962C8B-B14F-4D97-AF65-F5344CB8AC3E}">
        <p14:creationId xmlns:p14="http://schemas.microsoft.com/office/powerpoint/2010/main" val="4017046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39091"/>
              </p:ext>
            </p:extLst>
          </p:nvPr>
        </p:nvGraphicFramePr>
        <p:xfrm>
          <a:off x="899592" y="1628800"/>
          <a:ext cx="7488832" cy="469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98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Before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Around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0"/>
                      <a:r>
                        <a:rPr lang="de-DE" sz="1600" b="1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b="0" dirty="0" err="1"/>
                        <a:t>validation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b="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b="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lvl="1"/>
                      <a:r>
                        <a:rPr lang="de-DE" sz="1600" b="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commit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rollback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Destroy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52">
                <a:tc>
                  <a:txBody>
                    <a:bodyPr/>
                    <a:lstStyle/>
                    <a:p>
                      <a:pPr lvl="1"/>
                      <a:r>
                        <a:rPr lang="de-DE" sz="1600" dirty="0" err="1"/>
                        <a:t>destroy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commit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rollback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/>
                        <a:t>Verschiedenes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initialize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touch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Callback/Validation</a:t>
            </a:r>
            <a:br>
              <a:rPr lang="de-DE" dirty="0"/>
            </a:br>
            <a:r>
              <a:rPr lang="de-DE" dirty="0"/>
              <a:t>Skips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Callbacks</a:t>
            </a:r>
            <a:r>
              <a:rPr lang="de-DE" b="1" dirty="0"/>
              <a:t> </a:t>
            </a:r>
            <a:r>
              <a:rPr lang="de-DE" b="1" dirty="0" err="1"/>
              <a:t>skipped</a:t>
            </a:r>
            <a:endParaRPr lang="de-DE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 err="1"/>
              <a:t>Validations</a:t>
            </a:r>
            <a:r>
              <a:rPr lang="de-DE" b="1" dirty="0"/>
              <a:t> </a:t>
            </a:r>
            <a:r>
              <a:rPr lang="de-DE" b="1" dirty="0" err="1"/>
              <a:t>skipped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decrement</a:t>
            </a:r>
          </a:p>
          <a:p>
            <a:r>
              <a:rPr lang="en-US" dirty="0" err="1"/>
              <a:t>decrement_counter</a:t>
            </a:r>
            <a:endParaRPr lang="en-US" dirty="0"/>
          </a:p>
          <a:p>
            <a:r>
              <a:rPr lang="en-US" dirty="0"/>
              <a:t>delete</a:t>
            </a:r>
          </a:p>
          <a:p>
            <a:r>
              <a:rPr lang="en-US" dirty="0" err="1"/>
              <a:t>delete_all</a:t>
            </a:r>
            <a:endParaRPr lang="en-US" dirty="0"/>
          </a:p>
          <a:p>
            <a:r>
              <a:rPr lang="en-US" dirty="0"/>
              <a:t>increment</a:t>
            </a:r>
          </a:p>
          <a:p>
            <a:r>
              <a:rPr lang="en-US" dirty="0" err="1"/>
              <a:t>increment_counter</a:t>
            </a:r>
            <a:endParaRPr lang="en-US" dirty="0"/>
          </a:p>
          <a:p>
            <a:r>
              <a:rPr lang="en-US" dirty="0"/>
              <a:t>toggle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update_column</a:t>
            </a:r>
            <a:endParaRPr lang="en-US" dirty="0"/>
          </a:p>
          <a:p>
            <a:r>
              <a:rPr lang="en-US" dirty="0" err="1"/>
              <a:t>update_columns</a:t>
            </a:r>
            <a:endParaRPr lang="en-US" dirty="0"/>
          </a:p>
          <a:p>
            <a:r>
              <a:rPr lang="en-US" dirty="0" err="1"/>
              <a:t>update_all</a:t>
            </a:r>
            <a:endParaRPr lang="en-US" dirty="0"/>
          </a:p>
          <a:p>
            <a:r>
              <a:rPr lang="en-US" dirty="0" err="1"/>
              <a:t>update_counters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decrement!</a:t>
            </a:r>
          </a:p>
          <a:p>
            <a:r>
              <a:rPr lang="en-US" dirty="0" err="1"/>
              <a:t>decrement_counter</a:t>
            </a:r>
            <a:endParaRPr lang="en-US" dirty="0"/>
          </a:p>
          <a:p>
            <a:r>
              <a:rPr lang="en-US" dirty="0"/>
              <a:t>increment!</a:t>
            </a:r>
          </a:p>
          <a:p>
            <a:r>
              <a:rPr lang="en-US" dirty="0" err="1"/>
              <a:t>increment_counter</a:t>
            </a:r>
            <a:endParaRPr lang="en-US" dirty="0"/>
          </a:p>
          <a:p>
            <a:r>
              <a:rPr lang="en-US" dirty="0"/>
              <a:t>toggle!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update_all</a:t>
            </a:r>
            <a:endParaRPr lang="en-US" dirty="0"/>
          </a:p>
          <a:p>
            <a:r>
              <a:rPr lang="en-US" dirty="0" err="1"/>
              <a:t>update_attribute</a:t>
            </a:r>
            <a:endParaRPr lang="en-US" dirty="0"/>
          </a:p>
          <a:p>
            <a:r>
              <a:rPr lang="en-US" dirty="0" err="1"/>
              <a:t>update_column</a:t>
            </a:r>
            <a:endParaRPr lang="en-US" dirty="0"/>
          </a:p>
          <a:p>
            <a:r>
              <a:rPr lang="en-US" dirty="0" err="1"/>
              <a:t>update_columns</a:t>
            </a:r>
            <a:endParaRPr lang="en-US" dirty="0"/>
          </a:p>
          <a:p>
            <a:r>
              <a:rPr lang="en-US" dirty="0" err="1"/>
              <a:t>update_counters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Liefert nur ein Element</a:t>
            </a:r>
          </a:p>
          <a:p>
            <a:pPr lvl="1"/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pPr lvl="1"/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first/ take / last</a:t>
            </a:r>
          </a:p>
          <a:p>
            <a:r>
              <a:rPr lang="de-DE" dirty="0"/>
              <a:t>Liefert ein Array bzw. </a:t>
            </a:r>
            <a:r>
              <a:rPr lang="de-DE" dirty="0" err="1"/>
              <a:t>Enumerable</a:t>
            </a:r>
            <a:endParaRPr lang="de-DE" dirty="0"/>
          </a:p>
          <a:p>
            <a:pPr lvl="1"/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Lifo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/>
              <a:t>Conditions</a:t>
            </a:r>
            <a:endParaRPr lang="de-DE" dirty="0"/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orders_count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orders_count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Badman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.now.midnight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.day)..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.now.midnight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orders_count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where.not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"Jane Austin"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7410" name="Picture 2" descr="C:\Users\Michael\AppData\Local\Microsoft\Windows\Temporary Internet Files\Content.IE5\ISWB0PI8\no-access-2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90" y="3068960"/>
            <a:ext cx="2016474" cy="20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zieren 3"/>
          <p:cNvSpPr/>
          <p:nvPr/>
        </p:nvSpPr>
        <p:spPr>
          <a:xfrm>
            <a:off x="1539677" y="4966806"/>
            <a:ext cx="4320480" cy="2880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de-DE" dirty="0"/>
              <a:t>Navigation</a:t>
            </a:r>
          </a:p>
          <a:p>
            <a:pPr lvl="1"/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.topic.admin.group.name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.topics.map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.topics.map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flatten.map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flatten.map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dirty="0"/>
              <a:t>Komplexe Abfragen (</a:t>
            </a:r>
            <a:r>
              <a:rPr lang="de-DE" dirty="0" err="1"/>
              <a:t>Joins</a:t>
            </a:r>
            <a:r>
              <a:rPr lang="de-DE" dirty="0"/>
              <a:t>)</a:t>
            </a:r>
          </a:p>
          <a:p>
            <a:pPr lvl="1"/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"Rails"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}).first(3)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Alle Bedingungen werden UND-Verknüpft (KNF)</a:t>
            </a:r>
          </a:p>
          <a:p>
            <a:r>
              <a:rPr lang="de-DE" dirty="0"/>
              <a:t>ODER ist etwas Aufwändiger</a:t>
            </a:r>
          </a:p>
          <a:p>
            <a:pPr lvl="1"/>
            <a:r>
              <a:rPr lang="en-GB" b="1" i="1" dirty="0" err="1">
                <a:solidFill>
                  <a:srgbClr val="660E7A"/>
                </a:solidFill>
              </a:rPr>
              <a:t>Post</a:t>
            </a:r>
            <a:r>
              <a:rPr lang="en-GB" dirty="0" err="1"/>
              <a:t>.where</a:t>
            </a:r>
            <a:r>
              <a:rPr lang="en-GB" dirty="0"/>
              <a:t>(</a:t>
            </a:r>
            <a:r>
              <a:rPr lang="en-GB" b="1" dirty="0">
                <a:solidFill>
                  <a:srgbClr val="660E7A"/>
                </a:solidFill>
              </a:rPr>
              <a:t>topic</a:t>
            </a:r>
            <a:r>
              <a:rPr lang="en-GB" dirty="0"/>
              <a:t>: {</a:t>
            </a:r>
            <a:r>
              <a:rPr lang="en-GB" b="1" dirty="0">
                <a:solidFill>
                  <a:srgbClr val="660E7A"/>
                </a:solidFill>
              </a:rPr>
              <a:t>name</a:t>
            </a:r>
            <a:r>
              <a:rPr lang="en-GB" dirty="0"/>
              <a:t>: </a:t>
            </a:r>
            <a:r>
              <a:rPr lang="en-GB" b="1" dirty="0">
                <a:solidFill>
                  <a:srgbClr val="008000"/>
                </a:solidFill>
              </a:rPr>
              <a:t>"Rails"</a:t>
            </a:r>
            <a:r>
              <a:rPr lang="en-GB" dirty="0"/>
              <a:t>}).or(</a:t>
            </a:r>
            <a:r>
              <a:rPr lang="en-GB" b="1" i="1" dirty="0" err="1">
                <a:solidFill>
                  <a:srgbClr val="660E7A"/>
                </a:solidFill>
              </a:rPr>
              <a:t>Post</a:t>
            </a:r>
            <a:r>
              <a:rPr lang="en-GB" dirty="0" err="1"/>
              <a:t>.where</a:t>
            </a:r>
            <a:r>
              <a:rPr lang="en-GB" dirty="0"/>
              <a:t>(</a:t>
            </a:r>
            <a:r>
              <a:rPr lang="en-GB" b="1" dirty="0">
                <a:solidFill>
                  <a:srgbClr val="660E7A"/>
                </a:solidFill>
              </a:rPr>
              <a:t>published</a:t>
            </a:r>
            <a:r>
              <a:rPr lang="en-GB" dirty="0"/>
              <a:t>: </a:t>
            </a:r>
            <a:r>
              <a:rPr lang="en-GB" b="1" dirty="0">
                <a:solidFill>
                  <a:srgbClr val="000080"/>
                </a:solidFill>
              </a:rPr>
              <a:t>false</a:t>
            </a:r>
            <a:r>
              <a:rPr lang="en-GB" dirty="0"/>
              <a:t>))</a:t>
            </a:r>
            <a:endParaRPr lang="de-DE" dirty="0"/>
          </a:p>
          <a:p>
            <a:endParaRPr lang="de-DE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1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Performance-Optimierung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pluck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de-DE" b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SQL-Features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all.order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bzw.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"date(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as date, sum(price) as total"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"date(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).having(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"sum(price) &gt; 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joins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N+1 –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452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endParaRPr lang="de-DE" dirty="0"/>
          </a:p>
          <a:p>
            <a:r>
              <a:rPr lang="de-DE" dirty="0" err="1"/>
              <a:t>default_scope</a:t>
            </a:r>
            <a:endParaRPr lang="de-DE" dirty="0"/>
          </a:p>
          <a:p>
            <a:pPr lvl="1"/>
            <a:r>
              <a:rPr lang="de-DE" dirty="0" err="1"/>
              <a:t>unscoped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3356992"/>
            <a:ext cx="8669361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ActiveRecord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-&gt; {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created_before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-&gt;(</a:t>
            </a:r>
            <a:r>
              <a:rPr lang="de-DE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?"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-&gt; {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default_scope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deleted_at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.published.where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.created_before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.published.active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Enum</a:t>
            </a:r>
            <a:endParaRPr lang="de-DE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:inactive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:pending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:disabled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/>
              <a:t>find_or_create</a:t>
            </a:r>
            <a:endParaRPr lang="de-DE" dirty="0"/>
          </a:p>
          <a:p>
            <a:r>
              <a:rPr lang="de-DE" dirty="0" err="1"/>
              <a:t>first_or_create</a:t>
            </a:r>
            <a:endParaRPr lang="de-DE" dirty="0"/>
          </a:p>
          <a:p>
            <a:r>
              <a:rPr lang="de-DE" dirty="0" err="1"/>
              <a:t>ids</a:t>
            </a:r>
            <a:endParaRPr lang="de-DE" dirty="0"/>
          </a:p>
          <a:p>
            <a:r>
              <a:rPr lang="de-DE" dirty="0"/>
              <a:t>Relation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Aggregations</a:t>
            </a:r>
            <a:r>
              <a:rPr lang="de-DE" dirty="0"/>
              <a:t> Methoden</a:t>
            </a:r>
          </a:p>
          <a:p>
            <a:pPr lvl="1"/>
            <a:r>
              <a:rPr lang="de-DE" dirty="0" err="1"/>
              <a:t>Sum</a:t>
            </a:r>
            <a:r>
              <a:rPr lang="de-DE" dirty="0"/>
              <a:t>, Count, Maximum, Minimum, Average</a:t>
            </a:r>
          </a:p>
          <a:p>
            <a:r>
              <a:rPr lang="de-DE" dirty="0" err="1"/>
              <a:t>Explain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227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TL;DR</a:t>
            </a:r>
            <a:br>
              <a:rPr lang="de-DE" sz="4800" dirty="0"/>
            </a:br>
            <a:r>
              <a:rPr lang="de-DE" sz="4800" dirty="0"/>
              <a:t>Was braucht man wirklich?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User.new</a:t>
            </a:r>
            <a:endParaRPr lang="de-DE" dirty="0"/>
          </a:p>
          <a:p>
            <a:r>
              <a:rPr lang="de-DE" dirty="0" err="1"/>
              <a:t>User.create</a:t>
            </a:r>
            <a:endParaRPr lang="de-DE" dirty="0"/>
          </a:p>
          <a:p>
            <a:r>
              <a:rPr lang="de-DE" dirty="0" err="1"/>
              <a:t>User.find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[:</a:t>
            </a:r>
            <a:r>
              <a:rPr lang="de-DE" dirty="0" err="1"/>
              <a:t>id</a:t>
            </a:r>
            <a:r>
              <a:rPr lang="de-DE" dirty="0"/>
              <a:t>]</a:t>
            </a:r>
          </a:p>
          <a:p>
            <a:r>
              <a:rPr lang="de-DE" dirty="0" err="1"/>
              <a:t>User.where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/>
              <a:t>: "Batman</a:t>
            </a:r>
            <a:r>
              <a:rPr lang="de-DE" dirty="0"/>
              <a:t>"</a:t>
            </a:r>
          </a:p>
          <a:p>
            <a:r>
              <a:rPr lang="de-DE" dirty="0" err="1"/>
              <a:t>User.update</a:t>
            </a:r>
            <a:endParaRPr lang="de-DE" dirty="0"/>
          </a:p>
          <a:p>
            <a:r>
              <a:rPr lang="de-DE" dirty="0" err="1"/>
              <a:t>User.destroy</a:t>
            </a:r>
            <a:endParaRPr lang="de-DE" dirty="0"/>
          </a:p>
          <a:p>
            <a:r>
              <a:rPr lang="de-DE" dirty="0" err="1"/>
              <a:t>User.posts</a:t>
            </a:r>
            <a:endParaRPr lang="de-D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3657600" cy="124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1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51520" y="4068763"/>
            <a:ext cx="8640960" cy="1131887"/>
          </a:xfrm>
        </p:spPr>
        <p:txBody>
          <a:bodyPr>
            <a:normAutofit/>
          </a:bodyPr>
          <a:lstStyle/>
          <a:p>
            <a:r>
              <a:rPr lang="de-DE" dirty="0">
                <a:hlinkClick r:id="rId3"/>
              </a:rPr>
              <a:t>https://github.com/DHBW-KA/rails_03_ar-exercise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54" y="404664"/>
            <a:ext cx="2276868" cy="217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19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Projektarbeit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ActiveRecord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Sind diese REST-Methoden </a:t>
            </a:r>
            <a:r>
              <a:rPr lang="de-DE" dirty="0" err="1"/>
              <a:t>idempotent</a:t>
            </a:r>
            <a:r>
              <a:rPr lang="de-DE" dirty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GET und PUT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Alle sind </a:t>
            </a:r>
            <a:r>
              <a:rPr lang="de-DE" dirty="0" err="1"/>
              <a:t>idempotent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DELETE und POST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HEAD und PATCH</a:t>
            </a:r>
          </a:p>
        </p:txBody>
      </p:sp>
    </p:spTree>
    <p:extLst>
      <p:ext uri="{BB962C8B-B14F-4D97-AF65-F5344CB8AC3E}">
        <p14:creationId xmlns:p14="http://schemas.microsoft.com/office/powerpoint/2010/main" val="1994062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/>
              <a:t>Blog</a:t>
            </a:r>
          </a:p>
          <a:p>
            <a:r>
              <a:rPr lang="de-DE" b="1" dirty="0"/>
              <a:t>Facebook</a:t>
            </a:r>
          </a:p>
          <a:p>
            <a:r>
              <a:rPr lang="de-DE" b="1" dirty="0"/>
              <a:t>Twitter</a:t>
            </a:r>
          </a:p>
          <a:p>
            <a:r>
              <a:rPr lang="de-DE" b="1" dirty="0"/>
              <a:t>E-Commerce</a:t>
            </a:r>
            <a:r>
              <a:rPr lang="de-DE" dirty="0"/>
              <a:t> Shop-System</a:t>
            </a:r>
          </a:p>
          <a:p>
            <a:r>
              <a:rPr lang="de-DE" b="1" dirty="0"/>
              <a:t>Doodle</a:t>
            </a:r>
          </a:p>
          <a:p>
            <a:r>
              <a:rPr lang="de-DE" b="1" dirty="0"/>
              <a:t>Quizz</a:t>
            </a:r>
            <a:r>
              <a:rPr lang="de-DE" dirty="0"/>
              <a:t> (Wer wird Millionär?)</a:t>
            </a:r>
          </a:p>
          <a:p>
            <a:r>
              <a:rPr lang="de-DE" b="1" dirty="0"/>
              <a:t>Finanzverwaltung </a:t>
            </a:r>
            <a:r>
              <a:rPr lang="de-DE" dirty="0"/>
              <a:t>Buchungen, Reports, Budgets, Charts, Aktien</a:t>
            </a:r>
          </a:p>
          <a:p>
            <a:r>
              <a:rPr lang="de-DE" b="1" dirty="0"/>
              <a:t>Vereinsverwaltung</a:t>
            </a:r>
            <a:r>
              <a:rPr lang="de-DE" dirty="0"/>
              <a:t> (regelmäßige-)Termine, Mitglieder, Zusage/Absage zu den </a:t>
            </a:r>
            <a:r>
              <a:rPr lang="de-DE" dirty="0" err="1"/>
              <a:t>terminen</a:t>
            </a:r>
            <a:r>
              <a:rPr lang="de-DE" dirty="0"/>
              <a:t>, </a:t>
            </a:r>
            <a:r>
              <a:rPr lang="de-DE" dirty="0" err="1"/>
              <a:t>Twitter</a:t>
            </a:r>
            <a:r>
              <a:rPr lang="de-DE" dirty="0"/>
              <a:t>-artig, </a:t>
            </a:r>
            <a:r>
              <a:rPr lang="de-DE" dirty="0" err="1"/>
              <a:t>vllt</a:t>
            </a:r>
            <a:r>
              <a:rPr lang="de-DE" dirty="0"/>
              <a:t>. mit Mailingliste</a:t>
            </a:r>
          </a:p>
          <a:p>
            <a:r>
              <a:rPr lang="de-DE" b="1" dirty="0"/>
              <a:t>Flohmarkt</a:t>
            </a:r>
            <a:r>
              <a:rPr lang="de-DE" dirty="0"/>
              <a:t>: Artikel, Verkäufer, Kasse, Käufer sind anonym, Statistiken, Barcode</a:t>
            </a:r>
          </a:p>
          <a:p>
            <a:r>
              <a:rPr lang="de-DE" b="1" dirty="0" err="1"/>
              <a:t>Heroku</a:t>
            </a:r>
            <a:r>
              <a:rPr lang="de-DE" b="1" dirty="0"/>
              <a:t> Hosting Service </a:t>
            </a:r>
            <a:r>
              <a:rPr lang="de-DE" dirty="0"/>
              <a:t>(PAAS mit Docker?)</a:t>
            </a:r>
          </a:p>
          <a:p>
            <a:r>
              <a:rPr lang="de-DE" dirty="0"/>
              <a:t>Automatisierung eines Rechenzentrums</a:t>
            </a:r>
          </a:p>
          <a:p>
            <a:r>
              <a:rPr lang="de-DE" b="1" dirty="0"/>
              <a:t>Dropbox</a:t>
            </a:r>
            <a:r>
              <a:rPr lang="de-DE" dirty="0"/>
              <a:t> (client-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, Share)</a:t>
            </a:r>
          </a:p>
          <a:p>
            <a:r>
              <a:rPr lang="de-DE" b="1" dirty="0"/>
              <a:t>Private Video Datenbank </a:t>
            </a:r>
            <a:r>
              <a:rPr lang="de-DE" dirty="0"/>
              <a:t>(File Import, HTML5 Video-Element, Video </a:t>
            </a:r>
            <a:r>
              <a:rPr lang="de-DE" dirty="0" err="1"/>
              <a:t>converter</a:t>
            </a:r>
            <a:r>
              <a:rPr lang="de-DE" dirty="0"/>
              <a:t>)</a:t>
            </a:r>
          </a:p>
          <a:p>
            <a:r>
              <a:rPr lang="de-DE" b="1" dirty="0"/>
              <a:t>Arbeitszeiterfassung</a:t>
            </a:r>
          </a:p>
        </p:txBody>
      </p:sp>
    </p:spTree>
    <p:extLst>
      <p:ext uri="{BB962C8B-B14F-4D97-AF65-F5344CB8AC3E}">
        <p14:creationId xmlns:p14="http://schemas.microsoft.com/office/powerpoint/2010/main" val="32738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link_to</a:t>
            </a:r>
            <a:r>
              <a:rPr lang="de-DE" sz="40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de-DE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40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40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Helper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9840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de-DE" sz="40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0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sz="4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4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40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e-DE" sz="4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World"</a:t>
            </a:r>
            <a:endParaRPr 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Helper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078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ActiveRecord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Access Layer</a:t>
            </a:r>
          </a:p>
        </p:txBody>
      </p:sp>
      <p:pic>
        <p:nvPicPr>
          <p:cNvPr id="1026" name="Picture 2" descr="http://therecordingrevolution.com/wordpress/wp-content/uploads/2011/11/vinyl-record-ic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0" b="9628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59" y="44624"/>
            <a:ext cx="5045521" cy="3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-Relational-Mapper</a:t>
            </a:r>
            <a:br>
              <a:rPr lang="de-DE" dirty="0"/>
            </a:br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SQL-</a:t>
            </a:r>
            <a:r>
              <a:rPr lang="de-DE" dirty="0" err="1"/>
              <a:t>Injection</a:t>
            </a:r>
            <a:r>
              <a:rPr lang="de-DE" dirty="0"/>
              <a:t>	(OWASP TOP 1)</a:t>
            </a:r>
          </a:p>
          <a:p>
            <a:r>
              <a:rPr lang="de-DE" dirty="0"/>
              <a:t>Caching</a:t>
            </a:r>
          </a:p>
          <a:p>
            <a:r>
              <a:rPr lang="de-DE" dirty="0"/>
              <a:t>SQL Dialekte</a:t>
            </a:r>
          </a:p>
          <a:p>
            <a:r>
              <a:rPr lang="de-DE" dirty="0"/>
              <a:t>Objekt Orientiert</a:t>
            </a:r>
          </a:p>
          <a:p>
            <a:r>
              <a:rPr lang="de-DE" dirty="0"/>
              <a:t>Type-Safe</a:t>
            </a:r>
          </a:p>
          <a:p>
            <a:r>
              <a:rPr lang="de-DE" dirty="0"/>
              <a:t>Abstraktion</a:t>
            </a:r>
          </a:p>
          <a:p>
            <a:r>
              <a:rPr lang="de-DE" dirty="0" err="1"/>
              <a:t>Boilerplate</a:t>
            </a:r>
            <a:r>
              <a:rPr lang="de-DE" dirty="0"/>
              <a:t> Code -&gt; DRY</a:t>
            </a:r>
          </a:p>
          <a:p>
            <a:r>
              <a:rPr lang="de-DE" dirty="0"/>
              <a:t>Transaction-Management</a:t>
            </a:r>
          </a:p>
          <a:p>
            <a:r>
              <a:rPr lang="de-DE" dirty="0"/>
              <a:t>Single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Navigation (</a:t>
            </a:r>
            <a:r>
              <a:rPr lang="de-DE" dirty="0" err="1"/>
              <a:t>Relationships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2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Data Gateway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Row</a:t>
            </a:r>
            <a:r>
              <a:rPr lang="de-DE" dirty="0"/>
              <a:t> Data Gateway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Data Mapper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http://www.martinfowler.com/eaaCatalog/dbgateT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96" y="1997274"/>
            <a:ext cx="5105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martinfowler.com/eaaCatalog/dbgateR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69" y="3140968"/>
            <a:ext cx="33432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9" y="4797152"/>
            <a:ext cx="4429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3931096" y="1997274"/>
            <a:ext cx="1577008" cy="4735660"/>
          </a:xfrm>
          <a:prstGeom prst="rect">
            <a:avLst/>
          </a:prstGeom>
          <a:solidFill>
            <a:srgbClr val="9E8E5C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646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</TotalTime>
  <Words>1869</Words>
  <Application>Microsoft Macintosh PowerPoint</Application>
  <PresentationFormat>On-screen Show (4:3)</PresentationFormat>
  <Paragraphs>381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Ruby on Rails</vt:lpstr>
      <vt:lpstr>Organisatorisches</vt:lpstr>
      <vt:lpstr>Modern Web Development</vt:lpstr>
      <vt:lpstr>Sind diese REST-Methoden idempotent?</vt:lpstr>
      <vt:lpstr>link_to "Post", @post</vt:lpstr>
      <vt:lpstr>render text: "Hello World"</vt:lpstr>
      <vt:lpstr>ActiveRecord</vt:lpstr>
      <vt:lpstr>Object-Relational-Mapper Warum?</vt:lpstr>
      <vt:lpstr>Wie?</vt:lpstr>
      <vt:lpstr>Active Record</vt:lpstr>
      <vt:lpstr>FAQ</vt:lpstr>
      <vt:lpstr>Schema</vt:lpstr>
      <vt:lpstr>Migrations</vt:lpstr>
      <vt:lpstr>Migrations</vt:lpstr>
      <vt:lpstr>Seeds</vt:lpstr>
      <vt:lpstr>Active Record Model</vt:lpstr>
      <vt:lpstr>has_one</vt:lpstr>
      <vt:lpstr>has_many</vt:lpstr>
      <vt:lpstr>belongs_to</vt:lpstr>
      <vt:lpstr>has_and_belongs_to_many</vt:lpstr>
      <vt:lpstr>has_many :through </vt:lpstr>
      <vt:lpstr>has_one :through</vt:lpstr>
      <vt:lpstr>Polimorphic Associations</vt:lpstr>
      <vt:lpstr>Self Joins</vt:lpstr>
      <vt:lpstr>Single Table Inheritance (STI)</vt:lpstr>
      <vt:lpstr>Validations</vt:lpstr>
      <vt:lpstr>Validations</vt:lpstr>
      <vt:lpstr>Conditional Validation</vt:lpstr>
      <vt:lpstr>Callbacks</vt:lpstr>
      <vt:lpstr>Callbacks</vt:lpstr>
      <vt:lpstr>Callback/Validation Skips</vt:lpstr>
      <vt:lpstr>Queries</vt:lpstr>
      <vt:lpstr>Queries</vt:lpstr>
      <vt:lpstr>Queries</vt:lpstr>
      <vt:lpstr>Scopes</vt:lpstr>
      <vt:lpstr>Sonstiges</vt:lpstr>
      <vt:lpstr>TL;DR Was braucht man wirklich?</vt:lpstr>
      <vt:lpstr>Übung</vt:lpstr>
      <vt:lpstr>Projektarbeit</vt:lpstr>
      <vt:lpstr>Projekte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253</cp:revision>
  <dcterms:created xsi:type="dcterms:W3CDTF">2015-02-03T19:25:05Z</dcterms:created>
  <dcterms:modified xsi:type="dcterms:W3CDTF">2020-03-19T20:24:08Z</dcterms:modified>
</cp:coreProperties>
</file>