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53" r:id="rId2"/>
    <p:sldId id="296" r:id="rId3"/>
    <p:sldId id="322" r:id="rId4"/>
    <p:sldId id="324" r:id="rId5"/>
    <p:sldId id="350" r:id="rId6"/>
    <p:sldId id="331" r:id="rId7"/>
    <p:sldId id="354" r:id="rId8"/>
    <p:sldId id="352" r:id="rId9"/>
    <p:sldId id="326" r:id="rId10"/>
    <p:sldId id="329" r:id="rId11"/>
    <p:sldId id="335" r:id="rId12"/>
    <p:sldId id="338" r:id="rId13"/>
    <p:sldId id="336" r:id="rId14"/>
    <p:sldId id="330" r:id="rId15"/>
    <p:sldId id="342" r:id="rId16"/>
    <p:sldId id="339" r:id="rId17"/>
    <p:sldId id="332" r:id="rId18"/>
    <p:sldId id="341" r:id="rId19"/>
    <p:sldId id="343" r:id="rId20"/>
    <p:sldId id="337" r:id="rId21"/>
    <p:sldId id="340" r:id="rId22"/>
    <p:sldId id="347" r:id="rId23"/>
    <p:sldId id="327" r:id="rId24"/>
    <p:sldId id="328" r:id="rId25"/>
    <p:sldId id="348" r:id="rId26"/>
    <p:sldId id="349" r:id="rId27"/>
    <p:sldId id="325" r:id="rId28"/>
    <p:sldId id="323" r:id="rId29"/>
    <p:sldId id="345" r:id="rId30"/>
    <p:sldId id="344" r:id="rId31"/>
    <p:sldId id="346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263349-E82A-4C4E-BF46-431E76A62B09}">
          <p14:sldIdLst>
            <p14:sldId id="353"/>
            <p14:sldId id="296"/>
            <p14:sldId id="322"/>
            <p14:sldId id="324"/>
            <p14:sldId id="350"/>
            <p14:sldId id="331"/>
            <p14:sldId id="354"/>
            <p14:sldId id="352"/>
            <p14:sldId id="326"/>
            <p14:sldId id="329"/>
          </p14:sldIdLst>
        </p14:section>
        <p14:section name="Caching" id="{B75FCFE9-E37B-43C6-BAEE-99C6296AEF97}">
          <p14:sldIdLst>
            <p14:sldId id="335"/>
            <p14:sldId id="338"/>
            <p14:sldId id="336"/>
            <p14:sldId id="330"/>
            <p14:sldId id="342"/>
            <p14:sldId id="339"/>
            <p14:sldId id="332"/>
            <p14:sldId id="341"/>
            <p14:sldId id="343"/>
            <p14:sldId id="337"/>
            <p14:sldId id="340"/>
          </p14:sldIdLst>
        </p14:section>
        <p14:section name="Active Job" id="{A61812C4-E474-4863-A013-D87A3CB4429D}">
          <p14:sldIdLst>
            <p14:sldId id="347"/>
            <p14:sldId id="327"/>
            <p14:sldId id="328"/>
            <p14:sldId id="348"/>
            <p14:sldId id="349"/>
          </p14:sldIdLst>
        </p14:section>
        <p14:section name="Gems" id="{6B4C65F3-4D5F-4F07-BE57-64DAB98E206B}">
          <p14:sldIdLst>
            <p14:sldId id="325"/>
            <p14:sldId id="323"/>
            <p14:sldId id="345"/>
            <p14:sldId id="344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83129" autoAdjust="0"/>
  </p:normalViewPr>
  <p:slideViewPr>
    <p:cSldViewPr>
      <p:cViewPr varScale="1">
        <p:scale>
          <a:sx n="105" d="100"/>
          <a:sy n="105" d="100"/>
        </p:scale>
        <p:origin x="27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38C6E-F0F8-4A88-A1BA-E7A31076CDE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1B7B0D1-DC64-44A6-A10C-0CA784E46876}">
      <dgm:prSet phldrT="[Text]"/>
      <dgm:spPr/>
      <dgm:t>
        <a:bodyPr/>
        <a:lstStyle/>
        <a:p>
          <a:r>
            <a:rPr lang="de-DE" dirty="0" err="1"/>
            <a:t>NginX</a:t>
          </a:r>
          <a:endParaRPr lang="de-DE" dirty="0"/>
        </a:p>
      </dgm:t>
    </dgm:pt>
    <dgm:pt modelId="{4B2DE5FD-C685-4323-8E3C-26AAB0CEDAEC}" type="parTrans" cxnId="{9DD3CA09-4644-49EF-A230-2D96A1531559}">
      <dgm:prSet/>
      <dgm:spPr/>
      <dgm:t>
        <a:bodyPr/>
        <a:lstStyle/>
        <a:p>
          <a:endParaRPr lang="de-DE"/>
        </a:p>
      </dgm:t>
    </dgm:pt>
    <dgm:pt modelId="{4A2E2680-6039-4FE0-A137-D6B27E35F143}" type="sibTrans" cxnId="{9DD3CA09-4644-49EF-A230-2D96A1531559}">
      <dgm:prSet/>
      <dgm:spPr/>
      <dgm:t>
        <a:bodyPr/>
        <a:lstStyle/>
        <a:p>
          <a:endParaRPr lang="de-DE"/>
        </a:p>
      </dgm:t>
    </dgm:pt>
    <dgm:pt modelId="{B4CDD4FE-F777-46BD-B27C-C4122B23CA31}">
      <dgm:prSet phldrT="[Text]" custT="1"/>
      <dgm:spPr/>
      <dgm:t>
        <a:bodyPr/>
        <a:lstStyle/>
        <a:p>
          <a:r>
            <a:rPr lang="de-DE" sz="2000" dirty="0" err="1"/>
            <a:t>Rails</a:t>
          </a:r>
          <a:endParaRPr lang="de-DE" sz="2000" dirty="0"/>
        </a:p>
      </dgm:t>
    </dgm:pt>
    <dgm:pt modelId="{02A5234C-BE72-482C-B094-6D422D79E61E}" type="parTrans" cxnId="{061A6D12-9D48-418B-B5A2-1810F16536A7}">
      <dgm:prSet/>
      <dgm:spPr/>
      <dgm:t>
        <a:bodyPr/>
        <a:lstStyle/>
        <a:p>
          <a:endParaRPr lang="de-DE"/>
        </a:p>
      </dgm:t>
    </dgm:pt>
    <dgm:pt modelId="{D76A5096-2D3E-4936-914D-17EBEB16A31D}" type="sibTrans" cxnId="{061A6D12-9D48-418B-B5A2-1810F16536A7}">
      <dgm:prSet/>
      <dgm:spPr/>
      <dgm:t>
        <a:bodyPr/>
        <a:lstStyle/>
        <a:p>
          <a:endParaRPr lang="de-DE"/>
        </a:p>
      </dgm:t>
    </dgm:pt>
    <dgm:pt modelId="{4CD31E6E-F735-4A11-A071-89AF538F063E}">
      <dgm:prSet phldrT="[Text]" custT="1"/>
      <dgm:spPr/>
      <dgm:t>
        <a:bodyPr/>
        <a:lstStyle/>
        <a:p>
          <a:r>
            <a:rPr lang="de-DE" sz="1600" dirty="0"/>
            <a:t>Controller</a:t>
          </a:r>
        </a:p>
      </dgm:t>
    </dgm:pt>
    <dgm:pt modelId="{D8A3031A-03D7-4F29-B6A7-4F7972CE7FA3}" type="parTrans" cxnId="{3669D28E-7CD6-44FE-B421-07FABC0E5558}">
      <dgm:prSet/>
      <dgm:spPr/>
      <dgm:t>
        <a:bodyPr/>
        <a:lstStyle/>
        <a:p>
          <a:endParaRPr lang="de-DE"/>
        </a:p>
      </dgm:t>
    </dgm:pt>
    <dgm:pt modelId="{A9F638B7-F73C-4DD1-A60C-6510B5445E5C}" type="sibTrans" cxnId="{3669D28E-7CD6-44FE-B421-07FABC0E5558}">
      <dgm:prSet/>
      <dgm:spPr/>
      <dgm:t>
        <a:bodyPr/>
        <a:lstStyle/>
        <a:p>
          <a:endParaRPr lang="de-DE"/>
        </a:p>
      </dgm:t>
    </dgm:pt>
    <dgm:pt modelId="{62FD492C-BAE1-4082-902A-1730D489E208}">
      <dgm:prSet phldrT="[Text]"/>
      <dgm:spPr/>
      <dgm:t>
        <a:bodyPr/>
        <a:lstStyle/>
        <a:p>
          <a:r>
            <a:rPr lang="de-DE" dirty="0"/>
            <a:t>Database</a:t>
          </a:r>
        </a:p>
      </dgm:t>
    </dgm:pt>
    <dgm:pt modelId="{283EBD0A-26DD-4FFC-BCCE-0D4EBFC514CB}" type="parTrans" cxnId="{031C95F8-AF3E-4213-98BE-9186B494CA54}">
      <dgm:prSet/>
      <dgm:spPr/>
      <dgm:t>
        <a:bodyPr/>
        <a:lstStyle/>
        <a:p>
          <a:endParaRPr lang="de-DE"/>
        </a:p>
      </dgm:t>
    </dgm:pt>
    <dgm:pt modelId="{9CDDDB9D-69E0-4FF0-A93F-2F4DD117E593}" type="sibTrans" cxnId="{031C95F8-AF3E-4213-98BE-9186B494CA54}">
      <dgm:prSet/>
      <dgm:spPr/>
      <dgm:t>
        <a:bodyPr/>
        <a:lstStyle/>
        <a:p>
          <a:endParaRPr lang="de-DE"/>
        </a:p>
      </dgm:t>
    </dgm:pt>
    <dgm:pt modelId="{5AD18373-9FE1-42BD-BDC3-9E9806E0AFAF}">
      <dgm:prSet phldrT="[Text]" custT="1"/>
      <dgm:spPr/>
      <dgm:t>
        <a:bodyPr/>
        <a:lstStyle/>
        <a:p>
          <a:r>
            <a:rPr lang="de-DE" sz="1600" dirty="0"/>
            <a:t>View</a:t>
          </a:r>
        </a:p>
      </dgm:t>
    </dgm:pt>
    <dgm:pt modelId="{94390D4F-62ED-4095-A87A-B206C670C1ED}" type="parTrans" cxnId="{378782F3-7E2B-4206-8176-3ABF0E6ED277}">
      <dgm:prSet/>
      <dgm:spPr/>
      <dgm:t>
        <a:bodyPr/>
        <a:lstStyle/>
        <a:p>
          <a:endParaRPr lang="de-DE"/>
        </a:p>
      </dgm:t>
    </dgm:pt>
    <dgm:pt modelId="{AADBABA6-E417-4DC4-B280-66E6730E6E9C}" type="sibTrans" cxnId="{378782F3-7E2B-4206-8176-3ABF0E6ED277}">
      <dgm:prSet/>
      <dgm:spPr/>
      <dgm:t>
        <a:bodyPr/>
        <a:lstStyle/>
        <a:p>
          <a:endParaRPr lang="de-DE"/>
        </a:p>
      </dgm:t>
    </dgm:pt>
    <dgm:pt modelId="{E1678BE4-1CFF-4555-9105-07CF80024D5F}" type="pres">
      <dgm:prSet presAssocID="{99738C6E-F0F8-4A88-A1BA-E7A31076CDE3}" presName="linearFlow" presStyleCnt="0">
        <dgm:presLayoutVars>
          <dgm:resizeHandles val="exact"/>
        </dgm:presLayoutVars>
      </dgm:prSet>
      <dgm:spPr/>
    </dgm:pt>
    <dgm:pt modelId="{EA60CA50-9A99-40F6-B7C9-A517EB489C3C}" type="pres">
      <dgm:prSet presAssocID="{31B7B0D1-DC64-44A6-A10C-0CA784E46876}" presName="node" presStyleLbl="node1" presStyleIdx="0" presStyleCnt="3">
        <dgm:presLayoutVars>
          <dgm:bulletEnabled val="1"/>
        </dgm:presLayoutVars>
      </dgm:prSet>
      <dgm:spPr/>
    </dgm:pt>
    <dgm:pt modelId="{72A8A8B5-5225-4F87-9A25-0D078B11FF81}" type="pres">
      <dgm:prSet presAssocID="{4A2E2680-6039-4FE0-A137-D6B27E35F143}" presName="sibTrans" presStyleLbl="sibTrans2D1" presStyleIdx="0" presStyleCnt="2"/>
      <dgm:spPr/>
    </dgm:pt>
    <dgm:pt modelId="{6D22A43A-7286-47CE-993A-0CC8670DE07A}" type="pres">
      <dgm:prSet presAssocID="{4A2E2680-6039-4FE0-A137-D6B27E35F143}" presName="connectorText" presStyleLbl="sibTrans2D1" presStyleIdx="0" presStyleCnt="2"/>
      <dgm:spPr/>
    </dgm:pt>
    <dgm:pt modelId="{F903946B-530B-4761-9137-1F4B963DB2E7}" type="pres">
      <dgm:prSet presAssocID="{B4CDD4FE-F777-46BD-B27C-C4122B23CA31}" presName="node" presStyleLbl="node1" presStyleIdx="1" presStyleCnt="3" custScaleY="206349">
        <dgm:presLayoutVars>
          <dgm:bulletEnabled val="1"/>
        </dgm:presLayoutVars>
      </dgm:prSet>
      <dgm:spPr/>
    </dgm:pt>
    <dgm:pt modelId="{4A8CE998-D216-4A34-9664-E30BCC111804}" type="pres">
      <dgm:prSet presAssocID="{D76A5096-2D3E-4936-914D-17EBEB16A31D}" presName="sibTrans" presStyleLbl="sibTrans2D1" presStyleIdx="1" presStyleCnt="2"/>
      <dgm:spPr/>
    </dgm:pt>
    <dgm:pt modelId="{5AF04545-4702-4B10-AFD2-0D504D48E87C}" type="pres">
      <dgm:prSet presAssocID="{D76A5096-2D3E-4936-914D-17EBEB16A31D}" presName="connectorText" presStyleLbl="sibTrans2D1" presStyleIdx="1" presStyleCnt="2"/>
      <dgm:spPr/>
    </dgm:pt>
    <dgm:pt modelId="{97EE7147-8ED8-4757-B212-A671C16E6CFD}" type="pres">
      <dgm:prSet presAssocID="{62FD492C-BAE1-4082-902A-1730D489E208}" presName="node" presStyleLbl="node1" presStyleIdx="2" presStyleCnt="3">
        <dgm:presLayoutVars>
          <dgm:bulletEnabled val="1"/>
        </dgm:presLayoutVars>
      </dgm:prSet>
      <dgm:spPr/>
    </dgm:pt>
  </dgm:ptLst>
  <dgm:cxnLst>
    <dgm:cxn modelId="{9DD3CA09-4644-49EF-A230-2D96A1531559}" srcId="{99738C6E-F0F8-4A88-A1BA-E7A31076CDE3}" destId="{31B7B0D1-DC64-44A6-A10C-0CA784E46876}" srcOrd="0" destOrd="0" parTransId="{4B2DE5FD-C685-4323-8E3C-26AAB0CEDAEC}" sibTransId="{4A2E2680-6039-4FE0-A137-D6B27E35F143}"/>
    <dgm:cxn modelId="{061A6D12-9D48-418B-B5A2-1810F16536A7}" srcId="{99738C6E-F0F8-4A88-A1BA-E7A31076CDE3}" destId="{B4CDD4FE-F777-46BD-B27C-C4122B23CA31}" srcOrd="1" destOrd="0" parTransId="{02A5234C-BE72-482C-B094-6D422D79E61E}" sibTransId="{D76A5096-2D3E-4936-914D-17EBEB16A31D}"/>
    <dgm:cxn modelId="{152D9F2D-80EB-46C0-B89D-7BC6019C86E2}" type="presOf" srcId="{4A2E2680-6039-4FE0-A137-D6B27E35F143}" destId="{72A8A8B5-5225-4F87-9A25-0D078B11FF81}" srcOrd="0" destOrd="0" presId="urn:microsoft.com/office/officeart/2005/8/layout/process2"/>
    <dgm:cxn modelId="{25835344-0127-4498-A441-EA349C01F0E8}" type="presOf" srcId="{4CD31E6E-F735-4A11-A071-89AF538F063E}" destId="{F903946B-530B-4761-9137-1F4B963DB2E7}" srcOrd="0" destOrd="1" presId="urn:microsoft.com/office/officeart/2005/8/layout/process2"/>
    <dgm:cxn modelId="{F5C1B764-2166-46D2-8B1D-B3D1F5E00E13}" type="presOf" srcId="{B4CDD4FE-F777-46BD-B27C-C4122B23CA31}" destId="{F903946B-530B-4761-9137-1F4B963DB2E7}" srcOrd="0" destOrd="0" presId="urn:microsoft.com/office/officeart/2005/8/layout/process2"/>
    <dgm:cxn modelId="{6AF7E873-762A-44E1-A79A-913EB116BD0C}" type="presOf" srcId="{62FD492C-BAE1-4082-902A-1730D489E208}" destId="{97EE7147-8ED8-4757-B212-A671C16E6CFD}" srcOrd="0" destOrd="0" presId="urn:microsoft.com/office/officeart/2005/8/layout/process2"/>
    <dgm:cxn modelId="{CFDCC888-F9CC-4C75-91D0-884124018F2B}" type="presOf" srcId="{5AD18373-9FE1-42BD-BDC3-9E9806E0AFAF}" destId="{F903946B-530B-4761-9137-1F4B963DB2E7}" srcOrd="0" destOrd="2" presId="urn:microsoft.com/office/officeart/2005/8/layout/process2"/>
    <dgm:cxn modelId="{3669D28E-7CD6-44FE-B421-07FABC0E5558}" srcId="{B4CDD4FE-F777-46BD-B27C-C4122B23CA31}" destId="{4CD31E6E-F735-4A11-A071-89AF538F063E}" srcOrd="0" destOrd="0" parTransId="{D8A3031A-03D7-4F29-B6A7-4F7972CE7FA3}" sibTransId="{A9F638B7-F73C-4DD1-A60C-6510B5445E5C}"/>
    <dgm:cxn modelId="{1D7E13B7-05D4-4D7D-9063-73840C92681C}" type="presOf" srcId="{99738C6E-F0F8-4A88-A1BA-E7A31076CDE3}" destId="{E1678BE4-1CFF-4555-9105-07CF80024D5F}" srcOrd="0" destOrd="0" presId="urn:microsoft.com/office/officeart/2005/8/layout/process2"/>
    <dgm:cxn modelId="{F2A4C6C0-CC4C-4E3F-B401-C1933EE02930}" type="presOf" srcId="{31B7B0D1-DC64-44A6-A10C-0CA784E46876}" destId="{EA60CA50-9A99-40F6-B7C9-A517EB489C3C}" srcOrd="0" destOrd="0" presId="urn:microsoft.com/office/officeart/2005/8/layout/process2"/>
    <dgm:cxn modelId="{7B839CCF-EDF0-4D4E-A57C-B9B6A0800061}" type="presOf" srcId="{4A2E2680-6039-4FE0-A137-D6B27E35F143}" destId="{6D22A43A-7286-47CE-993A-0CC8670DE07A}" srcOrd="1" destOrd="0" presId="urn:microsoft.com/office/officeart/2005/8/layout/process2"/>
    <dgm:cxn modelId="{CDC544DE-AB7C-486A-AFA5-9BD08959ACF2}" type="presOf" srcId="{D76A5096-2D3E-4936-914D-17EBEB16A31D}" destId="{4A8CE998-D216-4A34-9664-E30BCC111804}" srcOrd="0" destOrd="0" presId="urn:microsoft.com/office/officeart/2005/8/layout/process2"/>
    <dgm:cxn modelId="{4BE812E3-EC86-4D6C-A861-09E0BA2393E1}" type="presOf" srcId="{D76A5096-2D3E-4936-914D-17EBEB16A31D}" destId="{5AF04545-4702-4B10-AFD2-0D504D48E87C}" srcOrd="1" destOrd="0" presId="urn:microsoft.com/office/officeart/2005/8/layout/process2"/>
    <dgm:cxn modelId="{378782F3-7E2B-4206-8176-3ABF0E6ED277}" srcId="{B4CDD4FE-F777-46BD-B27C-C4122B23CA31}" destId="{5AD18373-9FE1-42BD-BDC3-9E9806E0AFAF}" srcOrd="1" destOrd="0" parTransId="{94390D4F-62ED-4095-A87A-B206C670C1ED}" sibTransId="{AADBABA6-E417-4DC4-B280-66E6730E6E9C}"/>
    <dgm:cxn modelId="{031C95F8-AF3E-4213-98BE-9186B494CA54}" srcId="{99738C6E-F0F8-4A88-A1BA-E7A31076CDE3}" destId="{62FD492C-BAE1-4082-902A-1730D489E208}" srcOrd="2" destOrd="0" parTransId="{283EBD0A-26DD-4FFC-BCCE-0D4EBFC514CB}" sibTransId="{9CDDDB9D-69E0-4FF0-A93F-2F4DD117E593}"/>
    <dgm:cxn modelId="{531B6A3F-D7A5-4FFD-83E3-871B649D4B35}" type="presParOf" srcId="{E1678BE4-1CFF-4555-9105-07CF80024D5F}" destId="{EA60CA50-9A99-40F6-B7C9-A517EB489C3C}" srcOrd="0" destOrd="0" presId="urn:microsoft.com/office/officeart/2005/8/layout/process2"/>
    <dgm:cxn modelId="{A3D0C941-164A-4F63-ABB1-6579006266EF}" type="presParOf" srcId="{E1678BE4-1CFF-4555-9105-07CF80024D5F}" destId="{72A8A8B5-5225-4F87-9A25-0D078B11FF81}" srcOrd="1" destOrd="0" presId="urn:microsoft.com/office/officeart/2005/8/layout/process2"/>
    <dgm:cxn modelId="{C83DC6BF-40DA-424F-9608-B79AF3F17E1F}" type="presParOf" srcId="{72A8A8B5-5225-4F87-9A25-0D078B11FF81}" destId="{6D22A43A-7286-47CE-993A-0CC8670DE07A}" srcOrd="0" destOrd="0" presId="urn:microsoft.com/office/officeart/2005/8/layout/process2"/>
    <dgm:cxn modelId="{B03A2592-336C-46EA-BBD1-7559A3FCB52F}" type="presParOf" srcId="{E1678BE4-1CFF-4555-9105-07CF80024D5F}" destId="{F903946B-530B-4761-9137-1F4B963DB2E7}" srcOrd="2" destOrd="0" presId="urn:microsoft.com/office/officeart/2005/8/layout/process2"/>
    <dgm:cxn modelId="{5BA272E3-C33C-4217-B782-30C0FBEB89BF}" type="presParOf" srcId="{E1678BE4-1CFF-4555-9105-07CF80024D5F}" destId="{4A8CE998-D216-4A34-9664-E30BCC111804}" srcOrd="3" destOrd="0" presId="urn:microsoft.com/office/officeart/2005/8/layout/process2"/>
    <dgm:cxn modelId="{5ABD1E49-6B02-420B-BF12-2CAB5FC79494}" type="presParOf" srcId="{4A8CE998-D216-4A34-9664-E30BCC111804}" destId="{5AF04545-4702-4B10-AFD2-0D504D48E87C}" srcOrd="0" destOrd="0" presId="urn:microsoft.com/office/officeart/2005/8/layout/process2"/>
    <dgm:cxn modelId="{BEC96197-D87B-4F2C-A72D-BC6D22E87A69}" type="presParOf" srcId="{E1678BE4-1CFF-4555-9105-07CF80024D5F}" destId="{97EE7147-8ED8-4757-B212-A671C16E6CF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0CA50-9A99-40F6-B7C9-A517EB489C3C}">
      <dsp:nvSpPr>
        <dsp:cNvPr id="0" name=""/>
        <dsp:cNvSpPr/>
      </dsp:nvSpPr>
      <dsp:spPr>
        <a:xfrm>
          <a:off x="468080" y="5672"/>
          <a:ext cx="1895814" cy="1053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 err="1"/>
            <a:t>NginX</a:t>
          </a:r>
          <a:endParaRPr lang="de-DE" sz="3100" kern="1200" dirty="0"/>
        </a:p>
      </dsp:txBody>
      <dsp:txXfrm>
        <a:off x="498928" y="36520"/>
        <a:ext cx="1834118" cy="991534"/>
      </dsp:txXfrm>
    </dsp:sp>
    <dsp:sp modelId="{72A8A8B5-5225-4F87-9A25-0D078B11FF81}">
      <dsp:nvSpPr>
        <dsp:cNvPr id="0" name=""/>
        <dsp:cNvSpPr/>
      </dsp:nvSpPr>
      <dsp:spPr>
        <a:xfrm rot="5400000">
          <a:off x="1218507" y="1085234"/>
          <a:ext cx="394961" cy="47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-5400000">
        <a:off x="1273802" y="1124730"/>
        <a:ext cx="284371" cy="276473"/>
      </dsp:txXfrm>
    </dsp:sp>
    <dsp:sp modelId="{F903946B-530B-4761-9137-1F4B963DB2E7}">
      <dsp:nvSpPr>
        <dsp:cNvPr id="0" name=""/>
        <dsp:cNvSpPr/>
      </dsp:nvSpPr>
      <dsp:spPr>
        <a:xfrm>
          <a:off x="468080" y="1585518"/>
          <a:ext cx="1895814" cy="217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Rails</a:t>
          </a:r>
          <a:endParaRPr lang="de-DE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Controller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View</a:t>
          </a:r>
        </a:p>
      </dsp:txBody>
      <dsp:txXfrm>
        <a:off x="523606" y="1641044"/>
        <a:ext cx="1784762" cy="2062278"/>
      </dsp:txXfrm>
    </dsp:sp>
    <dsp:sp modelId="{4A8CE998-D216-4A34-9664-E30BCC111804}">
      <dsp:nvSpPr>
        <dsp:cNvPr id="0" name=""/>
        <dsp:cNvSpPr/>
      </dsp:nvSpPr>
      <dsp:spPr>
        <a:xfrm rot="5400000">
          <a:off x="1218507" y="3785180"/>
          <a:ext cx="394961" cy="473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-5400000">
        <a:off x="1273802" y="3824676"/>
        <a:ext cx="284371" cy="276473"/>
      </dsp:txXfrm>
    </dsp:sp>
    <dsp:sp modelId="{97EE7147-8ED8-4757-B212-A671C16E6CFD}">
      <dsp:nvSpPr>
        <dsp:cNvPr id="0" name=""/>
        <dsp:cNvSpPr/>
      </dsp:nvSpPr>
      <dsp:spPr>
        <a:xfrm>
          <a:off x="468080" y="4285464"/>
          <a:ext cx="1895814" cy="1053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Database</a:t>
          </a:r>
        </a:p>
      </dsp:txBody>
      <dsp:txXfrm>
        <a:off x="498928" y="4316312"/>
        <a:ext cx="1834118" cy="991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17181-850B-40BB-B91B-B470F2AAEFA8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ADA8-F2B6-4272-83F4-419500F016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0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50min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31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60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 vertippen!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7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 vertippen!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191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Page-cache</a:t>
            </a:r>
            <a:r>
              <a:rPr lang="de-DE" baseline="0" dirty="0"/>
              <a:t> wird von </a:t>
            </a:r>
            <a:r>
              <a:rPr lang="de-DE" baseline="0" dirty="0" err="1"/>
              <a:t>nginx</a:t>
            </a:r>
            <a:r>
              <a:rPr lang="de-DE" baseline="0" dirty="0"/>
              <a:t> ausgeliefert (Authentication?)</a:t>
            </a:r>
            <a:endParaRPr lang="de-DE" dirty="0"/>
          </a:p>
          <a:p>
            <a:r>
              <a:rPr lang="de-DE" dirty="0"/>
              <a:t>Action-Cache</a:t>
            </a:r>
            <a:r>
              <a:rPr lang="de-DE" baseline="0" dirty="0"/>
              <a:t> nach den </a:t>
            </a:r>
            <a:r>
              <a:rPr lang="de-DE" baseline="0" dirty="0" err="1"/>
              <a:t>before_action</a:t>
            </a:r>
            <a:r>
              <a:rPr lang="de-DE" baseline="0" dirty="0"/>
              <a:t> Filters (User-Content?)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556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Vorteil:</a:t>
            </a:r>
            <a:r>
              <a:rPr lang="de-DE" baseline="0" dirty="0"/>
              <a:t> Browsercache oder Seite gar nicht erst ändern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17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 alles reinwerfen ohne Verstand.</a:t>
            </a:r>
          </a:p>
          <a:p>
            <a:r>
              <a:rPr lang="de-DE" dirty="0"/>
              <a:t>Messen!</a:t>
            </a:r>
          </a:p>
          <a:p>
            <a:r>
              <a:rPr lang="de-DE" dirty="0"/>
              <a:t>Middleware</a:t>
            </a:r>
            <a:r>
              <a:rPr lang="de-DE" baseline="0" dirty="0"/>
              <a:t> anschauen. Da gibt es noch mehr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85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7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630948" y="1844824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1844824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630948" y="4221088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4572000" y="4221088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57293" y="1628800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-53856" y="4221088"/>
            <a:ext cx="684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8276340" y="4218134"/>
            <a:ext cx="760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7272" y="1628800"/>
            <a:ext cx="723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248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2D1376-809C-4EFA-8676-D9EAC09B8C56}" type="datetimeFigureOut">
              <a:rPr lang="de-DE" smtClean="0"/>
              <a:t>16.04.20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sox/warden" TargetMode="External"/><Relationship Id="rId7" Type="http://schemas.openxmlformats.org/officeDocument/2006/relationships/hyperlink" Target="https://github.com/mgomes/api_auth" TargetMode="External"/><Relationship Id="rId2" Type="http://schemas.openxmlformats.org/officeDocument/2006/relationships/hyperlink" Target="https://github.com/plataformatec/devi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orkeeper-gem/doorkeeper" TargetMode="External"/><Relationship Id="rId5" Type="http://schemas.openxmlformats.org/officeDocument/2006/relationships/hyperlink" Target="https://github.com/intridea/oauth2" TargetMode="External"/><Relationship Id="rId4" Type="http://schemas.openxmlformats.org/officeDocument/2006/relationships/hyperlink" Target="https://github.com/NoamB/sorcer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bs/pundit" TargetMode="External"/><Relationship Id="rId2" Type="http://schemas.openxmlformats.org/officeDocument/2006/relationships/hyperlink" Target="https://github.com/CanCanCommunity/cancanc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lifyCommunity/rolif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luitive/apartment" TargetMode="External"/><Relationship Id="rId2" Type="http://schemas.openxmlformats.org/officeDocument/2006/relationships/hyperlink" Target="https://github.com/radar/parano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llectiveidea/awesome_nested_set" TargetMode="External"/><Relationship Id="rId5" Type="http://schemas.openxmlformats.org/officeDocument/2006/relationships/hyperlink" Target="https://github.com/mbleigh/acts-as-taggable-on" TargetMode="External"/><Relationship Id="rId4" Type="http://schemas.openxmlformats.org/officeDocument/2006/relationships/hyperlink" Target="https://github.com/jackdempsey/acts_as_commentab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yerhzm/bullet" TargetMode="External"/><Relationship Id="rId2" Type="http://schemas.openxmlformats.org/officeDocument/2006/relationships/hyperlink" Target="https://github.com/amatsuda/kaminar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scourse/discourse" TargetMode="External"/><Relationship Id="rId5" Type="http://schemas.openxmlformats.org/officeDocument/2006/relationships/hyperlink" Target="https://github.com/sunspot/sunspot" TargetMode="External"/><Relationship Id="rId4" Type="http://schemas.openxmlformats.org/officeDocument/2006/relationships/hyperlink" Target="https://github.com/MiniProfiler/rack-mini-profiler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nkane.github.io/chartkick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oughtbot/paperclip" TargetMode="External"/><Relationship Id="rId5" Type="http://schemas.openxmlformats.org/officeDocument/2006/relationships/hyperlink" Target="https://sentry.io/" TargetMode="External"/><Relationship Id="rId4" Type="http://schemas.openxmlformats.org/officeDocument/2006/relationships/hyperlink" Target="https://github.com/spree/spre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Modern Web Development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Ruby on </a:t>
            </a:r>
            <a:r>
              <a:rPr lang="de-DE" dirty="0" err="1"/>
              <a:t>Rails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909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ActionMailer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rails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generate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mailer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UserMailer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views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user_mailer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welcome_email.html.erb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views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user_mailer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welcome_email.text.erb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UserMailer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.welcome_email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deliver_later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4313" y="2060848"/>
            <a:ext cx="736611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UserMailer</a:t>
            </a:r>
            <a:r>
              <a:rPr lang="en-US" sz="16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ApplicationMailer</a:t>
            </a:r>
            <a:br>
              <a:rPr lang="en-US" sz="16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default </a:t>
            </a:r>
            <a:r>
              <a:rPr lang="en-US" sz="16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'notifications@example.com'</a:t>
            </a:r>
            <a:b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welcome_email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@user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i="1" dirty="0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b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.email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'Welcome to My Awesome Site'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1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Slow </a:t>
            </a:r>
            <a:r>
              <a:rPr lang="de-DE" dirty="0" err="1"/>
              <a:t>site</a:t>
            </a:r>
            <a:r>
              <a:rPr lang="de-DE" dirty="0"/>
              <a:t> == </a:t>
            </a:r>
            <a:r>
              <a:rPr lang="de-DE" dirty="0" err="1"/>
              <a:t>bad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5636"/>
            <a:ext cx="6445124" cy="500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913829" y="609329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wikia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20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Page</a:t>
            </a:r>
          </a:p>
          <a:p>
            <a:r>
              <a:rPr lang="de-DE" dirty="0"/>
              <a:t>Action</a:t>
            </a:r>
          </a:p>
          <a:p>
            <a:r>
              <a:rPr lang="de-DE" dirty="0"/>
              <a:t>Fragment</a:t>
            </a:r>
          </a:p>
          <a:p>
            <a:r>
              <a:rPr lang="de-DE" dirty="0"/>
              <a:t>SQL</a:t>
            </a:r>
          </a:p>
          <a:p>
            <a:r>
              <a:rPr lang="de-DE" dirty="0"/>
              <a:t>Assets</a:t>
            </a:r>
          </a:p>
          <a:p>
            <a:r>
              <a:rPr lang="de-DE" dirty="0"/>
              <a:t>Reverse-Proxy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899592" y="2204864"/>
            <a:ext cx="7992888" cy="1576041"/>
            <a:chOff x="899592" y="2420888"/>
            <a:chExt cx="7992888" cy="1576041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5076056" y="2485345"/>
              <a:ext cx="3816424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2000" b="0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Consolas" panose="020B0609020204030204" pitchFamily="49" charset="0"/>
                </a:rPr>
                <a:t>Aus </a:t>
              </a:r>
              <a:r>
                <a:rPr kumimoji="0" lang="de-DE" altLang="de-DE" sz="2000" b="0" i="0" u="sng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Consolas" panose="020B0609020204030204" pitchFamily="49" charset="0"/>
                </a:rPr>
                <a:t>Rails</a:t>
              </a:r>
              <a:r>
                <a:rPr kumimoji="0" lang="de-DE" altLang="de-DE" sz="2000" b="0" i="0" u="sng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Consolas" panose="020B0609020204030204" pitchFamily="49" charset="0"/>
                </a:rPr>
                <a:t> Cor</a:t>
              </a:r>
              <a:r>
                <a:rPr lang="de-DE" altLang="de-DE" sz="2000" u="sng" dirty="0">
                  <a:latin typeface="+mj-lt"/>
                  <a:cs typeface="Consolas" panose="020B0609020204030204" pitchFamily="49" charset="0"/>
                </a:rPr>
                <a:t>e 4.0 entfernt</a:t>
              </a:r>
              <a:br>
                <a:rPr lang="de-DE" altLang="de-DE" sz="20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de-DE" alt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actionpack-</a:t>
              </a:r>
              <a:r>
                <a:rPr kumimoji="0" lang="de-DE" altLang="de-DE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page_caching</a:t>
              </a:r>
              <a:endParaRPr lang="de-DE" altLang="de-DE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actionpack-</a:t>
              </a:r>
              <a:r>
                <a:rPr kumimoji="0" lang="de-DE" altLang="de-DE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action_caching</a:t>
              </a:r>
              <a:endPara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Pfeil nach rechts 4"/>
            <p:cNvSpPr/>
            <p:nvPr/>
          </p:nvSpPr>
          <p:spPr>
            <a:xfrm>
              <a:off x="899592" y="2420888"/>
              <a:ext cx="4176464" cy="1576041"/>
            </a:xfrm>
            <a:prstGeom prst="rightArrow">
              <a:avLst/>
            </a:prstGeom>
            <a:gradFill flip="none" rotWithShape="1">
              <a:gsLst>
                <a:gs pos="49000">
                  <a:srgbClr val="9B8A53"/>
                </a:gs>
                <a:gs pos="0">
                  <a:schemeClr val="accent1">
                    <a:shade val="30000"/>
                    <a:satMod val="115000"/>
                    <a:alpha val="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93887" y="5711230"/>
            <a:ext cx="6356227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Muss für die Entsprechende Umgebung eingeschaltet sein: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de-DE" altLang="de-DE" sz="16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de-DE" altLang="de-DE" sz="16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kumimoji="0" lang="de-DE" altLang="de-DE" sz="16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/*.</a:t>
            </a:r>
            <a:r>
              <a:rPr kumimoji="0" lang="de-DE" altLang="de-DE" sz="16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6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@product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stale?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@product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render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@product</a:t>
            </a:r>
            <a:b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45376"/>
              </p:ext>
            </p:extLst>
          </p:nvPr>
        </p:nvGraphicFramePr>
        <p:xfrm>
          <a:off x="611559" y="1740416"/>
          <a:ext cx="79928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Client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Server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/>
                        <a:t>Rails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IF</a:t>
                      </a:r>
                      <a:r>
                        <a:rPr lang="de-DE" sz="2000" baseline="0" dirty="0"/>
                        <a:t>_NONE_MATCH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/>
                        <a:t>cache_key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IF_MODIFIED_SINCE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LAST_MODIFIED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/>
                        <a:t>updated_at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87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Fragment Caching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cache </a:t>
            </a:r>
            <a:r>
              <a:rPr lang="pt-BR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@projects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br>
              <a:rPr lang="pt-B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each </a:t>
            </a:r>
            <a:r>
              <a:rPr lang="pt-BR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@project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.each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i="1" dirty="0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b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 =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project.name + projekt.version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projects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.cache_key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b="1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b="1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b="1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/:</a:t>
            </a:r>
            <a:r>
              <a:rPr lang="de-DE" b="1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b="1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-:</a:t>
            </a:r>
            <a:r>
              <a:rPr lang="de-DE" b="1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updated_at</a:t>
            </a:r>
            <a:endParaRPr lang="de-DE" b="1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b="1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/>
              <a:t>Version ändern wenn HTML geändert wird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56079" y="2391271"/>
            <a:ext cx="4772460" cy="461665"/>
          </a:xfrm>
          <a:prstGeom prst="rect">
            <a:avLst/>
          </a:prstGeom>
          <a:gradFill>
            <a:gsLst>
              <a:gs pos="12000">
                <a:schemeClr val="bg1">
                  <a:alpha val="0"/>
                </a:schemeClr>
              </a:gs>
              <a:gs pos="17000">
                <a:schemeClr val="bg1"/>
              </a:gs>
            </a:gsLst>
            <a:lin ang="0" scaled="0"/>
          </a:gradFill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cache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projects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'v1'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pt-BR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6820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 Caching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b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@values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Rails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.cache.fetch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cache_key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expires_in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.minutes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.call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render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'index'</a:t>
            </a:r>
            <a:b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1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Cache Stores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config.cache_store</a:t>
            </a:r>
            <a:r>
              <a:rPr lang="de-DE" sz="32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lvl="1"/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memory_store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: 64.megabytes }</a:t>
            </a:r>
          </a:p>
          <a:p>
            <a:pPr lvl="1"/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file_store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, "/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cache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</a:p>
          <a:p>
            <a:pPr lvl="1" defTabSz="3860800"/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mem_cache_store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, "cache-1.example.com", </a:t>
            </a:r>
            <a:b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	"cache-2.example.com"</a:t>
            </a:r>
          </a:p>
          <a:p>
            <a:pPr lvl="1"/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null_store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Caching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Automatisch</a:t>
            </a:r>
          </a:p>
          <a:p>
            <a:r>
              <a:rPr lang="de-DE" dirty="0"/>
              <a:t>Nur innerhalb eines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71752" y="3645024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Category Load (0.5ms)  </a:t>
            </a:r>
            <a:r>
              <a:rPr lang="en-US" dirty="0"/>
              <a:t>SELECT  "categories".* FROM "categories" </a:t>
            </a:r>
          </a:p>
          <a:p>
            <a:r>
              <a:rPr lang="en-US" b="1" dirty="0"/>
              <a:t>Project Load (0.5ms)  </a:t>
            </a:r>
            <a:r>
              <a:rPr lang="en-US" dirty="0"/>
              <a:t>SELECT "projects".* FROM "projects" INNER JOIN […]</a:t>
            </a:r>
          </a:p>
          <a:p>
            <a:r>
              <a:rPr lang="en-US" b="1" dirty="0"/>
              <a:t>CACHE (0.0ms)  </a:t>
            </a:r>
            <a:r>
              <a:rPr lang="en-US" dirty="0"/>
              <a:t>SELECT  "projects".* FROM "projects" INNER JOIN […]</a:t>
            </a:r>
          </a:p>
        </p:txBody>
      </p:sp>
    </p:spTree>
    <p:extLst>
      <p:ext uri="{BB962C8B-B14F-4D97-AF65-F5344CB8AC3E}">
        <p14:creationId xmlns:p14="http://schemas.microsoft.com/office/powerpoint/2010/main" val="259111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Asset Caching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Fingerprinting</a:t>
            </a:r>
            <a:endParaRPr lang="de-DE" sz="2800" dirty="0"/>
          </a:p>
          <a:p>
            <a:pPr lvl="1"/>
            <a:r>
              <a:rPr lang="de-DE" sz="1800" dirty="0"/>
              <a:t>Hash des Dateiinhalts im Name</a:t>
            </a:r>
          </a:p>
          <a:p>
            <a:pPr lvl="1"/>
            <a:r>
              <a:rPr lang="de-DE" sz="1800" dirty="0"/>
              <a:t>Anderer Inhalt = Anderer Name</a:t>
            </a:r>
          </a:p>
          <a:p>
            <a:r>
              <a:rPr lang="de-DE" sz="2800" dirty="0"/>
              <a:t>CDN-Kompatibel</a:t>
            </a:r>
          </a:p>
          <a:p>
            <a:r>
              <a:rPr lang="de-DE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rake</a:t>
            </a:r>
            <a:r>
              <a:rPr lang="de-DE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assets:precompile</a:t>
            </a:r>
            <a:endParaRPr lang="de-DE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800" dirty="0"/>
              <a:t>Statische Auslieferung durch </a:t>
            </a:r>
            <a:r>
              <a:rPr lang="de-DE" sz="2800" dirty="0" err="1"/>
              <a:t>NginX</a:t>
            </a:r>
            <a:endParaRPr lang="de-DE" sz="2800" dirty="0"/>
          </a:p>
          <a:p>
            <a:r>
              <a:rPr lang="de-DE" sz="2800" dirty="0"/>
              <a:t>Kann sogar vorher Komprimiert (</a:t>
            </a:r>
            <a:r>
              <a:rPr lang="de-DE" sz="2800" dirty="0" err="1"/>
              <a:t>gz</a:t>
            </a:r>
            <a:r>
              <a:rPr lang="de-DE" sz="2800" dirty="0"/>
              <a:t>) werden</a:t>
            </a:r>
          </a:p>
        </p:txBody>
      </p:sp>
    </p:spTree>
    <p:extLst>
      <p:ext uri="{BB962C8B-B14F-4D97-AF65-F5344CB8AC3E}">
        <p14:creationId xmlns:p14="http://schemas.microsoft.com/office/powerpoint/2010/main" val="103578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Asset Pipeline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Static</a:t>
            </a:r>
            <a:r>
              <a:rPr lang="de-DE" sz="3200" dirty="0"/>
              <a:t> Assets</a:t>
            </a:r>
          </a:p>
          <a:p>
            <a:pPr lvl="1"/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config.serve_static_files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de-DE" sz="20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3200" dirty="0" err="1"/>
              <a:t>Compression</a:t>
            </a:r>
            <a:endParaRPr lang="de-DE" sz="3200" dirty="0"/>
          </a:p>
          <a:p>
            <a:pPr lvl="1"/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config.assets.js_compressor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20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uglifier</a:t>
            </a:r>
            <a:br>
              <a:rPr lang="de-DE" sz="20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config.assets.css_compressor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20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sass</a:t>
            </a:r>
            <a:endParaRPr lang="de-DE" sz="2000" b="1" dirty="0">
              <a:solidFill>
                <a:srgbClr val="660E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20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Rails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br>
              <a:rPr lang="en-US" sz="20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config.middleware.use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Deflater</a:t>
            </a:r>
            <a:br>
              <a:rPr lang="en-US" sz="20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de-DE" sz="2000" b="1" dirty="0">
              <a:solidFill>
                <a:srgbClr val="660E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3200" dirty="0" err="1"/>
              <a:t>Fingerprinting</a:t>
            </a:r>
            <a:endParaRPr lang="de-DE" sz="3200" dirty="0"/>
          </a:p>
          <a:p>
            <a:pPr lvl="1"/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config.assets.digest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20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6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Ruby on </a:t>
            </a:r>
            <a:r>
              <a:rPr lang="de-DE" dirty="0" err="1"/>
              <a:t>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Frontend Development</a:t>
            </a:r>
          </a:p>
          <a:p>
            <a:pPr lvl="1"/>
            <a:r>
              <a:rPr lang="de-DE" dirty="0" err="1"/>
              <a:t>Assets</a:t>
            </a:r>
            <a:r>
              <a:rPr lang="de-DE" dirty="0"/>
              <a:t> (CSS, JS, Images)</a:t>
            </a:r>
          </a:p>
          <a:p>
            <a:pPr lvl="1"/>
            <a:r>
              <a:rPr lang="de-DE" dirty="0"/>
              <a:t>Turbolinks &amp; </a:t>
            </a:r>
            <a:r>
              <a:rPr lang="de-DE" dirty="0" err="1"/>
              <a:t>Websockets</a:t>
            </a:r>
            <a:endParaRPr lang="de-DE" dirty="0"/>
          </a:p>
          <a:p>
            <a:pPr lvl="1"/>
            <a:r>
              <a:rPr lang="de-DE" dirty="0"/>
              <a:t>Singlepage </a:t>
            </a:r>
            <a:r>
              <a:rPr lang="de-DE" dirty="0" err="1"/>
              <a:t>Applications</a:t>
            </a:r>
            <a:r>
              <a:rPr lang="de-DE" dirty="0"/>
              <a:t> </a:t>
            </a:r>
          </a:p>
          <a:p>
            <a:r>
              <a:rPr lang="de-DE" dirty="0" err="1">
                <a:solidFill>
                  <a:srgbClr val="C00000"/>
                </a:solidFill>
              </a:rPr>
              <a:t>Rails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Advanced</a:t>
            </a:r>
            <a:endParaRPr lang="de-DE" dirty="0">
              <a:solidFill>
                <a:srgbClr val="C00000"/>
              </a:solidFill>
            </a:endParaRPr>
          </a:p>
          <a:p>
            <a:pPr lvl="1"/>
            <a:r>
              <a:rPr lang="de-DE" dirty="0">
                <a:solidFill>
                  <a:srgbClr val="C00000"/>
                </a:solidFill>
              </a:rPr>
              <a:t>Features</a:t>
            </a:r>
          </a:p>
          <a:p>
            <a:pPr lvl="1"/>
            <a:r>
              <a:rPr lang="de-DE" dirty="0">
                <a:solidFill>
                  <a:srgbClr val="C00000"/>
                </a:solidFill>
              </a:rPr>
              <a:t>Und </a:t>
            </a:r>
            <a:r>
              <a:rPr lang="de-DE" dirty="0" err="1">
                <a:solidFill>
                  <a:srgbClr val="C00000"/>
                </a:solidFill>
              </a:rPr>
              <a:t>Gems</a:t>
            </a:r>
            <a:endParaRPr lang="de-DE" dirty="0">
              <a:solidFill>
                <a:srgbClr val="C00000"/>
              </a:solidFill>
            </a:endParaRPr>
          </a:p>
          <a:p>
            <a:r>
              <a:rPr lang="de-DE" dirty="0"/>
              <a:t>Sonstiges</a:t>
            </a:r>
          </a:p>
          <a:p>
            <a:pPr lvl="1"/>
            <a:r>
              <a:rPr lang="de-DE" dirty="0" err="1"/>
              <a:t>Engines</a:t>
            </a:r>
            <a:r>
              <a:rPr lang="de-DE" dirty="0"/>
              <a:t>, Generators, REST-API</a:t>
            </a:r>
          </a:p>
          <a:p>
            <a:pPr lvl="1"/>
            <a:r>
              <a:rPr lang="de-DE" dirty="0"/>
              <a:t>DSL, TDD(</a:t>
            </a:r>
            <a:r>
              <a:rPr lang="de-DE" dirty="0" err="1"/>
              <a:t>Mocking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Deployment</a:t>
            </a:r>
            <a:endParaRPr lang="de-DE" dirty="0"/>
          </a:p>
          <a:p>
            <a:r>
              <a:rPr lang="de-DE" dirty="0"/>
              <a:t>Klausur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Ruby</a:t>
            </a:r>
          </a:p>
          <a:p>
            <a:r>
              <a:rPr lang="de-DE" dirty="0"/>
              <a:t>Rack</a:t>
            </a:r>
          </a:p>
          <a:p>
            <a:pPr lvl="1"/>
            <a:r>
              <a:rPr lang="de-DE" dirty="0"/>
              <a:t>Sinatra</a:t>
            </a:r>
          </a:p>
          <a:p>
            <a:r>
              <a:rPr lang="de-DE" dirty="0" err="1"/>
              <a:t>Rails</a:t>
            </a:r>
            <a:endParaRPr lang="de-DE" dirty="0"/>
          </a:p>
          <a:p>
            <a:pPr lvl="1"/>
            <a:r>
              <a:rPr lang="de-DE" dirty="0"/>
              <a:t>Aufbau (MVC)</a:t>
            </a:r>
          </a:p>
          <a:p>
            <a:pPr lvl="1"/>
            <a:r>
              <a:rPr lang="de-DE" dirty="0"/>
              <a:t>Model</a:t>
            </a:r>
          </a:p>
          <a:p>
            <a:pPr lvl="1"/>
            <a:r>
              <a:rPr lang="de-DE" dirty="0"/>
              <a:t>Routing</a:t>
            </a:r>
          </a:p>
          <a:p>
            <a:pPr lvl="1"/>
            <a:r>
              <a:rPr lang="de-DE" dirty="0"/>
              <a:t>Controller</a:t>
            </a:r>
          </a:p>
          <a:p>
            <a:pPr lvl="1"/>
            <a:r>
              <a:rPr lang="de-DE" dirty="0"/>
              <a:t>View</a:t>
            </a:r>
          </a:p>
          <a:p>
            <a:r>
              <a:rPr lang="de-DE" dirty="0"/>
              <a:t>Data Access</a:t>
            </a:r>
          </a:p>
          <a:p>
            <a:pPr lvl="1"/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Pattern</a:t>
            </a:r>
          </a:p>
          <a:p>
            <a:pPr lvl="1"/>
            <a:r>
              <a:rPr lang="de-DE" dirty="0" err="1"/>
              <a:t>Associations</a:t>
            </a:r>
            <a:r>
              <a:rPr lang="de-DE" dirty="0"/>
              <a:t> / </a:t>
            </a:r>
            <a:r>
              <a:rPr lang="de-DE" dirty="0" err="1"/>
              <a:t>Migrations</a:t>
            </a:r>
            <a:endParaRPr lang="de-DE" dirty="0"/>
          </a:p>
          <a:p>
            <a:r>
              <a:rPr lang="de-DE" dirty="0"/>
              <a:t>TDD</a:t>
            </a:r>
          </a:p>
          <a:p>
            <a:pPr lvl="1"/>
            <a:r>
              <a:rPr lang="de-DE" dirty="0" err="1"/>
              <a:t>Rspec</a:t>
            </a:r>
            <a:r>
              <a:rPr lang="de-DE" dirty="0"/>
              <a:t>, </a:t>
            </a:r>
            <a:r>
              <a:rPr lang="de-DE" dirty="0" err="1"/>
              <a:t>Minitest</a:t>
            </a:r>
            <a:r>
              <a:rPr lang="de-DE" dirty="0"/>
              <a:t>, </a:t>
            </a:r>
            <a:r>
              <a:rPr lang="de-DE" dirty="0" err="1"/>
              <a:t>Cucumber</a:t>
            </a:r>
            <a:endParaRPr lang="de-DE" dirty="0"/>
          </a:p>
          <a:p>
            <a:pPr lvl="1"/>
            <a:r>
              <a:rPr lang="de-DE" dirty="0"/>
              <a:t>TDD und DHH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601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Asset Caching - </a:t>
            </a:r>
            <a:r>
              <a:rPr lang="de-DE" dirty="0" err="1"/>
              <a:t>NginX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72811" y="1834946"/>
            <a:ext cx="8604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5600" algn="l"/>
              </a:tabLst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~ ^/(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assets|images|javascripts|stylesheets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)/ {</a:t>
            </a:r>
          </a:p>
          <a:p>
            <a:pPr>
              <a:tabLst>
                <a:tab pos="355600" algn="l"/>
              </a:tabLst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expires 1y;</a:t>
            </a:r>
          </a:p>
          <a:p>
            <a:pPr>
              <a:tabLst>
                <a:tab pos="3556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add_header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Cache-Control public;</a:t>
            </a:r>
          </a:p>
          <a:p>
            <a:pPr>
              <a:tabLst>
                <a:tab pos="3556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access_log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off;</a:t>
            </a:r>
          </a:p>
          <a:p>
            <a:pPr>
              <a:tabLst>
                <a:tab pos="355600" algn="l"/>
              </a:tabLst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Look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precompressed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files</a:t>
            </a:r>
          </a:p>
          <a:p>
            <a:pPr>
              <a:tabLst>
                <a:tab pos="3556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gzip_static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on;</a:t>
            </a:r>
          </a:p>
          <a:p>
            <a:pPr>
              <a:tabLst>
                <a:tab pos="3556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Some browsers still send conditional-GET requests if there's a</a:t>
            </a:r>
          </a:p>
          <a:p>
            <a:pPr>
              <a:tabLst>
                <a:tab pos="3556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Last-Modified header or 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header even if they haven't</a:t>
            </a:r>
          </a:p>
          <a:p>
            <a:pPr>
              <a:tabLst>
                <a:tab pos="3556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reached the expiry date sent in the Expires header.</a:t>
            </a:r>
          </a:p>
          <a:p>
            <a:pPr>
              <a:tabLst>
                <a:tab pos="3556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add_header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Last-Modified "";</a:t>
            </a:r>
          </a:p>
          <a:p>
            <a:pPr>
              <a:tabLst>
                <a:tab pos="3556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add_header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"";</a:t>
            </a:r>
          </a:p>
          <a:p>
            <a:pPr>
              <a:tabLst>
                <a:tab pos="3556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break;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tabLst>
                <a:tab pos="355600" algn="l"/>
              </a:tabLst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303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Cache Levels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32401204"/>
              </p:ext>
            </p:extLst>
          </p:nvPr>
        </p:nvGraphicFramePr>
        <p:xfrm>
          <a:off x="755576" y="1412776"/>
          <a:ext cx="2831976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hteck 6"/>
          <p:cNvSpPr/>
          <p:nvPr/>
        </p:nvSpPr>
        <p:spPr>
          <a:xfrm>
            <a:off x="4565269" y="1519039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CDN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Assets-Caching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Reverse-Proxy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Page-Caching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Action-Caching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SQL-Caching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err="1"/>
              <a:t>Conditional</a:t>
            </a:r>
            <a:r>
              <a:rPr lang="de-DE" sz="3600" dirty="0"/>
              <a:t> </a:t>
            </a:r>
            <a:r>
              <a:rPr lang="de-DE" sz="3600" dirty="0" err="1"/>
              <a:t>Get</a:t>
            </a:r>
            <a:endParaRPr lang="de-D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Fragment-Caching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3131840" y="2060848"/>
            <a:ext cx="158417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3131840" y="2348880"/>
            <a:ext cx="158417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2843808" y="2420888"/>
            <a:ext cx="18722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2411760" y="4005064"/>
            <a:ext cx="230425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2411760" y="4323005"/>
            <a:ext cx="2195224" cy="762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uppieren 31"/>
          <p:cNvGrpSpPr/>
          <p:nvPr/>
        </p:nvGrpSpPr>
        <p:grpSpPr>
          <a:xfrm>
            <a:off x="2411760" y="4221088"/>
            <a:ext cx="2270309" cy="1800200"/>
            <a:chOff x="2411760" y="4221088"/>
            <a:chExt cx="2270309" cy="1800200"/>
          </a:xfrm>
        </p:grpSpPr>
        <p:cxnSp>
          <p:nvCxnSpPr>
            <p:cNvPr id="22" name="Gerade Verbindung mit Pfeil 21"/>
            <p:cNvCxnSpPr/>
            <p:nvPr/>
          </p:nvCxnSpPr>
          <p:spPr>
            <a:xfrm flipH="1" flipV="1">
              <a:off x="2411760" y="4221088"/>
              <a:ext cx="2270309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/>
            <p:nvPr/>
          </p:nvCxnSpPr>
          <p:spPr>
            <a:xfrm flipH="1">
              <a:off x="2843808" y="4581128"/>
              <a:ext cx="1838261" cy="14401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Gerade Verbindung mit Pfeil 29"/>
          <p:cNvCxnSpPr/>
          <p:nvPr/>
        </p:nvCxnSpPr>
        <p:spPr>
          <a:xfrm flipH="1" flipV="1">
            <a:off x="1979712" y="4401108"/>
            <a:ext cx="2664814" cy="128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2411760" y="1196752"/>
            <a:ext cx="2295543" cy="61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38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ActiveJob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8168"/>
          </a:xfrm>
        </p:spPr>
        <p:txBody>
          <a:bodyPr anchor="ctr">
            <a:normAutofit lnSpcReduction="10000"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HardWorkJob</a:t>
            </a: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ActiveJob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perform</a:t>
            </a:r>
            <a:b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sleep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.minutes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b="1" i="1" dirty="0">
              <a:solidFill>
                <a:srgbClr val="660E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000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HardWorkJob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.week).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perform_later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b="1" dirty="0"/>
          </a:p>
          <a:p>
            <a:r>
              <a:rPr lang="de-DE" b="1" dirty="0" err="1"/>
              <a:t>Backends</a:t>
            </a:r>
            <a:endParaRPr lang="de-DE" b="1" dirty="0"/>
          </a:p>
          <a:p>
            <a:pPr lvl="1"/>
            <a:r>
              <a:rPr lang="de-DE" sz="1800" b="1" dirty="0" err="1"/>
              <a:t>Backburner</a:t>
            </a:r>
            <a:endParaRPr lang="de-DE" sz="1800" b="1" dirty="0"/>
          </a:p>
          <a:p>
            <a:pPr lvl="1"/>
            <a:r>
              <a:rPr lang="de-DE" sz="1800" b="1" dirty="0" err="1"/>
              <a:t>Delayed</a:t>
            </a:r>
            <a:r>
              <a:rPr lang="de-DE" sz="1800" b="1" dirty="0"/>
              <a:t> Job</a:t>
            </a:r>
          </a:p>
          <a:p>
            <a:pPr lvl="1"/>
            <a:r>
              <a:rPr lang="de-DE" sz="1800" b="1" dirty="0" err="1"/>
              <a:t>Qu</a:t>
            </a:r>
            <a:endParaRPr lang="de-DE" sz="1800" b="1" dirty="0"/>
          </a:p>
          <a:p>
            <a:pPr lvl="1"/>
            <a:r>
              <a:rPr lang="de-DE" sz="1800" b="1" dirty="0" err="1"/>
              <a:t>Que</a:t>
            </a:r>
            <a:endParaRPr lang="de-DE" sz="18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4453301" y="4797152"/>
            <a:ext cx="4176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+mj-lt"/>
              </a:rPr>
              <a:t>queue_classic</a:t>
            </a:r>
            <a:endParaRPr lang="de-DE" sz="20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+mj-lt"/>
              </a:rPr>
              <a:t>Resque</a:t>
            </a:r>
            <a:r>
              <a:rPr lang="de-DE" sz="2000" b="1" dirty="0">
                <a:latin typeface="+mj-lt"/>
              </a:rPr>
              <a:t> 1.x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+mj-lt"/>
              </a:rPr>
              <a:t>Sidekiq</a:t>
            </a:r>
            <a:endParaRPr lang="de-DE" sz="20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>
                <a:latin typeface="+mj-lt"/>
              </a:rPr>
              <a:t>Sneakers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+mj-lt"/>
              </a:rPr>
              <a:t>Sucker</a:t>
            </a:r>
            <a:r>
              <a:rPr lang="de-DE" sz="2000" b="1" dirty="0">
                <a:latin typeface="+mj-lt"/>
              </a:rPr>
              <a:t> Punch</a:t>
            </a:r>
          </a:p>
        </p:txBody>
      </p:sp>
    </p:spTree>
    <p:extLst>
      <p:ext uri="{BB962C8B-B14F-4D97-AF65-F5344CB8AC3E}">
        <p14:creationId xmlns:p14="http://schemas.microsoft.com/office/powerpoint/2010/main" val="353690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ActiveJob</a:t>
            </a:r>
            <a:endParaRPr lang="de-D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636C274-FFD9-0A46-8BBB-18D0188C4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92" y="1340768"/>
            <a:ext cx="8268734" cy="2880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180B17-784F-024F-8F91-257B11EEAD03}"/>
              </a:ext>
            </a:extLst>
          </p:cNvPr>
          <p:cNvSpPr txBox="1"/>
          <p:nvPr/>
        </p:nvSpPr>
        <p:spPr>
          <a:xfrm>
            <a:off x="1475656" y="6237312"/>
            <a:ext cx="631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www.ruby-toolbox.com</a:t>
            </a:r>
            <a:r>
              <a:rPr lang="en-GB" dirty="0"/>
              <a:t>/categories/</a:t>
            </a:r>
            <a:r>
              <a:rPr lang="en-GB" dirty="0" err="1"/>
              <a:t>Background_Jobs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78751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Engines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Getestete Module</a:t>
            </a:r>
          </a:p>
          <a:p>
            <a:r>
              <a:rPr lang="de-DE" dirty="0"/>
              <a:t>Abstraktion</a:t>
            </a:r>
          </a:p>
          <a:p>
            <a:r>
              <a:rPr lang="de-DE" dirty="0"/>
              <a:t>Mit und ohne eigenen Namespace</a:t>
            </a:r>
          </a:p>
          <a:p>
            <a:pPr lvl="1"/>
            <a:r>
              <a:rPr lang="de-DE" dirty="0"/>
              <a:t>Routen</a:t>
            </a:r>
          </a:p>
          <a:p>
            <a:pPr lvl="1"/>
            <a:r>
              <a:rPr lang="de-DE" dirty="0"/>
              <a:t>Modelle</a:t>
            </a:r>
          </a:p>
          <a:p>
            <a:pPr lvl="1"/>
            <a:r>
              <a:rPr lang="de-DE" dirty="0"/>
              <a:t>Controller</a:t>
            </a:r>
          </a:p>
          <a:p>
            <a:pPr lvl="1"/>
            <a:r>
              <a:rPr lang="de-DE" dirty="0"/>
              <a:t>Templates</a:t>
            </a:r>
          </a:p>
          <a:p>
            <a:r>
              <a:rPr lang="de-DE" dirty="0"/>
              <a:t>Viele </a:t>
            </a:r>
            <a:r>
              <a:rPr lang="de-DE" dirty="0" err="1"/>
              <a:t>Gems</a:t>
            </a:r>
            <a:r>
              <a:rPr lang="de-DE" dirty="0"/>
              <a:t> sind </a:t>
            </a:r>
            <a:r>
              <a:rPr lang="de-DE" dirty="0" err="1"/>
              <a:t>Engines</a:t>
            </a:r>
            <a:endParaRPr lang="de-DE" dirty="0"/>
          </a:p>
          <a:p>
            <a:pPr lvl="1"/>
            <a:r>
              <a:rPr lang="de-DE" dirty="0"/>
              <a:t>Devise</a:t>
            </a:r>
          </a:p>
          <a:p>
            <a:pPr lvl="1"/>
            <a:r>
              <a:rPr lang="de-DE" dirty="0"/>
              <a:t>Spree</a:t>
            </a:r>
          </a:p>
          <a:p>
            <a:pPr lvl="1"/>
            <a:r>
              <a:rPr lang="de-DE" dirty="0" err="1"/>
              <a:t>RefineryCMS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5191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Engines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rails plugin new admin --mountable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lib/admin/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engine.rb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b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Engine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::</a:t>
            </a: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Rails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Engine</a:t>
            </a:r>
            <a:b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isolate_namespace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b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b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app/(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controllers|models|views|assets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)/**</a:t>
            </a:r>
          </a:p>
          <a:p>
            <a:r>
              <a:rPr lang="de-DE" b="1" i="1" dirty="0" err="1">
                <a:solidFill>
                  <a:srgbClr val="660E7A"/>
                </a:solidFill>
              </a:rPr>
              <a:t>Rails</a:t>
            </a:r>
            <a:r>
              <a:rPr lang="de-DE" dirty="0" err="1"/>
              <a:t>.application.routes.draw</a:t>
            </a:r>
            <a:r>
              <a:rPr lang="de-DE" dirty="0"/>
              <a:t> </a:t>
            </a:r>
            <a:r>
              <a:rPr lang="de-DE" b="1" dirty="0">
                <a:solidFill>
                  <a:srgbClr val="000080"/>
                </a:solidFill>
              </a:rPr>
              <a:t>do</a:t>
            </a:r>
          </a:p>
          <a:p>
            <a:pPr lvl="1"/>
            <a:r>
              <a:rPr lang="de-DE" dirty="0" err="1"/>
              <a:t>mount</a:t>
            </a:r>
            <a:r>
              <a:rPr lang="de-DE" dirty="0"/>
              <a:t> </a:t>
            </a:r>
            <a:r>
              <a:rPr lang="de-DE" b="1" i="1" dirty="0">
                <a:solidFill>
                  <a:srgbClr val="660E7A"/>
                </a:solidFill>
              </a:rPr>
              <a:t>Admin</a:t>
            </a:r>
            <a:r>
              <a:rPr lang="de-DE" dirty="0"/>
              <a:t>::</a:t>
            </a:r>
            <a:r>
              <a:rPr lang="de-DE" b="1" i="1" dirty="0">
                <a:solidFill>
                  <a:srgbClr val="660E7A"/>
                </a:solidFill>
              </a:rPr>
              <a:t>Engine </a:t>
            </a:r>
            <a:r>
              <a:rPr lang="de-DE" i="1" dirty="0">
                <a:solidFill>
                  <a:srgbClr val="0000FF"/>
                </a:solidFill>
              </a:rPr>
              <a:t>=&gt; </a:t>
            </a:r>
            <a:r>
              <a:rPr lang="de-DE" b="1" dirty="0">
                <a:solidFill>
                  <a:srgbClr val="008000"/>
                </a:solidFill>
              </a:rPr>
              <a:t>"/</a:t>
            </a:r>
            <a:r>
              <a:rPr lang="de-DE" b="1" dirty="0" err="1">
                <a:solidFill>
                  <a:srgbClr val="008000"/>
                </a:solidFill>
              </a:rPr>
              <a:t>admin</a:t>
            </a:r>
            <a:r>
              <a:rPr lang="de-DE" b="1" dirty="0">
                <a:solidFill>
                  <a:srgbClr val="008000"/>
                </a:solidFill>
              </a:rPr>
              <a:t>"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00080"/>
                </a:solidFill>
              </a:rPr>
              <a:t>    end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25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rubygems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853136"/>
          </a:xfrm>
        </p:spPr>
        <p:txBody>
          <a:bodyPr>
            <a:normAutofit fontScale="85000" lnSpcReduction="20000"/>
          </a:bodyPr>
          <a:lstStyle/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&lt;NAME&gt;.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gemspec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de-DE" sz="15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</a:t>
            </a:r>
            <a:r>
              <a:rPr lang="de-DE" sz="15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de-DE" sz="15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500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500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Specification</a:t>
            </a:r>
            <a:r>
              <a:rPr lang="de-DE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.new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de-DE" sz="1500" i="1" dirty="0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b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500" i="1" dirty="0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.name        = 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500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de-DE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.version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    = </a:t>
            </a:r>
            <a:r>
              <a:rPr lang="de-DE" sz="1500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MyGemName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5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b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500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de-DE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.date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'2015-03-27'</a:t>
            </a:r>
            <a:b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500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de-DE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.summary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    = 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5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fancy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!"</a:t>
            </a:r>
            <a:b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500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de-DE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.description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simple </a:t>
            </a:r>
            <a:r>
              <a:rPr lang="de-DE" sz="15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500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de-DE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.authors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    = [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5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Name"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500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de-DE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.email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= 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'your@name.com'</a:t>
            </a:r>
            <a:b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500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de-DE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.homepage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   = 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'http://rubygems.org/</a:t>
            </a:r>
            <a:r>
              <a:rPr lang="de-DE" sz="15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gems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/&lt;</a:t>
            </a:r>
            <a:r>
              <a:rPr lang="de-DE" sz="15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</a:t>
            </a:r>
            <a:b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500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de-DE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.license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    = 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'MIT'</a:t>
            </a:r>
            <a:b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500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de-DE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.files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= </a:t>
            </a:r>
            <a:r>
              <a:rPr lang="de-DE" sz="15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'{</a:t>
            </a:r>
            <a:r>
              <a:rPr lang="de-DE" sz="15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app,config,db,lib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}/**/*'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'MIT-LICENSE'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5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Rakefile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'README.md'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500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de-DE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.test_files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de-DE" sz="1500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5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/**/*'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500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de-DE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.add_dependency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5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rails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'~&gt; 4'</a:t>
            </a:r>
            <a:b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500" i="1" dirty="0" err="1">
                <a:solidFill>
                  <a:srgbClr val="C37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de-DE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.add_development_dependency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'sqlite3'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'~&gt; 1'</a:t>
            </a:r>
            <a:br>
              <a:rPr lang="de-DE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5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/&lt;NAME&gt;.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i="1" dirty="0">
                <a:solidFill>
                  <a:srgbClr val="808080"/>
                </a:solidFill>
              </a:rPr>
              <a:t># Basis Datei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/&lt;NAME&gt;/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version.rb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da-DK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MyGemName</a:t>
            </a:r>
            <a:br>
              <a:rPr lang="da-DK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VERSION 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a-DK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'0.1.2'</a:t>
            </a:r>
            <a:br>
              <a:rPr lang="da-DK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&lt;NAME&gt;.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gemspec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push &lt;NAME&gt;-0.1.2.gem </a:t>
            </a:r>
            <a:r>
              <a:rPr lang="de-DE" i="1" dirty="0">
                <a:solidFill>
                  <a:srgbClr val="808080"/>
                </a:solidFill>
              </a:rPr>
              <a:t># Account erforderlich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49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Devise</a:t>
            </a:r>
            <a:r>
              <a:rPr lang="en-US" dirty="0"/>
              <a:t> - A flexible authentication solution for Rails.</a:t>
            </a:r>
            <a:endParaRPr lang="de-DE" dirty="0"/>
          </a:p>
          <a:p>
            <a:pPr lvl="1"/>
            <a:r>
              <a:rPr lang="en-US" dirty="0">
                <a:hlinkClick r:id="rId3"/>
              </a:rPr>
              <a:t>warden</a:t>
            </a:r>
            <a:r>
              <a:rPr lang="en-US" dirty="0"/>
              <a:t> - General Rack Authentication Framework.</a:t>
            </a:r>
            <a:endParaRPr lang="de-DE" dirty="0"/>
          </a:p>
          <a:p>
            <a:r>
              <a:rPr lang="en-US" dirty="0">
                <a:hlinkClick r:id="rId4"/>
              </a:rPr>
              <a:t>Sorcery</a:t>
            </a:r>
            <a:r>
              <a:rPr lang="en-US" dirty="0"/>
              <a:t> - Magical Authentication for Rails 3 and 4.</a:t>
            </a:r>
            <a:endParaRPr lang="de-DE" dirty="0"/>
          </a:p>
          <a:p>
            <a:r>
              <a:rPr lang="en-US" dirty="0">
                <a:hlinkClick r:id="rId5"/>
              </a:rPr>
              <a:t>OAuth2</a:t>
            </a:r>
            <a:r>
              <a:rPr lang="en-US" dirty="0"/>
              <a:t> - A Ruby wrapper for OAuth 2.0</a:t>
            </a:r>
            <a:endParaRPr lang="de-DE" dirty="0"/>
          </a:p>
          <a:p>
            <a:r>
              <a:rPr lang="en-US" dirty="0">
                <a:hlinkClick r:id="rId6"/>
              </a:rPr>
              <a:t>Doorkeeper</a:t>
            </a:r>
            <a:r>
              <a:rPr lang="en-US" dirty="0"/>
              <a:t> - An OAuth2 provider for Rails.</a:t>
            </a:r>
            <a:endParaRPr lang="de-DE" dirty="0"/>
          </a:p>
          <a:p>
            <a:r>
              <a:rPr lang="de-DE" dirty="0">
                <a:hlinkClick r:id="rId7"/>
              </a:rPr>
              <a:t>api-auth</a:t>
            </a:r>
            <a:r>
              <a:rPr lang="de-DE" dirty="0"/>
              <a:t> - </a:t>
            </a:r>
            <a:r>
              <a:rPr lang="en-US" dirty="0"/>
              <a:t>HMAC-SHA1 </a:t>
            </a:r>
            <a:r>
              <a:rPr lang="en-US" dirty="0" err="1"/>
              <a:t>wie</a:t>
            </a:r>
            <a:r>
              <a:rPr lang="en-US" dirty="0"/>
              <a:t> Amazon Web Services.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339752" y="6021288"/>
            <a:ext cx="45633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e-DE" dirty="0"/>
              <a:t>https://www.ruby-toolbox.com</a:t>
            </a:r>
          </a:p>
          <a:p>
            <a:r>
              <a:rPr lang="de-DE" dirty="0"/>
              <a:t>https://github.com/markets/awesome-ruby</a:t>
            </a:r>
          </a:p>
        </p:txBody>
      </p:sp>
    </p:spTree>
    <p:extLst>
      <p:ext uri="{BB962C8B-B14F-4D97-AF65-F5344CB8AC3E}">
        <p14:creationId xmlns:p14="http://schemas.microsoft.com/office/powerpoint/2010/main" val="4163459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Authorization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CanCanCan</a:t>
            </a:r>
            <a:r>
              <a:rPr lang="en-US" dirty="0"/>
              <a:t> - Continuation of </a:t>
            </a:r>
            <a:r>
              <a:rPr lang="en-US" dirty="0" err="1"/>
              <a:t>CanCan</a:t>
            </a:r>
            <a:r>
              <a:rPr lang="en-US" dirty="0"/>
              <a:t>, an authorization Gem for Ruby on Rails.</a:t>
            </a:r>
          </a:p>
          <a:p>
            <a:r>
              <a:rPr lang="en-US" dirty="0">
                <a:hlinkClick r:id="rId3"/>
              </a:rPr>
              <a:t>Pundit</a:t>
            </a:r>
            <a:r>
              <a:rPr lang="en-US" dirty="0"/>
              <a:t> - Minimal authorization through OO design and pure Ruby classes.</a:t>
            </a:r>
          </a:p>
          <a:p>
            <a:r>
              <a:rPr lang="en-US" dirty="0">
                <a:hlinkClick r:id="rId4"/>
              </a:rPr>
              <a:t>Rolify</a:t>
            </a:r>
            <a:r>
              <a:rPr lang="en-US" dirty="0"/>
              <a:t> - Role management library with resource scoping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339752" y="6021288"/>
            <a:ext cx="45633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e-DE" dirty="0"/>
              <a:t>https://www.ruby-toolbox.com</a:t>
            </a:r>
          </a:p>
          <a:p>
            <a:r>
              <a:rPr lang="de-DE" dirty="0"/>
              <a:t>https://github.com/markets/awesome-ruby</a:t>
            </a:r>
          </a:p>
        </p:txBody>
      </p:sp>
    </p:spTree>
    <p:extLst>
      <p:ext uri="{BB962C8B-B14F-4D97-AF65-F5344CB8AC3E}">
        <p14:creationId xmlns:p14="http://schemas.microsoft.com/office/powerpoint/2010/main" val="1209395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ORM/ODM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>
                <a:hlinkClick r:id="rId2"/>
              </a:rPr>
              <a:t>Paranoia</a:t>
            </a:r>
            <a:r>
              <a:rPr lang="de-DE" dirty="0"/>
              <a:t> - </a:t>
            </a:r>
            <a:r>
              <a:rPr lang="en-US" dirty="0" err="1"/>
              <a:t>ActiveRecord</a:t>
            </a:r>
            <a:r>
              <a:rPr lang="en-US" dirty="0"/>
              <a:t> plugin allowing you to hide and restore records without actually deleting them.</a:t>
            </a:r>
          </a:p>
          <a:p>
            <a:r>
              <a:rPr lang="en-US" dirty="0">
                <a:hlinkClick r:id="rId3"/>
              </a:rPr>
              <a:t>Apartment</a:t>
            </a:r>
            <a:r>
              <a:rPr lang="en-US" dirty="0"/>
              <a:t> - Multi-tenancy for Rails and </a:t>
            </a:r>
            <a:r>
              <a:rPr lang="en-US" dirty="0" err="1"/>
              <a:t>ActiveRecord</a:t>
            </a:r>
            <a:r>
              <a:rPr lang="en-US" dirty="0"/>
              <a:t>.</a:t>
            </a:r>
          </a:p>
          <a:p>
            <a:r>
              <a:rPr lang="en-US" dirty="0">
                <a:hlinkClick r:id="rId4"/>
              </a:rPr>
              <a:t>Acts As </a:t>
            </a:r>
            <a:r>
              <a:rPr lang="en-US" dirty="0" err="1">
                <a:hlinkClick r:id="rId4"/>
              </a:rPr>
              <a:t>Commentable</a:t>
            </a:r>
            <a:r>
              <a:rPr lang="en-US" dirty="0"/>
              <a:t> - Provides a single Comment model that can be attached to any model(s) within your app.</a:t>
            </a:r>
          </a:p>
          <a:p>
            <a:r>
              <a:rPr lang="en-US" dirty="0" err="1">
                <a:hlinkClick r:id="rId5"/>
              </a:rPr>
              <a:t>ActsAsTaggableOn</a:t>
            </a:r>
            <a:r>
              <a:rPr lang="en-US" dirty="0"/>
              <a:t> - A tagging plugin for </a:t>
            </a:r>
            <a:r>
              <a:rPr lang="en-US" dirty="0" err="1"/>
              <a:t>ActiveRecord</a:t>
            </a:r>
            <a:r>
              <a:rPr lang="en-US" dirty="0"/>
              <a:t> that allows for custom tagging along dynamic contexts.</a:t>
            </a:r>
          </a:p>
          <a:p>
            <a:r>
              <a:rPr lang="en-US" dirty="0">
                <a:hlinkClick r:id="rId6"/>
              </a:rPr>
              <a:t>Awesome Nested Set</a:t>
            </a:r>
            <a:r>
              <a:rPr lang="en-US" dirty="0"/>
              <a:t> - Awesome Nested Set is an implementation of the nested set pattern for </a:t>
            </a:r>
            <a:r>
              <a:rPr lang="en-US" dirty="0" err="1"/>
              <a:t>ActiveRecord</a:t>
            </a:r>
            <a:r>
              <a:rPr lang="en-US" dirty="0"/>
              <a:t> models.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339752" y="6021288"/>
            <a:ext cx="45633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e-DE" dirty="0"/>
              <a:t>https://www.ruby-toolbox.com</a:t>
            </a:r>
          </a:p>
          <a:p>
            <a:r>
              <a:rPr lang="de-DE" dirty="0"/>
              <a:t>https://github.com/markets/awesome-ruby</a:t>
            </a:r>
          </a:p>
        </p:txBody>
      </p:sp>
    </p:spTree>
    <p:extLst>
      <p:ext uri="{BB962C8B-B14F-4D97-AF65-F5344CB8AC3E}">
        <p14:creationId xmlns:p14="http://schemas.microsoft.com/office/powerpoint/2010/main" val="111290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dirty="0"/>
              <a:t>GET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de-DE" dirty="0"/>
              <a:t>Welche Variante ist die schnellste / langsamste?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dirty="0" err="1"/>
              <a:t>ActionCable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dirty="0"/>
              <a:t>Ajax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7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dirty="0"/>
              <a:t>Turbolinks</a:t>
            </a:r>
          </a:p>
        </p:txBody>
      </p:sp>
    </p:spTree>
    <p:extLst>
      <p:ext uri="{BB962C8B-B14F-4D97-AF65-F5344CB8AC3E}">
        <p14:creationId xmlns:p14="http://schemas.microsoft.com/office/powerpoint/2010/main" val="1625763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Kaminari</a:t>
            </a:r>
            <a:r>
              <a:rPr lang="en-US" dirty="0"/>
              <a:t> - A Scope &amp; Engine based, clean, powerful, customizable and sophisticated </a:t>
            </a:r>
            <a:r>
              <a:rPr lang="en-US" dirty="0" err="1"/>
              <a:t>paginator</a:t>
            </a:r>
            <a:endParaRPr lang="en-US" dirty="0"/>
          </a:p>
          <a:p>
            <a:r>
              <a:rPr lang="en-US" dirty="0">
                <a:hlinkClick r:id="rId3"/>
              </a:rPr>
              <a:t>bullet</a:t>
            </a:r>
            <a:r>
              <a:rPr lang="en-US" dirty="0"/>
              <a:t> - Help to kill N+1 queries and unused eager loading.</a:t>
            </a:r>
          </a:p>
          <a:p>
            <a:r>
              <a:rPr lang="en-US" dirty="0">
                <a:hlinkClick r:id="rId4"/>
              </a:rPr>
              <a:t>rack-mini-profiler</a:t>
            </a:r>
            <a:r>
              <a:rPr lang="en-US" dirty="0"/>
              <a:t> - Profiler for your development and production Ruby rack apps.</a:t>
            </a:r>
          </a:p>
          <a:p>
            <a:r>
              <a:rPr lang="en-US" dirty="0">
                <a:hlinkClick r:id="rId5"/>
              </a:rPr>
              <a:t>Sunspot</a:t>
            </a:r>
            <a:r>
              <a:rPr lang="en-US" dirty="0"/>
              <a:t> - A Ruby library for expressive, powerful interaction with the </a:t>
            </a:r>
            <a:r>
              <a:rPr lang="en-US" dirty="0" err="1"/>
              <a:t>Solr</a:t>
            </a:r>
            <a:r>
              <a:rPr lang="en-US" dirty="0"/>
              <a:t> search engine.</a:t>
            </a:r>
          </a:p>
          <a:p>
            <a:r>
              <a:rPr lang="en-US" dirty="0">
                <a:hlinkClick r:id="rId6"/>
              </a:rPr>
              <a:t>Discourse</a:t>
            </a:r>
            <a:r>
              <a:rPr lang="en-US" dirty="0"/>
              <a:t> - A platform for community discussion. Free, open, simple.</a:t>
            </a:r>
          </a:p>
        </p:txBody>
      </p:sp>
      <p:sp>
        <p:nvSpPr>
          <p:cNvPr id="4" name="Rechteck 3"/>
          <p:cNvSpPr/>
          <p:nvPr/>
        </p:nvSpPr>
        <p:spPr>
          <a:xfrm>
            <a:off x="2339752" y="6021288"/>
            <a:ext cx="45633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e-DE" dirty="0"/>
              <a:t>https://www.ruby-toolbox.com</a:t>
            </a:r>
          </a:p>
          <a:p>
            <a:r>
              <a:rPr lang="de-DE" dirty="0"/>
              <a:t>https://github.com/markets/awesome-ruby</a:t>
            </a:r>
          </a:p>
        </p:txBody>
      </p:sp>
    </p:spTree>
    <p:extLst>
      <p:ext uri="{BB962C8B-B14F-4D97-AF65-F5344CB8AC3E}">
        <p14:creationId xmlns:p14="http://schemas.microsoft.com/office/powerpoint/2010/main" val="168211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Chartkick</a:t>
            </a:r>
            <a:r>
              <a:rPr lang="en-US" dirty="0"/>
              <a:t> - Create beautiful </a:t>
            </a:r>
            <a:r>
              <a:rPr lang="en-US" dirty="0" err="1"/>
              <a:t>Javascript</a:t>
            </a:r>
            <a:r>
              <a:rPr lang="en-US" dirty="0"/>
              <a:t> charts with one line of Ruby. </a:t>
            </a:r>
          </a:p>
          <a:p>
            <a:r>
              <a:rPr lang="en-US" dirty="0">
                <a:hlinkClick r:id="rId4"/>
              </a:rPr>
              <a:t>Spree</a:t>
            </a:r>
            <a:r>
              <a:rPr lang="en-US" dirty="0"/>
              <a:t> - Spree is a complete open source e-commerce solution for Ruby on Rails.</a:t>
            </a:r>
          </a:p>
          <a:p>
            <a:r>
              <a:rPr lang="en-US" dirty="0">
                <a:hlinkClick r:id="rId5"/>
              </a:rPr>
              <a:t>Sentry</a:t>
            </a:r>
            <a:r>
              <a:rPr lang="en-US" dirty="0"/>
              <a:t> - The open source, self-hosted error catcher.</a:t>
            </a:r>
          </a:p>
          <a:p>
            <a:r>
              <a:rPr lang="en-US" dirty="0" err="1">
                <a:hlinkClick r:id="rId6"/>
              </a:rPr>
              <a:t>PaperClip</a:t>
            </a:r>
            <a:r>
              <a:rPr lang="en-US" dirty="0"/>
              <a:t> - Easy file attachment management for </a:t>
            </a:r>
            <a:r>
              <a:rPr lang="en-US" dirty="0" err="1"/>
              <a:t>ActiveRecord</a:t>
            </a:r>
            <a:r>
              <a:rPr lang="en-US" dirty="0"/>
              <a:t>.</a:t>
            </a:r>
          </a:p>
        </p:txBody>
      </p:sp>
      <p:sp>
        <p:nvSpPr>
          <p:cNvPr id="4" name="Rechteck 3"/>
          <p:cNvSpPr/>
          <p:nvPr/>
        </p:nvSpPr>
        <p:spPr>
          <a:xfrm>
            <a:off x="2339752" y="6021288"/>
            <a:ext cx="45633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e-DE" dirty="0"/>
              <a:t>https://www.ruby-toolbox.com</a:t>
            </a:r>
          </a:p>
          <a:p>
            <a:r>
              <a:rPr lang="de-DE" dirty="0"/>
              <a:t>https://github.com/markets/awesome-ruby</a:t>
            </a:r>
          </a:p>
        </p:txBody>
      </p:sp>
    </p:spTree>
    <p:extLst>
      <p:ext uri="{BB962C8B-B14F-4D97-AF65-F5344CB8AC3E}">
        <p14:creationId xmlns:p14="http://schemas.microsoft.com/office/powerpoint/2010/main" val="8150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macht man eine Form zu einer Ajax-Form?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form_for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u="sng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u="sng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:remote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form_for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u="sng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form_for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u="sng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u="sng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form_for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u="sng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: :</a:t>
            </a:r>
            <a:r>
              <a:rPr lang="en-US" b="1" u="sng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06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Formate kann </a:t>
            </a:r>
            <a:r>
              <a:rPr lang="de-DE" dirty="0" err="1"/>
              <a:t>Rails</a:t>
            </a:r>
            <a:r>
              <a:rPr lang="de-DE" dirty="0"/>
              <a:t> nicht zurückgeben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HTML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Slim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JS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de-DE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401930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Scaffold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</a:p>
          <a:p>
            <a:pPr lvl="2"/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Migration, Model, Model-Test und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Fixtures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</a:p>
          <a:p>
            <a:pPr lvl="2"/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Route, Controller, View,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, Helper und Controller-Test</a:t>
            </a: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Mailer</a:t>
            </a: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</a:p>
          <a:p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Helper</a:t>
            </a:r>
          </a:p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Minitest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Scaffold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</a:p>
          <a:p>
            <a:pPr lvl="1"/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</a:p>
          <a:p>
            <a:pPr lvl="1"/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</a:p>
          <a:p>
            <a:pPr lvl="1"/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Mailer</a:t>
            </a:r>
          </a:p>
        </p:txBody>
      </p:sp>
      <p:sp>
        <p:nvSpPr>
          <p:cNvPr id="2" name="Textfeld 1"/>
          <p:cNvSpPr txBox="1"/>
          <p:nvPr/>
        </p:nvSpPr>
        <p:spPr>
          <a:xfrm rot="19800000">
            <a:off x="6404371" y="5093957"/>
            <a:ext cx="2534006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800" dirty="0"/>
              <a:t>Nicht vertippen!</a:t>
            </a:r>
          </a:p>
        </p:txBody>
      </p:sp>
    </p:spTree>
    <p:extLst>
      <p:ext uri="{BB962C8B-B14F-4D97-AF65-F5344CB8AC3E}">
        <p14:creationId xmlns:p14="http://schemas.microsoft.com/office/powerpoint/2010/main" val="50612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Scaffolding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107504" y="1600201"/>
            <a:ext cx="8856984" cy="604664"/>
          </a:xfrm>
        </p:spPr>
        <p:txBody>
          <a:bodyPr>
            <a:noAutofit/>
          </a:bodyPr>
          <a:lstStyle/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rails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generate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scaffold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Message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body:string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634" t="2529" r="4623" b="41898"/>
          <a:stretch/>
        </p:blipFill>
        <p:spPr>
          <a:xfrm>
            <a:off x="107504" y="2404385"/>
            <a:ext cx="5184576" cy="3976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503" t="58242" r="11557"/>
          <a:stretch/>
        </p:blipFill>
        <p:spPr>
          <a:xfrm>
            <a:off x="4391472" y="2924944"/>
            <a:ext cx="4752528" cy="30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5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Rails Startup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config.rb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environment.rb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application.rb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boot.rb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/>
            <a:r>
              <a:rPr lang="de-DE" dirty="0">
                <a:cs typeface="Consolas" panose="020B0609020204030204" pitchFamily="49" charset="0"/>
              </a:rPr>
              <a:t>Setup </a:t>
            </a:r>
            <a:r>
              <a:rPr lang="de-DE" dirty="0" err="1">
                <a:cs typeface="Consolas" panose="020B0609020204030204" pitchFamily="49" charset="0"/>
              </a:rPr>
              <a:t>Gems</a:t>
            </a:r>
            <a:r>
              <a:rPr lang="de-DE" dirty="0">
                <a:cs typeface="Consolas" panose="020B0609020204030204" pitchFamily="49" charset="0"/>
              </a:rPr>
              <a:t> - </a:t>
            </a:r>
            <a:r>
              <a:rPr lang="de-DE" dirty="0" err="1">
                <a:cs typeface="Consolas" panose="020B0609020204030204" pitchFamily="49" charset="0"/>
              </a:rPr>
              <a:t>Loadpath</a:t>
            </a:r>
            <a:endParaRPr lang="de-DE" dirty="0">
              <a:cs typeface="Consolas" panose="020B0609020204030204" pitchFamily="49" charset="0"/>
            </a:endParaRPr>
          </a:p>
          <a:p>
            <a:pPr lvl="2"/>
            <a:r>
              <a:rPr lang="de-DE" dirty="0" err="1">
                <a:cs typeface="Consolas" panose="020B0609020204030204" pitchFamily="49" charset="0"/>
              </a:rPr>
              <a:t>Rails</a:t>
            </a:r>
            <a:r>
              <a:rPr lang="de-DE" dirty="0">
                <a:cs typeface="Consolas" panose="020B0609020204030204" pitchFamily="49" charset="0"/>
              </a:rPr>
              <a:t> laden</a:t>
            </a:r>
          </a:p>
          <a:p>
            <a:pPr lvl="2"/>
            <a:r>
              <a:rPr lang="de-DE" dirty="0" err="1">
                <a:cs typeface="Consolas" panose="020B0609020204030204" pitchFamily="49" charset="0"/>
              </a:rPr>
              <a:t>Gems</a:t>
            </a:r>
            <a:r>
              <a:rPr lang="de-DE" dirty="0">
                <a:cs typeface="Consolas" panose="020B0609020204030204" pitchFamily="49" charset="0"/>
              </a:rPr>
              <a:t> aus dem </a:t>
            </a:r>
            <a:r>
              <a:rPr lang="de-DE" dirty="0" err="1">
                <a:cs typeface="Consolas" panose="020B0609020204030204" pitchFamily="49" charset="0"/>
              </a:rPr>
              <a:t>Gemfile</a:t>
            </a:r>
            <a:r>
              <a:rPr lang="de-DE" dirty="0">
                <a:cs typeface="Consolas" panose="020B0609020204030204" pitchFamily="49" charset="0"/>
              </a:rPr>
              <a:t> laden</a:t>
            </a:r>
          </a:p>
          <a:p>
            <a:pPr lvl="2"/>
            <a:r>
              <a:rPr lang="de-DE" dirty="0" err="1">
                <a:cs typeface="Consolas" panose="020B0609020204030204" pitchFamily="49" charset="0"/>
              </a:rPr>
              <a:t>Rails</a:t>
            </a:r>
            <a:r>
              <a:rPr lang="de-DE" dirty="0">
                <a:cs typeface="Consolas" panose="020B0609020204030204" pitchFamily="49" charset="0"/>
              </a:rPr>
              <a:t> </a:t>
            </a:r>
            <a:r>
              <a:rPr lang="de-DE" dirty="0" err="1">
                <a:cs typeface="Consolas" panose="020B0609020204030204" pitchFamily="49" charset="0"/>
              </a:rPr>
              <a:t>configurieren</a:t>
            </a:r>
            <a:endParaRPr lang="de-DE" dirty="0">
              <a:cs typeface="Consolas" panose="020B0609020204030204" pitchFamily="49" charset="0"/>
            </a:endParaRPr>
          </a:p>
          <a:p>
            <a:pPr lvl="1"/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Rails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.application.initialize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lvl="2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initializers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/*.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b="1" i="1" dirty="0" err="1">
                <a:solidFill>
                  <a:srgbClr val="660E7A"/>
                </a:solidFill>
              </a:rPr>
              <a:t>Rails</a:t>
            </a:r>
            <a:r>
              <a:rPr lang="de-DE" dirty="0" err="1"/>
              <a:t>.application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4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I18n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Translate</a:t>
            </a:r>
          </a:p>
          <a:p>
            <a:pPr lvl="1"/>
            <a:r>
              <a:rPr lang="en-US" dirty="0"/>
              <a:t>I18n.t</a:t>
            </a:r>
          </a:p>
          <a:p>
            <a:pPr lvl="1"/>
            <a:r>
              <a:rPr lang="en-US" dirty="0" err="1"/>
              <a:t>Textübersetzung</a:t>
            </a:r>
            <a:endParaRPr lang="en-US" dirty="0"/>
          </a:p>
          <a:p>
            <a:r>
              <a:rPr lang="en-US" dirty="0"/>
              <a:t>Localize</a:t>
            </a:r>
          </a:p>
          <a:p>
            <a:pPr lvl="1"/>
            <a:r>
              <a:rPr lang="en-US" dirty="0"/>
              <a:t>I18n.l</a:t>
            </a:r>
          </a:p>
          <a:p>
            <a:pPr lvl="1"/>
            <a:r>
              <a:rPr lang="en-US" dirty="0"/>
              <a:t>Datum und </a:t>
            </a:r>
            <a:r>
              <a:rPr lang="en-US" dirty="0" err="1"/>
              <a:t>Uhrzeit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Lokalen</a:t>
            </a:r>
            <a:r>
              <a:rPr lang="en-US" dirty="0"/>
              <a:t> Format</a:t>
            </a:r>
          </a:p>
          <a:p>
            <a:r>
              <a:rPr lang="de-DE" dirty="0" err="1"/>
              <a:t>config</a:t>
            </a:r>
            <a:r>
              <a:rPr lang="de-DE" dirty="0"/>
              <a:t>/</a:t>
            </a:r>
            <a:r>
              <a:rPr lang="de-DE" dirty="0" err="1"/>
              <a:t>application.rb</a:t>
            </a:r>
            <a:endParaRPr lang="de-DE" dirty="0"/>
          </a:p>
          <a:p>
            <a:pPr lvl="1"/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config.i18n.default_locale = </a:t>
            </a:r>
            <a:r>
              <a:rPr lang="de-DE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:de</a:t>
            </a:r>
          </a:p>
          <a:p>
            <a:r>
              <a:rPr 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i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ApplicationController</a:t>
            </a:r>
            <a:endParaRPr lang="de-DE" b="1" dirty="0">
              <a:solidFill>
                <a:srgbClr val="660E7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before_action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de-DE" b="1" i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I18n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.locale =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current_user.language.isocode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de-DE" dirty="0" err="1"/>
              <a:t>config</a:t>
            </a:r>
            <a:r>
              <a:rPr lang="de-DE" dirty="0"/>
              <a:t>/</a:t>
            </a:r>
            <a:r>
              <a:rPr lang="de-DE" dirty="0" err="1"/>
              <a:t>locales</a:t>
            </a:r>
            <a:endParaRPr lang="de-DE" dirty="0"/>
          </a:p>
          <a:p>
            <a:pPr lvl="1"/>
            <a:r>
              <a:rPr lang="de-DE" dirty="0"/>
              <a:t>&lt;</a:t>
            </a:r>
            <a:r>
              <a:rPr lang="de-DE" dirty="0" err="1"/>
              <a:t>topic</a:t>
            </a:r>
            <a:r>
              <a:rPr lang="de-DE" dirty="0"/>
              <a:t>&gt;.</a:t>
            </a:r>
            <a:r>
              <a:rPr lang="de-DE" dirty="0" err="1"/>
              <a:t>en.yml</a:t>
            </a:r>
            <a:endParaRPr lang="de-DE" dirty="0"/>
          </a:p>
          <a:p>
            <a:pPr lvl="2"/>
            <a:r>
              <a:rPr lang="de-DE" b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en:</a:t>
            </a:r>
            <a:b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1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Zusammengesetz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606</TotalTime>
  <Words>1723</Words>
  <Application>Microsoft Macintosh PowerPoint</Application>
  <PresentationFormat>On-screen Show (4:3)</PresentationFormat>
  <Paragraphs>293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Consolas</vt:lpstr>
      <vt:lpstr>Courier New</vt:lpstr>
      <vt:lpstr>Palatino Linotype</vt:lpstr>
      <vt:lpstr>Executive</vt:lpstr>
      <vt:lpstr>Modern Web Development</vt:lpstr>
      <vt:lpstr>Ruby on Rails</vt:lpstr>
      <vt:lpstr>Welche Variante ist die schnellste / langsamste?</vt:lpstr>
      <vt:lpstr>Wie macht man eine Form zu einer Ajax-Form?</vt:lpstr>
      <vt:lpstr>Welche Formate kann Rails nicht zurückgeben</vt:lpstr>
      <vt:lpstr>Generator</vt:lpstr>
      <vt:lpstr>Scaffolding</vt:lpstr>
      <vt:lpstr>Rails Startup</vt:lpstr>
      <vt:lpstr>I18n</vt:lpstr>
      <vt:lpstr>ActionMailer</vt:lpstr>
      <vt:lpstr>Slow site == bad</vt:lpstr>
      <vt:lpstr>Caching</vt:lpstr>
      <vt:lpstr>Conditional Get</vt:lpstr>
      <vt:lpstr>Fragment Caching</vt:lpstr>
      <vt:lpstr>Custom Caching</vt:lpstr>
      <vt:lpstr>Cache Stores</vt:lpstr>
      <vt:lpstr>Query Caching</vt:lpstr>
      <vt:lpstr>Asset Caching</vt:lpstr>
      <vt:lpstr>Asset Pipeline</vt:lpstr>
      <vt:lpstr>Asset Caching - NginX</vt:lpstr>
      <vt:lpstr>Cache Levels</vt:lpstr>
      <vt:lpstr>ActiveJob</vt:lpstr>
      <vt:lpstr>ActiveJob</vt:lpstr>
      <vt:lpstr>Engines</vt:lpstr>
      <vt:lpstr>Engines</vt:lpstr>
      <vt:lpstr>rubygems</vt:lpstr>
      <vt:lpstr>Authentication</vt:lpstr>
      <vt:lpstr>Authorization</vt:lpstr>
      <vt:lpstr>ORM/ODM Extensions</vt:lpstr>
      <vt:lpstr>Verschiedenes</vt:lpstr>
      <vt:lpstr>Verschiedenes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michael</dc:creator>
  <cp:lastModifiedBy>Sprauer, Michael</cp:lastModifiedBy>
  <cp:revision>338</cp:revision>
  <dcterms:created xsi:type="dcterms:W3CDTF">2015-02-03T19:25:05Z</dcterms:created>
  <dcterms:modified xsi:type="dcterms:W3CDTF">2020-04-16T13:57:24Z</dcterms:modified>
</cp:coreProperties>
</file>