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http://customooxmlschemas.google.com/">
      <go:slidesCustomData xmlns:go="http://customooxmlschemas.google.com/" r:id="rId16" roundtripDataSignature="AMtx7mjGFaUrz/MoHnfcLWVkglSUl8CE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3dd3caeab8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3dd3caeab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dd3caea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23dd3caea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3dd3caeab8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3dd3caeab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dd3caeab8_0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23dd3caeab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0" y="1587432"/>
            <a:ext cx="8520600" cy="19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Decoding s</a:t>
            </a:r>
            <a:r>
              <a:rPr b="1" lang="en-US" sz="2800">
                <a:latin typeface="Times New Roman"/>
                <a:ea typeface="Times New Roman"/>
                <a:cs typeface="Times New Roman"/>
                <a:sym typeface="Times New Roman"/>
              </a:rPr>
              <a:t>peech comprehension in ESL learners using Temporal Response Function (TRF)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dd3caeab8_0_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23dd3caeab8_0_94"/>
          <p:cNvSpPr txBox="1"/>
          <p:nvPr/>
        </p:nvSpPr>
        <p:spPr>
          <a:xfrm>
            <a:off x="447025" y="1098325"/>
            <a:ext cx="76047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The TRF results of the ESLs showed a different pattern with the natives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Envelope: ESLs showed a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longer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slower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(frontal area)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Onset: ESLs presented a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more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significant </a:t>
            </a: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longer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response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AutoNum type="arabicPeriod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Lexicality (non-lexical - lexical):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ESLs presented a </a:t>
            </a:r>
            <a:r>
              <a:rPr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delayed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shorter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response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23dd3caeab8_0_94"/>
          <p:cNvSpPr txBox="1"/>
          <p:nvPr/>
        </p:nvSpPr>
        <p:spPr>
          <a:xfrm>
            <a:off x="447025" y="3566750"/>
            <a:ext cx="8013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Summary:</a:t>
            </a:r>
            <a:b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TRFs shown by ESLs indicated that comprehending speeches in the second language might require more effort to parse linguistic information.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Aim &amp; 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311699" y="1270873"/>
            <a:ext cx="8520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linguistic features affecting speech comprehension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(e.g., phonemes, semantics, word order, sentence structure)</a:t>
            </a:r>
            <a:endParaRPr/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Neural activities induced from discrete stimuli were commonly used in the experiments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 Liberto et al., 2015). </a:t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41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Word onset, speech envelope, and those linguistic features had an effective influence when using Temporal response function (TRF) to decode EEG data </a:t>
            </a:r>
            <a:b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(Brodbeck et al., 202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  <p:sp>
        <p:nvSpPr>
          <p:cNvPr id="61" name="Google Shape;61;p11"/>
          <p:cNvSpPr txBox="1"/>
          <p:nvPr/>
        </p:nvSpPr>
        <p:spPr>
          <a:xfrm>
            <a:off x="311693" y="3930158"/>
            <a:ext cx="8579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To use TRF to decode speech comprehension in Mandarin native speakers who are ESL learners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Temporal Response Function (TRF)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529" y="1150086"/>
            <a:ext cx="6531135" cy="326693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1891436" y="4804149"/>
            <a:ext cx="7293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Ting-hsin Yen, and Chun-hsien Hsu. ‘Methods of exploring the relationship of using computational model to decode speech comprehension mechanism.’ Poster presented at 2023 Annual Meeting of Taiwan Society of Cognitive Neuroscience. Taoyuan, Taiwan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Stimuli &amp; Procedure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2"/>
          <p:cNvSpPr txBox="1"/>
          <p:nvPr/>
        </p:nvSpPr>
        <p:spPr>
          <a:xfrm>
            <a:off x="311700" y="1279087"/>
            <a:ext cx="6213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Stimuli: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Audiobook: 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Alice’s Adventures in Wonderland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apter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one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2,129 words, 12 tapes,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lasted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12.4 minutes</a:t>
            </a:r>
            <a:endParaRPr/>
          </a:p>
        </p:txBody>
      </p:sp>
      <p:sp>
        <p:nvSpPr>
          <p:cNvPr id="75" name="Google Shape;75;p12"/>
          <p:cNvSpPr txBox="1"/>
          <p:nvPr/>
        </p:nvSpPr>
        <p:spPr>
          <a:xfrm>
            <a:off x="311700" y="2839417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Procedure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N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atives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&amp;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ESLs)</a:t>
            </a:r>
            <a:endParaRPr/>
          </a:p>
        </p:txBody>
      </p:sp>
      <p:grpSp>
        <p:nvGrpSpPr>
          <p:cNvPr id="76" name="Google Shape;76;p12"/>
          <p:cNvGrpSpPr/>
          <p:nvPr/>
        </p:nvGrpSpPr>
        <p:grpSpPr>
          <a:xfrm>
            <a:off x="1288254" y="4260594"/>
            <a:ext cx="6224441" cy="310402"/>
            <a:chOff x="1016086" y="4286622"/>
            <a:chExt cx="6224441" cy="310402"/>
          </a:xfrm>
        </p:grpSpPr>
        <p:sp>
          <p:nvSpPr>
            <p:cNvPr id="77" name="Google Shape;77;p12"/>
            <p:cNvSpPr txBox="1"/>
            <p:nvPr/>
          </p:nvSpPr>
          <p:spPr>
            <a:xfrm>
              <a:off x="1016086" y="4286622"/>
              <a:ext cx="2351687" cy="307777"/>
            </a:xfrm>
            <a:prstGeom prst="rect">
              <a:avLst/>
            </a:prstGeom>
            <a:noFill/>
            <a:ln cap="flat" cmpd="sng" w="38100">
              <a:solidFill>
                <a:srgbClr val="8CB5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Listen to Alice Chapter.1 tape 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>
              <a:off x="3919770" y="4286622"/>
              <a:ext cx="264337" cy="307777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C000"/>
            </a:solidFill>
            <a:ln cap="flat" cmpd="sng" w="25400">
              <a:solidFill>
                <a:srgbClr val="FFC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2"/>
            <p:cNvSpPr txBox="1"/>
            <p:nvPr/>
          </p:nvSpPr>
          <p:spPr>
            <a:xfrm>
              <a:off x="4568531" y="4289247"/>
              <a:ext cx="2671996" cy="307777"/>
            </a:xfrm>
            <a:prstGeom prst="rect">
              <a:avLst/>
            </a:prstGeom>
            <a:noFill/>
            <a:ln cap="flat" cmpd="sng" w="38100">
              <a:solidFill>
                <a:srgbClr val="8CB5F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Answer a comprehension question</a:t>
              </a:r>
              <a:endPara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" name="Google Shape;80;p12"/>
          <p:cNvGrpSpPr/>
          <p:nvPr/>
        </p:nvGrpSpPr>
        <p:grpSpPr>
          <a:xfrm>
            <a:off x="1321323" y="3262251"/>
            <a:ext cx="6191373" cy="770853"/>
            <a:chOff x="708193" y="3317951"/>
            <a:chExt cx="6191373" cy="770853"/>
          </a:xfrm>
        </p:grpSpPr>
        <p:sp>
          <p:nvSpPr>
            <p:cNvPr id="81" name="Google Shape;81;p12"/>
            <p:cNvSpPr/>
            <p:nvPr/>
          </p:nvSpPr>
          <p:spPr>
            <a:xfrm rot="-5400000">
              <a:off x="3649992" y="839230"/>
              <a:ext cx="307776" cy="619137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3061650" y="3317951"/>
              <a:ext cx="151035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Repeat 12 times</a:t>
              </a:r>
              <a:endPara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3" name="Google Shape;83;p12"/>
          <p:cNvSpPr txBox="1"/>
          <p:nvPr/>
        </p:nvSpPr>
        <p:spPr>
          <a:xfrm>
            <a:off x="5693135" y="4841730"/>
            <a:ext cx="3665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Brodbeck et al., 202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Bhattasali et al., 2020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Participants (EEG)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4572000" y="1463750"/>
            <a:ext cx="4572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ESLs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 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NCU, Taiwan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26 native Mandarin speaker adults 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22.25 y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rate: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Hz (down sample from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1000Hz)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 Cap: 64 channels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 Hz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11707" y="1463754"/>
            <a:ext cx="4197300" cy="27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Natives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 recordings: Open Alice EEG dataset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(Bhattasali et al., 2020)</a:t>
            </a:r>
            <a:endParaRPr sz="900"/>
          </a:p>
          <a:p>
            <a:pPr indent="-285750" lvl="0" marL="2857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= 33 native English speake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0" i="1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20.30 yrs)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rate: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Hz (down sample from 500Hz)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EEG Cap: 61 channels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~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 Hz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Envelope (one sample t-test)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8" y="2837596"/>
            <a:ext cx="3320020" cy="210569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/>
        </p:nvSpPr>
        <p:spPr>
          <a:xfrm>
            <a:off x="1850021" y="4800230"/>
            <a:ext cx="72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Ting-hsin Yen, and Chun-hsien Hsu. ‘Methods of exploring the relationship of using computational model to decode speech comprehension mechanism.’ Poster presented at 2023 Annual Meeting of Taiwan Society of Cognitive Neuroscience. Taoyuan, Taiwan</a:t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4185550" y="1017725"/>
            <a:ext cx="4938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Natives: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0.05, 33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&lt; .001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n-sensors   tstart   tstop   duration   </a:t>
            </a: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v           p         sig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44         -0.12    0.28         0.4         2475.7    0.0001   ***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55          0.19    1.02         0.83       -5495.3   0            ***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4185550" y="2920775"/>
            <a:ext cx="4938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ESLs: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0.05, 32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&lt; .001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n-sensors   tstart   tstop   duration       v           p         sig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51         -0.12     0.45      0.57        3995.8    0            ***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36          0.56     0.82      0.26       -612.63   0.0176    *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40          0.81     1.02      0.21       -968.33   0.0063    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793" y="943369"/>
            <a:ext cx="3423821" cy="2095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dd3caeab8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Word onset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(one sample t-test)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g23dd3caea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50" y="2890688"/>
            <a:ext cx="3529275" cy="211578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3dd3caeab8_0_0"/>
          <p:cNvSpPr txBox="1"/>
          <p:nvPr/>
        </p:nvSpPr>
        <p:spPr>
          <a:xfrm>
            <a:off x="4252150" y="1017725"/>
            <a:ext cx="482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Natives: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0.05, 74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&lt; .001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n-sensors   tstart   tstop   duration       v           p          sig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54           0.03     0.42      0.39        3156.8     0            ***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36           0.37     0.53      0.16       -374.92     0.042     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g23dd3caeab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152" y="930750"/>
            <a:ext cx="3529272" cy="215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3dd3caeab8_0_0"/>
          <p:cNvSpPr txBox="1"/>
          <p:nvPr/>
        </p:nvSpPr>
        <p:spPr>
          <a:xfrm>
            <a:off x="1850021" y="4800230"/>
            <a:ext cx="729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Ting-hsin Yen, and Chun-hsien Hsu. ‘Methods of exploring the relationship of using computational model to decode speech comprehension mechanism.’ Poster presented at 2023 Annual Meeting of Taiwan Society of Cognitive Neuroscience. Taoyuan, Taiwan</a:t>
            </a:r>
            <a:endParaRPr b="0" i="0" sz="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3dd3caeab8_0_0"/>
          <p:cNvSpPr txBox="1"/>
          <p:nvPr/>
        </p:nvSpPr>
        <p:spPr>
          <a:xfrm>
            <a:off x="4252150" y="2967400"/>
            <a:ext cx="482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ESLs: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= 0.05, 49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&lt; .001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n-sensors   tstart    tstop   duration       v           p        sig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41           0.13      0.19      0.06        227.91   0.0185   *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46           0.34      0.63      0.29        1810.7   0            ***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dd3caeab8_0_143"/>
          <p:cNvSpPr txBox="1"/>
          <p:nvPr>
            <p:ph type="title"/>
          </p:nvPr>
        </p:nvSpPr>
        <p:spPr>
          <a:xfrm>
            <a:off x="311700" y="445025"/>
            <a:ext cx="585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Lexicality 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Natives,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paired t-test)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3dd3caeab8_0_143"/>
          <p:cNvSpPr txBox="1"/>
          <p:nvPr/>
        </p:nvSpPr>
        <p:spPr>
          <a:xfrm>
            <a:off x="3066525" y="3751600"/>
            <a:ext cx="6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3dd3caeab8_0_143"/>
          <p:cNvSpPr txBox="1"/>
          <p:nvPr/>
        </p:nvSpPr>
        <p:spPr>
          <a:xfrm>
            <a:off x="311700" y="3408688"/>
            <a:ext cx="6549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Natives: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= 33, </a:t>
            </a:r>
            <a:r>
              <a:rPr i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0.05, 55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&lt; .001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n-sensors   tstart    tstop   duration       v           </a:t>
            </a:r>
            <a:r>
              <a:rPr b="1" i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sig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57          0.06      0.56        0.5         3443.3     0           ***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37          0.55      0.85        0.3         506.42     0.0124  *</a:t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g23dd3caeab8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27425" cy="19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dd3caeab8_0_155"/>
          <p:cNvSpPr txBox="1"/>
          <p:nvPr>
            <p:ph type="title"/>
          </p:nvPr>
        </p:nvSpPr>
        <p:spPr>
          <a:xfrm>
            <a:off x="311700" y="445025"/>
            <a:ext cx="552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Lexicality (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ESLs,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paired t-test)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g23dd3caeab8_0_155"/>
          <p:cNvSpPr txBox="1"/>
          <p:nvPr/>
        </p:nvSpPr>
        <p:spPr>
          <a:xfrm>
            <a:off x="3066525" y="3751600"/>
            <a:ext cx="610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23dd3caeab8_0_155"/>
          <p:cNvSpPr txBox="1"/>
          <p:nvPr/>
        </p:nvSpPr>
        <p:spPr>
          <a:xfrm>
            <a:off x="311700" y="3389750"/>
            <a:ext cx="834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Times New Roman"/>
                <a:ea typeface="Times New Roman"/>
                <a:cs typeface="Times New Roman"/>
                <a:sym typeface="Times New Roman"/>
              </a:rPr>
              <a:t>ESLs: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 = 26, </a:t>
            </a:r>
            <a:r>
              <a:rPr i="1"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0.1*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, 93 clusters, </a:t>
            </a:r>
            <a:r>
              <a:rPr i="1" lang="en-US"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= .009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n-sensors   tstart    tstop   duration       v             </a:t>
            </a:r>
            <a:r>
              <a:rPr b="1" i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lang="en-US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sig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49          0.55       0.78       0.23        606.72   0.0089   **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6" name="Google Shape;126;g23dd3caeab8_0_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1964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