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8" r:id="rId3"/>
    <p:sldId id="259" r:id="rId4"/>
    <p:sldId id="271" r:id="rId5"/>
    <p:sldId id="261" r:id="rId6"/>
    <p:sldId id="262" r:id="rId7"/>
    <p:sldId id="263" r:id="rId8"/>
    <p:sldId id="265" r:id="rId9"/>
    <p:sldId id="272" r:id="rId10"/>
    <p:sldId id="273" r:id="rId11"/>
    <p:sldId id="274" r:id="rId12"/>
    <p:sldId id="268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1D33"/>
    <a:srgbClr val="33A3FF"/>
    <a:srgbClr val="990000"/>
    <a:srgbClr val="C70F0F"/>
    <a:srgbClr val="F68686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32CC2-11BF-4804-B435-5C437300640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8C3F-016B-400E-B63A-AB8B7FA05C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83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67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F936B-5C74-47BD-8C0B-E1187E92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E0A966-FE58-4EC3-945E-48CC22AF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98005-AB4D-4BED-9A75-5D85A506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24BD2-C3CA-46A1-9195-24E9E885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3378B-B819-4EF6-A8E6-9DCD9B8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625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8B0B5-0D88-4113-A545-D986E0F1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B23568-0DE5-4B8A-98D9-508A746E4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6F22F-8919-4A61-B87A-7A19D015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C97A4-99E9-4876-B112-4E21AF0D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F37C6-5DC3-4211-8CE9-48ABFD05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132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8C703B-FDE4-453A-BD99-0CA05F841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E293BF-137F-4BDA-810D-D95EC04C6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CB8BF-EC98-445B-A320-0151357F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0DA458-19A4-46C6-8CCB-65A1E150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281F0-5E9C-49A7-B6BF-5E22678F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84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3C77-E7F8-4751-BD2F-B9CFB599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8BBC5-D6A7-4839-AF99-AF28FBDC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EEE8E-C718-4104-AFE6-B9EECD15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66285D-7279-4D37-9A32-B3B638C2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C4527-8C2B-47FD-8511-B8952F10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282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5B613-FCF6-4727-9168-23CF95CD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D5A870-FC01-4592-9CDF-0DE26A13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FF53A-B31C-4FCC-B7EF-DA01CE7F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1D148-8C50-4253-AB84-C8F6A389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F6027-927C-4C5D-BA2D-C32BDF93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205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67550-6C77-4D62-B720-9A9C3B9B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EA1EA-83DD-4044-8A17-970B9793C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98C271-C45E-41B4-855F-A52D9C4A4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A813E8-CD4D-4AF6-9BD1-CD6CA9D6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158034-7AE6-428A-8A55-C688BC60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F9A4F3-285D-4508-9322-EB5908E3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679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DDF27-DE43-40C3-989F-00712F90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B6AD4-FD04-4A74-9228-880D867D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ECEE0C-8681-4F5F-952D-0CB6F52A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2FF6FE-9DD2-48BA-B824-30121C763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8F15E7-2343-4682-BEAE-01F564933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D48A06-B7AD-4116-92B9-67C870BC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1E2B23-F31F-4F51-AAD3-3F38DF5B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9BEC53-50F8-47E7-9A39-A06EFEC8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83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E0FDA-243C-44AB-9AAD-8225F8BE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098D8F-F69A-426C-A4A2-23EE7E3C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6F1556-C0E7-47E8-B5C1-C45F5402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309903-1434-4268-A245-EAC743AD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1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D11F81-63A0-42A4-A25D-A77F78A2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F5FFE8-15A9-468D-A131-0EDF0F6D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16B874-299D-484D-9C8D-7509C16E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28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9C233-E88A-4312-AE97-B8274AD7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C90DB-86FB-4E64-8980-CB1067C5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170920-252E-4832-ADA8-C0709330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71CBD8-14B8-48D4-AD09-1B09AD6F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979BA0-5D8E-436B-8522-805F11B1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51F6D1-DA36-4FB9-9EF9-FC129DE4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21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75808-2B9B-49D4-BB5F-99E81EA7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F4F889-B83E-4558-B55A-72DEF5F2D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C2ABA8-D947-481C-916B-0B2FCAD9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843E9-6C59-4FF4-ADAE-7EFA30B6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8B7C0-9B35-43BA-8653-2D5D7767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5D5DCF-6EE9-4BD7-8BAD-1E59F8DB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42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14572D-F10D-41AD-A8D1-DAB70158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C11E53-295F-4284-B000-AAAB3465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F9A78-3556-48C0-A144-4F22530C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BCDF-6823-4783-B62F-137928CEED9D}" type="datetimeFigureOut">
              <a:rPr lang="es-AR" smtClean="0"/>
              <a:t>23/07/2020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C8F393-A423-438A-A644-6BED7FC4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0A3BE-2E6D-496F-BC3C-0E0A9000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9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Una foto en blanco y negro de una ciudad&#10;&#10;Descripción generada automáticament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ángulo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879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Cuadro de texto 6"/>
          <p:cNvSpPr txBox="1"/>
          <p:nvPr/>
        </p:nvSpPr>
        <p:spPr>
          <a:xfrm>
            <a:off x="4709403" y="3444079"/>
            <a:ext cx="277319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400" b="1" dirty="0" smtClean="0">
                <a:solidFill>
                  <a:schemeClr val="bg1"/>
                </a:solidFill>
                <a:latin typeface="+mj-lt"/>
              </a:rPr>
              <a:t>DESAFIO 1</a:t>
            </a:r>
            <a:endParaRPr lang="es-E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Cuadro de texto 20"/>
          <p:cNvSpPr txBox="1"/>
          <p:nvPr/>
        </p:nvSpPr>
        <p:spPr>
          <a:xfrm>
            <a:off x="4995542" y="4150067"/>
            <a:ext cx="220092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2000" dirty="0" smtClean="0">
                <a:solidFill>
                  <a:schemeClr val="bg1"/>
                </a:solidFill>
              </a:rPr>
              <a:t>Limpieza del </a:t>
            </a:r>
            <a:r>
              <a:rPr lang="es-ES" sz="2000" dirty="0" err="1" smtClean="0">
                <a:solidFill>
                  <a:schemeClr val="bg1"/>
                </a:solidFill>
              </a:rPr>
              <a:t>dataset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ctr" rtl="0">
              <a:tabLst>
                <a:tab pos="347663" algn="l"/>
              </a:tabLst>
            </a:pPr>
            <a:r>
              <a:rPr lang="es-ES" sz="2000" dirty="0" smtClean="0">
                <a:solidFill>
                  <a:schemeClr val="bg1"/>
                </a:solidFill>
              </a:rPr>
              <a:t>GRUPO 2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2" name="Elipse 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Elipse 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Elipse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1</a:t>
            </a:r>
          </a:p>
        </p:txBody>
      </p:sp>
    </p:spTree>
    <p:extLst>
      <p:ext uri="{BB962C8B-B14F-4D97-AF65-F5344CB8AC3E}">
        <p14:creationId xmlns:p14="http://schemas.microsoft.com/office/powerpoint/2010/main" val="26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 smtClean="0">
                <a:solidFill>
                  <a:schemeClr val="bg1"/>
                </a:solidFill>
              </a:rPr>
              <a:t>VISUALIZACIONES BASICAS</a:t>
            </a:r>
            <a:endParaRPr lang="en-US" sz="2400" spc="8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1075665" y="890356"/>
            <a:ext cx="1021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000" spc="800" dirty="0" smtClean="0">
                <a:solidFill>
                  <a:schemeClr val="bg1"/>
                </a:solidFill>
              </a:rPr>
              <a:t>DISTRIBUCION DE PRECIOS</a:t>
            </a:r>
            <a:endParaRPr lang="en-US" sz="2000" spc="8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5" y="1524413"/>
            <a:ext cx="11497732" cy="345585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481668" y="5411281"/>
            <a:ext cx="90130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</a:rPr>
              <a:t>Distribución de oferta de casas y </a:t>
            </a:r>
            <a:r>
              <a:rPr lang="es-ES" dirty="0" err="1" smtClean="0">
                <a:solidFill>
                  <a:schemeClr val="bg1"/>
                </a:solidFill>
              </a:rPr>
              <a:t>PHs</a:t>
            </a:r>
            <a:r>
              <a:rPr lang="es-ES" dirty="0" smtClean="0">
                <a:solidFill>
                  <a:schemeClr val="bg1"/>
                </a:solidFill>
              </a:rPr>
              <a:t> Capital Federal, Provincia de Buenos Aires e Interior.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 smtClean="0">
                <a:solidFill>
                  <a:schemeClr val="bg1"/>
                </a:solidFill>
              </a:rPr>
              <a:t>VISUALIZACIONES BASICAS</a:t>
            </a:r>
            <a:endParaRPr lang="en-US" sz="2400" spc="8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1481668" y="5411281"/>
            <a:ext cx="90130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</a:rPr>
              <a:t>Distribución de oferta de departamentos Capital Federal, Provincia de Buenos Aires e Interior.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1075665" y="890356"/>
            <a:ext cx="1021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000" spc="800" dirty="0" smtClean="0">
                <a:solidFill>
                  <a:schemeClr val="bg1"/>
                </a:solidFill>
              </a:rPr>
              <a:t>DISTRIBUCION DE PRECIOS</a:t>
            </a:r>
            <a:endParaRPr lang="en-US" sz="2000" spc="8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" y="1487420"/>
            <a:ext cx="11552236" cy="349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21" name="Grupo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Elips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6" name="Elipse 1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Elips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 de texto 12"/>
          <p:cNvSpPr txBox="1"/>
          <p:nvPr/>
        </p:nvSpPr>
        <p:spPr>
          <a:xfrm>
            <a:off x="4717417" y="3059668"/>
            <a:ext cx="27571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800" b="1" dirty="0">
                <a:latin typeface="+mj-lt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01205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8">
            <a:extLst>
              <a:ext uri="{FF2B5EF4-FFF2-40B4-BE49-F238E27FC236}">
                <a16:creationId xmlns:a16="http://schemas.microsoft.com/office/drawing/2014/main" id="{D20F66E5-5C02-4288-A655-5230AEBD8EEB}"/>
              </a:ext>
            </a:extLst>
          </p:cNvPr>
          <p:cNvGrpSpPr/>
          <p:nvPr/>
        </p:nvGrpSpPr>
        <p:grpSpPr>
          <a:xfrm>
            <a:off x="3976433" y="1739767"/>
            <a:ext cx="4248794" cy="4248793"/>
            <a:chOff x="2982325" y="1304825"/>
            <a:chExt cx="3186595" cy="3186595"/>
          </a:xfrm>
        </p:grpSpPr>
        <p:sp>
          <p:nvSpPr>
            <p:cNvPr id="16" name="Doughnut 10">
              <a:extLst>
                <a:ext uri="{FF2B5EF4-FFF2-40B4-BE49-F238E27FC236}">
                  <a16:creationId xmlns:a16="http://schemas.microsoft.com/office/drawing/2014/main" id="{ABE1D707-D97B-486F-A45B-28E9140511C4}"/>
                </a:ext>
              </a:extLst>
            </p:cNvPr>
            <p:cNvSpPr/>
            <p:nvPr/>
          </p:nvSpPr>
          <p:spPr>
            <a:xfrm>
              <a:off x="2982325" y="1304825"/>
              <a:ext cx="3186595" cy="3186595"/>
            </a:xfrm>
            <a:prstGeom prst="donut">
              <a:avLst>
                <a:gd name="adj" fmla="val 6135"/>
              </a:avLst>
            </a:prstGeom>
            <a:solidFill>
              <a:srgbClr val="294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6555A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7" name="Oval 25" hidden="1">
              <a:extLst>
                <a:ext uri="{FF2B5EF4-FFF2-40B4-BE49-F238E27FC236}">
                  <a16:creationId xmlns:a16="http://schemas.microsoft.com/office/drawing/2014/main" id="{5B8F9C7E-2EE8-4C82-87A1-D184B405458C}"/>
                </a:ext>
              </a:extLst>
            </p:cNvPr>
            <p:cNvSpPr/>
            <p:nvPr/>
          </p:nvSpPr>
          <p:spPr>
            <a:xfrm>
              <a:off x="3068094" y="1396775"/>
              <a:ext cx="3003072" cy="3003072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6555A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8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>
                <a:solidFill>
                  <a:srgbClr val="FFFFFF"/>
                </a:solidFill>
              </a:rPr>
              <a:t>TAREAS GENERALES SOBRE VARIABLES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3F6AC96B-F72B-4D5D-8FC5-5CCF51994213}"/>
              </a:ext>
            </a:extLst>
          </p:cNvPr>
          <p:cNvSpPr/>
          <p:nvPr/>
        </p:nvSpPr>
        <p:spPr>
          <a:xfrm>
            <a:off x="4972196" y="2755710"/>
            <a:ext cx="2257268" cy="22169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ED274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3" name="Oval 67">
            <a:extLst>
              <a:ext uri="{FF2B5EF4-FFF2-40B4-BE49-F238E27FC236}">
                <a16:creationId xmlns:a16="http://schemas.microsoft.com/office/drawing/2014/main" id="{1567C7F4-2D5A-4C27-B3CC-E87705D15527}"/>
              </a:ext>
            </a:extLst>
          </p:cNvPr>
          <p:cNvSpPr/>
          <p:nvPr/>
        </p:nvSpPr>
        <p:spPr>
          <a:xfrm>
            <a:off x="4774989" y="2538322"/>
            <a:ext cx="2651682" cy="2651682"/>
          </a:xfrm>
          <a:prstGeom prst="ellipse">
            <a:avLst/>
          </a:prstGeom>
          <a:noFill/>
          <a:ln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4" name="Oval 68">
            <a:extLst>
              <a:ext uri="{FF2B5EF4-FFF2-40B4-BE49-F238E27FC236}">
                <a16:creationId xmlns:a16="http://schemas.microsoft.com/office/drawing/2014/main" id="{2E05916E-B766-4F44-96D8-66F05AC0D93B}"/>
              </a:ext>
            </a:extLst>
          </p:cNvPr>
          <p:cNvSpPr/>
          <p:nvPr/>
        </p:nvSpPr>
        <p:spPr>
          <a:xfrm>
            <a:off x="4479145" y="2241103"/>
            <a:ext cx="3243371" cy="324612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25" name="Group 71">
            <a:extLst>
              <a:ext uri="{FF2B5EF4-FFF2-40B4-BE49-F238E27FC236}">
                <a16:creationId xmlns:a16="http://schemas.microsoft.com/office/drawing/2014/main" id="{EDBDFF65-9C78-4E32-83C0-7D4B808147BE}"/>
              </a:ext>
            </a:extLst>
          </p:cNvPr>
          <p:cNvGrpSpPr/>
          <p:nvPr/>
        </p:nvGrpSpPr>
        <p:grpSpPr>
          <a:xfrm rot="21438132">
            <a:off x="5652508" y="1689294"/>
            <a:ext cx="886984" cy="4307840"/>
            <a:chOff x="5715273" y="1689243"/>
            <a:chExt cx="886984" cy="4330425"/>
          </a:xfrm>
        </p:grpSpPr>
        <p:sp>
          <p:nvSpPr>
            <p:cNvPr id="26" name="L-Shape 69">
              <a:extLst>
                <a:ext uri="{FF2B5EF4-FFF2-40B4-BE49-F238E27FC236}">
                  <a16:creationId xmlns:a16="http://schemas.microsoft.com/office/drawing/2014/main" id="{8A3EA87F-6B70-4DE8-BB43-B3903BC003DE}"/>
                </a:ext>
              </a:extLst>
            </p:cNvPr>
            <p:cNvSpPr/>
            <p:nvPr/>
          </p:nvSpPr>
          <p:spPr>
            <a:xfrm rot="13761645">
              <a:off x="5715273" y="1689243"/>
              <a:ext cx="354554" cy="354554"/>
            </a:xfrm>
            <a:prstGeom prst="corner">
              <a:avLst>
                <a:gd name="adj1" fmla="val 8511"/>
                <a:gd name="adj2" fmla="val 8511"/>
              </a:avLst>
            </a:prstGeom>
            <a:solidFill>
              <a:srgbClr val="001D33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7" name="L-Shape 70">
              <a:extLst>
                <a:ext uri="{FF2B5EF4-FFF2-40B4-BE49-F238E27FC236}">
                  <a16:creationId xmlns:a16="http://schemas.microsoft.com/office/drawing/2014/main" id="{378F59B3-FA09-4C2A-9353-D99D98329A60}"/>
                </a:ext>
              </a:extLst>
            </p:cNvPr>
            <p:cNvSpPr/>
            <p:nvPr/>
          </p:nvSpPr>
          <p:spPr>
            <a:xfrm rot="7838355" flipH="1">
              <a:off x="6247703" y="5665114"/>
              <a:ext cx="354554" cy="354554"/>
            </a:xfrm>
            <a:prstGeom prst="corner">
              <a:avLst>
                <a:gd name="adj1" fmla="val 8511"/>
                <a:gd name="adj2" fmla="val 8511"/>
              </a:avLst>
            </a:prstGeom>
            <a:solidFill>
              <a:schemeClr val="tx1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28" name="Group 72">
            <a:extLst>
              <a:ext uri="{FF2B5EF4-FFF2-40B4-BE49-F238E27FC236}">
                <a16:creationId xmlns:a16="http://schemas.microsoft.com/office/drawing/2014/main" id="{3F348244-FE2B-4B4D-985B-3D7D0A82D7B7}"/>
              </a:ext>
            </a:extLst>
          </p:cNvPr>
          <p:cNvGrpSpPr/>
          <p:nvPr/>
        </p:nvGrpSpPr>
        <p:grpSpPr>
          <a:xfrm rot="15379001">
            <a:off x="5788076" y="1702624"/>
            <a:ext cx="618714" cy="4323080"/>
            <a:chOff x="5776233" y="1699457"/>
            <a:chExt cx="618714" cy="4345746"/>
          </a:xfrm>
        </p:grpSpPr>
        <p:sp>
          <p:nvSpPr>
            <p:cNvPr id="29" name="L-Shape 73">
              <a:extLst>
                <a:ext uri="{FF2B5EF4-FFF2-40B4-BE49-F238E27FC236}">
                  <a16:creationId xmlns:a16="http://schemas.microsoft.com/office/drawing/2014/main" id="{77D4366C-1353-4B7E-9A99-512A0071FE1F}"/>
                </a:ext>
              </a:extLst>
            </p:cNvPr>
            <p:cNvSpPr/>
            <p:nvPr/>
          </p:nvSpPr>
          <p:spPr>
            <a:xfrm rot="13761645">
              <a:off x="5776233" y="1699457"/>
              <a:ext cx="354554" cy="354554"/>
            </a:xfrm>
            <a:prstGeom prst="corner">
              <a:avLst>
                <a:gd name="adj1" fmla="val 8511"/>
                <a:gd name="adj2" fmla="val 8511"/>
              </a:avLst>
            </a:prstGeom>
            <a:solidFill>
              <a:schemeClr val="tx1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0" name="L-Shape 74">
              <a:extLst>
                <a:ext uri="{FF2B5EF4-FFF2-40B4-BE49-F238E27FC236}">
                  <a16:creationId xmlns:a16="http://schemas.microsoft.com/office/drawing/2014/main" id="{0CCA7939-0468-4439-9FB5-6A4E828651F9}"/>
                </a:ext>
              </a:extLst>
            </p:cNvPr>
            <p:cNvSpPr/>
            <p:nvPr/>
          </p:nvSpPr>
          <p:spPr>
            <a:xfrm rot="7838355" flipH="1">
              <a:off x="6040393" y="5690649"/>
              <a:ext cx="354554" cy="354554"/>
            </a:xfrm>
            <a:prstGeom prst="corner">
              <a:avLst>
                <a:gd name="adj1" fmla="val 8511"/>
                <a:gd name="adj2" fmla="val 8511"/>
              </a:avLst>
            </a:prstGeom>
            <a:solidFill>
              <a:schemeClr val="tx1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32" name="Rounded Rectangle 94">
            <a:extLst>
              <a:ext uri="{FF2B5EF4-FFF2-40B4-BE49-F238E27FC236}">
                <a16:creationId xmlns:a16="http://schemas.microsoft.com/office/drawing/2014/main" id="{B9691C61-85C5-483C-AA8E-76D455855E89}"/>
              </a:ext>
            </a:extLst>
          </p:cNvPr>
          <p:cNvSpPr/>
          <p:nvPr/>
        </p:nvSpPr>
        <p:spPr>
          <a:xfrm>
            <a:off x="8267612" y="1406173"/>
            <a:ext cx="2038929" cy="32221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rgbClr val="33A3FF"/>
                </a:solidFill>
                <a:latin typeface="Calibri"/>
              </a:rPr>
              <a:t>ANALISIS EXPLORATORIO DE LOS DATOS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88">
            <a:extLst>
              <a:ext uri="{FF2B5EF4-FFF2-40B4-BE49-F238E27FC236}">
                <a16:creationId xmlns:a16="http://schemas.microsoft.com/office/drawing/2014/main" id="{9F51EF58-BA3E-45E4-A8CE-AA55D293B22B}"/>
              </a:ext>
            </a:extLst>
          </p:cNvPr>
          <p:cNvSpPr/>
          <p:nvPr/>
        </p:nvSpPr>
        <p:spPr>
          <a:xfrm>
            <a:off x="7041596" y="1977255"/>
            <a:ext cx="614674" cy="614674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5" name="Oval 89">
            <a:extLst>
              <a:ext uri="{FF2B5EF4-FFF2-40B4-BE49-F238E27FC236}">
                <a16:creationId xmlns:a16="http://schemas.microsoft.com/office/drawing/2014/main" id="{1EC5B7D9-7758-4871-9C59-6DB83E316D45}"/>
              </a:ext>
            </a:extLst>
          </p:cNvPr>
          <p:cNvSpPr/>
          <p:nvPr/>
        </p:nvSpPr>
        <p:spPr>
          <a:xfrm>
            <a:off x="7676920" y="4355491"/>
            <a:ext cx="614674" cy="614674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7" name="Oval 91">
            <a:extLst>
              <a:ext uri="{FF2B5EF4-FFF2-40B4-BE49-F238E27FC236}">
                <a16:creationId xmlns:a16="http://schemas.microsoft.com/office/drawing/2014/main" id="{F6BDF326-4ED0-4EF2-AD53-D00D5C11A2FE}"/>
              </a:ext>
            </a:extLst>
          </p:cNvPr>
          <p:cNvSpPr/>
          <p:nvPr/>
        </p:nvSpPr>
        <p:spPr>
          <a:xfrm>
            <a:off x="4535732" y="1939910"/>
            <a:ext cx="614674" cy="614674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ounded Rectangle 30">
            <a:extLst>
              <a:ext uri="{FF2B5EF4-FFF2-40B4-BE49-F238E27FC236}">
                <a16:creationId xmlns:a16="http://schemas.microsoft.com/office/drawing/2014/main" id="{283D6F2B-C28F-4574-8831-3127EC7B5893}"/>
              </a:ext>
            </a:extLst>
          </p:cNvPr>
          <p:cNvSpPr/>
          <p:nvPr/>
        </p:nvSpPr>
        <p:spPr>
          <a:xfrm>
            <a:off x="8854434" y="5699372"/>
            <a:ext cx="2104988" cy="3433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9170">
              <a:defRPr/>
            </a:pPr>
            <a:r>
              <a:rPr lang="en-GB" sz="2000" b="1" dirty="0">
                <a:solidFill>
                  <a:srgbClr val="33A3FF"/>
                </a:solidFill>
              </a:rPr>
              <a:t>EXPRESIONES REGULARES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90">
            <a:extLst>
              <a:ext uri="{FF2B5EF4-FFF2-40B4-BE49-F238E27FC236}">
                <a16:creationId xmlns:a16="http://schemas.microsoft.com/office/drawing/2014/main" id="{7C90AA1B-AAE6-44EA-AC19-15B678E92952}"/>
              </a:ext>
            </a:extLst>
          </p:cNvPr>
          <p:cNvSpPr/>
          <p:nvPr/>
        </p:nvSpPr>
        <p:spPr>
          <a:xfrm>
            <a:off x="712294" y="5818706"/>
            <a:ext cx="3122563" cy="3678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rgbClr val="33A3FF"/>
                </a:solidFill>
                <a:latin typeface="Calibri"/>
              </a:rPr>
              <a:t>BORRADO DE REGISTROS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or: Elbow 133">
            <a:extLst>
              <a:ext uri="{FF2B5EF4-FFF2-40B4-BE49-F238E27FC236}">
                <a16:creationId xmlns:a16="http://schemas.microsoft.com/office/drawing/2014/main" id="{B73E1836-DA7B-4557-8B68-ADDC749BBC36}"/>
              </a:ext>
            </a:extLst>
          </p:cNvPr>
          <p:cNvCxnSpPr/>
          <p:nvPr/>
        </p:nvCxnSpPr>
        <p:spPr>
          <a:xfrm>
            <a:off x="4038333" y="1229916"/>
            <a:ext cx="804736" cy="70999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138">
            <a:extLst>
              <a:ext uri="{FF2B5EF4-FFF2-40B4-BE49-F238E27FC236}">
                <a16:creationId xmlns:a16="http://schemas.microsoft.com/office/drawing/2014/main" id="{D06ACB4E-EF14-459A-A608-0A99D433D672}"/>
              </a:ext>
            </a:extLst>
          </p:cNvPr>
          <p:cNvCxnSpPr>
            <a:cxnSpLocks/>
          </p:cNvCxnSpPr>
          <p:nvPr/>
        </p:nvCxnSpPr>
        <p:spPr>
          <a:xfrm flipV="1">
            <a:off x="3796009" y="5272324"/>
            <a:ext cx="804736" cy="709994"/>
          </a:xfrm>
          <a:prstGeom prst="bentConnector2">
            <a:avLst/>
          </a:prstGeom>
          <a:ln w="28575">
            <a:solidFill>
              <a:srgbClr val="33A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139">
            <a:extLst>
              <a:ext uri="{FF2B5EF4-FFF2-40B4-BE49-F238E27FC236}">
                <a16:creationId xmlns:a16="http://schemas.microsoft.com/office/drawing/2014/main" id="{0F4024FD-BBC0-41AE-AC72-3AF059D7D719}"/>
              </a:ext>
            </a:extLst>
          </p:cNvPr>
          <p:cNvCxnSpPr>
            <a:cxnSpLocks/>
          </p:cNvCxnSpPr>
          <p:nvPr/>
        </p:nvCxnSpPr>
        <p:spPr>
          <a:xfrm flipH="1" flipV="1">
            <a:off x="7998950" y="4737225"/>
            <a:ext cx="804736" cy="70999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140">
            <a:extLst>
              <a:ext uri="{FF2B5EF4-FFF2-40B4-BE49-F238E27FC236}">
                <a16:creationId xmlns:a16="http://schemas.microsoft.com/office/drawing/2014/main" id="{D182380A-B59D-401B-BFE7-A509F5B0A2FF}"/>
              </a:ext>
            </a:extLst>
          </p:cNvPr>
          <p:cNvCxnSpPr>
            <a:cxnSpLocks/>
          </p:cNvCxnSpPr>
          <p:nvPr/>
        </p:nvCxnSpPr>
        <p:spPr>
          <a:xfrm flipH="1">
            <a:off x="7363626" y="1267261"/>
            <a:ext cx="804736" cy="70999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12">
            <a:extLst>
              <a:ext uri="{FF2B5EF4-FFF2-40B4-BE49-F238E27FC236}">
                <a16:creationId xmlns:a16="http://schemas.microsoft.com/office/drawing/2014/main" id="{7DB29EAC-CC3A-4395-8391-C64C6FAFED34}"/>
              </a:ext>
            </a:extLst>
          </p:cNvPr>
          <p:cNvGrpSpPr/>
          <p:nvPr/>
        </p:nvGrpSpPr>
        <p:grpSpPr>
          <a:xfrm>
            <a:off x="8715262" y="2038052"/>
            <a:ext cx="2770236" cy="1415354"/>
            <a:chOff x="8414870" y="1601741"/>
            <a:chExt cx="2770236" cy="1415354"/>
          </a:xfrm>
        </p:grpSpPr>
        <p:grpSp>
          <p:nvGrpSpPr>
            <p:cNvPr id="59" name="Group 160">
              <a:extLst>
                <a:ext uri="{FF2B5EF4-FFF2-40B4-BE49-F238E27FC236}">
                  <a16:creationId xmlns:a16="http://schemas.microsoft.com/office/drawing/2014/main" id="{8EE8B622-8009-4BB1-BB66-49B167717E05}"/>
                </a:ext>
              </a:extLst>
            </p:cNvPr>
            <p:cNvGrpSpPr/>
            <p:nvPr/>
          </p:nvGrpSpPr>
          <p:grpSpPr>
            <a:xfrm>
              <a:off x="8440318" y="2128622"/>
              <a:ext cx="2743200" cy="777881"/>
              <a:chOff x="6745494" y="1887954"/>
              <a:chExt cx="2743200" cy="777881"/>
            </a:xfrm>
          </p:grpSpPr>
          <p:sp>
            <p:nvSpPr>
              <p:cNvPr id="65" name="Rounded Rectangle 200">
                <a:extLst>
                  <a:ext uri="{FF2B5EF4-FFF2-40B4-BE49-F238E27FC236}">
                    <a16:creationId xmlns:a16="http://schemas.microsoft.com/office/drawing/2014/main" id="{D6A22B3B-7CEE-4276-B4AB-00966E86E148}"/>
                  </a:ext>
                </a:extLst>
              </p:cNvPr>
              <p:cNvSpPr/>
              <p:nvPr/>
            </p:nvSpPr>
            <p:spPr>
              <a:xfrm>
                <a:off x="6745494" y="1887954"/>
                <a:ext cx="2743200" cy="19459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sz="1200" dirty="0"/>
                  <a:t>Análisis casuística de variable</a:t>
                </a:r>
              </a:p>
              <a:p>
                <a:pPr algn="ctr"/>
                <a:r>
                  <a:rPr lang="es-ES" sz="1200" dirty="0"/>
                  <a:t>Análisis de variables a sumar</a:t>
                </a:r>
              </a:p>
              <a:p>
                <a:pPr algn="ctr"/>
                <a:r>
                  <a:rPr lang="es-ES" sz="1200" dirty="0"/>
                  <a:t>Análisis de nulos y posibilidad de completarlos</a:t>
                </a:r>
              </a:p>
            </p:txBody>
          </p:sp>
          <p:sp>
            <p:nvSpPr>
              <p:cNvPr id="68" name="Rounded Rectangle 215">
                <a:extLst>
                  <a:ext uri="{FF2B5EF4-FFF2-40B4-BE49-F238E27FC236}">
                    <a16:creationId xmlns:a16="http://schemas.microsoft.com/office/drawing/2014/main" id="{1179F246-07B0-4606-B757-E6ACD4333381}"/>
                  </a:ext>
                </a:extLst>
              </p:cNvPr>
              <p:cNvSpPr/>
              <p:nvPr/>
            </p:nvSpPr>
            <p:spPr>
              <a:xfrm>
                <a:off x="6745494" y="2168087"/>
                <a:ext cx="2743200" cy="19459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333" b="0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69" name="Rounded Rectangle 216">
                <a:extLst>
                  <a:ext uri="{FF2B5EF4-FFF2-40B4-BE49-F238E27FC236}">
                    <a16:creationId xmlns:a16="http://schemas.microsoft.com/office/drawing/2014/main" id="{B5D4C158-B87B-497F-B41A-9C9C4C18FBD4}"/>
                  </a:ext>
                </a:extLst>
              </p:cNvPr>
              <p:cNvSpPr/>
              <p:nvPr/>
            </p:nvSpPr>
            <p:spPr>
              <a:xfrm>
                <a:off x="6745494" y="2471238"/>
                <a:ext cx="2743200" cy="19459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333" b="0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Group 161">
              <a:extLst>
                <a:ext uri="{FF2B5EF4-FFF2-40B4-BE49-F238E27FC236}">
                  <a16:creationId xmlns:a16="http://schemas.microsoft.com/office/drawing/2014/main" id="{9107A80F-C3C3-4082-AF3D-3B66FA9D3D5E}"/>
                </a:ext>
              </a:extLst>
            </p:cNvPr>
            <p:cNvGrpSpPr/>
            <p:nvPr/>
          </p:nvGrpSpPr>
          <p:grpSpPr>
            <a:xfrm flipV="1">
              <a:off x="8414870" y="1601741"/>
              <a:ext cx="2770236" cy="1415354"/>
              <a:chOff x="6830964" y="1550053"/>
              <a:chExt cx="2770236" cy="1415354"/>
            </a:xfrm>
          </p:grpSpPr>
          <p:cxnSp>
            <p:nvCxnSpPr>
              <p:cNvPr id="61" name="Straight Connector 162">
                <a:extLst>
                  <a:ext uri="{FF2B5EF4-FFF2-40B4-BE49-F238E27FC236}">
                    <a16:creationId xmlns:a16="http://schemas.microsoft.com/office/drawing/2014/main" id="{36C85079-4E5D-45EC-9198-0941FF66B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964" y="1550053"/>
                <a:ext cx="0" cy="1277918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63">
                <a:extLst>
                  <a:ext uri="{FF2B5EF4-FFF2-40B4-BE49-F238E27FC236}">
                    <a16:creationId xmlns:a16="http://schemas.microsoft.com/office/drawing/2014/main" id="{ABF790B2-B454-418C-BD74-F71DB9069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1550053"/>
                <a:ext cx="0" cy="1415354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64">
                <a:extLst>
                  <a:ext uri="{FF2B5EF4-FFF2-40B4-BE49-F238E27FC236}">
                    <a16:creationId xmlns:a16="http://schemas.microsoft.com/office/drawing/2014/main" id="{FFE84E1A-DAB8-4480-9A63-21EE6C6B1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964" y="1550053"/>
                <a:ext cx="2770236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165">
                <a:extLst>
                  <a:ext uri="{FF2B5EF4-FFF2-40B4-BE49-F238E27FC236}">
                    <a16:creationId xmlns:a16="http://schemas.microsoft.com/office/drawing/2014/main" id="{885257AD-7F86-457C-9C68-34C366E05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124" y="2965407"/>
                <a:ext cx="1044000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13">
            <a:extLst>
              <a:ext uri="{FF2B5EF4-FFF2-40B4-BE49-F238E27FC236}">
                <a16:creationId xmlns:a16="http://schemas.microsoft.com/office/drawing/2014/main" id="{0B4866BB-F5EB-4271-B064-CF33583D6A24}"/>
              </a:ext>
            </a:extLst>
          </p:cNvPr>
          <p:cNvGrpSpPr/>
          <p:nvPr/>
        </p:nvGrpSpPr>
        <p:grpSpPr>
          <a:xfrm>
            <a:off x="8759374" y="4177897"/>
            <a:ext cx="2770236" cy="1122746"/>
            <a:chOff x="8414870" y="4712996"/>
            <a:chExt cx="2770236" cy="1122746"/>
          </a:xfrm>
        </p:grpSpPr>
        <p:sp>
          <p:nvSpPr>
            <p:cNvPr id="77" name="Rounded Rectangle 208">
              <a:extLst>
                <a:ext uri="{FF2B5EF4-FFF2-40B4-BE49-F238E27FC236}">
                  <a16:creationId xmlns:a16="http://schemas.microsoft.com/office/drawing/2014/main" id="{FDCF6923-8DA2-4094-A4FA-FE76BF7A7370}"/>
                </a:ext>
              </a:extLst>
            </p:cNvPr>
            <p:cNvSpPr/>
            <p:nvPr/>
          </p:nvSpPr>
          <p:spPr>
            <a:xfrm>
              <a:off x="8459182" y="4909034"/>
              <a:ext cx="2560320" cy="89597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/>
                <a:t>Búsqueda de campos nulos en descripción y título</a:t>
              </a:r>
            </a:p>
            <a:p>
              <a:pPr algn="ctr"/>
              <a:r>
                <a:rPr lang="es-ES" sz="1200" dirty="0"/>
                <a:t>Creación de nuevas columnas de </a:t>
              </a:r>
              <a:r>
                <a:rPr lang="es-ES" sz="1200" dirty="0" err="1"/>
                <a:t>amenities</a:t>
              </a:r>
              <a:endParaRPr lang="es-ES" sz="1200" dirty="0"/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grpSp>
          <p:nvGrpSpPr>
            <p:cNvPr id="72" name="Group 173">
              <a:extLst>
                <a:ext uri="{FF2B5EF4-FFF2-40B4-BE49-F238E27FC236}">
                  <a16:creationId xmlns:a16="http://schemas.microsoft.com/office/drawing/2014/main" id="{59D4F16E-2FAE-4EBF-B270-B2DB91B6A851}"/>
                </a:ext>
              </a:extLst>
            </p:cNvPr>
            <p:cNvGrpSpPr/>
            <p:nvPr/>
          </p:nvGrpSpPr>
          <p:grpSpPr>
            <a:xfrm>
              <a:off x="8414870" y="4712996"/>
              <a:ext cx="2770236" cy="1122746"/>
              <a:chOff x="6830964" y="1842661"/>
              <a:chExt cx="2770236" cy="1122746"/>
            </a:xfrm>
          </p:grpSpPr>
          <p:cxnSp>
            <p:nvCxnSpPr>
              <p:cNvPr id="73" name="Straight Connector 174">
                <a:extLst>
                  <a:ext uri="{FF2B5EF4-FFF2-40B4-BE49-F238E27FC236}">
                    <a16:creationId xmlns:a16="http://schemas.microsoft.com/office/drawing/2014/main" id="{CE0C7F97-34F6-412C-890C-DB3AB357C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964" y="1842661"/>
                <a:ext cx="0" cy="98531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75">
                <a:extLst>
                  <a:ext uri="{FF2B5EF4-FFF2-40B4-BE49-F238E27FC236}">
                    <a16:creationId xmlns:a16="http://schemas.microsoft.com/office/drawing/2014/main" id="{66F5FA6D-4A84-4EE9-97FD-3A3F0CFBE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1842661"/>
                <a:ext cx="0" cy="1122746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176">
                <a:extLst>
                  <a:ext uri="{FF2B5EF4-FFF2-40B4-BE49-F238E27FC236}">
                    <a16:creationId xmlns:a16="http://schemas.microsoft.com/office/drawing/2014/main" id="{5FE0CD81-E00D-41E1-94CF-520DCFB2D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964" y="1842661"/>
                <a:ext cx="2770236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177">
                <a:extLst>
                  <a:ext uri="{FF2B5EF4-FFF2-40B4-BE49-F238E27FC236}">
                    <a16:creationId xmlns:a16="http://schemas.microsoft.com/office/drawing/2014/main" id="{ED8F152A-6C9F-4D30-8E52-8AEDC1C646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0466" y="2965407"/>
                <a:ext cx="468000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14">
            <a:extLst>
              <a:ext uri="{FF2B5EF4-FFF2-40B4-BE49-F238E27FC236}">
                <a16:creationId xmlns:a16="http://schemas.microsoft.com/office/drawing/2014/main" id="{9C1B9572-C2A9-4C23-9781-452A0E344D11}"/>
              </a:ext>
            </a:extLst>
          </p:cNvPr>
          <p:cNvGrpSpPr/>
          <p:nvPr/>
        </p:nvGrpSpPr>
        <p:grpSpPr>
          <a:xfrm>
            <a:off x="439039" y="4420388"/>
            <a:ext cx="3310301" cy="1415354"/>
            <a:chOff x="439039" y="4420388"/>
            <a:chExt cx="3310301" cy="1415354"/>
          </a:xfrm>
        </p:grpSpPr>
        <p:sp>
          <p:nvSpPr>
            <p:cNvPr id="88" name="Rounded Rectangle 204">
              <a:extLst>
                <a:ext uri="{FF2B5EF4-FFF2-40B4-BE49-F238E27FC236}">
                  <a16:creationId xmlns:a16="http://schemas.microsoft.com/office/drawing/2014/main" id="{81F94D5A-9497-423E-A8E8-3B4B63215299}"/>
                </a:ext>
              </a:extLst>
            </p:cNvPr>
            <p:cNvSpPr/>
            <p:nvPr/>
          </p:nvSpPr>
          <p:spPr>
            <a:xfrm>
              <a:off x="439039" y="4699315"/>
              <a:ext cx="3310301" cy="76063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/>
                <a:t>Registros duplicados</a:t>
              </a:r>
            </a:p>
            <a:p>
              <a:pPr algn="ctr"/>
              <a:r>
                <a:rPr lang="es-ES" sz="1200" dirty="0"/>
                <a:t>Registros nulos</a:t>
              </a:r>
            </a:p>
            <a:p>
              <a:pPr algn="ctr"/>
              <a:r>
                <a:rPr lang="es-ES" sz="1200" dirty="0"/>
                <a:t>Registros con datos inadecuados o insuficientes </a:t>
              </a:r>
            </a:p>
          </p:txBody>
        </p:sp>
        <p:grpSp>
          <p:nvGrpSpPr>
            <p:cNvPr id="83" name="Group 184">
              <a:extLst>
                <a:ext uri="{FF2B5EF4-FFF2-40B4-BE49-F238E27FC236}">
                  <a16:creationId xmlns:a16="http://schemas.microsoft.com/office/drawing/2014/main" id="{F1FDED60-A71F-45FD-B7AC-34DFAF79B702}"/>
                </a:ext>
              </a:extLst>
            </p:cNvPr>
            <p:cNvGrpSpPr/>
            <p:nvPr/>
          </p:nvGrpSpPr>
          <p:grpSpPr>
            <a:xfrm flipH="1">
              <a:off x="601186" y="4420388"/>
              <a:ext cx="3102255" cy="1415354"/>
              <a:chOff x="6830964" y="1550053"/>
              <a:chExt cx="3102255" cy="1415354"/>
            </a:xfrm>
          </p:grpSpPr>
          <p:cxnSp>
            <p:nvCxnSpPr>
              <p:cNvPr id="84" name="Straight Connector 185">
                <a:extLst>
                  <a:ext uri="{FF2B5EF4-FFF2-40B4-BE49-F238E27FC236}">
                    <a16:creationId xmlns:a16="http://schemas.microsoft.com/office/drawing/2014/main" id="{9017733D-7729-4C6F-9E8F-4B06532EB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964" y="1550053"/>
                <a:ext cx="0" cy="1277918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86">
                <a:extLst>
                  <a:ext uri="{FF2B5EF4-FFF2-40B4-BE49-F238E27FC236}">
                    <a16:creationId xmlns:a16="http://schemas.microsoft.com/office/drawing/2014/main" id="{9A2DEBFD-8EAA-4E10-9BD9-6733E72636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3219" y="1550053"/>
                <a:ext cx="0" cy="1415354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87">
                <a:extLst>
                  <a:ext uri="{FF2B5EF4-FFF2-40B4-BE49-F238E27FC236}">
                    <a16:creationId xmlns:a16="http://schemas.microsoft.com/office/drawing/2014/main" id="{53EC3057-7754-4930-9CD9-227F0C28D2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964" y="1550053"/>
                <a:ext cx="3102255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188">
                <a:extLst>
                  <a:ext uri="{FF2B5EF4-FFF2-40B4-BE49-F238E27FC236}">
                    <a16:creationId xmlns:a16="http://schemas.microsoft.com/office/drawing/2014/main" id="{38640673-C2E4-4615-9475-08251ABEE4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7499" y="2958720"/>
                <a:ext cx="1425720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17">
            <a:extLst>
              <a:ext uri="{FF2B5EF4-FFF2-40B4-BE49-F238E27FC236}">
                <a16:creationId xmlns:a16="http://schemas.microsoft.com/office/drawing/2014/main" id="{1FF4603B-CE15-47C6-8152-31EEEA797B7B}"/>
              </a:ext>
            </a:extLst>
          </p:cNvPr>
          <p:cNvGrpSpPr/>
          <p:nvPr/>
        </p:nvGrpSpPr>
        <p:grpSpPr>
          <a:xfrm>
            <a:off x="1034430" y="1760605"/>
            <a:ext cx="2926080" cy="1168935"/>
            <a:chOff x="792106" y="1601741"/>
            <a:chExt cx="2926080" cy="1168935"/>
          </a:xfrm>
        </p:grpSpPr>
        <p:sp>
          <p:nvSpPr>
            <p:cNvPr id="100" name="Rounded Rectangle 195">
              <a:extLst>
                <a:ext uri="{FF2B5EF4-FFF2-40B4-BE49-F238E27FC236}">
                  <a16:creationId xmlns:a16="http://schemas.microsoft.com/office/drawing/2014/main" id="{00E59801-46EA-4209-8F75-C2672EB433D6}"/>
                </a:ext>
              </a:extLst>
            </p:cNvPr>
            <p:cNvSpPr/>
            <p:nvPr/>
          </p:nvSpPr>
          <p:spPr>
            <a:xfrm>
              <a:off x="792106" y="1812168"/>
              <a:ext cx="2926080" cy="67002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/>
                <a:t>Correlación de variables</a:t>
              </a:r>
            </a:p>
            <a:p>
              <a:pPr algn="ctr"/>
              <a:r>
                <a:rPr lang="es-ES" sz="1200" dirty="0"/>
                <a:t>Análisis de datos</a:t>
              </a:r>
            </a:p>
            <a:p>
              <a:pPr algn="ctr"/>
              <a:r>
                <a:rPr lang="es-ES" sz="1200" dirty="0"/>
                <a:t>Conclusiones finales</a:t>
              </a:r>
            </a:p>
          </p:txBody>
        </p:sp>
        <p:grpSp>
          <p:nvGrpSpPr>
            <p:cNvPr id="95" name="Group 196">
              <a:extLst>
                <a:ext uri="{FF2B5EF4-FFF2-40B4-BE49-F238E27FC236}">
                  <a16:creationId xmlns:a16="http://schemas.microsoft.com/office/drawing/2014/main" id="{535D59DB-10EF-4958-9461-9D3EF01F9C61}"/>
                </a:ext>
              </a:extLst>
            </p:cNvPr>
            <p:cNvGrpSpPr/>
            <p:nvPr/>
          </p:nvGrpSpPr>
          <p:grpSpPr>
            <a:xfrm flipH="1" flipV="1">
              <a:off x="918624" y="1601741"/>
              <a:ext cx="2784817" cy="1168935"/>
              <a:chOff x="6830964" y="1796472"/>
              <a:chExt cx="2784817" cy="1168935"/>
            </a:xfrm>
          </p:grpSpPr>
          <p:cxnSp>
            <p:nvCxnSpPr>
              <p:cNvPr id="99" name="Straight Connector 200">
                <a:extLst>
                  <a:ext uri="{FF2B5EF4-FFF2-40B4-BE49-F238E27FC236}">
                    <a16:creationId xmlns:a16="http://schemas.microsoft.com/office/drawing/2014/main" id="{9C97EEBA-A3E8-4663-AFAC-46DDCCBD83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5201" y="2965407"/>
                <a:ext cx="756000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97">
                <a:extLst>
                  <a:ext uri="{FF2B5EF4-FFF2-40B4-BE49-F238E27FC236}">
                    <a16:creationId xmlns:a16="http://schemas.microsoft.com/office/drawing/2014/main" id="{2DD65600-43EA-4072-A54C-B1F13A206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964" y="1796472"/>
                <a:ext cx="0" cy="1031499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98">
                <a:extLst>
                  <a:ext uri="{FF2B5EF4-FFF2-40B4-BE49-F238E27FC236}">
                    <a16:creationId xmlns:a16="http://schemas.microsoft.com/office/drawing/2014/main" id="{DA38368F-288D-41BB-8957-EF62E3451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1200" y="1796472"/>
                <a:ext cx="8432" cy="1168935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199">
                <a:extLst>
                  <a:ext uri="{FF2B5EF4-FFF2-40B4-BE49-F238E27FC236}">
                    <a16:creationId xmlns:a16="http://schemas.microsoft.com/office/drawing/2014/main" id="{82302FAB-93DB-4269-BDE6-3FD214757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5545" y="1796472"/>
                <a:ext cx="2770236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4680ACA2-8590-4B2A-9DCE-EED1F375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84" y="3136442"/>
            <a:ext cx="1519998" cy="1283946"/>
          </a:xfrm>
          <a:prstGeom prst="rect">
            <a:avLst/>
          </a:prstGeom>
        </p:spPr>
      </p:pic>
      <p:cxnSp>
        <p:nvCxnSpPr>
          <p:cNvPr id="119" name="Straight Connector 3">
            <a:extLst>
              <a:ext uri="{FF2B5EF4-FFF2-40B4-BE49-F238E27FC236}">
                <a16:creationId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98">
            <a:extLst>
              <a:ext uri="{FF2B5EF4-FFF2-40B4-BE49-F238E27FC236}">
                <a16:creationId xmlns:a16="http://schemas.microsoft.com/office/drawing/2014/main" id="{F8825231-6E9C-4B08-82D3-DA1E3A61CE4C}"/>
              </a:ext>
            </a:extLst>
          </p:cNvPr>
          <p:cNvSpPr/>
          <p:nvPr/>
        </p:nvSpPr>
        <p:spPr>
          <a:xfrm>
            <a:off x="1032441" y="1208932"/>
            <a:ext cx="3005892" cy="39379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rgbClr val="33A3FF"/>
                </a:solidFill>
                <a:latin typeface="Calibri"/>
              </a:rPr>
              <a:t>ANÁLISIS DEL DATAFRAME FINAL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val 90">
            <a:extLst>
              <a:ext uri="{FF2B5EF4-FFF2-40B4-BE49-F238E27FC236}">
                <a16:creationId xmlns:a16="http://schemas.microsoft.com/office/drawing/2014/main" id="{19D7BB42-9A2F-4502-830A-4612BE038023}"/>
              </a:ext>
            </a:extLst>
          </p:cNvPr>
          <p:cNvSpPr/>
          <p:nvPr/>
        </p:nvSpPr>
        <p:spPr>
          <a:xfrm>
            <a:off x="4293408" y="4890590"/>
            <a:ext cx="614674" cy="614674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7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2" grpId="0"/>
      <p:bldP spid="34" grpId="0" animBg="1"/>
      <p:bldP spid="35" grpId="0" animBg="1"/>
      <p:bldP spid="37" grpId="0" animBg="1"/>
      <p:bldP spid="38" grpId="0"/>
      <p:bldP spid="40" grpId="0"/>
      <p:bldP spid="50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 smtClean="0">
                <a:solidFill>
                  <a:srgbClr val="FFFFFF"/>
                </a:solidFill>
              </a:rPr>
              <a:t>ANÁLISIS EXPLORATORIO DE DATOS</a:t>
            </a:r>
            <a:endParaRPr lang="en-US" sz="2400" spc="800" dirty="0">
              <a:solidFill>
                <a:srgbClr val="FFFFFF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993283" y="1705000"/>
            <a:ext cx="912951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Asignación de ID único para cada caso.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Porcentaje </a:t>
            </a:r>
            <a:r>
              <a:rPr lang="es-ES" sz="2200" dirty="0">
                <a:solidFill>
                  <a:schemeClr val="bg1"/>
                </a:solidFill>
              </a:rPr>
              <a:t>de </a:t>
            </a:r>
            <a:r>
              <a:rPr lang="es-ES" sz="2200" dirty="0" smtClean="0">
                <a:solidFill>
                  <a:schemeClr val="bg1"/>
                </a:solidFill>
              </a:rPr>
              <a:t>nulos.</a:t>
            </a:r>
            <a:endParaRPr lang="es-E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</a:rPr>
              <a:t>D</a:t>
            </a:r>
            <a:r>
              <a:rPr lang="es-ES" sz="2200" dirty="0" smtClean="0">
                <a:solidFill>
                  <a:schemeClr val="bg1"/>
                </a:solidFill>
              </a:rPr>
              <a:t>istribución y dimensiones para cada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Identificación de variables faltantes.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Agrupación de variables por criterios comunes.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Identificación de variables a descartar.</a:t>
            </a:r>
            <a:endParaRPr lang="es-E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Tareas </a:t>
            </a:r>
            <a:r>
              <a:rPr lang="es-ES" sz="2200" dirty="0">
                <a:solidFill>
                  <a:schemeClr val="bg1"/>
                </a:solidFill>
              </a:rPr>
              <a:t>a realizar sobre cada variable </a:t>
            </a:r>
            <a:r>
              <a:rPr lang="es-ES" sz="2200" dirty="0" smtClean="0">
                <a:solidFill>
                  <a:schemeClr val="bg1"/>
                </a:solidFill>
              </a:rPr>
              <a:t>individual.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Criterios de llenado de registros nulos.</a:t>
            </a:r>
            <a:endParaRPr lang="es-E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</a:rPr>
              <a:t>V</a:t>
            </a:r>
            <a:r>
              <a:rPr lang="es-ES" sz="2200" dirty="0" smtClean="0">
                <a:solidFill>
                  <a:schemeClr val="bg1"/>
                </a:solidFill>
              </a:rPr>
              <a:t>alidación </a:t>
            </a:r>
            <a:r>
              <a:rPr lang="es-ES" sz="2200" dirty="0">
                <a:solidFill>
                  <a:schemeClr val="bg1"/>
                </a:solidFill>
              </a:rPr>
              <a:t>del contenido de cada variable para identificar aquellas que dependían de </a:t>
            </a:r>
            <a:r>
              <a:rPr lang="es-ES" sz="2200" dirty="0" smtClean="0">
                <a:solidFill>
                  <a:schemeClr val="bg1"/>
                </a:solidFill>
              </a:rPr>
              <a:t>otras.</a:t>
            </a:r>
            <a:endParaRPr lang="es-E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</a:rPr>
              <a:t>OUTLIERS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 smtClean="0">
                <a:solidFill>
                  <a:srgbClr val="FFFFFF"/>
                </a:solidFill>
              </a:rPr>
              <a:t>ANÁLISIS EXPLORATORIO DE DATOS</a:t>
            </a:r>
            <a:endParaRPr lang="en-US" sz="2400" spc="800" dirty="0">
              <a:solidFill>
                <a:srgbClr val="FFFFFF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51029"/>
            <a:ext cx="2116758" cy="66611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 smtClean="0"/>
              <a:t>Variables de ubicación</a:t>
            </a:r>
            <a:endParaRPr lang="es-ES" dirty="0"/>
          </a:p>
        </p:txBody>
      </p:sp>
      <p:sp>
        <p:nvSpPr>
          <p:cNvPr id="6" name="Rectángulo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458496" y="1851029"/>
            <a:ext cx="2133251" cy="64858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 smtClean="0"/>
              <a:t>Variables de precios</a:t>
            </a:r>
            <a:endParaRPr lang="es-ES" dirty="0"/>
          </a:p>
        </p:txBody>
      </p:sp>
      <p:sp>
        <p:nvSpPr>
          <p:cNvPr id="7" name="Rectángulo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933485" y="1851029"/>
            <a:ext cx="2175288" cy="64858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 smtClean="0"/>
              <a:t>Variables de superficie</a:t>
            </a:r>
            <a:endParaRPr lang="es-ES" dirty="0"/>
          </a:p>
        </p:txBody>
      </p:sp>
      <p:sp>
        <p:nvSpPr>
          <p:cNvPr id="8" name="Rectángulo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50511" y="1851029"/>
            <a:ext cx="2227506" cy="64858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 smtClean="0"/>
              <a:t>Variables restantes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0058" y="2829031"/>
            <a:ext cx="2184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en-US" dirty="0" err="1" smtClean="0">
                <a:solidFill>
                  <a:schemeClr val="bg1"/>
                </a:solidFill>
              </a:rPr>
              <a:t>place_with_parent_names</a:t>
            </a:r>
            <a:r>
              <a:rPr lang="en-US" dirty="0" smtClean="0">
                <a:solidFill>
                  <a:schemeClr val="bg1"/>
                </a:solidFill>
              </a:rPr>
              <a:t>‘</a:t>
            </a:r>
          </a:p>
          <a:p>
            <a:r>
              <a:rPr lang="es-ES" dirty="0">
                <a:solidFill>
                  <a:schemeClr val="bg1"/>
                </a:solidFill>
              </a:rPr>
              <a:t>v</a:t>
            </a:r>
            <a:r>
              <a:rPr lang="es-ES" dirty="0" smtClean="0">
                <a:solidFill>
                  <a:schemeClr val="bg1"/>
                </a:solidFill>
              </a:rPr>
              <a:t>alidación de columnas y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calidad del dato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Validación de </a:t>
            </a:r>
            <a:r>
              <a:rPr lang="es-ES" dirty="0" err="1" smtClean="0">
                <a:solidFill>
                  <a:schemeClr val="bg1"/>
                </a:solidFill>
              </a:rPr>
              <a:t>geonames_id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y </a:t>
            </a:r>
            <a:r>
              <a:rPr lang="es-ES" dirty="0" err="1" smtClean="0">
                <a:solidFill>
                  <a:schemeClr val="bg1"/>
                </a:solidFill>
              </a:rPr>
              <a:t>place_name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Normalización de nulos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623767" y="2944941"/>
            <a:ext cx="2286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Validamos el precio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del dólar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Estandarización de la </a:t>
            </a:r>
          </a:p>
          <a:p>
            <a:r>
              <a:rPr lang="es-ES" dirty="0">
                <a:solidFill>
                  <a:schemeClr val="bg1"/>
                </a:solidFill>
              </a:rPr>
              <a:t>moneda (dólar)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46360" y="2829031"/>
            <a:ext cx="2523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Análisis de registros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extremos, validación de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datos por otra columna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y corrección del mismo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82950" y="2867776"/>
            <a:ext cx="2079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Valoración de importancia</a:t>
            </a:r>
          </a:p>
          <a:p>
            <a:r>
              <a:rPr lang="es-ES" dirty="0">
                <a:solidFill>
                  <a:schemeClr val="bg1"/>
                </a:solidFill>
              </a:rPr>
              <a:t>d</a:t>
            </a:r>
            <a:r>
              <a:rPr lang="es-ES" dirty="0" smtClean="0">
                <a:solidFill>
                  <a:schemeClr val="bg1"/>
                </a:solidFill>
              </a:rPr>
              <a:t>el dato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211458" y="2867776"/>
            <a:ext cx="1250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Tipo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Expensas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Ambientes</a:t>
            </a:r>
          </a:p>
          <a:p>
            <a:r>
              <a:rPr lang="es-ES" dirty="0">
                <a:solidFill>
                  <a:schemeClr val="bg1"/>
                </a:solidFill>
              </a:rPr>
              <a:t>P</a:t>
            </a:r>
            <a:r>
              <a:rPr lang="es-ES" dirty="0" smtClean="0">
                <a:solidFill>
                  <a:schemeClr val="bg1"/>
                </a:solidFill>
              </a:rPr>
              <a:t>iso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Amenities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019755" y="1833999"/>
            <a:ext cx="2227506" cy="64858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 smtClean="0"/>
              <a:t>Características del inmueble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77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>
                <a:solidFill>
                  <a:srgbClr val="FFFFFF"/>
                </a:solidFill>
              </a:rPr>
              <a:t>EXPRESIONES REGULARES</a:t>
            </a:r>
          </a:p>
        </p:txBody>
      </p:sp>
      <p:cxnSp>
        <p:nvCxnSpPr>
          <p:cNvPr id="119" name="Straight Connector 3">
            <a:extLst>
              <a:ext uri="{FF2B5EF4-FFF2-40B4-BE49-F238E27FC236}">
                <a16:creationId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674381" y="1120461"/>
            <a:ext cx="876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Armamos diferentes expresiones regulares teniendo en cuenta el contexto de la información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3000775" y="1880315"/>
            <a:ext cx="2318201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H="1">
            <a:off x="5447678" y="1874283"/>
            <a:ext cx="505717" cy="79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6915954" y="1880315"/>
            <a:ext cx="1436324" cy="42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66" y="4488431"/>
            <a:ext cx="1623072" cy="108008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" y="3493456"/>
            <a:ext cx="1674253" cy="1043460"/>
          </a:xfrm>
          <a:prstGeom prst="rect">
            <a:avLst/>
          </a:prstGeom>
        </p:spPr>
      </p:pic>
      <p:pic>
        <p:nvPicPr>
          <p:cNvPr id="1028" name="Picture 4" descr="Dibujo de Ventilad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780" y="4881498"/>
            <a:ext cx="1409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99966" y="2279560"/>
            <a:ext cx="274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Completar nulos de precios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493760" y="2841776"/>
            <a:ext cx="194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Completar nulos de superficie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564451" y="2189408"/>
            <a:ext cx="29646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Agregar columnas que sumen</a:t>
            </a:r>
          </a:p>
          <a:p>
            <a:r>
              <a:rPr lang="es-ES" dirty="0">
                <a:solidFill>
                  <a:schemeClr val="bg1"/>
                </a:solidFill>
              </a:rPr>
              <a:t>v</a:t>
            </a:r>
            <a:r>
              <a:rPr lang="es-ES" dirty="0" smtClean="0">
                <a:solidFill>
                  <a:schemeClr val="bg1"/>
                </a:solidFill>
              </a:rPr>
              <a:t>alor al objetivo final: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cochera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pileta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baulera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parrilla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balcón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terraza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lavadero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jardín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00536" y="3030157"/>
            <a:ext cx="223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Completar nulos de ambientes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6505125" y="1880315"/>
            <a:ext cx="0" cy="79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s-ES" sz="2400" spc="800" dirty="0" smtClean="0">
                <a:solidFill>
                  <a:srgbClr val="FFFFFF"/>
                </a:solidFill>
              </a:rPr>
              <a:t>ELIMINACIÓN DE REGISTROS</a:t>
            </a:r>
            <a:endParaRPr lang="en-US" sz="2400" spc="800" dirty="0">
              <a:solidFill>
                <a:srgbClr val="FFFFFF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2069204" y="1623797"/>
            <a:ext cx="79526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 smtClean="0">
                <a:solidFill>
                  <a:schemeClr val="bg1"/>
                </a:solidFill>
              </a:rPr>
              <a:t>LUEGO DE VALIDAR Y COMPLETAR DATOS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ES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bg1"/>
                </a:solidFill>
              </a:rPr>
              <a:t>Registros duplicados (columnas importantes)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chemeClr val="bg1"/>
                </a:solidFill>
              </a:rPr>
              <a:t>Registros nulos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chemeClr val="bg1"/>
                </a:solidFill>
              </a:rPr>
              <a:t>Registros con información poco confiable </a:t>
            </a:r>
            <a:r>
              <a:rPr lang="es-ES" sz="2400">
                <a:solidFill>
                  <a:schemeClr val="bg1"/>
                </a:solidFill>
              </a:rPr>
              <a:t>o </a:t>
            </a:r>
            <a:r>
              <a:rPr lang="es-ES" sz="2400" smtClean="0">
                <a:solidFill>
                  <a:schemeClr val="bg1"/>
                </a:solidFill>
              </a:rPr>
              <a:t>insuficiente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Flecha abajo 2"/>
          <p:cNvSpPr/>
          <p:nvPr/>
        </p:nvSpPr>
        <p:spPr>
          <a:xfrm>
            <a:off x="5862756" y="2575776"/>
            <a:ext cx="365533" cy="759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 smtClean="0">
                <a:solidFill>
                  <a:srgbClr val="FFFFFF"/>
                </a:solidFill>
              </a:rPr>
              <a:t>RESULTADOS Y CONCLUSIONES</a:t>
            </a:r>
            <a:endParaRPr lang="en-US" sz="2400" spc="800" dirty="0">
              <a:solidFill>
                <a:srgbClr val="FFFFFF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1399504" y="1750177"/>
            <a:ext cx="876192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Encontramos valores nulos y valores inconsistentes.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Normalización de valores existentes.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Logramos </a:t>
            </a:r>
            <a:r>
              <a:rPr lang="es-ES" sz="2200" dirty="0">
                <a:solidFill>
                  <a:schemeClr val="bg1"/>
                </a:solidFill>
              </a:rPr>
              <a:t>completar … registros nulos con </a:t>
            </a:r>
            <a:r>
              <a:rPr lang="es-ES" sz="2200" dirty="0" err="1">
                <a:solidFill>
                  <a:schemeClr val="bg1"/>
                </a:solidFill>
              </a:rPr>
              <a:t>regex</a:t>
            </a:r>
            <a:r>
              <a:rPr lang="es-ES" sz="2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</a:rPr>
              <a:t>Sumamos columnas agregan valor al resultado final.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Alta </a:t>
            </a:r>
            <a:r>
              <a:rPr lang="es-ES" sz="2200" dirty="0">
                <a:solidFill>
                  <a:schemeClr val="bg1"/>
                </a:solidFill>
              </a:rPr>
              <a:t>correlación entre el valor del mt2 y la localidad/barrio.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38896" y="4893972"/>
            <a:ext cx="10933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Las dimensiones del </a:t>
            </a:r>
            <a:r>
              <a:rPr lang="es-ES" sz="2400" dirty="0" err="1">
                <a:solidFill>
                  <a:schemeClr val="bg1"/>
                </a:solidFill>
              </a:rPr>
              <a:t>dataframe</a:t>
            </a:r>
            <a:r>
              <a:rPr lang="es-ES" sz="2400" dirty="0">
                <a:solidFill>
                  <a:schemeClr val="bg1"/>
                </a:solidFill>
              </a:rPr>
              <a:t> original fueron de … filas y 29 columnas, resultando </a:t>
            </a:r>
            <a:r>
              <a:rPr lang="es-ES" sz="2400" dirty="0" smtClean="0">
                <a:solidFill>
                  <a:schemeClr val="bg1"/>
                </a:solidFill>
              </a:rPr>
              <a:t>un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dataframe</a:t>
            </a:r>
            <a:r>
              <a:rPr lang="es-ES" sz="2400" dirty="0">
                <a:solidFill>
                  <a:schemeClr val="bg1"/>
                </a:solidFill>
              </a:rPr>
              <a:t> final de …filas y …columnas.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9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 smtClean="0">
                <a:solidFill>
                  <a:schemeClr val="bg1"/>
                </a:solidFill>
              </a:rPr>
              <a:t>PENDIENTES</a:t>
            </a:r>
            <a:endParaRPr lang="en-US" sz="2400" spc="8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1309352" y="2052935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chemeClr val="bg1"/>
                </a:solidFill>
              </a:rPr>
              <a:t>Completar campos de latitud y longitud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chemeClr val="bg1"/>
                </a:solidFill>
              </a:rPr>
              <a:t>Completar datos de expensas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chemeClr val="bg1"/>
                </a:solidFill>
              </a:rPr>
              <a:t>Completar datos de </a:t>
            </a:r>
            <a:r>
              <a:rPr lang="es-ES" sz="2200" dirty="0" smtClean="0">
                <a:solidFill>
                  <a:schemeClr val="bg1"/>
                </a:solidFill>
              </a:rPr>
              <a:t>piso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200" dirty="0" smtClean="0">
                <a:solidFill>
                  <a:schemeClr val="bg1"/>
                </a:solidFill>
              </a:rPr>
              <a:t>Análisis en profundidad de </a:t>
            </a:r>
            <a:r>
              <a:rPr lang="es-ES" sz="2200" dirty="0" err="1" smtClean="0">
                <a:solidFill>
                  <a:schemeClr val="bg1"/>
                </a:solidFill>
              </a:rPr>
              <a:t>outliers</a:t>
            </a:r>
            <a:endParaRPr lang="es-E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 smtClean="0">
                <a:solidFill>
                  <a:schemeClr val="bg1"/>
                </a:solidFill>
              </a:rPr>
              <a:t>VISUALIZACIONES BASICAS</a:t>
            </a:r>
            <a:endParaRPr lang="en-US" sz="2400" spc="8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6517178" y="5411281"/>
            <a:ext cx="39775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</a:rPr>
              <a:t>Oferta de casas y </a:t>
            </a:r>
            <a:r>
              <a:rPr lang="es-ES" dirty="0" err="1" smtClean="0">
                <a:solidFill>
                  <a:schemeClr val="bg1"/>
                </a:solidFill>
              </a:rPr>
              <a:t>PHs</a:t>
            </a:r>
            <a:r>
              <a:rPr lang="es-ES" dirty="0" smtClean="0">
                <a:solidFill>
                  <a:schemeClr val="bg1"/>
                </a:solidFill>
              </a:rPr>
              <a:t> en Capital Federal distribuido según rango de precios.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564527"/>
            <a:ext cx="4342188" cy="36712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78" y="1549620"/>
            <a:ext cx="4221513" cy="370105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47898" y="5411281"/>
            <a:ext cx="4225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</a:rPr>
              <a:t>Oferta de departamentos en Capital Federal distribuido en rango de precios.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1075665" y="890356"/>
            <a:ext cx="1021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000" spc="800" dirty="0" smtClean="0">
                <a:solidFill>
                  <a:schemeClr val="bg1"/>
                </a:solidFill>
              </a:rPr>
              <a:t>DISTRIBUCION DE PRECIOS</a:t>
            </a:r>
            <a:endParaRPr lang="en-US" sz="2000" spc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449</Words>
  <Application>Microsoft Office PowerPoint</Application>
  <PresentationFormat>Panorámica</PresentationFormat>
  <Paragraphs>111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de Office</vt:lpstr>
      <vt:lpstr>Diapositiva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Torres</dc:creator>
  <cp:lastModifiedBy>Mauricio Mitolo</cp:lastModifiedBy>
  <cp:revision>32</cp:revision>
  <dcterms:created xsi:type="dcterms:W3CDTF">2020-07-17T17:53:05Z</dcterms:created>
  <dcterms:modified xsi:type="dcterms:W3CDTF">2020-07-23T15:43:12Z</dcterms:modified>
</cp:coreProperties>
</file>