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8" r:id="rId3"/>
    <p:sldId id="270" r:id="rId4"/>
    <p:sldId id="259" r:id="rId5"/>
    <p:sldId id="260" r:id="rId6"/>
    <p:sldId id="272" r:id="rId7"/>
    <p:sldId id="283" r:id="rId8"/>
    <p:sldId id="273" r:id="rId9"/>
    <p:sldId id="284" r:id="rId10"/>
    <p:sldId id="285" r:id="rId11"/>
    <p:sldId id="274" r:id="rId12"/>
    <p:sldId id="276" r:id="rId13"/>
    <p:sldId id="277" r:id="rId14"/>
    <p:sldId id="278" r:id="rId15"/>
    <p:sldId id="280" r:id="rId16"/>
    <p:sldId id="279" r:id="rId17"/>
    <p:sldId id="267" r:id="rId18"/>
    <p:sldId id="281" r:id="rId19"/>
    <p:sldId id="28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236C-162B-40AD-A8A2-65F4FAEB0655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080A2-256E-4644-8445-81467151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8F7A-3679-1B88-FD14-B13B0FEA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085A7-CAA4-53DC-5297-E36D6A5EF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7A72-9B38-22E3-B8F3-FECB1CAB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06F-CC8C-757F-07BF-873D64BF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14F8-3507-3BBA-49A2-75A865D4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5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BF9E-1071-D3DC-DC19-714D3989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9CFB2-9DA9-79E5-ACBF-32729CB9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351C-AADD-B2D8-A555-74B90D4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3F29-AB6F-78AD-5086-7181877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A9F-0EBF-C451-E193-5CB86A1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7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C5A78-E82A-2B56-B717-2B5A36DEC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B081-4258-15AB-3CE0-337F6CBD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3599-1F8B-7328-9E45-F817079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1276-A4D7-BD60-3AC0-D521820C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B897-EE3E-D6A7-1234-5ED996F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A6A3-870B-9400-B234-27259B13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9D4D-C654-719C-4C83-96783390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E3C-0373-946E-75D7-AEA3E3B5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56C-47DB-17DD-1D25-EE2EE4A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7845-FB1F-3E3D-2424-EACA539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63B-2A27-716E-F5C4-19570B36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5F91-1C06-2837-486A-F4EA4637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FD40-23F7-F1B8-E0E5-AD95DC3B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0E85-21BC-F30A-289F-AC21E0E3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562A-67A9-6066-4583-C427BD0A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7F11-6F85-9176-F72F-38E847C2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591D-9D55-0519-B223-1E2697164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62FFD-F2FC-A752-E260-479E3BE1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5799-4D83-9B3A-2E19-543CCC6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23DAE-B8AB-1932-2FAA-AE151E32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314C-FB0D-16B2-5F0A-DD98FE1A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C448-A32E-0E99-C683-6788228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BA0D-EF8D-52E8-4728-2C00FB68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29B7-0FCD-4569-0967-1A3467BC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4AED-E272-985E-B9D4-F2793A96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1601D-0E53-2C92-1E33-8CCD081F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C1611-DE3B-B13B-99CF-35E8606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BACA5-CC61-D218-F87F-82932D46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0F524-44CA-A47F-1BC5-C8EFEBD8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067-5353-4CC7-FB93-EFD54682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4167F-994B-E845-13C0-6505B13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19DAC-2DD4-2844-675F-4BC56559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59804-4BCE-9D03-5977-FA5E5E5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A30E8-14AD-BC03-1C93-14F9374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7494-8A46-8631-8EA9-1FFABB68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AD7EF-3328-6016-B72C-08B61B7A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F3A8-359E-D680-5769-2DA827B0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5C55-9C88-EB89-E2D2-E88D07CE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B23E-5517-8506-EA29-F475DDC0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583D-19C9-18AC-D446-411CC8EF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CAE5-441A-A1D4-440A-68556E5F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CD1A-5DCC-AE32-E531-5A9B6733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285A-9AFC-C9E0-79BD-353A8C1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8C6B-03AB-6E66-1A8A-4A3D7E43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7377-85B9-EB43-1488-3A569498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92FA-037E-46BD-602B-47B3518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F61E-0B2B-FCD4-55D9-6F8BB68E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D7C4-5762-B1FF-632D-D3FABBE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5390D-8F02-DC2C-16FB-07C4BE5B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E2AD-08F1-477E-758B-7C7611A3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4B6E-EF7D-6B8A-87F9-D9467C05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D9B05-29E1-46EE-AC32-FAE76C69512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FA27-5052-4667-0EC7-44D6A1A2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575E-D1E2-44F4-2296-4CBAC7CAF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12ED5-788F-4AB6-8BAB-8F2090B48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B7E-948A-5031-289A-106C8F07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230" y="1238581"/>
            <a:ext cx="9144000" cy="286298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Transformer-CNN Network for Brain Tumor Segmentation and Survival Prediction </a:t>
            </a:r>
            <a:endParaRPr lang="en-IN" sz="4800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51389D1-9BEC-9BF0-75AA-B933946370CB}"/>
              </a:ext>
            </a:extLst>
          </p:cNvPr>
          <p:cNvSpPr txBox="1"/>
          <p:nvPr/>
        </p:nvSpPr>
        <p:spPr>
          <a:xfrm>
            <a:off x="3788445" y="4101562"/>
            <a:ext cx="43735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92"/>
              </a:lnSpc>
              <a:spcBef>
                <a:spcPct val="0"/>
              </a:spcBef>
            </a:pPr>
            <a:r>
              <a:rPr lang="en-US" sz="2117" i="1" spc="84" dirty="0">
                <a:solidFill>
                  <a:srgbClr val="0D0D0D"/>
                </a:solidFill>
                <a:latin typeface="Times New Roman" panose="02020603050405020304" pitchFamily="18" charset="0"/>
                <a:ea typeface="Didact Gothic"/>
                <a:cs typeface="Times New Roman" panose="02020603050405020304" pitchFamily="18" charset="0"/>
                <a:sym typeface="Didact Gothic"/>
              </a:rPr>
              <a:t>Under the guidance of Dr. Geeta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1A726-31D5-0C3B-F204-750F6C58AB99}"/>
              </a:ext>
            </a:extLst>
          </p:cNvPr>
          <p:cNvSpPr txBox="1"/>
          <p:nvPr/>
        </p:nvSpPr>
        <p:spPr>
          <a:xfrm>
            <a:off x="7684986" y="4856368"/>
            <a:ext cx="376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DHEERAJ REDDY  22BCE1257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ANJAN           22BCE1750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MADHAV        22BCE1754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DEAAC4B-BA42-A627-3466-C7753676E7E2}"/>
              </a:ext>
            </a:extLst>
          </p:cNvPr>
          <p:cNvSpPr/>
          <p:nvPr/>
        </p:nvSpPr>
        <p:spPr>
          <a:xfrm rot="5400000">
            <a:off x="7757839" y="3421997"/>
            <a:ext cx="6826291" cy="45719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AAE9610-4DAF-61AC-AD84-6156EE60E700}"/>
              </a:ext>
            </a:extLst>
          </p:cNvPr>
          <p:cNvSpPr/>
          <p:nvPr/>
        </p:nvSpPr>
        <p:spPr>
          <a:xfrm>
            <a:off x="0" y="6082156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C5CB833-1635-390B-5C56-16E8F9145802}"/>
              </a:ext>
            </a:extLst>
          </p:cNvPr>
          <p:cNvSpPr/>
          <p:nvPr/>
        </p:nvSpPr>
        <p:spPr>
          <a:xfrm>
            <a:off x="49041" y="791552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0BB6EB-F1D9-4692-2FA3-539F603A2654}"/>
              </a:ext>
            </a:extLst>
          </p:cNvPr>
          <p:cNvSpPr/>
          <p:nvPr/>
        </p:nvSpPr>
        <p:spPr>
          <a:xfrm rot="5400000" flipV="1">
            <a:off x="-2390284" y="3406140"/>
            <a:ext cx="6794579" cy="45719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</p:spTree>
    <p:extLst>
      <p:ext uri="{BB962C8B-B14F-4D97-AF65-F5344CB8AC3E}">
        <p14:creationId xmlns:p14="http://schemas.microsoft.com/office/powerpoint/2010/main" val="157567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CC58-116E-F573-34D0-4040B494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E4C9A09-72FF-E323-27CC-8C5FAD773771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E8A9820-809E-E8C9-676E-0D8D406F5EDF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4C58CAC-0FF6-A8DB-71D4-F297B2509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320" y="945939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Key Novel Contributions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7F3EA-EB11-B7A0-5925-1932F3B6EAF7}"/>
              </a:ext>
            </a:extLst>
          </p:cNvPr>
          <p:cNvSpPr txBox="1"/>
          <p:nvPr/>
        </p:nvSpPr>
        <p:spPr>
          <a:xfrm>
            <a:off x="504320" y="1934089"/>
            <a:ext cx="105633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Brain Tumor Segmentation &amp; Survival Prediction: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segmentation models struggle with capturing both local and global tumor features, leading to errors.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introduces three key innovations that significantly improve segmentation accuracy &amp; survival prediction.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88079-5496-9ADB-AF03-1B7623E6A4E2}"/>
              </a:ext>
            </a:extLst>
          </p:cNvPr>
          <p:cNvSpPr txBox="1"/>
          <p:nvPr/>
        </p:nvSpPr>
        <p:spPr>
          <a:xfrm>
            <a:off x="504320" y="3865002"/>
            <a:ext cx="7388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Local &amp; Global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Features (CNNs): Captures fine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Features (Transformers): Captures long-range dependencies.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segmentation &amp; survival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920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E692-754E-7DAD-7787-C09512203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8688F28-4719-ABC7-80D9-C4930279A9F0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354C49-3AD5-C580-8E19-B6936972EE42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B6F80D5-D45B-D01F-66E4-D275DEAD6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320" y="1184814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Key Novel Contributions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D4791-7A95-CE5C-09AE-EDE374C9D414}"/>
              </a:ext>
            </a:extLst>
          </p:cNvPr>
          <p:cNvSpPr txBox="1"/>
          <p:nvPr/>
        </p:nvSpPr>
        <p:spPr>
          <a:xfrm>
            <a:off x="504320" y="2298463"/>
            <a:ext cx="110550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Transformer Convolution (MTC) for Smarter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integrates multi-scale CNN &amp; Transformer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shape, size, and anatomical variations.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generalization across datasets.</a:t>
            </a:r>
          </a:p>
          <a:p>
            <a:pPr lvl="1"/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MTC-Guided Prediction Refinement (MTC-PR) for Better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Corrects Over-Segmentation: Reduces false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Under-Segmentation: Ensures small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are detected.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Phantom-Segmentation: Eliminates misclassified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multi-scale feature refinement for accurate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84490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C427-B9CB-9A18-9DB0-9B7D1A39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02364C8-4FDB-A6F0-DB34-7742C12B952A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07CF8F-6513-9B0E-BF64-608AFA1B3F53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5165B4B-9758-60D5-962B-CA40CE55D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358" y="1026890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b="1" i="1" dirty="0">
                <a:latin typeface="Algerian" panose="04020705040A02060702" pitchFamily="82" charset="0"/>
                <a:cs typeface="Times New Roman"/>
              </a:rPr>
              <a:t>Experimental results</a:t>
            </a:r>
            <a:endParaRPr lang="en-IN" sz="3495" b="1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7E2F4-7366-8A51-4A77-05EC9A6C9B58}"/>
              </a:ext>
            </a:extLst>
          </p:cNvPr>
          <p:cNvSpPr txBox="1"/>
          <p:nvPr/>
        </p:nvSpPr>
        <p:spPr>
          <a:xfrm>
            <a:off x="591438" y="1739131"/>
            <a:ext cx="33722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BraTS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 MRI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369 patients (</a:t>
            </a: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BraTS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2020).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C694C-56B6-F27D-78E8-5CC9DB81476F}"/>
                  </a:ext>
                </a:extLst>
              </p:cNvPr>
              <p:cNvSpPr txBox="1"/>
              <p:nvPr/>
            </p:nvSpPr>
            <p:spPr>
              <a:xfrm>
                <a:off x="4038141" y="1737684"/>
                <a:ext cx="395494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Metrics: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Error( MAE)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Error(MSE)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Squared Error(RMSE)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Precentage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Error (MAPE)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Correlation(r)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Dice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Coeffient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 Loss</a:t>
                </a:r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accuracy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C694C-56B6-F27D-78E8-5CC9DB814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41" y="1737684"/>
                <a:ext cx="3954945" cy="2369880"/>
              </a:xfrm>
              <a:prstGeom prst="rect">
                <a:avLst/>
              </a:prstGeom>
              <a:blipFill>
                <a:blip r:embed="rId2"/>
                <a:stretch>
                  <a:fillRect l="-1541" t="-1285" b="-2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70812-C8B1-7BFD-BDEB-015C202EB643}"/>
              </a:ext>
            </a:extLst>
          </p:cNvPr>
          <p:cNvSpPr txBox="1"/>
          <p:nvPr/>
        </p:nvSpPr>
        <p:spPr>
          <a:xfrm>
            <a:off x="8031668" y="1691033"/>
            <a:ext cx="3568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MTC-Net outperforms CNN- &amp; Transformer-based models in segmentation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TCSS model improves survival prediction, achieving higher accuracy &amp; lower MSE.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3486EC-5ABF-B0D7-4E03-6CE3312F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8" y="4324252"/>
            <a:ext cx="4391025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61E03-740E-2BAD-8995-ACE39AFF7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82" b="4695"/>
          <a:stretch/>
        </p:blipFill>
        <p:spPr>
          <a:xfrm>
            <a:off x="6685611" y="4466946"/>
            <a:ext cx="4391025" cy="45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FE82F-2E03-7AD3-5EC3-230455A7E488}"/>
              </a:ext>
            </a:extLst>
          </p:cNvPr>
          <p:cNvSpPr txBox="1"/>
          <p:nvPr/>
        </p:nvSpPr>
        <p:spPr>
          <a:xfrm>
            <a:off x="575775" y="5181502"/>
            <a:ext cx="4476608" cy="53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:Showing The Evaluation Metrics Of The Brain Tumour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CC463-C9B5-1928-EA6E-C0C9F628C066}"/>
              </a:ext>
            </a:extLst>
          </p:cNvPr>
          <p:cNvSpPr txBox="1"/>
          <p:nvPr/>
        </p:nvSpPr>
        <p:spPr>
          <a:xfrm>
            <a:off x="6583987" y="4959649"/>
            <a:ext cx="459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The Dice Coefficient Of The Brain Tumour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7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1179-A105-8EB7-3484-04E56082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340F7EE-9875-D916-FE74-2162C4F0DFE3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32DFFAE-00B9-7532-CE4C-6F977557D59D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7E3B7CD-2A43-D1BE-306A-B93203295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358" y="1026890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b="1" i="1" dirty="0">
                <a:latin typeface="Algerian" panose="04020705040A02060702" pitchFamily="82" charset="0"/>
                <a:cs typeface="Times New Roman"/>
              </a:rPr>
              <a:t>results</a:t>
            </a:r>
            <a:endParaRPr lang="en-IN" sz="3495" b="1" i="1" dirty="0">
              <a:latin typeface="Algerian" panose="04020705040A02060702" pitchFamily="82" charset="0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A509A-C941-91B2-D832-71B246A0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8" y="1853388"/>
            <a:ext cx="10740097" cy="3423406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5A85BA96-A243-93E5-49BC-8261ED2AD792}"/>
              </a:ext>
            </a:extLst>
          </p:cNvPr>
          <p:cNvSpPr txBox="1">
            <a:spLocks/>
          </p:cNvSpPr>
          <p:nvPr/>
        </p:nvSpPr>
        <p:spPr>
          <a:xfrm>
            <a:off x="447998" y="5556914"/>
            <a:ext cx="11732257" cy="223982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 algn="ctr">
              <a:lnSpc>
                <a:spcPct val="100000"/>
              </a:lnSpc>
              <a:spcBef>
                <a:spcPts val="67"/>
              </a:spcBef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1: Original Segmentation Vs Predicted Segmentation </a:t>
            </a:r>
          </a:p>
        </p:txBody>
      </p:sp>
    </p:spTree>
    <p:extLst>
      <p:ext uri="{BB962C8B-B14F-4D97-AF65-F5344CB8AC3E}">
        <p14:creationId xmlns:p14="http://schemas.microsoft.com/office/powerpoint/2010/main" val="212030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A2F8-4553-E2BF-1BE0-BCCDA239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D2E534D-24E5-0120-91B7-91AFD63FBE2E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5F43232-A037-678D-B1C1-BD6CB532542D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7A14DB4-362F-B633-C174-11474867F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358" y="1026890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b="1" i="1" dirty="0">
                <a:latin typeface="Algerian" panose="04020705040A02060702" pitchFamily="82" charset="0"/>
                <a:cs typeface="Times New Roman"/>
              </a:rPr>
              <a:t>results</a:t>
            </a:r>
            <a:endParaRPr lang="en-IN" sz="3495" b="1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5ABFBE39-1111-2C73-1CFE-E3ACF3CCB8CD}"/>
              </a:ext>
            </a:extLst>
          </p:cNvPr>
          <p:cNvSpPr txBox="1">
            <a:spLocks/>
          </p:cNvSpPr>
          <p:nvPr/>
        </p:nvSpPr>
        <p:spPr>
          <a:xfrm>
            <a:off x="303978" y="5505075"/>
            <a:ext cx="11732257" cy="223982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 algn="ctr">
              <a:lnSpc>
                <a:spcPct val="100000"/>
              </a:lnSpc>
              <a:spcBef>
                <a:spcPts val="67"/>
              </a:spcBef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2: Original Segmentation Vs Predicted Segmentation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955F-1562-B58A-0262-65C531BE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8" y="1750118"/>
            <a:ext cx="11017498" cy="34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33F7C-D366-EAF9-EA5F-BE0CCF4B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B832830-30E2-5404-EE42-B8D7294A9D79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3F4AA31-B367-7EC8-E6E7-0EB7BD985C74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E7C8844-2C35-95BA-BC25-E4AE5C6C9B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358" y="1026890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b="1" i="1" dirty="0">
                <a:latin typeface="Algerian" panose="04020705040A02060702" pitchFamily="82" charset="0"/>
                <a:cs typeface="Times New Roman"/>
              </a:rPr>
              <a:t>results</a:t>
            </a:r>
            <a:endParaRPr lang="en-IN" sz="3495" b="1" i="1" dirty="0">
              <a:latin typeface="Algerian" panose="04020705040A02060702" pitchFamily="82" charset="0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22AEF-27D3-E6B7-A527-7985F6224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60" y="699797"/>
            <a:ext cx="7515225" cy="561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189D8-53B3-2699-7794-A8CF3CF7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2" b="11133"/>
          <a:stretch/>
        </p:blipFill>
        <p:spPr>
          <a:xfrm>
            <a:off x="405415" y="5108801"/>
            <a:ext cx="3925529" cy="397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733B6-ACAA-ADEA-9C56-DEAE1454C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9" b="24193"/>
          <a:stretch/>
        </p:blipFill>
        <p:spPr>
          <a:xfrm>
            <a:off x="405415" y="4361801"/>
            <a:ext cx="3925529" cy="447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F2C746-AD6A-8CFE-1C79-20C88B72970B}"/>
              </a:ext>
            </a:extLst>
          </p:cNvPr>
          <p:cNvSpPr txBox="1"/>
          <p:nvPr/>
        </p:nvSpPr>
        <p:spPr>
          <a:xfrm>
            <a:off x="542299" y="1691675"/>
            <a:ext cx="324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scatter plot compares actual vs. predicted survival days. Each dot represents a patient, and the red dashed line shows ideal predictions. The close clustering around the line indicates high model accuracy in forecasting survival outcomes.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15495-EAFC-99A9-4CF5-581EE337AEAE}"/>
              </a:ext>
            </a:extLst>
          </p:cNvPr>
          <p:cNvSpPr txBox="1"/>
          <p:nvPr/>
        </p:nvSpPr>
        <p:spPr>
          <a:xfrm>
            <a:off x="5071560" y="6141776"/>
            <a:ext cx="591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scatter plot comparing actual vs. Predicted survival days</a:t>
            </a:r>
          </a:p>
        </p:txBody>
      </p:sp>
    </p:spTree>
    <p:extLst>
      <p:ext uri="{BB962C8B-B14F-4D97-AF65-F5344CB8AC3E}">
        <p14:creationId xmlns:p14="http://schemas.microsoft.com/office/powerpoint/2010/main" val="222934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627C-5AC3-3106-489C-1FA07E5B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CF5BE4B-60AC-F35E-2455-CCAD865E5CCD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72F4D7-28E1-0148-0055-A7B449A4FA0F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395CA14-A431-52B8-9823-C7A1BBCC3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358" y="1026890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b="1" i="1" dirty="0">
                <a:latin typeface="Algerian" panose="04020705040A02060702" pitchFamily="82" charset="0"/>
                <a:cs typeface="Times New Roman"/>
              </a:rPr>
              <a:t>results</a:t>
            </a:r>
            <a:endParaRPr lang="en-IN" sz="3495" b="1" i="1" dirty="0">
              <a:latin typeface="Algerian" panose="04020705040A02060702" pitchFamily="82" charset="0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DE4A0-B6A6-1A43-4701-9F7E3882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00" y="1736198"/>
            <a:ext cx="6399200" cy="32049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FE1D73-B795-7D98-E0C5-E15D86D6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7"/>
          <a:stretch/>
        </p:blipFill>
        <p:spPr>
          <a:xfrm>
            <a:off x="400800" y="1851558"/>
            <a:ext cx="4730642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B40402-17B8-A3C5-20F8-C97F45C1A980}"/>
              </a:ext>
            </a:extLst>
          </p:cNvPr>
          <p:cNvSpPr txBox="1"/>
          <p:nvPr/>
        </p:nvSpPr>
        <p:spPr>
          <a:xfrm>
            <a:off x="400800" y="4412277"/>
            <a:ext cx="4869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demonstrates strong performance with a low MAE of 42.42 and RMSE of 59.66, indicating accurate survival day predictions. A high R² score of 0.9717 and a Pearson correlation of 0.9916 reflect a strong linear relationship between actual and predicted values, confirming the model's reliability.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3663A-B1DA-B1CD-9539-EBF613E8DC32}"/>
              </a:ext>
            </a:extLst>
          </p:cNvPr>
          <p:cNvSpPr txBox="1"/>
          <p:nvPr/>
        </p:nvSpPr>
        <p:spPr>
          <a:xfrm>
            <a:off x="5270740" y="4961677"/>
            <a:ext cx="652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sample of actual versus predicted survival days for patients in the BraTS20 dataset.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834C2-6F76-F9DA-D6DD-FFDD09257DA2}"/>
              </a:ext>
            </a:extLst>
          </p:cNvPr>
          <p:cNvSpPr txBox="1"/>
          <p:nvPr/>
        </p:nvSpPr>
        <p:spPr>
          <a:xfrm>
            <a:off x="348943" y="3785133"/>
            <a:ext cx="49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Evaluation metrics of the survival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563EF-683F-6EB8-7A77-8F7A0C697A8F}"/>
              </a:ext>
            </a:extLst>
          </p:cNvPr>
          <p:cNvSpPr txBox="1"/>
          <p:nvPr/>
        </p:nvSpPr>
        <p:spPr>
          <a:xfrm>
            <a:off x="5270740" y="5603634"/>
            <a:ext cx="652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 match between the predicted and actual values across various cases highlights the model’s ability to generalize well and produce consistent survival time estimations.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79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B6EB2-4053-7913-57BC-86136A8F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CFA45AE6-BAE2-905B-5BF5-128A2DFAB049}"/>
              </a:ext>
            </a:extLst>
          </p:cNvPr>
          <p:cNvSpPr/>
          <p:nvPr/>
        </p:nvSpPr>
        <p:spPr>
          <a:xfrm>
            <a:off x="7533" y="34802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B2A6280-8F3C-EE4C-F87B-204AFDAD2BDD}"/>
              </a:ext>
            </a:extLst>
          </p:cNvPr>
          <p:cNvSpPr/>
          <p:nvPr/>
        </p:nvSpPr>
        <p:spPr>
          <a:xfrm>
            <a:off x="7499" y="647826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67327235-456C-5EA1-2DDF-E73A66DE4F1B}"/>
              </a:ext>
            </a:extLst>
          </p:cNvPr>
          <p:cNvSpPr txBox="1">
            <a:spLocks noGrp="1"/>
          </p:cNvSpPr>
          <p:nvPr/>
        </p:nvSpPr>
        <p:spPr>
          <a:xfrm>
            <a:off x="352765" y="1188235"/>
            <a:ext cx="8696343" cy="562536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600" b="1" i="1" dirty="0">
                <a:latin typeface="Algerian" panose="04020705040A02060702" pitchFamily="82" charset="0"/>
                <a:cs typeface="Times New Roman"/>
              </a:rPr>
              <a:t>CONCLUSION &amp; future work</a:t>
            </a:r>
            <a:r>
              <a:rPr lang="en-IN" sz="3600" i="1" dirty="0">
                <a:latin typeface="Algerian" panose="04020705040A02060702" pitchFamily="82" charset="0"/>
                <a:cs typeface="Times New Roman"/>
              </a:rPr>
              <a:t>:</a:t>
            </a:r>
            <a:endParaRPr sz="3600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F76A791F-D1B1-CE76-8FE8-3A72272447FC}"/>
              </a:ext>
            </a:extLst>
          </p:cNvPr>
          <p:cNvSpPr txBox="1"/>
          <p:nvPr/>
        </p:nvSpPr>
        <p:spPr>
          <a:xfrm>
            <a:off x="702989" y="1407089"/>
            <a:ext cx="10785986" cy="41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9EF2C-7ACE-8868-8FD1-B7F5CCCDC71A}"/>
              </a:ext>
            </a:extLst>
          </p:cNvPr>
          <p:cNvSpPr txBox="1"/>
          <p:nvPr/>
        </p:nvSpPr>
        <p:spPr>
          <a:xfrm>
            <a:off x="352765" y="2244060"/>
            <a:ext cx="108874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MTC-Net improves brain tumor segmentation by combining CNNs &amp; Transformers for multi-scale feature extraction.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TCSS Model enhances survival prediction using deep features instead of handcrafted radiomic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state-of-the-art segmentation &amp; survival prediction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MTC-Net to other medical imaging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survival prediction by incorporating more clinical data.</a:t>
            </a:r>
          </a:p>
        </p:txBody>
      </p:sp>
    </p:spTree>
    <p:extLst>
      <p:ext uri="{BB962C8B-B14F-4D97-AF65-F5344CB8AC3E}">
        <p14:creationId xmlns:p14="http://schemas.microsoft.com/office/powerpoint/2010/main" val="357069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3D17-4920-4CC6-9735-04DC7C0F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6254688B-8F39-0643-B565-6675E53187DF}"/>
              </a:ext>
            </a:extLst>
          </p:cNvPr>
          <p:cNvSpPr/>
          <p:nvPr/>
        </p:nvSpPr>
        <p:spPr>
          <a:xfrm>
            <a:off x="7533" y="34802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322AB3F-1FA1-2877-BAEF-85C04BD27323}"/>
              </a:ext>
            </a:extLst>
          </p:cNvPr>
          <p:cNvSpPr/>
          <p:nvPr/>
        </p:nvSpPr>
        <p:spPr>
          <a:xfrm>
            <a:off x="7499" y="647826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58AC858E-CEA6-2BCA-A2AB-1C36459E485A}"/>
              </a:ext>
            </a:extLst>
          </p:cNvPr>
          <p:cNvSpPr txBox="1">
            <a:spLocks noGrp="1"/>
          </p:cNvSpPr>
          <p:nvPr/>
        </p:nvSpPr>
        <p:spPr>
          <a:xfrm>
            <a:off x="447657" y="1051950"/>
            <a:ext cx="7764690" cy="562536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600" b="1" i="1" dirty="0">
                <a:latin typeface="Algerian" panose="04020705040A02060702" pitchFamily="82" charset="0"/>
                <a:cs typeface="Times New Roman"/>
              </a:rPr>
              <a:t>CONCLUSION &amp; future work</a:t>
            </a:r>
            <a:r>
              <a:rPr lang="en-IN" sz="3600" i="1" dirty="0">
                <a:latin typeface="Algerian" panose="04020705040A02060702" pitchFamily="82" charset="0"/>
                <a:cs typeface="Times New Roman"/>
              </a:rPr>
              <a:t>:</a:t>
            </a:r>
            <a:endParaRPr sz="3600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988556FE-240D-67E6-09D7-A8022B1300DB}"/>
              </a:ext>
            </a:extLst>
          </p:cNvPr>
          <p:cNvSpPr txBox="1"/>
          <p:nvPr/>
        </p:nvSpPr>
        <p:spPr>
          <a:xfrm>
            <a:off x="702989" y="1407089"/>
            <a:ext cx="10785986" cy="41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8D46A-16DC-04A8-DA35-8BA1F05CE65F}"/>
              </a:ext>
            </a:extLst>
          </p:cNvPr>
          <p:cNvSpPr txBox="1"/>
          <p:nvPr/>
        </p:nvSpPr>
        <p:spPr>
          <a:xfrm>
            <a:off x="447657" y="2292049"/>
            <a:ext cx="1078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Contributions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Multi-Scale Transformer Convolution (MTC) blocks for better feature extraction.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CNN-Transformer Model: Achieves superior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accuracy.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Survival Prediction: Uses deep features instead of handcrafted ones for improved accuracy.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existing models on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BraTS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datasets.</a:t>
            </a:r>
          </a:p>
        </p:txBody>
      </p:sp>
    </p:spTree>
    <p:extLst>
      <p:ext uri="{BB962C8B-B14F-4D97-AF65-F5344CB8AC3E}">
        <p14:creationId xmlns:p14="http://schemas.microsoft.com/office/powerpoint/2010/main" val="312062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381F-4EF5-F90F-F401-3154B6EB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7FE204E-B5B0-8E8B-60E0-104C0CF433D7}"/>
              </a:ext>
            </a:extLst>
          </p:cNvPr>
          <p:cNvSpPr/>
          <p:nvPr/>
        </p:nvSpPr>
        <p:spPr>
          <a:xfrm>
            <a:off x="7533" y="34802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8B0BFFF-4124-0787-9CE9-665B8266DFBA}"/>
              </a:ext>
            </a:extLst>
          </p:cNvPr>
          <p:cNvSpPr/>
          <p:nvPr/>
        </p:nvSpPr>
        <p:spPr>
          <a:xfrm>
            <a:off x="7499" y="647826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A7DDA77-DA04-30A6-BB07-76F388A4B223}"/>
              </a:ext>
            </a:extLst>
          </p:cNvPr>
          <p:cNvSpPr txBox="1">
            <a:spLocks noGrp="1"/>
          </p:cNvSpPr>
          <p:nvPr/>
        </p:nvSpPr>
        <p:spPr>
          <a:xfrm>
            <a:off x="456284" y="1109918"/>
            <a:ext cx="9248434" cy="562536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600" b="1" i="1" dirty="0">
                <a:latin typeface="Algerian" panose="04020705040A02060702" pitchFamily="82" charset="0"/>
                <a:cs typeface="Times New Roman"/>
              </a:rPr>
              <a:t>CONCLUSION &amp; future work</a:t>
            </a:r>
            <a:r>
              <a:rPr lang="en-IN" sz="3600" i="1" dirty="0">
                <a:latin typeface="Algerian" panose="04020705040A02060702" pitchFamily="82" charset="0"/>
                <a:cs typeface="Times New Roman"/>
              </a:rPr>
              <a:t>:</a:t>
            </a:r>
            <a:endParaRPr sz="3600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5F58361A-58F5-0728-FB83-9163856B1CE3}"/>
              </a:ext>
            </a:extLst>
          </p:cNvPr>
          <p:cNvSpPr txBox="1"/>
          <p:nvPr/>
        </p:nvSpPr>
        <p:spPr>
          <a:xfrm>
            <a:off x="702989" y="1407089"/>
            <a:ext cx="10785986" cy="41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F85D4-91DE-6EE6-BE04-BD2A5C1F6F12}"/>
              </a:ext>
            </a:extLst>
          </p:cNvPr>
          <p:cNvSpPr txBox="1"/>
          <p:nvPr/>
        </p:nvSpPr>
        <p:spPr>
          <a:xfrm>
            <a:off x="702988" y="2320457"/>
            <a:ext cx="4947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 &amp; 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Imaging: Improves MRI-based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 &amp; treatment planning.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Healthcare: Enhances automated medical image segmentation for various diseases.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Research: Helps develop personalized treatment strategies for glioma patients.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20540-EC90-766B-7D6F-64145FAB8EE7}"/>
              </a:ext>
            </a:extLst>
          </p:cNvPr>
          <p:cNvSpPr txBox="1"/>
          <p:nvPr/>
        </p:nvSpPr>
        <p:spPr>
          <a:xfrm>
            <a:off x="6404730" y="2311782"/>
            <a:ext cx="465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MTC-Net for segmentation in other medical domains.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Survival Prediction by incorporating genetic &amp; clinical biomarkers.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Generative AI &amp; Uncertainty Estimation for more robust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algn="just"/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0B673-A417-B7C5-E123-820CC36B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A0A54B5-CEB7-8ADC-0A6B-920BC1E66C80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61AE3A7-393F-0F95-2940-01F41480340B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50F34EC-32AF-B8B3-D9A5-D8D313F5C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6245" y="685636"/>
            <a:ext cx="4996784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3495" i="1" dirty="0">
                <a:latin typeface="Algerian" panose="04020705040A02060702" pitchFamily="82" charset="0"/>
                <a:cs typeface="Times New Roman"/>
              </a:rPr>
              <a:t>Introduction:</a:t>
            </a:r>
            <a:endParaRPr sz="3495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923A3-3275-2643-5F9B-2298F8F95408}"/>
              </a:ext>
            </a:extLst>
          </p:cNvPr>
          <p:cNvSpPr txBox="1"/>
          <p:nvPr/>
        </p:nvSpPr>
        <p:spPr>
          <a:xfrm>
            <a:off x="806244" y="1376503"/>
            <a:ext cx="104898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Brain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&amp; Survival Prediction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gliomas, require accurate segmentation for diagnosis and treatment.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MRI segmentation is time-consuming and subjective, leading to inconsistent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patient survival time helps doctors personalize treatment plans.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Brain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Variability: Differences in size, shape, and location make segmentation difficult.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Limitations: Struggles to capture global context.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Limitations: Cannot effectively extract local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U-Net Variants: Lack multi-scale feature integration for better segmentation.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Paper Solve These Problems?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Multi-Scale Transformer Convolution (MTC) blocks in skip connections to combine local &amp; global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blocks to improve long-range dependency capture.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state-of-the-art segmentation &amp; survival prediction methods.</a:t>
            </a:r>
          </a:p>
        </p:txBody>
      </p:sp>
    </p:spTree>
    <p:extLst>
      <p:ext uri="{BB962C8B-B14F-4D97-AF65-F5344CB8AC3E}">
        <p14:creationId xmlns:p14="http://schemas.microsoft.com/office/powerpoint/2010/main" val="85614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17FA-2BDD-F4B8-578A-811C21E11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B3A99096-536B-5DC9-8F90-79E31DF82A9E}"/>
              </a:ext>
            </a:extLst>
          </p:cNvPr>
          <p:cNvSpPr/>
          <p:nvPr/>
        </p:nvSpPr>
        <p:spPr>
          <a:xfrm>
            <a:off x="7533" y="34802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83D6C15-2FD7-10C1-EBB7-A7926154B0BD}"/>
              </a:ext>
            </a:extLst>
          </p:cNvPr>
          <p:cNvSpPr/>
          <p:nvPr/>
        </p:nvSpPr>
        <p:spPr>
          <a:xfrm>
            <a:off x="7499" y="6478265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198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63E3284B-B7C7-29FF-C295-11CF06D43910}"/>
              </a:ext>
            </a:extLst>
          </p:cNvPr>
          <p:cNvSpPr txBox="1"/>
          <p:nvPr/>
        </p:nvSpPr>
        <p:spPr>
          <a:xfrm>
            <a:off x="702989" y="1407089"/>
            <a:ext cx="10785986" cy="41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ADAA2-8C04-41C6-C1D3-0A1C1845652C}"/>
              </a:ext>
            </a:extLst>
          </p:cNvPr>
          <p:cNvSpPr txBox="1"/>
          <p:nvPr/>
        </p:nvSpPr>
        <p:spPr>
          <a:xfrm>
            <a:off x="3036724" y="2641410"/>
            <a:ext cx="8180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F173D-E3B8-9B18-FE04-9AB6D2C8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4A475AD-5A40-1657-5957-B998BADB6923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8B29BA6-7F07-F77B-47A4-4A1C09FD6195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9CE3CA9-BA63-AD14-B0DF-F5D69B81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78" y="1120536"/>
            <a:ext cx="11353800" cy="440141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5FAAD1-AF1B-7C4C-1139-12B2B8A01FD9}"/>
              </a:ext>
            </a:extLst>
          </p:cNvPr>
          <p:cNvSpPr txBox="1"/>
          <p:nvPr/>
        </p:nvSpPr>
        <p:spPr>
          <a:xfrm>
            <a:off x="2866835" y="5414298"/>
            <a:ext cx="658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Figure 1: Overview of TCSS comprising a brain tumor segmentation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component followed by an overall survival prediction component.</a:t>
            </a:r>
            <a:endParaRPr kumimoji="0" lang="en-IN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0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B450-E35F-ABC5-929A-6E959397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474246B-EA08-882B-C2F8-400E0FA0771E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3B7BDAC-9A19-FA20-7886-4E4B5D015EF3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2B2A528-48D6-E288-5E90-0B53E34E4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8" y="1222093"/>
            <a:ext cx="4996784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Related Work:</a:t>
            </a:r>
            <a:endParaRPr lang="en-IN" sz="3495" i="1" dirty="0">
              <a:latin typeface="Algerian" panose="04020705040A02060702" pitchFamily="82" charset="0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B3976-6210-45F4-45A2-2EAB90E1D362}"/>
              </a:ext>
            </a:extLst>
          </p:cNvPr>
          <p:cNvSpPr txBox="1"/>
          <p:nvPr/>
        </p:nvSpPr>
        <p:spPr>
          <a:xfrm>
            <a:off x="698777" y="2037954"/>
            <a:ext cx="106363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Handcrafted radiomic features for survival prediction.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 ML models (Random Forest, Linear Regression) lack deep feature extraction.</a:t>
            </a:r>
          </a:p>
          <a:p>
            <a:pPr algn="just"/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Approaches: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(U-Net, </a:t>
            </a: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nnU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-Net) capture local details but miss global context.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(</a:t>
            </a: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Swin-Unet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TransBTS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capture global dependencies but lack fine detail.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exist but lack multi-scale feature integration.</a:t>
            </a:r>
          </a:p>
          <a:p>
            <a:pPr algn="just"/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MTC-Net solves these issues by combining CNN &amp; Transformer features effectively.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FEBB-C479-4AC4-D424-0F612380AAAA}"/>
              </a:ext>
            </a:extLst>
          </p:cNvPr>
          <p:cNvSpPr txBox="1"/>
          <p:nvPr/>
        </p:nvSpPr>
        <p:spPr>
          <a:xfrm>
            <a:off x="698777" y="5080957"/>
            <a:ext cx="1097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to incorporate Multi-Scale Transformer Convolution (MTC) blocks into skip connections.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CNN's local feature extraction with Transformer's global feature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deep features instead of handcrafted radiomic features for survival prediction.</a:t>
            </a: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3ACCB9C-52CC-B331-1D29-06697B6C184B}"/>
              </a:ext>
            </a:extLst>
          </p:cNvPr>
          <p:cNvSpPr txBox="1">
            <a:spLocks/>
          </p:cNvSpPr>
          <p:nvPr/>
        </p:nvSpPr>
        <p:spPr>
          <a:xfrm>
            <a:off x="4002291" y="4586238"/>
            <a:ext cx="3386541" cy="316315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in This Work</a:t>
            </a:r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F4C0-7E9F-A351-14AF-A05B72C7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BFA7E77-02B5-56F7-CF2A-68A4F3069325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CE7B20-93DA-E4B2-47EB-194CE99B1212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02D2D7E-7CDD-7F73-F6A1-DE5F060EF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728" y="1268905"/>
            <a:ext cx="6863599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Proposed Method – Overview: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7BAEC-BD11-4D36-F4B8-4A6A4EC672FF}"/>
              </a:ext>
            </a:extLst>
          </p:cNvPr>
          <p:cNvSpPr txBox="1"/>
          <p:nvPr/>
        </p:nvSpPr>
        <p:spPr>
          <a:xfrm>
            <a:off x="702728" y="2780238"/>
            <a:ext cx="103390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MTC-Net Works?</a:t>
            </a:r>
          </a:p>
          <a:p>
            <a:pPr algn="just"/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Extracts multi-scale local features from the MRI scan using a CNN-based encoder.</a:t>
            </a:r>
          </a:p>
          <a:p>
            <a:pPr algn="just"/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Uses Multi-Scale Transformer Convolution (MTC) blocks 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feature representation by integrating local &amp; global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tumor size, shape, and location variations effectively.</a:t>
            </a:r>
          </a:p>
          <a:p>
            <a:pPr algn="just"/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Uses </a:t>
            </a:r>
            <a:r>
              <a:rPr lang="en-US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blocks to model long-range dependencies, improving segmentation accuracy.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A72B-75F8-DAC8-0E60-DE84C55D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D17C9D8-C2BA-4DBA-DC8A-77FC67412B22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06B0548-C268-1C35-4AED-A3080F0DD063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F63D53F-E17A-E619-C51A-7FCE55FA8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727" y="887124"/>
            <a:ext cx="10339083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Multi-Scale Transformer Convolution (MTC)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ACA87C-3F6F-F16A-9F1C-C381661F9C3F}"/>
              </a:ext>
            </a:extLst>
          </p:cNvPr>
          <p:cNvSpPr txBox="1"/>
          <p:nvPr/>
        </p:nvSpPr>
        <p:spPr>
          <a:xfrm>
            <a:off x="481230" y="2064423"/>
            <a:ext cx="105605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MTC?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 Training data contains annotation errors due to complex image manipulations.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 subtle tampering region might be mislabeled, confusing the model.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Traditional models blindly trust incorrect labels, leading to poor learning.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Instead of relying on fixed labels, MTC adjusts uncertainty dynamically.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7C88E-7536-B603-FC64-BEF966CB6ED5}"/>
              </a:ext>
            </a:extLst>
          </p:cNvPr>
          <p:cNvSpPr txBox="1"/>
          <p:nvPr/>
        </p:nvSpPr>
        <p:spPr>
          <a:xfrm>
            <a:off x="481230" y="4203449"/>
            <a:ext cx="10560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Divisional Structure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and corrects mislabeled regions dynamically.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revents the model from overfitting to incorrect annotations.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reliability by refining predictions iteratively.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1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C32C7-A107-F6DC-2822-4AE358512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4301C27-126F-600D-A426-4987796B86E7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1353F5B-BB03-6411-AB57-354FABD81DF7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AAB879D-9BDA-B5BE-8C82-996AFC56D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727" y="887124"/>
            <a:ext cx="10339083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Multi-Scale Transformer Convolution (MTC)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1F051-EAD7-0520-34A2-95CB07DCE1C5}"/>
              </a:ext>
            </a:extLst>
          </p:cNvPr>
          <p:cNvSpPr txBox="1"/>
          <p:nvPr/>
        </p:nvSpPr>
        <p:spPr>
          <a:xfrm>
            <a:off x="702726" y="2017064"/>
            <a:ext cx="11003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MTC Improves Model Learning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&amp; Fixes Noisy Labels: Assigns low confidence to incorrectly labeled pixels.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Overconfidence in Wrong Predictions: Stops the model from making high-confidence incorrect decisions.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Learns from the Most Reliable Data: Prioritizes correct labels, reducing false positives.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7C2F-D8C7-5565-F8A8-FF7B99351629}"/>
              </a:ext>
            </a:extLst>
          </p:cNvPr>
          <p:cNvSpPr txBox="1"/>
          <p:nvPr/>
        </p:nvSpPr>
        <p:spPr>
          <a:xfrm>
            <a:off x="702726" y="4262023"/>
            <a:ext cx="11003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MTC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Robust to Noisy Labels.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False Positives &amp; Negatives.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Generalization to Real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Any IMD Model.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2471-5C0E-4A4A-AD2E-AA768157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6FAFCF9-8D09-D271-42DF-BC01E66BBBD3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66C4A60-B4A9-84CD-A84F-8E36F7FE9E9B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B2EC365-62BC-454E-5402-36AFAA2DC1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727" y="887124"/>
            <a:ext cx="10339083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MTC-Guided Prediction Refinement (MTC-PR).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F5118-70C2-FC88-4F3F-9D95F5CCC64D}"/>
              </a:ext>
            </a:extLst>
          </p:cNvPr>
          <p:cNvSpPr txBox="1"/>
          <p:nvPr/>
        </p:nvSpPr>
        <p:spPr>
          <a:xfrm>
            <a:off x="702727" y="2111968"/>
            <a:ext cx="105605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Common Errors in IMD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detects too much manipulation, including real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misses manipulated regions, reducing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Phantom-Segmentation: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creates false positives,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untouched areas as tampered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B61B9-44FE-DA4C-3C3E-B654FF47D46B}"/>
              </a:ext>
            </a:extLst>
          </p:cNvPr>
          <p:cNvSpPr txBox="1"/>
          <p:nvPr/>
        </p:nvSpPr>
        <p:spPr>
          <a:xfrm>
            <a:off x="702726" y="4052318"/>
            <a:ext cx="105605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MTC-PR Refines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Corrects Over-Segmentation: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detection of false tampered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Under-Segmentation: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smaller manipulated regions are correctly detected.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Phantom-Segmentation: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Eliminates false positives in real areas.</a:t>
            </a:r>
          </a:p>
        </p:txBody>
      </p:sp>
    </p:spTree>
    <p:extLst>
      <p:ext uri="{BB962C8B-B14F-4D97-AF65-F5344CB8AC3E}">
        <p14:creationId xmlns:p14="http://schemas.microsoft.com/office/powerpoint/2010/main" val="1791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136B4-0017-BF3C-1541-FFFC81FA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AFC8A11-5D90-528D-C2F9-35C7B12B8B4B}"/>
              </a:ext>
            </a:extLst>
          </p:cNvPr>
          <p:cNvSpPr/>
          <p:nvPr/>
        </p:nvSpPr>
        <p:spPr>
          <a:xfrm>
            <a:off x="3322" y="36501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F3092A6-72D0-4ECF-EF01-C8D1C4FF134E}"/>
              </a:ext>
            </a:extLst>
          </p:cNvPr>
          <p:cNvSpPr/>
          <p:nvPr/>
        </p:nvSpPr>
        <p:spPr>
          <a:xfrm>
            <a:off x="3288" y="6495253"/>
            <a:ext cx="12176967" cy="31711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57DCD97-EB27-F89A-0C35-6AFAADEFD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727" y="887124"/>
            <a:ext cx="10339083" cy="546378"/>
          </a:xfrm>
          <a:prstGeom prst="rect">
            <a:avLst/>
          </a:prstGeom>
        </p:spPr>
        <p:txBody>
          <a:bodyPr vert="horz" wrap="square" lIns="0" tIns="8456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67"/>
              </a:spcBef>
            </a:pPr>
            <a:r>
              <a:rPr lang="en-IN" sz="3495" b="1" i="1" dirty="0">
                <a:latin typeface="Algerian" panose="04020705040A02060702" pitchFamily="82" charset="0"/>
                <a:cs typeface="Times New Roman"/>
              </a:rPr>
              <a:t>MTC-Guided Prediction Refinement (MTC-PR).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63687-2F04-209B-9BB7-2FEFEC5F5BE2}"/>
              </a:ext>
            </a:extLst>
          </p:cNvPr>
          <p:cNvSpPr txBox="1"/>
          <p:nvPr/>
        </p:nvSpPr>
        <p:spPr>
          <a:xfrm>
            <a:off x="702726" y="2312694"/>
            <a:ext cx="11003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MTC-PR Improves Segmentation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uncertainty maps to detect and correct misclassified regions.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High-uncertainty areas are re-evaluated and refined for better accuracy.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classified areas remain unchanged, preventing unnecessary adjustments.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19F48-8B74-3976-B3BA-B7A538940CC4}"/>
              </a:ext>
            </a:extLst>
          </p:cNvPr>
          <p:cNvSpPr txBox="1"/>
          <p:nvPr/>
        </p:nvSpPr>
        <p:spPr>
          <a:xfrm>
            <a:off x="702727" y="4107956"/>
            <a:ext cx="11003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MTC-PR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and reliable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positives and false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generalization to unseen manipulations.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seamlessly with different IMD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75535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423</TotalTime>
  <Words>1351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Multi-Scale Transformer-CNN Network for Brain Tumor Segmentation and Survival Prediction </vt:lpstr>
      <vt:lpstr>Introduction:</vt:lpstr>
      <vt:lpstr>PowerPoint Presentation</vt:lpstr>
      <vt:lpstr>Related Work:</vt:lpstr>
      <vt:lpstr>Proposed Method – Overview:</vt:lpstr>
      <vt:lpstr>Multi-Scale Transformer Convolution (MTC)</vt:lpstr>
      <vt:lpstr>Multi-Scale Transformer Convolution (MTC)</vt:lpstr>
      <vt:lpstr>MTC-Guided Prediction Refinement (MTC-PR).</vt:lpstr>
      <vt:lpstr>MTC-Guided Prediction Refinement (MTC-PR).</vt:lpstr>
      <vt:lpstr>Key Novel Contributions</vt:lpstr>
      <vt:lpstr>Key Novel Contributions</vt:lpstr>
      <vt:lpstr>Experimental results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KANCHAMREDDY NIHAR</dc:creator>
  <cp:lastModifiedBy>varun banki</cp:lastModifiedBy>
  <cp:revision>14</cp:revision>
  <dcterms:created xsi:type="dcterms:W3CDTF">2025-02-09T17:51:30Z</dcterms:created>
  <dcterms:modified xsi:type="dcterms:W3CDTF">2025-04-24T07:47:58Z</dcterms:modified>
</cp:coreProperties>
</file>