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3"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71EBB-4339-4636-8561-83DFEBA26FC1}" v="1101" dt="2022-04-10T13:36:00.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4/10/2022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9085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4/10/2022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244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4/10/2022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1298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4/10/2022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609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4/10/2022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009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4/10/2022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8699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4/10/2022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750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4/10/2022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5731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4/10/2022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5897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4/10/2022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9500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4/10/2022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188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4/10/2022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60575169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C3067-96B6-4B6D-B19C-96CF9E8D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63A3F1E-DAB2-44D6-A058-53BD55859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44"/>
            <a:ext cx="7771503" cy="6656457"/>
          </a:xfrm>
          <a:custGeom>
            <a:avLst/>
            <a:gdLst>
              <a:gd name="connsiteX0" fmla="*/ 4751102 w 7771503"/>
              <a:gd name="connsiteY0" fmla="*/ 5738009 h 6656457"/>
              <a:gd name="connsiteX1" fmla="*/ 5054006 w 7771503"/>
              <a:gd name="connsiteY1" fmla="*/ 6040913 h 6656457"/>
              <a:gd name="connsiteX2" fmla="*/ 4751102 w 7771503"/>
              <a:gd name="connsiteY2" fmla="*/ 6343817 h 6656457"/>
              <a:gd name="connsiteX3" fmla="*/ 4448198 w 7771503"/>
              <a:gd name="connsiteY3" fmla="*/ 6040913 h 6656457"/>
              <a:gd name="connsiteX4" fmla="*/ 4751102 w 7771503"/>
              <a:gd name="connsiteY4" fmla="*/ 5738009 h 6656457"/>
              <a:gd name="connsiteX5" fmla="*/ 7241117 w 7771503"/>
              <a:gd name="connsiteY5" fmla="*/ 2776144 h 6656457"/>
              <a:gd name="connsiteX6" fmla="*/ 7632269 w 7771503"/>
              <a:gd name="connsiteY6" fmla="*/ 3167296 h 6656457"/>
              <a:gd name="connsiteX7" fmla="*/ 7241117 w 7771503"/>
              <a:gd name="connsiteY7" fmla="*/ 3558448 h 6656457"/>
              <a:gd name="connsiteX8" fmla="*/ 6849966 w 7771503"/>
              <a:gd name="connsiteY8" fmla="*/ 3167296 h 6656457"/>
              <a:gd name="connsiteX9" fmla="*/ 7241117 w 7771503"/>
              <a:gd name="connsiteY9" fmla="*/ 2776144 h 6656457"/>
              <a:gd name="connsiteX10" fmla="*/ 7542337 w 7771503"/>
              <a:gd name="connsiteY10" fmla="*/ 2198162 h 6656457"/>
              <a:gd name="connsiteX11" fmla="*/ 7771503 w 7771503"/>
              <a:gd name="connsiteY11" fmla="*/ 2427328 h 6656457"/>
              <a:gd name="connsiteX12" fmla="*/ 7542337 w 7771503"/>
              <a:gd name="connsiteY12" fmla="*/ 2656494 h 6656457"/>
              <a:gd name="connsiteX13" fmla="*/ 7313171 w 7771503"/>
              <a:gd name="connsiteY13" fmla="*/ 2427328 h 6656457"/>
              <a:gd name="connsiteX14" fmla="*/ 7542337 w 7771503"/>
              <a:gd name="connsiteY14" fmla="*/ 2198162 h 6656457"/>
              <a:gd name="connsiteX15" fmla="*/ 0 w 7771503"/>
              <a:gd name="connsiteY15" fmla="*/ 1412395 h 6656457"/>
              <a:gd name="connsiteX16" fmla="*/ 23085 w 7771503"/>
              <a:gd name="connsiteY16" fmla="*/ 1431442 h 6656457"/>
              <a:gd name="connsiteX17" fmla="*/ 137651 w 7771503"/>
              <a:gd name="connsiteY17" fmla="*/ 1708029 h 6656457"/>
              <a:gd name="connsiteX18" fmla="*/ 23085 w 7771503"/>
              <a:gd name="connsiteY18" fmla="*/ 1984615 h 6656457"/>
              <a:gd name="connsiteX19" fmla="*/ 0 w 7771503"/>
              <a:gd name="connsiteY19" fmla="*/ 2003662 h 6656457"/>
              <a:gd name="connsiteX20" fmla="*/ 5830854 w 7771503"/>
              <a:gd name="connsiteY20" fmla="*/ 1313 h 6656457"/>
              <a:gd name="connsiteX21" fmla="*/ 6718454 w 7771503"/>
              <a:gd name="connsiteY21" fmla="*/ 178565 h 6656457"/>
              <a:gd name="connsiteX22" fmla="*/ 7157096 w 7771503"/>
              <a:gd name="connsiteY22" fmla="*/ 2241640 h 6656457"/>
              <a:gd name="connsiteX23" fmla="*/ 6672474 w 7771503"/>
              <a:gd name="connsiteY23" fmla="*/ 2839025 h 6656457"/>
              <a:gd name="connsiteX24" fmla="*/ 6648833 w 7771503"/>
              <a:gd name="connsiteY24" fmla="*/ 3462179 h 6656457"/>
              <a:gd name="connsiteX25" fmla="*/ 7069864 w 7771503"/>
              <a:gd name="connsiteY25" fmla="*/ 4149634 h 6656457"/>
              <a:gd name="connsiteX26" fmla="*/ 6685240 w 7771503"/>
              <a:gd name="connsiteY26" fmla="*/ 5298071 h 6656457"/>
              <a:gd name="connsiteX27" fmla="*/ 5365056 w 7771503"/>
              <a:gd name="connsiteY27" fmla="*/ 5503741 h 6656457"/>
              <a:gd name="connsiteX28" fmla="*/ 4204326 w 7771503"/>
              <a:gd name="connsiteY28" fmla="*/ 5673239 h 6656457"/>
              <a:gd name="connsiteX29" fmla="*/ 3527155 w 7771503"/>
              <a:gd name="connsiteY29" fmla="*/ 6437525 h 6656457"/>
              <a:gd name="connsiteX30" fmla="*/ 3352239 w 7771503"/>
              <a:gd name="connsiteY30" fmla="*/ 6656457 h 6656457"/>
              <a:gd name="connsiteX31" fmla="*/ 1803246 w 7771503"/>
              <a:gd name="connsiteY31" fmla="*/ 6656457 h 6656457"/>
              <a:gd name="connsiteX32" fmla="*/ 1760204 w 7771503"/>
              <a:gd name="connsiteY32" fmla="*/ 6533563 h 6656457"/>
              <a:gd name="connsiteX33" fmla="*/ 1704146 w 7771503"/>
              <a:gd name="connsiteY33" fmla="*/ 6273580 h 6656457"/>
              <a:gd name="connsiteX34" fmla="*/ 712563 w 7771503"/>
              <a:gd name="connsiteY34" fmla="*/ 5729858 h 6656457"/>
              <a:gd name="connsiteX35" fmla="*/ 124360 w 7771503"/>
              <a:gd name="connsiteY35" fmla="*/ 5821137 h 6656457"/>
              <a:gd name="connsiteX36" fmla="*/ 0 w 7771503"/>
              <a:gd name="connsiteY36" fmla="*/ 5815660 h 6656457"/>
              <a:gd name="connsiteX37" fmla="*/ 0 w 7771503"/>
              <a:gd name="connsiteY37" fmla="*/ 2598828 h 6656457"/>
              <a:gd name="connsiteX38" fmla="*/ 55102 w 7771503"/>
              <a:gd name="connsiteY38" fmla="*/ 2586627 h 6656457"/>
              <a:gd name="connsiteX39" fmla="*/ 253352 w 7771503"/>
              <a:gd name="connsiteY39" fmla="*/ 2530759 h 6656457"/>
              <a:gd name="connsiteX40" fmla="*/ 700388 w 7771503"/>
              <a:gd name="connsiteY40" fmla="*/ 2004530 h 6656457"/>
              <a:gd name="connsiteX41" fmla="*/ 1886648 w 7771503"/>
              <a:gd name="connsiteY41" fmla="*/ 1280314 h 6656457"/>
              <a:gd name="connsiteX42" fmla="*/ 2474460 w 7771503"/>
              <a:gd name="connsiteY42" fmla="*/ 1527470 h 6656457"/>
              <a:gd name="connsiteX43" fmla="*/ 3760720 w 7771503"/>
              <a:gd name="connsiteY43" fmla="*/ 1326530 h 6656457"/>
              <a:gd name="connsiteX44" fmla="*/ 4493564 w 7771503"/>
              <a:gd name="connsiteY44" fmla="*/ 575129 h 6656457"/>
              <a:gd name="connsiteX45" fmla="*/ 5830854 w 7771503"/>
              <a:gd name="connsiteY45" fmla="*/ 1313 h 665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771503" h="6656457">
                <a:moveTo>
                  <a:pt x="4751102" y="5738009"/>
                </a:moveTo>
                <a:cubicBezTo>
                  <a:pt x="4918391" y="5738009"/>
                  <a:pt x="5054006" y="5873624"/>
                  <a:pt x="5054006" y="6040913"/>
                </a:cubicBezTo>
                <a:cubicBezTo>
                  <a:pt x="5054006" y="6208202"/>
                  <a:pt x="4918391" y="6343817"/>
                  <a:pt x="4751102" y="6343817"/>
                </a:cubicBezTo>
                <a:cubicBezTo>
                  <a:pt x="4583812" y="6343817"/>
                  <a:pt x="4448198" y="6208202"/>
                  <a:pt x="4448198" y="6040913"/>
                </a:cubicBezTo>
                <a:cubicBezTo>
                  <a:pt x="4448198" y="5873624"/>
                  <a:pt x="4583812" y="5738009"/>
                  <a:pt x="4751102" y="5738009"/>
                </a:cubicBezTo>
                <a:close/>
                <a:moveTo>
                  <a:pt x="7241117" y="2776144"/>
                </a:moveTo>
                <a:cubicBezTo>
                  <a:pt x="7457144" y="2776144"/>
                  <a:pt x="7632269" y="2951270"/>
                  <a:pt x="7632269" y="3167296"/>
                </a:cubicBezTo>
                <a:cubicBezTo>
                  <a:pt x="7632269" y="3383323"/>
                  <a:pt x="7457144" y="3558448"/>
                  <a:pt x="7241117" y="3558448"/>
                </a:cubicBezTo>
                <a:cubicBezTo>
                  <a:pt x="7025091" y="3558448"/>
                  <a:pt x="6849966" y="3383323"/>
                  <a:pt x="6849966" y="3167296"/>
                </a:cubicBezTo>
                <a:cubicBezTo>
                  <a:pt x="6849966" y="2951270"/>
                  <a:pt x="7025091" y="2776144"/>
                  <a:pt x="7241117" y="2776144"/>
                </a:cubicBezTo>
                <a:close/>
                <a:moveTo>
                  <a:pt x="7542337" y="2198162"/>
                </a:moveTo>
                <a:cubicBezTo>
                  <a:pt x="7668902" y="2198162"/>
                  <a:pt x="7771503" y="2300763"/>
                  <a:pt x="7771503" y="2427328"/>
                </a:cubicBezTo>
                <a:cubicBezTo>
                  <a:pt x="7771503" y="2553893"/>
                  <a:pt x="7668902" y="2656494"/>
                  <a:pt x="7542337" y="2656494"/>
                </a:cubicBezTo>
                <a:cubicBezTo>
                  <a:pt x="7415772" y="2656494"/>
                  <a:pt x="7313171" y="2553893"/>
                  <a:pt x="7313171" y="2427328"/>
                </a:cubicBezTo>
                <a:cubicBezTo>
                  <a:pt x="7313171" y="2300763"/>
                  <a:pt x="7415772" y="2198162"/>
                  <a:pt x="7542337" y="2198162"/>
                </a:cubicBezTo>
                <a:close/>
                <a:moveTo>
                  <a:pt x="0" y="1412395"/>
                </a:moveTo>
                <a:lnTo>
                  <a:pt x="23085" y="1431442"/>
                </a:lnTo>
                <a:cubicBezTo>
                  <a:pt x="93870" y="1502227"/>
                  <a:pt x="137651" y="1600015"/>
                  <a:pt x="137651" y="1708029"/>
                </a:cubicBezTo>
                <a:cubicBezTo>
                  <a:pt x="137651" y="1816042"/>
                  <a:pt x="93870" y="1913831"/>
                  <a:pt x="23085" y="1984615"/>
                </a:cubicBezTo>
                <a:lnTo>
                  <a:pt x="0" y="2003662"/>
                </a:lnTo>
                <a:close/>
                <a:moveTo>
                  <a:pt x="5830854" y="1313"/>
                </a:moveTo>
                <a:cubicBezTo>
                  <a:pt x="6117154" y="-9539"/>
                  <a:pt x="6413674" y="46698"/>
                  <a:pt x="6718454" y="178565"/>
                </a:cubicBezTo>
                <a:cubicBezTo>
                  <a:pt x="7365956" y="459056"/>
                  <a:pt x="7905424" y="1428183"/>
                  <a:pt x="7157096" y="2241640"/>
                </a:cubicBezTo>
                <a:cubicBezTo>
                  <a:pt x="6983814" y="2430052"/>
                  <a:pt x="6828499" y="2635484"/>
                  <a:pt x="6672474" y="2839025"/>
                </a:cubicBezTo>
                <a:cubicBezTo>
                  <a:pt x="6524960" y="3031574"/>
                  <a:pt x="6520823" y="3253792"/>
                  <a:pt x="6648833" y="3462179"/>
                </a:cubicBezTo>
                <a:cubicBezTo>
                  <a:pt x="6789965" y="3691133"/>
                  <a:pt x="6954146" y="3908740"/>
                  <a:pt x="7069864" y="4149634"/>
                </a:cubicBezTo>
                <a:cubicBezTo>
                  <a:pt x="7276243" y="4579175"/>
                  <a:pt x="7193028" y="5002333"/>
                  <a:pt x="6685240" y="5298071"/>
                </a:cubicBezTo>
                <a:cubicBezTo>
                  <a:pt x="6268819" y="5540619"/>
                  <a:pt x="5826276" y="5550076"/>
                  <a:pt x="5365056" y="5503741"/>
                </a:cubicBezTo>
                <a:cubicBezTo>
                  <a:pt x="4966248" y="5463788"/>
                  <a:pt x="4536944" y="5432820"/>
                  <a:pt x="4204326" y="5673239"/>
                </a:cubicBezTo>
                <a:cubicBezTo>
                  <a:pt x="3935184" y="5868034"/>
                  <a:pt x="3748072" y="6177011"/>
                  <a:pt x="3527155" y="6437525"/>
                </a:cubicBezTo>
                <a:lnTo>
                  <a:pt x="3352239" y="6656457"/>
                </a:lnTo>
                <a:lnTo>
                  <a:pt x="1803246" y="6656457"/>
                </a:lnTo>
                <a:lnTo>
                  <a:pt x="1760204" y="6533563"/>
                </a:lnTo>
                <a:cubicBezTo>
                  <a:pt x="1735529" y="6448192"/>
                  <a:pt x="1718685" y="6359158"/>
                  <a:pt x="1704146" y="6273580"/>
                </a:cubicBezTo>
                <a:cubicBezTo>
                  <a:pt x="1618570" y="5772765"/>
                  <a:pt x="1094114" y="5619577"/>
                  <a:pt x="712563" y="5729858"/>
                </a:cubicBezTo>
                <a:cubicBezTo>
                  <a:pt x="504589" y="5790473"/>
                  <a:pt x="308175" y="5819821"/>
                  <a:pt x="124360" y="5821137"/>
                </a:cubicBezTo>
                <a:lnTo>
                  <a:pt x="0" y="5815660"/>
                </a:lnTo>
                <a:lnTo>
                  <a:pt x="0" y="2598828"/>
                </a:lnTo>
                <a:lnTo>
                  <a:pt x="55102" y="2586627"/>
                </a:lnTo>
                <a:cubicBezTo>
                  <a:pt x="121884" y="2569964"/>
                  <a:pt x="188046" y="2551444"/>
                  <a:pt x="253352" y="2530759"/>
                </a:cubicBezTo>
                <a:cubicBezTo>
                  <a:pt x="495428" y="2453928"/>
                  <a:pt x="597672" y="2219063"/>
                  <a:pt x="700388" y="2004530"/>
                </a:cubicBezTo>
                <a:cubicBezTo>
                  <a:pt x="956291" y="1469789"/>
                  <a:pt x="1360302" y="1202893"/>
                  <a:pt x="1886648" y="1280314"/>
                </a:cubicBezTo>
                <a:cubicBezTo>
                  <a:pt x="2090781" y="1310337"/>
                  <a:pt x="2290895" y="1421445"/>
                  <a:pt x="2474460" y="1527470"/>
                </a:cubicBezTo>
                <a:cubicBezTo>
                  <a:pt x="2966648" y="1811862"/>
                  <a:pt x="3412500" y="1675340"/>
                  <a:pt x="3760720" y="1326530"/>
                </a:cubicBezTo>
                <a:cubicBezTo>
                  <a:pt x="4007758" y="1078308"/>
                  <a:pt x="4228086" y="801010"/>
                  <a:pt x="4493564" y="575129"/>
                </a:cubicBezTo>
                <a:cubicBezTo>
                  <a:pt x="4904902" y="223851"/>
                  <a:pt x="5353685" y="19401"/>
                  <a:pt x="5830854" y="13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41248" y="663959"/>
            <a:ext cx="8924075" cy="3992211"/>
          </a:xfrm>
        </p:spPr>
        <p:txBody>
          <a:bodyPr>
            <a:normAutofit/>
          </a:bodyPr>
          <a:lstStyle/>
          <a:p>
            <a:r>
              <a:rPr lang="en-US" b="1" dirty="0">
                <a:latin typeface="Rockwell"/>
              </a:rPr>
              <a:t>Volume Control With Hand Detection </a:t>
            </a:r>
            <a:endParaRPr lang="en-US" dirty="0">
              <a:latin typeface="Rockwell"/>
            </a:endParaRPr>
          </a:p>
          <a:p>
            <a:endParaRPr lang="en-US" dirty="0">
              <a:cs typeface="Posterama"/>
            </a:endParaRPr>
          </a:p>
        </p:txBody>
      </p:sp>
      <p:sp>
        <p:nvSpPr>
          <p:cNvPr id="3" name="Subtitle 2"/>
          <p:cNvSpPr>
            <a:spLocks noGrp="1"/>
          </p:cNvSpPr>
          <p:nvPr>
            <p:ph type="subTitle" idx="1"/>
          </p:nvPr>
        </p:nvSpPr>
        <p:spPr>
          <a:xfrm>
            <a:off x="841248" y="5216769"/>
            <a:ext cx="8924075" cy="648199"/>
          </a:xfrm>
        </p:spPr>
        <p:txBody>
          <a:bodyPr anchor="ctr">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6F9F4-C9CB-BB71-1D6A-9919DA3E2220}"/>
              </a:ext>
            </a:extLst>
          </p:cNvPr>
          <p:cNvSpPr txBox="1"/>
          <p:nvPr/>
        </p:nvSpPr>
        <p:spPr>
          <a:xfrm>
            <a:off x="1000125" y="476250"/>
            <a:ext cx="5791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CONCLUSION : </a:t>
            </a:r>
          </a:p>
        </p:txBody>
      </p:sp>
      <p:sp>
        <p:nvSpPr>
          <p:cNvPr id="3" name="TextBox 2">
            <a:extLst>
              <a:ext uri="{FF2B5EF4-FFF2-40B4-BE49-F238E27FC236}">
                <a16:creationId xmlns:a16="http://schemas.microsoft.com/office/drawing/2014/main" id="{B9E2AB97-2DA4-CB63-EAF4-9AA5164EC945}"/>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4" name="TextBox 3">
            <a:extLst>
              <a:ext uri="{FF2B5EF4-FFF2-40B4-BE49-F238E27FC236}">
                <a16:creationId xmlns:a16="http://schemas.microsoft.com/office/drawing/2014/main" id="{C87EFA55-8807-A32B-49C8-319C9CE56F0D}"/>
              </a:ext>
            </a:extLst>
          </p:cNvPr>
          <p:cNvSpPr txBox="1"/>
          <p:nvPr/>
        </p:nvSpPr>
        <p:spPr>
          <a:xfrm>
            <a:off x="1000125" y="2466975"/>
            <a:ext cx="98679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Gesture recognition helps computers to understand human body language. This helps to build a more potent link between humans and machines, rather than just the basic text user interfaces or graphical user interfaces (GUIs).</a:t>
            </a:r>
            <a:endParaRPr lang="en-US" dirty="0"/>
          </a:p>
          <a:p>
            <a:endParaRPr lang="en-US" dirty="0">
              <a:ea typeface="+mn-lt"/>
              <a:cs typeface="+mn-lt"/>
            </a:endParaRPr>
          </a:p>
          <a:p>
            <a:r>
              <a:rPr lang="en-US" dirty="0">
                <a:ea typeface="+mn-lt"/>
                <a:cs typeface="+mn-lt"/>
              </a:rPr>
              <a:t>In this project for gesture recognition, the human body’s motions are read by computer camera. The computer then makes use of this data as input to handle applications.</a:t>
            </a:r>
            <a:endParaRPr lang="en-US" dirty="0"/>
          </a:p>
          <a:p>
            <a:pPr algn="l"/>
            <a:endParaRPr lang="en-US" dirty="0"/>
          </a:p>
        </p:txBody>
      </p:sp>
    </p:spTree>
    <p:extLst>
      <p:ext uri="{BB962C8B-B14F-4D97-AF65-F5344CB8AC3E}">
        <p14:creationId xmlns:p14="http://schemas.microsoft.com/office/powerpoint/2010/main" val="17539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2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ACEAA54B-B322-4943-83DF-6B95378DA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7">
            <a:extLst>
              <a:ext uri="{FF2B5EF4-FFF2-40B4-BE49-F238E27FC236}">
                <a16:creationId xmlns:a16="http://schemas.microsoft.com/office/drawing/2014/main" id="{27181C69-1FEA-47A3-8E1A-C3573A136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4F88B4D-CEB4-5076-A612-83EE3608109A}"/>
              </a:ext>
            </a:extLst>
          </p:cNvPr>
          <p:cNvSpPr txBox="1"/>
          <p:nvPr/>
        </p:nvSpPr>
        <p:spPr>
          <a:xfrm>
            <a:off x="2842592" y="1789043"/>
            <a:ext cx="6506817" cy="13075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400" kern="1200" dirty="0">
                <a:latin typeface="Rockwell"/>
                <a:ea typeface="+mj-ea"/>
                <a:cs typeface="+mj-cs"/>
              </a:rPr>
              <a:t>TEAM MEMBERS : </a:t>
            </a:r>
          </a:p>
        </p:txBody>
      </p:sp>
      <p:sp>
        <p:nvSpPr>
          <p:cNvPr id="38" name="TextBox 2">
            <a:extLst>
              <a:ext uri="{FF2B5EF4-FFF2-40B4-BE49-F238E27FC236}">
                <a16:creationId xmlns:a16="http://schemas.microsoft.com/office/drawing/2014/main" id="{95A6AEEC-7399-1C65-C00E-CA133ED6708A}"/>
              </a:ext>
            </a:extLst>
          </p:cNvPr>
          <p:cNvSpPr txBox="1"/>
          <p:nvPr/>
        </p:nvSpPr>
        <p:spPr>
          <a:xfrm>
            <a:off x="2533374" y="3348383"/>
            <a:ext cx="7125252" cy="23918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Aft>
                <a:spcPts val="600"/>
              </a:spcAft>
              <a:buClr>
                <a:schemeClr val="accent5"/>
              </a:buClr>
            </a:pPr>
            <a:r>
              <a:rPr lang="en-US" dirty="0">
                <a:latin typeface="Rockwell"/>
              </a:rPr>
              <a:t>LVR DHEERAJ – RA1911033010092</a:t>
            </a:r>
          </a:p>
          <a:p>
            <a:pPr algn="ctr">
              <a:lnSpc>
                <a:spcPct val="110000"/>
              </a:lnSpc>
              <a:spcAft>
                <a:spcPts val="600"/>
              </a:spcAft>
              <a:buClr>
                <a:schemeClr val="accent5"/>
              </a:buClr>
            </a:pPr>
            <a:endParaRPr lang="en-US" dirty="0">
              <a:latin typeface="Rockwell"/>
            </a:endParaRPr>
          </a:p>
          <a:p>
            <a:pPr algn="ctr">
              <a:lnSpc>
                <a:spcPct val="110000"/>
              </a:lnSpc>
              <a:spcAft>
                <a:spcPts val="600"/>
              </a:spcAft>
              <a:buClr>
                <a:schemeClr val="accent5"/>
              </a:buClr>
            </a:pPr>
            <a:r>
              <a:rPr lang="en-US" dirty="0">
                <a:latin typeface="Rockwell"/>
              </a:rPr>
              <a:t>RAKESH NARAPAREDDY - RA1911033010079</a:t>
            </a:r>
          </a:p>
          <a:p>
            <a:pPr algn="ctr">
              <a:lnSpc>
                <a:spcPct val="110000"/>
              </a:lnSpc>
              <a:spcAft>
                <a:spcPts val="600"/>
              </a:spcAft>
              <a:buClr>
                <a:schemeClr val="accent5"/>
              </a:buClr>
            </a:pPr>
            <a:endParaRPr lang="en-US"/>
          </a:p>
        </p:txBody>
      </p:sp>
    </p:spTree>
    <p:extLst>
      <p:ext uri="{BB962C8B-B14F-4D97-AF65-F5344CB8AC3E}">
        <p14:creationId xmlns:p14="http://schemas.microsoft.com/office/powerpoint/2010/main" val="180362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8AAF9-5D1B-E483-3753-D8359FD834D9}"/>
              </a:ext>
            </a:extLst>
          </p:cNvPr>
          <p:cNvSpPr txBox="1"/>
          <p:nvPr/>
        </p:nvSpPr>
        <p:spPr>
          <a:xfrm>
            <a:off x="877677" y="547170"/>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ABSTARCT : </a:t>
            </a:r>
          </a:p>
        </p:txBody>
      </p:sp>
      <p:sp>
        <p:nvSpPr>
          <p:cNvPr id="3" name="TextBox 2">
            <a:extLst>
              <a:ext uri="{FF2B5EF4-FFF2-40B4-BE49-F238E27FC236}">
                <a16:creationId xmlns:a16="http://schemas.microsoft.com/office/drawing/2014/main" id="{8AA8804E-591E-8E62-8650-C1809E08B26E}"/>
              </a:ext>
            </a:extLst>
          </p:cNvPr>
          <p:cNvSpPr txBox="1"/>
          <p:nvPr/>
        </p:nvSpPr>
        <p:spPr>
          <a:xfrm>
            <a:off x="877677" y="1713122"/>
            <a:ext cx="1108847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Volume Control With Hand Detection OpenCV Python</a:t>
            </a:r>
            <a:r>
              <a:rPr lang="en-US" dirty="0">
                <a:ea typeface="+mn-lt"/>
                <a:cs typeface="+mn-lt"/>
              </a:rPr>
              <a:t> was developed using </a:t>
            </a:r>
            <a:r>
              <a:rPr lang="en-US" b="1" dirty="0">
                <a:ea typeface="+mn-lt"/>
                <a:cs typeface="+mn-lt"/>
              </a:rPr>
              <a:t>Python OpenCV</a:t>
            </a:r>
            <a:r>
              <a:rPr lang="en-US" dirty="0">
                <a:ea typeface="+mn-lt"/>
                <a:cs typeface="+mn-lt"/>
              </a:rPr>
              <a:t>, In this </a:t>
            </a:r>
            <a:r>
              <a:rPr lang="en-US" b="1" dirty="0">
                <a:ea typeface="+mn-lt"/>
                <a:cs typeface="+mn-lt"/>
              </a:rPr>
              <a:t>Python OpenCV Project </a:t>
            </a:r>
            <a:r>
              <a:rPr lang="en-US" dirty="0">
                <a:ea typeface="+mn-lt"/>
                <a:cs typeface="+mn-lt"/>
              </a:rPr>
              <a:t> we are going </a:t>
            </a:r>
            <a:r>
              <a:rPr lang="en-US" b="1" dirty="0">
                <a:ea typeface="+mn-lt"/>
                <a:cs typeface="+mn-lt"/>
              </a:rPr>
              <a:t>Building a Volume Controller with OpenCV</a:t>
            </a:r>
            <a:r>
              <a:rPr lang="en-US" dirty="0">
                <a:ea typeface="+mn-lt"/>
                <a:cs typeface="+mn-lt"/>
              </a:rPr>
              <a:t> , To change the volume of a computer.</a:t>
            </a:r>
          </a:p>
          <a:p>
            <a:endParaRPr lang="en-US" dirty="0"/>
          </a:p>
          <a:p>
            <a:endParaRPr lang="en-US" dirty="0"/>
          </a:p>
          <a:p>
            <a:endParaRPr lang="en-US" dirty="0"/>
          </a:p>
          <a:p>
            <a:r>
              <a:rPr lang="en-US" dirty="0">
                <a:ea typeface="+mn-lt"/>
                <a:cs typeface="+mn-lt"/>
              </a:rPr>
              <a:t>Gesture recognition helps computers to understand human body language. This helps to build a more potent link between humans and machines, rather than just the basic text user interfaces or graphical user interfaces (GUIs). In this project for gesture recognition, the human body’s motions are read by computer camera.</a:t>
            </a:r>
            <a:endParaRPr lang="en-US" dirty="0"/>
          </a:p>
        </p:txBody>
      </p:sp>
    </p:spTree>
    <p:extLst>
      <p:ext uri="{BB962C8B-B14F-4D97-AF65-F5344CB8AC3E}">
        <p14:creationId xmlns:p14="http://schemas.microsoft.com/office/powerpoint/2010/main" val="367068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2C62908-C292-9DA4-3FC3-E57B69C5E4EE}"/>
              </a:ext>
            </a:extLst>
          </p:cNvPr>
          <p:cNvSpPr txBox="1"/>
          <p:nvPr/>
        </p:nvSpPr>
        <p:spPr>
          <a:xfrm>
            <a:off x="609600" y="-75867"/>
            <a:ext cx="10972800" cy="15708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3200" kern="1200" dirty="0">
                <a:latin typeface="Rockwell"/>
                <a:ea typeface="+mj-ea"/>
                <a:cs typeface="+mj-cs"/>
              </a:rPr>
              <a:t>OBJECTIVE :</a:t>
            </a:r>
            <a:r>
              <a:rPr lang="en-US" sz="4400" kern="1200" dirty="0">
                <a:latin typeface="+mj-lt"/>
                <a:ea typeface="+mj-ea"/>
                <a:cs typeface="+mj-cs"/>
              </a:rPr>
              <a:t> </a:t>
            </a:r>
          </a:p>
        </p:txBody>
      </p:sp>
      <p:sp>
        <p:nvSpPr>
          <p:cNvPr id="3" name="TextBox 2">
            <a:extLst>
              <a:ext uri="{FF2B5EF4-FFF2-40B4-BE49-F238E27FC236}">
                <a16:creationId xmlns:a16="http://schemas.microsoft.com/office/drawing/2014/main" id="{535A1783-A0BA-8FBC-AA9C-6F0EBE3566DF}"/>
              </a:ext>
            </a:extLst>
          </p:cNvPr>
          <p:cNvSpPr txBox="1"/>
          <p:nvPr/>
        </p:nvSpPr>
        <p:spPr>
          <a:xfrm>
            <a:off x="609599" y="2397689"/>
            <a:ext cx="4007198" cy="344589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dirty="0">
                <a:ea typeface="+mn-lt"/>
                <a:cs typeface="+mn-lt"/>
              </a:rPr>
              <a:t>The objective of this project is to develop an interface which will capture human hand gesture dynamically and will control the volume level. For this, Deep Learning techniques such as Yolo model, Inception Net model+ LSTM, 3-D CNN+LSTM and Time Distributed CNN+LSTM have been studied to compare the results of hand detection.</a:t>
            </a:r>
            <a:endParaRPr lang="en-US" dirty="0"/>
          </a:p>
        </p:txBody>
      </p:sp>
      <p:pic>
        <p:nvPicPr>
          <p:cNvPr id="5" name="Picture 5">
            <a:extLst>
              <a:ext uri="{FF2B5EF4-FFF2-40B4-BE49-F238E27FC236}">
                <a16:creationId xmlns:a16="http://schemas.microsoft.com/office/drawing/2014/main" id="{53722582-A119-9511-C53C-C66D51EC76AF}"/>
              </a:ext>
            </a:extLst>
          </p:cNvPr>
          <p:cNvPicPr>
            <a:picLocks noChangeAspect="1"/>
          </p:cNvPicPr>
          <p:nvPr/>
        </p:nvPicPr>
        <p:blipFill>
          <a:blip r:embed="rId2"/>
          <a:stretch>
            <a:fillRect/>
          </a:stretch>
        </p:blipFill>
        <p:spPr>
          <a:xfrm>
            <a:off x="6229584" y="3348958"/>
            <a:ext cx="5352816" cy="2020688"/>
          </a:xfrm>
          <a:prstGeom prst="rect">
            <a:avLst/>
          </a:prstGeom>
        </p:spPr>
      </p:pic>
      <p:sp>
        <p:nvSpPr>
          <p:cNvPr id="4" name="TextBox 3">
            <a:extLst>
              <a:ext uri="{FF2B5EF4-FFF2-40B4-BE49-F238E27FC236}">
                <a16:creationId xmlns:a16="http://schemas.microsoft.com/office/drawing/2014/main" id="{70E12DB5-A8D4-4EE4-D9E3-891D55225DCD}"/>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90112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0FC69-4F01-4CCE-DA93-AB3005EEDE63}"/>
              </a:ext>
            </a:extLst>
          </p:cNvPr>
          <p:cNvSpPr txBox="1"/>
          <p:nvPr/>
        </p:nvSpPr>
        <p:spPr>
          <a:xfrm>
            <a:off x="776689" y="1143917"/>
            <a:ext cx="62318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ISSUES IN EXISTING PROJECT  : </a:t>
            </a:r>
          </a:p>
        </p:txBody>
      </p:sp>
      <p:sp>
        <p:nvSpPr>
          <p:cNvPr id="3" name="TextBox 2">
            <a:extLst>
              <a:ext uri="{FF2B5EF4-FFF2-40B4-BE49-F238E27FC236}">
                <a16:creationId xmlns:a16="http://schemas.microsoft.com/office/drawing/2014/main" id="{C1EB72C1-B3F3-AAAF-CD88-931F877A78F3}"/>
              </a:ext>
            </a:extLst>
          </p:cNvPr>
          <p:cNvSpPr txBox="1"/>
          <p:nvPr/>
        </p:nvSpPr>
        <p:spPr>
          <a:xfrm>
            <a:off x="1125557" y="2686393"/>
            <a:ext cx="6438899"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Rockwell"/>
                <a:ea typeface="+mn-lt"/>
                <a:cs typeface="+mn-lt"/>
              </a:rPr>
              <a:t>Can't be used for long distance</a:t>
            </a:r>
            <a:endParaRPr lang="en-US" sz="2000">
              <a:latin typeface="Rockwell"/>
            </a:endParaRPr>
          </a:p>
          <a:p>
            <a:pPr marL="285750" indent="-285750">
              <a:buFont typeface="Arial"/>
              <a:buChar char="•"/>
            </a:pPr>
            <a:endParaRPr lang="en-US" sz="2000" dirty="0">
              <a:latin typeface="Rockwell"/>
              <a:ea typeface="+mn-lt"/>
              <a:cs typeface="+mn-lt"/>
            </a:endParaRPr>
          </a:p>
          <a:p>
            <a:pPr marL="285750" indent="-285750">
              <a:buFont typeface="Arial"/>
              <a:buChar char="•"/>
            </a:pPr>
            <a:r>
              <a:rPr lang="en-US" sz="2000" dirty="0">
                <a:latin typeface="Rockwell"/>
                <a:ea typeface="+mn-lt"/>
                <a:cs typeface="+mn-lt"/>
              </a:rPr>
              <a:t>Sometimes not accurate</a:t>
            </a:r>
            <a:endParaRPr lang="en-US" sz="2000">
              <a:latin typeface="Rockwell"/>
            </a:endParaRPr>
          </a:p>
          <a:p>
            <a:pPr marL="285750" indent="-285750">
              <a:buFont typeface="Arial"/>
              <a:buChar char="•"/>
            </a:pPr>
            <a:endParaRPr lang="en-US" sz="2000" dirty="0">
              <a:latin typeface="Rockwell"/>
              <a:ea typeface="+mn-lt"/>
              <a:cs typeface="+mn-lt"/>
            </a:endParaRPr>
          </a:p>
          <a:p>
            <a:pPr marL="285750" indent="-285750">
              <a:buFont typeface="Arial"/>
              <a:buChar char="•"/>
            </a:pPr>
            <a:r>
              <a:rPr lang="en-US" sz="2000" dirty="0">
                <a:latin typeface="Rockwell"/>
                <a:ea typeface="+mn-lt"/>
                <a:cs typeface="+mn-lt"/>
              </a:rPr>
              <a:t>Requires a decent camera</a:t>
            </a:r>
            <a:endParaRPr lang="en-US" sz="2000">
              <a:latin typeface="Rockwell"/>
            </a:endParaRPr>
          </a:p>
          <a:p>
            <a:pPr marL="285750" indent="-285750">
              <a:buFont typeface="Arial"/>
              <a:buChar char="•"/>
            </a:pPr>
            <a:endParaRPr lang="en-US" sz="2000" dirty="0">
              <a:latin typeface="Rockwell"/>
              <a:ea typeface="+mn-lt"/>
              <a:cs typeface="+mn-lt"/>
            </a:endParaRPr>
          </a:p>
          <a:p>
            <a:pPr marL="285750" indent="-285750">
              <a:buFont typeface="Arial"/>
              <a:buChar char="•"/>
            </a:pPr>
            <a:r>
              <a:rPr lang="en-US" sz="2000" dirty="0">
                <a:latin typeface="Rockwell"/>
                <a:ea typeface="+mn-lt"/>
                <a:cs typeface="+mn-lt"/>
              </a:rPr>
              <a:t>May be confused by two palms</a:t>
            </a:r>
            <a:endParaRPr lang="en-US" sz="2000" dirty="0">
              <a:latin typeface="Rockwell"/>
            </a:endParaRPr>
          </a:p>
          <a:p>
            <a:pPr algn="l"/>
            <a:endParaRPr lang="en-US" dirty="0"/>
          </a:p>
        </p:txBody>
      </p:sp>
    </p:spTree>
    <p:extLst>
      <p:ext uri="{BB962C8B-B14F-4D97-AF65-F5344CB8AC3E}">
        <p14:creationId xmlns:p14="http://schemas.microsoft.com/office/powerpoint/2010/main" val="412969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1FE1D-4197-D7BC-9CB8-3CB1118418E3}"/>
              </a:ext>
            </a:extLst>
          </p:cNvPr>
          <p:cNvSpPr txBox="1"/>
          <p:nvPr/>
        </p:nvSpPr>
        <p:spPr>
          <a:xfrm>
            <a:off x="850135" y="437001"/>
            <a:ext cx="65164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PROPOSED METHODOLOGY : </a:t>
            </a:r>
          </a:p>
        </p:txBody>
      </p:sp>
      <p:sp>
        <p:nvSpPr>
          <p:cNvPr id="3" name="TextBox 2">
            <a:extLst>
              <a:ext uri="{FF2B5EF4-FFF2-40B4-BE49-F238E27FC236}">
                <a16:creationId xmlns:a16="http://schemas.microsoft.com/office/drawing/2014/main" id="{FFF89482-42CB-2BCD-E10E-F2406D4B00E3}"/>
              </a:ext>
            </a:extLst>
          </p:cNvPr>
          <p:cNvSpPr txBox="1"/>
          <p:nvPr/>
        </p:nvSpPr>
        <p:spPr>
          <a:xfrm>
            <a:off x="941942" y="1621315"/>
            <a:ext cx="703977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Posterama"/>
                <a:ea typeface="+mn-lt"/>
                <a:cs typeface="+mn-lt"/>
              </a:rPr>
              <a:t>Detect hand landmarks</a:t>
            </a:r>
            <a:endParaRPr lang="en-US">
              <a:latin typeface="Posterama"/>
              <a:cs typeface="Posterama"/>
            </a:endParaRPr>
          </a:p>
          <a:p>
            <a:pPr marL="285750" indent="-285750">
              <a:buFont typeface="Arial"/>
              <a:buChar char="•"/>
            </a:pPr>
            <a:endParaRPr lang="en-US" dirty="0">
              <a:latin typeface="Posterama"/>
              <a:ea typeface="+mn-lt"/>
              <a:cs typeface="+mn-lt"/>
            </a:endParaRPr>
          </a:p>
          <a:p>
            <a:pPr marL="285750" indent="-285750">
              <a:buFont typeface="Arial"/>
              <a:buChar char="•"/>
            </a:pPr>
            <a:r>
              <a:rPr lang="en-US" dirty="0">
                <a:latin typeface="Posterama"/>
                <a:ea typeface="+mn-lt"/>
                <a:cs typeface="+mn-lt"/>
              </a:rPr>
              <a:t>Calculate the distance between thumb tip and index finger tip.</a:t>
            </a:r>
            <a:endParaRPr lang="en-US">
              <a:latin typeface="Posterama"/>
              <a:cs typeface="Posterama"/>
            </a:endParaRPr>
          </a:p>
          <a:p>
            <a:pPr marL="285750" indent="-285750">
              <a:buFont typeface="Arial"/>
              <a:buChar char="•"/>
            </a:pPr>
            <a:endParaRPr lang="en-US" dirty="0">
              <a:latin typeface="Posterama"/>
              <a:ea typeface="+mn-lt"/>
              <a:cs typeface="+mn-lt"/>
            </a:endParaRPr>
          </a:p>
          <a:p>
            <a:pPr marL="285750" indent="-285750">
              <a:buFont typeface="Arial"/>
              <a:buChar char="•"/>
            </a:pPr>
            <a:r>
              <a:rPr lang="en-US" dirty="0">
                <a:latin typeface="Posterama"/>
                <a:ea typeface="+mn-lt"/>
                <a:cs typeface="+mn-lt"/>
              </a:rPr>
              <a:t>Map the distance of thumb tip and index finger tip with volume range. For my case, distance between thumb tip and index finger tip was within the range of 30 – 350 and the volume range was from -63.5 – 0.0.</a:t>
            </a:r>
            <a:endParaRPr lang="en-US">
              <a:latin typeface="Posterama"/>
              <a:cs typeface="Posterama"/>
            </a:endParaRPr>
          </a:p>
          <a:p>
            <a:pPr marL="285750" indent="-285750">
              <a:buFont typeface="Arial"/>
              <a:buChar char="•"/>
            </a:pPr>
            <a:endParaRPr lang="en-US" dirty="0">
              <a:latin typeface="Posterama"/>
              <a:ea typeface="+mn-lt"/>
              <a:cs typeface="+mn-lt"/>
            </a:endParaRPr>
          </a:p>
          <a:p>
            <a:pPr marL="285750" indent="-285750">
              <a:buFont typeface="Arial"/>
              <a:buChar char="•"/>
            </a:pPr>
            <a:r>
              <a:rPr lang="en-US" dirty="0">
                <a:latin typeface="Posterama"/>
                <a:ea typeface="+mn-lt"/>
                <a:cs typeface="+mn-lt"/>
              </a:rPr>
              <a:t>In order to exit press ‘Spacebar'.</a:t>
            </a:r>
            <a:endParaRPr lang="en-US" dirty="0">
              <a:latin typeface="Posterama"/>
            </a:endParaRPr>
          </a:p>
          <a:p>
            <a:pPr algn="l"/>
            <a:endParaRPr lang="en-US" dirty="0"/>
          </a:p>
        </p:txBody>
      </p:sp>
    </p:spTree>
    <p:extLst>
      <p:ext uri="{BB962C8B-B14F-4D97-AF65-F5344CB8AC3E}">
        <p14:creationId xmlns:p14="http://schemas.microsoft.com/office/powerpoint/2010/main" val="25821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8297541-0D66-2CCB-EB78-75D5B3FE079D}"/>
              </a:ext>
            </a:extLst>
          </p:cNvPr>
          <p:cNvSpPr/>
          <p:nvPr/>
        </p:nvSpPr>
        <p:spPr>
          <a:xfrm>
            <a:off x="869988" y="2334313"/>
            <a:ext cx="2432891" cy="9180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Rounded Corners 3">
            <a:extLst>
              <a:ext uri="{FF2B5EF4-FFF2-40B4-BE49-F238E27FC236}">
                <a16:creationId xmlns:a16="http://schemas.microsoft.com/office/drawing/2014/main" id="{5F590670-BFE7-06B5-98A5-E7776D9706D7}"/>
              </a:ext>
            </a:extLst>
          </p:cNvPr>
          <p:cNvSpPr/>
          <p:nvPr/>
        </p:nvSpPr>
        <p:spPr>
          <a:xfrm>
            <a:off x="4611707" y="2330297"/>
            <a:ext cx="2561421" cy="9180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0CBCA8E-5C3E-A0D4-CDE0-102C60BFAA22}"/>
              </a:ext>
            </a:extLst>
          </p:cNvPr>
          <p:cNvSpPr/>
          <p:nvPr/>
        </p:nvSpPr>
        <p:spPr>
          <a:xfrm>
            <a:off x="8674751" y="2326280"/>
            <a:ext cx="2634867" cy="91807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EC55D7A-4012-EB9D-9BDF-6D2648BD4C89}"/>
              </a:ext>
            </a:extLst>
          </p:cNvPr>
          <p:cNvSpPr/>
          <p:nvPr/>
        </p:nvSpPr>
        <p:spPr>
          <a:xfrm>
            <a:off x="3304728" y="2509606"/>
            <a:ext cx="1303661" cy="48657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4BD6497-FC8F-4128-840D-D74082668590}"/>
              </a:ext>
            </a:extLst>
          </p:cNvPr>
          <p:cNvSpPr/>
          <p:nvPr/>
        </p:nvSpPr>
        <p:spPr>
          <a:xfrm>
            <a:off x="7174977" y="2551493"/>
            <a:ext cx="1496456" cy="48657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2113908-EA5C-5113-E732-E4CC36420B40}"/>
              </a:ext>
            </a:extLst>
          </p:cNvPr>
          <p:cNvSpPr/>
          <p:nvPr/>
        </p:nvSpPr>
        <p:spPr>
          <a:xfrm>
            <a:off x="8875923" y="4439338"/>
            <a:ext cx="2432891" cy="91807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641EED5-EEDA-D50A-02BC-6AE65286BF23}"/>
              </a:ext>
            </a:extLst>
          </p:cNvPr>
          <p:cNvSpPr/>
          <p:nvPr/>
        </p:nvSpPr>
        <p:spPr>
          <a:xfrm>
            <a:off x="4983411" y="4492472"/>
            <a:ext cx="2515517" cy="91807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F2AD746-5D26-004C-F3C8-AF8FE59F9F21}"/>
              </a:ext>
            </a:extLst>
          </p:cNvPr>
          <p:cNvSpPr/>
          <p:nvPr/>
        </p:nvSpPr>
        <p:spPr>
          <a:xfrm>
            <a:off x="9746885" y="3242529"/>
            <a:ext cx="486578" cy="1193493"/>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9DAEFFBD-16D7-81B4-2071-6F7C443968D5}"/>
              </a:ext>
            </a:extLst>
          </p:cNvPr>
          <p:cNvSpPr/>
          <p:nvPr/>
        </p:nvSpPr>
        <p:spPr>
          <a:xfrm>
            <a:off x="7500319" y="4708503"/>
            <a:ext cx="1367927" cy="486578"/>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0BE6388-7C75-568D-C617-00241E6369DF}"/>
              </a:ext>
            </a:extLst>
          </p:cNvPr>
          <p:cNvSpPr txBox="1"/>
          <p:nvPr/>
        </p:nvSpPr>
        <p:spPr>
          <a:xfrm>
            <a:off x="1545689" y="261122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Capture</a:t>
            </a:r>
          </a:p>
        </p:txBody>
      </p:sp>
      <p:sp>
        <p:nvSpPr>
          <p:cNvPr id="17" name="TextBox 16">
            <a:extLst>
              <a:ext uri="{FF2B5EF4-FFF2-40B4-BE49-F238E27FC236}">
                <a16:creationId xmlns:a16="http://schemas.microsoft.com/office/drawing/2014/main" id="{9848BB03-551C-85B6-76B0-8D7FFF3A6852}"/>
              </a:ext>
            </a:extLst>
          </p:cNvPr>
          <p:cNvSpPr txBox="1"/>
          <p:nvPr/>
        </p:nvSpPr>
        <p:spPr>
          <a:xfrm>
            <a:off x="4867275" y="26003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Object detection</a:t>
            </a:r>
          </a:p>
        </p:txBody>
      </p:sp>
      <p:sp>
        <p:nvSpPr>
          <p:cNvPr id="18" name="TextBox 17">
            <a:extLst>
              <a:ext uri="{FF2B5EF4-FFF2-40B4-BE49-F238E27FC236}">
                <a16:creationId xmlns:a16="http://schemas.microsoft.com/office/drawing/2014/main" id="{7497EA82-B477-42A2-085A-F13E8E21579C}"/>
              </a:ext>
            </a:extLst>
          </p:cNvPr>
          <p:cNvSpPr txBox="1"/>
          <p:nvPr/>
        </p:nvSpPr>
        <p:spPr>
          <a:xfrm>
            <a:off x="8982075" y="25717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Hand detection</a:t>
            </a:r>
          </a:p>
        </p:txBody>
      </p:sp>
      <p:sp>
        <p:nvSpPr>
          <p:cNvPr id="19" name="TextBox 18">
            <a:extLst>
              <a:ext uri="{FF2B5EF4-FFF2-40B4-BE49-F238E27FC236}">
                <a16:creationId xmlns:a16="http://schemas.microsoft.com/office/drawing/2014/main" id="{F16FAD8E-B3E2-5A55-7F9E-9B98300F962E}"/>
              </a:ext>
            </a:extLst>
          </p:cNvPr>
          <p:cNvSpPr txBox="1"/>
          <p:nvPr/>
        </p:nvSpPr>
        <p:spPr>
          <a:xfrm>
            <a:off x="9134475" y="47148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Feature extraction</a:t>
            </a:r>
          </a:p>
        </p:txBody>
      </p:sp>
      <p:sp>
        <p:nvSpPr>
          <p:cNvPr id="20" name="TextBox 19">
            <a:extLst>
              <a:ext uri="{FF2B5EF4-FFF2-40B4-BE49-F238E27FC236}">
                <a16:creationId xmlns:a16="http://schemas.microsoft.com/office/drawing/2014/main" id="{F158EF0F-05C8-68FA-19CC-86EE87DBFBC1}"/>
              </a:ext>
            </a:extLst>
          </p:cNvPr>
          <p:cNvSpPr txBox="1"/>
          <p:nvPr/>
        </p:nvSpPr>
        <p:spPr>
          <a:xfrm>
            <a:off x="5238750" y="47625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Gesture control</a:t>
            </a:r>
          </a:p>
        </p:txBody>
      </p:sp>
      <p:sp>
        <p:nvSpPr>
          <p:cNvPr id="21" name="TextBox 20">
            <a:extLst>
              <a:ext uri="{FF2B5EF4-FFF2-40B4-BE49-F238E27FC236}">
                <a16:creationId xmlns:a16="http://schemas.microsoft.com/office/drawing/2014/main" id="{36F5D713-98B7-FBB9-0F62-8D65B24B9606}"/>
              </a:ext>
            </a:extLst>
          </p:cNvPr>
          <p:cNvSpPr txBox="1"/>
          <p:nvPr/>
        </p:nvSpPr>
        <p:spPr>
          <a:xfrm>
            <a:off x="866775" y="657225"/>
            <a:ext cx="55816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System Flow Diagram : </a:t>
            </a:r>
          </a:p>
        </p:txBody>
      </p:sp>
    </p:spTree>
    <p:extLst>
      <p:ext uri="{BB962C8B-B14F-4D97-AF65-F5344CB8AC3E}">
        <p14:creationId xmlns:p14="http://schemas.microsoft.com/office/powerpoint/2010/main" val="199816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2DB26-CD91-6E21-DBE0-53B9EE19B18C}"/>
              </a:ext>
            </a:extLst>
          </p:cNvPr>
          <p:cNvSpPr txBox="1"/>
          <p:nvPr/>
        </p:nvSpPr>
        <p:spPr>
          <a:xfrm>
            <a:off x="1019175" y="2505075"/>
            <a:ext cx="104489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camera in our device is used for this project. It detects our hand with points in it so as it can see the distance between our thumb fingertip and index finger tip. The distance between the points 4 and 8 is directly proportional to the volume of device.</a:t>
            </a:r>
            <a:endParaRPr lang="en-US" dirty="0"/>
          </a:p>
        </p:txBody>
      </p:sp>
      <p:sp>
        <p:nvSpPr>
          <p:cNvPr id="4" name="TextBox 3">
            <a:extLst>
              <a:ext uri="{FF2B5EF4-FFF2-40B4-BE49-F238E27FC236}">
                <a16:creationId xmlns:a16="http://schemas.microsoft.com/office/drawing/2014/main" id="{8E7558FF-9533-D57B-A53E-94FB243B06F8}"/>
              </a:ext>
            </a:extLst>
          </p:cNvPr>
          <p:cNvSpPr txBox="1"/>
          <p:nvPr/>
        </p:nvSpPr>
        <p:spPr>
          <a:xfrm>
            <a:off x="1019175" y="733425"/>
            <a:ext cx="55435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WORKING</a:t>
            </a:r>
            <a:r>
              <a:rPr lang="en-US" dirty="0">
                <a:latin typeface="Rockwell"/>
              </a:rPr>
              <a:t> </a:t>
            </a:r>
            <a:r>
              <a:rPr lang="en-US" sz="2800" dirty="0">
                <a:latin typeface="Rockwell"/>
              </a:rPr>
              <a:t>PRINCIPLE</a:t>
            </a:r>
            <a:r>
              <a:rPr lang="en-US" dirty="0">
                <a:latin typeface="Rockwell"/>
              </a:rPr>
              <a:t> : </a:t>
            </a:r>
          </a:p>
        </p:txBody>
      </p:sp>
    </p:spTree>
    <p:extLst>
      <p:ext uri="{BB962C8B-B14F-4D97-AF65-F5344CB8AC3E}">
        <p14:creationId xmlns:p14="http://schemas.microsoft.com/office/powerpoint/2010/main" val="409301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D1B07-8EEA-7799-E9D9-F9011C130746}"/>
              </a:ext>
            </a:extLst>
          </p:cNvPr>
          <p:cNvSpPr txBox="1"/>
          <p:nvPr/>
        </p:nvSpPr>
        <p:spPr>
          <a:xfrm>
            <a:off x="962025" y="447675"/>
            <a:ext cx="65817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Rockwell"/>
              </a:rPr>
              <a:t>SCREENSHOTS : </a:t>
            </a:r>
          </a:p>
        </p:txBody>
      </p:sp>
      <p:sp>
        <p:nvSpPr>
          <p:cNvPr id="3" name="TextBox 2">
            <a:extLst>
              <a:ext uri="{FF2B5EF4-FFF2-40B4-BE49-F238E27FC236}">
                <a16:creationId xmlns:a16="http://schemas.microsoft.com/office/drawing/2014/main" id="{22B6F2D1-CB00-E236-7F5D-507CD171B153}"/>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4" name="Picture 4">
            <a:extLst>
              <a:ext uri="{FF2B5EF4-FFF2-40B4-BE49-F238E27FC236}">
                <a16:creationId xmlns:a16="http://schemas.microsoft.com/office/drawing/2014/main" id="{41B104A3-0762-957D-AC22-EE2CF8343B1B}"/>
              </a:ext>
            </a:extLst>
          </p:cNvPr>
          <p:cNvPicPr>
            <a:picLocks noChangeAspect="1"/>
          </p:cNvPicPr>
          <p:nvPr/>
        </p:nvPicPr>
        <p:blipFill>
          <a:blip r:embed="rId2"/>
          <a:stretch>
            <a:fillRect/>
          </a:stretch>
        </p:blipFill>
        <p:spPr>
          <a:xfrm>
            <a:off x="1085850" y="1524000"/>
            <a:ext cx="4772025" cy="2647950"/>
          </a:xfrm>
          <a:prstGeom prst="rect">
            <a:avLst/>
          </a:prstGeom>
        </p:spPr>
      </p:pic>
      <p:pic>
        <p:nvPicPr>
          <p:cNvPr id="5" name="Picture 5">
            <a:extLst>
              <a:ext uri="{FF2B5EF4-FFF2-40B4-BE49-F238E27FC236}">
                <a16:creationId xmlns:a16="http://schemas.microsoft.com/office/drawing/2014/main" id="{E565A276-0650-AC77-476B-26D3A2E4684F}"/>
              </a:ext>
            </a:extLst>
          </p:cNvPr>
          <p:cNvPicPr>
            <a:picLocks noChangeAspect="1"/>
          </p:cNvPicPr>
          <p:nvPr/>
        </p:nvPicPr>
        <p:blipFill>
          <a:blip r:embed="rId3"/>
          <a:stretch>
            <a:fillRect/>
          </a:stretch>
        </p:blipFill>
        <p:spPr>
          <a:xfrm>
            <a:off x="6496050" y="1524000"/>
            <a:ext cx="4772025" cy="2647950"/>
          </a:xfrm>
          <a:prstGeom prst="rect">
            <a:avLst/>
          </a:prstGeom>
        </p:spPr>
      </p:pic>
    </p:spTree>
    <p:extLst>
      <p:ext uri="{BB962C8B-B14F-4D97-AF65-F5344CB8AC3E}">
        <p14:creationId xmlns:p14="http://schemas.microsoft.com/office/powerpoint/2010/main" val="3310727505"/>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SplashVTI</vt:lpstr>
      <vt:lpstr>Volume Control With Hand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275</cp:revision>
  <dcterms:created xsi:type="dcterms:W3CDTF">2022-04-10T12:13:11Z</dcterms:created>
  <dcterms:modified xsi:type="dcterms:W3CDTF">2022-04-10T13:36:27Z</dcterms:modified>
</cp:coreProperties>
</file>