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August 7,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591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August 7,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6493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August 7,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138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August 7,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658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August 7,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4681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August 7,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38839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August 7,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0386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August 7,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9727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August 7,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2961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August 7,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4500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August 7,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96690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August 7,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526263714"/>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60E8952-0C14-492D-A9F7-909F47F12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16862-5D60-4D22-BFA6-8FA88921A1D3}"/>
              </a:ext>
            </a:extLst>
          </p:cNvPr>
          <p:cNvSpPr>
            <a:spLocks noGrp="1"/>
          </p:cNvSpPr>
          <p:nvPr>
            <p:ph type="ctrTitle"/>
          </p:nvPr>
        </p:nvSpPr>
        <p:spPr>
          <a:xfrm>
            <a:off x="3588181" y="728663"/>
            <a:ext cx="5015638" cy="2795737"/>
          </a:xfrm>
        </p:spPr>
        <p:txBody>
          <a:bodyPr>
            <a:normAutofit/>
          </a:bodyPr>
          <a:lstStyle/>
          <a:p>
            <a:r>
              <a:rPr lang="en-US" dirty="0"/>
              <a:t>PRESENTED BY</a:t>
            </a:r>
            <a:br>
              <a:rPr lang="en-US" dirty="0"/>
            </a:br>
            <a:r>
              <a:rPr lang="en-US" b="1" dirty="0">
                <a:latin typeface="Arial Black" panose="020B0A04020102020204" pitchFamily="34" charset="0"/>
              </a:rPr>
              <a:t>DHEERAJ P</a:t>
            </a:r>
            <a:endParaRPr lang="en-IN" b="1" dirty="0">
              <a:latin typeface="Arial Black" panose="020B0A04020102020204" pitchFamily="34" charset="0"/>
            </a:endParaRPr>
          </a:p>
        </p:txBody>
      </p:sp>
      <p:sp>
        <p:nvSpPr>
          <p:cNvPr id="3" name="Subtitle 2">
            <a:extLst>
              <a:ext uri="{FF2B5EF4-FFF2-40B4-BE49-F238E27FC236}">
                <a16:creationId xmlns:a16="http://schemas.microsoft.com/office/drawing/2014/main" id="{10C3D28E-EF95-4C2C-9880-1226B9F54D2E}"/>
              </a:ext>
            </a:extLst>
          </p:cNvPr>
          <p:cNvSpPr>
            <a:spLocks noGrp="1"/>
          </p:cNvSpPr>
          <p:nvPr>
            <p:ph type="subTitle" idx="1"/>
          </p:nvPr>
        </p:nvSpPr>
        <p:spPr>
          <a:xfrm>
            <a:off x="3588181" y="3830399"/>
            <a:ext cx="5015638" cy="1938576"/>
          </a:xfrm>
        </p:spPr>
        <p:txBody>
          <a:bodyPr>
            <a:normAutofit/>
          </a:bodyPr>
          <a:lstStyle/>
          <a:p>
            <a:r>
              <a:rPr lang="en-US" dirty="0"/>
              <a:t> DATASCIENCE WITH PYTHON INTERN</a:t>
            </a:r>
          </a:p>
          <a:p>
            <a:r>
              <a:rPr lang="en-US" b="1" u="sng" dirty="0">
                <a:solidFill>
                  <a:srgbClr val="FFFF00">
                    <a:alpha val="58000"/>
                  </a:srgbClr>
                </a:solidFill>
              </a:rPr>
              <a:t>TOPIC</a:t>
            </a:r>
            <a:r>
              <a:rPr lang="en-US" dirty="0"/>
              <a:t> : AI VIRTUAL MOUSE</a:t>
            </a:r>
            <a:endParaRPr lang="en-IN" dirty="0"/>
          </a:p>
        </p:txBody>
      </p:sp>
      <p:pic>
        <p:nvPicPr>
          <p:cNvPr id="14" name="Picture 3" descr="A network of lines and dots background">
            <a:extLst>
              <a:ext uri="{FF2B5EF4-FFF2-40B4-BE49-F238E27FC236}">
                <a16:creationId xmlns:a16="http://schemas.microsoft.com/office/drawing/2014/main" id="{332F9AB6-F7A3-449C-BD47-8DCD45798FF3}"/>
              </a:ext>
            </a:extLst>
          </p:cNvPr>
          <p:cNvPicPr>
            <a:picLocks noChangeAspect="1"/>
          </p:cNvPicPr>
          <p:nvPr/>
        </p:nvPicPr>
        <p:blipFill rotWithShape="1">
          <a:blip r:embed="rId2"/>
          <a:srcRect l="23638" r="23672"/>
          <a:stretch/>
        </p:blipFill>
        <p:spPr>
          <a:xfrm>
            <a:off x="1" y="-1"/>
            <a:ext cx="4817995" cy="6858000"/>
          </a:xfrm>
          <a:custGeom>
            <a:avLst/>
            <a:gdLst/>
            <a:ahLst/>
            <a:cxnLst/>
            <a:rect l="l" t="t" r="r" b="b"/>
            <a:pathLst>
              <a:path w="4817995" h="6858000">
                <a:moveTo>
                  <a:pt x="0" y="0"/>
                </a:moveTo>
                <a:lnTo>
                  <a:pt x="4455466" y="0"/>
                </a:lnTo>
                <a:lnTo>
                  <a:pt x="4203348" y="98577"/>
                </a:lnTo>
                <a:cubicBezTo>
                  <a:pt x="4032147" y="174775"/>
                  <a:pt x="3867541" y="268390"/>
                  <a:pt x="3717157" y="385307"/>
                </a:cubicBezTo>
                <a:cubicBezTo>
                  <a:pt x="3209493" y="685318"/>
                  <a:pt x="2760405" y="1430200"/>
                  <a:pt x="2532107" y="1957426"/>
                </a:cubicBezTo>
                <a:cubicBezTo>
                  <a:pt x="2304559" y="2485388"/>
                  <a:pt x="2313571" y="3019967"/>
                  <a:pt x="2350369" y="3553811"/>
                </a:cubicBezTo>
                <a:cubicBezTo>
                  <a:pt x="2387167" y="4087655"/>
                  <a:pt x="2484044" y="4622970"/>
                  <a:pt x="2752144" y="5158284"/>
                </a:cubicBezTo>
                <a:cubicBezTo>
                  <a:pt x="3019494" y="5626685"/>
                  <a:pt x="3420519" y="6027435"/>
                  <a:pt x="3955218" y="6451716"/>
                </a:cubicBezTo>
                <a:cubicBezTo>
                  <a:pt x="4155730" y="6602274"/>
                  <a:pt x="4393839" y="6715191"/>
                  <a:pt x="4698057" y="6819010"/>
                </a:cubicBezTo>
                <a:lnTo>
                  <a:pt x="4817995" y="6858000"/>
                </a:lnTo>
                <a:lnTo>
                  <a:pt x="0" y="6858000"/>
                </a:lnTo>
                <a:close/>
              </a:path>
            </a:pathLst>
          </a:custGeom>
        </p:spPr>
      </p:pic>
      <p:pic>
        <p:nvPicPr>
          <p:cNvPr id="1026" name="Picture 2" descr="Internity Foundation - Home | Facebook">
            <a:extLst>
              <a:ext uri="{FF2B5EF4-FFF2-40B4-BE49-F238E27FC236}">
                <a16:creationId xmlns:a16="http://schemas.microsoft.com/office/drawing/2014/main" id="{F527F28A-DFC6-45CD-BB9A-7CDD5F94F2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98" r="14958"/>
          <a:stretch/>
        </p:blipFill>
        <p:spPr bwMode="auto">
          <a:xfrm>
            <a:off x="7374704" y="-2"/>
            <a:ext cx="4817297" cy="6858000"/>
          </a:xfrm>
          <a:custGeom>
            <a:avLst/>
            <a:gdLst/>
            <a:ahLst/>
            <a:cxnLst/>
            <a:rect l="l" t="t" r="r" b="b"/>
            <a:pathLst>
              <a:path w="4817297" h="6858000">
                <a:moveTo>
                  <a:pt x="347149" y="0"/>
                </a:moveTo>
                <a:lnTo>
                  <a:pt x="4817297" y="0"/>
                </a:lnTo>
                <a:lnTo>
                  <a:pt x="4817297" y="6858000"/>
                </a:lnTo>
                <a:lnTo>
                  <a:pt x="0" y="6858000"/>
                </a:lnTo>
                <a:lnTo>
                  <a:pt x="135795" y="6800191"/>
                </a:lnTo>
                <a:cubicBezTo>
                  <a:pt x="263380" y="6740561"/>
                  <a:pt x="393065" y="6669373"/>
                  <a:pt x="526928" y="6585546"/>
                </a:cubicBezTo>
                <a:cubicBezTo>
                  <a:pt x="1128465" y="6228915"/>
                  <a:pt x="1663915" y="5760514"/>
                  <a:pt x="1931265" y="5158285"/>
                </a:cubicBezTo>
                <a:cubicBezTo>
                  <a:pt x="2265451" y="4556056"/>
                  <a:pt x="2465964" y="3954563"/>
                  <a:pt x="2465964" y="3218505"/>
                </a:cubicBezTo>
                <a:cubicBezTo>
                  <a:pt x="2465964" y="2616276"/>
                  <a:pt x="2331538" y="2014047"/>
                  <a:pt x="2064189" y="1547117"/>
                </a:cubicBezTo>
                <a:cubicBezTo>
                  <a:pt x="1863676" y="1077981"/>
                  <a:pt x="1395814" y="609581"/>
                  <a:pt x="794277" y="208830"/>
                </a:cubicBezTo>
                <a:cubicBezTo>
                  <a:pt x="710543" y="175373"/>
                  <a:pt x="628686" y="136907"/>
                  <a:pt x="546723" y="9698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818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4B69F011-0BC8-4AA7-B4B2-AB591EA90A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488" y="451556"/>
            <a:ext cx="10882489" cy="5791200"/>
          </a:xfrm>
        </p:spPr>
      </p:pic>
    </p:spTree>
    <p:extLst>
      <p:ext uri="{BB962C8B-B14F-4D97-AF65-F5344CB8AC3E}">
        <p14:creationId xmlns:p14="http://schemas.microsoft.com/office/powerpoint/2010/main" val="15931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343E-EF24-4A64-AFF5-61C8FBC3A3EF}"/>
              </a:ext>
            </a:extLst>
          </p:cNvPr>
          <p:cNvSpPr>
            <a:spLocks noGrp="1"/>
          </p:cNvSpPr>
          <p:nvPr>
            <p:ph type="title"/>
          </p:nvPr>
        </p:nvSpPr>
        <p:spPr>
          <a:xfrm>
            <a:off x="720000" y="417690"/>
            <a:ext cx="10728322" cy="671335"/>
          </a:xfrm>
        </p:spPr>
        <p:txBody>
          <a:bodyPr/>
          <a:lstStyle/>
          <a:p>
            <a:r>
              <a:rPr lang="en-US" dirty="0">
                <a:latin typeface="Eras Bold ITC" panose="020B0907030504020204" pitchFamily="34" charset="0"/>
              </a:rPr>
              <a:t>CONTENTS</a:t>
            </a:r>
            <a:endParaRPr lang="en-IN" dirty="0"/>
          </a:p>
        </p:txBody>
      </p:sp>
      <p:sp>
        <p:nvSpPr>
          <p:cNvPr id="3" name="Content Placeholder 2">
            <a:extLst>
              <a:ext uri="{FF2B5EF4-FFF2-40B4-BE49-F238E27FC236}">
                <a16:creationId xmlns:a16="http://schemas.microsoft.com/office/drawing/2014/main" id="{8609A7AC-14C9-4101-ACB2-8964F1D82E72}"/>
              </a:ext>
            </a:extLst>
          </p:cNvPr>
          <p:cNvSpPr>
            <a:spLocks noGrp="1"/>
          </p:cNvSpPr>
          <p:nvPr>
            <p:ph idx="1"/>
          </p:nvPr>
        </p:nvSpPr>
        <p:spPr>
          <a:xfrm>
            <a:off x="720000" y="1298222"/>
            <a:ext cx="10728325" cy="4470753"/>
          </a:xfrm>
        </p:spPr>
        <p:txBody>
          <a:bodyPr>
            <a:normAutofit lnSpcReduction="10000"/>
          </a:bodyPr>
          <a:lstStyle/>
          <a:p>
            <a:pPr marL="0" indent="0">
              <a:lnSpc>
                <a:spcPct val="150000"/>
              </a:lnSpc>
              <a:buNone/>
            </a:pPr>
            <a:r>
              <a:rPr lang="en-US" dirty="0">
                <a:solidFill>
                  <a:schemeClr val="tx2"/>
                </a:solidFill>
              </a:rPr>
              <a:t>1.   Abstract </a:t>
            </a:r>
          </a:p>
          <a:p>
            <a:pPr marL="0" indent="0">
              <a:lnSpc>
                <a:spcPct val="150000"/>
              </a:lnSpc>
              <a:buNone/>
            </a:pPr>
            <a:r>
              <a:rPr lang="en-US" dirty="0">
                <a:solidFill>
                  <a:schemeClr val="tx2"/>
                </a:solidFill>
              </a:rPr>
              <a:t>2.   Problem Statement </a:t>
            </a:r>
          </a:p>
          <a:p>
            <a:pPr marL="0" indent="0">
              <a:lnSpc>
                <a:spcPct val="150000"/>
              </a:lnSpc>
              <a:buNone/>
            </a:pPr>
            <a:r>
              <a:rPr lang="en-US" dirty="0">
                <a:solidFill>
                  <a:schemeClr val="tx2"/>
                </a:solidFill>
              </a:rPr>
              <a:t>3.   Solution </a:t>
            </a:r>
          </a:p>
          <a:p>
            <a:pPr marL="0" indent="0">
              <a:lnSpc>
                <a:spcPct val="150000"/>
              </a:lnSpc>
              <a:buNone/>
            </a:pPr>
            <a:r>
              <a:rPr lang="en-US" dirty="0">
                <a:solidFill>
                  <a:schemeClr val="tx2"/>
                </a:solidFill>
              </a:rPr>
              <a:t>4.   software requirement</a:t>
            </a:r>
          </a:p>
          <a:p>
            <a:pPr marL="0" indent="0">
              <a:lnSpc>
                <a:spcPct val="150000"/>
              </a:lnSpc>
              <a:buNone/>
            </a:pPr>
            <a:r>
              <a:rPr lang="en-US" dirty="0">
                <a:solidFill>
                  <a:schemeClr val="tx2"/>
                </a:solidFill>
              </a:rPr>
              <a:t>5.   Library used in python</a:t>
            </a:r>
          </a:p>
          <a:p>
            <a:pPr marL="0" indent="0">
              <a:lnSpc>
                <a:spcPct val="150000"/>
              </a:lnSpc>
              <a:buNone/>
            </a:pPr>
            <a:r>
              <a:rPr lang="en-US" dirty="0">
                <a:solidFill>
                  <a:schemeClr val="tx2"/>
                </a:solidFill>
              </a:rPr>
              <a:t>6.   System working</a:t>
            </a:r>
          </a:p>
          <a:p>
            <a:pPr marL="0" indent="0">
              <a:lnSpc>
                <a:spcPct val="150000"/>
              </a:lnSpc>
              <a:buNone/>
            </a:pPr>
            <a:r>
              <a:rPr lang="en-US" dirty="0">
                <a:solidFill>
                  <a:schemeClr val="tx2"/>
                </a:solidFill>
              </a:rPr>
              <a:t>7.   Advantage</a:t>
            </a:r>
          </a:p>
          <a:p>
            <a:pPr marL="0" indent="0">
              <a:lnSpc>
                <a:spcPct val="150000"/>
              </a:lnSpc>
              <a:buNone/>
            </a:pPr>
            <a:r>
              <a:rPr lang="en-US" dirty="0">
                <a:solidFill>
                  <a:schemeClr val="tx2"/>
                </a:solidFill>
              </a:rPr>
              <a:t>8.   Conclusion  </a:t>
            </a:r>
          </a:p>
          <a:p>
            <a:endParaRPr lang="en-IN" dirty="0">
              <a:solidFill>
                <a:schemeClr val="tx2"/>
              </a:solidFill>
            </a:endParaRPr>
          </a:p>
        </p:txBody>
      </p:sp>
    </p:spTree>
    <p:extLst>
      <p:ext uri="{BB962C8B-B14F-4D97-AF65-F5344CB8AC3E}">
        <p14:creationId xmlns:p14="http://schemas.microsoft.com/office/powerpoint/2010/main" val="164373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3A2B-E4CE-49C8-94E1-D6A6E56A5730}"/>
              </a:ext>
            </a:extLst>
          </p:cNvPr>
          <p:cNvSpPr>
            <a:spLocks noGrp="1"/>
          </p:cNvSpPr>
          <p:nvPr>
            <p:ph type="title"/>
          </p:nvPr>
        </p:nvSpPr>
        <p:spPr>
          <a:xfrm>
            <a:off x="720000" y="417689"/>
            <a:ext cx="10728322" cy="671336"/>
          </a:xfrm>
        </p:spPr>
        <p:txBody>
          <a:bodyPr/>
          <a:lstStyle/>
          <a:p>
            <a:r>
              <a:rPr lang="en-IN" dirty="0">
                <a:latin typeface="Arial Black" panose="020B0A04020102020204" pitchFamily="34" charset="0"/>
              </a:rPr>
              <a:t>1.  ABSTRACT</a:t>
            </a:r>
            <a:endParaRPr lang="en-IN" dirty="0"/>
          </a:p>
        </p:txBody>
      </p:sp>
      <p:sp>
        <p:nvSpPr>
          <p:cNvPr id="3" name="Content Placeholder 2">
            <a:extLst>
              <a:ext uri="{FF2B5EF4-FFF2-40B4-BE49-F238E27FC236}">
                <a16:creationId xmlns:a16="http://schemas.microsoft.com/office/drawing/2014/main" id="{F0BDA386-452A-48D0-9C13-5CAD541C38A3}"/>
              </a:ext>
            </a:extLst>
          </p:cNvPr>
          <p:cNvSpPr>
            <a:spLocks noGrp="1"/>
          </p:cNvSpPr>
          <p:nvPr>
            <p:ph idx="1"/>
          </p:nvPr>
        </p:nvSpPr>
        <p:spPr>
          <a:xfrm>
            <a:off x="719997" y="869244"/>
            <a:ext cx="10728325" cy="5571067"/>
          </a:xfrm>
        </p:spPr>
        <p:txBody>
          <a:bodyPr/>
          <a:lstStyle/>
          <a:p>
            <a:endParaRPr lang="en-US" dirty="0"/>
          </a:p>
          <a:p>
            <a:r>
              <a:rPr lang="en-US" dirty="0"/>
              <a:t>This project promotes an approach for the </a:t>
            </a:r>
            <a:r>
              <a:rPr lang="en-US" b="1" dirty="0"/>
              <a:t>Human Computer Interaction </a:t>
            </a:r>
            <a:r>
              <a:rPr lang="en-US" dirty="0"/>
              <a:t>(HCI) where cursor movement can be controlled using a real-time camera</a:t>
            </a:r>
          </a:p>
          <a:p>
            <a:r>
              <a:rPr lang="en-US" dirty="0"/>
              <a:t>it is an alternative to the current methods including manual input of buttons or changing the positions of a physical computer mouse. </a:t>
            </a:r>
          </a:p>
          <a:p>
            <a:r>
              <a:rPr lang="en-US" dirty="0"/>
              <a:t>Instead, it utilizes a</a:t>
            </a:r>
            <a:r>
              <a:rPr lang="en-US" b="1" dirty="0"/>
              <a:t> webcam </a:t>
            </a:r>
            <a:r>
              <a:rPr lang="en-US" dirty="0"/>
              <a:t>and </a:t>
            </a:r>
            <a:r>
              <a:rPr lang="en-US" b="1" dirty="0"/>
              <a:t>computer vision technology </a:t>
            </a:r>
            <a:r>
              <a:rPr lang="en-US" dirty="0"/>
              <a:t>to control various mouse events and is capable of performing every task that the physical computer mouse can</a:t>
            </a:r>
          </a:p>
          <a:p>
            <a:pPr marL="0" indent="0">
              <a:buNone/>
            </a:pPr>
            <a:endParaRPr lang="en-US" dirty="0"/>
          </a:p>
          <a:p>
            <a:endParaRPr lang="en-IN" dirty="0"/>
          </a:p>
        </p:txBody>
      </p:sp>
      <p:pic>
        <p:nvPicPr>
          <p:cNvPr id="4" name="Picture 4" descr="Buy a Raspberry Pi Mouse – Raspberry Pi">
            <a:extLst>
              <a:ext uri="{FF2B5EF4-FFF2-40B4-BE49-F238E27FC236}">
                <a16:creationId xmlns:a16="http://schemas.microsoft.com/office/drawing/2014/main" id="{85A5780D-35BF-4E35-B509-2BECB6CCD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442630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Logitech M355 Portable Wireless Mouse for ChromeOS - Google Store">
            <a:extLst>
              <a:ext uri="{FF2B5EF4-FFF2-40B4-BE49-F238E27FC236}">
                <a16:creationId xmlns:a16="http://schemas.microsoft.com/office/drawing/2014/main" id="{9357AA2E-1FB2-46E0-912A-BACDFB093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045" y="4426302"/>
            <a:ext cx="214312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Apple Magic Trackpad 2 review: Feel the Force Touch - Pocket-li">
            <a:extLst>
              <a:ext uri="{FF2B5EF4-FFF2-40B4-BE49-F238E27FC236}">
                <a16:creationId xmlns:a16="http://schemas.microsoft.com/office/drawing/2014/main" id="{995137DC-BB60-4900-A87A-7B316B224C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6393" y="442630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66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DD95-67C8-4B7E-979B-DF3A506B6EE7}"/>
              </a:ext>
            </a:extLst>
          </p:cNvPr>
          <p:cNvSpPr>
            <a:spLocks noGrp="1"/>
          </p:cNvSpPr>
          <p:nvPr>
            <p:ph type="title"/>
          </p:nvPr>
        </p:nvSpPr>
        <p:spPr>
          <a:xfrm>
            <a:off x="720000" y="417689"/>
            <a:ext cx="10728322" cy="948267"/>
          </a:xfrm>
        </p:spPr>
        <p:txBody>
          <a:bodyPr/>
          <a:lstStyle/>
          <a:p>
            <a:r>
              <a:rPr lang="en-US" dirty="0">
                <a:latin typeface="Arial Black" panose="020B0A04020102020204" pitchFamily="34" charset="0"/>
              </a:rPr>
              <a:t>2. Problem Statement</a:t>
            </a:r>
            <a:endParaRPr lang="en-IN" dirty="0"/>
          </a:p>
        </p:txBody>
      </p:sp>
      <p:sp>
        <p:nvSpPr>
          <p:cNvPr id="8" name="Content Placeholder 7">
            <a:extLst>
              <a:ext uri="{FF2B5EF4-FFF2-40B4-BE49-F238E27FC236}">
                <a16:creationId xmlns:a16="http://schemas.microsoft.com/office/drawing/2014/main" id="{7AAA10B4-D454-4B50-999E-58F057B04B55}"/>
              </a:ext>
            </a:extLst>
          </p:cNvPr>
          <p:cNvSpPr>
            <a:spLocks noGrp="1"/>
          </p:cNvSpPr>
          <p:nvPr>
            <p:ph idx="1"/>
          </p:nvPr>
        </p:nvSpPr>
        <p:spPr>
          <a:xfrm>
            <a:off x="720000" y="1196622"/>
            <a:ext cx="10728325" cy="5125156"/>
          </a:xfrm>
        </p:spPr>
        <p:txBody>
          <a:bodyPr/>
          <a:lstStyle/>
          <a:p>
            <a:endParaRPr lang="en-US" b="0" i="0" dirty="0">
              <a:solidFill>
                <a:schemeClr val="tx1">
                  <a:lumMod val="95000"/>
                </a:schemeClr>
              </a:solidFill>
              <a:effectLst/>
              <a:latin typeface="Helvetica Neue"/>
            </a:endParaRPr>
          </a:p>
          <a:p>
            <a:endParaRPr lang="en-US" dirty="0">
              <a:solidFill>
                <a:schemeClr val="tx1">
                  <a:lumMod val="95000"/>
                </a:schemeClr>
              </a:solidFill>
              <a:latin typeface="Helvetica Neue"/>
            </a:endParaRPr>
          </a:p>
          <a:p>
            <a:endParaRPr lang="en-US" b="0" i="0" dirty="0">
              <a:solidFill>
                <a:schemeClr val="tx1">
                  <a:lumMod val="95000"/>
                </a:schemeClr>
              </a:solidFill>
              <a:effectLst/>
              <a:latin typeface="Helvetica Neue"/>
            </a:endParaRPr>
          </a:p>
          <a:p>
            <a:endParaRPr lang="en-US" b="0" i="0" dirty="0">
              <a:solidFill>
                <a:schemeClr val="tx1">
                  <a:lumMod val="95000"/>
                </a:schemeClr>
              </a:solidFill>
              <a:effectLst/>
              <a:latin typeface="Helvetica Neue"/>
            </a:endParaRPr>
          </a:p>
          <a:p>
            <a:r>
              <a:rPr lang="en-US" b="0" i="0" dirty="0">
                <a:solidFill>
                  <a:schemeClr val="tx1">
                    <a:lumMod val="95000"/>
                  </a:schemeClr>
                </a:solidFill>
                <a:effectLst/>
                <a:latin typeface="Helvetica Neue"/>
              </a:rPr>
              <a:t>To design virtual mouse which detects hand gestures patterns instead of physical mouse.</a:t>
            </a:r>
          </a:p>
          <a:p>
            <a:r>
              <a:rPr lang="en-US" b="0" i="0" dirty="0">
                <a:solidFill>
                  <a:schemeClr val="tx1">
                    <a:lumMod val="95000"/>
                  </a:schemeClr>
                </a:solidFill>
                <a:effectLst/>
                <a:latin typeface="Helvetica Neue"/>
              </a:rPr>
              <a:t> Basically we use colored tips for detection which are captured by webcam.</a:t>
            </a:r>
          </a:p>
          <a:p>
            <a:r>
              <a:rPr lang="en-US" b="0" i="0" dirty="0">
                <a:solidFill>
                  <a:schemeClr val="tx1">
                    <a:lumMod val="95000"/>
                  </a:schemeClr>
                </a:solidFill>
                <a:effectLst/>
                <a:latin typeface="Helvetica Neue"/>
              </a:rPr>
              <a:t>Here, the colored fingertip acts as an object which the web cam senses.</a:t>
            </a:r>
            <a:endParaRPr lang="en-US" dirty="0">
              <a:solidFill>
                <a:schemeClr val="tx1">
                  <a:lumMod val="95000"/>
                </a:schemeClr>
              </a:solidFill>
              <a:latin typeface="Helvetica Neue"/>
            </a:endParaRPr>
          </a:p>
          <a:p>
            <a:r>
              <a:rPr lang="en-US" b="0" i="0" dirty="0">
                <a:solidFill>
                  <a:schemeClr val="tx1">
                    <a:lumMod val="95000"/>
                  </a:schemeClr>
                </a:solidFill>
                <a:effectLst/>
                <a:latin typeface="Helvetica Neue"/>
              </a:rPr>
              <a:t> The camera is positioned such that it recognizes the moment of finger tips and performs the operations of mouse.</a:t>
            </a:r>
          </a:p>
          <a:p>
            <a:r>
              <a:rPr lang="en-US" b="0" i="0" dirty="0">
                <a:solidFill>
                  <a:schemeClr val="tx1">
                    <a:lumMod val="95000"/>
                  </a:schemeClr>
                </a:solidFill>
                <a:effectLst/>
                <a:latin typeface="Helvetica Neue"/>
              </a:rPr>
              <a:t>The utilization of virtual mouse appears in space saving situations or in movement situation.</a:t>
            </a:r>
          </a:p>
          <a:p>
            <a:endParaRPr lang="en-IN" dirty="0"/>
          </a:p>
        </p:txBody>
      </p:sp>
      <p:pic>
        <p:nvPicPr>
          <p:cNvPr id="9" name="Picture 8">
            <a:extLst>
              <a:ext uri="{FF2B5EF4-FFF2-40B4-BE49-F238E27FC236}">
                <a16:creationId xmlns:a16="http://schemas.microsoft.com/office/drawing/2014/main" id="{C2CB8C00-B5F1-45EF-8B78-1EF34C1EF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1061156"/>
            <a:ext cx="4101602" cy="2007995"/>
          </a:xfrm>
          <a:prstGeom prst="rect">
            <a:avLst/>
          </a:prstGeom>
        </p:spPr>
      </p:pic>
    </p:spTree>
    <p:extLst>
      <p:ext uri="{BB962C8B-B14F-4D97-AF65-F5344CB8AC3E}">
        <p14:creationId xmlns:p14="http://schemas.microsoft.com/office/powerpoint/2010/main" val="109093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9CAD-E661-478C-B29C-FC733A67D7BF}"/>
              </a:ext>
            </a:extLst>
          </p:cNvPr>
          <p:cNvSpPr>
            <a:spLocks noGrp="1"/>
          </p:cNvSpPr>
          <p:nvPr>
            <p:ph type="title"/>
          </p:nvPr>
        </p:nvSpPr>
        <p:spPr>
          <a:xfrm>
            <a:off x="640977" y="201511"/>
            <a:ext cx="10728322" cy="667733"/>
          </a:xfrm>
        </p:spPr>
        <p:txBody>
          <a:bodyPr/>
          <a:lstStyle/>
          <a:p>
            <a:r>
              <a:rPr lang="en-IN" dirty="0">
                <a:latin typeface="Arial Black" panose="020B0A04020102020204" pitchFamily="34" charset="0"/>
              </a:rPr>
              <a:t>3. Solution</a:t>
            </a:r>
            <a:endParaRPr lang="en-IN" dirty="0"/>
          </a:p>
        </p:txBody>
      </p:sp>
      <p:sp>
        <p:nvSpPr>
          <p:cNvPr id="3" name="Content Placeholder 2">
            <a:extLst>
              <a:ext uri="{FF2B5EF4-FFF2-40B4-BE49-F238E27FC236}">
                <a16:creationId xmlns:a16="http://schemas.microsoft.com/office/drawing/2014/main" id="{C0D3C737-B940-4AD0-A5AD-AD8CB1A5512F}"/>
              </a:ext>
            </a:extLst>
          </p:cNvPr>
          <p:cNvSpPr>
            <a:spLocks noGrp="1"/>
          </p:cNvSpPr>
          <p:nvPr>
            <p:ph idx="1"/>
          </p:nvPr>
        </p:nvSpPr>
        <p:spPr>
          <a:xfrm>
            <a:off x="720000" y="993422"/>
            <a:ext cx="10728325" cy="4775554"/>
          </a:xfrm>
        </p:spPr>
        <p:txBody>
          <a:bodyPr>
            <a:normAutofit lnSpcReduction="10000"/>
          </a:bodyPr>
          <a:lstStyle/>
          <a:p>
            <a:r>
              <a:rPr lang="en-US" b="0" i="0" dirty="0">
                <a:solidFill>
                  <a:schemeClr val="tx1"/>
                </a:solidFill>
                <a:effectLst/>
                <a:latin typeface="Helvetica Neue"/>
              </a:rPr>
              <a:t>Finding center and the size of the hand</a:t>
            </a:r>
          </a:p>
          <a:p>
            <a:r>
              <a:rPr lang="en-US" b="0" i="0" dirty="0">
                <a:solidFill>
                  <a:schemeClr val="tx1"/>
                </a:solidFill>
                <a:effectLst/>
                <a:latin typeface="Helvetica Neue"/>
              </a:rPr>
              <a:t>Locate the center of the hand, we compute the radius of the palm region to get hand size.</a:t>
            </a:r>
          </a:p>
          <a:p>
            <a:r>
              <a:rPr lang="en-US" b="0" i="0" dirty="0">
                <a:solidFill>
                  <a:schemeClr val="tx1"/>
                </a:solidFill>
                <a:effectLst/>
                <a:latin typeface="Helvetica Neue"/>
              </a:rPr>
              <a:t>Draw a circle increasing the radius of the circle from the center coordinate until the circle meets the first black pixel</a:t>
            </a:r>
          </a:p>
          <a:p>
            <a:r>
              <a:rPr lang="en-US" b="0" i="0" dirty="0">
                <a:solidFill>
                  <a:schemeClr val="tx1"/>
                </a:solidFill>
                <a:effectLst/>
                <a:latin typeface="Helvetica Neue"/>
              </a:rPr>
              <a:t>When the algorithm finds the first black pixel then it returns to the current radius value.</a:t>
            </a:r>
          </a:p>
          <a:p>
            <a:r>
              <a:rPr lang="en-US" b="0" i="0" dirty="0">
                <a:solidFill>
                  <a:schemeClr val="tx1"/>
                </a:solidFill>
                <a:effectLst/>
                <a:latin typeface="Helvetica Neue"/>
              </a:rPr>
              <a:t>The convex hull algorithm is used to solve the problem of finding the biggest polygon including all vertices</a:t>
            </a:r>
            <a:endParaRPr lang="en-US" dirty="0">
              <a:solidFill>
                <a:schemeClr val="tx1"/>
              </a:solidFill>
              <a:latin typeface="Helvetica Neue"/>
            </a:endParaRPr>
          </a:p>
          <a:p>
            <a:r>
              <a:rPr lang="en-US" b="0" i="0" dirty="0">
                <a:solidFill>
                  <a:schemeClr val="tx1"/>
                </a:solidFill>
                <a:effectLst/>
                <a:latin typeface="Helvetica Neue"/>
              </a:rPr>
              <a:t>We used this algorithm to recognize if a finger is folded or not.</a:t>
            </a:r>
          </a:p>
          <a:p>
            <a:r>
              <a:rPr lang="en-US" b="0" i="0" dirty="0">
                <a:solidFill>
                  <a:schemeClr val="tx1"/>
                </a:solidFill>
                <a:effectLst/>
                <a:latin typeface="Helvetica Neue"/>
              </a:rPr>
              <a:t>Next, we move the mouse cursor if the gap between the two finger images (current and previous frame) is far then the mouse cursor moves fast or, if the gap is close then the cursor moves slow such as( Left clicking, Right clicking, Double clicking, Scrolling)</a:t>
            </a:r>
          </a:p>
          <a:p>
            <a:endParaRPr lang="en-IN" dirty="0">
              <a:solidFill>
                <a:schemeClr val="tx1"/>
              </a:solidFill>
            </a:endParaRPr>
          </a:p>
        </p:txBody>
      </p:sp>
    </p:spTree>
    <p:extLst>
      <p:ext uri="{BB962C8B-B14F-4D97-AF65-F5344CB8AC3E}">
        <p14:creationId xmlns:p14="http://schemas.microsoft.com/office/powerpoint/2010/main" val="216684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E71E-1B92-4BA7-A804-E20B0C30942C}"/>
              </a:ext>
            </a:extLst>
          </p:cNvPr>
          <p:cNvSpPr>
            <a:spLocks noGrp="1"/>
          </p:cNvSpPr>
          <p:nvPr>
            <p:ph type="title"/>
          </p:nvPr>
        </p:nvSpPr>
        <p:spPr>
          <a:xfrm>
            <a:off x="720000" y="237068"/>
            <a:ext cx="10728322" cy="722488"/>
          </a:xfrm>
        </p:spPr>
        <p:txBody>
          <a:bodyPr/>
          <a:lstStyle/>
          <a:p>
            <a:r>
              <a:rPr lang="en-US" dirty="0">
                <a:latin typeface="Arial Black" panose="020B0A04020102020204" pitchFamily="34" charset="0"/>
              </a:rPr>
              <a:t>4. </a:t>
            </a:r>
            <a:r>
              <a:rPr lang="en-IN" b="0" dirty="0">
                <a:latin typeface="Arial Black" panose="020B0A04020102020204" pitchFamily="34" charset="0"/>
              </a:rPr>
              <a:t>Software requirement</a:t>
            </a:r>
            <a:endParaRPr lang="en-IN" dirty="0"/>
          </a:p>
        </p:txBody>
      </p:sp>
      <p:pic>
        <p:nvPicPr>
          <p:cNvPr id="4" name="Content Placeholder 3">
            <a:extLst>
              <a:ext uri="{FF2B5EF4-FFF2-40B4-BE49-F238E27FC236}">
                <a16:creationId xmlns:a16="http://schemas.microsoft.com/office/drawing/2014/main" id="{3A954ADD-DD1F-4EA1-88EE-E16F3765B1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000" y="1079404"/>
            <a:ext cx="2627380" cy="1517040"/>
          </a:xfrm>
          <a:prstGeom prst="rect">
            <a:avLst/>
          </a:prstGeom>
        </p:spPr>
      </p:pic>
      <p:pic>
        <p:nvPicPr>
          <p:cNvPr id="5" name="Picture 4">
            <a:extLst>
              <a:ext uri="{FF2B5EF4-FFF2-40B4-BE49-F238E27FC236}">
                <a16:creationId xmlns:a16="http://schemas.microsoft.com/office/drawing/2014/main" id="{0706C462-FA6A-4047-9198-2761C97DF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735" y="1024231"/>
            <a:ext cx="2219121" cy="1507535"/>
          </a:xfrm>
          <a:prstGeom prst="rect">
            <a:avLst/>
          </a:prstGeom>
        </p:spPr>
      </p:pic>
      <p:pic>
        <p:nvPicPr>
          <p:cNvPr id="6" name="Picture 5">
            <a:extLst>
              <a:ext uri="{FF2B5EF4-FFF2-40B4-BE49-F238E27FC236}">
                <a16:creationId xmlns:a16="http://schemas.microsoft.com/office/drawing/2014/main" id="{8AA3247C-1188-43AD-96F2-543F77850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9212" y="959556"/>
            <a:ext cx="1815602" cy="1636887"/>
          </a:xfrm>
          <a:prstGeom prst="rect">
            <a:avLst/>
          </a:prstGeom>
        </p:spPr>
      </p:pic>
      <p:sp>
        <p:nvSpPr>
          <p:cNvPr id="8" name="TextBox 7">
            <a:extLst>
              <a:ext uri="{FF2B5EF4-FFF2-40B4-BE49-F238E27FC236}">
                <a16:creationId xmlns:a16="http://schemas.microsoft.com/office/drawing/2014/main" id="{AB03A323-2ED8-48D5-A4D4-2B75000F334E}"/>
              </a:ext>
            </a:extLst>
          </p:cNvPr>
          <p:cNvSpPr txBox="1"/>
          <p:nvPr/>
        </p:nvSpPr>
        <p:spPr>
          <a:xfrm>
            <a:off x="553155" y="4066948"/>
            <a:ext cx="10250311"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1">
                    <a:lumMod val="20000"/>
                    <a:lumOff val="80000"/>
                  </a:schemeClr>
                </a:solidFill>
                <a:latin typeface="Arial Black" panose="020B0A04020102020204" pitchFamily="34" charset="0"/>
              </a:rPr>
              <a:t>Python(</a:t>
            </a:r>
            <a:r>
              <a:rPr lang="en-US" b="0" i="0" dirty="0">
                <a:solidFill>
                  <a:schemeClr val="accent1">
                    <a:lumMod val="20000"/>
                    <a:lumOff val="80000"/>
                  </a:schemeClr>
                </a:solidFill>
                <a:effectLst/>
                <a:latin typeface="Arial Black" panose="020B0A04020102020204" pitchFamily="34" charset="0"/>
              </a:rPr>
              <a:t> is one of the programming languages designed for the Common Language Infrastructure)</a:t>
            </a:r>
          </a:p>
          <a:p>
            <a:pPr marL="285750" indent="-285750">
              <a:buFont typeface="Arial" panose="020B0604020202020204" pitchFamily="34" charset="0"/>
              <a:buChar char="•"/>
            </a:pPr>
            <a:r>
              <a:rPr lang="en-US" b="0" i="0" dirty="0">
                <a:solidFill>
                  <a:schemeClr val="accent1">
                    <a:lumMod val="20000"/>
                    <a:lumOff val="80000"/>
                  </a:schemeClr>
                </a:solidFill>
                <a:effectLst/>
                <a:latin typeface="Arial Black" panose="020B0A04020102020204" pitchFamily="34" charset="0"/>
              </a:rPr>
              <a:t>OpenCV (Open Source Computer Vision Library) is a library of programming functions mainly aimed at real-time computer vision, developed by Intel.</a:t>
            </a:r>
            <a:endParaRPr lang="en-US" dirty="0">
              <a:solidFill>
                <a:schemeClr val="accent1">
                  <a:lumMod val="20000"/>
                  <a:lumOff val="80000"/>
                </a:schemeClr>
              </a:solidFill>
              <a:latin typeface="Arial Black" panose="020B0A04020102020204" pitchFamily="34" charset="0"/>
            </a:endParaRPr>
          </a:p>
          <a:p>
            <a:pPr marL="285750" indent="-285750">
              <a:buFont typeface="Arial" panose="020B0604020202020204" pitchFamily="34" charset="0"/>
              <a:buChar char="•"/>
            </a:pPr>
            <a:r>
              <a:rPr lang="en-US" b="0" i="0" dirty="0">
                <a:solidFill>
                  <a:schemeClr val="accent1">
                    <a:lumMod val="20000"/>
                    <a:lumOff val="80000"/>
                  </a:schemeClr>
                </a:solidFill>
                <a:effectLst/>
                <a:latin typeface="Arial Black" panose="020B0A04020102020204" pitchFamily="34" charset="0"/>
              </a:rPr>
              <a:t>OpenCV (Open Source Computer Vision Library) is a library of programming functions mainly aimed at real-time computer vision, developed by Intel.</a:t>
            </a:r>
            <a:endParaRPr lang="en-IN" b="0" i="0" dirty="0">
              <a:solidFill>
                <a:schemeClr val="accent1">
                  <a:lumMod val="20000"/>
                  <a:lumOff val="80000"/>
                </a:schemeClr>
              </a:solidFill>
              <a:effectLst/>
              <a:latin typeface="Arial Black" panose="020B0A04020102020204" pitchFamily="34" charset="0"/>
            </a:endParaRPr>
          </a:p>
        </p:txBody>
      </p:sp>
    </p:spTree>
    <p:extLst>
      <p:ext uri="{BB962C8B-B14F-4D97-AF65-F5344CB8AC3E}">
        <p14:creationId xmlns:p14="http://schemas.microsoft.com/office/powerpoint/2010/main" val="127476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F395C-8BEA-41E1-A9C0-1A5D9642DB3C}"/>
              </a:ext>
            </a:extLst>
          </p:cNvPr>
          <p:cNvSpPr>
            <a:spLocks noGrp="1"/>
          </p:cNvSpPr>
          <p:nvPr>
            <p:ph type="title"/>
          </p:nvPr>
        </p:nvSpPr>
        <p:spPr>
          <a:xfrm>
            <a:off x="720000" y="293512"/>
            <a:ext cx="10728322" cy="795513"/>
          </a:xfrm>
        </p:spPr>
        <p:txBody>
          <a:bodyPr/>
          <a:lstStyle/>
          <a:p>
            <a:r>
              <a:rPr lang="en-US" i="0" dirty="0">
                <a:effectLst/>
                <a:latin typeface="Arial Black" panose="020B0A04020102020204" pitchFamily="34" charset="0"/>
              </a:rPr>
              <a:t>5. Library</a:t>
            </a:r>
            <a:r>
              <a:rPr lang="en-IN" i="0" dirty="0">
                <a:effectLst/>
                <a:latin typeface="Arial Black" panose="020B0A04020102020204" pitchFamily="34" charset="0"/>
              </a:rPr>
              <a:t> used in python</a:t>
            </a:r>
            <a:endParaRPr lang="en-IN" dirty="0"/>
          </a:p>
        </p:txBody>
      </p:sp>
      <p:sp>
        <p:nvSpPr>
          <p:cNvPr id="3" name="Content Placeholder 2">
            <a:extLst>
              <a:ext uri="{FF2B5EF4-FFF2-40B4-BE49-F238E27FC236}">
                <a16:creationId xmlns:a16="http://schemas.microsoft.com/office/drawing/2014/main" id="{72F7F786-60FF-4CE1-8CCB-FBA5C3BD3E92}"/>
              </a:ext>
            </a:extLst>
          </p:cNvPr>
          <p:cNvSpPr>
            <a:spLocks noGrp="1"/>
          </p:cNvSpPr>
          <p:nvPr>
            <p:ph idx="1"/>
          </p:nvPr>
        </p:nvSpPr>
        <p:spPr>
          <a:xfrm>
            <a:off x="720000" y="1089026"/>
            <a:ext cx="10728325" cy="4679950"/>
          </a:xfrm>
        </p:spPr>
        <p:txBody>
          <a:bodyPr>
            <a:normAutofit lnSpcReduction="10000"/>
          </a:bodyPr>
          <a:lstStyle/>
          <a:p>
            <a:r>
              <a:rPr lang="en-US" b="1" i="0" u="sng" dirty="0">
                <a:solidFill>
                  <a:schemeClr val="accent6">
                    <a:lumMod val="40000"/>
                    <a:lumOff val="60000"/>
                  </a:schemeClr>
                </a:solidFill>
                <a:effectLst/>
                <a:latin typeface="arial" panose="020B0604020202020204" pitchFamily="34" charset="0"/>
              </a:rPr>
              <a:t>OpenCV</a:t>
            </a:r>
            <a:r>
              <a:rPr lang="en-US" b="0" i="0" dirty="0">
                <a:solidFill>
                  <a:schemeClr val="tx1"/>
                </a:solidFill>
                <a:effectLst/>
                <a:latin typeface="arial" panose="020B0604020202020204" pitchFamily="34" charset="0"/>
              </a:rPr>
              <a:t> is a cross-platform library using which we can develop real-time computer vision applications. It mainly focuses on image processing, video capture and analysis including features like face detection and object detection..</a:t>
            </a:r>
          </a:p>
          <a:p>
            <a:r>
              <a:rPr lang="en-US" b="1" i="0" u="sng" dirty="0">
                <a:solidFill>
                  <a:schemeClr val="accent1">
                    <a:lumMod val="50000"/>
                  </a:schemeClr>
                </a:solidFill>
                <a:effectLst/>
                <a:latin typeface="arial" panose="020B0604020202020204" pitchFamily="34" charset="0"/>
              </a:rPr>
              <a:t> </a:t>
            </a:r>
            <a:r>
              <a:rPr lang="en-US" b="1" i="0" u="sng" dirty="0" err="1">
                <a:solidFill>
                  <a:schemeClr val="accent6">
                    <a:lumMod val="40000"/>
                    <a:lumOff val="60000"/>
                  </a:schemeClr>
                </a:solidFill>
                <a:effectLst/>
                <a:latin typeface="arial" panose="020B0604020202020204" pitchFamily="34" charset="0"/>
              </a:rPr>
              <a:t>AutoPy</a:t>
            </a:r>
            <a:r>
              <a:rPr lang="en-US" b="0" i="0" u="sng" dirty="0">
                <a:solidFill>
                  <a:schemeClr val="accent6">
                    <a:lumMod val="40000"/>
                    <a:lumOff val="60000"/>
                  </a:schemeClr>
                </a:solidFill>
                <a:effectLst/>
                <a:latin typeface="arial" panose="020B0604020202020204" pitchFamily="34" charset="0"/>
              </a:rPr>
              <a:t> </a:t>
            </a:r>
            <a:r>
              <a:rPr lang="en-US" b="0" i="0" dirty="0">
                <a:solidFill>
                  <a:schemeClr val="tx1"/>
                </a:solidFill>
                <a:effectLst/>
                <a:latin typeface="arial" panose="020B0604020202020204" pitchFamily="34" charset="0"/>
              </a:rPr>
              <a:t>is a simple, cross-platform GUI automation library for </a:t>
            </a:r>
            <a:r>
              <a:rPr lang="en-US" b="1" i="0" dirty="0">
                <a:solidFill>
                  <a:schemeClr val="tx1"/>
                </a:solidFill>
                <a:effectLst/>
                <a:latin typeface="arial" panose="020B0604020202020204" pitchFamily="34" charset="0"/>
              </a:rPr>
              <a:t>Python</a:t>
            </a:r>
            <a:r>
              <a:rPr lang="en-US" b="0" i="0" dirty="0">
                <a:solidFill>
                  <a:schemeClr val="tx1"/>
                </a:solidFill>
                <a:effectLst/>
                <a:latin typeface="arial" panose="020B0604020202020204" pitchFamily="34" charset="0"/>
              </a:rPr>
              <a:t>. It includes functions for controlling the keyboard and mouse, finding colors and bitmaps on-screen, and displaying alerts.</a:t>
            </a:r>
            <a:endParaRPr lang="en-US" dirty="0">
              <a:solidFill>
                <a:schemeClr val="tx1"/>
              </a:solidFill>
              <a:latin typeface="Helvetica Neue"/>
            </a:endParaRPr>
          </a:p>
          <a:p>
            <a:r>
              <a:rPr lang="en-US" b="0" i="0" dirty="0">
                <a:solidFill>
                  <a:schemeClr val="tx1"/>
                </a:solidFill>
                <a:effectLst/>
                <a:latin typeface="arial" panose="020B0604020202020204" pitchFamily="34" charset="0"/>
              </a:rPr>
              <a:t> </a:t>
            </a:r>
            <a:r>
              <a:rPr lang="en-US" b="1" i="0" u="sng" dirty="0">
                <a:solidFill>
                  <a:schemeClr val="accent6">
                    <a:lumMod val="40000"/>
                    <a:lumOff val="60000"/>
                  </a:schemeClr>
                </a:solidFill>
                <a:effectLst/>
                <a:latin typeface="arial" panose="020B0604020202020204" pitchFamily="34" charset="0"/>
              </a:rPr>
              <a:t>Python time</a:t>
            </a:r>
            <a:r>
              <a:rPr lang="en-US" b="0" i="0" u="sng" dirty="0">
                <a:solidFill>
                  <a:schemeClr val="accent6">
                    <a:lumMod val="40000"/>
                    <a:lumOff val="60000"/>
                  </a:schemeClr>
                </a:solidFill>
                <a:effectLst/>
                <a:latin typeface="arial" panose="020B0604020202020204" pitchFamily="34" charset="0"/>
              </a:rPr>
              <a:t>() </a:t>
            </a:r>
            <a:r>
              <a:rPr lang="en-US" b="1" i="0" u="sng" dirty="0">
                <a:solidFill>
                  <a:schemeClr val="accent6">
                    <a:lumMod val="40000"/>
                    <a:lumOff val="60000"/>
                  </a:schemeClr>
                </a:solidFill>
                <a:effectLst/>
                <a:latin typeface="arial" panose="020B0604020202020204" pitchFamily="34" charset="0"/>
              </a:rPr>
              <a:t>function</a:t>
            </a:r>
            <a:r>
              <a:rPr lang="en-US" b="0" i="0" u="sng" dirty="0">
                <a:solidFill>
                  <a:schemeClr val="accent6">
                    <a:lumMod val="40000"/>
                    <a:lumOff val="60000"/>
                  </a:schemeClr>
                </a:solidFill>
                <a:effectLst/>
                <a:latin typeface="arial" panose="020B0604020202020204" pitchFamily="34" charset="0"/>
              </a:rPr>
              <a:t> </a:t>
            </a:r>
            <a:r>
              <a:rPr lang="en-US" b="0" i="0" dirty="0">
                <a:solidFill>
                  <a:schemeClr val="tx1"/>
                </a:solidFill>
                <a:effectLst/>
                <a:latin typeface="arial" panose="020B0604020202020204" pitchFamily="34" charset="0"/>
              </a:rPr>
              <a:t>retrieves the current </a:t>
            </a:r>
            <a:r>
              <a:rPr lang="en-US" b="1" i="0" dirty="0">
                <a:solidFill>
                  <a:schemeClr val="tx1"/>
                </a:solidFill>
                <a:effectLst/>
                <a:latin typeface="arial" panose="020B0604020202020204" pitchFamily="34" charset="0"/>
              </a:rPr>
              <a:t>time</a:t>
            </a:r>
            <a:endParaRPr lang="en-US" dirty="0">
              <a:solidFill>
                <a:schemeClr val="tx1"/>
              </a:solidFill>
              <a:latin typeface="Helvetica Neue"/>
            </a:endParaRPr>
          </a:p>
          <a:p>
            <a:r>
              <a:rPr lang="en-US" b="1" u="sng" dirty="0">
                <a:solidFill>
                  <a:schemeClr val="accent6">
                    <a:lumMod val="40000"/>
                    <a:lumOff val="60000"/>
                  </a:schemeClr>
                </a:solidFill>
                <a:latin typeface="Helvetica Neue"/>
              </a:rPr>
              <a:t>Hand tracking module</a:t>
            </a:r>
            <a:r>
              <a:rPr lang="en-US" b="1" i="0" u="sng" dirty="0">
                <a:solidFill>
                  <a:schemeClr val="accent6">
                    <a:lumMod val="40000"/>
                    <a:lumOff val="60000"/>
                  </a:schemeClr>
                </a:solidFill>
                <a:effectLst/>
                <a:latin typeface="arial" panose="020B0604020202020204" pitchFamily="34" charset="0"/>
              </a:rPr>
              <a:t>  </a:t>
            </a:r>
            <a:r>
              <a:rPr lang="en-US" b="0" i="0" dirty="0">
                <a:solidFill>
                  <a:schemeClr val="tx1"/>
                </a:solidFill>
                <a:effectLst/>
                <a:latin typeface="arial" panose="020B0604020202020204" pitchFamily="34" charset="0"/>
              </a:rPr>
              <a:t>It Used Computer Vision to Tracking Of Hand Landmarks inside the Frame.</a:t>
            </a:r>
          </a:p>
          <a:p>
            <a:r>
              <a:rPr lang="en-US" b="1" u="sng" dirty="0" err="1">
                <a:solidFill>
                  <a:schemeClr val="accent6">
                    <a:lumMod val="40000"/>
                    <a:lumOff val="60000"/>
                  </a:schemeClr>
                </a:solidFill>
                <a:latin typeface="Arial" panose="020B0604020202020204" pitchFamily="34" charset="0"/>
              </a:rPr>
              <a:t>Numpy</a:t>
            </a:r>
            <a:r>
              <a:rPr lang="en-US" b="0" i="0" dirty="0">
                <a:solidFill>
                  <a:schemeClr val="accent6">
                    <a:lumMod val="40000"/>
                    <a:lumOff val="60000"/>
                  </a:schemeClr>
                </a:solidFill>
                <a:effectLst/>
                <a:latin typeface="Arial" panose="020B0604020202020204" pitchFamily="34" charset="0"/>
              </a:rPr>
              <a:t> </a:t>
            </a:r>
            <a:r>
              <a:rPr lang="en-US" b="0" i="0" dirty="0">
                <a:solidFill>
                  <a:schemeClr val="tx1"/>
                </a:solidFill>
                <a:effectLst/>
                <a:latin typeface="Arial" panose="020B0604020202020204" pitchFamily="34" charset="0"/>
              </a:rPr>
              <a:t> library for the python programming language adding support for large multi-dimensional array for matrices along with a large collection of high-level mathematical function to operate on these</a:t>
            </a:r>
            <a:endParaRPr lang="en-IN" dirty="0">
              <a:solidFill>
                <a:schemeClr val="tx1"/>
              </a:solidFill>
            </a:endParaRPr>
          </a:p>
          <a:p>
            <a:endParaRPr lang="en-IN" dirty="0"/>
          </a:p>
        </p:txBody>
      </p:sp>
    </p:spTree>
    <p:extLst>
      <p:ext uri="{BB962C8B-B14F-4D97-AF65-F5344CB8AC3E}">
        <p14:creationId xmlns:p14="http://schemas.microsoft.com/office/powerpoint/2010/main" val="3283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9291-C799-4ABE-8E7B-8151F1506B70}"/>
              </a:ext>
            </a:extLst>
          </p:cNvPr>
          <p:cNvSpPr>
            <a:spLocks noGrp="1"/>
          </p:cNvSpPr>
          <p:nvPr>
            <p:ph type="title"/>
          </p:nvPr>
        </p:nvSpPr>
        <p:spPr>
          <a:xfrm>
            <a:off x="720000" y="169334"/>
            <a:ext cx="10728322" cy="756356"/>
          </a:xfrm>
        </p:spPr>
        <p:txBody>
          <a:bodyPr/>
          <a:lstStyle/>
          <a:p>
            <a:r>
              <a:rPr lang="en-US" dirty="0">
                <a:latin typeface="Arial Black" panose="020B0A04020102020204" pitchFamily="34" charset="0"/>
              </a:rPr>
              <a:t>6. SYSTEM WORKING</a:t>
            </a:r>
            <a:endParaRPr lang="en-IN" dirty="0"/>
          </a:p>
        </p:txBody>
      </p:sp>
      <p:sp>
        <p:nvSpPr>
          <p:cNvPr id="3" name="Content Placeholder 2">
            <a:extLst>
              <a:ext uri="{FF2B5EF4-FFF2-40B4-BE49-F238E27FC236}">
                <a16:creationId xmlns:a16="http://schemas.microsoft.com/office/drawing/2014/main" id="{7294EC54-A547-4DB5-9CD0-B784B2F44B0E}"/>
              </a:ext>
            </a:extLst>
          </p:cNvPr>
          <p:cNvSpPr>
            <a:spLocks noGrp="1"/>
          </p:cNvSpPr>
          <p:nvPr>
            <p:ph idx="1"/>
          </p:nvPr>
        </p:nvSpPr>
        <p:spPr>
          <a:xfrm>
            <a:off x="719997" y="925690"/>
            <a:ext cx="10728325" cy="5418666"/>
          </a:xfrm>
        </p:spPr>
        <p:txBody>
          <a:bodyPr>
            <a:normAutofit lnSpcReduction="10000"/>
          </a:bodyPr>
          <a:lstStyle/>
          <a:p>
            <a:pPr marL="0" indent="0">
              <a:buNone/>
            </a:pPr>
            <a:r>
              <a:rPr lang="en-US" b="1" dirty="0"/>
              <a:t>F</a:t>
            </a:r>
            <a:r>
              <a:rPr lang="en-US" b="1" dirty="0">
                <a:solidFill>
                  <a:schemeClr val="accent5">
                    <a:lumMod val="60000"/>
                    <a:lumOff val="40000"/>
                    <a:alpha val="58000"/>
                  </a:schemeClr>
                </a:solidFill>
              </a:rPr>
              <a:t>ollowing are the steps in working of our project:</a:t>
            </a:r>
          </a:p>
          <a:p>
            <a:pPr marL="457200" indent="-457200">
              <a:buFont typeface="+mj-lt"/>
              <a:buAutoNum type="arabicPeriod"/>
            </a:pPr>
            <a:r>
              <a:rPr lang="en-US" dirty="0">
                <a:solidFill>
                  <a:srgbClr val="FFFF00">
                    <a:alpha val="58000"/>
                  </a:srgbClr>
                </a:solidFill>
              </a:rPr>
              <a:t>Capturing real time video using Web-Camera.</a:t>
            </a:r>
          </a:p>
          <a:p>
            <a:pPr marL="457200" indent="-457200">
              <a:buFont typeface="+mj-lt"/>
              <a:buAutoNum type="arabicPeriod"/>
            </a:pPr>
            <a:r>
              <a:rPr lang="en-US" dirty="0">
                <a:solidFill>
                  <a:srgbClr val="FFFF00">
                    <a:alpha val="58000"/>
                  </a:srgbClr>
                </a:solidFill>
              </a:rPr>
              <a:t> Processing the individual image frame.</a:t>
            </a:r>
          </a:p>
          <a:p>
            <a:pPr marL="457200" indent="-457200">
              <a:buFont typeface="+mj-lt"/>
              <a:buAutoNum type="arabicPeriod"/>
            </a:pPr>
            <a:r>
              <a:rPr lang="en-US" dirty="0">
                <a:solidFill>
                  <a:srgbClr val="FFFF00">
                    <a:alpha val="58000"/>
                  </a:srgbClr>
                </a:solidFill>
              </a:rPr>
              <a:t> Flipping of each image frame.</a:t>
            </a:r>
          </a:p>
          <a:p>
            <a:pPr marL="457200" indent="-457200">
              <a:buFont typeface="+mj-lt"/>
              <a:buAutoNum type="arabicPeriod"/>
            </a:pPr>
            <a:r>
              <a:rPr lang="en-US" dirty="0">
                <a:solidFill>
                  <a:srgbClr val="FFFF00">
                    <a:alpha val="58000"/>
                  </a:srgbClr>
                </a:solidFill>
              </a:rPr>
              <a:t>  Conversion of each frame to a grey scale image </a:t>
            </a:r>
          </a:p>
          <a:p>
            <a:pPr marL="457200" indent="-457200">
              <a:buFont typeface="+mj-lt"/>
              <a:buAutoNum type="arabicPeriod"/>
            </a:pPr>
            <a:r>
              <a:rPr lang="en-US" dirty="0">
                <a:solidFill>
                  <a:srgbClr val="FFFF00">
                    <a:alpha val="58000"/>
                  </a:srgbClr>
                </a:solidFill>
              </a:rPr>
              <a:t> Color detection and extraction of the different colors (RGB) from flipped gray scale image. </a:t>
            </a:r>
          </a:p>
          <a:p>
            <a:pPr marL="457200" indent="-457200">
              <a:buFont typeface="+mj-lt"/>
              <a:buAutoNum type="arabicPeriod"/>
            </a:pPr>
            <a:r>
              <a:rPr lang="en-US" dirty="0">
                <a:solidFill>
                  <a:srgbClr val="FFFF00">
                    <a:alpha val="58000"/>
                  </a:srgbClr>
                </a:solidFill>
              </a:rPr>
              <a:t> Conversion of the detected image into a binary image. </a:t>
            </a:r>
          </a:p>
          <a:p>
            <a:pPr marL="457200" indent="-457200">
              <a:buFont typeface="+mj-lt"/>
              <a:buAutoNum type="arabicPeriod"/>
            </a:pPr>
            <a:r>
              <a:rPr lang="en-US" dirty="0">
                <a:solidFill>
                  <a:srgbClr val="FFFF00">
                    <a:alpha val="58000"/>
                  </a:srgbClr>
                </a:solidFill>
              </a:rPr>
              <a:t> Finding the region of the image and calculating its centroid.</a:t>
            </a:r>
          </a:p>
          <a:p>
            <a:pPr marL="457200" indent="-457200">
              <a:buFont typeface="+mj-lt"/>
              <a:buAutoNum type="arabicPeriod"/>
            </a:pPr>
            <a:r>
              <a:rPr lang="en-US" dirty="0">
                <a:solidFill>
                  <a:srgbClr val="FFFF00">
                    <a:alpha val="58000"/>
                  </a:srgbClr>
                </a:solidFill>
              </a:rPr>
              <a:t>  Tracking the mouse pointer using the coordinates obtained from the centroid.</a:t>
            </a:r>
          </a:p>
          <a:p>
            <a:pPr marL="457200" indent="-457200">
              <a:buFont typeface="+mj-lt"/>
              <a:buAutoNum type="arabicPeriod"/>
            </a:pPr>
            <a:r>
              <a:rPr lang="en-US" dirty="0">
                <a:solidFill>
                  <a:srgbClr val="FFFF00">
                    <a:alpha val="58000"/>
                  </a:srgbClr>
                </a:solidFill>
              </a:rPr>
              <a:t>  Simulating the left click and the right click events of the mouse by assigning different color pointers.</a:t>
            </a:r>
            <a:endParaRPr lang="en-IN" dirty="0">
              <a:solidFill>
                <a:srgbClr val="FFFF00">
                  <a:alpha val="58000"/>
                </a:srgbClr>
              </a:solidFill>
            </a:endParaRPr>
          </a:p>
          <a:p>
            <a:endParaRPr lang="en-IN" dirty="0"/>
          </a:p>
        </p:txBody>
      </p:sp>
    </p:spTree>
    <p:extLst>
      <p:ext uri="{BB962C8B-B14F-4D97-AF65-F5344CB8AC3E}">
        <p14:creationId xmlns:p14="http://schemas.microsoft.com/office/powerpoint/2010/main" val="66458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953C-2BA8-4A15-886F-35CBA5DFED4E}"/>
              </a:ext>
            </a:extLst>
          </p:cNvPr>
          <p:cNvSpPr>
            <a:spLocks noGrp="1"/>
          </p:cNvSpPr>
          <p:nvPr>
            <p:ph type="title"/>
          </p:nvPr>
        </p:nvSpPr>
        <p:spPr>
          <a:xfrm>
            <a:off x="720000" y="338668"/>
            <a:ext cx="10728322" cy="750358"/>
          </a:xfrm>
        </p:spPr>
        <p:txBody>
          <a:bodyPr/>
          <a:lstStyle/>
          <a:p>
            <a:r>
              <a:rPr lang="en-IN" dirty="0">
                <a:latin typeface="Arial Black" panose="020B0A04020102020204" pitchFamily="34" charset="0"/>
              </a:rPr>
              <a:t>7. Advantage</a:t>
            </a:r>
            <a:endParaRPr lang="en-IN" dirty="0"/>
          </a:p>
        </p:txBody>
      </p:sp>
      <p:sp>
        <p:nvSpPr>
          <p:cNvPr id="3" name="Content Placeholder 2">
            <a:extLst>
              <a:ext uri="{FF2B5EF4-FFF2-40B4-BE49-F238E27FC236}">
                <a16:creationId xmlns:a16="http://schemas.microsoft.com/office/drawing/2014/main" id="{2D1D2009-3857-47C6-B0E3-893B3C29131C}"/>
              </a:ext>
            </a:extLst>
          </p:cNvPr>
          <p:cNvSpPr>
            <a:spLocks noGrp="1"/>
          </p:cNvSpPr>
          <p:nvPr>
            <p:ph idx="1"/>
          </p:nvPr>
        </p:nvSpPr>
        <p:spPr>
          <a:xfrm>
            <a:off x="720000" y="1089026"/>
            <a:ext cx="10728325" cy="5198885"/>
          </a:xfrm>
        </p:spPr>
        <p:txBody>
          <a:bodyPr/>
          <a:lstStyle/>
          <a:p>
            <a:r>
              <a:rPr lang="en-US" b="0" i="0" dirty="0">
                <a:solidFill>
                  <a:schemeClr val="tx2"/>
                </a:solidFill>
                <a:effectLst/>
                <a:latin typeface="Helvetica Neue"/>
              </a:rPr>
              <a:t>The main advantage of using hand gestures is to interact with computer as a non-contact human computer input modality</a:t>
            </a:r>
          </a:p>
          <a:p>
            <a:r>
              <a:rPr lang="en-US" b="0" i="0" dirty="0">
                <a:solidFill>
                  <a:schemeClr val="tx2"/>
                </a:solidFill>
                <a:effectLst/>
                <a:latin typeface="Helvetica Neue"/>
              </a:rPr>
              <a:t> Reduce hardware cost by eliminating use of mouse.</a:t>
            </a:r>
          </a:p>
          <a:p>
            <a:r>
              <a:rPr lang="en-US" b="0" i="0" dirty="0">
                <a:solidFill>
                  <a:schemeClr val="tx2"/>
                </a:solidFill>
                <a:effectLst/>
                <a:latin typeface="Helvetica Neue"/>
              </a:rPr>
              <a:t> Convenient for users not comfortable with touchpad</a:t>
            </a:r>
            <a:r>
              <a:rPr lang="en-US" dirty="0">
                <a:solidFill>
                  <a:schemeClr val="tx2"/>
                </a:solidFill>
                <a:latin typeface="Helvetica Neue"/>
              </a:rPr>
              <a:t>.</a:t>
            </a:r>
          </a:p>
          <a:p>
            <a:r>
              <a:rPr lang="en-US" b="0" i="0" dirty="0">
                <a:solidFill>
                  <a:schemeClr val="tx2"/>
                </a:solidFill>
                <a:effectLst/>
                <a:latin typeface="Helvetica Neue"/>
              </a:rPr>
              <a:t>The framework may be useful for controlling different types of games and other applications dependent on the controlled through user defined gestures. </a:t>
            </a:r>
            <a:endParaRPr lang="en-US" dirty="0">
              <a:solidFill>
                <a:schemeClr val="tx2"/>
              </a:solidFill>
              <a:latin typeface="Helvetica Neue"/>
            </a:endParaRPr>
          </a:p>
          <a:p>
            <a:endParaRPr lang="en-IN" dirty="0"/>
          </a:p>
          <a:p>
            <a:endParaRPr lang="en-IN" dirty="0"/>
          </a:p>
        </p:txBody>
      </p:sp>
      <p:pic>
        <p:nvPicPr>
          <p:cNvPr id="4" name="Picture 3">
            <a:extLst>
              <a:ext uri="{FF2B5EF4-FFF2-40B4-BE49-F238E27FC236}">
                <a16:creationId xmlns:a16="http://schemas.microsoft.com/office/drawing/2014/main" id="{2DD7FF93-83AE-46CD-A726-029D00781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922" y="3905956"/>
            <a:ext cx="8128000" cy="2197148"/>
          </a:xfrm>
          <a:prstGeom prst="rect">
            <a:avLst/>
          </a:prstGeom>
        </p:spPr>
      </p:pic>
    </p:spTree>
    <p:extLst>
      <p:ext uri="{BB962C8B-B14F-4D97-AF65-F5344CB8AC3E}">
        <p14:creationId xmlns:p14="http://schemas.microsoft.com/office/powerpoint/2010/main" val="4287642780"/>
      </p:ext>
    </p:extLst>
  </p:cSld>
  <p:clrMapOvr>
    <a:masterClrMapping/>
  </p:clrMapOvr>
</p:sld>
</file>

<file path=ppt/theme/theme1.xml><?xml version="1.0" encoding="utf-8"?>
<a:theme xmlns:a="http://schemas.openxmlformats.org/drawingml/2006/main" name="BlobVTI">
  <a:themeElements>
    <a:clrScheme name="AnalogousFromDarkSeedLeftStep">
      <a:dk1>
        <a:srgbClr val="000000"/>
      </a:dk1>
      <a:lt1>
        <a:srgbClr val="FFFFFF"/>
      </a:lt1>
      <a:dk2>
        <a:srgbClr val="161734"/>
      </a:dk2>
      <a:lt2>
        <a:srgbClr val="F0F3F2"/>
      </a:lt2>
      <a:accent1>
        <a:srgbClr val="C34D79"/>
      </a:accent1>
      <a:accent2>
        <a:srgbClr val="B13B98"/>
      </a:accent2>
      <a:accent3>
        <a:srgbClr val="AB4DC3"/>
      </a:accent3>
      <a:accent4>
        <a:srgbClr val="673BB1"/>
      </a:accent4>
      <a:accent5>
        <a:srgbClr val="4D51C3"/>
      </a:accent5>
      <a:accent6>
        <a:srgbClr val="3B71B1"/>
      </a:accent6>
      <a:hlink>
        <a:srgbClr val="6455C6"/>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109</TotalTime>
  <Words>740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Arial Black</vt:lpstr>
      <vt:lpstr>Eras Bold ITC</vt:lpstr>
      <vt:lpstr>Helvetica Neue</vt:lpstr>
      <vt:lpstr>Sagona Book</vt:lpstr>
      <vt:lpstr>The Hand Extrablack</vt:lpstr>
      <vt:lpstr>BlobVTI</vt:lpstr>
      <vt:lpstr>PRESENTED BY DHEERAJ P</vt:lpstr>
      <vt:lpstr>CONTENTS</vt:lpstr>
      <vt:lpstr>1.  ABSTRACT</vt:lpstr>
      <vt:lpstr>2. Problem Statement</vt:lpstr>
      <vt:lpstr>3. Solution</vt:lpstr>
      <vt:lpstr>4. Software requirement</vt:lpstr>
      <vt:lpstr>5. Library used in python</vt:lpstr>
      <vt:lpstr>6. SYSTEM WORKING</vt:lpstr>
      <vt:lpstr>7. Advantage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DHEERAJ P</dc:title>
  <dc:creator>DHEERAJ P</dc:creator>
  <cp:lastModifiedBy>DHEERAJ P</cp:lastModifiedBy>
  <cp:revision>1</cp:revision>
  <dcterms:created xsi:type="dcterms:W3CDTF">2021-08-07T05:12:54Z</dcterms:created>
  <dcterms:modified xsi:type="dcterms:W3CDTF">2021-08-07T07:03:03Z</dcterms:modified>
</cp:coreProperties>
</file>