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68" r:id="rId8"/>
    <p:sldId id="273" r:id="rId9"/>
    <p:sldId id="267" r:id="rId10"/>
    <p:sldId id="269" r:id="rId11"/>
    <p:sldId id="270" r:id="rId12"/>
    <p:sldId id="271" r:id="rId13"/>
    <p:sldId id="272" r:id="rId14"/>
    <p:sldId id="265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91" autoAdjust="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15.09.2021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15.09.2021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PASSPORT%20AUTOMATION%20SYSTEM.pdf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Building glass walls and sky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l="-48" t="6766" r="19843" b="3091"/>
          <a:stretch/>
        </p:blipFill>
        <p:spPr>
          <a:xfrm>
            <a:off x="3033191" y="0"/>
            <a:ext cx="9155634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620890"/>
            <a:ext cx="10510754" cy="2756810"/>
          </a:xfrm>
        </p:spPr>
        <p:txBody>
          <a:bodyPr/>
          <a:lstStyle/>
          <a:p>
            <a:r>
              <a:rPr lang="en-US" dirty="0"/>
              <a:t>PASSPORT AUTOMATION SYSTEM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Month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697A7-775B-4995-AFA7-E4B1B1C1C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SEPTEMBER 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839" y="152438"/>
            <a:ext cx="7306322" cy="782638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COLLABORATION DIAGRAM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C822F6-CCE9-4540-91A7-00171C82CC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8" y="935077"/>
            <a:ext cx="10662081" cy="561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31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Low Angle View of Office Building Against Blue Sky">
            <a:extLst>
              <a:ext uri="{FF2B5EF4-FFF2-40B4-BE49-F238E27FC236}">
                <a16:creationId xmlns:a16="http://schemas.microsoft.com/office/drawing/2014/main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2"/>
          <a:srcRect l="2749" r="2749"/>
          <a:stretch/>
        </p:blipFill>
        <p:spPr>
          <a:xfrm>
            <a:off x="0" y="0"/>
            <a:ext cx="9155429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BFE92-CA4F-4673-B4D5-7FFF88E81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26579" y="3534293"/>
            <a:ext cx="2849732" cy="2350195"/>
          </a:xfrm>
        </p:spPr>
        <p:txBody>
          <a:bodyPr/>
          <a:lstStyle/>
          <a:p>
            <a:pPr algn="l"/>
            <a:r>
              <a:rPr lang="en-US" sz="2000" dirty="0"/>
              <a:t>BY:</a:t>
            </a:r>
          </a:p>
          <a:p>
            <a:r>
              <a:rPr lang="en-US" sz="2000" dirty="0"/>
              <a:t>DHEERAJ PRAKASH . S</a:t>
            </a:r>
          </a:p>
          <a:p>
            <a:r>
              <a:rPr lang="en-US" sz="2000" dirty="0"/>
              <a:t>MICHEAL JONES . J</a:t>
            </a:r>
          </a:p>
          <a:p>
            <a:r>
              <a:rPr lang="en-US" sz="2000" dirty="0"/>
              <a:t>DEEPAKUMAR . G</a:t>
            </a:r>
          </a:p>
          <a:p>
            <a:r>
              <a:rPr lang="en-US" sz="2000" dirty="0"/>
              <a:t>ABILASH .S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Low Angle View of Office Building Against Clear Sky">
            <a:extLst>
              <a:ext uri="{FF2B5EF4-FFF2-40B4-BE49-F238E27FC236}">
                <a16:creationId xmlns:a16="http://schemas.microsoft.com/office/drawing/2014/main" id="{98E1357B-90EC-4F60-BE24-5671EC46D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13926" b="13926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GROUP MEMBERS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1" y="2225391"/>
            <a:ext cx="4907678" cy="156537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dirty="0"/>
              <a:t>DHEERAJ PRAKASH . S</a:t>
            </a:r>
          </a:p>
          <a:p>
            <a:pPr marL="457200" indent="-457200">
              <a:buAutoNum type="arabicPeriod"/>
            </a:pPr>
            <a:r>
              <a:rPr lang="en-US" dirty="0"/>
              <a:t>MICHEAL JONES . J</a:t>
            </a:r>
          </a:p>
          <a:p>
            <a:pPr marL="457200" indent="-457200">
              <a:buAutoNum type="arabicPeriod"/>
            </a:pPr>
            <a:r>
              <a:rPr lang="en-US" dirty="0"/>
              <a:t>DEEPAKUMAR . G</a:t>
            </a:r>
          </a:p>
          <a:p>
            <a:pPr marL="457200" indent="-457200">
              <a:buAutoNum type="arabicPeriod"/>
            </a:pPr>
            <a:r>
              <a:rPr lang="en-US" dirty="0"/>
              <a:t>ABILASH .S 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951" y="3037681"/>
            <a:ext cx="5056083" cy="782638"/>
          </a:xfrm>
        </p:spPr>
        <p:txBody>
          <a:bodyPr/>
          <a:lstStyle/>
          <a:p>
            <a:r>
              <a:rPr lang="en-US" dirty="0">
                <a:hlinkClick r:id="rId2" action="ppaction://hlinkfile"/>
              </a:rPr>
              <a:t>SRS DOCUMENT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951" y="3037681"/>
            <a:ext cx="5056083" cy="782638"/>
          </a:xfrm>
        </p:spPr>
        <p:txBody>
          <a:bodyPr/>
          <a:lstStyle/>
          <a:p>
            <a:r>
              <a:rPr lang="en-US" dirty="0"/>
              <a:t>UML DIAGRAMS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701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BECDC6-9377-461C-BDB0-20952B717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0EB2F-2F90-4B15-9DBD-869D0EF10A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740" y="497150"/>
            <a:ext cx="10653204" cy="6267634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IN" b="0" i="0" u="none" strike="noStrike" baseline="0" dirty="0">
                <a:solidFill>
                  <a:srgbClr val="FFFF00"/>
                </a:solidFill>
                <a:latin typeface="ArialMT"/>
              </a:rPr>
              <a:t>Name </a:t>
            </a:r>
            <a:r>
              <a:rPr lang="en-IN" b="0" i="0" u="none" strike="noStrike" baseline="0" dirty="0">
                <a:solidFill>
                  <a:schemeClr val="bg1"/>
                </a:solidFill>
                <a:latin typeface="ArialMT"/>
              </a:rPr>
              <a:t>– PASSPORT 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ArialMT"/>
              </a:rPr>
              <a:t>AUTOMATION  SYSTEM (PAS)</a:t>
            </a:r>
            <a:endParaRPr lang="en-IN" b="0" i="0" u="none" strike="noStrike" baseline="0" dirty="0">
              <a:solidFill>
                <a:schemeClr val="bg1"/>
              </a:solidFill>
              <a:latin typeface="ArialMT"/>
            </a:endParaRPr>
          </a:p>
          <a:p>
            <a:pPr marL="0" indent="0" algn="l">
              <a:buNone/>
            </a:pPr>
            <a:r>
              <a:rPr lang="en-IN" b="0" i="0" u="none" strike="noStrike" baseline="0" dirty="0">
                <a:solidFill>
                  <a:srgbClr val="FFFF00"/>
                </a:solidFill>
                <a:latin typeface="ArialMT"/>
              </a:rPr>
              <a:t>Primary Actor </a:t>
            </a:r>
            <a:r>
              <a:rPr lang="en-IN" b="0" i="0" u="none" strike="noStrike" baseline="0" dirty="0">
                <a:solidFill>
                  <a:schemeClr val="bg1"/>
                </a:solidFill>
                <a:latin typeface="ArialMT"/>
              </a:rPr>
              <a:t>– Applicant, Police</a:t>
            </a:r>
          </a:p>
          <a:p>
            <a:pPr marL="0" indent="0" algn="l">
              <a:buNone/>
            </a:pPr>
            <a:endParaRPr lang="en-IN" b="0" i="0" u="none" strike="noStrike" baseline="0" dirty="0">
              <a:solidFill>
                <a:schemeClr val="bg1"/>
              </a:solidFill>
              <a:latin typeface="ArialMT"/>
            </a:endParaRP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FFFF00"/>
                </a:solidFill>
                <a:latin typeface="ArialMT"/>
              </a:rPr>
              <a:t>Goal in Context 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ArialMT"/>
              </a:rPr>
              <a:t>– To Issue Passport for the applicant after verifying the details provided in an online mode to make the 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  <a:latin typeface="ArialMT"/>
              </a:rPr>
              <a:t>                              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ArialMT"/>
              </a:rPr>
              <a:t>work faster.</a:t>
            </a:r>
          </a:p>
          <a:p>
            <a:pPr marL="0" indent="0" algn="l">
              <a:buNone/>
            </a:pPr>
            <a:endParaRPr lang="en-US" b="0" i="0" u="none" strike="noStrike" baseline="0" dirty="0">
              <a:solidFill>
                <a:schemeClr val="bg1"/>
              </a:solidFill>
              <a:latin typeface="ArialMT"/>
            </a:endParaRP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FFFF00"/>
                </a:solidFill>
                <a:latin typeface="ArialMT"/>
              </a:rPr>
              <a:t>Preconditions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ArialMT"/>
              </a:rPr>
              <a:t> – PAS system has to be programmed and as to register an applicant for the passport verification. </a:t>
            </a:r>
          </a:p>
          <a:p>
            <a:pPr marL="0" indent="0" algn="l">
              <a:buNone/>
            </a:pPr>
            <a:endParaRPr lang="en-US" b="0" i="0" u="none" strike="noStrike" baseline="0" dirty="0">
              <a:solidFill>
                <a:schemeClr val="bg1"/>
              </a:solidFill>
              <a:latin typeface="ArialMT"/>
            </a:endParaRP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FFFF00"/>
                </a:solidFill>
                <a:latin typeface="ArialMT"/>
              </a:rPr>
              <a:t>Scenario 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ArialMT"/>
              </a:rPr>
              <a:t>– 1. Applicant observers the PAS Dashboard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chemeClr val="bg1"/>
                </a:solidFill>
                <a:latin typeface="ArialMT"/>
              </a:rPr>
              <a:t>                  2. Applicant Register himself for availing a passport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chemeClr val="bg1"/>
                </a:solidFill>
                <a:latin typeface="ArialMT"/>
              </a:rPr>
              <a:t>                  3. Applicant enters the personal details and submit valid document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chemeClr val="bg1"/>
                </a:solidFill>
                <a:latin typeface="ArialMT"/>
              </a:rPr>
              <a:t>                  4. Applicant receives acknowledgment about his status.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  <a:latin typeface="ArialMT"/>
              </a:rPr>
              <a:t>                  5. Police will update the details about the Applicant as per their records </a:t>
            </a:r>
            <a:endParaRPr lang="en-US" b="0" i="0" u="none" strike="noStrike" baseline="0" dirty="0">
              <a:solidFill>
                <a:schemeClr val="bg1"/>
              </a:solidFill>
              <a:latin typeface="ArialMT"/>
            </a:endParaRPr>
          </a:p>
          <a:p>
            <a:pPr marL="0" indent="0" algn="l">
              <a:buNone/>
            </a:pPr>
            <a:endParaRPr lang="en-US" b="0" i="0" u="none" strike="noStrike" baseline="0" dirty="0">
              <a:solidFill>
                <a:schemeClr val="bg1"/>
              </a:solidFill>
              <a:latin typeface="ArialMT"/>
            </a:endParaRP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FFFF00"/>
                </a:solidFill>
                <a:latin typeface="ArialMT"/>
              </a:rPr>
              <a:t>Triggers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ArialMT"/>
              </a:rPr>
              <a:t> – On Completion of every activity a the database should be updated properly</a:t>
            </a:r>
          </a:p>
          <a:p>
            <a:pPr marL="0" indent="0" algn="l">
              <a:buNone/>
            </a:pPr>
            <a:r>
              <a:rPr lang="en-IN" b="0" i="0" u="none" strike="noStrike" baseline="0" dirty="0">
                <a:solidFill>
                  <a:srgbClr val="FFFF00"/>
                </a:solidFill>
                <a:latin typeface="ArialMT"/>
              </a:rPr>
              <a:t>Extensions points</a:t>
            </a:r>
            <a:r>
              <a:rPr lang="en-IN" b="0" i="0" u="none" strike="noStrike" baseline="0" dirty="0">
                <a:solidFill>
                  <a:schemeClr val="bg1"/>
                </a:solidFill>
                <a:latin typeface="ArialMT"/>
              </a:rPr>
              <a:t> -  -</a:t>
            </a:r>
          </a:p>
          <a:p>
            <a:pPr marL="0" indent="0" algn="l">
              <a:buNone/>
            </a:pPr>
            <a:endParaRPr lang="en-IN" b="0" i="0" u="none" strike="noStrike" baseline="0" dirty="0">
              <a:solidFill>
                <a:schemeClr val="bg1"/>
              </a:solidFill>
              <a:latin typeface="ArialMT"/>
            </a:endParaRP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FFFF00"/>
                </a:solidFill>
                <a:latin typeface="ArialMT"/>
              </a:rPr>
              <a:t>Exceptions 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ArialMT"/>
              </a:rPr>
              <a:t> –  1. The PAS Dashboard is not ready</a:t>
            </a:r>
          </a:p>
          <a:p>
            <a:pPr marL="0" indent="0" algn="l">
              <a:buNone/>
            </a:pPr>
            <a:r>
              <a:rPr lang="en-IN" b="0" i="0" u="none" strike="noStrike" baseline="0" dirty="0">
                <a:solidFill>
                  <a:schemeClr val="bg1"/>
                </a:solidFill>
                <a:latin typeface="ArialMT"/>
              </a:rPr>
              <a:t>                        2. Invalid Documents are uploaded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chemeClr val="bg1"/>
                </a:solidFill>
                <a:latin typeface="ArialMT"/>
              </a:rPr>
              <a:t>                        3. </a:t>
            </a:r>
            <a:r>
              <a:rPr lang="en-US" dirty="0">
                <a:solidFill>
                  <a:schemeClr val="bg1"/>
                </a:solidFill>
                <a:latin typeface="ArialMT"/>
              </a:rPr>
              <a:t>Existing criminal case on Applicant</a:t>
            </a:r>
            <a:endParaRPr lang="en-US" b="0" i="0" u="none" strike="noStrike" baseline="0" dirty="0">
              <a:solidFill>
                <a:schemeClr val="bg1"/>
              </a:solidFill>
              <a:latin typeface="ArialMT"/>
            </a:endParaRPr>
          </a:p>
          <a:p>
            <a:pPr marL="0" indent="0" algn="l">
              <a:buNone/>
            </a:pPr>
            <a:r>
              <a:rPr lang="en-IN" b="0" i="0" u="none" strike="noStrike" baseline="0" dirty="0">
                <a:solidFill>
                  <a:schemeClr val="bg1"/>
                </a:solidFill>
                <a:latin typeface="ArialMT"/>
              </a:rPr>
              <a:t>                        4. </a:t>
            </a:r>
            <a:r>
              <a:rPr lang="en-IN" dirty="0">
                <a:solidFill>
                  <a:schemeClr val="bg1"/>
                </a:solidFill>
                <a:latin typeface="ArialMT"/>
              </a:rPr>
              <a:t>Administrator’s Dashboard is not working</a:t>
            </a:r>
            <a:endParaRPr lang="en-IN" b="0" i="0" u="none" strike="noStrike" baseline="0" dirty="0">
              <a:solidFill>
                <a:schemeClr val="bg1"/>
              </a:solidFill>
              <a:latin typeface="ArialMT"/>
            </a:endParaRP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chemeClr val="bg1"/>
                </a:solidFill>
                <a:latin typeface="ArialMT"/>
              </a:rPr>
              <a:t>                        5. Total number of allowed submission after rejection 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chemeClr val="bg1"/>
                </a:solidFill>
                <a:latin typeface="ArialMT"/>
              </a:rPr>
              <a:t>                       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FFFF00"/>
                </a:solidFill>
                <a:latin typeface="ArialMT"/>
              </a:rPr>
              <a:t>Priority 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ArialMT"/>
              </a:rPr>
              <a:t>– Essential and must be implemented in Passport Automation System</a:t>
            </a:r>
          </a:p>
          <a:p>
            <a:pPr marL="0" indent="0" algn="l">
              <a:buNone/>
            </a:pPr>
            <a:r>
              <a:rPr lang="en-IN" b="0" i="0" u="none" strike="noStrike" baseline="0" dirty="0">
                <a:solidFill>
                  <a:srgbClr val="FFFF00"/>
                </a:solidFill>
                <a:latin typeface="ArialMT"/>
              </a:rPr>
              <a:t>Secondary Actor </a:t>
            </a:r>
            <a:r>
              <a:rPr lang="en-IN" b="0" i="0" u="none" strike="noStrike" baseline="0" dirty="0">
                <a:solidFill>
                  <a:schemeClr val="bg1"/>
                </a:solidFill>
                <a:latin typeface="ArialMT"/>
              </a:rPr>
              <a:t>– Administrator, Regional Administrator</a:t>
            </a:r>
          </a:p>
          <a:p>
            <a:pPr marL="0" indent="0" algn="l">
              <a:buNone/>
            </a:pPr>
            <a:endParaRPr lang="en-IN" b="0" i="0" u="none" strike="noStrike" baseline="0" dirty="0">
              <a:solidFill>
                <a:schemeClr val="bg1"/>
              </a:solidFill>
              <a:latin typeface="ArialMT"/>
            </a:endParaRP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FFFF00"/>
                </a:solidFill>
                <a:latin typeface="ArialMT"/>
              </a:rPr>
              <a:t>Open Issues 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ArialMT"/>
              </a:rPr>
              <a:t>- – 1. Is there a need to display any additional Information by the Dashboard?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chemeClr val="bg1"/>
                </a:solidFill>
                <a:latin typeface="ArialMT"/>
              </a:rPr>
              <a:t>                           2. For how many times the Applicant can apply after rejection?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chemeClr val="bg1"/>
                </a:solidFill>
                <a:latin typeface="ArialMT"/>
              </a:rPr>
              <a:t>                           3. How much time is allowed to the Administrator  to update Applicant about the process</a:t>
            </a:r>
            <a:r>
              <a:rPr lang="en-IN" b="0" i="0" u="none" strike="noStrike" baseline="0" dirty="0">
                <a:solidFill>
                  <a:schemeClr val="bg1"/>
                </a:solidFill>
                <a:latin typeface="ArialMT"/>
              </a:rPr>
              <a:t>?</a:t>
            </a:r>
            <a:endParaRPr lang="en-IN" sz="1000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B00351-CB31-4E4C-9BA3-6C13A4EEE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22" y="163621"/>
            <a:ext cx="2771955" cy="333529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USECASE TEMPLATE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3025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F4F93-59D3-4299-8536-E6E4F8368B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53CE02-4DED-48B7-89FF-FFEDB416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944" y="162733"/>
            <a:ext cx="5662279" cy="929219"/>
          </a:xfrm>
        </p:spPr>
        <p:txBody>
          <a:bodyPr>
            <a:normAutofit fontScale="90000"/>
          </a:bodyPr>
          <a:lstStyle/>
          <a:p>
            <a:r>
              <a:rPr lang="en-US" dirty="0"/>
              <a:t>USECASE DIAGRAM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242474-4B89-47A0-8A57-F01634E3074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29" y="1091952"/>
            <a:ext cx="10644326" cy="560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75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699" y="179072"/>
            <a:ext cx="6188601" cy="782638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DOMAIN MODEL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6FE084-ED58-4BB6-8A7D-118395E16AA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4" y="961710"/>
            <a:ext cx="10617693" cy="57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8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958" y="223459"/>
            <a:ext cx="5056083" cy="782638"/>
          </a:xfrm>
        </p:spPr>
        <p:txBody>
          <a:bodyPr>
            <a:normAutofit/>
          </a:bodyPr>
          <a:lstStyle/>
          <a:p>
            <a:r>
              <a:rPr lang="en-US" dirty="0"/>
              <a:t>CLASS DIAGRAM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368A9-A5FA-4CEB-B972-07879F08AB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05" y="1006098"/>
            <a:ext cx="10404629" cy="56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0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0775" y="179072"/>
            <a:ext cx="6230449" cy="782638"/>
          </a:xfrm>
        </p:spPr>
        <p:txBody>
          <a:bodyPr>
            <a:normAutofit/>
          </a:bodyPr>
          <a:lstStyle/>
          <a:p>
            <a:r>
              <a:rPr lang="en-US" dirty="0"/>
              <a:t>SEQUENCE DIAGRAM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AC49D9-894B-46F1-93DD-E39739DED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19" y="988826"/>
            <a:ext cx="10768614" cy="569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5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75</TotalTime>
  <Words>314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ArialMT</vt:lpstr>
      <vt:lpstr>Calibri</vt:lpstr>
      <vt:lpstr>Lucida Grande</vt:lpstr>
      <vt:lpstr>Verdana</vt:lpstr>
      <vt:lpstr>Wingdings</vt:lpstr>
      <vt:lpstr>Office Theme</vt:lpstr>
      <vt:lpstr>PASSPORT AUTOMATION SYSTEM</vt:lpstr>
      <vt:lpstr>GROUP MEMBERS</vt:lpstr>
      <vt:lpstr>SRS DOCUMENT</vt:lpstr>
      <vt:lpstr>UML DIAGRAMS</vt:lpstr>
      <vt:lpstr>USECASE TEMPLATE</vt:lpstr>
      <vt:lpstr>USECASE DIAGRAM</vt:lpstr>
      <vt:lpstr>BASIC DOMAIN MODEL</vt:lpstr>
      <vt:lpstr>CLASS DIAGRAM</vt:lpstr>
      <vt:lpstr>SEQUENCE DIAGRAM</vt:lpstr>
      <vt:lpstr>COLLABORATION DIAGRAM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PASSPORT AUTOMATION SYSTEM</dc:title>
  <dc:creator>S . DHEERAJ PRAKASH</dc:creator>
  <cp:lastModifiedBy>S . DHEERAJ PRAKASH</cp:lastModifiedBy>
  <cp:revision>4</cp:revision>
  <dcterms:created xsi:type="dcterms:W3CDTF">2021-09-14T13:41:32Z</dcterms:created>
  <dcterms:modified xsi:type="dcterms:W3CDTF">2021-09-15T03:56:10Z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