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0" r:id="rId3"/>
    <p:sldId id="267" r:id="rId4"/>
    <p:sldId id="268" r:id="rId5"/>
    <p:sldId id="304" r:id="rId6"/>
    <p:sldId id="3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07A6-F614-B400-67A0-1DBCEC700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E4CBA-4C98-2702-1E39-3CF6F047E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033B3-A463-EE2E-3D45-A7D676DC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0477-7931-800A-06AC-681900B9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4D78-F3B3-A8D8-7D5E-483DA6DF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0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5E36-F9D6-36AF-B74A-39D70F73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01BEB-3396-D10B-47CA-F249DE546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9CD4-2F00-60B0-7143-46967F9C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0DC8F-8FBF-6F18-5CB5-8ECC1610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9F47-2541-44EF-6309-711385E0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2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15CAD-F80F-AA2E-897E-2290AE58E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320D8-CC01-370B-735B-975C662C7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269DF-0BDB-230E-0C7A-C284C81A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76895-4C6F-D905-FED6-1EFBE8BC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2D835-AA45-5384-8564-BD6ACF18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0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375C-E4A7-30B2-87C9-0DAC8352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5B76-7353-E3FA-1472-76F6B2DD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1DDB0-5D39-9722-6BB9-43AC2743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81782-A2A0-2638-D516-D8773A36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B3A11-EF9C-F02E-0711-F7A2CEF6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91A8-5DEB-04A3-8F1C-B5B700ED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7CE26-B62A-60A8-98C1-4BC6CD0C6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C6904-0199-EEF7-40CD-10F11756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3DD8-E908-4E35-DC26-02FEBC99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80AEA-32C2-9013-5A04-DAF889E5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9C8C-9545-D2DC-771D-759EB082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7078-3272-01A4-CDC3-AFEE34448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195E0-48AB-A8FE-49D2-7296DB4F0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D95EF-4699-CE82-79B5-B0A1235A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8503E-8BEC-EBBF-EB84-C171E681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27AD9-277A-4778-1717-AB8EE346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6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9BEF-11B4-9A40-625E-F3242E2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55E6E-D7B7-E80A-801A-783718A6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55D03-E6C7-9CFA-F780-B78645201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B09FF-B5F5-EFE9-DE3F-EEF17F588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4F056-F092-B9C9-265C-660FAB2E7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54E8C-299B-8874-C22C-E699C2E4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29D0C-103D-A431-3234-C56DC94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674E6-64A0-C435-CE70-C7E60162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3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F88F-4E43-8C14-6215-9D6E445E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BB82A-F41F-7C88-4018-D0BC81F9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4B214-13B0-A504-4AA4-9F12F11B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8B84D-2537-92C0-9C7F-40708914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5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7E682-754B-B584-4433-F080DF91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F01A6-0EF8-9E19-7C38-2A302E79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FDC31-2E8F-A1FB-94AB-3D8BAD99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0788-B5F2-3C98-C629-C3C57434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FB3D-2107-F8AD-D1FA-A84DEC05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6AA8F-75BD-777B-A585-7AF5F2502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BE2B4-EF12-1E5F-2378-306D0A70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73227-3E54-1BE9-6942-385C62FD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2DE95-48EF-C32F-E9E8-3D5C781F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CE3B-97A9-FE79-F51D-C747C03A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090C5-8013-5710-50D6-6304BCFA6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8F4E-058E-9C4D-967A-CB3BC8787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86863-8CD0-C391-C41C-2522745A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FABA-303A-4EBD-8BCC-D5FC76AD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9CF34-FAAF-53CC-E3A1-AE57D1E6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6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15BA1-2DFA-9ECA-DC16-D325C36B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C1473-B0E8-7900-0E39-3E135078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AF0FD-7A77-54BC-2316-7570E0F2A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84F9-5915-4105-8249-F88D791789A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3CF2-A6A7-B249-0AB4-DEA37279B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758BF-FE2B-2C83-832F-DC1719FD5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Mixtape: The Podcast">
            <a:extLst>
              <a:ext uri="{FF2B5EF4-FFF2-40B4-BE49-F238E27FC236}">
                <a16:creationId xmlns:a16="http://schemas.microsoft.com/office/drawing/2014/main" id="{F6042501-FDDE-B9E0-17B1-720B4CBE46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986" y="32657"/>
            <a:ext cx="1094014" cy="109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83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5D9332-8D52-8E52-57C9-1A1FA1726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8FE20B1-B115-8FE0-52F8-EE974594945D}"/>
              </a:ext>
            </a:extLst>
          </p:cNvPr>
          <p:cNvSpPr txBox="1">
            <a:spLocks/>
          </p:cNvSpPr>
          <p:nvPr/>
        </p:nvSpPr>
        <p:spPr>
          <a:xfrm>
            <a:off x="838200" y="5560477"/>
            <a:ext cx="10515600" cy="7191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Palatino Linotype" panose="02040502050505030304" pitchFamily="18" charset="0"/>
              </a:rPr>
              <a:t>Bonus Section. Be careful when collecting your data</a:t>
            </a:r>
          </a:p>
        </p:txBody>
      </p:sp>
    </p:spTree>
    <p:extLst>
      <p:ext uri="{BB962C8B-B14F-4D97-AF65-F5344CB8AC3E}">
        <p14:creationId xmlns:p14="http://schemas.microsoft.com/office/powerpoint/2010/main" val="44657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CC9F-C3B2-ABA5-0D5D-7DCDC153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12" y="292444"/>
            <a:ext cx="11220450" cy="8810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Collecting unique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9D46-8500-B0F5-AA06-4640B90F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2412"/>
            <a:ext cx="12192000" cy="326372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Palatino Linotype" panose="02040502050505030304" pitchFamily="18" charset="0"/>
              </a:rPr>
              <a:t>The data collection process is where the empirical component of your project begins.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200" dirty="0">
                <a:latin typeface="Palatino Linotype" panose="02040502050505030304" pitchFamily="18" charset="0"/>
              </a:rPr>
              <a:t>It is also one of the most important.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200" dirty="0">
                <a:latin typeface="Palatino Linotype" panose="02040502050505030304" pitchFamily="18" charset="0"/>
              </a:rPr>
              <a:t>It does not matter if you are using the newest and fanciest estimator, when you are using it on a data set filled with systematic errors.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200" dirty="0">
                <a:latin typeface="Palatino Linotype" panose="02040502050505030304" pitchFamily="18" charset="0"/>
              </a:rPr>
              <a:t>You don’t want to publish a paper, have it cited 1,000 times, and find out 15 years later that your estimates were a product of data transcription errors…</a:t>
            </a:r>
            <a:endParaRPr lang="en-US" sz="2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44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65DE23B-3B56-BF44-1FBD-80F4D6EDC623}"/>
              </a:ext>
            </a:extLst>
          </p:cNvPr>
          <p:cNvSpPr txBox="1">
            <a:spLocks/>
          </p:cNvSpPr>
          <p:nvPr/>
        </p:nvSpPr>
        <p:spPr>
          <a:xfrm>
            <a:off x="164757" y="574550"/>
            <a:ext cx="10981037" cy="172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en-US" sz="6400" b="1" dirty="0">
                <a:latin typeface="Arial" pitchFamily="34" charset="0"/>
              </a:rPr>
            </a:br>
            <a:br>
              <a:rPr lang="en-US" altLang="en-US" sz="6400" b="1" dirty="0">
                <a:latin typeface="Arial" pitchFamily="34" charset="0"/>
              </a:rPr>
            </a:br>
            <a:br>
              <a:rPr lang="en-US" altLang="en-US" sz="6400" b="1" dirty="0">
                <a:latin typeface="Arial" pitchFamily="34" charset="0"/>
              </a:rPr>
            </a:br>
            <a:br>
              <a:rPr lang="en-US" altLang="en-US" sz="6400" b="1" dirty="0">
                <a:latin typeface="Palatino Linotype" panose="02040502050505030304" pitchFamily="18" charset="0"/>
              </a:rPr>
            </a:br>
            <a:r>
              <a:rPr lang="en-US" altLang="en-US" sz="80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Re-examining the Contribution of Public Health Efforts to the Decline in Urban Mortality</a:t>
            </a:r>
            <a:br>
              <a:rPr lang="en-US" altLang="en-US" sz="80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</a:br>
            <a:br>
              <a:rPr lang="en-US" altLang="en-US" sz="8000" dirty="0">
                <a:latin typeface="Palatino Linotype" panose="02040502050505030304" pitchFamily="18" charset="0"/>
                <a:cs typeface="Times New Roman" panose="02020603050405020304" pitchFamily="18" charset="0"/>
              </a:rPr>
            </a:br>
            <a:r>
              <a:rPr lang="en-US" altLang="en-US" sz="8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D. Mark Anderson</a:t>
            </a:r>
            <a:br>
              <a:rPr lang="en-US" altLang="en-US" sz="8000" dirty="0">
                <a:latin typeface="Palatino Linotype" panose="02040502050505030304" pitchFamily="18" charset="0"/>
                <a:cs typeface="Times New Roman" panose="02020603050405020304" pitchFamily="18" charset="0"/>
              </a:rPr>
            </a:br>
            <a:br>
              <a:rPr lang="en-US" altLang="en-US" sz="8000" dirty="0">
                <a:latin typeface="Palatino Linotype" panose="02040502050505030304" pitchFamily="18" charset="0"/>
                <a:cs typeface="Times New Roman" panose="02020603050405020304" pitchFamily="18" charset="0"/>
              </a:rPr>
            </a:br>
            <a:r>
              <a:rPr lang="en-US" altLang="en-US" sz="8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Kerwin Charles</a:t>
            </a:r>
            <a:br>
              <a:rPr lang="en-US" altLang="en-US" sz="8000" dirty="0">
                <a:latin typeface="Palatino Linotype" panose="02040502050505030304" pitchFamily="18" charset="0"/>
                <a:cs typeface="Times New Roman" panose="02020603050405020304" pitchFamily="18" charset="0"/>
              </a:rPr>
            </a:br>
            <a:br>
              <a:rPr lang="en-US" altLang="en-US" sz="8000" dirty="0">
                <a:latin typeface="Palatino Linotype" panose="02040502050505030304" pitchFamily="18" charset="0"/>
                <a:cs typeface="Times New Roman" panose="02020603050405020304" pitchFamily="18" charset="0"/>
              </a:rPr>
            </a:br>
            <a:r>
              <a:rPr lang="en-US" altLang="en-US" sz="8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Daniel Rees </a:t>
            </a:r>
          </a:p>
          <a:p>
            <a:endParaRPr lang="en-US" altLang="en-US" sz="8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0" i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AEJ: Applied (</a:t>
            </a:r>
            <a:r>
              <a:rPr lang="en-US" altLang="en-US" sz="8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2022)</a:t>
            </a:r>
            <a:r>
              <a:rPr lang="en-US" altLang="en-US" sz="8000" i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14: 126-157</a:t>
            </a:r>
            <a:br>
              <a:rPr lang="en-US" altLang="en-US" sz="6400" dirty="0">
                <a:latin typeface="Palatino Linotype" panose="02040502050505030304" pitchFamily="18" charset="0"/>
                <a:cs typeface="Times New Roman" panose="02020603050405020304" pitchFamily="18" charset="0"/>
              </a:rPr>
            </a:br>
            <a:endParaRPr lang="en-US" altLang="en-US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900" b="1" dirty="0">
                <a:latin typeface="Arial" pitchFamily="34" charset="0"/>
              </a:rPr>
            </a:br>
            <a:br>
              <a:rPr lang="en-US" altLang="en-US" sz="3200" b="1" dirty="0">
                <a:latin typeface="Arial" pitchFamily="34" charset="0"/>
              </a:rPr>
            </a:br>
            <a:br>
              <a:rPr lang="en-US" altLang="en-US" sz="3200" b="1" dirty="0">
                <a:latin typeface="Arial" pitchFamily="34" charset="0"/>
              </a:rPr>
            </a:br>
            <a:br>
              <a:rPr lang="en-US" altLang="en-US" sz="3200" b="1" dirty="0">
                <a:latin typeface="Arial" pitchFamily="34" charset="0"/>
              </a:rPr>
            </a:br>
            <a:endParaRPr lang="en-US" altLang="en-US" sz="3200" b="1" dirty="0">
              <a:latin typeface="Arial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E9B02E-DBF1-3397-0B9D-F798CDB5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27780"/>
            <a:ext cx="12192000" cy="3263728"/>
          </a:xfrm>
        </p:spPr>
        <p:txBody>
          <a:bodyPr>
            <a:noAutofit/>
          </a:bodyPr>
          <a:lstStyle/>
          <a:p>
            <a:r>
              <a:rPr lang="en-US" alt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Using data on 25 major American cities for the years 1900-1940, we revisited the causes of the urban mortality decline at the turn of the 20</a:t>
            </a:r>
            <a:r>
              <a:rPr lang="en-US" altLang="en-US" sz="2000" baseline="30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 </a:t>
            </a:r>
            <a:r>
              <a:rPr lang="en-US" alt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century  </a:t>
            </a:r>
          </a:p>
          <a:p>
            <a:pPr marL="0" indent="0">
              <a:buNone/>
            </a:pPr>
            <a:endParaRPr lang="en-US" altLang="en-US" sz="1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Following previous researchers, we explored the extent to which filtering and chlorinating water supplies contributed to the decline in urban mortality</a:t>
            </a:r>
          </a:p>
          <a:p>
            <a:pPr marL="0" indent="0">
              <a:buNone/>
            </a:pPr>
            <a:endParaRPr lang="en-US" altLang="en-US" sz="1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 addition, we explored the effects of other municipal-level efforts that were, at the time, viewed as critical in the fight against food- and water-borne diseases but have not received as much attention</a:t>
            </a:r>
          </a:p>
          <a:p>
            <a:pPr lvl="1"/>
            <a:r>
              <a:rPr lang="en-US" alt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Clean water projects</a:t>
            </a:r>
          </a:p>
          <a:p>
            <a:pPr lvl="1"/>
            <a:r>
              <a:rPr lang="en-US" alt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Sewage treatment plants</a:t>
            </a:r>
          </a:p>
          <a:p>
            <a:pPr lvl="1"/>
            <a:r>
              <a:rPr lang="en-US" alt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Milk-related interventions</a:t>
            </a:r>
          </a:p>
        </p:txBody>
      </p:sp>
    </p:spTree>
    <p:extLst>
      <p:ext uri="{BB962C8B-B14F-4D97-AF65-F5344CB8AC3E}">
        <p14:creationId xmlns:p14="http://schemas.microsoft.com/office/powerpoint/2010/main" val="195051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D56BD-40C1-1271-975D-ABC648D82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35" y="1227438"/>
            <a:ext cx="11823357" cy="49495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Most interventions did not matter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Water filtration was the exception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Water filtration is associated with a 36-41 percent decease in typhoid mortality and an 11-13 percent decrease in infant mortality.  This latter estimate, however, is much smaller than those found by previous researchers, including the seminal work by Cutler and Miller (2005).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Using data from 13 major American cities for the period 1900-1936, Cutler and Miller (2005) found that filtration led to a 15% reduction in total mortality and a 35% reduction in infant mortality</a:t>
            </a:r>
          </a:p>
          <a:p>
            <a:pPr>
              <a:lnSpc>
                <a:spcPct val="90000"/>
              </a:lnSpc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Using the original data provided by Cutler and Miller (2005) and their specification, we find that the estimated effect of filtration on infant mortality shrinks by two-thirds when a series of data transcription errors are corrected.</a:t>
            </a:r>
          </a:p>
          <a:p>
            <a:endParaRPr lang="en-US" altLang="en-US" sz="2000" dirty="0">
              <a:solidFill>
                <a:schemeClr val="tx1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7AA30A-C422-F054-9555-C7CFAAD0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338201"/>
            <a:ext cx="10515600" cy="68567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What did we find?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A6FB9-D321-5507-F14D-9D8FB3E42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92" y="3429000"/>
            <a:ext cx="5281118" cy="122692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DF0CC52-C78C-380A-0CE7-657A3C74DEB0}"/>
              </a:ext>
            </a:extLst>
          </p:cNvPr>
          <p:cNvSpPr/>
          <p:nvPr/>
        </p:nvSpPr>
        <p:spPr>
          <a:xfrm>
            <a:off x="4390768" y="4308389"/>
            <a:ext cx="823783" cy="2306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03099C-38BB-446F-8B74-FDB66D14A870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828801"/>
          <a:ext cx="8991600" cy="4800597"/>
        </p:xfrm>
        <a:graphic>
          <a:graphicData uri="http://schemas.openxmlformats.org/drawingml/2006/table">
            <a:tbl>
              <a:tblPr firstRow="1" firstCol="1" bandRow="1"/>
              <a:tblGrid>
                <a:gridCol w="1174764">
                  <a:extLst>
                    <a:ext uri="{9D8B030D-6E8A-4147-A177-3AD203B41FA5}">
                      <a16:colId xmlns:a16="http://schemas.microsoft.com/office/drawing/2014/main" val="4247188671"/>
                    </a:ext>
                  </a:extLst>
                </a:gridCol>
                <a:gridCol w="747578">
                  <a:extLst>
                    <a:ext uri="{9D8B030D-6E8A-4147-A177-3AD203B41FA5}">
                      <a16:colId xmlns:a16="http://schemas.microsoft.com/office/drawing/2014/main" val="2110588028"/>
                    </a:ext>
                  </a:extLst>
                </a:gridCol>
                <a:gridCol w="1050743">
                  <a:extLst>
                    <a:ext uri="{9D8B030D-6E8A-4147-A177-3AD203B41FA5}">
                      <a16:colId xmlns:a16="http://schemas.microsoft.com/office/drawing/2014/main" val="3962096841"/>
                    </a:ext>
                  </a:extLst>
                </a:gridCol>
                <a:gridCol w="992177">
                  <a:extLst>
                    <a:ext uri="{9D8B030D-6E8A-4147-A177-3AD203B41FA5}">
                      <a16:colId xmlns:a16="http://schemas.microsoft.com/office/drawing/2014/main" val="2526239480"/>
                    </a:ext>
                  </a:extLst>
                </a:gridCol>
                <a:gridCol w="5026338">
                  <a:extLst>
                    <a:ext uri="{9D8B030D-6E8A-4147-A177-3AD203B41FA5}">
                      <a16:colId xmlns:a16="http://schemas.microsoft.com/office/drawing/2014/main" val="2122566362"/>
                    </a:ext>
                  </a:extLst>
                </a:gridCol>
              </a:tblGrid>
              <a:tr h="182561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Differences in Recorded Infant Mortality Counts between Cutler and Miller (2005) and the U.S. Census Bureau’s </a:t>
                      </a:r>
                      <a:r>
                        <a:rPr lang="en-US" sz="1100" b="1" i="1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Mortality Statistics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671479"/>
                  </a:ext>
                </a:extLst>
              </a:tr>
              <a:tr h="617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C&amp;M’s recorded infant mortality count</a:t>
                      </a:r>
                      <a:r>
                        <a:rPr lang="en-US" sz="900" baseline="30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Correct infant mortality count from </a:t>
                      </a:r>
                      <a:r>
                        <a:rPr lang="en-US" sz="900" i="1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Mortality </a:t>
                      </a:r>
                      <a:r>
                        <a:rPr lang="en-US" sz="900" i="1" dirty="0" err="1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Statistics</a:t>
                      </a:r>
                      <a:r>
                        <a:rPr lang="en-US" sz="900" baseline="30000" dirty="0" err="1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Reason for difference (when known)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644002"/>
                  </a:ext>
                </a:extLst>
              </a:tr>
              <a:tr h="16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Chicago, IL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6595.52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6844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226855"/>
                  </a:ext>
                </a:extLst>
              </a:tr>
              <a:tr h="16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6017.86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6252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596114"/>
                  </a:ext>
                </a:extLst>
              </a:tr>
              <a:tr h="16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6394.31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6678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98083"/>
                  </a:ext>
                </a:extLst>
              </a:tr>
              <a:tr h="16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6649.87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6939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256326"/>
                  </a:ext>
                </a:extLst>
              </a:tr>
              <a:tr h="16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6571.52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6878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109404"/>
                  </a:ext>
                </a:extLst>
              </a:tr>
              <a:tr h="16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5942.99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728672"/>
                  </a:ext>
                </a:extLst>
              </a:tr>
              <a:tr h="16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6566.35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6910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74796"/>
                  </a:ext>
                </a:extLst>
              </a:tr>
              <a:tr h="16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6246.72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6664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063955"/>
                  </a:ext>
                </a:extLst>
              </a:tr>
              <a:tr h="497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1931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2992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calculate, one needs to add white infant mortality (=2,617) and nonwhite infant mortality (=375).  It appears as if C&amp;M incorrectly added mortality for one-year-olds, rather than infants, for whites (=391) and nonwhite infant mortality, which gives their recorded total of 766.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23" marR="64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034682"/>
                  </a:ext>
                </a:extLst>
              </a:tr>
              <a:tr h="4988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Cleveland, OH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2366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1386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calculate, one needs to add white infant mortality (=1,219) and nonwhite infant mortality (=167).  It appears as if C&amp;M incorrectly added overall nonwhite mortality (=1,147) and white infant mortality (=1,219), which gives their recorded total of 2,366.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271384"/>
                  </a:ext>
                </a:extLst>
              </a:tr>
              <a:tr h="18295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Orleans, LA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571.931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1061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173793"/>
                  </a:ext>
                </a:extLst>
              </a:tr>
              <a:tr h="16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595.471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1071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776492"/>
                  </a:ext>
                </a:extLst>
              </a:tr>
              <a:tr h="16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416.903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994128"/>
                  </a:ext>
                </a:extLst>
              </a:tr>
              <a:tr h="16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500.74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792757"/>
                  </a:ext>
                </a:extLst>
              </a:tr>
              <a:tr h="16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477.419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126247"/>
                  </a:ext>
                </a:extLst>
              </a:tr>
              <a:tr h="16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492.79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375806"/>
                  </a:ext>
                </a:extLst>
              </a:tr>
              <a:tr h="16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404.008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285152"/>
                  </a:ext>
                </a:extLst>
              </a:tr>
              <a:tr h="16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446.364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067823"/>
                  </a:ext>
                </a:extLst>
              </a:tr>
              <a:tr h="16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Pittsburgh, PA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1580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C&amp;M incorrectly recorded the overall mortality count instead of the infant mortality count.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132962"/>
                  </a:ext>
                </a:extLst>
              </a:tr>
              <a:tr h="16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C&amp;M incorrectly entered “1771” as “771”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502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DA6BC3-B6F3-48C4-B7B9-3FB7242DF888}"/>
              </a:ext>
            </a:extLst>
          </p:cNvPr>
          <p:cNvSpPr txBox="1"/>
          <p:nvPr/>
        </p:nvSpPr>
        <p:spPr>
          <a:xfrm>
            <a:off x="1524000" y="44294"/>
            <a:ext cx="9144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infant mortality, 79 city-year observations in the C&amp;M data set are recorded incorrectly (out of N = 415)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9 out of the 13 cities in their sample, C&amp;M make systematic transcription errors for the years 1910-1917</a:t>
            </a:r>
          </a:p>
          <a:p>
            <a:pPr marL="574675" lvl="1" indent="-117475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are not large for some cities (e.g., Chicago)</a:t>
            </a:r>
          </a:p>
          <a:p>
            <a:pPr marL="574675" lvl="1" indent="-117475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for other cities, however, are substantial (e.g., New Orleans)</a:t>
            </a:r>
          </a:p>
          <a:p>
            <a:pPr marL="574675" lvl="1" indent="-117475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cases, the values recorded by C&amp;M are less than the correct counts from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Mortality Statistics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the systematic errors for the years 1910-1917, C&amp;M make several other transcription mistakes, some of which can be easily explained.</a:t>
            </a:r>
          </a:p>
        </p:txBody>
      </p:sp>
    </p:spTree>
    <p:extLst>
      <p:ext uri="{BB962C8B-B14F-4D97-AF65-F5344CB8AC3E}">
        <p14:creationId xmlns:p14="http://schemas.microsoft.com/office/powerpoint/2010/main" val="30212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8">
            <a:extLst>
              <a:ext uri="{FF2B5EF4-FFF2-40B4-BE49-F238E27FC236}">
                <a16:creationId xmlns:a16="http://schemas.microsoft.com/office/drawing/2014/main" id="{42F41D4F-526E-4E6F-B362-85B49F26A70C}"/>
              </a:ext>
            </a:extLst>
          </p:cNvPr>
          <p:cNvGraphicFramePr>
            <a:graphicFrameLocks/>
          </p:cNvGraphicFramePr>
          <p:nvPr/>
        </p:nvGraphicFramePr>
        <p:xfrm>
          <a:off x="1676400" y="685800"/>
          <a:ext cx="8839200" cy="530342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1334768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54792377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64">
                <a:tc grid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Comparing our Infant Mortality Estimates to those of Cutler and Miller (2005)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163595"/>
                  </a:ext>
                </a:extLst>
              </a:tr>
              <a:tr h="366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(1)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Replicating C&amp;M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(2)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Column (1) +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cluster        SEs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(3)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Column (2) + correct mortality counts 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(4)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Column (3) + correct dates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(5)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Our specification limited to C&amp;M’s city-years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Filtration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-.429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***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(.090)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-.429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***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(.138)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 -.125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(.068)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-.067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(.057)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-.100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**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(.045)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1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957802"/>
                  </a:ext>
                </a:extLst>
              </a:tr>
              <a:tr h="354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415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415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410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410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415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965804"/>
                  </a:ext>
                </a:extLst>
              </a:tr>
              <a:tr h="3447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Years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1905-1936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1905-1936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1905-1936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1905-1936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1905-1936</a:t>
                      </a: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95811"/>
                  </a:ext>
                </a:extLst>
              </a:tr>
              <a:tr h="658613">
                <a:tc grid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Notes: The dependent variable is equal to the natural log of the infant mortality rate in city 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year 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 Controls for the C&amp;M regressions include those listed in Appendix Table 5, municipality fixed effects, year fixed effects and municipality-specific linear trends.  Controls for our regression include those listed in Table 5, municipality fixed effects, year fixed effects and municipality-specific linear trends.  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62" marR="91462"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elveticaNeueLT Std"/>
                        <a:cs typeface="HelveticaNeueLT Std"/>
                      </a:endParaRP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elveticaNeueLT Std"/>
                        <a:cs typeface="HelveticaNeueLT Std"/>
                      </a:endParaRP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elveticaNeueLT Std"/>
                        <a:cs typeface="HelveticaNeueLT Std"/>
                      </a:endParaRP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0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AB0899F-92CC-4F03-AE99-375B13846225}" vid="{E3288AC6-8055-4991-B73C-87F3D2DE19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 Template</Template>
  <TotalTime>18776</TotalTime>
  <Words>974</Words>
  <Application>Microsoft Office PowerPoint</Application>
  <PresentationFormat>Widescreen</PresentationFormat>
  <Paragraphs>204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Palatino Linotype</vt:lpstr>
      <vt:lpstr>Times New Roman</vt:lpstr>
      <vt:lpstr>Office Theme</vt:lpstr>
      <vt:lpstr>PowerPoint Presentation</vt:lpstr>
      <vt:lpstr>Collecting unique data sets</vt:lpstr>
      <vt:lpstr>PowerPoint Presentation</vt:lpstr>
      <vt:lpstr>What did we find?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Mark</dc:creator>
  <cp:lastModifiedBy>Anderson, Mark</cp:lastModifiedBy>
  <cp:revision>90</cp:revision>
  <dcterms:created xsi:type="dcterms:W3CDTF">2022-07-20T20:22:44Z</dcterms:created>
  <dcterms:modified xsi:type="dcterms:W3CDTF">2022-08-11T06:00:56Z</dcterms:modified>
</cp:coreProperties>
</file>