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58" r:id="rId4"/>
    <p:sldId id="259" r:id="rId5"/>
    <p:sldId id="260" r:id="rId6"/>
    <p:sldId id="261" r:id="rId7"/>
    <p:sldId id="262" r:id="rId8"/>
    <p:sldId id="263" r:id="rId9"/>
    <p:sldId id="264" r:id="rId10"/>
    <p:sldId id="265" r:id="rId11"/>
    <p:sldId id="267" r:id="rId12"/>
    <p:sldId id="269" r:id="rId13"/>
    <p:sldId id="270" r:id="rId14"/>
    <p:sldId id="284" r:id="rId15"/>
    <p:sldId id="271" r:id="rId16"/>
    <p:sldId id="272" r:id="rId17"/>
    <p:sldId id="273" r:id="rId18"/>
    <p:sldId id="274" r:id="rId19"/>
    <p:sldId id="275" r:id="rId20"/>
    <p:sldId id="276" r:id="rId21"/>
    <p:sldId id="277" r:id="rId22"/>
    <p:sldId id="285" r:id="rId23"/>
    <p:sldId id="278" r:id="rId24"/>
    <p:sldId id="279" r:id="rId25"/>
    <p:sldId id="280"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37" autoAdjust="0"/>
    <p:restoredTop sz="94660"/>
  </p:normalViewPr>
  <p:slideViewPr>
    <p:cSldViewPr snapToGrid="0">
      <p:cViewPr varScale="1">
        <p:scale>
          <a:sx n="156" d="100"/>
          <a:sy n="156" d="100"/>
        </p:scale>
        <p:origin x="216"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307A6-F614-B400-67A0-1DBCEC700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DE4CBA-4C98-2702-1E39-3CF6F047E6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1033B3-A463-EE2E-3D45-A7D676DCCCA3}"/>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5" name="Footer Placeholder 4">
            <a:extLst>
              <a:ext uri="{FF2B5EF4-FFF2-40B4-BE49-F238E27FC236}">
                <a16:creationId xmlns:a16="http://schemas.microsoft.com/office/drawing/2014/main" id="{89140477-7931-800A-06AC-681900B96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64D78-F3B3-A8D8-7D5E-483DA6DF802D}"/>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90300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5E36-F9D6-36AF-B74A-39D70F7313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701BEB-3396-D10B-47CA-F249DE546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D9CD4-2F00-60B0-7143-46967F9CDC74}"/>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5" name="Footer Placeholder 4">
            <a:extLst>
              <a:ext uri="{FF2B5EF4-FFF2-40B4-BE49-F238E27FC236}">
                <a16:creationId xmlns:a16="http://schemas.microsoft.com/office/drawing/2014/main" id="{F660DC8F-8FBF-6F18-5CB5-8ECC1610E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F9F47-2541-44EF-6309-711385E01674}"/>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26292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415CAD-F80F-AA2E-897E-2290AE58E1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D320D8-CC01-370B-735B-975C662C74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269DF-0BDB-230E-0C7A-C284C81A63A5}"/>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5" name="Footer Placeholder 4">
            <a:extLst>
              <a:ext uri="{FF2B5EF4-FFF2-40B4-BE49-F238E27FC236}">
                <a16:creationId xmlns:a16="http://schemas.microsoft.com/office/drawing/2014/main" id="{7F976895-4C6F-D905-FED6-1EFBE8BCC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2D835-AA45-5384-8564-BD6ACF18B119}"/>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107340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375C-E4A7-30B2-87C9-0DAC83521A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045B76-7353-E3FA-1472-76F6B2DDDC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1DDB0-5D39-9722-6BB9-43AC27430B46}"/>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8" name="Footer Placeholder 7">
            <a:extLst>
              <a:ext uri="{FF2B5EF4-FFF2-40B4-BE49-F238E27FC236}">
                <a16:creationId xmlns:a16="http://schemas.microsoft.com/office/drawing/2014/main" id="{05F81782-A2A0-2638-D516-D8773A364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EB3A11-EF9C-F02E-0711-F7A2CEF6A0CC}"/>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89263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91A8-5DEB-04A3-8F1C-B5B700ED6C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E7CE26-B62A-60A8-98C1-4BC6CD0C66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1C6904-0199-EEF7-40CD-10F117566ABE}"/>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5" name="Footer Placeholder 4">
            <a:extLst>
              <a:ext uri="{FF2B5EF4-FFF2-40B4-BE49-F238E27FC236}">
                <a16:creationId xmlns:a16="http://schemas.microsoft.com/office/drawing/2014/main" id="{7DF63DD8-E908-4E35-DC26-02FEBC990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80AEA-32C2-9013-5A04-DAF889E5B37B}"/>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99417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9C8C-9545-D2DC-771D-759EB08229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7B7078-3272-01A4-CDC3-AFEE34448B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C195E0-48AB-A8FE-49D2-7296DB4F05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6D95EF-4699-CE82-79B5-B0A1235A9EF9}"/>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6" name="Footer Placeholder 5">
            <a:extLst>
              <a:ext uri="{FF2B5EF4-FFF2-40B4-BE49-F238E27FC236}">
                <a16:creationId xmlns:a16="http://schemas.microsoft.com/office/drawing/2014/main" id="{3E08503E-8BEC-EBBF-EB84-C171E6811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27AD9-277A-4778-1717-AB8EE346DB17}"/>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491560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9BEF-11B4-9A40-625E-F3242E2A5B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D55E6E-D7B7-E80A-801A-783718A662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55D03-E6C7-9CFA-F780-B786452010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9B09FF-B5F5-EFE9-DE3F-EEF17F5886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4F056-F092-B9C9-265C-660FAB2E72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B54E8C-299B-8874-C22C-E699C2E4B242}"/>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8" name="Footer Placeholder 7">
            <a:extLst>
              <a:ext uri="{FF2B5EF4-FFF2-40B4-BE49-F238E27FC236}">
                <a16:creationId xmlns:a16="http://schemas.microsoft.com/office/drawing/2014/main" id="{C3C29D0C-103D-A431-3234-C56DC9401A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A674E6-64A0-C435-CE70-C7E60162523E}"/>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125263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F88F-4E43-8C14-6215-9D6E445ED6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7BB82A-F41F-7C88-4018-D0BC81F9186F}"/>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4" name="Footer Placeholder 3">
            <a:extLst>
              <a:ext uri="{FF2B5EF4-FFF2-40B4-BE49-F238E27FC236}">
                <a16:creationId xmlns:a16="http://schemas.microsoft.com/office/drawing/2014/main" id="{8E54B214-13B0-A504-4AA4-9F12F11BE2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8B84D-2537-92C0-9C7F-407089144002}"/>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365765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F7E682-754B-B584-4433-F080DF9178C5}"/>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3" name="Footer Placeholder 2">
            <a:extLst>
              <a:ext uri="{FF2B5EF4-FFF2-40B4-BE49-F238E27FC236}">
                <a16:creationId xmlns:a16="http://schemas.microsoft.com/office/drawing/2014/main" id="{59EF01A6-0EF8-9E19-7C38-2A302E794A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BFDC31-2E8F-A1FB-94AB-3D8BAD999186}"/>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399325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0788-B5F2-3C98-C629-C3C574342A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69FB3D-2107-F8AD-D1FA-A84DEC05B3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06AA8F-75BD-777B-A585-7AF5F2502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BE2B4-EF12-1E5F-2378-306D0A707C94}"/>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6" name="Footer Placeholder 5">
            <a:extLst>
              <a:ext uri="{FF2B5EF4-FFF2-40B4-BE49-F238E27FC236}">
                <a16:creationId xmlns:a16="http://schemas.microsoft.com/office/drawing/2014/main" id="{15873227-3E54-1BE9-6942-385C62FDA2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2DE95-48EF-C32F-E9E8-3D5C781F20D7}"/>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083932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CE3B-97A9-FE79-F51D-C747C03A19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C090C5-8013-5710-50D6-6304BCFA6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CC8F4E-058E-9C4D-967A-CB3BC8787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86863-8CD0-C391-C41C-2522745AE350}"/>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6" name="Footer Placeholder 5">
            <a:extLst>
              <a:ext uri="{FF2B5EF4-FFF2-40B4-BE49-F238E27FC236}">
                <a16:creationId xmlns:a16="http://schemas.microsoft.com/office/drawing/2014/main" id="{D3F9FABA-303A-4EBD-8BCC-D5FC76ADC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39CF34-FAAF-53CC-E3A1-AE57D1E67FA8}"/>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711262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B15BA1-2DFA-9ECA-DC16-D325C36BBE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EC1473-B0E8-7900-0E39-3E135078D2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AF0FD-7A77-54BC-2316-7570E0F2A8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F84F9-5915-4105-8249-F88D791789A9}" type="datetimeFigureOut">
              <a:rPr lang="en-US" smtClean="0"/>
              <a:t>8/11/22</a:t>
            </a:fld>
            <a:endParaRPr lang="en-US"/>
          </a:p>
        </p:txBody>
      </p:sp>
      <p:sp>
        <p:nvSpPr>
          <p:cNvPr id="5" name="Footer Placeholder 4">
            <a:extLst>
              <a:ext uri="{FF2B5EF4-FFF2-40B4-BE49-F238E27FC236}">
                <a16:creationId xmlns:a16="http://schemas.microsoft.com/office/drawing/2014/main" id="{D00C3CF2-A6A7-B249-0AB4-DEA37279B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7758BF-FE2B-2C83-832F-DC1719FD50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5E1A1-95AC-4E24-932B-BBBFAF3B3452}" type="slidenum">
              <a:rPr lang="en-US" smtClean="0"/>
              <a:t>‹#›</a:t>
            </a:fld>
            <a:endParaRPr lang="en-US"/>
          </a:p>
        </p:txBody>
      </p:sp>
      <p:pic>
        <p:nvPicPr>
          <p:cNvPr id="1026" name="Picture 2" descr="Mixtape: The Podcast">
            <a:extLst>
              <a:ext uri="{FF2B5EF4-FFF2-40B4-BE49-F238E27FC236}">
                <a16:creationId xmlns:a16="http://schemas.microsoft.com/office/drawing/2014/main" id="{F6042501-FDDE-B9E0-17B1-720B4CBE464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097986" y="32657"/>
            <a:ext cx="1094014" cy="1094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838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225D9332-8D52-8E52-57C9-1A1FA1726B85}"/>
              </a:ext>
            </a:extLst>
          </p:cNvPr>
          <p:cNvPicPr>
            <a:picLocks noChangeAspect="1"/>
          </p:cNvPicPr>
          <p:nvPr/>
        </p:nvPicPr>
        <p:blipFill rotWithShape="1">
          <a:blip r:embed="rId2"/>
          <a:srcRect b="19"/>
          <a:stretch/>
        </p:blipFill>
        <p:spPr>
          <a:xfrm>
            <a:off x="20" y="1282"/>
            <a:ext cx="12191980" cy="6856718"/>
          </a:xfrm>
          <a:prstGeom prst="rect">
            <a:avLst/>
          </a:prstGeom>
        </p:spPr>
      </p:pic>
      <p:sp>
        <p:nvSpPr>
          <p:cNvPr id="3" name="Title 1">
            <a:extLst>
              <a:ext uri="{FF2B5EF4-FFF2-40B4-BE49-F238E27FC236}">
                <a16:creationId xmlns:a16="http://schemas.microsoft.com/office/drawing/2014/main" id="{133F9BEB-427E-7DC6-E216-CD347906A063}"/>
              </a:ext>
            </a:extLst>
          </p:cNvPr>
          <p:cNvSpPr txBox="1">
            <a:spLocks/>
          </p:cNvSpPr>
          <p:nvPr/>
        </p:nvSpPr>
        <p:spPr>
          <a:xfrm>
            <a:off x="1750540" y="5864906"/>
            <a:ext cx="8690919" cy="7191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Palatino Linotype" panose="02040502050505030304" pitchFamily="18" charset="0"/>
              </a:rPr>
              <a:t>Section 0. Outline of workshop and introductions</a:t>
            </a:r>
          </a:p>
          <a:p>
            <a:r>
              <a:rPr lang="en-US" sz="2800" b="1" dirty="0">
                <a:latin typeface="Palatino Linotype" panose="02040502050505030304" pitchFamily="18" charset="0"/>
              </a:rPr>
              <a:t>Section 1. Starting your research project:</a:t>
            </a:r>
          </a:p>
          <a:p>
            <a:r>
              <a:rPr lang="en-US" sz="2800" dirty="0">
                <a:latin typeface="Palatino Linotype" panose="02040502050505030304" pitchFamily="18" charset="0"/>
              </a:rPr>
              <a:t>What makes a research question viable?</a:t>
            </a:r>
          </a:p>
        </p:txBody>
      </p:sp>
    </p:spTree>
    <p:extLst>
      <p:ext uri="{BB962C8B-B14F-4D97-AF65-F5344CB8AC3E}">
        <p14:creationId xmlns:p14="http://schemas.microsoft.com/office/powerpoint/2010/main" val="446578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5ED5C4-DA56-7C8C-D810-38048D16E6B4}"/>
              </a:ext>
            </a:extLst>
          </p:cNvPr>
          <p:cNvSpPr>
            <a:spLocks noGrp="1"/>
          </p:cNvSpPr>
          <p:nvPr>
            <p:ph idx="1"/>
          </p:nvPr>
        </p:nvSpPr>
        <p:spPr>
          <a:xfrm>
            <a:off x="90616" y="1505336"/>
            <a:ext cx="12002530" cy="5352664"/>
          </a:xfrm>
        </p:spPr>
        <p:txBody>
          <a:bodyPr>
            <a:normAutofit/>
          </a:bodyPr>
          <a:lstStyle/>
          <a:p>
            <a:r>
              <a:rPr lang="en-US" sz="2400" dirty="0">
                <a:latin typeface="Palatino Linotype" panose="02040502050505030304" pitchFamily="18" charset="0"/>
              </a:rPr>
              <a:t>This is where I end up killing probably 80% or more of my ideas. Do not assume the data exist…get on this yesterday!</a:t>
            </a:r>
          </a:p>
          <a:p>
            <a:pPr lvl="1"/>
            <a:r>
              <a:rPr lang="en-US" sz="2000" dirty="0">
                <a:latin typeface="Palatino Linotype" panose="02040502050505030304" pitchFamily="18" charset="0"/>
              </a:rPr>
              <a:t>Sometimes the data exist, but can take very long to collect…again, get on this yesterday!</a:t>
            </a:r>
          </a:p>
          <a:p>
            <a:pPr marL="457200" lvl="1" indent="0">
              <a:buNone/>
            </a:pPr>
            <a:endParaRPr lang="en-US" sz="1000" dirty="0">
              <a:latin typeface="Palatino Linotype" panose="02040502050505030304" pitchFamily="18" charset="0"/>
            </a:endParaRPr>
          </a:p>
          <a:p>
            <a:r>
              <a:rPr lang="en-US" sz="2400" dirty="0">
                <a:latin typeface="Palatino Linotype" panose="02040502050505030304" pitchFamily="18" charset="0"/>
              </a:rPr>
              <a:t>Data on X and Y are available, but I do not have a well-defined natural experiment to exploit. Should I dump the idea?</a:t>
            </a:r>
          </a:p>
          <a:p>
            <a:pPr lvl="1"/>
            <a:r>
              <a:rPr lang="en-US" sz="2000" dirty="0">
                <a:latin typeface="Palatino Linotype" panose="02040502050505030304" pitchFamily="18" charset="0"/>
              </a:rPr>
              <a:t>As a grad student trying to write your JMP, you should probably dump it.</a:t>
            </a:r>
          </a:p>
          <a:p>
            <a:pPr lvl="1"/>
            <a:r>
              <a:rPr lang="en-US" sz="2000" dirty="0">
                <a:latin typeface="Palatino Linotype" panose="02040502050505030304" pitchFamily="18" charset="0"/>
              </a:rPr>
              <a:t>As a junior prof. trying to get tenure, you should probably dump it.</a:t>
            </a:r>
          </a:p>
          <a:p>
            <a:pPr lvl="1"/>
            <a:r>
              <a:rPr lang="en-US" sz="2000" dirty="0">
                <a:latin typeface="Palatino Linotype" panose="02040502050505030304" pitchFamily="18" charset="0"/>
              </a:rPr>
              <a:t>You may be able to pivot and target a non-econ journal, but this takes time you could spend elsewhere</a:t>
            </a:r>
          </a:p>
          <a:p>
            <a:pPr lvl="1"/>
            <a:r>
              <a:rPr lang="en-US" sz="2000" dirty="0">
                <a:latin typeface="Palatino Linotype" panose="02040502050505030304" pitchFamily="18" charset="0"/>
              </a:rPr>
              <a:t>You can become a structural labor economist, but then you won’t have any friends.  Just kidding!</a:t>
            </a:r>
          </a:p>
        </p:txBody>
      </p:sp>
      <p:sp>
        <p:nvSpPr>
          <p:cNvPr id="4" name="Title 1">
            <a:extLst>
              <a:ext uri="{FF2B5EF4-FFF2-40B4-BE49-F238E27FC236}">
                <a16:creationId xmlns:a16="http://schemas.microsoft.com/office/drawing/2014/main" id="{C393F127-8898-432C-E142-5B826F6546FC}"/>
              </a:ext>
            </a:extLst>
          </p:cNvPr>
          <p:cNvSpPr>
            <a:spLocks noGrp="1"/>
          </p:cNvSpPr>
          <p:nvPr>
            <p:ph type="title"/>
          </p:nvPr>
        </p:nvSpPr>
        <p:spPr>
          <a:xfrm>
            <a:off x="245075" y="446040"/>
            <a:ext cx="10515600" cy="949283"/>
          </a:xfrm>
        </p:spPr>
        <p:txBody>
          <a:bodyPr>
            <a:noAutofit/>
          </a:bodyPr>
          <a:lstStyle/>
          <a:p>
            <a:r>
              <a:rPr lang="en-US" sz="2800" dirty="0">
                <a:latin typeface="Palatino Linotype" panose="02040502050505030304" pitchFamily="18" charset="0"/>
              </a:rPr>
              <a:t>Hurdle #3. Are the data available? Does a well-defined natural experiment exist?</a:t>
            </a:r>
            <a:br>
              <a:rPr lang="en-US" sz="2800" dirty="0">
                <a:latin typeface="Palatino Linotype" panose="02040502050505030304" pitchFamily="18" charset="0"/>
              </a:rPr>
            </a:br>
            <a:endParaRPr lang="en-US" sz="2800" dirty="0">
              <a:latin typeface="Palatino Linotype" panose="02040502050505030304" pitchFamily="18" charset="0"/>
            </a:endParaRPr>
          </a:p>
        </p:txBody>
      </p:sp>
    </p:spTree>
    <p:extLst>
      <p:ext uri="{BB962C8B-B14F-4D97-AF65-F5344CB8AC3E}">
        <p14:creationId xmlns:p14="http://schemas.microsoft.com/office/powerpoint/2010/main" val="18595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8D8F0A-1D4B-B3F6-5414-5527DF073A1B}"/>
              </a:ext>
            </a:extLst>
          </p:cNvPr>
          <p:cNvSpPr>
            <a:spLocks noGrp="1"/>
          </p:cNvSpPr>
          <p:nvPr>
            <p:ph idx="1"/>
          </p:nvPr>
        </p:nvSpPr>
        <p:spPr>
          <a:xfrm>
            <a:off x="0" y="1732044"/>
            <a:ext cx="12192000" cy="4374291"/>
          </a:xfrm>
        </p:spPr>
        <p:txBody>
          <a:bodyPr>
            <a:normAutofit/>
          </a:bodyPr>
          <a:lstStyle/>
          <a:p>
            <a:r>
              <a:rPr lang="en-US" sz="2400" dirty="0">
                <a:latin typeface="Palatino Linotype" panose="02040502050505030304" pitchFamily="18" charset="0"/>
              </a:rPr>
              <a:t>Should I start with a hypothesis of interest and then try to identify a natural experiment?  Or, should I be on the lookout for a natural experiment, and then come up with my question of interest?</a:t>
            </a:r>
          </a:p>
          <a:p>
            <a:pPr lvl="1"/>
            <a:r>
              <a:rPr lang="en-US" sz="2000" dirty="0">
                <a:latin typeface="Palatino Linotype" panose="02040502050505030304" pitchFamily="18" charset="0"/>
              </a:rPr>
              <a:t>Some “old-school” folks think the pure form of research is to do the former.</a:t>
            </a:r>
          </a:p>
          <a:p>
            <a:pPr lvl="2"/>
            <a:r>
              <a:rPr lang="en-US" sz="1600" dirty="0">
                <a:latin typeface="Palatino Linotype" panose="02040502050505030304" pitchFamily="18" charset="0"/>
              </a:rPr>
              <a:t>Impractical</a:t>
            </a:r>
          </a:p>
          <a:p>
            <a:pPr lvl="2"/>
            <a:r>
              <a:rPr lang="en-US" sz="1600" dirty="0">
                <a:latin typeface="Palatino Linotype" panose="02040502050505030304" pitchFamily="18" charset="0"/>
              </a:rPr>
              <a:t>Risk missing out on a lot of good topics</a:t>
            </a:r>
          </a:p>
          <a:p>
            <a:pPr lvl="2"/>
            <a:r>
              <a:rPr lang="en-US" sz="1600" dirty="0">
                <a:latin typeface="Palatino Linotype" panose="02040502050505030304" pitchFamily="18" charset="0"/>
              </a:rPr>
              <a:t>Have your research/natural experiment radar on at all times…one does not know where an inspiration will come from.</a:t>
            </a:r>
          </a:p>
          <a:p>
            <a:pPr lvl="3"/>
            <a:r>
              <a:rPr lang="en-US" sz="1400" dirty="0">
                <a:latin typeface="Palatino Linotype" panose="02040502050505030304" pitchFamily="18" charset="0"/>
              </a:rPr>
              <a:t>Mark and Dan’s trip to the Smithsonian Museum of American History</a:t>
            </a:r>
          </a:p>
        </p:txBody>
      </p:sp>
      <p:sp>
        <p:nvSpPr>
          <p:cNvPr id="4" name="Title 1">
            <a:extLst>
              <a:ext uri="{FF2B5EF4-FFF2-40B4-BE49-F238E27FC236}">
                <a16:creationId xmlns:a16="http://schemas.microsoft.com/office/drawing/2014/main" id="{68DF053C-A6E3-56AB-6303-020C00E0456A}"/>
              </a:ext>
            </a:extLst>
          </p:cNvPr>
          <p:cNvSpPr>
            <a:spLocks noGrp="1"/>
          </p:cNvSpPr>
          <p:nvPr>
            <p:ph type="title"/>
          </p:nvPr>
        </p:nvSpPr>
        <p:spPr>
          <a:xfrm>
            <a:off x="327454" y="578671"/>
            <a:ext cx="10515600" cy="842191"/>
          </a:xfrm>
        </p:spPr>
        <p:txBody>
          <a:bodyPr>
            <a:noAutofit/>
          </a:bodyPr>
          <a:lstStyle/>
          <a:p>
            <a:r>
              <a:rPr lang="en-US" sz="2800" dirty="0">
                <a:latin typeface="Palatino Linotype" panose="02040502050505030304" pitchFamily="18" charset="0"/>
              </a:rPr>
              <a:t>Hurdle #3. Are the data available? Does a well-defined natural experiment exist?</a:t>
            </a:r>
          </a:p>
        </p:txBody>
      </p:sp>
    </p:spTree>
    <p:extLst>
      <p:ext uri="{BB962C8B-B14F-4D97-AF65-F5344CB8AC3E}">
        <p14:creationId xmlns:p14="http://schemas.microsoft.com/office/powerpoint/2010/main" val="341402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DB6459-C770-4086-8074-DB0543DF5B7A}"/>
              </a:ext>
            </a:extLst>
          </p:cNvPr>
          <p:cNvSpPr>
            <a:spLocks noGrp="1"/>
          </p:cNvSpPr>
          <p:nvPr>
            <p:ph idx="1"/>
          </p:nvPr>
        </p:nvSpPr>
        <p:spPr>
          <a:xfrm>
            <a:off x="1777145" y="220805"/>
            <a:ext cx="8725393" cy="5434149"/>
          </a:xfrm>
        </p:spPr>
        <p:txBody>
          <a:bodyPr>
            <a:normAutofit/>
          </a:bodyPr>
          <a:lstStyle/>
          <a:p>
            <a:r>
              <a:rPr lang="en-US" sz="2400" dirty="0">
                <a:latin typeface="Garamond" panose="02020404030301010803" pitchFamily="18" charset="0"/>
              </a:rPr>
              <a:t>If you can get over these 3 hurdles, you are off to the races!</a:t>
            </a:r>
          </a:p>
          <a:p>
            <a:endParaRPr lang="en-US" sz="2400" dirty="0">
              <a:latin typeface="Garamond" panose="02020404030301010803" pitchFamily="18" charset="0"/>
            </a:endParaRPr>
          </a:p>
          <a:p>
            <a:endParaRPr lang="en-US" sz="2400" dirty="0">
              <a:latin typeface="Garamond" panose="02020404030301010803" pitchFamily="18" charset="0"/>
            </a:endParaRPr>
          </a:p>
          <a:p>
            <a:endParaRPr lang="en-US" sz="2400" dirty="0">
              <a:latin typeface="Garamond" panose="02020404030301010803" pitchFamily="18" charset="0"/>
            </a:endParaRPr>
          </a:p>
          <a:p>
            <a:endParaRPr lang="en-US" sz="2400" dirty="0">
              <a:latin typeface="Garamond" panose="02020404030301010803" pitchFamily="18" charset="0"/>
            </a:endParaRPr>
          </a:p>
          <a:p>
            <a:endParaRPr lang="en-US" sz="2400" dirty="0">
              <a:latin typeface="Garamond" panose="02020404030301010803" pitchFamily="18" charset="0"/>
            </a:endParaRPr>
          </a:p>
          <a:p>
            <a:endParaRPr lang="en-US" sz="2400" dirty="0">
              <a:latin typeface="Garamond" panose="02020404030301010803" pitchFamily="18" charset="0"/>
            </a:endParaRPr>
          </a:p>
          <a:p>
            <a:r>
              <a:rPr lang="en-US" sz="2400" dirty="0">
                <a:latin typeface="Garamond" panose="02020404030301010803" pitchFamily="18" charset="0"/>
              </a:rPr>
              <a:t>If you can’t, get back up, and go back to the drawing board.</a:t>
            </a:r>
          </a:p>
          <a:p>
            <a:endParaRPr lang="en-US" sz="2400" dirty="0"/>
          </a:p>
        </p:txBody>
      </p:sp>
      <p:pic>
        <p:nvPicPr>
          <p:cNvPr id="6" name="Picture 2" descr="What You Can Learn from the World's Greatest 400m Hurdler — Markovitz  Consulting">
            <a:extLst>
              <a:ext uri="{FF2B5EF4-FFF2-40B4-BE49-F238E27FC236}">
                <a16:creationId xmlns:a16="http://schemas.microsoft.com/office/drawing/2014/main" id="{504CE05E-2EF0-442B-899A-F0640D8D6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8778" y="690140"/>
            <a:ext cx="3899527" cy="23751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129981-EDDD-4299-B939-1A2B39E22417}"/>
              </a:ext>
            </a:extLst>
          </p:cNvPr>
          <p:cNvSpPr txBox="1"/>
          <p:nvPr/>
        </p:nvSpPr>
        <p:spPr>
          <a:xfrm>
            <a:off x="7768304" y="2603642"/>
            <a:ext cx="2168434" cy="461665"/>
          </a:xfrm>
          <a:prstGeom prst="rect">
            <a:avLst/>
          </a:prstGeom>
          <a:noFill/>
        </p:spPr>
        <p:txBody>
          <a:bodyPr wrap="square" rtlCol="0">
            <a:spAutoFit/>
          </a:bodyPr>
          <a:lstStyle/>
          <a:p>
            <a:r>
              <a:rPr lang="en-US" sz="1200" dirty="0">
                <a:latin typeface="Garamond" panose="02020404030301010803" pitchFamily="18" charset="0"/>
              </a:rPr>
              <a:t>Edwin Moses, the greatest 400m hurdler of all time</a:t>
            </a:r>
          </a:p>
        </p:txBody>
      </p:sp>
      <p:pic>
        <p:nvPicPr>
          <p:cNvPr id="1028" name="Picture 4">
            <a:extLst>
              <a:ext uri="{FF2B5EF4-FFF2-40B4-BE49-F238E27FC236}">
                <a16:creationId xmlns:a16="http://schemas.microsoft.com/office/drawing/2014/main" id="{F571A800-AABE-4523-B581-1E8D6EACF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593" y="3792696"/>
            <a:ext cx="3301895" cy="2880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46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7009-4254-D66B-5D47-09178A20914E}"/>
              </a:ext>
            </a:extLst>
          </p:cNvPr>
          <p:cNvSpPr>
            <a:spLocks noGrp="1"/>
          </p:cNvSpPr>
          <p:nvPr>
            <p:ph type="title"/>
          </p:nvPr>
        </p:nvSpPr>
        <p:spPr>
          <a:xfrm>
            <a:off x="3548448" y="1823223"/>
            <a:ext cx="5356654" cy="1325563"/>
          </a:xfrm>
        </p:spPr>
        <p:txBody>
          <a:bodyPr/>
          <a:lstStyle/>
          <a:p>
            <a:r>
              <a:rPr lang="en-US" dirty="0">
                <a:latin typeface="Palatino Linotype" panose="02040502050505030304" pitchFamily="18" charset="0"/>
              </a:rPr>
              <a:t>Q&amp;A (≈ 5 minutes)</a:t>
            </a:r>
          </a:p>
        </p:txBody>
      </p:sp>
    </p:spTree>
    <p:extLst>
      <p:ext uri="{BB962C8B-B14F-4D97-AF65-F5344CB8AC3E}">
        <p14:creationId xmlns:p14="http://schemas.microsoft.com/office/powerpoint/2010/main" val="3479545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225D9332-8D52-8E52-57C9-1A1FA1726B85}"/>
              </a:ext>
            </a:extLst>
          </p:cNvPr>
          <p:cNvPicPr>
            <a:picLocks noChangeAspect="1"/>
          </p:cNvPicPr>
          <p:nvPr/>
        </p:nvPicPr>
        <p:blipFill rotWithShape="1">
          <a:blip r:embed="rId2"/>
          <a:srcRect b="19"/>
          <a:stretch/>
        </p:blipFill>
        <p:spPr>
          <a:xfrm>
            <a:off x="20" y="1282"/>
            <a:ext cx="12191980" cy="6856718"/>
          </a:xfrm>
          <a:prstGeom prst="rect">
            <a:avLst/>
          </a:prstGeom>
        </p:spPr>
      </p:pic>
      <p:sp>
        <p:nvSpPr>
          <p:cNvPr id="3" name="Title 1">
            <a:extLst>
              <a:ext uri="{FF2B5EF4-FFF2-40B4-BE49-F238E27FC236}">
                <a16:creationId xmlns:a16="http://schemas.microsoft.com/office/drawing/2014/main" id="{133F9BEB-427E-7DC6-E216-CD347906A063}"/>
              </a:ext>
            </a:extLst>
          </p:cNvPr>
          <p:cNvSpPr txBox="1">
            <a:spLocks/>
          </p:cNvSpPr>
          <p:nvPr/>
        </p:nvSpPr>
        <p:spPr>
          <a:xfrm>
            <a:off x="1944130" y="5552237"/>
            <a:ext cx="8690919" cy="7191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Palatino Linotype" panose="02040502050505030304" pitchFamily="18" charset="0"/>
              </a:rPr>
              <a:t>Section 1. Starting your research project:</a:t>
            </a:r>
          </a:p>
          <a:p>
            <a:r>
              <a:rPr lang="en-US" sz="2800" dirty="0">
                <a:latin typeface="Palatino Linotype" panose="02040502050505030304" pitchFamily="18" charset="0"/>
              </a:rPr>
              <a:t>When to cut the cord</a:t>
            </a:r>
          </a:p>
        </p:txBody>
      </p:sp>
    </p:spTree>
    <p:extLst>
      <p:ext uri="{BB962C8B-B14F-4D97-AF65-F5344CB8AC3E}">
        <p14:creationId xmlns:p14="http://schemas.microsoft.com/office/powerpoint/2010/main" val="2395627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82DC3-2377-B39A-3986-DB51A2ADE602}"/>
              </a:ext>
            </a:extLst>
          </p:cNvPr>
          <p:cNvSpPr>
            <a:spLocks noGrp="1"/>
          </p:cNvSpPr>
          <p:nvPr>
            <p:ph type="title"/>
          </p:nvPr>
        </p:nvSpPr>
        <p:spPr>
          <a:xfrm>
            <a:off x="203886" y="239347"/>
            <a:ext cx="10515600" cy="883380"/>
          </a:xfrm>
        </p:spPr>
        <p:txBody>
          <a:bodyPr>
            <a:normAutofit/>
          </a:bodyPr>
          <a:lstStyle/>
          <a:p>
            <a:r>
              <a:rPr lang="en-US" sz="3600" dirty="0">
                <a:latin typeface="Palatino Linotype" panose="02040502050505030304" pitchFamily="18" charset="0"/>
              </a:rPr>
              <a:t>When to cut the cord on a project</a:t>
            </a:r>
          </a:p>
        </p:txBody>
      </p:sp>
      <p:sp>
        <p:nvSpPr>
          <p:cNvPr id="3" name="Content Placeholder 2">
            <a:extLst>
              <a:ext uri="{FF2B5EF4-FFF2-40B4-BE49-F238E27FC236}">
                <a16:creationId xmlns:a16="http://schemas.microsoft.com/office/drawing/2014/main" id="{D4962908-EC15-7D5B-A5D3-29A465580137}"/>
              </a:ext>
            </a:extLst>
          </p:cNvPr>
          <p:cNvSpPr>
            <a:spLocks noGrp="1"/>
          </p:cNvSpPr>
          <p:nvPr>
            <p:ph idx="1"/>
          </p:nvPr>
        </p:nvSpPr>
        <p:spPr>
          <a:xfrm>
            <a:off x="131805" y="1334530"/>
            <a:ext cx="11928390" cy="4842433"/>
          </a:xfrm>
        </p:spPr>
        <p:txBody>
          <a:bodyPr>
            <a:normAutofit/>
          </a:bodyPr>
          <a:lstStyle/>
          <a:p>
            <a:r>
              <a:rPr lang="en-US" sz="2400" b="1" i="1" dirty="0">
                <a:latin typeface="Palatino Linotype" panose="02040502050505030304" pitchFamily="18" charset="0"/>
              </a:rPr>
              <a:t>Conditional on clearing the 3 hurdles</a:t>
            </a:r>
            <a:r>
              <a:rPr lang="en-US" sz="2400" dirty="0">
                <a:latin typeface="Palatino Linotype" panose="02040502050505030304" pitchFamily="18" charset="0"/>
              </a:rPr>
              <a:t>, how do I know when to give up on a project?  When do I call it quits?  </a:t>
            </a:r>
          </a:p>
          <a:p>
            <a:pPr lvl="1"/>
            <a:r>
              <a:rPr lang="en-US" sz="2000" dirty="0">
                <a:latin typeface="Palatino Linotype" panose="02040502050505030304" pitchFamily="18" charset="0"/>
              </a:rPr>
              <a:t>As a graduate student trying to come up with a great JMP or a jr. prof. trying to get tenure, this can be a make-it or break-it decision.</a:t>
            </a:r>
          </a:p>
          <a:p>
            <a:pPr marL="457200" lvl="1" indent="0">
              <a:buNone/>
            </a:pPr>
            <a:endParaRPr lang="en-US" sz="1000" dirty="0">
              <a:latin typeface="Palatino Linotype" panose="02040502050505030304" pitchFamily="18" charset="0"/>
            </a:endParaRPr>
          </a:p>
          <a:p>
            <a:r>
              <a:rPr lang="en-US" sz="2400" dirty="0">
                <a:latin typeface="Palatino Linotype" panose="02040502050505030304" pitchFamily="18" charset="0"/>
              </a:rPr>
              <a:t>In applied microeconomic research, one is generally confronted with this question when…</a:t>
            </a:r>
          </a:p>
          <a:p>
            <a:pPr lvl="1"/>
            <a:r>
              <a:rPr lang="en-US" sz="2000" dirty="0">
                <a:latin typeface="Palatino Linotype" panose="02040502050505030304" pitchFamily="18" charset="0"/>
              </a:rPr>
              <a:t>1.) you are estimating a null result</a:t>
            </a:r>
          </a:p>
          <a:p>
            <a:pPr lvl="1"/>
            <a:r>
              <a:rPr lang="en-US" sz="2000" dirty="0">
                <a:latin typeface="Palatino Linotype" panose="02040502050505030304" pitchFamily="18" charset="0"/>
              </a:rPr>
              <a:t>2.) you cannot satisfactorily pin down mechanisms</a:t>
            </a:r>
          </a:p>
          <a:p>
            <a:pPr lvl="1"/>
            <a:r>
              <a:rPr lang="en-US" sz="2000" dirty="0">
                <a:latin typeface="Palatino Linotype" panose="02040502050505030304" pitchFamily="18" charset="0"/>
              </a:rPr>
              <a:t>3.) opportunity costs go up because a better project comes along</a:t>
            </a:r>
          </a:p>
        </p:txBody>
      </p:sp>
    </p:spTree>
    <p:extLst>
      <p:ext uri="{BB962C8B-B14F-4D97-AF65-F5344CB8AC3E}">
        <p14:creationId xmlns:p14="http://schemas.microsoft.com/office/powerpoint/2010/main" val="79123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1867-F495-63D3-C5D2-66C173352EF1}"/>
              </a:ext>
            </a:extLst>
          </p:cNvPr>
          <p:cNvSpPr>
            <a:spLocks noGrp="1"/>
          </p:cNvSpPr>
          <p:nvPr>
            <p:ph type="title"/>
          </p:nvPr>
        </p:nvSpPr>
        <p:spPr>
          <a:xfrm>
            <a:off x="162697" y="406807"/>
            <a:ext cx="10515600" cy="776288"/>
          </a:xfrm>
        </p:spPr>
        <p:txBody>
          <a:bodyPr>
            <a:normAutofit/>
          </a:bodyPr>
          <a:lstStyle/>
          <a:p>
            <a:r>
              <a:rPr lang="en-US" sz="3600" dirty="0">
                <a:latin typeface="Palatino Linotype" panose="02040502050505030304" pitchFamily="18" charset="0"/>
              </a:rPr>
              <a:t>The Null Result</a:t>
            </a:r>
          </a:p>
        </p:txBody>
      </p:sp>
      <p:sp>
        <p:nvSpPr>
          <p:cNvPr id="3" name="Content Placeholder 2">
            <a:extLst>
              <a:ext uri="{FF2B5EF4-FFF2-40B4-BE49-F238E27FC236}">
                <a16:creationId xmlns:a16="http://schemas.microsoft.com/office/drawing/2014/main" id="{5F3CBB1C-A920-48D2-4896-4C1A2F8A651D}"/>
              </a:ext>
            </a:extLst>
          </p:cNvPr>
          <p:cNvSpPr>
            <a:spLocks noGrp="1"/>
          </p:cNvSpPr>
          <p:nvPr>
            <p:ph idx="1"/>
          </p:nvPr>
        </p:nvSpPr>
        <p:spPr>
          <a:xfrm>
            <a:off x="0" y="1439884"/>
            <a:ext cx="12192000" cy="4623165"/>
          </a:xfrm>
        </p:spPr>
        <p:txBody>
          <a:bodyPr>
            <a:normAutofit lnSpcReduction="10000"/>
          </a:bodyPr>
          <a:lstStyle/>
          <a:p>
            <a:r>
              <a:rPr lang="en-US" sz="2400" dirty="0">
                <a:latin typeface="Palatino Linotype" panose="02040502050505030304" pitchFamily="18" charset="0"/>
              </a:rPr>
              <a:t>Zero is a number too! But, is it always interesting?</a:t>
            </a:r>
          </a:p>
          <a:p>
            <a:pPr lvl="1"/>
            <a:r>
              <a:rPr lang="en-US" sz="2000" dirty="0">
                <a:latin typeface="Palatino Linotype" panose="02040502050505030304" pitchFamily="18" charset="0"/>
              </a:rPr>
              <a:t>Suppose one estimated no effect of minimum wage hike on unemployment…this would be an interesting and policy relevant zero.</a:t>
            </a:r>
          </a:p>
          <a:p>
            <a:pPr lvl="1"/>
            <a:r>
              <a:rPr lang="en-US" sz="2000" dirty="0">
                <a:latin typeface="Palatino Linotype" panose="02040502050505030304" pitchFamily="18" charset="0"/>
              </a:rPr>
              <a:t>What about the relationship between prenatal exposure to the Super Bowl and low birth weight (Duncan et al. 2017, </a:t>
            </a:r>
            <a:r>
              <a:rPr lang="en-US" sz="2000" i="1" dirty="0">
                <a:latin typeface="Palatino Linotype" panose="02040502050505030304" pitchFamily="18" charset="0"/>
              </a:rPr>
              <a:t>JHR</a:t>
            </a:r>
            <a:r>
              <a:rPr lang="en-US" sz="2000" dirty="0">
                <a:latin typeface="Palatino Linotype" panose="02040502050505030304" pitchFamily="18" charset="0"/>
              </a:rPr>
              <a:t>) or the relationship between minimum wages and traffic fatalities (Adams et al. 2017, </a:t>
            </a:r>
            <a:r>
              <a:rPr lang="en-US" sz="2000" i="1" dirty="0">
                <a:latin typeface="Palatino Linotype" panose="02040502050505030304" pitchFamily="18" charset="0"/>
              </a:rPr>
              <a:t>RESTAT</a:t>
            </a:r>
            <a:r>
              <a:rPr lang="en-US" sz="2000" dirty="0">
                <a:latin typeface="Palatino Linotype" panose="02040502050505030304" pitchFamily="18" charset="0"/>
              </a:rPr>
              <a:t>)?</a:t>
            </a:r>
          </a:p>
          <a:p>
            <a:pPr lvl="2"/>
            <a:r>
              <a:rPr lang="en-US" sz="1600" dirty="0">
                <a:latin typeface="Palatino Linotype" panose="02040502050505030304" pitchFamily="18" charset="0"/>
              </a:rPr>
              <a:t>These are examples of topics that are probably only interesting if you find an effect.</a:t>
            </a:r>
          </a:p>
          <a:p>
            <a:pPr lvl="2"/>
            <a:r>
              <a:rPr lang="en-US" sz="1600" dirty="0">
                <a:latin typeface="Palatino Linotype" panose="02040502050505030304" pitchFamily="18" charset="0"/>
              </a:rPr>
              <a:t>High risk-high reward project.</a:t>
            </a:r>
          </a:p>
          <a:p>
            <a:pPr lvl="3"/>
            <a:r>
              <a:rPr lang="en-US" sz="1400" dirty="0">
                <a:latin typeface="Palatino Linotype" panose="02040502050505030304" pitchFamily="18" charset="0"/>
              </a:rPr>
              <a:t>One would not want to make one of these projects their job market paper if a null was found.</a:t>
            </a:r>
          </a:p>
          <a:p>
            <a:pPr lvl="3"/>
            <a:r>
              <a:rPr lang="en-US" sz="1400" dirty="0">
                <a:latin typeface="Palatino Linotype" panose="02040502050505030304" pitchFamily="18" charset="0"/>
              </a:rPr>
              <a:t>A null effect would not publish well.</a:t>
            </a:r>
          </a:p>
          <a:p>
            <a:pPr lvl="3"/>
            <a:r>
              <a:rPr lang="en-US" sz="1400" dirty="0">
                <a:latin typeface="Palatino Linotype" panose="02040502050505030304" pitchFamily="18" charset="0"/>
              </a:rPr>
              <a:t>Does this cause a type of file-drawer bias?  Sure.  But, one also needs to be practical when weighing the trade-offs between which projects to pursue and which ones to quit.</a:t>
            </a:r>
          </a:p>
          <a:p>
            <a:pPr marL="1371600" lvl="3" indent="0">
              <a:buNone/>
            </a:pPr>
            <a:endParaRPr lang="en-US" sz="1000" dirty="0">
              <a:latin typeface="Palatino Linotype" panose="02040502050505030304" pitchFamily="18" charset="0"/>
            </a:endParaRPr>
          </a:p>
          <a:p>
            <a:r>
              <a:rPr lang="en-US" sz="2400" dirty="0">
                <a:latin typeface="Palatino Linotype" panose="02040502050505030304" pitchFamily="18" charset="0"/>
              </a:rPr>
              <a:t>Zero is a number too, but only if it is precise!</a:t>
            </a:r>
          </a:p>
          <a:p>
            <a:pPr lvl="1"/>
            <a:r>
              <a:rPr lang="en-US" sz="2000" dirty="0">
                <a:latin typeface="Palatino Linotype" panose="02040502050505030304" pitchFamily="18" charset="0"/>
              </a:rPr>
              <a:t>Big difference between trying to pitch a tight vs. noisy zero.</a:t>
            </a:r>
          </a:p>
          <a:p>
            <a:pPr lvl="2"/>
            <a:r>
              <a:rPr lang="en-US" sz="1600" dirty="0">
                <a:latin typeface="Palatino Linotype" panose="02040502050505030304" pitchFamily="18" charset="0"/>
              </a:rPr>
              <a:t>If my 95% CI contains large values on either side of zero, then we do not learn much.</a:t>
            </a:r>
          </a:p>
          <a:p>
            <a:pPr marL="457200" lvl="1" indent="0">
              <a:buNone/>
            </a:pPr>
            <a:endParaRPr lang="en-US" sz="1000" dirty="0">
              <a:latin typeface="Palatino Linotype" panose="02040502050505030304" pitchFamily="18" charset="0"/>
            </a:endParaRPr>
          </a:p>
        </p:txBody>
      </p:sp>
    </p:spTree>
    <p:extLst>
      <p:ext uri="{BB962C8B-B14F-4D97-AF65-F5344CB8AC3E}">
        <p14:creationId xmlns:p14="http://schemas.microsoft.com/office/powerpoint/2010/main" val="144432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528EF3-F8B2-1141-0C0D-47655F40B73F}"/>
              </a:ext>
            </a:extLst>
          </p:cNvPr>
          <p:cNvSpPr>
            <a:spLocks noGrp="1"/>
          </p:cNvSpPr>
          <p:nvPr>
            <p:ph type="title"/>
          </p:nvPr>
        </p:nvSpPr>
        <p:spPr>
          <a:xfrm>
            <a:off x="74322" y="65014"/>
            <a:ext cx="10515600" cy="767579"/>
          </a:xfrm>
        </p:spPr>
        <p:txBody>
          <a:bodyPr>
            <a:normAutofit/>
          </a:bodyPr>
          <a:lstStyle/>
          <a:p>
            <a:r>
              <a:rPr lang="en-US" sz="3600" dirty="0">
                <a:latin typeface="Palatino Linotype" panose="02040502050505030304" pitchFamily="18" charset="0"/>
              </a:rPr>
              <a:t>The Null Result</a:t>
            </a:r>
          </a:p>
        </p:txBody>
      </p:sp>
      <p:pic>
        <p:nvPicPr>
          <p:cNvPr id="6" name="Picture 5">
            <a:extLst>
              <a:ext uri="{FF2B5EF4-FFF2-40B4-BE49-F238E27FC236}">
                <a16:creationId xmlns:a16="http://schemas.microsoft.com/office/drawing/2014/main" id="{910306E6-641E-6C6F-1A7F-A0F7E0395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2" y="1364896"/>
            <a:ext cx="5616427" cy="3665538"/>
          </a:xfrm>
          <a:prstGeom prst="rect">
            <a:avLst/>
          </a:prstGeom>
        </p:spPr>
      </p:pic>
      <p:pic>
        <p:nvPicPr>
          <p:cNvPr id="8" name="Picture 7">
            <a:extLst>
              <a:ext uri="{FF2B5EF4-FFF2-40B4-BE49-F238E27FC236}">
                <a16:creationId xmlns:a16="http://schemas.microsoft.com/office/drawing/2014/main" id="{AA1D5D3A-8A2B-EA9A-23D2-38798855F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7397" y="721356"/>
            <a:ext cx="5594222" cy="4284936"/>
          </a:xfrm>
          <a:prstGeom prst="rect">
            <a:avLst/>
          </a:prstGeom>
        </p:spPr>
      </p:pic>
      <p:sp>
        <p:nvSpPr>
          <p:cNvPr id="9" name="TextBox 8">
            <a:extLst>
              <a:ext uri="{FF2B5EF4-FFF2-40B4-BE49-F238E27FC236}">
                <a16:creationId xmlns:a16="http://schemas.microsoft.com/office/drawing/2014/main" id="{739433B0-3A22-EA96-12EA-D6E08E86A635}"/>
              </a:ext>
            </a:extLst>
          </p:cNvPr>
          <p:cNvSpPr txBox="1"/>
          <p:nvPr/>
        </p:nvSpPr>
        <p:spPr>
          <a:xfrm>
            <a:off x="148045" y="868223"/>
            <a:ext cx="4572000" cy="369332"/>
          </a:xfrm>
          <a:prstGeom prst="rect">
            <a:avLst/>
          </a:prstGeom>
          <a:noFill/>
        </p:spPr>
        <p:txBody>
          <a:bodyPr wrap="square" rtlCol="0">
            <a:spAutoFit/>
          </a:bodyPr>
          <a:lstStyle/>
          <a:p>
            <a:r>
              <a:rPr lang="en-US" dirty="0">
                <a:latin typeface="Palatino Linotype" panose="02040502050505030304" pitchFamily="18" charset="0"/>
              </a:rPr>
              <a:t>Papers with precise zeros can publish well</a:t>
            </a:r>
          </a:p>
        </p:txBody>
      </p:sp>
      <p:sp>
        <p:nvSpPr>
          <p:cNvPr id="10" name="TextBox 9">
            <a:extLst>
              <a:ext uri="{FF2B5EF4-FFF2-40B4-BE49-F238E27FC236}">
                <a16:creationId xmlns:a16="http://schemas.microsoft.com/office/drawing/2014/main" id="{D629B479-B41B-C8A9-1960-A5708855B0E2}"/>
              </a:ext>
            </a:extLst>
          </p:cNvPr>
          <p:cNvSpPr txBox="1"/>
          <p:nvPr/>
        </p:nvSpPr>
        <p:spPr>
          <a:xfrm>
            <a:off x="5627397" y="278784"/>
            <a:ext cx="4572000" cy="369332"/>
          </a:xfrm>
          <a:prstGeom prst="rect">
            <a:avLst/>
          </a:prstGeom>
          <a:noFill/>
        </p:spPr>
        <p:txBody>
          <a:bodyPr wrap="square" rtlCol="0">
            <a:spAutoFit/>
          </a:bodyPr>
          <a:lstStyle/>
          <a:p>
            <a:r>
              <a:rPr lang="en-US" dirty="0">
                <a:latin typeface="Palatino Linotype" panose="02040502050505030304" pitchFamily="18" charset="0"/>
              </a:rPr>
              <a:t>Imprecise zeros, on the other hand…</a:t>
            </a:r>
          </a:p>
        </p:txBody>
      </p:sp>
      <p:sp>
        <p:nvSpPr>
          <p:cNvPr id="12" name="TextBox 11">
            <a:extLst>
              <a:ext uri="{FF2B5EF4-FFF2-40B4-BE49-F238E27FC236}">
                <a16:creationId xmlns:a16="http://schemas.microsoft.com/office/drawing/2014/main" id="{1DE6D0D5-E077-7278-FD8A-F2BCC16041DF}"/>
              </a:ext>
            </a:extLst>
          </p:cNvPr>
          <p:cNvSpPr txBox="1"/>
          <p:nvPr/>
        </p:nvSpPr>
        <p:spPr>
          <a:xfrm>
            <a:off x="74322" y="5103674"/>
            <a:ext cx="11615170" cy="1446550"/>
          </a:xfrm>
          <a:prstGeom prst="rect">
            <a:avLst/>
          </a:prstGeom>
          <a:noFill/>
        </p:spPr>
        <p:txBody>
          <a:bodyPr wrap="square">
            <a:spAutoFit/>
          </a:bodyPr>
          <a:lstStyle/>
          <a:p>
            <a:r>
              <a:rPr lang="en-US" sz="2400" dirty="0">
                <a:latin typeface="Palatino Linotype" panose="02040502050505030304" pitchFamily="18" charset="0"/>
              </a:rPr>
              <a:t>If my null estimate is interesting/important/policy relevant and measured with precision, proceed with the project.  </a:t>
            </a:r>
          </a:p>
          <a:p>
            <a:pPr lvl="1"/>
            <a:r>
              <a:rPr lang="en-US" sz="2000" dirty="0">
                <a:latin typeface="Palatino Linotype" panose="02040502050505030304" pitchFamily="18" charset="0"/>
              </a:rPr>
              <a:t>However, also know that the burden of proof is not the same as if you were finding an effect.  Dan will talk more on how to frame/pitch a precise zero later in the workshop.</a:t>
            </a:r>
          </a:p>
        </p:txBody>
      </p:sp>
    </p:spTree>
    <p:extLst>
      <p:ext uri="{BB962C8B-B14F-4D97-AF65-F5344CB8AC3E}">
        <p14:creationId xmlns:p14="http://schemas.microsoft.com/office/powerpoint/2010/main" val="74008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525D-2151-6101-6B38-E85880A2D59D}"/>
              </a:ext>
            </a:extLst>
          </p:cNvPr>
          <p:cNvSpPr>
            <a:spLocks noGrp="1"/>
          </p:cNvSpPr>
          <p:nvPr>
            <p:ph type="title"/>
          </p:nvPr>
        </p:nvSpPr>
        <p:spPr>
          <a:xfrm>
            <a:off x="154459" y="333632"/>
            <a:ext cx="10515600" cy="912213"/>
          </a:xfrm>
        </p:spPr>
        <p:txBody>
          <a:bodyPr>
            <a:normAutofit/>
          </a:bodyPr>
          <a:lstStyle/>
          <a:p>
            <a:r>
              <a:rPr lang="en-US" sz="3600" dirty="0">
                <a:latin typeface="Palatino Linotype" panose="02040502050505030304" pitchFamily="18" charset="0"/>
              </a:rPr>
              <a:t>Identifying Mechanisms</a:t>
            </a:r>
          </a:p>
        </p:txBody>
      </p:sp>
      <p:sp>
        <p:nvSpPr>
          <p:cNvPr id="3" name="Content Placeholder 2">
            <a:extLst>
              <a:ext uri="{FF2B5EF4-FFF2-40B4-BE49-F238E27FC236}">
                <a16:creationId xmlns:a16="http://schemas.microsoft.com/office/drawing/2014/main" id="{E1F646CF-8A07-C68C-C48C-962B4D7E0108}"/>
              </a:ext>
            </a:extLst>
          </p:cNvPr>
          <p:cNvSpPr>
            <a:spLocks noGrp="1"/>
          </p:cNvSpPr>
          <p:nvPr>
            <p:ph idx="1"/>
          </p:nvPr>
        </p:nvSpPr>
        <p:spPr>
          <a:xfrm>
            <a:off x="0" y="1245845"/>
            <a:ext cx="12191999" cy="5451517"/>
          </a:xfrm>
        </p:spPr>
        <p:txBody>
          <a:bodyPr/>
          <a:lstStyle/>
          <a:p>
            <a:r>
              <a:rPr lang="en-US" sz="2400" dirty="0">
                <a:latin typeface="Palatino Linotype" panose="02040502050505030304" pitchFamily="18" charset="0"/>
              </a:rPr>
              <a:t>Suppose you are able to exploit a well-defined natural experiment, but you cannot identify the mechanism through which your effect works.</a:t>
            </a:r>
          </a:p>
          <a:p>
            <a:pPr lvl="1"/>
            <a:r>
              <a:rPr lang="en-US" sz="2200" dirty="0">
                <a:latin typeface="Palatino Linotype" panose="02040502050505030304" pitchFamily="18" charset="0"/>
              </a:rPr>
              <a:t>Is this always a death sentence for a paper?  </a:t>
            </a:r>
          </a:p>
          <a:p>
            <a:pPr lvl="2"/>
            <a:r>
              <a:rPr lang="en-US" sz="1600" dirty="0">
                <a:latin typeface="Palatino Linotype" panose="02040502050505030304" pitchFamily="18" charset="0"/>
              </a:rPr>
              <a:t>No, not necessarily!  It depends on the topic…so, let’s take a look at some examples.</a:t>
            </a:r>
          </a:p>
          <a:p>
            <a:pPr marL="914400" lvl="2" indent="0">
              <a:buNone/>
            </a:pPr>
            <a:endParaRPr lang="en-US" sz="1000" dirty="0">
              <a:latin typeface="Palatino Linotype" panose="02040502050505030304" pitchFamily="18" charset="0"/>
            </a:endParaRPr>
          </a:p>
          <a:p>
            <a:r>
              <a:rPr lang="en-US" sz="2400" dirty="0">
                <a:latin typeface="Palatino Linotype" panose="02040502050505030304" pitchFamily="18" charset="0"/>
              </a:rPr>
              <a:t>Medical marijuana laws (MMLs) </a:t>
            </a:r>
            <a:r>
              <a:rPr lang="en-US" sz="2400" dirty="0">
                <a:latin typeface="Garamond" panose="02020404030301010803" pitchFamily="18" charset="0"/>
              </a:rPr>
              <a:t>→ </a:t>
            </a:r>
            <a:r>
              <a:rPr lang="en-US" sz="2400" dirty="0">
                <a:latin typeface="Palatino Linotype" panose="02040502050505030304" pitchFamily="18" charset="0"/>
              </a:rPr>
              <a:t>traffic fatalities (Anderson et al. 2013, </a:t>
            </a:r>
            <a:r>
              <a:rPr lang="en-US" sz="2400" i="1" dirty="0">
                <a:latin typeface="Palatino Linotype" panose="02040502050505030304" pitchFamily="18" charset="0"/>
              </a:rPr>
              <a:t>J of Law and Econ</a:t>
            </a:r>
            <a:r>
              <a:rPr lang="en-US" sz="2400" dirty="0">
                <a:latin typeface="Palatino Linotype" panose="02040502050505030304" pitchFamily="18" charset="0"/>
              </a:rPr>
              <a:t>)</a:t>
            </a:r>
          </a:p>
          <a:p>
            <a:pPr lvl="1"/>
            <a:r>
              <a:rPr lang="en-US" sz="2200" dirty="0">
                <a:latin typeface="Palatino Linotype" panose="02040502050505030304" pitchFamily="18" charset="0"/>
              </a:rPr>
              <a:t>MMLs associated with 8-11 percent decrease in traffic fatalities</a:t>
            </a:r>
          </a:p>
          <a:p>
            <a:pPr lvl="1"/>
            <a:r>
              <a:rPr lang="en-US" sz="2200" dirty="0">
                <a:latin typeface="Palatino Linotype" panose="02040502050505030304" pitchFamily="18" charset="0"/>
              </a:rPr>
              <a:t>Effect is driven by alcohol-related crashes</a:t>
            </a:r>
          </a:p>
          <a:p>
            <a:pPr lvl="2"/>
            <a:r>
              <a:rPr lang="en-US" sz="1600" dirty="0">
                <a:latin typeface="Palatino Linotype" panose="02040502050505030304" pitchFamily="18" charset="0"/>
              </a:rPr>
              <a:t>Also evidence that beer sales and self-reports of binge drinking fall</a:t>
            </a:r>
          </a:p>
          <a:p>
            <a:pPr lvl="1"/>
            <a:r>
              <a:rPr lang="en-US" sz="2200" dirty="0">
                <a:latin typeface="Palatino Linotype" panose="02040502050505030304" pitchFamily="18" charset="0"/>
              </a:rPr>
              <a:t>Had this paper not been able to shed light on the mechanism through which MMLs work, it probably would not have published very well.  It would have made for an ok, but not great, job market paper.</a:t>
            </a:r>
          </a:p>
          <a:p>
            <a:pPr lvl="1"/>
            <a:endParaRPr lang="en-US" sz="2000" dirty="0">
              <a:latin typeface="Palatino Linotype" panose="02040502050505030304" pitchFamily="18" charset="0"/>
            </a:endParaRPr>
          </a:p>
          <a:p>
            <a:pPr marL="457200" lvl="1" indent="0">
              <a:buNone/>
            </a:pPr>
            <a:endParaRPr lang="en-US" sz="1000" dirty="0">
              <a:latin typeface="Palatino Linotype" panose="02040502050505030304" pitchFamily="18" charset="0"/>
            </a:endParaRPr>
          </a:p>
          <a:p>
            <a:pPr lvl="1"/>
            <a:endParaRPr lang="en-US" sz="1000" dirty="0">
              <a:latin typeface="Palatino Linotype" panose="02040502050505030304" pitchFamily="18" charset="0"/>
            </a:endParaRPr>
          </a:p>
          <a:p>
            <a:pPr lvl="1"/>
            <a:endParaRPr lang="en-US" sz="2000" dirty="0">
              <a:latin typeface="Palatino Linotype" panose="02040502050505030304" pitchFamily="18" charset="0"/>
            </a:endParaRPr>
          </a:p>
        </p:txBody>
      </p:sp>
    </p:spTree>
    <p:extLst>
      <p:ext uri="{BB962C8B-B14F-4D97-AF65-F5344CB8AC3E}">
        <p14:creationId xmlns:p14="http://schemas.microsoft.com/office/powerpoint/2010/main" val="244833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C7A1-663A-C416-C582-61ABC571ADA8}"/>
              </a:ext>
            </a:extLst>
          </p:cNvPr>
          <p:cNvSpPr>
            <a:spLocks noGrp="1"/>
          </p:cNvSpPr>
          <p:nvPr>
            <p:ph type="title"/>
          </p:nvPr>
        </p:nvSpPr>
        <p:spPr>
          <a:xfrm>
            <a:off x="82378" y="217787"/>
            <a:ext cx="11205519" cy="825715"/>
          </a:xfrm>
        </p:spPr>
        <p:txBody>
          <a:bodyPr>
            <a:normAutofit/>
          </a:bodyPr>
          <a:lstStyle/>
          <a:p>
            <a:r>
              <a:rPr lang="en-US" sz="3600" dirty="0">
                <a:latin typeface="Palatino Linotype" panose="02040502050505030304" pitchFamily="18" charset="0"/>
              </a:rPr>
              <a:t>Identifying Mechanisms</a:t>
            </a:r>
            <a:endParaRPr lang="en-US" sz="3600" dirty="0"/>
          </a:p>
        </p:txBody>
      </p:sp>
      <p:sp>
        <p:nvSpPr>
          <p:cNvPr id="3" name="Content Placeholder 2">
            <a:extLst>
              <a:ext uri="{FF2B5EF4-FFF2-40B4-BE49-F238E27FC236}">
                <a16:creationId xmlns:a16="http://schemas.microsoft.com/office/drawing/2014/main" id="{5A5A3992-A13D-33BF-DA2D-42688FC0FAEA}"/>
              </a:ext>
            </a:extLst>
          </p:cNvPr>
          <p:cNvSpPr>
            <a:spLocks noGrp="1"/>
          </p:cNvSpPr>
          <p:nvPr>
            <p:ph idx="1"/>
          </p:nvPr>
        </p:nvSpPr>
        <p:spPr>
          <a:xfrm>
            <a:off x="0" y="1043502"/>
            <a:ext cx="12192000" cy="4351338"/>
          </a:xfrm>
        </p:spPr>
        <p:txBody>
          <a:bodyPr>
            <a:normAutofit fontScale="92500" lnSpcReduction="20000"/>
          </a:bodyPr>
          <a:lstStyle/>
          <a:p>
            <a:r>
              <a:rPr lang="en-US" sz="2200" dirty="0">
                <a:latin typeface="Palatino Linotype" panose="02040502050505030304" pitchFamily="18" charset="0"/>
              </a:rPr>
              <a:t>Military deployments </a:t>
            </a:r>
            <a:r>
              <a:rPr lang="en-US" sz="2200" dirty="0">
                <a:latin typeface="Garamond" panose="02020404030301010803" pitchFamily="18" charset="0"/>
              </a:rPr>
              <a:t>→ </a:t>
            </a:r>
            <a:r>
              <a:rPr lang="en-US" sz="2200" dirty="0">
                <a:latin typeface="Palatino Linotype" panose="02040502050505030304" pitchFamily="18" charset="0"/>
              </a:rPr>
              <a:t>crime (Anderson and Rees 2015, </a:t>
            </a:r>
            <a:r>
              <a:rPr lang="en-US" sz="2200" i="1" dirty="0">
                <a:latin typeface="Palatino Linotype" panose="02040502050505030304" pitchFamily="18" charset="0"/>
              </a:rPr>
              <a:t>J of Law and Econ</a:t>
            </a:r>
            <a:r>
              <a:rPr lang="en-US" sz="2200" dirty="0">
                <a:latin typeface="Palatino Linotype" panose="02040502050505030304" pitchFamily="18" charset="0"/>
              </a:rPr>
              <a:t>)</a:t>
            </a:r>
          </a:p>
          <a:p>
            <a:pPr lvl="1"/>
            <a:r>
              <a:rPr lang="en-US" sz="1800" dirty="0">
                <a:latin typeface="Palatino Linotype" panose="02040502050505030304" pitchFamily="18" charset="0"/>
              </a:rPr>
              <a:t>Increases in the number of never-deployed combat brigades at Fort Carson, CO are associated with more assaults, murders, rapes, and robberies</a:t>
            </a:r>
          </a:p>
          <a:p>
            <a:pPr lvl="1"/>
            <a:r>
              <a:rPr lang="en-US" sz="1800" dirty="0">
                <a:latin typeface="Palatino Linotype" panose="02040502050505030304" pitchFamily="18" charset="0"/>
              </a:rPr>
              <a:t>In contrast, estimates of the relationship between previously deployed combat brigades and violent crime are generally small and statistically insignificant</a:t>
            </a:r>
          </a:p>
          <a:p>
            <a:pPr lvl="1"/>
            <a:r>
              <a:rPr lang="en-US" sz="1800" dirty="0">
                <a:latin typeface="Palatino Linotype" panose="02040502050505030304" pitchFamily="18" charset="0"/>
              </a:rPr>
              <a:t>Never-deployed units represent a greater threat to public safety…but why?  </a:t>
            </a:r>
          </a:p>
          <a:p>
            <a:pPr lvl="2"/>
            <a:r>
              <a:rPr lang="en-US" sz="1600" dirty="0">
                <a:latin typeface="Palatino Linotype" panose="02040502050505030304" pitchFamily="18" charset="0"/>
              </a:rPr>
              <a:t>Ultimately, we could not shed much light on the “why”</a:t>
            </a:r>
          </a:p>
          <a:p>
            <a:pPr lvl="2"/>
            <a:r>
              <a:rPr lang="en-US" sz="1600" dirty="0">
                <a:latin typeface="Palatino Linotype" panose="02040502050505030304" pitchFamily="18" charset="0"/>
              </a:rPr>
              <a:t>But, because our results ran so counter to common perception, the results were interesting and the paper published well.  Here, we did not need to pin down the mechanism(s).</a:t>
            </a:r>
          </a:p>
          <a:p>
            <a:pPr marL="914400" lvl="2" indent="0">
              <a:buNone/>
            </a:pPr>
            <a:endParaRPr lang="en-US" sz="1000" dirty="0">
              <a:latin typeface="Palatino Linotype" panose="02040502050505030304" pitchFamily="18" charset="0"/>
            </a:endParaRPr>
          </a:p>
          <a:p>
            <a:r>
              <a:rPr lang="en-US" sz="2200" dirty="0">
                <a:latin typeface="Palatino Linotype" panose="02040502050505030304" pitchFamily="18" charset="0"/>
              </a:rPr>
              <a:t>Medical marijuana laws (MMLs) </a:t>
            </a:r>
            <a:r>
              <a:rPr lang="en-US" sz="2200" dirty="0">
                <a:latin typeface="Garamond" panose="02020404030301010803" pitchFamily="18" charset="0"/>
              </a:rPr>
              <a:t>→ </a:t>
            </a:r>
            <a:r>
              <a:rPr lang="en-US" sz="2200" dirty="0">
                <a:latin typeface="Palatino Linotype" panose="02040502050505030304" pitchFamily="18" charset="0"/>
              </a:rPr>
              <a:t>suicide (Anderson et al. 2014, </a:t>
            </a:r>
            <a:r>
              <a:rPr lang="en-US" sz="2200" i="1" dirty="0">
                <a:latin typeface="Palatino Linotype" panose="02040502050505030304" pitchFamily="18" charset="0"/>
              </a:rPr>
              <a:t>American J of Public Health</a:t>
            </a:r>
            <a:r>
              <a:rPr lang="en-US" sz="2200" dirty="0">
                <a:latin typeface="Palatino Linotype" panose="02040502050505030304" pitchFamily="18" charset="0"/>
              </a:rPr>
              <a:t>)</a:t>
            </a:r>
          </a:p>
          <a:p>
            <a:pPr lvl="1"/>
            <a:r>
              <a:rPr lang="en-US" sz="1800" dirty="0">
                <a:latin typeface="Palatino Linotype" panose="02040502050505030304" pitchFamily="18" charset="0"/>
              </a:rPr>
              <a:t>MMLs associated with reductions in suicides among young adult males in the United States </a:t>
            </a:r>
          </a:p>
          <a:p>
            <a:pPr lvl="1"/>
            <a:r>
              <a:rPr lang="en-US" sz="1800" dirty="0">
                <a:latin typeface="Palatino Linotype" panose="02040502050505030304" pitchFamily="18" charset="0"/>
              </a:rPr>
              <a:t>Policy relevant?  Yes.</a:t>
            </a:r>
          </a:p>
          <a:p>
            <a:pPr lvl="1"/>
            <a:r>
              <a:rPr lang="en-US" sz="1800" dirty="0">
                <a:latin typeface="Palatino Linotype" panose="02040502050505030304" pitchFamily="18" charset="0"/>
              </a:rPr>
              <a:t>Of interest to a general economics audience without being able to say “why” suicides fell?  No, probably not.  </a:t>
            </a:r>
          </a:p>
          <a:p>
            <a:pPr lvl="2"/>
            <a:r>
              <a:rPr lang="en-US" sz="1600" dirty="0">
                <a:latin typeface="Palatino Linotype" panose="02040502050505030304" pitchFamily="18" charset="0"/>
              </a:rPr>
              <a:t>Ceiling would likely be a third-rate journal in health economics (or worse).</a:t>
            </a:r>
          </a:p>
          <a:p>
            <a:pPr lvl="1"/>
            <a:r>
              <a:rPr lang="en-US" sz="1800" dirty="0">
                <a:latin typeface="Palatino Linotype" panose="02040502050505030304" pitchFamily="18" charset="0"/>
              </a:rPr>
              <a:t>Without being able to identify the mechanism through which this effect works, this topic would not represent a great job market paper.</a:t>
            </a:r>
          </a:p>
          <a:p>
            <a:pPr lvl="1"/>
            <a:r>
              <a:rPr lang="en-US" sz="1800" dirty="0">
                <a:latin typeface="Palatino Linotype" panose="02040502050505030304" pitchFamily="18" charset="0"/>
              </a:rPr>
              <a:t>Recommendation:  Move on or pivot and write up for a non-economics journal</a:t>
            </a:r>
          </a:p>
          <a:p>
            <a:pPr lvl="2"/>
            <a:r>
              <a:rPr lang="en-US" sz="1400" dirty="0">
                <a:latin typeface="Palatino Linotype" panose="02040502050505030304" pitchFamily="18" charset="0"/>
              </a:rPr>
              <a:t>A good econ journal is not going to publish this paper, but the flagship journal in public health might!</a:t>
            </a:r>
          </a:p>
        </p:txBody>
      </p:sp>
    </p:spTree>
    <p:extLst>
      <p:ext uri="{BB962C8B-B14F-4D97-AF65-F5344CB8AC3E}">
        <p14:creationId xmlns:p14="http://schemas.microsoft.com/office/powerpoint/2010/main" val="257005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4097-3BBB-874F-69B4-EC1DF9B5AD96}"/>
              </a:ext>
            </a:extLst>
          </p:cNvPr>
          <p:cNvSpPr>
            <a:spLocks noGrp="1"/>
          </p:cNvSpPr>
          <p:nvPr>
            <p:ph type="title"/>
          </p:nvPr>
        </p:nvSpPr>
        <p:spPr>
          <a:xfrm>
            <a:off x="114299" y="197643"/>
            <a:ext cx="10515600" cy="719138"/>
          </a:xfrm>
        </p:spPr>
        <p:txBody>
          <a:bodyPr/>
          <a:lstStyle/>
          <a:p>
            <a:r>
              <a:rPr lang="en-US" b="1" dirty="0">
                <a:latin typeface="Palatino Linotype" panose="02040502050505030304" pitchFamily="18" charset="0"/>
              </a:rPr>
              <a:t>Outline</a:t>
            </a:r>
          </a:p>
        </p:txBody>
      </p:sp>
      <p:sp>
        <p:nvSpPr>
          <p:cNvPr id="3" name="Content Placeholder 2">
            <a:extLst>
              <a:ext uri="{FF2B5EF4-FFF2-40B4-BE49-F238E27FC236}">
                <a16:creationId xmlns:a16="http://schemas.microsoft.com/office/drawing/2014/main" id="{66AA0A18-44CD-A585-A008-B059A174CA75}"/>
              </a:ext>
            </a:extLst>
          </p:cNvPr>
          <p:cNvSpPr>
            <a:spLocks noGrp="1"/>
          </p:cNvSpPr>
          <p:nvPr>
            <p:ph idx="1"/>
          </p:nvPr>
        </p:nvSpPr>
        <p:spPr>
          <a:xfrm>
            <a:off x="114299" y="1040606"/>
            <a:ext cx="12077701" cy="5024438"/>
          </a:xfrm>
        </p:spPr>
        <p:txBody>
          <a:bodyPr>
            <a:normAutofit fontScale="92500" lnSpcReduction="20000"/>
          </a:bodyPr>
          <a:lstStyle/>
          <a:p>
            <a:r>
              <a:rPr lang="en-US" sz="2600" dirty="0">
                <a:latin typeface="Palatino Linotype" panose="02040502050505030304" pitchFamily="18" charset="0"/>
              </a:rPr>
              <a:t>Introductions</a:t>
            </a:r>
          </a:p>
          <a:p>
            <a:pPr lvl="1"/>
            <a:r>
              <a:rPr lang="en-US" sz="2000" dirty="0">
                <a:latin typeface="Palatino Linotype" panose="02040502050505030304" pitchFamily="18" charset="0"/>
              </a:rPr>
              <a:t>Who are we?</a:t>
            </a:r>
          </a:p>
          <a:p>
            <a:pPr lvl="1"/>
            <a:r>
              <a:rPr lang="en-US" sz="2000" dirty="0">
                <a:latin typeface="Palatino Linotype" panose="02040502050505030304" pitchFamily="18" charset="0"/>
              </a:rPr>
              <a:t>What is this course?</a:t>
            </a:r>
          </a:p>
          <a:p>
            <a:pPr marL="457200" lvl="1" indent="0">
              <a:buNone/>
            </a:pPr>
            <a:endParaRPr lang="en-US" sz="1000" dirty="0">
              <a:latin typeface="Palatino Linotype" panose="02040502050505030304" pitchFamily="18" charset="0"/>
            </a:endParaRPr>
          </a:p>
          <a:p>
            <a:pPr marL="0" indent="0">
              <a:buNone/>
            </a:pPr>
            <a:r>
              <a:rPr lang="en-US" sz="2600" u="sng" dirty="0">
                <a:latin typeface="Palatino Linotype" panose="02040502050505030304" pitchFamily="18" charset="0"/>
              </a:rPr>
              <a:t>Day 1</a:t>
            </a:r>
          </a:p>
          <a:p>
            <a:r>
              <a:rPr lang="en-US" sz="2000" dirty="0">
                <a:latin typeface="Palatino Linotype" panose="02040502050505030304" pitchFamily="18" charset="0"/>
              </a:rPr>
              <a:t>Section 1. Starting Your Research Project</a:t>
            </a:r>
          </a:p>
          <a:p>
            <a:r>
              <a:rPr lang="en-US" sz="2000" dirty="0">
                <a:latin typeface="Palatino Linotype" panose="02040502050505030304" pitchFamily="18" charset="0"/>
              </a:rPr>
              <a:t>Section 2. Practical Tips for Writing Your Applied Paper</a:t>
            </a:r>
          </a:p>
          <a:p>
            <a:r>
              <a:rPr lang="en-US" sz="2000" dirty="0">
                <a:latin typeface="Palatino Linotype" panose="02040502050505030304" pitchFamily="18" charset="0"/>
              </a:rPr>
              <a:t>Section 3. Optional Q&amp;A Session for Graduate Students and Job Market Candidates</a:t>
            </a:r>
          </a:p>
          <a:p>
            <a:pPr marL="0" indent="0">
              <a:buNone/>
            </a:pPr>
            <a:endParaRPr lang="en-US" sz="1000" dirty="0">
              <a:latin typeface="Palatino Linotype" panose="02040502050505030304" pitchFamily="18" charset="0"/>
            </a:endParaRPr>
          </a:p>
          <a:p>
            <a:pPr marL="0" indent="0">
              <a:buNone/>
            </a:pPr>
            <a:r>
              <a:rPr lang="en-US" sz="2600" u="sng" dirty="0">
                <a:latin typeface="Palatino Linotype" panose="02040502050505030304" pitchFamily="18" charset="0"/>
              </a:rPr>
              <a:t>Day 2</a:t>
            </a:r>
          </a:p>
          <a:p>
            <a:r>
              <a:rPr lang="en-US" sz="2000" dirty="0">
                <a:latin typeface="Palatino Linotype" panose="02040502050505030304" pitchFamily="18" charset="0"/>
              </a:rPr>
              <a:t>Section 4. The Publication Process</a:t>
            </a:r>
          </a:p>
          <a:p>
            <a:r>
              <a:rPr lang="en-US" sz="2000" dirty="0">
                <a:latin typeface="Palatino Linotype" panose="02040502050505030304" pitchFamily="18" charset="0"/>
              </a:rPr>
              <a:t>Section 5. Refereeing</a:t>
            </a:r>
          </a:p>
          <a:p>
            <a:r>
              <a:rPr lang="en-US" sz="2000" dirty="0">
                <a:latin typeface="Palatino Linotype" panose="02040502050505030304" pitchFamily="18" charset="0"/>
              </a:rPr>
              <a:t>Section 6. Conferences and Networking</a:t>
            </a:r>
          </a:p>
          <a:p>
            <a:r>
              <a:rPr lang="en-US" sz="2000" dirty="0">
                <a:latin typeface="Palatino Linotype" panose="02040502050505030304" pitchFamily="18" charset="0"/>
              </a:rPr>
              <a:t>Section 7. Ask the Editor!</a:t>
            </a:r>
          </a:p>
          <a:p>
            <a:r>
              <a:rPr lang="en-US" sz="2000" dirty="0">
                <a:latin typeface="Palatino Linotype" panose="02040502050505030304" pitchFamily="18" charset="0"/>
              </a:rPr>
              <a:t>Section 8. Optional Session for Graduate Students and Job Market Candidates</a:t>
            </a:r>
          </a:p>
        </p:txBody>
      </p:sp>
    </p:spTree>
    <p:extLst>
      <p:ext uri="{BB962C8B-B14F-4D97-AF65-F5344CB8AC3E}">
        <p14:creationId xmlns:p14="http://schemas.microsoft.com/office/powerpoint/2010/main" val="112202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300650-FC0D-B09E-7331-AE0AFD4741B9}"/>
              </a:ext>
            </a:extLst>
          </p:cNvPr>
          <p:cNvSpPr>
            <a:spLocks noGrp="1"/>
          </p:cNvSpPr>
          <p:nvPr>
            <p:ph idx="1"/>
          </p:nvPr>
        </p:nvSpPr>
        <p:spPr>
          <a:xfrm>
            <a:off x="156519" y="1268626"/>
            <a:ext cx="11837773" cy="5276058"/>
          </a:xfrm>
        </p:spPr>
        <p:txBody>
          <a:bodyPr/>
          <a:lstStyle/>
          <a:p>
            <a:r>
              <a:rPr lang="en-US" sz="2400" dirty="0">
                <a:latin typeface="Palatino Linotype" panose="02040502050505030304" pitchFamily="18" charset="0"/>
              </a:rPr>
              <a:t>Try to gauge early on in a project whether you will be able to address underlying mechanisms.</a:t>
            </a:r>
          </a:p>
          <a:p>
            <a:pPr lvl="1"/>
            <a:r>
              <a:rPr lang="en-US" sz="2000" dirty="0">
                <a:latin typeface="Palatino Linotype" panose="02040502050505030304" pitchFamily="18" charset="0"/>
              </a:rPr>
              <a:t>You might even want to consider this hurdle #4.</a:t>
            </a:r>
          </a:p>
          <a:p>
            <a:pPr marL="0" indent="0">
              <a:buNone/>
            </a:pPr>
            <a:endParaRPr lang="en-US" sz="1000" dirty="0">
              <a:latin typeface="Palatino Linotype" panose="02040502050505030304" pitchFamily="18" charset="0"/>
            </a:endParaRPr>
          </a:p>
          <a:p>
            <a:r>
              <a:rPr lang="en-US" sz="2400" dirty="0">
                <a:latin typeface="Palatino Linotype" panose="02040502050505030304" pitchFamily="18" charset="0"/>
              </a:rPr>
              <a:t>Try to gauge early on in a project just how crucial it will be to address underlying mechanisms.</a:t>
            </a:r>
          </a:p>
          <a:p>
            <a:pPr marL="0" indent="0">
              <a:buNone/>
            </a:pPr>
            <a:endParaRPr lang="en-US" sz="1000" dirty="0">
              <a:latin typeface="Palatino Linotype" panose="02040502050505030304" pitchFamily="18" charset="0"/>
            </a:endParaRPr>
          </a:p>
          <a:p>
            <a:r>
              <a:rPr lang="en-US" sz="2400" dirty="0">
                <a:latin typeface="Palatino Linotype" panose="02040502050505030304" pitchFamily="18" charset="0"/>
              </a:rPr>
              <a:t>If you end up sinking a lot of time into a project and cannot address mechanisms in a manner that would satisfy economists, you can pivot and write up for a non-economics journal (more on this in our next section)</a:t>
            </a:r>
          </a:p>
          <a:p>
            <a:pPr marL="0" indent="0">
              <a:buNone/>
            </a:pPr>
            <a:endParaRPr lang="en-US" dirty="0"/>
          </a:p>
        </p:txBody>
      </p:sp>
      <p:sp>
        <p:nvSpPr>
          <p:cNvPr id="4" name="Title 1">
            <a:extLst>
              <a:ext uri="{FF2B5EF4-FFF2-40B4-BE49-F238E27FC236}">
                <a16:creationId xmlns:a16="http://schemas.microsoft.com/office/drawing/2014/main" id="{2C52A503-4C01-8EB4-D0A1-FF1A944E8730}"/>
              </a:ext>
            </a:extLst>
          </p:cNvPr>
          <p:cNvSpPr>
            <a:spLocks noGrp="1"/>
          </p:cNvSpPr>
          <p:nvPr>
            <p:ph type="title"/>
          </p:nvPr>
        </p:nvSpPr>
        <p:spPr>
          <a:xfrm>
            <a:off x="156519" y="313316"/>
            <a:ext cx="10515600" cy="735442"/>
          </a:xfrm>
        </p:spPr>
        <p:txBody>
          <a:bodyPr>
            <a:normAutofit/>
          </a:bodyPr>
          <a:lstStyle/>
          <a:p>
            <a:r>
              <a:rPr lang="en-US" sz="3600" dirty="0">
                <a:latin typeface="Palatino Linotype" panose="02040502050505030304" pitchFamily="18" charset="0"/>
              </a:rPr>
              <a:t>Identifying Mechanisms</a:t>
            </a:r>
            <a:endParaRPr lang="en-US" sz="3600" dirty="0"/>
          </a:p>
        </p:txBody>
      </p:sp>
    </p:spTree>
    <p:extLst>
      <p:ext uri="{BB962C8B-B14F-4D97-AF65-F5344CB8AC3E}">
        <p14:creationId xmlns:p14="http://schemas.microsoft.com/office/powerpoint/2010/main" val="54969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7009-4254-D66B-5D47-09178A20914E}"/>
              </a:ext>
            </a:extLst>
          </p:cNvPr>
          <p:cNvSpPr>
            <a:spLocks noGrp="1"/>
          </p:cNvSpPr>
          <p:nvPr>
            <p:ph type="title"/>
          </p:nvPr>
        </p:nvSpPr>
        <p:spPr>
          <a:xfrm>
            <a:off x="3548448" y="1823223"/>
            <a:ext cx="5356654" cy="1325563"/>
          </a:xfrm>
        </p:spPr>
        <p:txBody>
          <a:bodyPr/>
          <a:lstStyle/>
          <a:p>
            <a:r>
              <a:rPr lang="en-US" dirty="0">
                <a:latin typeface="Palatino Linotype" panose="02040502050505030304" pitchFamily="18" charset="0"/>
              </a:rPr>
              <a:t>Q&amp;A (≈ 5 minutes)</a:t>
            </a:r>
          </a:p>
        </p:txBody>
      </p:sp>
    </p:spTree>
    <p:extLst>
      <p:ext uri="{BB962C8B-B14F-4D97-AF65-F5344CB8AC3E}">
        <p14:creationId xmlns:p14="http://schemas.microsoft.com/office/powerpoint/2010/main" val="2989984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225D9332-8D52-8E52-57C9-1A1FA1726B85}"/>
              </a:ext>
            </a:extLst>
          </p:cNvPr>
          <p:cNvPicPr>
            <a:picLocks noChangeAspect="1"/>
          </p:cNvPicPr>
          <p:nvPr/>
        </p:nvPicPr>
        <p:blipFill rotWithShape="1">
          <a:blip r:embed="rId2"/>
          <a:srcRect b="19"/>
          <a:stretch/>
        </p:blipFill>
        <p:spPr>
          <a:xfrm>
            <a:off x="20" y="1282"/>
            <a:ext cx="12191980" cy="6856718"/>
          </a:xfrm>
          <a:prstGeom prst="rect">
            <a:avLst/>
          </a:prstGeom>
        </p:spPr>
      </p:pic>
      <p:sp>
        <p:nvSpPr>
          <p:cNvPr id="3" name="Title 1">
            <a:extLst>
              <a:ext uri="{FF2B5EF4-FFF2-40B4-BE49-F238E27FC236}">
                <a16:creationId xmlns:a16="http://schemas.microsoft.com/office/drawing/2014/main" id="{133F9BEB-427E-7DC6-E216-CD347906A063}"/>
              </a:ext>
            </a:extLst>
          </p:cNvPr>
          <p:cNvSpPr txBox="1">
            <a:spLocks/>
          </p:cNvSpPr>
          <p:nvPr/>
        </p:nvSpPr>
        <p:spPr>
          <a:xfrm>
            <a:off x="1750540" y="5755902"/>
            <a:ext cx="8690919" cy="7191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Palatino Linotype" panose="02040502050505030304" pitchFamily="18" charset="0"/>
              </a:rPr>
              <a:t>Section 1. Starting your research project:</a:t>
            </a:r>
          </a:p>
          <a:p>
            <a:r>
              <a:rPr lang="en-US" sz="2800" dirty="0">
                <a:latin typeface="Palatino Linotype" panose="02040502050505030304" pitchFamily="18" charset="0"/>
              </a:rPr>
              <a:t>Managing your research projects</a:t>
            </a:r>
          </a:p>
        </p:txBody>
      </p:sp>
    </p:spTree>
    <p:extLst>
      <p:ext uri="{BB962C8B-B14F-4D97-AF65-F5344CB8AC3E}">
        <p14:creationId xmlns:p14="http://schemas.microsoft.com/office/powerpoint/2010/main" val="3181554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C28FFC-94D5-C5F2-0F09-03F3528349AE}"/>
              </a:ext>
            </a:extLst>
          </p:cNvPr>
          <p:cNvSpPr>
            <a:spLocks noGrp="1"/>
          </p:cNvSpPr>
          <p:nvPr>
            <p:ph idx="1"/>
          </p:nvPr>
        </p:nvSpPr>
        <p:spPr>
          <a:xfrm>
            <a:off x="61784" y="1186248"/>
            <a:ext cx="12068432" cy="4983892"/>
          </a:xfrm>
        </p:spPr>
        <p:txBody>
          <a:bodyPr>
            <a:normAutofit/>
          </a:bodyPr>
          <a:lstStyle/>
          <a:p>
            <a:pPr marL="0" indent="0">
              <a:buNone/>
            </a:pPr>
            <a:r>
              <a:rPr lang="en-US" sz="2400" b="1" dirty="0">
                <a:latin typeface="Palatino Linotype" panose="02040502050505030304" pitchFamily="18" charset="0"/>
              </a:rPr>
              <a:t>Allocating your effort</a:t>
            </a:r>
          </a:p>
          <a:p>
            <a:pPr marL="0" indent="0">
              <a:buNone/>
            </a:pPr>
            <a:r>
              <a:rPr lang="en-US" sz="2400" u="sng" dirty="0">
                <a:latin typeface="Palatino Linotype" panose="02040502050505030304" pitchFamily="18" charset="0"/>
              </a:rPr>
              <a:t>As a graduate student</a:t>
            </a:r>
          </a:p>
          <a:p>
            <a:pPr lvl="1"/>
            <a:r>
              <a:rPr lang="en-US" sz="2200">
                <a:latin typeface="Palatino Linotype" panose="02040502050505030304" pitchFamily="18" charset="0"/>
              </a:rPr>
              <a:t>The </a:t>
            </a:r>
            <a:r>
              <a:rPr lang="en-US" sz="2200" dirty="0">
                <a:latin typeface="Palatino Linotype" panose="02040502050505030304" pitchFamily="18" charset="0"/>
              </a:rPr>
              <a:t>goal is a top-notch JMP.  Your efforts can be more concentrated as a graduate student, as opposed to a junior professor trying to get tenure.</a:t>
            </a:r>
          </a:p>
          <a:p>
            <a:pPr lvl="1"/>
            <a:r>
              <a:rPr lang="en-US" sz="2200" dirty="0">
                <a:latin typeface="Palatino Linotype" panose="02040502050505030304" pitchFamily="18" charset="0"/>
              </a:rPr>
              <a:t>That said, do not underestimate the signaling benefit of a publication that is a non-JMP.</a:t>
            </a:r>
          </a:p>
          <a:p>
            <a:pPr lvl="2"/>
            <a:r>
              <a:rPr lang="en-US" sz="1800" dirty="0">
                <a:latin typeface="Palatino Linotype" panose="02040502050505030304" pitchFamily="18" charset="0"/>
              </a:rPr>
              <a:t>For those of you graduating from non-top-20 (or so) programs, this can be really important.</a:t>
            </a:r>
          </a:p>
          <a:p>
            <a:pPr lvl="2"/>
            <a:r>
              <a:rPr lang="en-US" sz="1800" dirty="0">
                <a:latin typeface="Palatino Linotype" panose="02040502050505030304" pitchFamily="18" charset="0"/>
              </a:rPr>
              <a:t>I received my Ph.D. from a top-50 school (U. of Washington) and it was made very clear to me that having a good publication and RR was vital to obtaining interviews</a:t>
            </a:r>
          </a:p>
          <a:p>
            <a:pPr lvl="2"/>
            <a:r>
              <a:rPr lang="en-US" sz="1800" dirty="0">
                <a:latin typeface="Palatino Linotype" panose="02040502050505030304" pitchFamily="18" charset="0"/>
              </a:rPr>
              <a:t>At Montana State University, we have interviewed grad students from lower-ranked departments solely because they had a strong publication on their record</a:t>
            </a:r>
          </a:p>
          <a:p>
            <a:pPr lvl="1"/>
            <a:r>
              <a:rPr lang="en-US" sz="2200" dirty="0">
                <a:latin typeface="Palatino Linotype" panose="02040502050505030304" pitchFamily="18" charset="0"/>
              </a:rPr>
              <a:t>Do not feel like you need to be working on a dozen papers as a graduate student.</a:t>
            </a:r>
          </a:p>
          <a:p>
            <a:pPr lvl="2"/>
            <a:r>
              <a:rPr lang="en-US" sz="1800" dirty="0">
                <a:latin typeface="Palatino Linotype" panose="02040502050505030304" pitchFamily="18" charset="0"/>
              </a:rPr>
              <a:t>Takes time away from JMP</a:t>
            </a:r>
          </a:p>
          <a:p>
            <a:pPr lvl="2"/>
            <a:r>
              <a:rPr lang="en-US" sz="1800" dirty="0">
                <a:latin typeface="Palatino Linotype" panose="02040502050505030304" pitchFamily="18" charset="0"/>
              </a:rPr>
              <a:t>Sends a quantity (as opposed to quality) signal, which is not always a good thing</a:t>
            </a:r>
          </a:p>
          <a:p>
            <a:pPr marL="457200" lvl="1" indent="0">
              <a:buNone/>
            </a:pPr>
            <a:endParaRPr lang="en-US" sz="1800" dirty="0">
              <a:latin typeface="Palatino Linotype" panose="02040502050505030304" pitchFamily="18" charset="0"/>
            </a:endParaRPr>
          </a:p>
        </p:txBody>
      </p:sp>
      <p:sp>
        <p:nvSpPr>
          <p:cNvPr id="4" name="Title 1">
            <a:extLst>
              <a:ext uri="{FF2B5EF4-FFF2-40B4-BE49-F238E27FC236}">
                <a16:creationId xmlns:a16="http://schemas.microsoft.com/office/drawing/2014/main" id="{8C8320B2-C285-1A76-1553-8CB7F6186BEB}"/>
              </a:ext>
            </a:extLst>
          </p:cNvPr>
          <p:cNvSpPr>
            <a:spLocks noGrp="1"/>
          </p:cNvSpPr>
          <p:nvPr>
            <p:ph type="title"/>
          </p:nvPr>
        </p:nvSpPr>
        <p:spPr>
          <a:xfrm>
            <a:off x="129744" y="320310"/>
            <a:ext cx="10711249" cy="735099"/>
          </a:xfrm>
        </p:spPr>
        <p:txBody>
          <a:bodyPr>
            <a:normAutofit/>
          </a:bodyPr>
          <a:lstStyle/>
          <a:p>
            <a:r>
              <a:rPr lang="en-US" sz="3600" dirty="0">
                <a:latin typeface="Palatino Linotype" panose="02040502050505030304" pitchFamily="18" charset="0"/>
              </a:rPr>
              <a:t>Managing your research projects</a:t>
            </a:r>
            <a:endParaRPr lang="en-US" sz="3600" dirty="0"/>
          </a:p>
        </p:txBody>
      </p:sp>
    </p:spTree>
    <p:extLst>
      <p:ext uri="{BB962C8B-B14F-4D97-AF65-F5344CB8AC3E}">
        <p14:creationId xmlns:p14="http://schemas.microsoft.com/office/powerpoint/2010/main" val="40187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2D28-7AB1-E164-9ACB-8A2A4335EA38}"/>
              </a:ext>
            </a:extLst>
          </p:cNvPr>
          <p:cNvSpPr>
            <a:spLocks noGrp="1"/>
          </p:cNvSpPr>
          <p:nvPr>
            <p:ph type="title"/>
          </p:nvPr>
        </p:nvSpPr>
        <p:spPr>
          <a:xfrm>
            <a:off x="90615" y="346438"/>
            <a:ext cx="10515600" cy="669197"/>
          </a:xfrm>
        </p:spPr>
        <p:txBody>
          <a:bodyPr>
            <a:normAutofit/>
          </a:bodyPr>
          <a:lstStyle/>
          <a:p>
            <a:r>
              <a:rPr lang="en-US" sz="3600" dirty="0">
                <a:latin typeface="Palatino Linotype" panose="02040502050505030304" pitchFamily="18" charset="0"/>
              </a:rPr>
              <a:t>Managing your research projects</a:t>
            </a:r>
            <a:endParaRPr lang="en-US" sz="3600" dirty="0"/>
          </a:p>
        </p:txBody>
      </p:sp>
      <p:sp>
        <p:nvSpPr>
          <p:cNvPr id="4" name="Content Placeholder 2">
            <a:extLst>
              <a:ext uri="{FF2B5EF4-FFF2-40B4-BE49-F238E27FC236}">
                <a16:creationId xmlns:a16="http://schemas.microsoft.com/office/drawing/2014/main" id="{B27BD34E-3B4D-0441-9CF6-26960DABDDA3}"/>
              </a:ext>
            </a:extLst>
          </p:cNvPr>
          <p:cNvSpPr>
            <a:spLocks noGrp="1"/>
          </p:cNvSpPr>
          <p:nvPr>
            <p:ph idx="1"/>
          </p:nvPr>
        </p:nvSpPr>
        <p:spPr>
          <a:xfrm>
            <a:off x="90615" y="1092456"/>
            <a:ext cx="11961341" cy="5094159"/>
          </a:xfrm>
        </p:spPr>
        <p:txBody>
          <a:bodyPr>
            <a:normAutofit/>
          </a:bodyPr>
          <a:lstStyle/>
          <a:p>
            <a:pPr marL="0" indent="0">
              <a:buNone/>
            </a:pPr>
            <a:r>
              <a:rPr lang="en-US" sz="2400" b="1" dirty="0">
                <a:latin typeface="Palatino Linotype" panose="02040502050505030304" pitchFamily="18" charset="0"/>
              </a:rPr>
              <a:t>Allocating your effort</a:t>
            </a:r>
          </a:p>
          <a:p>
            <a:pPr marL="0" indent="0">
              <a:buNone/>
            </a:pPr>
            <a:r>
              <a:rPr lang="en-US" sz="2400" u="sng" dirty="0">
                <a:latin typeface="Palatino Linotype" panose="02040502050505030304" pitchFamily="18" charset="0"/>
              </a:rPr>
              <a:t>As a junior prof.</a:t>
            </a:r>
          </a:p>
          <a:p>
            <a:pPr lvl="1"/>
            <a:r>
              <a:rPr lang="en-US" sz="2200" dirty="0">
                <a:latin typeface="Palatino Linotype" panose="02040502050505030304" pitchFamily="18" charset="0"/>
              </a:rPr>
              <a:t>The goal should be to have a portfolio of projects at different phases</a:t>
            </a:r>
          </a:p>
          <a:p>
            <a:pPr lvl="2"/>
            <a:r>
              <a:rPr lang="en-US" sz="1800" dirty="0">
                <a:latin typeface="Palatino Linotype" panose="02040502050505030304" pitchFamily="18" charset="0"/>
              </a:rPr>
              <a:t>(</a:t>
            </a:r>
            <a:r>
              <a:rPr lang="en-US" sz="1800" dirty="0" err="1">
                <a:latin typeface="Palatino Linotype" panose="02040502050505030304" pitchFamily="18" charset="0"/>
              </a:rPr>
              <a:t>i</a:t>
            </a:r>
            <a:r>
              <a:rPr lang="en-US" sz="1800" dirty="0">
                <a:latin typeface="Palatino Linotype" panose="02040502050505030304" pitchFamily="18" charset="0"/>
              </a:rPr>
              <a:t>) At any given time, you should have one to two projects that are your main focus</a:t>
            </a:r>
          </a:p>
          <a:p>
            <a:pPr lvl="3"/>
            <a:r>
              <a:rPr lang="en-US" sz="1600" dirty="0">
                <a:latin typeface="Palatino Linotype" panose="02040502050505030304" pitchFamily="18" charset="0"/>
              </a:rPr>
              <a:t>I cannot manage more than this, but others can.</a:t>
            </a:r>
          </a:p>
          <a:p>
            <a:pPr lvl="2"/>
            <a:r>
              <a:rPr lang="en-US" sz="1800" dirty="0">
                <a:latin typeface="Palatino Linotype" panose="02040502050505030304" pitchFamily="18" charset="0"/>
              </a:rPr>
              <a:t>(ii) As you progress through your tenure-track, always try to have at least a few papers under review or at the RR stage</a:t>
            </a:r>
          </a:p>
          <a:p>
            <a:pPr lvl="2"/>
            <a:r>
              <a:rPr lang="en-US" sz="1800" dirty="0">
                <a:latin typeface="Palatino Linotype" panose="02040502050505030304" pitchFamily="18" charset="0"/>
              </a:rPr>
              <a:t>(iii) When your papers in (</a:t>
            </a:r>
            <a:r>
              <a:rPr lang="en-US" sz="1800" dirty="0" err="1">
                <a:latin typeface="Palatino Linotype" panose="02040502050505030304" pitchFamily="18" charset="0"/>
              </a:rPr>
              <a:t>i</a:t>
            </a:r>
            <a:r>
              <a:rPr lang="en-US" sz="1800" dirty="0">
                <a:latin typeface="Palatino Linotype" panose="02040502050505030304" pitchFamily="18" charset="0"/>
              </a:rPr>
              <a:t>) are submitted, make sure you already have another project (or two or three) where data collection efforts are already under way.  </a:t>
            </a:r>
          </a:p>
          <a:p>
            <a:pPr lvl="3"/>
            <a:r>
              <a:rPr lang="en-US" sz="1600" dirty="0">
                <a:latin typeface="Palatino Linotype" panose="02040502050505030304" pitchFamily="18" charset="0"/>
              </a:rPr>
              <a:t>If you’re lucky enough to have RA resources, this is where I generally spend them.  </a:t>
            </a:r>
          </a:p>
          <a:p>
            <a:pPr lvl="1"/>
            <a:r>
              <a:rPr lang="en-US" sz="2200" dirty="0">
                <a:latin typeface="Palatino Linotype" panose="02040502050505030304" pitchFamily="18" charset="0"/>
              </a:rPr>
              <a:t>If you are going into (or are already in) academia, figure out the tenure requirements at your department as early as possible!  Preferably, before you even arrive</a:t>
            </a:r>
            <a:r>
              <a:rPr lang="en-US" sz="1800" dirty="0">
                <a:latin typeface="Palatino Linotype" panose="02040502050505030304" pitchFamily="18" charset="0"/>
              </a:rPr>
              <a:t>.</a:t>
            </a:r>
          </a:p>
          <a:p>
            <a:pPr lvl="2"/>
            <a:r>
              <a:rPr lang="en-US" sz="1800" dirty="0">
                <a:latin typeface="Palatino Linotype" panose="02040502050505030304" pitchFamily="18" charset="0"/>
              </a:rPr>
              <a:t>Helpful advice that was given to me: “You’re in an agricultural economics department, so do not forget that quantity matters a lot.”</a:t>
            </a:r>
          </a:p>
        </p:txBody>
      </p:sp>
    </p:spTree>
    <p:extLst>
      <p:ext uri="{BB962C8B-B14F-4D97-AF65-F5344CB8AC3E}">
        <p14:creationId xmlns:p14="http://schemas.microsoft.com/office/powerpoint/2010/main" val="264103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EF857-9D00-1E47-ECB6-D6F1A2CC1E99}"/>
              </a:ext>
            </a:extLst>
          </p:cNvPr>
          <p:cNvSpPr>
            <a:spLocks noGrp="1"/>
          </p:cNvSpPr>
          <p:nvPr>
            <p:ph idx="1"/>
          </p:nvPr>
        </p:nvSpPr>
        <p:spPr>
          <a:xfrm>
            <a:off x="0" y="1149530"/>
            <a:ext cx="12192000" cy="5097903"/>
          </a:xfrm>
        </p:spPr>
        <p:txBody>
          <a:bodyPr>
            <a:normAutofit/>
          </a:bodyPr>
          <a:lstStyle/>
          <a:p>
            <a:pPr marL="0" indent="0">
              <a:buNone/>
            </a:pPr>
            <a:r>
              <a:rPr lang="en-US" sz="2600" b="1" dirty="0">
                <a:latin typeface="Palatino Linotype" panose="02040502050505030304" pitchFamily="18" charset="0"/>
              </a:rPr>
              <a:t>Targeting economics journals early in the research process</a:t>
            </a:r>
          </a:p>
          <a:p>
            <a:pPr lvl="1"/>
            <a:r>
              <a:rPr lang="en-US" dirty="0">
                <a:latin typeface="Palatino Linotype" panose="02040502050505030304" pitchFamily="18" charset="0"/>
              </a:rPr>
              <a:t>A question I am often asked, “Where should I send paper X?”</a:t>
            </a:r>
          </a:p>
          <a:p>
            <a:pPr lvl="1"/>
            <a:r>
              <a:rPr lang="en-US" dirty="0">
                <a:latin typeface="Palatino Linotype" panose="02040502050505030304" pitchFamily="18" charset="0"/>
              </a:rPr>
              <a:t>If you become a master of the specific literature (as we discussed earlier), the set of relevant journals will be clear early on</a:t>
            </a:r>
          </a:p>
          <a:p>
            <a:pPr lvl="1"/>
            <a:r>
              <a:rPr lang="en-US" dirty="0">
                <a:latin typeface="Palatino Linotype" panose="02040502050505030304" pitchFamily="18" charset="0"/>
              </a:rPr>
              <a:t>In Section 4 of this workshop, we will discuss this in detail.  Stay tuned…</a:t>
            </a:r>
          </a:p>
          <a:p>
            <a:pPr marL="457200" lvl="1" indent="0">
              <a:buNone/>
            </a:pPr>
            <a:endParaRPr lang="en-US" dirty="0">
              <a:latin typeface="Palatino Linotype" panose="02040502050505030304" pitchFamily="18" charset="0"/>
            </a:endParaRPr>
          </a:p>
          <a:p>
            <a:pPr marL="0" indent="0">
              <a:buNone/>
            </a:pPr>
            <a:r>
              <a:rPr lang="en-US" sz="2400" b="1" dirty="0">
                <a:latin typeface="Palatino Linotype" panose="02040502050505030304" pitchFamily="18" charset="0"/>
              </a:rPr>
              <a:t>When to target a non-economics journal</a:t>
            </a:r>
          </a:p>
          <a:p>
            <a:r>
              <a:rPr lang="en-US" sz="2400" dirty="0">
                <a:latin typeface="Palatino Linotype" panose="02040502050505030304" pitchFamily="18" charset="0"/>
              </a:rPr>
              <a:t>You need to pivot because…</a:t>
            </a:r>
          </a:p>
          <a:p>
            <a:pPr lvl="1"/>
            <a:r>
              <a:rPr lang="en-US" sz="2000" dirty="0">
                <a:latin typeface="Palatino Linotype" panose="02040502050505030304" pitchFamily="18" charset="0"/>
              </a:rPr>
              <a:t>Estimates are correlations only</a:t>
            </a:r>
            <a:endParaRPr lang="en-US" sz="1600" dirty="0">
              <a:latin typeface="Palatino Linotype" panose="02040502050505030304" pitchFamily="18" charset="0"/>
            </a:endParaRPr>
          </a:p>
          <a:p>
            <a:pPr lvl="1"/>
            <a:r>
              <a:rPr lang="en-US" sz="2000" dirty="0">
                <a:latin typeface="Palatino Linotype" panose="02040502050505030304" pitchFamily="18" charset="0"/>
              </a:rPr>
              <a:t>You cannot identify mechanisms</a:t>
            </a:r>
          </a:p>
          <a:p>
            <a:pPr lvl="1"/>
            <a:r>
              <a:rPr lang="en-US" sz="2000" dirty="0">
                <a:latin typeface="Palatino Linotype" panose="02040502050505030304" pitchFamily="18" charset="0"/>
              </a:rPr>
              <a:t>You just don’t have enough “meat” for a full-length paper</a:t>
            </a:r>
          </a:p>
          <a:p>
            <a:pPr lvl="1"/>
            <a:r>
              <a:rPr lang="en-US" sz="2000" dirty="0">
                <a:latin typeface="Palatino Linotype" panose="02040502050505030304" pitchFamily="18" charset="0"/>
              </a:rPr>
              <a:t>You need a mental health break!</a:t>
            </a:r>
          </a:p>
          <a:p>
            <a:endParaRPr lang="en-US" dirty="0">
              <a:latin typeface="Palatino Linotype" panose="02040502050505030304" pitchFamily="18" charset="0"/>
            </a:endParaRPr>
          </a:p>
        </p:txBody>
      </p:sp>
      <p:sp>
        <p:nvSpPr>
          <p:cNvPr id="4" name="Title 1">
            <a:extLst>
              <a:ext uri="{FF2B5EF4-FFF2-40B4-BE49-F238E27FC236}">
                <a16:creationId xmlns:a16="http://schemas.microsoft.com/office/drawing/2014/main" id="{B46DE376-73DD-D781-F099-C1FADBDFC9E9}"/>
              </a:ext>
            </a:extLst>
          </p:cNvPr>
          <p:cNvSpPr>
            <a:spLocks noGrp="1"/>
          </p:cNvSpPr>
          <p:nvPr>
            <p:ph type="title"/>
          </p:nvPr>
        </p:nvSpPr>
        <p:spPr>
          <a:xfrm>
            <a:off x="193767" y="271850"/>
            <a:ext cx="10515600" cy="677434"/>
          </a:xfrm>
        </p:spPr>
        <p:txBody>
          <a:bodyPr>
            <a:normAutofit/>
          </a:bodyPr>
          <a:lstStyle/>
          <a:p>
            <a:r>
              <a:rPr lang="en-US" sz="3600" dirty="0">
                <a:latin typeface="Palatino Linotype" panose="02040502050505030304" pitchFamily="18" charset="0"/>
              </a:rPr>
              <a:t>Managing your research projects</a:t>
            </a:r>
            <a:endParaRPr lang="en-US" sz="3600" dirty="0"/>
          </a:p>
        </p:txBody>
      </p:sp>
    </p:spTree>
    <p:extLst>
      <p:ext uri="{BB962C8B-B14F-4D97-AF65-F5344CB8AC3E}">
        <p14:creationId xmlns:p14="http://schemas.microsoft.com/office/powerpoint/2010/main" val="415389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EA8264-8E3E-022A-51A5-427E60D6C517}"/>
              </a:ext>
            </a:extLst>
          </p:cNvPr>
          <p:cNvSpPr>
            <a:spLocks noGrp="1"/>
          </p:cNvSpPr>
          <p:nvPr>
            <p:ph idx="1"/>
          </p:nvPr>
        </p:nvSpPr>
        <p:spPr>
          <a:xfrm>
            <a:off x="28832" y="1489165"/>
            <a:ext cx="12134335" cy="4893421"/>
          </a:xfrm>
        </p:spPr>
        <p:txBody>
          <a:bodyPr>
            <a:normAutofit/>
          </a:bodyPr>
          <a:lstStyle/>
          <a:p>
            <a:r>
              <a:rPr lang="en-US" sz="2400" dirty="0">
                <a:latin typeface="Palatino Linotype" panose="02040502050505030304" pitchFamily="18" charset="0"/>
              </a:rPr>
              <a:t>Every summer I take a few weeks off from the grind of writing econ papers.  During this time, I write a paper up for a medical journal.</a:t>
            </a:r>
          </a:p>
          <a:p>
            <a:pPr lvl="1"/>
            <a:r>
              <a:rPr lang="en-US" sz="2000" dirty="0">
                <a:latin typeface="Palatino Linotype" panose="02040502050505030304" pitchFamily="18" charset="0"/>
              </a:rPr>
              <a:t>It’s fun!</a:t>
            </a:r>
          </a:p>
          <a:p>
            <a:pPr lvl="1"/>
            <a:r>
              <a:rPr lang="en-US" sz="2000" dirty="0">
                <a:latin typeface="Palatino Linotype" panose="02040502050505030304" pitchFamily="18" charset="0"/>
              </a:rPr>
              <a:t>You learn how to write for a different audience, and this human capital is transferable.  I have become a better writer because I try to write for different audiences </a:t>
            </a:r>
          </a:p>
          <a:p>
            <a:r>
              <a:rPr lang="en-US" sz="2400" dirty="0">
                <a:latin typeface="Palatino Linotype" panose="02040502050505030304" pitchFamily="18" charset="0"/>
              </a:rPr>
              <a:t>Writing a paper for a non-economics journal often takes </a:t>
            </a:r>
            <a:r>
              <a:rPr lang="en-US" sz="2400" i="1" dirty="0">
                <a:latin typeface="Palatino Linotype" panose="02040502050505030304" pitchFamily="18" charset="0"/>
              </a:rPr>
              <a:t>much</a:t>
            </a:r>
            <a:r>
              <a:rPr lang="en-US" sz="2400" dirty="0">
                <a:latin typeface="Palatino Linotype" panose="02040502050505030304" pitchFamily="18" charset="0"/>
              </a:rPr>
              <a:t> less time</a:t>
            </a:r>
          </a:p>
          <a:p>
            <a:pPr lvl="1"/>
            <a:r>
              <a:rPr lang="en-US" sz="2000" dirty="0">
                <a:latin typeface="Palatino Linotype" panose="02040502050505030304" pitchFamily="18" charset="0"/>
              </a:rPr>
              <a:t>Medical journals have word limits around 3,000-3,500 and table/figure limits around 4-5.</a:t>
            </a:r>
          </a:p>
          <a:p>
            <a:pPr lvl="2"/>
            <a:r>
              <a:rPr lang="en-US" sz="1600" dirty="0">
                <a:latin typeface="Palatino Linotype" panose="02040502050505030304" pitchFamily="18" charset="0"/>
              </a:rPr>
              <a:t>Nearly all good medical journals also have “research letter” options, which have word limits &lt; 1,000 words and table/figure limits around 1-2.  Only a few of the good economics journals have “letter” or “note” options.</a:t>
            </a:r>
          </a:p>
          <a:p>
            <a:pPr lvl="2"/>
            <a:r>
              <a:rPr lang="en-US" sz="1600" dirty="0">
                <a:latin typeface="Palatino Linotype" panose="02040502050505030304" pitchFamily="18" charset="0"/>
              </a:rPr>
              <a:t>Turnaround is much faster at medical journals (&lt; 1 month)</a:t>
            </a:r>
          </a:p>
          <a:p>
            <a:pPr lvl="1"/>
            <a:r>
              <a:rPr lang="en-US" sz="2000" dirty="0">
                <a:latin typeface="Palatino Linotype" panose="02040502050505030304" pitchFamily="18" charset="0"/>
              </a:rPr>
              <a:t>But, keep in mind that non-econ publications do not “count” as much if you are on the economics job market or are employed in an economics department</a:t>
            </a:r>
          </a:p>
          <a:p>
            <a:pPr lvl="2"/>
            <a:r>
              <a:rPr lang="en-US" sz="1600" dirty="0">
                <a:latin typeface="Palatino Linotype" panose="02040502050505030304" pitchFamily="18" charset="0"/>
              </a:rPr>
              <a:t>You need to carefully weigh the tradeoffs of pursuing these pubs vs. simply quitting (or not starting) a project altogether.</a:t>
            </a:r>
          </a:p>
        </p:txBody>
      </p:sp>
      <p:sp>
        <p:nvSpPr>
          <p:cNvPr id="4" name="Title 1">
            <a:extLst>
              <a:ext uri="{FF2B5EF4-FFF2-40B4-BE49-F238E27FC236}">
                <a16:creationId xmlns:a16="http://schemas.microsoft.com/office/drawing/2014/main" id="{C31DEB85-2C7F-7208-D32D-9F0FC224B2D9}"/>
              </a:ext>
            </a:extLst>
          </p:cNvPr>
          <p:cNvSpPr>
            <a:spLocks noGrp="1"/>
          </p:cNvSpPr>
          <p:nvPr>
            <p:ph type="title"/>
          </p:nvPr>
        </p:nvSpPr>
        <p:spPr>
          <a:xfrm>
            <a:off x="163167" y="475414"/>
            <a:ext cx="10515600" cy="743337"/>
          </a:xfrm>
        </p:spPr>
        <p:txBody>
          <a:bodyPr>
            <a:normAutofit/>
          </a:bodyPr>
          <a:lstStyle/>
          <a:p>
            <a:r>
              <a:rPr lang="en-US" sz="3600" dirty="0">
                <a:latin typeface="Palatino Linotype" panose="02040502050505030304" pitchFamily="18" charset="0"/>
              </a:rPr>
              <a:t>Managing your research projects</a:t>
            </a:r>
            <a:endParaRPr lang="en-US" sz="3600" dirty="0"/>
          </a:p>
        </p:txBody>
      </p:sp>
    </p:spTree>
    <p:extLst>
      <p:ext uri="{BB962C8B-B14F-4D97-AF65-F5344CB8AC3E}">
        <p14:creationId xmlns:p14="http://schemas.microsoft.com/office/powerpoint/2010/main" val="324885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7009-4254-D66B-5D47-09178A20914E}"/>
              </a:ext>
            </a:extLst>
          </p:cNvPr>
          <p:cNvSpPr>
            <a:spLocks noGrp="1"/>
          </p:cNvSpPr>
          <p:nvPr>
            <p:ph type="title"/>
          </p:nvPr>
        </p:nvSpPr>
        <p:spPr>
          <a:xfrm>
            <a:off x="3548448" y="1823223"/>
            <a:ext cx="5356654" cy="1325563"/>
          </a:xfrm>
        </p:spPr>
        <p:txBody>
          <a:bodyPr>
            <a:normAutofit fontScale="90000"/>
          </a:bodyPr>
          <a:lstStyle/>
          <a:p>
            <a:pPr algn="ctr"/>
            <a:r>
              <a:rPr lang="en-US" dirty="0">
                <a:latin typeface="Palatino Linotype" panose="02040502050505030304" pitchFamily="18" charset="0"/>
              </a:rPr>
              <a:t>Q&amp;A (≈ 10 minutes) +</a:t>
            </a:r>
            <a:br>
              <a:rPr lang="en-US" dirty="0">
                <a:latin typeface="Palatino Linotype" panose="02040502050505030304" pitchFamily="18" charset="0"/>
              </a:rPr>
            </a:br>
            <a:r>
              <a:rPr lang="en-US" dirty="0">
                <a:latin typeface="Palatino Linotype" panose="02040502050505030304" pitchFamily="18" charset="0"/>
              </a:rPr>
              <a:t>Break (≈ 5 minutes)</a:t>
            </a:r>
          </a:p>
        </p:txBody>
      </p:sp>
    </p:spTree>
    <p:extLst>
      <p:ext uri="{BB962C8B-B14F-4D97-AF65-F5344CB8AC3E}">
        <p14:creationId xmlns:p14="http://schemas.microsoft.com/office/powerpoint/2010/main" val="2780156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25AD-B258-9F59-79BA-A262DEAA4552}"/>
              </a:ext>
            </a:extLst>
          </p:cNvPr>
          <p:cNvSpPr>
            <a:spLocks noGrp="1"/>
          </p:cNvSpPr>
          <p:nvPr>
            <p:ph type="title"/>
          </p:nvPr>
        </p:nvSpPr>
        <p:spPr>
          <a:xfrm>
            <a:off x="133350" y="188118"/>
            <a:ext cx="10515600" cy="814388"/>
          </a:xfrm>
        </p:spPr>
        <p:txBody>
          <a:bodyPr>
            <a:normAutofit/>
          </a:bodyPr>
          <a:lstStyle/>
          <a:p>
            <a:r>
              <a:rPr lang="en-US" sz="3600" b="1" dirty="0">
                <a:latin typeface="Palatino Linotype" panose="02040502050505030304" pitchFamily="18" charset="0"/>
              </a:rPr>
              <a:t>Who are we?</a:t>
            </a:r>
          </a:p>
        </p:txBody>
      </p:sp>
      <p:sp>
        <p:nvSpPr>
          <p:cNvPr id="3" name="Content Placeholder 2">
            <a:extLst>
              <a:ext uri="{FF2B5EF4-FFF2-40B4-BE49-F238E27FC236}">
                <a16:creationId xmlns:a16="http://schemas.microsoft.com/office/drawing/2014/main" id="{0EA88B7C-6204-5B85-DCF2-D75754ED53AB}"/>
              </a:ext>
            </a:extLst>
          </p:cNvPr>
          <p:cNvSpPr>
            <a:spLocks noGrp="1"/>
          </p:cNvSpPr>
          <p:nvPr>
            <p:ph idx="1"/>
          </p:nvPr>
        </p:nvSpPr>
        <p:spPr>
          <a:xfrm>
            <a:off x="133350" y="1171575"/>
            <a:ext cx="11925300" cy="4938713"/>
          </a:xfrm>
        </p:spPr>
        <p:txBody>
          <a:bodyPr/>
          <a:lstStyle/>
          <a:p>
            <a:r>
              <a:rPr lang="en-US" sz="2600" dirty="0">
                <a:latin typeface="Palatino Linotype" panose="02040502050505030304" pitchFamily="18" charset="0"/>
              </a:rPr>
              <a:t>Mark Anderson (Professor of Economics, Montana State University) and Dan Rees (Professor of Economics, Universidad Carlos III de Madrid)</a:t>
            </a:r>
          </a:p>
          <a:p>
            <a:pPr lvl="1"/>
            <a:r>
              <a:rPr lang="en-US" sz="2000" dirty="0">
                <a:latin typeface="Palatino Linotype" panose="02040502050505030304" pitchFamily="18" charset="0"/>
              </a:rPr>
              <a:t>Applied microeconomists with interests in health and economic history</a:t>
            </a:r>
          </a:p>
          <a:p>
            <a:pPr lvl="1"/>
            <a:r>
              <a:rPr lang="en-US" sz="2000" dirty="0">
                <a:latin typeface="Palatino Linotype" panose="02040502050505030304" pitchFamily="18" charset="0"/>
              </a:rPr>
              <a:t>Users of well-defined natural experiments and methods such as DD and IV</a:t>
            </a:r>
          </a:p>
          <a:p>
            <a:pPr lvl="1"/>
            <a:r>
              <a:rPr lang="en-US" sz="2000" dirty="0">
                <a:latin typeface="Palatino Linotype" panose="02040502050505030304" pitchFamily="18" charset="0"/>
              </a:rPr>
              <a:t>Passionate about the research process and the crafting of a research paper (it is an art and this is our craft!)</a:t>
            </a:r>
          </a:p>
          <a:p>
            <a:pPr marL="457200" lvl="1" indent="0">
              <a:buNone/>
            </a:pPr>
            <a:endParaRPr lang="en-US" sz="1000" dirty="0">
              <a:latin typeface="Palatino Linotype" panose="02040502050505030304" pitchFamily="18" charset="0"/>
            </a:endParaRPr>
          </a:p>
          <a:p>
            <a:r>
              <a:rPr lang="en-US" sz="2600" dirty="0">
                <a:latin typeface="Palatino Linotype" panose="02040502050505030304" pitchFamily="18" charset="0"/>
              </a:rPr>
              <a:t>Together, we have written on topics such as…</a:t>
            </a:r>
          </a:p>
          <a:p>
            <a:pPr lvl="1"/>
            <a:r>
              <a:rPr lang="en-US" sz="2000" dirty="0">
                <a:latin typeface="Palatino Linotype" panose="02040502050505030304" pitchFamily="18" charset="0"/>
              </a:rPr>
              <a:t>The occupational licensing of midwives and maternal mortality at the turn of the 20</a:t>
            </a:r>
            <a:r>
              <a:rPr lang="en-US" sz="2000" baseline="30000" dirty="0">
                <a:latin typeface="Palatino Linotype" panose="02040502050505030304" pitchFamily="18" charset="0"/>
              </a:rPr>
              <a:t>th</a:t>
            </a:r>
            <a:r>
              <a:rPr lang="en-US" sz="2000" dirty="0">
                <a:latin typeface="Palatino Linotype" panose="02040502050505030304" pitchFamily="18" charset="0"/>
              </a:rPr>
              <a:t> century</a:t>
            </a:r>
          </a:p>
          <a:p>
            <a:pPr lvl="1"/>
            <a:r>
              <a:rPr lang="en-US" sz="2000" dirty="0">
                <a:latin typeface="Palatino Linotype" panose="02040502050505030304" pitchFamily="18" charset="0"/>
              </a:rPr>
              <a:t>The hiring of municipal milk inspectors and foodborne disease mortality in the late 1800s</a:t>
            </a:r>
          </a:p>
          <a:p>
            <a:pPr lvl="1"/>
            <a:r>
              <a:rPr lang="en-US" sz="2000" dirty="0">
                <a:latin typeface="Palatino Linotype" panose="02040502050505030304" pitchFamily="18" charset="0"/>
              </a:rPr>
              <a:t>Hospital desegregation during the 1960s and the black-white infant mortality gap</a:t>
            </a:r>
          </a:p>
          <a:p>
            <a:pPr lvl="1"/>
            <a:r>
              <a:rPr lang="en-US" sz="2000" dirty="0">
                <a:latin typeface="Palatino Linotype" panose="02040502050505030304" pitchFamily="18" charset="0"/>
              </a:rPr>
              <a:t>Marijuana legalization (too many papers on this topic…)</a:t>
            </a:r>
          </a:p>
          <a:p>
            <a:pPr lvl="1"/>
            <a:endParaRPr lang="en-US" dirty="0">
              <a:latin typeface="Palatino Linotype" panose="02040502050505030304" pitchFamily="18" charset="0"/>
            </a:endParaRPr>
          </a:p>
          <a:p>
            <a:pPr lvl="1"/>
            <a:endParaRPr lang="en-US" dirty="0">
              <a:latin typeface="Palatino Linotype" panose="02040502050505030304" pitchFamily="18" charset="0"/>
            </a:endParaRPr>
          </a:p>
        </p:txBody>
      </p:sp>
    </p:spTree>
    <p:extLst>
      <p:ext uri="{BB962C8B-B14F-4D97-AF65-F5344CB8AC3E}">
        <p14:creationId xmlns:p14="http://schemas.microsoft.com/office/powerpoint/2010/main" val="110229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1A16A0-CD97-68CC-7672-16EAF4DFBAF5}"/>
              </a:ext>
            </a:extLst>
          </p:cNvPr>
          <p:cNvSpPr>
            <a:spLocks noGrp="1"/>
          </p:cNvSpPr>
          <p:nvPr>
            <p:ph idx="1"/>
          </p:nvPr>
        </p:nvSpPr>
        <p:spPr>
          <a:xfrm>
            <a:off x="152400" y="1257300"/>
            <a:ext cx="11944350" cy="4295775"/>
          </a:xfrm>
        </p:spPr>
        <p:txBody>
          <a:bodyPr>
            <a:normAutofit fontScale="92500" lnSpcReduction="20000"/>
          </a:bodyPr>
          <a:lstStyle/>
          <a:p>
            <a:r>
              <a:rPr lang="en-US" sz="2600" dirty="0">
                <a:latin typeface="Palatino Linotype" panose="02040502050505030304" pitchFamily="18" charset="0"/>
              </a:rPr>
              <a:t>A hidden curriculum</a:t>
            </a:r>
          </a:p>
          <a:p>
            <a:pPr marL="0" indent="0">
              <a:buNone/>
            </a:pPr>
            <a:endParaRPr lang="en-US" sz="1000" dirty="0">
              <a:latin typeface="Palatino Linotype" panose="02040502050505030304" pitchFamily="18" charset="0"/>
            </a:endParaRPr>
          </a:p>
          <a:p>
            <a:r>
              <a:rPr lang="en-US" sz="2600" dirty="0">
                <a:latin typeface="Palatino Linotype" panose="02040502050505030304" pitchFamily="18" charset="0"/>
              </a:rPr>
              <a:t>What we wish we would have learned as graduate students/asst. profs. on…</a:t>
            </a:r>
          </a:p>
          <a:p>
            <a:pPr lvl="1"/>
            <a:r>
              <a:rPr lang="en-US" sz="2000" dirty="0">
                <a:latin typeface="Palatino Linotype" panose="02040502050505030304" pitchFamily="18" charset="0"/>
              </a:rPr>
              <a:t>Research process</a:t>
            </a:r>
          </a:p>
          <a:p>
            <a:pPr lvl="1"/>
            <a:r>
              <a:rPr lang="en-US" sz="2000" dirty="0">
                <a:latin typeface="Palatino Linotype" panose="02040502050505030304" pitchFamily="18" charset="0"/>
              </a:rPr>
              <a:t>Writing papers</a:t>
            </a:r>
          </a:p>
          <a:p>
            <a:pPr lvl="1"/>
            <a:r>
              <a:rPr lang="en-US" sz="2000" dirty="0">
                <a:latin typeface="Palatino Linotype" panose="02040502050505030304" pitchFamily="18" charset="0"/>
              </a:rPr>
              <a:t>Publishing</a:t>
            </a:r>
          </a:p>
          <a:p>
            <a:pPr lvl="1"/>
            <a:r>
              <a:rPr lang="en-US" sz="2000" dirty="0">
                <a:latin typeface="Palatino Linotype" panose="02040502050505030304" pitchFamily="18" charset="0"/>
              </a:rPr>
              <a:t>Other stuff (refereeing, conferences, etc.)</a:t>
            </a:r>
          </a:p>
          <a:p>
            <a:pPr marL="457200" lvl="1" indent="0">
              <a:buNone/>
            </a:pPr>
            <a:endParaRPr lang="en-US" sz="1000" dirty="0">
              <a:latin typeface="Palatino Linotype" panose="02040502050505030304" pitchFamily="18" charset="0"/>
            </a:endParaRPr>
          </a:p>
          <a:p>
            <a:r>
              <a:rPr lang="en-US" sz="2600" dirty="0">
                <a:latin typeface="Palatino Linotype" panose="02040502050505030304" pitchFamily="18" charset="0"/>
              </a:rPr>
              <a:t>There is a template for doing good applied research, and we hope to share that with you</a:t>
            </a:r>
          </a:p>
          <a:p>
            <a:pPr marL="0" indent="0">
              <a:buNone/>
            </a:pPr>
            <a:endParaRPr lang="en-US" sz="1000" dirty="0">
              <a:latin typeface="Palatino Linotype" panose="02040502050505030304" pitchFamily="18" charset="0"/>
            </a:endParaRPr>
          </a:p>
          <a:p>
            <a:r>
              <a:rPr lang="en-US" sz="2600" dirty="0">
                <a:latin typeface="Palatino Linotype" panose="02040502050505030304" pitchFamily="18" charset="0"/>
              </a:rPr>
              <a:t>Two 4-hour days</a:t>
            </a:r>
          </a:p>
          <a:p>
            <a:pPr lvl="1"/>
            <a:r>
              <a:rPr lang="en-US" sz="2200" dirty="0">
                <a:latin typeface="Palatino Linotype" panose="02040502050505030304" pitchFamily="18" charset="0"/>
              </a:rPr>
              <a:t>Series of 10- to 30-minute lectures</a:t>
            </a:r>
          </a:p>
          <a:p>
            <a:pPr lvl="1"/>
            <a:r>
              <a:rPr lang="en-US" sz="2200" dirty="0">
                <a:latin typeface="Palatino Linotype" panose="02040502050505030304" pitchFamily="18" charset="0"/>
              </a:rPr>
              <a:t>Plenty of time set aside for Q&amp;A in between and after each topic</a:t>
            </a:r>
          </a:p>
          <a:p>
            <a:pPr lvl="1"/>
            <a:r>
              <a:rPr lang="en-US" sz="2200" dirty="0">
                <a:latin typeface="Palatino Linotype" panose="02040502050505030304" pitchFamily="18" charset="0"/>
              </a:rPr>
              <a:t>We will do our best to stick to the schedule but may improvise slightly</a:t>
            </a:r>
          </a:p>
        </p:txBody>
      </p:sp>
      <p:sp>
        <p:nvSpPr>
          <p:cNvPr id="4" name="Title 1">
            <a:extLst>
              <a:ext uri="{FF2B5EF4-FFF2-40B4-BE49-F238E27FC236}">
                <a16:creationId xmlns:a16="http://schemas.microsoft.com/office/drawing/2014/main" id="{83039C92-F1B8-30C0-D874-2B091E7E2123}"/>
              </a:ext>
            </a:extLst>
          </p:cNvPr>
          <p:cNvSpPr>
            <a:spLocks noGrp="1"/>
          </p:cNvSpPr>
          <p:nvPr>
            <p:ph type="title"/>
          </p:nvPr>
        </p:nvSpPr>
        <p:spPr>
          <a:xfrm>
            <a:off x="76200" y="190500"/>
            <a:ext cx="10515600" cy="814388"/>
          </a:xfrm>
        </p:spPr>
        <p:txBody>
          <a:bodyPr>
            <a:normAutofit/>
          </a:bodyPr>
          <a:lstStyle/>
          <a:p>
            <a:r>
              <a:rPr lang="en-US" sz="3600" b="1" dirty="0">
                <a:latin typeface="Palatino Linotype" panose="02040502050505030304" pitchFamily="18" charset="0"/>
              </a:rPr>
              <a:t>What is this course?</a:t>
            </a:r>
          </a:p>
        </p:txBody>
      </p:sp>
    </p:spTree>
    <p:extLst>
      <p:ext uri="{BB962C8B-B14F-4D97-AF65-F5344CB8AC3E}">
        <p14:creationId xmlns:p14="http://schemas.microsoft.com/office/powerpoint/2010/main" val="370930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FCC9F-C3B2-ABA5-0D5D-7DCDC153A8C5}"/>
              </a:ext>
            </a:extLst>
          </p:cNvPr>
          <p:cNvSpPr>
            <a:spLocks noGrp="1"/>
          </p:cNvSpPr>
          <p:nvPr>
            <p:ph type="title"/>
          </p:nvPr>
        </p:nvSpPr>
        <p:spPr>
          <a:xfrm>
            <a:off x="133350" y="285750"/>
            <a:ext cx="11220450" cy="881063"/>
          </a:xfrm>
        </p:spPr>
        <p:txBody>
          <a:bodyPr>
            <a:normAutofit/>
          </a:bodyPr>
          <a:lstStyle/>
          <a:p>
            <a:r>
              <a:rPr lang="en-US" sz="3600" b="1" dirty="0">
                <a:latin typeface="Palatino Linotype" panose="02040502050505030304" pitchFamily="18" charset="0"/>
              </a:rPr>
              <a:t>Starting Your Research Project</a:t>
            </a:r>
          </a:p>
        </p:txBody>
      </p:sp>
      <p:sp>
        <p:nvSpPr>
          <p:cNvPr id="3" name="Content Placeholder 2">
            <a:extLst>
              <a:ext uri="{FF2B5EF4-FFF2-40B4-BE49-F238E27FC236}">
                <a16:creationId xmlns:a16="http://schemas.microsoft.com/office/drawing/2014/main" id="{2AAE9D46-8500-B0F5-AA06-4640B90FF87D}"/>
              </a:ext>
            </a:extLst>
          </p:cNvPr>
          <p:cNvSpPr>
            <a:spLocks noGrp="1"/>
          </p:cNvSpPr>
          <p:nvPr>
            <p:ph idx="1"/>
          </p:nvPr>
        </p:nvSpPr>
        <p:spPr>
          <a:xfrm>
            <a:off x="133350" y="1390650"/>
            <a:ext cx="12058650" cy="5257800"/>
          </a:xfrm>
        </p:spPr>
        <p:txBody>
          <a:bodyPr>
            <a:normAutofit/>
          </a:bodyPr>
          <a:lstStyle/>
          <a:p>
            <a:r>
              <a:rPr lang="en-US" sz="2600" dirty="0">
                <a:latin typeface="Palatino Linotype" panose="02040502050505030304" pitchFamily="18" charset="0"/>
              </a:rPr>
              <a:t>What makes a research question viable?</a:t>
            </a:r>
          </a:p>
          <a:p>
            <a:pPr marL="0" indent="0">
              <a:buNone/>
            </a:pPr>
            <a:endParaRPr lang="en-US" sz="2600" dirty="0">
              <a:latin typeface="Palatino Linotype" panose="02040502050505030304" pitchFamily="18" charset="0"/>
            </a:endParaRPr>
          </a:p>
          <a:p>
            <a:r>
              <a:rPr lang="en-US" sz="2600" dirty="0">
                <a:latin typeface="Palatino Linotype" panose="02040502050505030304" pitchFamily="18" charset="0"/>
              </a:rPr>
              <a:t>The three hurdles:</a:t>
            </a:r>
          </a:p>
          <a:p>
            <a:pPr lvl="1"/>
            <a:r>
              <a:rPr lang="en-US" sz="2200" dirty="0">
                <a:latin typeface="Palatino Linotype" panose="02040502050505030304" pitchFamily="18" charset="0"/>
              </a:rPr>
              <a:t>(</a:t>
            </a:r>
            <a:r>
              <a:rPr lang="en-US" sz="2200" dirty="0" err="1">
                <a:latin typeface="Palatino Linotype" panose="02040502050505030304" pitchFamily="18" charset="0"/>
              </a:rPr>
              <a:t>i</a:t>
            </a:r>
            <a:r>
              <a:rPr lang="en-US" sz="2200" dirty="0">
                <a:latin typeface="Palatino Linotype" panose="02040502050505030304" pitchFamily="18" charset="0"/>
              </a:rPr>
              <a:t>) Is it interesting/important/policy relevant?  How do you figure this out?</a:t>
            </a:r>
          </a:p>
          <a:p>
            <a:pPr lvl="1"/>
            <a:r>
              <a:rPr lang="en-US" sz="2200" dirty="0">
                <a:latin typeface="Palatino Linotype" panose="02040502050505030304" pitchFamily="18" charset="0"/>
              </a:rPr>
              <a:t>(ii) Are you filling a clearly defined gap in the literature?  How do you figure this out?</a:t>
            </a:r>
          </a:p>
          <a:p>
            <a:pPr lvl="1"/>
            <a:r>
              <a:rPr lang="en-US" sz="2200" dirty="0">
                <a:latin typeface="Palatino Linotype" panose="02040502050505030304" pitchFamily="18" charset="0"/>
              </a:rPr>
              <a:t>(iii) Are the data available? Does a well-defined natural experiment exist?</a:t>
            </a:r>
          </a:p>
        </p:txBody>
      </p:sp>
    </p:spTree>
    <p:extLst>
      <p:ext uri="{BB962C8B-B14F-4D97-AF65-F5344CB8AC3E}">
        <p14:creationId xmlns:p14="http://schemas.microsoft.com/office/powerpoint/2010/main" val="191844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AB7E-27EC-90A9-7D42-BEB9733678AF}"/>
              </a:ext>
            </a:extLst>
          </p:cNvPr>
          <p:cNvSpPr>
            <a:spLocks noGrp="1"/>
          </p:cNvSpPr>
          <p:nvPr>
            <p:ph type="title"/>
          </p:nvPr>
        </p:nvSpPr>
        <p:spPr>
          <a:xfrm>
            <a:off x="114300" y="254793"/>
            <a:ext cx="10515600" cy="852488"/>
          </a:xfrm>
        </p:spPr>
        <p:txBody>
          <a:bodyPr>
            <a:noAutofit/>
          </a:bodyPr>
          <a:lstStyle/>
          <a:p>
            <a:r>
              <a:rPr lang="en-US" sz="3400" dirty="0">
                <a:latin typeface="Palatino Linotype" panose="02040502050505030304" pitchFamily="18" charset="0"/>
              </a:rPr>
              <a:t>Hurdle #1. Is it interesting/important/policy relevant?</a:t>
            </a:r>
          </a:p>
        </p:txBody>
      </p:sp>
      <p:sp>
        <p:nvSpPr>
          <p:cNvPr id="3" name="Content Placeholder 2">
            <a:extLst>
              <a:ext uri="{FF2B5EF4-FFF2-40B4-BE49-F238E27FC236}">
                <a16:creationId xmlns:a16="http://schemas.microsoft.com/office/drawing/2014/main" id="{8B868ECE-F635-6CF3-57B4-70D368EF09AD}"/>
              </a:ext>
            </a:extLst>
          </p:cNvPr>
          <p:cNvSpPr>
            <a:spLocks noGrp="1"/>
          </p:cNvSpPr>
          <p:nvPr>
            <p:ph idx="1"/>
          </p:nvPr>
        </p:nvSpPr>
        <p:spPr>
          <a:xfrm>
            <a:off x="114299" y="1181100"/>
            <a:ext cx="11953875" cy="5422107"/>
          </a:xfrm>
        </p:spPr>
        <p:txBody>
          <a:bodyPr>
            <a:normAutofit/>
          </a:bodyPr>
          <a:lstStyle/>
          <a:p>
            <a:r>
              <a:rPr lang="en-US" sz="2400" dirty="0">
                <a:latin typeface="Palatino Linotype" panose="02040502050505030304" pitchFamily="18" charset="0"/>
              </a:rPr>
              <a:t>How do I know if my idea is interesting?</a:t>
            </a:r>
          </a:p>
          <a:p>
            <a:pPr lvl="1"/>
            <a:r>
              <a:rPr lang="en-US" sz="2000" dirty="0">
                <a:latin typeface="Palatino Linotype" panose="02040502050505030304" pitchFamily="18" charset="0"/>
              </a:rPr>
              <a:t>I’ve often had ideas that I thought were interesting…but no one else did.  </a:t>
            </a:r>
          </a:p>
          <a:p>
            <a:pPr lvl="1"/>
            <a:r>
              <a:rPr lang="en-US" sz="2000" dirty="0">
                <a:latin typeface="Palatino Linotype" panose="02040502050505030304" pitchFamily="18" charset="0"/>
              </a:rPr>
              <a:t>Pitch your idea to as many people who will listen, especially other economists who you know will be critical</a:t>
            </a:r>
          </a:p>
          <a:p>
            <a:pPr lvl="2"/>
            <a:r>
              <a:rPr lang="en-US" sz="1600" dirty="0">
                <a:latin typeface="Palatino Linotype" panose="02040502050505030304" pitchFamily="18" charset="0"/>
              </a:rPr>
              <a:t>Try-to-kill-my-idea sessions are particularly helpful</a:t>
            </a:r>
          </a:p>
          <a:p>
            <a:pPr lvl="1"/>
            <a:r>
              <a:rPr lang="en-US" sz="2000" dirty="0">
                <a:latin typeface="Palatino Linotype" panose="02040502050505030304" pitchFamily="18" charset="0"/>
              </a:rPr>
              <a:t>Pitch your idea to non-economists as well.  This is particularly important for applied (as opposed to theoretical) researchers.</a:t>
            </a:r>
          </a:p>
          <a:p>
            <a:pPr lvl="2"/>
            <a:r>
              <a:rPr lang="en-US" sz="1600" dirty="0">
                <a:latin typeface="Palatino Linotype" panose="02040502050505030304" pitchFamily="18" charset="0"/>
              </a:rPr>
              <a:t>I still pitch my ideas to my father (and he is a retired dentist)</a:t>
            </a:r>
          </a:p>
          <a:p>
            <a:pPr lvl="2"/>
            <a:r>
              <a:rPr lang="en-US" sz="1600" dirty="0">
                <a:latin typeface="Palatino Linotype" panose="02040502050505030304" pitchFamily="18" charset="0"/>
              </a:rPr>
              <a:t>My wife hates all of my ideas…</a:t>
            </a:r>
          </a:p>
          <a:p>
            <a:pPr marL="914400" lvl="2" indent="0">
              <a:buNone/>
            </a:pPr>
            <a:endParaRPr lang="en-US" sz="1000" dirty="0">
              <a:latin typeface="Palatino Linotype" panose="02040502050505030304" pitchFamily="18" charset="0"/>
            </a:endParaRPr>
          </a:p>
          <a:p>
            <a:r>
              <a:rPr lang="en-US" sz="2400" dirty="0">
                <a:latin typeface="Palatino Linotype" panose="02040502050505030304" pitchFamily="18" charset="0"/>
              </a:rPr>
              <a:t>If it is interesting, does that mean it is “important”?</a:t>
            </a:r>
          </a:p>
          <a:p>
            <a:pPr lvl="1"/>
            <a:r>
              <a:rPr lang="en-US" sz="2000" dirty="0">
                <a:latin typeface="Palatino Linotype" panose="02040502050505030304" pitchFamily="18" charset="0"/>
              </a:rPr>
              <a:t>Yes! Which leads into…</a:t>
            </a:r>
          </a:p>
          <a:p>
            <a:pPr lvl="1"/>
            <a:endParaRPr lang="en-US" sz="1000" dirty="0">
              <a:latin typeface="Palatino Linotype" panose="02040502050505030304" pitchFamily="18" charset="0"/>
            </a:endParaRPr>
          </a:p>
          <a:p>
            <a:r>
              <a:rPr lang="en-US" sz="2400" dirty="0">
                <a:latin typeface="Palatino Linotype" panose="02040502050505030304" pitchFamily="18" charset="0"/>
              </a:rPr>
              <a:t>Does my idea have to be policy relevant? </a:t>
            </a:r>
          </a:p>
          <a:p>
            <a:pPr lvl="1"/>
            <a:r>
              <a:rPr lang="en-US" sz="1600" dirty="0">
                <a:latin typeface="Palatino Linotype" panose="02040502050505030304" pitchFamily="18" charset="0"/>
              </a:rPr>
              <a:t>It depends on the question and context</a:t>
            </a:r>
          </a:p>
          <a:p>
            <a:pPr lvl="1"/>
            <a:r>
              <a:rPr lang="en-US" sz="1600" dirty="0">
                <a:latin typeface="Palatino Linotype" panose="02040502050505030304" pitchFamily="18" charset="0"/>
              </a:rPr>
              <a:t>Take, for instance, the U.S. mortality transition…</a:t>
            </a:r>
          </a:p>
        </p:txBody>
      </p:sp>
    </p:spTree>
    <p:extLst>
      <p:ext uri="{BB962C8B-B14F-4D97-AF65-F5344CB8AC3E}">
        <p14:creationId xmlns:p14="http://schemas.microsoft.com/office/powerpoint/2010/main" val="62789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E4FA38-89F8-C1D5-8BFD-251F8F1084B4}"/>
              </a:ext>
            </a:extLst>
          </p:cNvPr>
          <p:cNvSpPr>
            <a:spLocks noGrp="1"/>
          </p:cNvSpPr>
          <p:nvPr>
            <p:ph idx="1"/>
          </p:nvPr>
        </p:nvSpPr>
        <p:spPr>
          <a:xfrm>
            <a:off x="114300" y="4545226"/>
            <a:ext cx="11963400" cy="1872049"/>
          </a:xfrm>
        </p:spPr>
        <p:txBody>
          <a:bodyPr>
            <a:normAutofit/>
          </a:bodyPr>
          <a:lstStyle/>
          <a:p>
            <a:r>
              <a:rPr lang="en-US" sz="2000" dirty="0">
                <a:latin typeface="Palatino Linotype" panose="02040502050505030304" pitchFamily="18" charset="0"/>
              </a:rPr>
              <a:t>Might there be some current policy relevance to explaining what caused the profound declines in U.S. mortality at the turn of the 20</a:t>
            </a:r>
            <a:r>
              <a:rPr lang="en-US" sz="2000" baseline="30000" dirty="0">
                <a:latin typeface="Palatino Linotype" panose="02040502050505030304" pitchFamily="18" charset="0"/>
              </a:rPr>
              <a:t>th</a:t>
            </a:r>
            <a:r>
              <a:rPr lang="en-US" sz="2000" dirty="0">
                <a:latin typeface="Palatino Linotype" panose="02040502050505030304" pitchFamily="18" charset="0"/>
              </a:rPr>
              <a:t> century?</a:t>
            </a:r>
          </a:p>
          <a:p>
            <a:r>
              <a:rPr lang="en-US" sz="2000" dirty="0">
                <a:latin typeface="Palatino Linotype" panose="02040502050505030304" pitchFamily="18" charset="0"/>
              </a:rPr>
              <a:t>Sure, maybe. But, trying to better understand what has been called “one of the most significant developments in the history of human welfare” is interesting in and of itself!</a:t>
            </a:r>
          </a:p>
          <a:p>
            <a:pPr lvl="1"/>
            <a:r>
              <a:rPr lang="en-US" sz="1600" dirty="0">
                <a:latin typeface="Palatino Linotype" panose="02040502050505030304" pitchFamily="18" charset="0"/>
              </a:rPr>
              <a:t>Don’t force a project to be policy relevant if it isn’t or, more importantly, doesn’t need to be</a:t>
            </a:r>
          </a:p>
        </p:txBody>
      </p:sp>
      <p:pic>
        <p:nvPicPr>
          <p:cNvPr id="4" name="Picture 3">
            <a:extLst>
              <a:ext uri="{FF2B5EF4-FFF2-40B4-BE49-F238E27FC236}">
                <a16:creationId xmlns:a16="http://schemas.microsoft.com/office/drawing/2014/main" id="{8D109DA4-3AC6-A082-3C00-2381934EC82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255374"/>
            <a:ext cx="8229600" cy="4114800"/>
          </a:xfrm>
          <a:prstGeom prst="rect">
            <a:avLst/>
          </a:prstGeom>
          <a:noFill/>
          <a:ln>
            <a:noFill/>
          </a:ln>
        </p:spPr>
      </p:pic>
    </p:spTree>
    <p:extLst>
      <p:ext uri="{BB962C8B-B14F-4D97-AF65-F5344CB8AC3E}">
        <p14:creationId xmlns:p14="http://schemas.microsoft.com/office/powerpoint/2010/main" val="345727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DADACB-A546-F602-B973-DD3355AD84FE}"/>
              </a:ext>
            </a:extLst>
          </p:cNvPr>
          <p:cNvSpPr>
            <a:spLocks noGrp="1"/>
          </p:cNvSpPr>
          <p:nvPr>
            <p:ph idx="1"/>
          </p:nvPr>
        </p:nvSpPr>
        <p:spPr>
          <a:xfrm>
            <a:off x="162698" y="1243914"/>
            <a:ext cx="11913972" cy="4933049"/>
          </a:xfrm>
        </p:spPr>
        <p:txBody>
          <a:bodyPr>
            <a:normAutofit lnSpcReduction="10000"/>
          </a:bodyPr>
          <a:lstStyle/>
          <a:p>
            <a:r>
              <a:rPr lang="en-US" sz="2400" dirty="0">
                <a:latin typeface="Palatino Linotype" panose="02040502050505030304" pitchFamily="18" charset="0"/>
              </a:rPr>
              <a:t>Before you do anything else, become an expert of the relevant literature. After that, it will all fall into place.</a:t>
            </a:r>
          </a:p>
          <a:p>
            <a:r>
              <a:rPr lang="en-US" sz="2400" dirty="0">
                <a:latin typeface="Palatino Linotype" panose="02040502050505030304" pitchFamily="18" charset="0"/>
              </a:rPr>
              <a:t>How do I do this?</a:t>
            </a:r>
          </a:p>
          <a:p>
            <a:pPr lvl="1"/>
            <a:r>
              <a:rPr lang="en-US" sz="2000" dirty="0">
                <a:latin typeface="Palatino Linotype" panose="02040502050505030304" pitchFamily="18" charset="0"/>
              </a:rPr>
              <a:t>I spend the initial weeks on a project doing nothing but combing carefully through the literature</a:t>
            </a:r>
          </a:p>
          <a:p>
            <a:pPr lvl="1"/>
            <a:r>
              <a:rPr lang="en-US" sz="2000" dirty="0">
                <a:latin typeface="Palatino Linotype" panose="02040502050505030304" pitchFamily="18" charset="0"/>
              </a:rPr>
              <a:t>For each project, I create a literature-review binder</a:t>
            </a:r>
          </a:p>
          <a:p>
            <a:pPr lvl="2"/>
            <a:r>
              <a:rPr lang="en-US" sz="1600" dirty="0">
                <a:latin typeface="Palatino Linotype" panose="02040502050505030304" pitchFamily="18" charset="0"/>
              </a:rPr>
              <a:t>Start with econ-specific search engines (e.g., JSTOR, Econ Lit, NBER WP, etc.) before doing more general searches on engines such as Google Scholar</a:t>
            </a:r>
          </a:p>
          <a:p>
            <a:pPr lvl="2"/>
            <a:r>
              <a:rPr lang="en-US" sz="1600" dirty="0">
                <a:latin typeface="Palatino Linotype" panose="02040502050505030304" pitchFamily="18" charset="0"/>
              </a:rPr>
              <a:t>Sort by theoretical vs. empirical</a:t>
            </a:r>
          </a:p>
          <a:p>
            <a:pPr lvl="2"/>
            <a:r>
              <a:rPr lang="en-US" sz="1600" dirty="0">
                <a:latin typeface="Palatino Linotype" panose="02040502050505030304" pitchFamily="18" charset="0"/>
              </a:rPr>
              <a:t>Sort by how well the papers published</a:t>
            </a:r>
          </a:p>
          <a:p>
            <a:pPr lvl="2"/>
            <a:r>
              <a:rPr lang="en-US" sz="1600" dirty="0">
                <a:latin typeface="Palatino Linotype" panose="02040502050505030304" pitchFamily="18" charset="0"/>
              </a:rPr>
              <a:t>Sort empirical papers by the credibility or type of research design</a:t>
            </a:r>
          </a:p>
          <a:p>
            <a:pPr lvl="3"/>
            <a:r>
              <a:rPr lang="en-US" sz="1400" dirty="0">
                <a:latin typeface="Palatino Linotype" panose="02040502050505030304" pitchFamily="18" charset="0"/>
              </a:rPr>
              <a:t>Cross-sectional vs. panel</a:t>
            </a:r>
          </a:p>
          <a:p>
            <a:pPr lvl="3"/>
            <a:r>
              <a:rPr lang="en-US" sz="1400" dirty="0">
                <a:latin typeface="Palatino Linotype" panose="02040502050505030304" pitchFamily="18" charset="0"/>
              </a:rPr>
              <a:t>IV vs. DD vs. RD</a:t>
            </a:r>
          </a:p>
          <a:p>
            <a:r>
              <a:rPr lang="en-US" sz="2400" dirty="0">
                <a:latin typeface="Palatino Linotype" panose="02040502050505030304" pitchFamily="18" charset="0"/>
              </a:rPr>
              <a:t>After you do this, you will know </a:t>
            </a:r>
            <a:r>
              <a:rPr lang="en-US" sz="2400" i="1" dirty="0">
                <a:latin typeface="Palatino Linotype" panose="02040502050505030304" pitchFamily="18" charset="0"/>
              </a:rPr>
              <a:t>exactly</a:t>
            </a:r>
            <a:r>
              <a:rPr lang="en-US" sz="2400" dirty="0">
                <a:latin typeface="Palatino Linotype" panose="02040502050505030304" pitchFamily="18" charset="0"/>
              </a:rPr>
              <a:t> how you are building on existing studies.</a:t>
            </a:r>
          </a:p>
          <a:p>
            <a:r>
              <a:rPr lang="en-US" sz="2400" dirty="0">
                <a:latin typeface="Palatino Linotype" panose="02040502050505030304" pitchFamily="18" charset="0"/>
              </a:rPr>
              <a:t>Three months into a project, you do not want to learn of a paper that has already done precisely what you are doing…</a:t>
            </a:r>
          </a:p>
        </p:txBody>
      </p:sp>
      <p:sp>
        <p:nvSpPr>
          <p:cNvPr id="4" name="Title 1">
            <a:extLst>
              <a:ext uri="{FF2B5EF4-FFF2-40B4-BE49-F238E27FC236}">
                <a16:creationId xmlns:a16="http://schemas.microsoft.com/office/drawing/2014/main" id="{91220D1C-E9D7-9557-88B6-7A751D3FB880}"/>
              </a:ext>
            </a:extLst>
          </p:cNvPr>
          <p:cNvSpPr>
            <a:spLocks noGrp="1"/>
          </p:cNvSpPr>
          <p:nvPr>
            <p:ph type="title"/>
          </p:nvPr>
        </p:nvSpPr>
        <p:spPr>
          <a:xfrm>
            <a:off x="162698" y="172995"/>
            <a:ext cx="10515600" cy="825714"/>
          </a:xfrm>
        </p:spPr>
        <p:txBody>
          <a:bodyPr>
            <a:noAutofit/>
          </a:bodyPr>
          <a:lstStyle/>
          <a:p>
            <a:r>
              <a:rPr lang="en-US" sz="2800" dirty="0">
                <a:latin typeface="Palatino Linotype" panose="02040502050505030304" pitchFamily="18" charset="0"/>
              </a:rPr>
              <a:t>Hurdle #2. Are you filling a clearly defined gap in the literature?</a:t>
            </a:r>
          </a:p>
        </p:txBody>
      </p:sp>
    </p:spTree>
    <p:extLst>
      <p:ext uri="{BB962C8B-B14F-4D97-AF65-F5344CB8AC3E}">
        <p14:creationId xmlns:p14="http://schemas.microsoft.com/office/powerpoint/2010/main" val="114378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D46AE6-38A3-EE54-C635-9517BC441384}"/>
              </a:ext>
            </a:extLst>
          </p:cNvPr>
          <p:cNvPicPr>
            <a:picLocks noChangeAspect="1"/>
          </p:cNvPicPr>
          <p:nvPr/>
        </p:nvPicPr>
        <p:blipFill rotWithShape="1">
          <a:blip r:embed="rId2"/>
          <a:srcRect l="2525" t="18889" r="6263"/>
          <a:stretch/>
        </p:blipFill>
        <p:spPr>
          <a:xfrm>
            <a:off x="220548" y="496020"/>
            <a:ext cx="10882406" cy="5443462"/>
          </a:xfrm>
          <a:prstGeom prst="rect">
            <a:avLst/>
          </a:prstGeom>
        </p:spPr>
      </p:pic>
    </p:spTree>
    <p:extLst>
      <p:ext uri="{BB962C8B-B14F-4D97-AF65-F5344CB8AC3E}">
        <p14:creationId xmlns:p14="http://schemas.microsoft.com/office/powerpoint/2010/main" val="3752154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AB0899F-92CC-4F03-AE99-375B13846225}" vid="{E3288AC6-8055-4991-B73C-87F3D2DE19A8}"/>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PP Template</Template>
  <TotalTime>16482</TotalTime>
  <Words>2780</Words>
  <Application>Microsoft Macintosh PowerPoint</Application>
  <PresentationFormat>Widescreen</PresentationFormat>
  <Paragraphs>220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Garamond</vt:lpstr>
      <vt:lpstr>Palatino Linotype</vt:lpstr>
      <vt:lpstr>Office Theme</vt:lpstr>
      <vt:lpstr>PowerPoint Presentation</vt:lpstr>
      <vt:lpstr>Outline</vt:lpstr>
      <vt:lpstr>Who are we?</vt:lpstr>
      <vt:lpstr>What is this course?</vt:lpstr>
      <vt:lpstr>Starting Your Research Project</vt:lpstr>
      <vt:lpstr>Hurdle #1. Is it interesting/important/policy relevant?</vt:lpstr>
      <vt:lpstr>PowerPoint Presentation</vt:lpstr>
      <vt:lpstr>Hurdle #2. Are you filling a clearly defined gap in the literature?</vt:lpstr>
      <vt:lpstr>PowerPoint Presentation</vt:lpstr>
      <vt:lpstr>Hurdle #3. Are the data available? Does a well-defined natural experiment exist? </vt:lpstr>
      <vt:lpstr>Hurdle #3. Are the data available? Does a well-defined natural experiment exist?</vt:lpstr>
      <vt:lpstr>PowerPoint Presentation</vt:lpstr>
      <vt:lpstr>Q&amp;A (≈ 5 minutes)</vt:lpstr>
      <vt:lpstr>PowerPoint Presentation</vt:lpstr>
      <vt:lpstr>When to cut the cord on a project</vt:lpstr>
      <vt:lpstr>The Null Result</vt:lpstr>
      <vt:lpstr>The Null Result</vt:lpstr>
      <vt:lpstr>Identifying Mechanisms</vt:lpstr>
      <vt:lpstr>Identifying Mechanisms</vt:lpstr>
      <vt:lpstr>Identifying Mechanisms</vt:lpstr>
      <vt:lpstr>Q&amp;A (≈ 5 minutes)</vt:lpstr>
      <vt:lpstr>PowerPoint Presentation</vt:lpstr>
      <vt:lpstr>Managing your research projects</vt:lpstr>
      <vt:lpstr>Managing your research projects</vt:lpstr>
      <vt:lpstr>Managing your research projects</vt:lpstr>
      <vt:lpstr>Managing your research projects</vt:lpstr>
      <vt:lpstr>Q&amp;A (≈ 10 minutes) + Break (≈ 5 minutes)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Anderson, Mark</dc:creator>
  <cp:lastModifiedBy>Kyle Butts</cp:lastModifiedBy>
  <cp:revision>47</cp:revision>
  <dcterms:created xsi:type="dcterms:W3CDTF">2022-07-20T20:22:44Z</dcterms:created>
  <dcterms:modified xsi:type="dcterms:W3CDTF">2022-08-12T02:56:04Z</dcterms:modified>
</cp:coreProperties>
</file>