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81" r:id="rId4"/>
    <p:sldId id="284" r:id="rId5"/>
    <p:sldId id="285" r:id="rId6"/>
    <p:sldId id="286" r:id="rId7"/>
    <p:sldId id="287" r:id="rId8"/>
    <p:sldId id="283" r:id="rId9"/>
    <p:sldId id="288" r:id="rId10"/>
    <p:sldId id="258" r:id="rId11"/>
    <p:sldId id="847" r:id="rId12"/>
    <p:sldId id="848" r:id="rId13"/>
    <p:sldId id="849" r:id="rId14"/>
    <p:sldId id="850" r:id="rId15"/>
    <p:sldId id="851" r:id="rId16"/>
    <p:sldId id="841" r:id="rId17"/>
    <p:sldId id="852" r:id="rId18"/>
    <p:sldId id="853" r:id="rId19"/>
    <p:sldId id="8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8" autoAdjust="0"/>
    <p:restoredTop sz="94660"/>
  </p:normalViewPr>
  <p:slideViewPr>
    <p:cSldViewPr snapToGrid="0">
      <p:cViewPr varScale="1">
        <p:scale>
          <a:sx n="156" d="100"/>
          <a:sy n="156" d="100"/>
        </p:scale>
        <p:origin x="1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8/11/22</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8/11/22</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apers.ssrn.com/sol3/papers.cfm?abstract_id=3606030" TargetMode="External"/><Relationship Id="rId2" Type="http://schemas.openxmlformats.org/officeDocument/2006/relationships/hyperlink" Target="https://econ.tepper.cmu.edu/barnett/journal_ranking_2010.pdf" TargetMode="External"/><Relationship Id="rId1" Type="http://schemas.openxmlformats.org/officeDocument/2006/relationships/slideLayout" Target="../slideLayouts/slideLayout2.xml"/><Relationship Id="rId4" Type="http://schemas.openxmlformats.org/officeDocument/2006/relationships/hyperlink" Target="https://www.tandfonline.com/doi/full/10.1080/13504851.2020.1861198?journalCode=rael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csuarez.shinyapps.io/journal_turnaround_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846364" y="5527673"/>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4. The publication process:</a:t>
            </a:r>
          </a:p>
          <a:p>
            <a:r>
              <a:rPr lang="en-US" sz="3600" dirty="0">
                <a:latin typeface="Palatino Linotype" panose="02040502050505030304" pitchFamily="18" charset="0"/>
              </a:rPr>
              <a:t>Submitting to journals</a:t>
            </a:r>
          </a:p>
        </p:txBody>
      </p:sp>
    </p:spTree>
    <p:extLst>
      <p:ext uri="{BB962C8B-B14F-4D97-AF65-F5344CB8AC3E}">
        <p14:creationId xmlns:p14="http://schemas.microsoft.com/office/powerpoint/2010/main" val="4465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A0129DF-C479-15C4-94FA-17006A3E625E}"/>
              </a:ext>
            </a:extLst>
          </p:cNvPr>
          <p:cNvSpPr txBox="1">
            <a:spLocks/>
          </p:cNvSpPr>
          <p:nvPr/>
        </p:nvSpPr>
        <p:spPr>
          <a:xfrm>
            <a:off x="1676400" y="12192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Rejection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Do not email the editor.  The editor does not want or expect an email acknowledging the rejection.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Wait a few days before emailing the editor.  Appeals can occasionally elicit a response and reassessment.  Some journals have a formal appeals process.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Think about revising the paper.  If the reports sound similar (if the same issue is raised by each and every referee), then do your very best to revise the paper.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Look for easily addressed comments.  There is some chance that you will draw the same referee at the next journal to which you submit.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Referees do not have to recuse themselves if they’ve provided comments on your paper to another journal.  If your research question is narrow, there is a good chance that you will draw the same referee again and again.   </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
        <p:nvSpPr>
          <p:cNvPr id="3" name="Rectangle 2">
            <a:extLst>
              <a:ext uri="{FF2B5EF4-FFF2-40B4-BE49-F238E27FC236}">
                <a16:creationId xmlns:a16="http://schemas.microsoft.com/office/drawing/2014/main" id="{0DA9701A-7B73-D71E-4D90-3058C44F092D}"/>
              </a:ext>
            </a:extLst>
          </p:cNvPr>
          <p:cNvSpPr/>
          <p:nvPr/>
        </p:nvSpPr>
        <p:spPr>
          <a:xfrm>
            <a:off x="2336586" y="533401"/>
            <a:ext cx="7192996"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You have referee reports.  Now what?</a:t>
            </a:r>
          </a:p>
        </p:txBody>
      </p:sp>
    </p:spTree>
    <p:extLst>
      <p:ext uri="{BB962C8B-B14F-4D97-AF65-F5344CB8AC3E}">
        <p14:creationId xmlns:p14="http://schemas.microsoft.com/office/powerpoint/2010/main" val="110229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A0129DF-C479-15C4-94FA-17006A3E625E}"/>
              </a:ext>
            </a:extLst>
          </p:cNvPr>
          <p:cNvSpPr txBox="1">
            <a:spLocks/>
          </p:cNvSpPr>
          <p:nvPr/>
        </p:nvSpPr>
        <p:spPr>
          <a:xfrm>
            <a:off x="1676400" y="11430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Congratulations! You have an R&amp;R</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Do not email the editor.  The editor does not want or expect an email acknowledging the decision.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If you hit a roadblock in the revision process, you might consider emailing the editor.  Read the decision letter carefully. </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I will often explicitly invite authors to contact me if they run into a roadblock</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A good editor will give you direction.  She will tell you what to focus on and clearly point you to the most pressing issues.   </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Other editors will not give you any direction. They will likely leave the final decision to the referees.  If this is the case, then you are engaging directly with the referees and the editor is, in all likelihood, going to blindly follow their recommendations.   </a:t>
            </a:r>
            <a:endParaRPr lang="en-US" altLang="en-US" sz="12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To resubmit, you’ll need to revise your paper, write a letter to the editor, and write point-by-point responses</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382796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4268417" y="231419"/>
            <a:ext cx="3655167"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Letter to the editor</a:t>
            </a:r>
          </a:p>
        </p:txBody>
      </p:sp>
      <p:sp>
        <p:nvSpPr>
          <p:cNvPr id="10" name="TextBox 9">
            <a:extLst>
              <a:ext uri="{FF2B5EF4-FFF2-40B4-BE49-F238E27FC236}">
                <a16:creationId xmlns:a16="http://schemas.microsoft.com/office/drawing/2014/main" id="{A387B712-935F-1867-52D6-8ACDFDB09986}"/>
              </a:ext>
            </a:extLst>
          </p:cNvPr>
          <p:cNvSpPr txBox="1"/>
          <p:nvPr/>
        </p:nvSpPr>
        <p:spPr>
          <a:xfrm>
            <a:off x="1600200" y="811594"/>
            <a:ext cx="9753600" cy="5816977"/>
          </a:xfrm>
          <a:prstGeom prst="rect">
            <a:avLst/>
          </a:prstGeom>
          <a:noFill/>
        </p:spPr>
        <p:txBody>
          <a:bodyPr wrap="square">
            <a:spAutoFit/>
          </a:bodyPr>
          <a:lstStyle/>
          <a:p>
            <a:pPr marL="914400" marR="831850">
              <a:tabLst>
                <a:tab pos="914400" algn="l"/>
              </a:tabLst>
            </a:pPr>
            <a:endParaRPr lang="en-US" sz="1200" dirty="0">
              <a:latin typeface="Times New Roman" panose="0202060305040502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Dear Dr. ________,</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Thank you for the opportunity to revise our paper, “Terror Attacks and Election Outcomes in Europe, 1970-2017” (MS#EL54662).  In response to your comments and those of the reviewers, we have made a number of substantial changes to the paper:</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The effects of terror attacks occurring 61-150 days before an election are now examined in online Appendix B.  The reviewer suggested that this analysis be included in an appendix.</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In response to a comment made by Reviewer 1, we restructured…</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Although we could not obtain data on the number of fatalities per month, we were able to…</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We now include “back-of-the-envelope” estimates of the cost to society from allowing… </a:t>
            </a:r>
          </a:p>
          <a:p>
            <a:pPr marL="1200150" marR="831850" indent="-285750">
              <a:buFont typeface="Arial" panose="020B0604020202020204" pitchFamily="34" charset="0"/>
              <a:buChar char="•"/>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Our point-by-point responses to the comments of the reviewers are below.  We have bolded and italicized their comments. </a:t>
            </a:r>
          </a:p>
        </p:txBody>
      </p:sp>
    </p:spTree>
    <p:extLst>
      <p:ext uri="{BB962C8B-B14F-4D97-AF65-F5344CB8AC3E}">
        <p14:creationId xmlns:p14="http://schemas.microsoft.com/office/powerpoint/2010/main" val="273546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409700" y="228600"/>
            <a:ext cx="9372600" cy="5509200"/>
          </a:xfrm>
          <a:prstGeom prst="rect">
            <a:avLst/>
          </a:prstGeom>
          <a:noFill/>
        </p:spPr>
        <p:txBody>
          <a:bodyPr wrap="square">
            <a:spAutoFit/>
          </a:bodyPr>
          <a:lstStyle/>
          <a:p>
            <a:pPr marL="914400" marR="831850" fontAlgn="base">
              <a:tabLst>
                <a:tab pos="914400" algn="l"/>
              </a:tabLst>
              <a:defRPr/>
            </a:pPr>
            <a:endParaRPr lang="en-US" sz="12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algn="ctr" fontAlgn="base">
              <a:tabLst>
                <a:tab pos="914400" algn="l"/>
              </a:tabLst>
              <a:defRPr/>
            </a:pPr>
            <a:r>
              <a:rPr lang="en-US" sz="2400" b="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Point-by-point responses to Reviewer 1</a:t>
            </a: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b="1" i="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3. Another issue is the type of terror attacks is not documented. The effect of an Islamic terror attack is probably very different than an attack by a left-wing terrorist group, don't you think?</a:t>
            </a:r>
          </a:p>
          <a:p>
            <a:pPr marL="914400" marR="831850" fontAlgn="base">
              <a:tabLst>
                <a:tab pos="914400" algn="l"/>
              </a:tabLst>
              <a:defRPr/>
            </a:pPr>
            <a:endParaRPr lang="en-US"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In response to this comment, we now include a list of all known groups that committed terror attacks shortly before a European legislative election during the period under study (online Appendix Table A3). There are more than 100 terrorist groups on this list, 13 of which can be labeled Islamic.</a:t>
            </a:r>
          </a:p>
          <a:p>
            <a:pPr marL="914400" marR="831850" fontAlgn="base">
              <a:tabLst>
                <a:tab pos="9144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Making distinctions between European terrorist groups based on their political orientation on a left-right scale proved to be difficult, but we now examine effects of terror attacks perpetrated by Islamic terrorist groups versus terror attacks perpetrated by non-Islamic groups…</a:t>
            </a:r>
          </a:p>
        </p:txBody>
      </p:sp>
      <p:sp>
        <p:nvSpPr>
          <p:cNvPr id="3" name="TextBox 2">
            <a:extLst>
              <a:ext uri="{FF2B5EF4-FFF2-40B4-BE49-F238E27FC236}">
                <a16:creationId xmlns:a16="http://schemas.microsoft.com/office/drawing/2014/main" id="{589F392A-8A2C-3749-D082-F36C6DCD4FB0}"/>
              </a:ext>
            </a:extLst>
          </p:cNvPr>
          <p:cNvSpPr txBox="1"/>
          <p:nvPr/>
        </p:nvSpPr>
        <p:spPr>
          <a:xfrm>
            <a:off x="2294239" y="5737800"/>
            <a:ext cx="8308571" cy="1015663"/>
          </a:xfrm>
          <a:prstGeom prst="rect">
            <a:avLst/>
          </a:prstGeom>
          <a:noFill/>
        </p:spPr>
        <p:txBody>
          <a:bodyPr wrap="square" rtlCol="0">
            <a:spAutoFit/>
          </a:bodyPr>
          <a:lstStyle/>
          <a:p>
            <a:pPr>
              <a:defRPr/>
            </a:pPr>
            <a:r>
              <a:rPr lang="en-US" sz="2000" kern="0" dirty="0">
                <a:solidFill>
                  <a:srgbClr val="FF0000"/>
                </a:solidFill>
              </a:rPr>
              <a:t>The goal is to seem responsive.  Be clear about what you were able </a:t>
            </a:r>
          </a:p>
          <a:p>
            <a:pPr>
              <a:defRPr/>
            </a:pPr>
            <a:r>
              <a:rPr lang="en-US" sz="2000" kern="0" dirty="0">
                <a:solidFill>
                  <a:srgbClr val="FF0000"/>
                </a:solidFill>
              </a:rPr>
              <a:t>to do and always try to do something even if it not precisely what the referee is asking for.  </a:t>
            </a:r>
          </a:p>
        </p:txBody>
      </p:sp>
    </p:spTree>
    <p:extLst>
      <p:ext uri="{BB962C8B-B14F-4D97-AF65-F5344CB8AC3E}">
        <p14:creationId xmlns:p14="http://schemas.microsoft.com/office/powerpoint/2010/main" val="166147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295400" y="1165098"/>
            <a:ext cx="9144000" cy="5262979"/>
          </a:xfrm>
          <a:prstGeom prst="rect">
            <a:avLst/>
          </a:prstGeom>
          <a:noFill/>
        </p:spPr>
        <p:txBody>
          <a:bodyPr wrap="square">
            <a:spAutoFit/>
          </a:bodyPr>
          <a:lstStyle/>
          <a:p>
            <a:pPr marL="914400" marR="831850" fontAlgn="base">
              <a:tabLst>
                <a:tab pos="914400" algn="l"/>
              </a:tabLst>
              <a:defRPr/>
            </a:pPr>
            <a:r>
              <a:rPr lang="en-US" sz="2000" b="1" i="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4. It would be useful to run the regressions over different time periods and see how well the results hold.  Similarly, a south dummy might be useful, since the South had fewer hospitals and more blacks…</a:t>
            </a:r>
          </a:p>
          <a:p>
            <a:pPr marL="914400" marR="831850" fontAlgn="base">
              <a:tabLst>
                <a:tab pos="914400" algn="l"/>
              </a:tabLst>
              <a:defRPr/>
            </a:pPr>
            <a:endParaRPr lang="en-US"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As attitudes, physician training and medical technology evolved, middle- and upper-class women increasingly chose to give birth in hospitals during the period under study.  This trend accelerated markedly after 1920 (Wertz and Wertz 1989, p. 133).  In Appendix Table 5, we provide pre- and post-1920 estimates of the effect of licensing on maternal mortality.</a:t>
            </a:r>
          </a:p>
          <a:p>
            <a:pPr marL="914400" marR="831850" fontAlgn="base">
              <a:tabLst>
                <a:tab pos="9144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If the state fixed effects are replaced with region dummies (i.e., an indicator for South, an indicator for Midwest, etc.), the negative relationship between maternal mortality and the licensing of midwives remains....</a:t>
            </a:r>
            <a:r>
              <a:rPr lang="en-US" sz="2000" dirty="0">
                <a:solidFill>
                  <a:prstClr val="black"/>
                </a:solidFill>
                <a:latin typeface="Times New Roman" panose="02020603050405020304" pitchFamily="18" charset="0"/>
                <a:ea typeface="Times" panose="02020603050405020304" pitchFamily="18" charset="0"/>
                <a:cs typeface="Times New Roman" panose="02020603050405020304" pitchFamily="18" charset="0"/>
              </a:rPr>
              <a:t> </a:t>
            </a: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2133601" y="302592"/>
            <a:ext cx="7071209" cy="707886"/>
          </a:xfrm>
          <a:prstGeom prst="rect">
            <a:avLst/>
          </a:prstGeom>
          <a:noFill/>
        </p:spPr>
        <p:txBody>
          <a:bodyPr wrap="square" rtlCol="0">
            <a:spAutoFit/>
          </a:bodyPr>
          <a:lstStyle/>
          <a:p>
            <a:pPr>
              <a:defRPr/>
            </a:pPr>
            <a:r>
              <a:rPr lang="en-US" sz="2000" kern="0" dirty="0">
                <a:solidFill>
                  <a:srgbClr val="FF0000"/>
                </a:solidFill>
              </a:rPr>
              <a:t>It is often useful to repeat or rephrase a comment.  Try to put some structure on vague comments.</a:t>
            </a:r>
          </a:p>
        </p:txBody>
      </p:sp>
      <p:sp>
        <p:nvSpPr>
          <p:cNvPr id="5" name="TextBox 4">
            <a:extLst>
              <a:ext uri="{FF2B5EF4-FFF2-40B4-BE49-F238E27FC236}">
                <a16:creationId xmlns:a16="http://schemas.microsoft.com/office/drawing/2014/main" id="{9C75A10E-5B5B-5217-0A1F-8BEA8FCD06BC}"/>
              </a:ext>
            </a:extLst>
          </p:cNvPr>
          <p:cNvSpPr txBox="1"/>
          <p:nvPr/>
        </p:nvSpPr>
        <p:spPr>
          <a:xfrm>
            <a:off x="4038600" y="6074134"/>
            <a:ext cx="6629400" cy="707886"/>
          </a:xfrm>
          <a:prstGeom prst="rect">
            <a:avLst/>
          </a:prstGeom>
          <a:noFill/>
        </p:spPr>
        <p:txBody>
          <a:bodyPr wrap="square" rtlCol="0">
            <a:spAutoFit/>
          </a:bodyPr>
          <a:lstStyle/>
          <a:p>
            <a:pPr>
              <a:defRPr/>
            </a:pPr>
            <a:r>
              <a:rPr lang="en-US" sz="2000" kern="0" dirty="0">
                <a:solidFill>
                  <a:srgbClr val="FF0000"/>
                </a:solidFill>
              </a:rPr>
              <a:t>If the referee is wrong or misinformed, avoid pointing it out.  Try to work around it.  </a:t>
            </a:r>
          </a:p>
        </p:txBody>
      </p:sp>
      <p:sp>
        <p:nvSpPr>
          <p:cNvPr id="7" name="Freeform: Shape 6">
            <a:extLst>
              <a:ext uri="{FF2B5EF4-FFF2-40B4-BE49-F238E27FC236}">
                <a16:creationId xmlns:a16="http://schemas.microsoft.com/office/drawing/2014/main" id="{0D41DB5D-94CF-7D57-6A2F-BCEC2212CB5B}"/>
              </a:ext>
            </a:extLst>
          </p:cNvPr>
          <p:cNvSpPr/>
          <p:nvPr/>
        </p:nvSpPr>
        <p:spPr>
          <a:xfrm>
            <a:off x="1676400" y="685800"/>
            <a:ext cx="457200" cy="1373532"/>
          </a:xfrm>
          <a:custGeom>
            <a:avLst/>
            <a:gdLst>
              <a:gd name="connsiteX0" fmla="*/ 231093 w 310606"/>
              <a:gd name="connsiteY0" fmla="*/ 0 h 1645920"/>
              <a:gd name="connsiteX1" fmla="*/ 505 w 310606"/>
              <a:gd name="connsiteY1" fmla="*/ 1152939 h 1645920"/>
              <a:gd name="connsiteX2" fmla="*/ 286752 w 310606"/>
              <a:gd name="connsiteY2" fmla="*/ 1637969 h 1645920"/>
              <a:gd name="connsiteX3" fmla="*/ 286752 w 310606"/>
              <a:gd name="connsiteY3" fmla="*/ 1637969 h 1645920"/>
              <a:gd name="connsiteX4" fmla="*/ 286752 w 310606"/>
              <a:gd name="connsiteY4" fmla="*/ 1637969 h 1645920"/>
              <a:gd name="connsiteX5" fmla="*/ 310606 w 310606"/>
              <a:gd name="connsiteY5" fmla="*/ 164592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606" h="1645920">
                <a:moveTo>
                  <a:pt x="231093" y="0"/>
                </a:moveTo>
                <a:cubicBezTo>
                  <a:pt x="111160" y="439972"/>
                  <a:pt x="-8772" y="879944"/>
                  <a:pt x="505" y="1152939"/>
                </a:cubicBezTo>
                <a:cubicBezTo>
                  <a:pt x="9781" y="1425934"/>
                  <a:pt x="286752" y="1637969"/>
                  <a:pt x="286752" y="1637969"/>
                </a:cubicBezTo>
                <a:lnTo>
                  <a:pt x="286752" y="1637969"/>
                </a:lnTo>
                <a:lnTo>
                  <a:pt x="286752" y="1637969"/>
                </a:lnTo>
                <a:lnTo>
                  <a:pt x="310606" y="1645920"/>
                </a:lnTo>
              </a:path>
            </a:pathLst>
          </a:cu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07DD1B0-14D7-9742-4E15-933EA1236C2E}"/>
              </a:ext>
            </a:extLst>
          </p:cNvPr>
          <p:cNvCxnSpPr>
            <a:cxnSpLocks/>
          </p:cNvCxnSpPr>
          <p:nvPr/>
        </p:nvCxnSpPr>
        <p:spPr>
          <a:xfrm>
            <a:off x="2141551" y="2093292"/>
            <a:ext cx="0" cy="0"/>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cxnSp>
        <p:nvCxnSpPr>
          <p:cNvPr id="19" name="Straight Arrow Connector 18">
            <a:extLst>
              <a:ext uri="{FF2B5EF4-FFF2-40B4-BE49-F238E27FC236}">
                <a16:creationId xmlns:a16="http://schemas.microsoft.com/office/drawing/2014/main" id="{6EB5AAB9-1492-8F5D-5023-34AADBE57D10}"/>
              </a:ext>
            </a:extLst>
          </p:cNvPr>
          <p:cNvCxnSpPr>
            <a:cxnSpLocks/>
          </p:cNvCxnSpPr>
          <p:nvPr/>
        </p:nvCxnSpPr>
        <p:spPr>
          <a:xfrm flipH="1" flipV="1">
            <a:off x="3581400" y="6096001"/>
            <a:ext cx="382732" cy="397029"/>
          </a:xfrm>
          <a:prstGeom prst="straightConnector1">
            <a:avLst/>
          </a:prstGeom>
          <a:ln w="222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56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295400" y="1074510"/>
            <a:ext cx="9144000" cy="830997"/>
          </a:xfrm>
          <a:prstGeom prst="rect">
            <a:avLst/>
          </a:prstGeom>
          <a:noFill/>
        </p:spPr>
        <p:txBody>
          <a:bodyPr wrap="square">
            <a:spAutoFit/>
          </a:bodyPr>
          <a:lstStyle/>
          <a:p>
            <a:pPr marL="914400" marR="831850" fontAlgn="base">
              <a:tabLst>
                <a:tab pos="914400" algn="l"/>
              </a:tabLst>
              <a:defRPr/>
            </a:pPr>
            <a:endParaRPr lang="en-US" sz="12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2209800" y="457201"/>
            <a:ext cx="7071209" cy="1015663"/>
          </a:xfrm>
          <a:prstGeom prst="rect">
            <a:avLst/>
          </a:prstGeom>
          <a:noFill/>
        </p:spPr>
        <p:txBody>
          <a:bodyPr wrap="square" rtlCol="0">
            <a:spAutoFit/>
          </a:bodyPr>
          <a:lstStyle/>
          <a:p>
            <a:pPr>
              <a:defRPr/>
            </a:pPr>
            <a:r>
              <a:rPr lang="en-US" sz="2000" kern="0" dirty="0">
                <a:solidFill>
                  <a:srgbClr val="FF0000"/>
                </a:solidFill>
                <a:latin typeface="Arial" pitchFamily="34" charset="0"/>
                <a:cs typeface="Arial" pitchFamily="34" charset="0"/>
              </a:rPr>
              <a:t>Do </a:t>
            </a:r>
            <a:r>
              <a:rPr lang="en-US" sz="2000" kern="0" dirty="0">
                <a:solidFill>
                  <a:srgbClr val="FF0000"/>
                </a:solidFill>
              </a:rPr>
              <a:t>not </a:t>
            </a:r>
            <a:r>
              <a:rPr lang="en-US" sz="2000" kern="0" dirty="0">
                <a:solidFill>
                  <a:srgbClr val="FF0000"/>
                </a:solidFill>
                <a:latin typeface="Arial" pitchFamily="34" charset="0"/>
                <a:cs typeface="Arial" pitchFamily="34" charset="0"/>
              </a:rPr>
              <a:t>make </a:t>
            </a:r>
            <a:r>
              <a:rPr lang="en-US" sz="2000" kern="0" dirty="0" err="1">
                <a:solidFill>
                  <a:srgbClr val="FF0000"/>
                </a:solidFill>
                <a:latin typeface="Arial" pitchFamily="34" charset="0"/>
                <a:cs typeface="Arial" pitchFamily="34" charset="0"/>
              </a:rPr>
              <a:t>th</a:t>
            </a:r>
            <a:r>
              <a:rPr lang="en-US" sz="2000" kern="0" dirty="0">
                <a:solidFill>
                  <a:srgbClr val="FF0000"/>
                </a:solidFill>
              </a:rPr>
              <a:t>e referee hunt for your new estimates.  Put new and updated results in the point-by-point responses.  You can put tables or figures in the point-by-point responses. </a:t>
            </a:r>
            <a:endParaRPr lang="en-US" sz="2000" kern="0" dirty="0">
              <a:solidFill>
                <a:srgbClr val="FF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0E6073A5-C69C-DFB5-88B4-12A7EB2A661E}"/>
              </a:ext>
            </a:extLst>
          </p:cNvPr>
          <p:cNvPicPr>
            <a:picLocks noChangeAspect="1"/>
          </p:cNvPicPr>
          <p:nvPr/>
        </p:nvPicPr>
        <p:blipFill>
          <a:blip r:embed="rId2"/>
          <a:stretch>
            <a:fillRect/>
          </a:stretch>
        </p:blipFill>
        <p:spPr>
          <a:xfrm>
            <a:off x="2118765" y="3650457"/>
            <a:ext cx="7973284" cy="2769409"/>
          </a:xfrm>
          <a:prstGeom prst="rect">
            <a:avLst/>
          </a:prstGeom>
        </p:spPr>
      </p:pic>
      <p:sp>
        <p:nvSpPr>
          <p:cNvPr id="8" name="TextBox 7">
            <a:extLst>
              <a:ext uri="{FF2B5EF4-FFF2-40B4-BE49-F238E27FC236}">
                <a16:creationId xmlns:a16="http://schemas.microsoft.com/office/drawing/2014/main" id="{C38F35AD-AECE-63B4-A406-4072D102721A}"/>
              </a:ext>
            </a:extLst>
          </p:cNvPr>
          <p:cNvSpPr txBox="1"/>
          <p:nvPr/>
        </p:nvSpPr>
        <p:spPr>
          <a:xfrm>
            <a:off x="2286000" y="2007216"/>
            <a:ext cx="7882250" cy="1323439"/>
          </a:xfrm>
          <a:prstGeom prst="rect">
            <a:avLst/>
          </a:prstGeom>
          <a:noFill/>
        </p:spPr>
        <p:txBody>
          <a:bodyPr wrap="square">
            <a:spAutoFit/>
          </a:bodyPr>
          <a:lstStyle/>
          <a:p>
            <a:r>
              <a:rPr lang="en-US" sz="2000" dirty="0">
                <a:latin typeface="Palatino Linotype" panose="02040502050505030304" pitchFamily="18" charset="0"/>
                <a:cs typeface="Times New Roman" panose="02020603050405020304" pitchFamily="18" charset="0"/>
              </a:rPr>
              <a:t>The table below reports the results from Table 2 with p-values calculated from the wild cluster bootstrap technique for comparison.  In general, inference changes little when bootstrapping. </a:t>
            </a:r>
          </a:p>
        </p:txBody>
      </p:sp>
    </p:spTree>
    <p:extLst>
      <p:ext uri="{BB962C8B-B14F-4D97-AF65-F5344CB8AC3E}">
        <p14:creationId xmlns:p14="http://schemas.microsoft.com/office/powerpoint/2010/main" val="206310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DB0666-9FBC-4C42-15D4-9538271D7AF7}"/>
              </a:ext>
            </a:extLst>
          </p:cNvPr>
          <p:cNvSpPr txBox="1"/>
          <p:nvPr/>
        </p:nvSpPr>
        <p:spPr>
          <a:xfrm>
            <a:off x="2057400" y="609600"/>
            <a:ext cx="7620000" cy="707886"/>
          </a:xfrm>
          <a:prstGeom prst="rect">
            <a:avLst/>
          </a:prstGeom>
          <a:noFill/>
        </p:spPr>
        <p:txBody>
          <a:bodyPr wrap="square" rtlCol="0">
            <a:spAutoFit/>
          </a:bodyPr>
          <a:lstStyle/>
          <a:p>
            <a:pPr>
              <a:defRPr/>
            </a:pPr>
            <a:r>
              <a:rPr lang="en-US" sz="2000" kern="0" dirty="0">
                <a:solidFill>
                  <a:srgbClr val="FF0000"/>
                </a:solidFill>
              </a:rPr>
              <a:t>Referees, of course, can be negative.  Often, you will disagree with a suggestion and want to avoid implementing it. </a:t>
            </a:r>
          </a:p>
        </p:txBody>
      </p:sp>
      <p:sp>
        <p:nvSpPr>
          <p:cNvPr id="8" name="TextBox 7">
            <a:extLst>
              <a:ext uri="{FF2B5EF4-FFF2-40B4-BE49-F238E27FC236}">
                <a16:creationId xmlns:a16="http://schemas.microsoft.com/office/drawing/2014/main" id="{CB09275D-6088-9597-217C-9663A3EE4FC0}"/>
              </a:ext>
            </a:extLst>
          </p:cNvPr>
          <p:cNvSpPr txBox="1"/>
          <p:nvPr/>
        </p:nvSpPr>
        <p:spPr>
          <a:xfrm>
            <a:off x="2019300" y="1995726"/>
            <a:ext cx="8153400" cy="2431435"/>
          </a:xfrm>
          <a:prstGeom prst="rect">
            <a:avLst/>
          </a:prstGeom>
          <a:noFill/>
        </p:spPr>
        <p:txBody>
          <a:bodyPr wrap="square">
            <a:spAutoFit/>
          </a:bodyPr>
          <a:lstStyle/>
          <a:p>
            <a:pPr marL="63500">
              <a:spcBef>
                <a:spcPts val="5"/>
              </a:spcBef>
            </a:pPr>
            <a:r>
              <a:rPr lang="en-US" sz="2000" b="1" i="1" dirty="0">
                <a:latin typeface="Palatino Linotype" panose="02040502050505030304" pitchFamily="18" charset="0"/>
                <a:ea typeface="Arial" panose="020B0604020202020204" pitchFamily="34" charset="0"/>
                <a:cs typeface="Times New Roman" panose="02020603050405020304" pitchFamily="18" charset="0"/>
              </a:rPr>
              <a:t>First, the authors should determine what the main focus of the paper is and organize the structure of the paper accordingly. On the one hand, the title and the introduction focus on suicide behaviors and not on bullying victimization or depression. The rest of the paper also seems to be changing focus from one issue to another without a clear thought process about whether the focus is on bullying victimization, suicide behaviors, depression or LGB. </a:t>
            </a:r>
            <a:endParaRPr lang="en-US" sz="2000" b="1" dirty="0">
              <a:latin typeface="Palatino Linotype" panose="02040502050505030304" pitchFamily="18" charset="0"/>
              <a:ea typeface="Arial" panose="020B0604020202020204" pitchFamily="34" charset="0"/>
              <a:cs typeface="Times New Roman" panose="02020603050405020304" pitchFamily="18" charset="0"/>
            </a:endParaRPr>
          </a:p>
          <a:p>
            <a:pPr marL="63500">
              <a:spcBef>
                <a:spcPts val="5"/>
              </a:spcBef>
            </a:pPr>
            <a:r>
              <a:rPr lang="en-US" sz="1200" i="1" dirty="0">
                <a:latin typeface="Garamond" panose="02020404030301010803" pitchFamily="18" charset="0"/>
                <a:ea typeface="Arial" panose="020B0604020202020204" pitchFamily="34" charset="0"/>
              </a:rPr>
              <a:t> </a:t>
            </a:r>
            <a:endParaRPr lang="en-US" sz="1100" dirty="0">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C92D7627-3634-A1B3-8BE6-E43932B82682}"/>
              </a:ext>
            </a:extLst>
          </p:cNvPr>
          <p:cNvSpPr txBox="1"/>
          <p:nvPr/>
        </p:nvSpPr>
        <p:spPr>
          <a:xfrm>
            <a:off x="2209800" y="5092810"/>
            <a:ext cx="7620000" cy="1323439"/>
          </a:xfrm>
          <a:prstGeom prst="rect">
            <a:avLst/>
          </a:prstGeom>
          <a:noFill/>
        </p:spPr>
        <p:txBody>
          <a:bodyPr wrap="square" rtlCol="0">
            <a:spAutoFit/>
          </a:bodyPr>
          <a:lstStyle/>
          <a:p>
            <a:pPr>
              <a:defRPr/>
            </a:pPr>
            <a:r>
              <a:rPr lang="en-US" sz="2000" kern="0" dirty="0">
                <a:solidFill>
                  <a:srgbClr val="FF0000"/>
                </a:solidFill>
              </a:rPr>
              <a:t>The rest of the report read like a detailed guide to restructuring our paper, which we did not want to do.  Because the editor was engaged, we decided to push back.  Probably not a good idea if the editor is not engaged!  </a:t>
            </a:r>
          </a:p>
        </p:txBody>
      </p:sp>
      <p:cxnSp>
        <p:nvCxnSpPr>
          <p:cNvPr id="6" name="Straight Arrow Connector 5">
            <a:extLst>
              <a:ext uri="{FF2B5EF4-FFF2-40B4-BE49-F238E27FC236}">
                <a16:creationId xmlns:a16="http://schemas.microsoft.com/office/drawing/2014/main" id="{671E474B-C1C2-60FF-EFEC-C1DB3FA02864}"/>
              </a:ext>
            </a:extLst>
          </p:cNvPr>
          <p:cNvCxnSpPr>
            <a:cxnSpLocks/>
          </p:cNvCxnSpPr>
          <p:nvPr/>
        </p:nvCxnSpPr>
        <p:spPr>
          <a:xfrm flipV="1">
            <a:off x="4953001" y="4206240"/>
            <a:ext cx="300643" cy="88657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98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09275D-6088-9597-217C-9663A3EE4FC0}"/>
              </a:ext>
            </a:extLst>
          </p:cNvPr>
          <p:cNvSpPr txBox="1"/>
          <p:nvPr/>
        </p:nvSpPr>
        <p:spPr>
          <a:xfrm>
            <a:off x="1499287" y="253313"/>
            <a:ext cx="8699157" cy="6124754"/>
          </a:xfrm>
          <a:prstGeom prst="rect">
            <a:avLst/>
          </a:prstGeom>
          <a:noFill/>
        </p:spPr>
        <p:txBody>
          <a:bodyPr wrap="square">
            <a:spAutoFit/>
          </a:bodyPr>
          <a:lstStyle/>
          <a:p>
            <a:pPr marL="63500" fontAlgn="base">
              <a:spcBef>
                <a:spcPts val="5"/>
              </a:spcBef>
              <a:defRPr/>
            </a:pPr>
            <a:r>
              <a:rPr lang="en-US" sz="1200" i="1" dirty="0">
                <a:solidFill>
                  <a:prstClr val="black"/>
                </a:solidFill>
                <a:latin typeface="Garamond" panose="02020404030301010803" pitchFamily="18" charset="0"/>
                <a:ea typeface="Arial" panose="020B0604020202020204" pitchFamily="34" charset="0"/>
                <a:cs typeface="Arial" pitchFamily="34" charset="0"/>
              </a:rPr>
              <a:t> </a:t>
            </a:r>
            <a:endParaRPr lang="en-US" sz="1100" dirty="0">
              <a:solidFill>
                <a:prstClr val="black"/>
              </a:solidFill>
              <a:latin typeface="Arial" panose="020B0604020202020204" pitchFamily="34" charset="0"/>
              <a:ea typeface="Arial" panose="020B0604020202020204" pitchFamily="34" charset="0"/>
              <a:cs typeface="Arial" pitchFamily="34" charset="0"/>
            </a:endParaRP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We appreciate the referee’s concern.  We believe that our main contribution is examining the effects of state anti-bullying laws (ABLs) on suicidal behaviors among teenagers and this is precisely what we lay out in the introduction:</a:t>
            </a: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t>
            </a:r>
          </a:p>
          <a:p>
            <a:pPr marL="342900" indent="-342900" fontAlgn="base">
              <a:spcBef>
                <a:spcPts val="5"/>
              </a:spcBef>
              <a:buFont typeface="+mj-lt"/>
              <a:buAutoNum type="arabicPeriod"/>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On page 1 we write, “Using Youth Risk Behavior Surveys (YRBS) data for the period 2009-2017 and a difference-in-differences (DD) regression framework, we begin by exploring the effects of ABLs on bullying victimization and suicidal behaviors among American high school students.”  </a:t>
            </a:r>
          </a:p>
          <a:p>
            <a:pPr marL="2921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t>
            </a:r>
          </a:p>
          <a:p>
            <a:pPr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2.    On page 2 we write, “We turn next to the relationship between ABL    </a:t>
            </a:r>
          </a:p>
          <a:p>
            <a:pPr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adoption and completed suicides among 14- through 18-year-olds.” </a:t>
            </a:r>
          </a:p>
          <a:p>
            <a:pPr fontAlgn="base">
              <a:defRPr/>
            </a:pPr>
            <a:r>
              <a:rPr lang="en-US" sz="2000" i="1" dirty="0">
                <a:solidFill>
                  <a:prstClr val="black"/>
                </a:solidFill>
                <a:latin typeface="Palatino Linotype" panose="02040502050505030304" pitchFamily="18" charset="0"/>
                <a:ea typeface="Calibri" panose="020F0502020204030204" pitchFamily="34" charset="0"/>
                <a:cs typeface="Times New Roman" panose="02020603050405020304" pitchFamily="18" charset="0"/>
              </a:rPr>
              <a:t> </a:t>
            </a:r>
            <a:endPar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endParaRP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We are particularly interested in high school students who are marginalized, suffer worse mental health outcomes than their majority counterparts, and stand to gain most from effective state ABLs.  We hope that the title and </a:t>
            </a:r>
            <a:r>
              <a:rPr lang="en-US" sz="2000" b="1" dirty="0">
                <a:solidFill>
                  <a:srgbClr val="FF0000"/>
                </a:solidFill>
                <a:latin typeface="Palatino Linotype" panose="02040502050505030304" pitchFamily="18" charset="0"/>
                <a:ea typeface="Arial" panose="020B0604020202020204" pitchFamily="34" charset="0"/>
                <a:cs typeface="Times New Roman" panose="02020603050405020304" pitchFamily="18" charset="0"/>
              </a:rPr>
              <a:t>revised</a:t>
            </a: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introduction of the paper reflect these dual contributions more clearly.  </a:t>
            </a:r>
          </a:p>
        </p:txBody>
      </p:sp>
    </p:spTree>
    <p:extLst>
      <p:ext uri="{BB962C8B-B14F-4D97-AF65-F5344CB8AC3E}">
        <p14:creationId xmlns:p14="http://schemas.microsoft.com/office/powerpoint/2010/main" val="276312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828800" y="533401"/>
            <a:ext cx="7924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How long should you wait before resubmitting?  </a:t>
            </a:r>
            <a:endPar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endParaRPr>
          </a:p>
        </p:txBody>
      </p:sp>
      <p:sp>
        <p:nvSpPr>
          <p:cNvPr id="4" name="Rectangle 3">
            <a:extLst>
              <a:ext uri="{FF2B5EF4-FFF2-40B4-BE49-F238E27FC236}">
                <a16:creationId xmlns:a16="http://schemas.microsoft.com/office/drawing/2014/main" id="{83516CC8-1846-D4BC-01AA-8CB85E7A3F50}"/>
              </a:ext>
            </a:extLst>
          </p:cNvPr>
          <p:cNvSpPr txBox="1">
            <a:spLocks/>
          </p:cNvSpPr>
          <p:nvPr/>
        </p:nvSpPr>
        <p:spPr>
          <a:xfrm>
            <a:off x="1694780" y="12954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Major revision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Check to see if there is a deadline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Not all journals set a deadline.  For instance, the </a:t>
            </a:r>
            <a:r>
              <a:rPr lang="en-US" altLang="en-US" sz="1600" i="1" dirty="0" err="1">
                <a:solidFill>
                  <a:srgbClr val="000000"/>
                </a:solidFill>
                <a:latin typeface="Palatino Linotype" panose="02040502050505030304" pitchFamily="18" charset="0"/>
                <a:cs typeface="Arial" panose="020B0604020202020204" pitchFamily="34" charset="0"/>
              </a:rPr>
              <a:t>JPubE</a:t>
            </a:r>
            <a:r>
              <a:rPr lang="en-US" altLang="en-US" sz="1600" dirty="0">
                <a:solidFill>
                  <a:srgbClr val="000000"/>
                </a:solidFill>
                <a:latin typeface="Palatino Linotype" panose="02040502050505030304" pitchFamily="18" charset="0"/>
                <a:cs typeface="Arial" panose="020B0604020202020204" pitchFamily="34" charset="0"/>
              </a:rPr>
              <a:t> does not give deadline, while </a:t>
            </a:r>
            <a:r>
              <a:rPr lang="en-US" altLang="en-US" sz="1600" i="1" dirty="0">
                <a:solidFill>
                  <a:srgbClr val="000000"/>
                </a:solidFill>
                <a:latin typeface="Palatino Linotype" panose="02040502050505030304" pitchFamily="18" charset="0"/>
                <a:cs typeface="Arial" panose="020B0604020202020204" pitchFamily="34" charset="0"/>
              </a:rPr>
              <a:t>HE</a:t>
            </a:r>
            <a:r>
              <a:rPr lang="en-US" altLang="en-US" sz="1600" dirty="0">
                <a:solidFill>
                  <a:srgbClr val="000000"/>
                </a:solidFill>
                <a:latin typeface="Palatino Linotype" panose="02040502050505030304" pitchFamily="18" charset="0"/>
                <a:cs typeface="Arial" panose="020B0604020202020204" pitchFamily="34" charset="0"/>
              </a:rPr>
              <a:t> gives a deadline of 4 months.  Editors can alter the deadline.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Medical journals have very short deadlines (≤ 1 month)</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Even if there is no deadline, try to resubmit within six months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the revision is going to take longer than a year, consider emailing the editor and letting her know </a:t>
            </a:r>
            <a:r>
              <a:rPr lang="en-US" altLang="en-US" sz="2000" dirty="0">
                <a:solidFill>
                  <a:srgbClr val="000000"/>
                </a:solidFill>
                <a:latin typeface="Palatino Linotype" panose="02040502050505030304" pitchFamily="18" charset="0"/>
                <a:cs typeface="Arial" panose="020B0604020202020204" pitchFamily="34" charset="0"/>
              </a:rPr>
              <a:t> </a:t>
            </a: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Minor revision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Check to see if there is a deadline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Even if there is no deadline, try to resubmit quickly (within a few weeks?)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Unless the revisions are trivial, avoid resubmitting the next day</a:t>
            </a:r>
            <a:endParaRPr lang="en-US" altLang="en-US" sz="2000" dirty="0">
              <a:solidFill>
                <a:srgbClr val="000000"/>
              </a:solidFill>
              <a:latin typeface="Palatino Linotype" panose="02040502050505030304" pitchFamily="18" charset="0"/>
              <a:cs typeface="Arial" panose="020B0604020202020204" pitchFamily="34" charset="0"/>
            </a:endParaRPr>
          </a:p>
          <a:p>
            <a:pPr marL="457200" lvl="1" indent="0">
              <a:lnSpc>
                <a:spcPct val="90000"/>
              </a:lnSpc>
              <a:buNone/>
              <a:defRPr/>
            </a:pPr>
            <a:r>
              <a:rPr lang="en-US" altLang="en-US" sz="2000" dirty="0">
                <a:solidFill>
                  <a:srgbClr val="000000"/>
                </a:solidFill>
                <a:latin typeface="Arial" panose="020B0604020202020204" pitchFamily="34" charset="0"/>
                <a:cs typeface="Arial" panose="020B0604020202020204" pitchFamily="34" charset="0"/>
              </a:rPr>
              <a:t> </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08325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6229866" cy="1325563"/>
          </a:xfrm>
        </p:spPr>
        <p:txBody>
          <a:bodyPr/>
          <a:lstStyle/>
          <a:p>
            <a:pPr algn="ctr"/>
            <a:r>
              <a:rPr lang="en-US" dirty="0">
                <a:latin typeface="Palatino Linotype" panose="02040502050505030304" pitchFamily="18" charset="0"/>
              </a:rPr>
              <a:t>Q&amp;A (≈ 15 minutes)</a:t>
            </a:r>
            <a:br>
              <a:rPr lang="en-US" dirty="0">
                <a:latin typeface="Palatino Linotype" panose="02040502050505030304" pitchFamily="18" charset="0"/>
              </a:rPr>
            </a:br>
            <a:r>
              <a:rPr lang="en-US" dirty="0">
                <a:latin typeface="Palatino Linotype" panose="02040502050505030304" pitchFamily="18" charset="0"/>
              </a:rPr>
              <a:t>+</a:t>
            </a:r>
            <a:br>
              <a:rPr lang="en-US" dirty="0">
                <a:latin typeface="Palatino Linotype" panose="02040502050505030304" pitchFamily="18" charset="0"/>
              </a:rPr>
            </a:br>
            <a:r>
              <a:rPr lang="en-US" dirty="0">
                <a:latin typeface="Palatino Linotype" panose="02040502050505030304" pitchFamily="18" charset="0"/>
              </a:rPr>
              <a:t>Break (≈ 10 minutes)</a:t>
            </a:r>
          </a:p>
        </p:txBody>
      </p:sp>
    </p:spTree>
    <p:extLst>
      <p:ext uri="{BB962C8B-B14F-4D97-AF65-F5344CB8AC3E}">
        <p14:creationId xmlns:p14="http://schemas.microsoft.com/office/powerpoint/2010/main" val="337802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4097-3BBB-874F-69B4-EC1DF9B5AD96}"/>
              </a:ext>
            </a:extLst>
          </p:cNvPr>
          <p:cNvSpPr>
            <a:spLocks noGrp="1"/>
          </p:cNvSpPr>
          <p:nvPr>
            <p:ph type="title"/>
          </p:nvPr>
        </p:nvSpPr>
        <p:spPr>
          <a:xfrm>
            <a:off x="114299" y="197643"/>
            <a:ext cx="10515600" cy="719138"/>
          </a:xfrm>
        </p:spPr>
        <p:txBody>
          <a:bodyPr>
            <a:normAutofit/>
          </a:bodyPr>
          <a:lstStyle/>
          <a:p>
            <a:r>
              <a:rPr lang="en-US" sz="3600" dirty="0">
                <a:latin typeface="Palatino Linotype" panose="02040502050505030304" pitchFamily="18" charset="0"/>
              </a:rPr>
              <a:t>The Publication Process</a:t>
            </a:r>
          </a:p>
        </p:txBody>
      </p:sp>
      <p:sp>
        <p:nvSpPr>
          <p:cNvPr id="3" name="Content Placeholder 2">
            <a:extLst>
              <a:ext uri="{FF2B5EF4-FFF2-40B4-BE49-F238E27FC236}">
                <a16:creationId xmlns:a16="http://schemas.microsoft.com/office/drawing/2014/main" id="{66AA0A18-44CD-A585-A008-B059A174CA75}"/>
              </a:ext>
            </a:extLst>
          </p:cNvPr>
          <p:cNvSpPr>
            <a:spLocks noGrp="1"/>
          </p:cNvSpPr>
          <p:nvPr>
            <p:ph idx="1"/>
          </p:nvPr>
        </p:nvSpPr>
        <p:spPr>
          <a:xfrm>
            <a:off x="114299" y="1040605"/>
            <a:ext cx="12077701" cy="5401383"/>
          </a:xfrm>
        </p:spPr>
        <p:txBody>
          <a:bodyPr>
            <a:normAutofit fontScale="92500" lnSpcReduction="20000"/>
          </a:bodyPr>
          <a:lstStyle/>
          <a:p>
            <a:pPr marL="0" indent="0">
              <a:buNone/>
            </a:pPr>
            <a:r>
              <a:rPr lang="en-US" sz="2600" u="sng" dirty="0">
                <a:latin typeface="Palatino Linotype" panose="02040502050505030304" pitchFamily="18" charset="0"/>
              </a:rPr>
              <a:t>Submitting to Journals</a:t>
            </a:r>
          </a:p>
          <a:p>
            <a:pPr lvl="1"/>
            <a:r>
              <a:rPr lang="en-US" sz="2000" dirty="0">
                <a:latin typeface="Palatino Linotype" panose="02040502050505030304" pitchFamily="18" charset="0"/>
              </a:rPr>
              <a:t>Where should I send my paper!?</a:t>
            </a:r>
          </a:p>
          <a:p>
            <a:pPr lvl="2"/>
            <a:r>
              <a:rPr lang="en-US" sz="1800" dirty="0">
                <a:latin typeface="Palatino Linotype" panose="02040502050505030304" pitchFamily="18" charset="0"/>
              </a:rPr>
              <a:t>I had NO CLUE what to do my first few times as a grad student!</a:t>
            </a:r>
          </a:p>
          <a:p>
            <a:pPr marL="457200" lvl="1" indent="0">
              <a:buNone/>
            </a:pPr>
            <a:endParaRPr lang="en-US" sz="600" dirty="0">
              <a:latin typeface="Palatino Linotype" panose="02040502050505030304" pitchFamily="18" charset="0"/>
            </a:endParaRPr>
          </a:p>
          <a:p>
            <a:pPr lvl="1"/>
            <a:r>
              <a:rPr lang="en-US" sz="2000" dirty="0">
                <a:latin typeface="Palatino Linotype" panose="02040502050505030304" pitchFamily="18" charset="0"/>
              </a:rPr>
              <a:t>If you become a master of the specific literature (as we discussed earlier), the set of relevant journals will be clear early on</a:t>
            </a:r>
          </a:p>
          <a:p>
            <a:pPr lvl="2"/>
            <a:r>
              <a:rPr lang="en-US" sz="1800" dirty="0">
                <a:latin typeface="Palatino Linotype" panose="02040502050505030304" pitchFamily="18" charset="0"/>
              </a:rPr>
              <a:t>For each project, I comb through my literature-review binder to figure out where I should submit my paper</a:t>
            </a:r>
          </a:p>
          <a:p>
            <a:pPr marL="457200" lvl="1" indent="0">
              <a:buNone/>
            </a:pPr>
            <a:endParaRPr lang="en-US" sz="600" dirty="0">
              <a:latin typeface="Palatino Linotype" panose="02040502050505030304" pitchFamily="18" charset="0"/>
            </a:endParaRPr>
          </a:p>
          <a:p>
            <a:pPr lvl="1"/>
            <a:r>
              <a:rPr lang="en-US" sz="2000" dirty="0">
                <a:latin typeface="Palatino Linotype" panose="02040502050505030304" pitchFamily="18" charset="0"/>
              </a:rPr>
              <a:t>How high should I aim?</a:t>
            </a:r>
          </a:p>
          <a:p>
            <a:pPr lvl="2"/>
            <a:r>
              <a:rPr lang="en-US" dirty="0">
                <a:latin typeface="Palatino Linotype" panose="02040502050505030304" pitchFamily="18" charset="0"/>
              </a:rPr>
              <a:t>My first shot is generally a reach.  If I think a paper has a reasonable shot at, say, publishing in </a:t>
            </a:r>
            <a:r>
              <a:rPr lang="en-US" i="1" dirty="0">
                <a:latin typeface="Palatino Linotype" panose="02040502050505030304" pitchFamily="18" charset="0"/>
              </a:rPr>
              <a:t>AEJ: Applied </a:t>
            </a:r>
            <a:r>
              <a:rPr lang="en-US" dirty="0">
                <a:latin typeface="Palatino Linotype" panose="02040502050505030304" pitchFamily="18" charset="0"/>
              </a:rPr>
              <a:t>or </a:t>
            </a:r>
            <a:r>
              <a:rPr lang="en-US" i="1" dirty="0">
                <a:latin typeface="Palatino Linotype" panose="02040502050505030304" pitchFamily="18" charset="0"/>
              </a:rPr>
              <a:t>AEJ: Policy </a:t>
            </a:r>
            <a:r>
              <a:rPr lang="en-US" dirty="0">
                <a:latin typeface="Palatino Linotype" panose="02040502050505030304" pitchFamily="18" charset="0"/>
              </a:rPr>
              <a:t>(top-10 journals in economics), then I’ll probably send to a top-5 first.</a:t>
            </a:r>
          </a:p>
          <a:p>
            <a:pPr lvl="2"/>
            <a:r>
              <a:rPr lang="en-US" dirty="0">
                <a:latin typeface="Palatino Linotype" panose="02040502050505030304" pitchFamily="18" charset="0"/>
              </a:rPr>
              <a:t>If I think a paper has no shot, I don’t waste my time.</a:t>
            </a:r>
          </a:p>
          <a:p>
            <a:pPr lvl="3"/>
            <a:r>
              <a:rPr lang="en-US" dirty="0">
                <a:latin typeface="Palatino Linotype" panose="02040502050505030304" pitchFamily="18" charset="0"/>
              </a:rPr>
              <a:t>Remember, some economics journals are notoriously slow at providing a first-round decision.</a:t>
            </a:r>
          </a:p>
          <a:p>
            <a:pPr lvl="3"/>
            <a:r>
              <a:rPr lang="en-US" dirty="0">
                <a:latin typeface="Palatino Linotype" panose="02040502050505030304" pitchFamily="18" charset="0"/>
              </a:rPr>
              <a:t>Do your homework before you submit if you are in a time crunch.  </a:t>
            </a:r>
          </a:p>
          <a:p>
            <a:pPr lvl="4"/>
            <a:r>
              <a:rPr lang="en-US" dirty="0">
                <a:latin typeface="Palatino Linotype" panose="02040502050505030304" pitchFamily="18" charset="0"/>
              </a:rPr>
              <a:t>E.g., if you are weighing submitting to an </a:t>
            </a:r>
            <a:r>
              <a:rPr lang="en-US" i="1" dirty="0">
                <a:latin typeface="Palatino Linotype" panose="02040502050505030304" pitchFamily="18" charset="0"/>
              </a:rPr>
              <a:t>AEJ</a:t>
            </a:r>
            <a:r>
              <a:rPr lang="en-US" dirty="0">
                <a:latin typeface="Palatino Linotype" panose="02040502050505030304" pitchFamily="18" charset="0"/>
              </a:rPr>
              <a:t> vs. </a:t>
            </a:r>
            <a:r>
              <a:rPr lang="en-US" i="1" dirty="0">
                <a:latin typeface="Palatino Linotype" panose="02040502050505030304" pitchFamily="18" charset="0"/>
              </a:rPr>
              <a:t>RESTAT</a:t>
            </a:r>
            <a:r>
              <a:rPr lang="en-US" dirty="0">
                <a:latin typeface="Palatino Linotype" panose="02040502050505030304" pitchFamily="18" charset="0"/>
              </a:rPr>
              <a:t> and decision time matters, submit to an </a:t>
            </a:r>
            <a:r>
              <a:rPr lang="en-US" i="1" dirty="0">
                <a:latin typeface="Palatino Linotype" panose="02040502050505030304" pitchFamily="18" charset="0"/>
              </a:rPr>
              <a:t>AEJ</a:t>
            </a:r>
            <a:r>
              <a:rPr lang="en-US" dirty="0">
                <a:latin typeface="Palatino Linotype" panose="02040502050505030304" pitchFamily="18" charset="0"/>
              </a:rPr>
              <a:t>.</a:t>
            </a:r>
          </a:p>
          <a:p>
            <a:pPr lvl="4"/>
            <a:r>
              <a:rPr lang="en-US" dirty="0">
                <a:latin typeface="Palatino Linotype" panose="02040502050505030304" pitchFamily="18" charset="0"/>
              </a:rPr>
              <a:t>Often, journals will publish average decision times on their websites.  If they don’t, ask around…some journals have reputations that are generally known.</a:t>
            </a:r>
          </a:p>
          <a:p>
            <a:pPr lvl="2"/>
            <a:r>
              <a:rPr lang="en-US" dirty="0">
                <a:latin typeface="Palatino Linotype" panose="02040502050505030304" pitchFamily="18" charset="0"/>
              </a:rPr>
              <a:t>My general rule is to think about 3 tiers of journals for any specific paper:</a:t>
            </a:r>
          </a:p>
          <a:p>
            <a:pPr lvl="3"/>
            <a:r>
              <a:rPr lang="en-US" dirty="0">
                <a:latin typeface="Palatino Linotype" panose="02040502050505030304" pitchFamily="18" charset="0"/>
              </a:rPr>
              <a:t>(</a:t>
            </a:r>
            <a:r>
              <a:rPr lang="en-US" dirty="0" err="1">
                <a:latin typeface="Palatino Linotype" panose="02040502050505030304" pitchFamily="18" charset="0"/>
              </a:rPr>
              <a:t>i</a:t>
            </a:r>
            <a:r>
              <a:rPr lang="en-US" dirty="0">
                <a:latin typeface="Palatino Linotype" panose="02040502050505030304" pitchFamily="18" charset="0"/>
              </a:rPr>
              <a:t>) Journals that are a reach, but not wildly unreasonable (take a shot or two at these journals)</a:t>
            </a:r>
          </a:p>
          <a:p>
            <a:pPr lvl="3"/>
            <a:r>
              <a:rPr lang="en-US" dirty="0">
                <a:latin typeface="Palatino Linotype" panose="02040502050505030304" pitchFamily="18" charset="0"/>
              </a:rPr>
              <a:t>(ii) Journals where I think the paper has a good shot (take two or three shots at these journals)</a:t>
            </a:r>
          </a:p>
          <a:p>
            <a:pPr lvl="3"/>
            <a:r>
              <a:rPr lang="en-US" dirty="0">
                <a:latin typeface="Palatino Linotype" panose="02040502050505030304" pitchFamily="18" charset="0"/>
              </a:rPr>
              <a:t>(iii) A large set of “backup” options (just keep trying until something sticks)</a:t>
            </a:r>
          </a:p>
          <a:p>
            <a:endParaRPr lang="en-US" sz="2000" dirty="0">
              <a:latin typeface="Palatino Linotype" panose="02040502050505030304" pitchFamily="18" charset="0"/>
            </a:endParaRPr>
          </a:p>
          <a:p>
            <a:pPr marL="457200" lvl="1" indent="0">
              <a:buNone/>
            </a:pPr>
            <a:endParaRPr lang="en-US" sz="1000" dirty="0">
              <a:latin typeface="Palatino Linotype" panose="02040502050505030304" pitchFamily="18" charset="0"/>
            </a:endParaRPr>
          </a:p>
          <a:p>
            <a:pPr marL="0" indent="0">
              <a:buNone/>
            </a:pPr>
            <a:endParaRPr lang="en-US" sz="2000" dirty="0">
              <a:latin typeface="Palatino Linotype" panose="02040502050505030304" pitchFamily="18" charset="0"/>
            </a:endParaRPr>
          </a:p>
        </p:txBody>
      </p:sp>
    </p:spTree>
    <p:extLst>
      <p:ext uri="{BB962C8B-B14F-4D97-AF65-F5344CB8AC3E}">
        <p14:creationId xmlns:p14="http://schemas.microsoft.com/office/powerpoint/2010/main" val="11220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337740-9157-59C7-A178-318B4F34134B}"/>
              </a:ext>
            </a:extLst>
          </p:cNvPr>
          <p:cNvSpPr>
            <a:spLocks noGrp="1"/>
          </p:cNvSpPr>
          <p:nvPr>
            <p:ph type="title"/>
          </p:nvPr>
        </p:nvSpPr>
        <p:spPr>
          <a:xfrm>
            <a:off x="278028" y="329513"/>
            <a:ext cx="10515600" cy="636245"/>
          </a:xfrm>
        </p:spPr>
        <p:txBody>
          <a:bodyPr>
            <a:normAutofit/>
          </a:bodyPr>
          <a:lstStyle/>
          <a:p>
            <a:r>
              <a:rPr lang="en-US" sz="3600" dirty="0">
                <a:latin typeface="Palatino Linotype" panose="02040502050505030304" pitchFamily="18" charset="0"/>
              </a:rPr>
              <a:t>The Publication Process</a:t>
            </a:r>
            <a:endParaRPr lang="en-US" sz="3600" dirty="0"/>
          </a:p>
        </p:txBody>
      </p:sp>
      <p:sp>
        <p:nvSpPr>
          <p:cNvPr id="5" name="Content Placeholder 2">
            <a:extLst>
              <a:ext uri="{FF2B5EF4-FFF2-40B4-BE49-F238E27FC236}">
                <a16:creationId xmlns:a16="http://schemas.microsoft.com/office/drawing/2014/main" id="{74BB667A-32B7-C610-2EC4-00873D948358}"/>
              </a:ext>
            </a:extLst>
          </p:cNvPr>
          <p:cNvSpPr>
            <a:spLocks noGrp="1"/>
          </p:cNvSpPr>
          <p:nvPr>
            <p:ph idx="1"/>
          </p:nvPr>
        </p:nvSpPr>
        <p:spPr>
          <a:xfrm>
            <a:off x="119449" y="1161535"/>
            <a:ext cx="11953102" cy="5204898"/>
          </a:xfrm>
        </p:spPr>
        <p:txBody>
          <a:bodyPr/>
          <a:lstStyle/>
          <a:p>
            <a:pPr marL="0" indent="0">
              <a:buNone/>
            </a:pPr>
            <a:r>
              <a:rPr lang="en-US" sz="2600" b="1" dirty="0">
                <a:latin typeface="Palatino Linotype" panose="02040502050505030304" pitchFamily="18" charset="0"/>
              </a:rPr>
              <a:t>Take the following example…</a:t>
            </a:r>
          </a:p>
          <a:p>
            <a:pPr lvl="1"/>
            <a:r>
              <a:rPr lang="en-US" sz="2200" dirty="0">
                <a:latin typeface="Palatino Linotype" panose="02040502050505030304" pitchFamily="18" charset="0"/>
              </a:rPr>
              <a:t>“The Effects of Becoming a Physician on Prescription Drug Use and Mental Health Treatment” by Mark Anderson, Ron </a:t>
            </a:r>
            <a:r>
              <a:rPr lang="en-US" sz="2200" dirty="0" err="1">
                <a:latin typeface="Palatino Linotype" panose="02040502050505030304" pitchFamily="18" charset="0"/>
              </a:rPr>
              <a:t>Diris</a:t>
            </a:r>
            <a:r>
              <a:rPr lang="en-US" sz="2200" dirty="0">
                <a:latin typeface="Palatino Linotype" panose="02040502050505030304" pitchFamily="18" charset="0"/>
              </a:rPr>
              <a:t>, Raymond </a:t>
            </a:r>
            <a:r>
              <a:rPr lang="en-US" sz="2200" dirty="0" err="1">
                <a:latin typeface="Palatino Linotype" panose="02040502050505030304" pitchFamily="18" charset="0"/>
              </a:rPr>
              <a:t>Montizaan</a:t>
            </a:r>
            <a:r>
              <a:rPr lang="en-US" sz="2200" dirty="0">
                <a:latin typeface="Palatino Linotype" panose="02040502050505030304" pitchFamily="18" charset="0"/>
              </a:rPr>
              <a:t>, and Dan Rees</a:t>
            </a:r>
          </a:p>
          <a:p>
            <a:pPr lvl="2"/>
            <a:r>
              <a:rPr lang="en-US" dirty="0">
                <a:latin typeface="Palatino Linotype" panose="02040502050505030304" pitchFamily="18" charset="0"/>
              </a:rPr>
              <a:t>Bullet-proof causal identification based on a lottery that determined admissions into Dutch medical schools</a:t>
            </a:r>
          </a:p>
          <a:p>
            <a:pPr lvl="2"/>
            <a:r>
              <a:rPr lang="en-US" b="1" i="1" dirty="0">
                <a:latin typeface="Palatino Linotype" panose="02040502050505030304" pitchFamily="18" charset="0"/>
              </a:rPr>
              <a:t>But</a:t>
            </a:r>
            <a:r>
              <a:rPr lang="en-US" dirty="0">
                <a:latin typeface="Palatino Linotype" panose="02040502050505030304" pitchFamily="18" charset="0"/>
              </a:rPr>
              <a:t>, we cannot identify the mechanism (burnout/stress vs. access)</a:t>
            </a:r>
          </a:p>
          <a:p>
            <a:pPr lvl="2"/>
            <a:r>
              <a:rPr lang="en-US" dirty="0">
                <a:latin typeface="Palatino Linotype" panose="02040502050505030304" pitchFamily="18" charset="0"/>
              </a:rPr>
              <a:t>Given the lack of mechanism, we knew we would be wasting our time at a top-5 or at the </a:t>
            </a:r>
            <a:r>
              <a:rPr lang="en-US" i="1" dirty="0">
                <a:latin typeface="Palatino Linotype" panose="02040502050505030304" pitchFamily="18" charset="0"/>
              </a:rPr>
              <a:t>AEJ</a:t>
            </a:r>
            <a:r>
              <a:rPr lang="en-US" dirty="0">
                <a:latin typeface="Palatino Linotype" panose="02040502050505030304" pitchFamily="18" charset="0"/>
              </a:rPr>
              <a:t>s.</a:t>
            </a:r>
          </a:p>
          <a:p>
            <a:pPr lvl="2"/>
            <a:r>
              <a:rPr lang="en-US" dirty="0">
                <a:latin typeface="Palatino Linotype" panose="02040502050505030304" pitchFamily="18" charset="0"/>
              </a:rPr>
              <a:t>Reach journals: </a:t>
            </a:r>
            <a:r>
              <a:rPr lang="en-US" i="1" dirty="0">
                <a:latin typeface="Palatino Linotype" panose="02040502050505030304" pitchFamily="18" charset="0"/>
              </a:rPr>
              <a:t>Economic Journal </a:t>
            </a:r>
            <a:r>
              <a:rPr lang="en-US" dirty="0">
                <a:latin typeface="Palatino Linotype" panose="02040502050505030304" pitchFamily="18" charset="0"/>
              </a:rPr>
              <a:t>and </a:t>
            </a:r>
            <a:r>
              <a:rPr lang="en-US" i="1" dirty="0">
                <a:latin typeface="Palatino Linotype" panose="02040502050505030304" pitchFamily="18" charset="0"/>
              </a:rPr>
              <a:t>Review of Economics and Statistics</a:t>
            </a:r>
            <a:endParaRPr lang="en-US" dirty="0">
              <a:latin typeface="Palatino Linotype" panose="02040502050505030304" pitchFamily="18" charset="0"/>
            </a:endParaRPr>
          </a:p>
          <a:p>
            <a:pPr lvl="3"/>
            <a:r>
              <a:rPr lang="en-US" dirty="0">
                <a:latin typeface="Palatino Linotype" panose="02040502050505030304" pitchFamily="18" charset="0"/>
              </a:rPr>
              <a:t>Sent to referees at both journals…clear reject recommendations b/c we cannot address mechanisms</a:t>
            </a:r>
          </a:p>
          <a:p>
            <a:pPr lvl="3"/>
            <a:r>
              <a:rPr lang="en-US" dirty="0">
                <a:latin typeface="Palatino Linotype" panose="02040502050505030304" pitchFamily="18" charset="0"/>
              </a:rPr>
              <a:t>No reason wasting our time further at places like </a:t>
            </a:r>
            <a:r>
              <a:rPr lang="en-US" i="1" dirty="0">
                <a:latin typeface="Palatino Linotype" panose="02040502050505030304" pitchFamily="18" charset="0"/>
              </a:rPr>
              <a:t>JEEA</a:t>
            </a:r>
            <a:r>
              <a:rPr lang="en-US" dirty="0">
                <a:latin typeface="Palatino Linotype" panose="02040502050505030304" pitchFamily="18" charset="0"/>
              </a:rPr>
              <a:t>, </a:t>
            </a:r>
            <a:r>
              <a:rPr lang="en-US" i="1" dirty="0" err="1">
                <a:latin typeface="Palatino Linotype" panose="02040502050505030304" pitchFamily="18" charset="0"/>
              </a:rPr>
              <a:t>JPubE</a:t>
            </a:r>
            <a:r>
              <a:rPr lang="en-US" dirty="0">
                <a:latin typeface="Palatino Linotype" panose="02040502050505030304" pitchFamily="18" charset="0"/>
              </a:rPr>
              <a:t>, etc.</a:t>
            </a:r>
          </a:p>
          <a:p>
            <a:pPr lvl="2"/>
            <a:r>
              <a:rPr lang="en-US" dirty="0">
                <a:latin typeface="Palatino Linotype" panose="02040502050505030304" pitchFamily="18" charset="0"/>
              </a:rPr>
              <a:t>Currently sitting at </a:t>
            </a:r>
            <a:r>
              <a:rPr lang="en-US" i="1" dirty="0">
                <a:latin typeface="Palatino Linotype" panose="02040502050505030304" pitchFamily="18" charset="0"/>
              </a:rPr>
              <a:t>Journal of Health Economics</a:t>
            </a:r>
            <a:r>
              <a:rPr lang="en-US" dirty="0">
                <a:latin typeface="Palatino Linotype" panose="02040502050505030304" pitchFamily="18" charset="0"/>
              </a:rPr>
              <a:t>, where we think paper has a good shot</a:t>
            </a:r>
          </a:p>
          <a:p>
            <a:pPr lvl="2"/>
            <a:r>
              <a:rPr lang="en-US" dirty="0">
                <a:latin typeface="Palatino Linotype" panose="02040502050505030304" pitchFamily="18" charset="0"/>
              </a:rPr>
              <a:t>If rejected at the </a:t>
            </a:r>
            <a:r>
              <a:rPr lang="en-US" i="1" dirty="0">
                <a:latin typeface="Palatino Linotype" panose="02040502050505030304" pitchFamily="18" charset="0"/>
              </a:rPr>
              <a:t>JHE</a:t>
            </a:r>
            <a:r>
              <a:rPr lang="en-US" dirty="0">
                <a:latin typeface="Palatino Linotype" panose="02040502050505030304" pitchFamily="18" charset="0"/>
              </a:rPr>
              <a:t>, we will drop down to second-tier field journals</a:t>
            </a:r>
          </a:p>
        </p:txBody>
      </p:sp>
    </p:spTree>
    <p:extLst>
      <p:ext uri="{BB962C8B-B14F-4D97-AF65-F5344CB8AC3E}">
        <p14:creationId xmlns:p14="http://schemas.microsoft.com/office/powerpoint/2010/main" val="178080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904D8-A5F5-598B-275E-43F839BABE29}"/>
              </a:ext>
            </a:extLst>
          </p:cNvPr>
          <p:cNvSpPr>
            <a:spLocks noGrp="1"/>
          </p:cNvSpPr>
          <p:nvPr>
            <p:ph idx="1"/>
          </p:nvPr>
        </p:nvSpPr>
        <p:spPr>
          <a:xfrm>
            <a:off x="187411" y="743786"/>
            <a:ext cx="11724503" cy="5854722"/>
          </a:xfrm>
        </p:spPr>
        <p:txBody>
          <a:bodyPr>
            <a:normAutofit/>
          </a:bodyPr>
          <a:lstStyle/>
          <a:p>
            <a:pPr marL="0" indent="0">
              <a:buNone/>
            </a:pPr>
            <a:r>
              <a:rPr lang="en-US" sz="2400" u="sng" dirty="0">
                <a:latin typeface="Palatino Linotype" panose="02040502050505030304" pitchFamily="18" charset="0"/>
              </a:rPr>
              <a:t>Journal rankings</a:t>
            </a:r>
            <a:endParaRPr lang="en-US" sz="2400" dirty="0">
              <a:latin typeface="Palatino Linotype" panose="02040502050505030304" pitchFamily="18" charset="0"/>
            </a:endParaRPr>
          </a:p>
          <a:p>
            <a:r>
              <a:rPr lang="en-US" sz="2400" dirty="0">
                <a:latin typeface="Palatino Linotype" panose="02040502050505030304" pitchFamily="18" charset="0"/>
              </a:rPr>
              <a:t>Much of the above assumes some working knowledge of journal rankings.  But, what if you are completely new to this game?</a:t>
            </a:r>
          </a:p>
          <a:p>
            <a:r>
              <a:rPr lang="en-US" sz="2400" dirty="0">
                <a:latin typeface="Palatino Linotype" panose="02040502050505030304" pitchFamily="18" charset="0"/>
              </a:rPr>
              <a:t>Here are some journal rankings that I use:</a:t>
            </a:r>
            <a:endParaRPr lang="en-US" sz="1600" dirty="0">
              <a:latin typeface="Palatino Linotype" panose="02040502050505030304" pitchFamily="18" charset="0"/>
              <a:hlinkClick r:id="rId2"/>
            </a:endParaRPr>
          </a:p>
          <a:p>
            <a:pPr lvl="1"/>
            <a:r>
              <a:rPr lang="en-US" sz="2000" dirty="0">
                <a:latin typeface="Palatino Linotype" panose="02040502050505030304" pitchFamily="18" charset="0"/>
              </a:rPr>
              <a:t>Combes and </a:t>
            </a:r>
            <a:r>
              <a:rPr lang="en-US" sz="2000" dirty="0" err="1">
                <a:latin typeface="Palatino Linotype" panose="02040502050505030304" pitchFamily="18" charset="0"/>
              </a:rPr>
              <a:t>Linnemar</a:t>
            </a:r>
            <a:r>
              <a:rPr lang="en-US" sz="2000" dirty="0">
                <a:latin typeface="Palatino Linotype" panose="02040502050505030304" pitchFamily="18" charset="0"/>
              </a:rPr>
              <a:t> (2010) (</a:t>
            </a:r>
            <a:r>
              <a:rPr lang="en-US" sz="2000" dirty="0">
                <a:latin typeface="Palatino Linotype" panose="02040502050505030304" pitchFamily="18" charset="0"/>
                <a:hlinkClick r:id="rId2"/>
              </a:rPr>
              <a:t>https://econ.tepper.cmu.edu/barnett/journal_ranking_2010.pdf</a:t>
            </a:r>
            <a:r>
              <a:rPr lang="en-US" sz="2000" dirty="0">
                <a:latin typeface="Palatino Linotype" panose="02040502050505030304" pitchFamily="18" charset="0"/>
              </a:rPr>
              <a:t>) </a:t>
            </a:r>
          </a:p>
          <a:p>
            <a:pPr lvl="2"/>
            <a:r>
              <a:rPr lang="en-US" sz="1600" dirty="0">
                <a:latin typeface="Palatino Linotype" panose="02040502050505030304" pitchFamily="18" charset="0"/>
              </a:rPr>
              <a:t>Construct an index to rank 304 journals in economics for which citation counts exist.</a:t>
            </a:r>
          </a:p>
          <a:p>
            <a:pPr lvl="2"/>
            <a:r>
              <a:rPr lang="en-US" sz="1600" dirty="0">
                <a:latin typeface="Palatino Linotype" panose="02040502050505030304" pitchFamily="18" charset="0"/>
              </a:rPr>
              <a:t>Index combines citation indices, field of specialization normalized indices, and an h-index based on Google Scholar citations.</a:t>
            </a:r>
          </a:p>
          <a:p>
            <a:pPr lvl="2"/>
            <a:r>
              <a:rPr lang="en-US" sz="1600" dirty="0">
                <a:latin typeface="Palatino Linotype" panose="02040502050505030304" pitchFamily="18" charset="0"/>
              </a:rPr>
              <a:t>A bit old now (i.e., does not have the </a:t>
            </a:r>
            <a:r>
              <a:rPr lang="en-US" sz="1600" i="1" dirty="0">
                <a:latin typeface="Palatino Linotype" panose="02040502050505030304" pitchFamily="18" charset="0"/>
              </a:rPr>
              <a:t>AEJ</a:t>
            </a:r>
            <a:r>
              <a:rPr lang="en-US" sz="1600" dirty="0">
                <a:latin typeface="Palatino Linotype" panose="02040502050505030304" pitchFamily="18" charset="0"/>
              </a:rPr>
              <a:t>s ranked)</a:t>
            </a:r>
          </a:p>
          <a:p>
            <a:pPr lvl="1"/>
            <a:r>
              <a:rPr lang="en-US" sz="2000" dirty="0">
                <a:latin typeface="Palatino Linotype" panose="02040502050505030304" pitchFamily="18" charset="0"/>
              </a:rPr>
              <a:t>Ham et al. (2021) (</a:t>
            </a:r>
            <a:r>
              <a:rPr lang="en-US" sz="2000" dirty="0">
                <a:latin typeface="Palatino Linotype" panose="02040502050505030304" pitchFamily="18" charset="0"/>
                <a:hlinkClick r:id="rId3"/>
              </a:rPr>
              <a:t>https://papers.ssrn.com/sol3/papers.cfm?abstract_id=3606030</a:t>
            </a:r>
            <a:r>
              <a:rPr lang="en-US" sz="2000" dirty="0">
                <a:latin typeface="Palatino Linotype" panose="02040502050505030304" pitchFamily="18" charset="0"/>
              </a:rPr>
              <a:t> )</a:t>
            </a:r>
          </a:p>
          <a:p>
            <a:pPr lvl="2"/>
            <a:r>
              <a:rPr lang="en-US" sz="1600" dirty="0">
                <a:latin typeface="Palatino Linotype" panose="02040502050505030304" pitchFamily="18" charset="0"/>
              </a:rPr>
              <a:t>Newer (i.e., includes the </a:t>
            </a:r>
            <a:r>
              <a:rPr lang="en-US" sz="1600" i="1" dirty="0">
                <a:latin typeface="Palatino Linotype" panose="02040502050505030304" pitchFamily="18" charset="0"/>
              </a:rPr>
              <a:t>AEJ</a:t>
            </a:r>
            <a:r>
              <a:rPr lang="en-US" sz="1600" dirty="0">
                <a:latin typeface="Palatino Linotype" panose="02040502050505030304" pitchFamily="18" charset="0"/>
              </a:rPr>
              <a:t>s)</a:t>
            </a:r>
          </a:p>
          <a:p>
            <a:pPr lvl="2"/>
            <a:r>
              <a:rPr lang="en-US" sz="1600" dirty="0">
                <a:latin typeface="Palatino Linotype" panose="02040502050505030304" pitchFamily="18" charset="0"/>
              </a:rPr>
              <a:t>Provides a number of different types of rankings based on different methods</a:t>
            </a:r>
          </a:p>
          <a:p>
            <a:pPr lvl="2"/>
            <a:r>
              <a:rPr lang="en-US" sz="1600" dirty="0">
                <a:latin typeface="Palatino Linotype" panose="02040502050505030304" pitchFamily="18" charset="0"/>
              </a:rPr>
              <a:t>Only lists 100 economics journals</a:t>
            </a:r>
          </a:p>
          <a:p>
            <a:r>
              <a:rPr lang="en-US" sz="2400" dirty="0">
                <a:latin typeface="Palatino Linotype" panose="02040502050505030304" pitchFamily="18" charset="0"/>
              </a:rPr>
              <a:t>Many journal rankings do not pass the “sniff test.”  I don’t look at those.</a:t>
            </a:r>
          </a:p>
          <a:p>
            <a:pPr lvl="1"/>
            <a:r>
              <a:rPr lang="en-US" sz="2000" dirty="0">
                <a:latin typeface="Palatino Linotype" panose="02040502050505030304" pitchFamily="18" charset="0"/>
              </a:rPr>
              <a:t>For example, Mixon and Upadhyaya (2022) (</a:t>
            </a:r>
            <a:r>
              <a:rPr lang="en-US" sz="2000" dirty="0">
                <a:latin typeface="Palatino Linotype" panose="02040502050505030304" pitchFamily="18" charset="0"/>
                <a:hlinkClick r:id="rId4"/>
              </a:rPr>
              <a:t>https://www.tandfonline.com/doi/full/10.1080/13504851.2020.1861198?journalCode=rael20</a:t>
            </a:r>
            <a:r>
              <a:rPr lang="en-US" sz="2000" dirty="0">
                <a:latin typeface="Palatino Linotype" panose="02040502050505030304" pitchFamily="18" charset="0"/>
              </a:rPr>
              <a:t> )</a:t>
            </a:r>
          </a:p>
          <a:p>
            <a:pPr lvl="2"/>
            <a:r>
              <a:rPr lang="en-US" sz="1600" i="1" dirty="0">
                <a:latin typeface="Palatino Linotype" panose="02040502050505030304" pitchFamily="18" charset="0"/>
              </a:rPr>
              <a:t>J of Happiness Studies </a:t>
            </a:r>
            <a:r>
              <a:rPr lang="en-US" sz="1600" dirty="0">
                <a:latin typeface="Palatino Linotype" panose="02040502050505030304" pitchFamily="18" charset="0"/>
              </a:rPr>
              <a:t>(!?) &gt; </a:t>
            </a:r>
            <a:r>
              <a:rPr lang="en-US" sz="1600" i="1" dirty="0">
                <a:latin typeface="Palatino Linotype" panose="02040502050505030304" pitchFamily="18" charset="0"/>
              </a:rPr>
              <a:t>J of Health Economics</a:t>
            </a:r>
            <a:endParaRPr lang="en-US" sz="1200" i="1" dirty="0">
              <a:latin typeface="Palatino Linotype" panose="02040502050505030304" pitchFamily="18" charset="0"/>
            </a:endParaRPr>
          </a:p>
          <a:p>
            <a:pPr lvl="1"/>
            <a:endParaRPr lang="en-US" sz="2000" dirty="0">
              <a:latin typeface="Palatino Linotype" panose="02040502050505030304" pitchFamily="18" charset="0"/>
            </a:endParaRPr>
          </a:p>
        </p:txBody>
      </p:sp>
      <p:sp>
        <p:nvSpPr>
          <p:cNvPr id="4" name="Title 1">
            <a:extLst>
              <a:ext uri="{FF2B5EF4-FFF2-40B4-BE49-F238E27FC236}">
                <a16:creationId xmlns:a16="http://schemas.microsoft.com/office/drawing/2014/main" id="{4159F356-FAE3-7576-7CAD-5D9BF76C9EF4}"/>
              </a:ext>
            </a:extLst>
          </p:cNvPr>
          <p:cNvSpPr>
            <a:spLocks noGrp="1"/>
          </p:cNvSpPr>
          <p:nvPr>
            <p:ph type="title"/>
          </p:nvPr>
        </p:nvSpPr>
        <p:spPr>
          <a:xfrm>
            <a:off x="187411" y="189920"/>
            <a:ext cx="10515600" cy="553866"/>
          </a:xfrm>
        </p:spPr>
        <p:txBody>
          <a:bodyPr>
            <a:normAutofit/>
          </a:bodyPr>
          <a:lstStyle/>
          <a:p>
            <a:r>
              <a:rPr lang="en-US" sz="3600" dirty="0">
                <a:latin typeface="Palatino Linotype" panose="02040502050505030304" pitchFamily="18" charset="0"/>
              </a:rPr>
              <a:t>The Publication Process</a:t>
            </a:r>
            <a:endParaRPr lang="en-US" sz="3600" dirty="0"/>
          </a:p>
        </p:txBody>
      </p:sp>
    </p:spTree>
    <p:extLst>
      <p:ext uri="{BB962C8B-B14F-4D97-AF65-F5344CB8AC3E}">
        <p14:creationId xmlns:p14="http://schemas.microsoft.com/office/powerpoint/2010/main" val="24169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63DD-5762-287B-78B2-B54D142FA86F}"/>
              </a:ext>
            </a:extLst>
          </p:cNvPr>
          <p:cNvSpPr>
            <a:spLocks noGrp="1"/>
          </p:cNvSpPr>
          <p:nvPr>
            <p:ph type="title"/>
          </p:nvPr>
        </p:nvSpPr>
        <p:spPr>
          <a:xfrm>
            <a:off x="236837" y="350558"/>
            <a:ext cx="10515600" cy="660958"/>
          </a:xfrm>
        </p:spPr>
        <p:txBody>
          <a:bodyPr>
            <a:normAutofit/>
          </a:bodyPr>
          <a:lstStyle/>
          <a:p>
            <a:r>
              <a:rPr lang="en-US" sz="3600" dirty="0">
                <a:latin typeface="Palatino Linotype" panose="02040502050505030304" pitchFamily="18" charset="0"/>
              </a:rPr>
              <a:t>The Publication Process</a:t>
            </a:r>
            <a:endParaRPr lang="en-US" sz="3600" dirty="0"/>
          </a:p>
        </p:txBody>
      </p:sp>
      <p:sp>
        <p:nvSpPr>
          <p:cNvPr id="4" name="Content Placeholder 2">
            <a:extLst>
              <a:ext uri="{FF2B5EF4-FFF2-40B4-BE49-F238E27FC236}">
                <a16:creationId xmlns:a16="http://schemas.microsoft.com/office/drawing/2014/main" id="{529FA01F-C387-6140-16F6-1B190AEEAED1}"/>
              </a:ext>
            </a:extLst>
          </p:cNvPr>
          <p:cNvSpPr>
            <a:spLocks noGrp="1"/>
          </p:cNvSpPr>
          <p:nvPr>
            <p:ph idx="1"/>
          </p:nvPr>
        </p:nvSpPr>
        <p:spPr>
          <a:xfrm>
            <a:off x="236837" y="1011515"/>
            <a:ext cx="11806882" cy="5241003"/>
          </a:xfrm>
        </p:spPr>
        <p:txBody>
          <a:bodyPr>
            <a:normAutofit/>
          </a:bodyPr>
          <a:lstStyle/>
          <a:p>
            <a:pPr marL="0" indent="0">
              <a:buNone/>
            </a:pPr>
            <a:r>
              <a:rPr lang="en-US" sz="2400" u="sng" dirty="0">
                <a:latin typeface="Palatino Linotype" panose="02040502050505030304" pitchFamily="18" charset="0"/>
              </a:rPr>
              <a:t>Journal rankings</a:t>
            </a:r>
            <a:endParaRPr lang="en-US" sz="2400" dirty="0">
              <a:latin typeface="Palatino Linotype" panose="02040502050505030304" pitchFamily="18" charset="0"/>
            </a:endParaRPr>
          </a:p>
          <a:p>
            <a:r>
              <a:rPr lang="en-US" sz="2400" dirty="0">
                <a:latin typeface="Palatino Linotype" panose="02040502050505030304" pitchFamily="18" charset="0"/>
              </a:rPr>
              <a:t>Importantly, ask colleagues who have been at the publishing game for awhile, especially those who are in your field.</a:t>
            </a:r>
          </a:p>
          <a:p>
            <a:pPr lvl="1"/>
            <a:r>
              <a:rPr lang="en-US" sz="1800" dirty="0">
                <a:latin typeface="Palatino Linotype" panose="02040502050505030304" pitchFamily="18" charset="0"/>
              </a:rPr>
              <a:t>Journal reputation by word-of-mouth is very important within economics</a:t>
            </a:r>
          </a:p>
          <a:p>
            <a:r>
              <a:rPr lang="en-US" sz="2200" dirty="0">
                <a:latin typeface="Palatino Linotype" panose="02040502050505030304" pitchFamily="18" charset="0"/>
              </a:rPr>
              <a:t>Ask senior colleagues in your department if your Promotion &amp; Tenure Committee uses a particular ranking when making decisions</a:t>
            </a:r>
          </a:p>
          <a:p>
            <a:pPr lvl="1"/>
            <a:r>
              <a:rPr lang="en-US" sz="1800" dirty="0">
                <a:latin typeface="Palatino Linotype" panose="02040502050505030304" pitchFamily="18" charset="0"/>
              </a:rPr>
              <a:t>I’ve heard of some particularly weird rankings used by departments.  Do not get 5 years into your tenure-track and be caught off guard by this!</a:t>
            </a:r>
          </a:p>
          <a:p>
            <a:r>
              <a:rPr lang="en-US" sz="2200" dirty="0">
                <a:latin typeface="Palatino Linotype" panose="02040502050505030304" pitchFamily="18" charset="0"/>
              </a:rPr>
              <a:t>Publishing in the top journals in your field vs. 2</a:t>
            </a:r>
            <a:r>
              <a:rPr lang="en-US" sz="2200" baseline="30000" dirty="0">
                <a:latin typeface="Palatino Linotype" panose="02040502050505030304" pitchFamily="18" charset="0"/>
              </a:rPr>
              <a:t>nd</a:t>
            </a:r>
            <a:r>
              <a:rPr lang="en-US" sz="2200" dirty="0">
                <a:latin typeface="Palatino Linotype" panose="02040502050505030304" pitchFamily="18" charset="0"/>
              </a:rPr>
              <a:t>/3</a:t>
            </a:r>
            <a:r>
              <a:rPr lang="en-US" sz="2200" baseline="30000" dirty="0">
                <a:latin typeface="Palatino Linotype" panose="02040502050505030304" pitchFamily="18" charset="0"/>
              </a:rPr>
              <a:t>rd</a:t>
            </a:r>
            <a:r>
              <a:rPr lang="en-US" sz="2200" dirty="0">
                <a:latin typeface="Palatino Linotype" panose="02040502050505030304" pitchFamily="18" charset="0"/>
              </a:rPr>
              <a:t> tier general interest journals that may be “ranked” higher</a:t>
            </a:r>
          </a:p>
          <a:p>
            <a:pPr lvl="1"/>
            <a:r>
              <a:rPr lang="en-US" sz="1800" dirty="0">
                <a:latin typeface="Palatino Linotype" panose="02040502050505030304" pitchFamily="18" charset="0"/>
              </a:rPr>
              <a:t>A labor economist may prefer publishing in </a:t>
            </a:r>
            <a:r>
              <a:rPr lang="en-US" sz="1800" i="1" dirty="0">
                <a:latin typeface="Palatino Linotype" panose="02040502050505030304" pitchFamily="18" charset="0"/>
              </a:rPr>
              <a:t>J of Labor Economics </a:t>
            </a:r>
            <a:r>
              <a:rPr lang="en-US" sz="1800" dirty="0">
                <a:latin typeface="Palatino Linotype" panose="02040502050505030304" pitchFamily="18" charset="0"/>
              </a:rPr>
              <a:t>over </a:t>
            </a:r>
            <a:r>
              <a:rPr lang="en-US" sz="1800" i="1" dirty="0">
                <a:latin typeface="Palatino Linotype" panose="02040502050505030304" pitchFamily="18" charset="0"/>
              </a:rPr>
              <a:t>Economic Journal</a:t>
            </a:r>
            <a:r>
              <a:rPr lang="en-US" sz="1800" dirty="0">
                <a:latin typeface="Palatino Linotype" panose="02040502050505030304" pitchFamily="18" charset="0"/>
              </a:rPr>
              <a:t>, despite the fact that some journal rankings list </a:t>
            </a:r>
            <a:r>
              <a:rPr lang="en-US" sz="1800" i="1" dirty="0">
                <a:latin typeface="Palatino Linotype" panose="02040502050505030304" pitchFamily="18" charset="0"/>
              </a:rPr>
              <a:t>EJ </a:t>
            </a:r>
            <a:r>
              <a:rPr lang="en-US" sz="1800" dirty="0">
                <a:latin typeface="Palatino Linotype" panose="02040502050505030304" pitchFamily="18" charset="0"/>
              </a:rPr>
              <a:t>higher</a:t>
            </a:r>
          </a:p>
          <a:p>
            <a:pPr lvl="1"/>
            <a:r>
              <a:rPr lang="en-US" sz="1800" dirty="0">
                <a:latin typeface="Palatino Linotype" panose="02040502050505030304" pitchFamily="18" charset="0"/>
              </a:rPr>
              <a:t>A health economist may prefer publishing in </a:t>
            </a:r>
            <a:r>
              <a:rPr lang="en-US" sz="1800" i="1" dirty="0">
                <a:latin typeface="Palatino Linotype" panose="02040502050505030304" pitchFamily="18" charset="0"/>
              </a:rPr>
              <a:t>American J of Health Economics </a:t>
            </a:r>
            <a:r>
              <a:rPr lang="en-US" sz="1800" dirty="0">
                <a:latin typeface="Palatino Linotype" panose="02040502050505030304" pitchFamily="18" charset="0"/>
              </a:rPr>
              <a:t>over </a:t>
            </a:r>
            <a:r>
              <a:rPr lang="en-US" sz="1800" i="1" dirty="0">
                <a:latin typeface="Palatino Linotype" panose="02040502050505030304" pitchFamily="18" charset="0"/>
              </a:rPr>
              <a:t>Economic Inquiry</a:t>
            </a:r>
            <a:r>
              <a:rPr lang="en-US" sz="1800" dirty="0">
                <a:latin typeface="Palatino Linotype" panose="02040502050505030304" pitchFamily="18" charset="0"/>
              </a:rPr>
              <a:t>, despite the fact that some journal rankings list </a:t>
            </a:r>
            <a:r>
              <a:rPr lang="en-US" sz="1800" i="1" dirty="0">
                <a:latin typeface="Palatino Linotype" panose="02040502050505030304" pitchFamily="18" charset="0"/>
              </a:rPr>
              <a:t>EI </a:t>
            </a:r>
            <a:r>
              <a:rPr lang="en-US" sz="1800" dirty="0">
                <a:latin typeface="Palatino Linotype" panose="02040502050505030304" pitchFamily="18" charset="0"/>
              </a:rPr>
              <a:t>higher</a:t>
            </a:r>
          </a:p>
          <a:p>
            <a:endParaRPr lang="en-US" sz="2200" dirty="0">
              <a:latin typeface="Palatino Linotype" panose="02040502050505030304" pitchFamily="18" charset="0"/>
            </a:endParaRPr>
          </a:p>
          <a:p>
            <a:pPr lvl="1"/>
            <a:endParaRPr lang="en-US" sz="1800" dirty="0">
              <a:latin typeface="Palatino Linotype" panose="02040502050505030304" pitchFamily="18" charset="0"/>
            </a:endParaRPr>
          </a:p>
          <a:p>
            <a:pPr lvl="1"/>
            <a:endParaRPr lang="en-US" sz="2000" dirty="0">
              <a:latin typeface="Palatino Linotype" panose="02040502050505030304" pitchFamily="18" charset="0"/>
            </a:endParaRPr>
          </a:p>
        </p:txBody>
      </p:sp>
    </p:spTree>
    <p:extLst>
      <p:ext uri="{BB962C8B-B14F-4D97-AF65-F5344CB8AC3E}">
        <p14:creationId xmlns:p14="http://schemas.microsoft.com/office/powerpoint/2010/main" val="15386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F2CB2-9211-F2AD-FA24-0DDA4FF47552}"/>
              </a:ext>
            </a:extLst>
          </p:cNvPr>
          <p:cNvSpPr>
            <a:spLocks noGrp="1"/>
          </p:cNvSpPr>
          <p:nvPr>
            <p:ph idx="1"/>
          </p:nvPr>
        </p:nvSpPr>
        <p:spPr>
          <a:xfrm>
            <a:off x="45308" y="803832"/>
            <a:ext cx="12101384" cy="5572897"/>
          </a:xfrm>
        </p:spPr>
        <p:txBody>
          <a:bodyPr>
            <a:normAutofit/>
          </a:bodyPr>
          <a:lstStyle/>
          <a:p>
            <a:pPr marL="0" indent="0">
              <a:buNone/>
            </a:pPr>
            <a:r>
              <a:rPr lang="en-US" sz="2400" u="sng" dirty="0">
                <a:latin typeface="Palatino Linotype" panose="02040502050505030304" pitchFamily="18" charset="0"/>
              </a:rPr>
              <a:t>Time-to-decision varies across economics journals</a:t>
            </a:r>
          </a:p>
          <a:p>
            <a:r>
              <a:rPr lang="en-US" sz="2000" dirty="0">
                <a:latin typeface="Palatino Linotype" panose="02040502050505030304" pitchFamily="18" charset="0"/>
              </a:rPr>
              <a:t>When trying to publish before going on the job market or while on the tenure track, this should be taken into consideration when possible.</a:t>
            </a:r>
          </a:p>
          <a:p>
            <a:pPr lvl="1"/>
            <a:r>
              <a:rPr lang="en-US" sz="1800" dirty="0">
                <a:latin typeface="Palatino Linotype" panose="02040502050505030304" pitchFamily="18" charset="0"/>
              </a:rPr>
              <a:t>(</a:t>
            </a:r>
            <a:r>
              <a:rPr lang="en-US" sz="1800" dirty="0" err="1">
                <a:latin typeface="Palatino Linotype" panose="02040502050505030304" pitchFamily="18" charset="0"/>
              </a:rPr>
              <a:t>i</a:t>
            </a:r>
            <a:r>
              <a:rPr lang="en-US" sz="1800" dirty="0">
                <a:latin typeface="Palatino Linotype" panose="02040502050505030304" pitchFamily="18" charset="0"/>
              </a:rPr>
              <a:t>) Bad outcome: your paper sits with an editor for 3 months and is desk rejected</a:t>
            </a:r>
          </a:p>
          <a:p>
            <a:pPr lvl="1"/>
            <a:r>
              <a:rPr lang="en-US" sz="1800" dirty="0">
                <a:latin typeface="Palatino Linotype" panose="02040502050505030304" pitchFamily="18" charset="0"/>
              </a:rPr>
              <a:t>(ii) Worse outcome:  your paper sits at a journal for a year and is rejected with referee reports</a:t>
            </a:r>
          </a:p>
          <a:p>
            <a:pPr lvl="1"/>
            <a:r>
              <a:rPr lang="en-US" sz="1800" dirty="0">
                <a:latin typeface="Palatino Linotype" panose="02040502050505030304" pitchFamily="18" charset="0"/>
              </a:rPr>
              <a:t>(iii) The worst outcome: you spend years on multiple rounds of RRs and your paper is eventually rejected</a:t>
            </a:r>
          </a:p>
          <a:p>
            <a:r>
              <a:rPr lang="en-US" sz="2000" dirty="0">
                <a:latin typeface="Palatino Linotype" panose="02040502050505030304" pitchFamily="18" charset="0"/>
              </a:rPr>
              <a:t>Do your homework before submitting!  Many journals publish time-to-decision statistics.  Here are some examples of turnaround times (</a:t>
            </a:r>
            <a:r>
              <a:rPr lang="en-US" sz="2000" dirty="0">
                <a:latin typeface="Palatino Linotype" panose="02040502050505030304" pitchFamily="18" charset="0"/>
                <a:hlinkClick r:id="rId2"/>
              </a:rPr>
              <a:t>https://jcsuarez.shinyapps.io/journal_turnaround_app/</a:t>
            </a:r>
            <a:r>
              <a:rPr lang="en-US" sz="2000" dirty="0">
                <a:latin typeface="Palatino Linotype" panose="02040502050505030304" pitchFamily="18" charset="0"/>
              </a:rPr>
              <a:t> ):</a:t>
            </a:r>
          </a:p>
        </p:txBody>
      </p:sp>
      <p:sp>
        <p:nvSpPr>
          <p:cNvPr id="4" name="Title 1">
            <a:extLst>
              <a:ext uri="{FF2B5EF4-FFF2-40B4-BE49-F238E27FC236}">
                <a16:creationId xmlns:a16="http://schemas.microsoft.com/office/drawing/2014/main" id="{A012A2FD-9ED7-458B-3FBF-D6AA50292E22}"/>
              </a:ext>
            </a:extLst>
          </p:cNvPr>
          <p:cNvSpPr>
            <a:spLocks noGrp="1"/>
          </p:cNvSpPr>
          <p:nvPr>
            <p:ph type="title"/>
          </p:nvPr>
        </p:nvSpPr>
        <p:spPr>
          <a:xfrm>
            <a:off x="203886" y="140043"/>
            <a:ext cx="10515600" cy="706716"/>
          </a:xfrm>
        </p:spPr>
        <p:txBody>
          <a:bodyPr>
            <a:normAutofit/>
          </a:bodyPr>
          <a:lstStyle/>
          <a:p>
            <a:r>
              <a:rPr lang="en-US" sz="3600" dirty="0">
                <a:latin typeface="Palatino Linotype" panose="02040502050505030304" pitchFamily="18" charset="0"/>
              </a:rPr>
              <a:t>The Publication Process</a:t>
            </a:r>
            <a:endParaRPr lang="en-US" sz="3600" dirty="0"/>
          </a:p>
        </p:txBody>
      </p:sp>
      <p:graphicFrame>
        <p:nvGraphicFramePr>
          <p:cNvPr id="5" name="Table 5">
            <a:extLst>
              <a:ext uri="{FF2B5EF4-FFF2-40B4-BE49-F238E27FC236}">
                <a16:creationId xmlns:a16="http://schemas.microsoft.com/office/drawing/2014/main" id="{DF1C01B2-8ED9-9E47-12F4-57D476B6C8A3}"/>
              </a:ext>
            </a:extLst>
          </p:cNvPr>
          <p:cNvGraphicFramePr>
            <a:graphicFrameLocks noGrp="1"/>
          </p:cNvGraphicFramePr>
          <p:nvPr>
            <p:extLst>
              <p:ext uri="{D42A27DB-BD31-4B8C-83A1-F6EECF244321}">
                <p14:modId xmlns:p14="http://schemas.microsoft.com/office/powerpoint/2010/main" val="767883177"/>
              </p:ext>
            </p:extLst>
          </p:nvPr>
        </p:nvGraphicFramePr>
        <p:xfrm>
          <a:off x="203885" y="3590280"/>
          <a:ext cx="11535032" cy="3139440"/>
        </p:xfrm>
        <a:graphic>
          <a:graphicData uri="http://schemas.openxmlformats.org/drawingml/2006/table">
            <a:tbl>
              <a:tblPr firstRow="1" bandRow="1">
                <a:tableStyleId>{5C22544A-7EE6-4342-B048-85BDC9FD1C3A}</a:tableStyleId>
              </a:tblPr>
              <a:tblGrid>
                <a:gridCol w="2883758">
                  <a:extLst>
                    <a:ext uri="{9D8B030D-6E8A-4147-A177-3AD203B41FA5}">
                      <a16:colId xmlns:a16="http://schemas.microsoft.com/office/drawing/2014/main" val="915690797"/>
                    </a:ext>
                  </a:extLst>
                </a:gridCol>
                <a:gridCol w="2883758">
                  <a:extLst>
                    <a:ext uri="{9D8B030D-6E8A-4147-A177-3AD203B41FA5}">
                      <a16:colId xmlns:a16="http://schemas.microsoft.com/office/drawing/2014/main" val="298516224"/>
                    </a:ext>
                  </a:extLst>
                </a:gridCol>
                <a:gridCol w="2883758">
                  <a:extLst>
                    <a:ext uri="{9D8B030D-6E8A-4147-A177-3AD203B41FA5}">
                      <a16:colId xmlns:a16="http://schemas.microsoft.com/office/drawing/2014/main" val="1120225525"/>
                    </a:ext>
                  </a:extLst>
                </a:gridCol>
                <a:gridCol w="2883758">
                  <a:extLst>
                    <a:ext uri="{9D8B030D-6E8A-4147-A177-3AD203B41FA5}">
                      <a16:colId xmlns:a16="http://schemas.microsoft.com/office/drawing/2014/main" val="3239085902"/>
                    </a:ext>
                  </a:extLst>
                </a:gridCol>
              </a:tblGrid>
              <a:tr h="370840">
                <a:tc>
                  <a:txBody>
                    <a:bodyPr/>
                    <a:lstStyle/>
                    <a:p>
                      <a:endParaRPr lang="en-US" dirty="0"/>
                    </a:p>
                    <a:p>
                      <a:endParaRPr lang="en-US" dirty="0"/>
                    </a:p>
                    <a:p>
                      <a:r>
                        <a:rPr lang="en-US" dirty="0"/>
                        <a:t>Journal</a:t>
                      </a:r>
                    </a:p>
                  </a:txBody>
                  <a:tcPr/>
                </a:tc>
                <a:tc>
                  <a:txBody>
                    <a:bodyPr/>
                    <a:lstStyle/>
                    <a:p>
                      <a:pPr algn="ctr"/>
                      <a:endParaRPr lang="en-US" dirty="0"/>
                    </a:p>
                    <a:p>
                      <a:pPr algn="ctr"/>
                      <a:endParaRPr lang="en-US" dirty="0"/>
                    </a:p>
                    <a:p>
                      <a:pPr algn="ctr"/>
                      <a:r>
                        <a:rPr lang="en-US" dirty="0"/>
                        <a:t>Desk rejections (%)</a:t>
                      </a:r>
                    </a:p>
                  </a:txBody>
                  <a:tcPr/>
                </a:tc>
                <a:tc>
                  <a:txBody>
                    <a:bodyPr/>
                    <a:lstStyle/>
                    <a:p>
                      <a:pPr algn="ctr"/>
                      <a:r>
                        <a:rPr lang="en-US" dirty="0"/>
                        <a:t>Expected wait time conditional on referee review (days)</a:t>
                      </a:r>
                    </a:p>
                  </a:txBody>
                  <a:tcPr/>
                </a:tc>
                <a:tc>
                  <a:txBody>
                    <a:bodyPr/>
                    <a:lstStyle/>
                    <a:p>
                      <a:pPr algn="ctr"/>
                      <a:r>
                        <a:rPr lang="en-US" dirty="0"/>
                        <a:t>Median wait time conditional on referee review (days)</a:t>
                      </a:r>
                    </a:p>
                  </a:txBody>
                  <a:tcPr/>
                </a:tc>
                <a:extLst>
                  <a:ext uri="{0D108BD9-81ED-4DB2-BD59-A6C34878D82A}">
                    <a16:rowId xmlns:a16="http://schemas.microsoft.com/office/drawing/2014/main" val="321828372"/>
                  </a:ext>
                </a:extLst>
              </a:tr>
              <a:tr h="370840">
                <a:tc>
                  <a:txBody>
                    <a:bodyPr/>
                    <a:lstStyle/>
                    <a:p>
                      <a:r>
                        <a:rPr lang="en-US" i="1" dirty="0"/>
                        <a:t>Quarterly J of Economics</a:t>
                      </a:r>
                    </a:p>
                  </a:txBody>
                  <a:tcPr/>
                </a:tc>
                <a:tc>
                  <a:txBody>
                    <a:bodyPr/>
                    <a:lstStyle/>
                    <a:p>
                      <a:pPr algn="ctr"/>
                      <a:r>
                        <a:rPr lang="en-US" dirty="0"/>
                        <a:t>66</a:t>
                      </a:r>
                    </a:p>
                  </a:txBody>
                  <a:tcPr/>
                </a:tc>
                <a:tc>
                  <a:txBody>
                    <a:bodyPr/>
                    <a:lstStyle/>
                    <a:p>
                      <a:pPr algn="ctr"/>
                      <a:r>
                        <a:rPr lang="en-US" dirty="0"/>
                        <a:t>45</a:t>
                      </a:r>
                    </a:p>
                  </a:txBody>
                  <a:tcPr/>
                </a:tc>
                <a:tc>
                  <a:txBody>
                    <a:bodyPr/>
                    <a:lstStyle/>
                    <a:p>
                      <a:pPr algn="ctr"/>
                      <a:r>
                        <a:rPr lang="en-US" dirty="0"/>
                        <a:t>41</a:t>
                      </a:r>
                    </a:p>
                  </a:txBody>
                  <a:tcPr/>
                </a:tc>
                <a:extLst>
                  <a:ext uri="{0D108BD9-81ED-4DB2-BD59-A6C34878D82A}">
                    <a16:rowId xmlns:a16="http://schemas.microsoft.com/office/drawing/2014/main" val="1270639941"/>
                  </a:ext>
                </a:extLst>
              </a:tr>
              <a:tr h="370840">
                <a:tc>
                  <a:txBody>
                    <a:bodyPr/>
                    <a:lstStyle/>
                    <a:p>
                      <a:r>
                        <a:rPr lang="en-US" i="1" dirty="0"/>
                        <a:t>American Economic Review</a:t>
                      </a:r>
                    </a:p>
                  </a:txBody>
                  <a:tcPr/>
                </a:tc>
                <a:tc>
                  <a:txBody>
                    <a:bodyPr/>
                    <a:lstStyle/>
                    <a:p>
                      <a:pPr algn="ctr"/>
                      <a:r>
                        <a:rPr lang="en-US" dirty="0"/>
                        <a:t>46</a:t>
                      </a:r>
                    </a:p>
                  </a:txBody>
                  <a:tcPr/>
                </a:tc>
                <a:tc>
                  <a:txBody>
                    <a:bodyPr/>
                    <a:lstStyle/>
                    <a:p>
                      <a:pPr algn="ctr"/>
                      <a:r>
                        <a:rPr lang="en-US" dirty="0"/>
                        <a:t>92</a:t>
                      </a:r>
                    </a:p>
                  </a:txBody>
                  <a:tcPr/>
                </a:tc>
                <a:tc>
                  <a:txBody>
                    <a:bodyPr/>
                    <a:lstStyle/>
                    <a:p>
                      <a:pPr algn="ctr"/>
                      <a:r>
                        <a:rPr lang="en-US" dirty="0"/>
                        <a:t>79</a:t>
                      </a:r>
                    </a:p>
                  </a:txBody>
                  <a:tcPr/>
                </a:tc>
                <a:extLst>
                  <a:ext uri="{0D108BD9-81ED-4DB2-BD59-A6C34878D82A}">
                    <a16:rowId xmlns:a16="http://schemas.microsoft.com/office/drawing/2014/main" val="667027131"/>
                  </a:ext>
                </a:extLst>
              </a:tr>
              <a:tr h="370840">
                <a:tc>
                  <a:txBody>
                    <a:bodyPr/>
                    <a:lstStyle/>
                    <a:p>
                      <a:r>
                        <a:rPr lang="en-US" i="1" dirty="0"/>
                        <a:t>J of Political Economy</a:t>
                      </a:r>
                    </a:p>
                  </a:txBody>
                  <a:tcPr/>
                </a:tc>
                <a:tc>
                  <a:txBody>
                    <a:bodyPr/>
                    <a:lstStyle/>
                    <a:p>
                      <a:pPr algn="ctr"/>
                      <a:r>
                        <a:rPr lang="en-US" dirty="0"/>
                        <a:t>49</a:t>
                      </a:r>
                    </a:p>
                  </a:txBody>
                  <a:tcPr/>
                </a:tc>
                <a:tc>
                  <a:txBody>
                    <a:bodyPr/>
                    <a:lstStyle/>
                    <a:p>
                      <a:pPr algn="ctr"/>
                      <a:r>
                        <a:rPr lang="en-US" dirty="0"/>
                        <a:t>120</a:t>
                      </a:r>
                    </a:p>
                  </a:txBody>
                  <a:tcPr/>
                </a:tc>
                <a:tc>
                  <a:txBody>
                    <a:bodyPr/>
                    <a:lstStyle/>
                    <a:p>
                      <a:pPr algn="ctr"/>
                      <a:r>
                        <a:rPr lang="en-US" dirty="0"/>
                        <a:t>92</a:t>
                      </a:r>
                    </a:p>
                  </a:txBody>
                  <a:tcPr/>
                </a:tc>
                <a:extLst>
                  <a:ext uri="{0D108BD9-81ED-4DB2-BD59-A6C34878D82A}">
                    <a16:rowId xmlns:a16="http://schemas.microsoft.com/office/drawing/2014/main" val="35505193"/>
                  </a:ext>
                </a:extLst>
              </a:tr>
              <a:tr h="370840">
                <a:tc>
                  <a:txBody>
                    <a:bodyPr/>
                    <a:lstStyle/>
                    <a:p>
                      <a:r>
                        <a:rPr lang="en-US" i="1" dirty="0"/>
                        <a:t>AEJ: Applied</a:t>
                      </a:r>
                    </a:p>
                  </a:txBody>
                  <a:tcPr/>
                </a:tc>
                <a:tc>
                  <a:txBody>
                    <a:bodyPr/>
                    <a:lstStyle/>
                    <a:p>
                      <a:pPr algn="ctr"/>
                      <a:r>
                        <a:rPr lang="en-US" dirty="0"/>
                        <a:t>45</a:t>
                      </a:r>
                    </a:p>
                  </a:txBody>
                  <a:tcPr/>
                </a:tc>
                <a:tc>
                  <a:txBody>
                    <a:bodyPr/>
                    <a:lstStyle/>
                    <a:p>
                      <a:pPr algn="ctr"/>
                      <a:r>
                        <a:rPr lang="en-US" dirty="0"/>
                        <a:t>82</a:t>
                      </a:r>
                    </a:p>
                  </a:txBody>
                  <a:tcPr/>
                </a:tc>
                <a:tc>
                  <a:txBody>
                    <a:bodyPr/>
                    <a:lstStyle/>
                    <a:p>
                      <a:pPr algn="ctr"/>
                      <a:r>
                        <a:rPr lang="en-US" dirty="0"/>
                        <a:t>81</a:t>
                      </a:r>
                    </a:p>
                  </a:txBody>
                  <a:tcPr/>
                </a:tc>
                <a:extLst>
                  <a:ext uri="{0D108BD9-81ED-4DB2-BD59-A6C34878D82A}">
                    <a16:rowId xmlns:a16="http://schemas.microsoft.com/office/drawing/2014/main" val="365608352"/>
                  </a:ext>
                </a:extLst>
              </a:tr>
              <a:tr h="370840">
                <a:tc>
                  <a:txBody>
                    <a:bodyPr/>
                    <a:lstStyle/>
                    <a:p>
                      <a:r>
                        <a:rPr lang="en-US" i="1" dirty="0"/>
                        <a:t>AEJ: Micro</a:t>
                      </a:r>
                    </a:p>
                  </a:txBody>
                  <a:tcPr/>
                </a:tc>
                <a:tc>
                  <a:txBody>
                    <a:bodyPr/>
                    <a:lstStyle/>
                    <a:p>
                      <a:pPr algn="ctr"/>
                      <a:r>
                        <a:rPr lang="en-US" dirty="0"/>
                        <a:t>38</a:t>
                      </a:r>
                    </a:p>
                  </a:txBody>
                  <a:tcPr/>
                </a:tc>
                <a:tc>
                  <a:txBody>
                    <a:bodyPr/>
                    <a:lstStyle/>
                    <a:p>
                      <a:pPr algn="ctr"/>
                      <a:r>
                        <a:rPr lang="en-US" dirty="0"/>
                        <a:t>135</a:t>
                      </a:r>
                    </a:p>
                  </a:txBody>
                  <a:tcPr/>
                </a:tc>
                <a:tc>
                  <a:txBody>
                    <a:bodyPr/>
                    <a:lstStyle/>
                    <a:p>
                      <a:pPr algn="ctr"/>
                      <a:r>
                        <a:rPr lang="en-US" dirty="0"/>
                        <a:t>120</a:t>
                      </a:r>
                    </a:p>
                  </a:txBody>
                  <a:tcPr/>
                </a:tc>
                <a:extLst>
                  <a:ext uri="{0D108BD9-81ED-4DB2-BD59-A6C34878D82A}">
                    <a16:rowId xmlns:a16="http://schemas.microsoft.com/office/drawing/2014/main" val="1532889371"/>
                  </a:ext>
                </a:extLst>
              </a:tr>
              <a:tr h="370840">
                <a:tc>
                  <a:txBody>
                    <a:bodyPr/>
                    <a:lstStyle/>
                    <a:p>
                      <a:r>
                        <a:rPr lang="en-US" i="1" dirty="0"/>
                        <a:t>Economic Journal</a:t>
                      </a:r>
                    </a:p>
                  </a:txBody>
                  <a:tcPr/>
                </a:tc>
                <a:tc>
                  <a:txBody>
                    <a:bodyPr/>
                    <a:lstStyle/>
                    <a:p>
                      <a:pPr algn="ctr"/>
                      <a:r>
                        <a:rPr lang="en-US" dirty="0"/>
                        <a:t>55</a:t>
                      </a:r>
                    </a:p>
                  </a:txBody>
                  <a:tcPr/>
                </a:tc>
                <a:tc>
                  <a:txBody>
                    <a:bodyPr/>
                    <a:lstStyle/>
                    <a:p>
                      <a:pPr algn="ctr"/>
                      <a:r>
                        <a:rPr lang="en-US" dirty="0"/>
                        <a:t>107</a:t>
                      </a:r>
                    </a:p>
                  </a:txBody>
                  <a:tcPr/>
                </a:tc>
                <a:tc>
                  <a:txBody>
                    <a:bodyPr/>
                    <a:lstStyle/>
                    <a:p>
                      <a:pPr algn="ctr"/>
                      <a:r>
                        <a:rPr lang="en-US" dirty="0"/>
                        <a:t>92</a:t>
                      </a:r>
                    </a:p>
                  </a:txBody>
                  <a:tcPr/>
                </a:tc>
                <a:extLst>
                  <a:ext uri="{0D108BD9-81ED-4DB2-BD59-A6C34878D82A}">
                    <a16:rowId xmlns:a16="http://schemas.microsoft.com/office/drawing/2014/main" val="3929610138"/>
                  </a:ext>
                </a:extLst>
              </a:tr>
            </a:tbl>
          </a:graphicData>
        </a:graphic>
      </p:graphicFrame>
    </p:spTree>
    <p:extLst>
      <p:ext uri="{BB962C8B-B14F-4D97-AF65-F5344CB8AC3E}">
        <p14:creationId xmlns:p14="http://schemas.microsoft.com/office/powerpoint/2010/main" val="27125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55414-ED67-CAA6-4ED6-4BCC9C77B5ED}"/>
              </a:ext>
            </a:extLst>
          </p:cNvPr>
          <p:cNvSpPr>
            <a:spLocks noGrp="1"/>
          </p:cNvSpPr>
          <p:nvPr>
            <p:ph idx="1"/>
          </p:nvPr>
        </p:nvSpPr>
        <p:spPr>
          <a:xfrm>
            <a:off x="94735" y="809367"/>
            <a:ext cx="12002530" cy="5239265"/>
          </a:xfrm>
        </p:spPr>
        <p:txBody>
          <a:bodyPr>
            <a:normAutofit/>
          </a:bodyPr>
          <a:lstStyle/>
          <a:p>
            <a:pPr marL="0" indent="0">
              <a:buNone/>
            </a:pPr>
            <a:r>
              <a:rPr lang="en-US" sz="2400" u="sng" dirty="0">
                <a:latin typeface="Palatino Linotype" panose="02040502050505030304" pitchFamily="18" charset="0"/>
              </a:rPr>
              <a:t>Journal impact factors: What is it and should I care?</a:t>
            </a:r>
          </a:p>
          <a:p>
            <a:r>
              <a:rPr lang="en-US" sz="2400" dirty="0">
                <a:latin typeface="Palatino Linotype" panose="02040502050505030304" pitchFamily="18" charset="0"/>
              </a:rPr>
              <a:t>The number of citations received by the average article published in the last 2 years</a:t>
            </a:r>
          </a:p>
          <a:p>
            <a:pPr lvl="1"/>
            <a:r>
              <a:rPr lang="en-US" sz="2000" dirty="0">
                <a:latin typeface="Palatino Linotype" panose="02040502050505030304" pitchFamily="18" charset="0"/>
              </a:rPr>
              <a:t>IFs of various sorts are calculated (e.g., 2-year vs. 5-year IFs) </a:t>
            </a:r>
          </a:p>
          <a:p>
            <a:r>
              <a:rPr lang="en-US" sz="2400" dirty="0">
                <a:latin typeface="Palatino Linotype" panose="02040502050505030304" pitchFamily="18" charset="0"/>
              </a:rPr>
              <a:t>Within economics, it can be important but reputation matters more.</a:t>
            </a:r>
          </a:p>
          <a:p>
            <a:pPr lvl="1"/>
            <a:r>
              <a:rPr lang="en-US" sz="2000" i="1" dirty="0">
                <a:latin typeface="Palatino Linotype" panose="02040502050505030304" pitchFamily="18" charset="0"/>
              </a:rPr>
              <a:t>J of Human Resources</a:t>
            </a:r>
            <a:r>
              <a:rPr lang="en-US" sz="2000" dirty="0">
                <a:latin typeface="Palatino Linotype" panose="02040502050505030304" pitchFamily="18" charset="0"/>
              </a:rPr>
              <a:t> (IF = 5.8) vs. </a:t>
            </a:r>
            <a:r>
              <a:rPr lang="en-US" sz="2000" i="1" dirty="0" err="1">
                <a:latin typeface="Palatino Linotype" panose="02040502050505030304" pitchFamily="18" charset="0"/>
              </a:rPr>
              <a:t>Econometrica</a:t>
            </a:r>
            <a:r>
              <a:rPr lang="en-US" sz="2000" i="1" dirty="0">
                <a:latin typeface="Palatino Linotype" panose="02040502050505030304" pitchFamily="18" charset="0"/>
              </a:rPr>
              <a:t> </a:t>
            </a:r>
            <a:r>
              <a:rPr lang="en-US" sz="2000" dirty="0">
                <a:latin typeface="Palatino Linotype" panose="02040502050505030304" pitchFamily="18" charset="0"/>
              </a:rPr>
              <a:t>(IF = 5.8)</a:t>
            </a:r>
          </a:p>
          <a:p>
            <a:pPr lvl="2"/>
            <a:r>
              <a:rPr lang="en-US" sz="1600" dirty="0">
                <a:latin typeface="Palatino Linotype" panose="02040502050505030304" pitchFamily="18" charset="0"/>
              </a:rPr>
              <a:t>Same impact factor, but </a:t>
            </a:r>
            <a:r>
              <a:rPr lang="en-US" sz="1600" i="1" dirty="0" err="1">
                <a:latin typeface="Palatino Linotype" panose="02040502050505030304" pitchFamily="18" charset="0"/>
              </a:rPr>
              <a:t>Econometrica</a:t>
            </a:r>
            <a:r>
              <a:rPr lang="en-US" sz="1600" dirty="0">
                <a:latin typeface="Palatino Linotype" panose="02040502050505030304" pitchFamily="18" charset="0"/>
              </a:rPr>
              <a:t> is a “top-5”</a:t>
            </a:r>
          </a:p>
          <a:p>
            <a:pPr lvl="1"/>
            <a:r>
              <a:rPr lang="en-US" sz="2000" i="1" dirty="0">
                <a:latin typeface="Palatino Linotype" panose="02040502050505030304" pitchFamily="18" charset="0"/>
              </a:rPr>
              <a:t>Health Economics</a:t>
            </a:r>
            <a:r>
              <a:rPr lang="en-US" sz="2000" dirty="0">
                <a:latin typeface="Palatino Linotype" panose="02040502050505030304" pitchFamily="18" charset="0"/>
              </a:rPr>
              <a:t> has a higher impact factor than </a:t>
            </a:r>
            <a:r>
              <a:rPr lang="en-US" sz="2000" i="1" dirty="0">
                <a:latin typeface="Palatino Linotype" panose="02040502050505030304" pitchFamily="18" charset="0"/>
              </a:rPr>
              <a:t>Journal of Public Economics</a:t>
            </a:r>
          </a:p>
          <a:p>
            <a:pPr lvl="2"/>
            <a:r>
              <a:rPr lang="en-US" i="1" dirty="0" err="1">
                <a:latin typeface="Palatino Linotype" panose="02040502050505030304" pitchFamily="18" charset="0"/>
              </a:rPr>
              <a:t>JPubE</a:t>
            </a:r>
            <a:r>
              <a:rPr lang="en-US" i="1" dirty="0">
                <a:latin typeface="Palatino Linotype" panose="02040502050505030304" pitchFamily="18" charset="0"/>
              </a:rPr>
              <a:t> </a:t>
            </a:r>
            <a:r>
              <a:rPr lang="en-US" dirty="0">
                <a:latin typeface="Palatino Linotype" panose="02040502050505030304" pitchFamily="18" charset="0"/>
              </a:rPr>
              <a:t>“counts” WAY more in the profession than an </a:t>
            </a:r>
            <a:r>
              <a:rPr lang="en-US" i="1" dirty="0">
                <a:latin typeface="Palatino Linotype" panose="02040502050505030304" pitchFamily="18" charset="0"/>
              </a:rPr>
              <a:t>HE</a:t>
            </a:r>
            <a:r>
              <a:rPr lang="en-US" dirty="0">
                <a:latin typeface="Palatino Linotype" panose="02040502050505030304" pitchFamily="18" charset="0"/>
              </a:rPr>
              <a:t>.</a:t>
            </a:r>
          </a:p>
          <a:p>
            <a:pPr lvl="2"/>
            <a:r>
              <a:rPr lang="en-US" dirty="0">
                <a:latin typeface="Palatino Linotype" panose="02040502050505030304" pitchFamily="18" charset="0"/>
              </a:rPr>
              <a:t>You won’t get tenure at Montana State U. if your best publication is an </a:t>
            </a:r>
            <a:r>
              <a:rPr lang="en-US" i="1" dirty="0">
                <a:latin typeface="Palatino Linotype" panose="02040502050505030304" pitchFamily="18" charset="0"/>
              </a:rPr>
              <a:t>HE.</a:t>
            </a:r>
          </a:p>
          <a:p>
            <a:r>
              <a:rPr lang="en-US" sz="2400" dirty="0">
                <a:latin typeface="Palatino Linotype" panose="02040502050505030304" pitchFamily="18" charset="0"/>
              </a:rPr>
              <a:t>The only time I really pay attention to IFs, is when I’m submitting papers to non-economics journals (esp. medical journals)</a:t>
            </a:r>
          </a:p>
          <a:p>
            <a:pPr lvl="1"/>
            <a:r>
              <a:rPr lang="en-US" sz="2000" dirty="0">
                <a:latin typeface="Palatino Linotype" panose="02040502050505030304" pitchFamily="18" charset="0"/>
              </a:rPr>
              <a:t>IFs matter a lot more for these disciplines</a:t>
            </a:r>
          </a:p>
          <a:p>
            <a:pPr lvl="1"/>
            <a:r>
              <a:rPr lang="en-US" sz="2000" dirty="0">
                <a:latin typeface="Palatino Linotype" panose="02040502050505030304" pitchFamily="18" charset="0"/>
              </a:rPr>
              <a:t>Sometimes my decision to submit a paper to medical journal X vs. medical journal Y will be made solely on the IF.</a:t>
            </a:r>
          </a:p>
        </p:txBody>
      </p:sp>
      <p:sp>
        <p:nvSpPr>
          <p:cNvPr id="4" name="Title 1">
            <a:extLst>
              <a:ext uri="{FF2B5EF4-FFF2-40B4-BE49-F238E27FC236}">
                <a16:creationId xmlns:a16="http://schemas.microsoft.com/office/drawing/2014/main" id="{524683D6-3D26-436E-9132-146077F95A3C}"/>
              </a:ext>
            </a:extLst>
          </p:cNvPr>
          <p:cNvSpPr>
            <a:spLocks noGrp="1"/>
          </p:cNvSpPr>
          <p:nvPr>
            <p:ph type="title"/>
          </p:nvPr>
        </p:nvSpPr>
        <p:spPr>
          <a:xfrm>
            <a:off x="253313" y="115330"/>
            <a:ext cx="10515600" cy="817477"/>
          </a:xfrm>
        </p:spPr>
        <p:txBody>
          <a:bodyPr>
            <a:normAutofit/>
          </a:bodyPr>
          <a:lstStyle/>
          <a:p>
            <a:r>
              <a:rPr lang="en-US" sz="3600" dirty="0">
                <a:latin typeface="Palatino Linotype" panose="02040502050505030304" pitchFamily="18" charset="0"/>
              </a:rPr>
              <a:t>The Publication Process</a:t>
            </a:r>
            <a:endParaRPr lang="en-US" sz="3600" dirty="0"/>
          </a:p>
        </p:txBody>
      </p:sp>
    </p:spTree>
    <p:extLst>
      <p:ext uri="{BB962C8B-B14F-4D97-AF65-F5344CB8AC3E}">
        <p14:creationId xmlns:p14="http://schemas.microsoft.com/office/powerpoint/2010/main" val="35585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6229866" cy="1325563"/>
          </a:xfrm>
        </p:spPr>
        <p:txBody>
          <a:bodyPr/>
          <a:lstStyle/>
          <a:p>
            <a:r>
              <a:rPr lang="en-US" dirty="0">
                <a:latin typeface="Palatino Linotype" panose="02040502050505030304" pitchFamily="18" charset="0"/>
              </a:rPr>
              <a:t>Q&amp;A (≈ 15 minutes)</a:t>
            </a:r>
          </a:p>
        </p:txBody>
      </p:sp>
    </p:spTree>
    <p:extLst>
      <p:ext uri="{BB962C8B-B14F-4D97-AF65-F5344CB8AC3E}">
        <p14:creationId xmlns:p14="http://schemas.microsoft.com/office/powerpoint/2010/main" val="278015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657997" y="5544001"/>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4. The publication process:</a:t>
            </a:r>
          </a:p>
          <a:p>
            <a:r>
              <a:rPr lang="en-US" sz="3600" dirty="0">
                <a:latin typeface="Palatino Linotype" panose="02040502050505030304" pitchFamily="18" charset="0"/>
              </a:rPr>
              <a:t>You have referee reports. Now what?</a:t>
            </a:r>
          </a:p>
        </p:txBody>
      </p:sp>
    </p:spTree>
    <p:extLst>
      <p:ext uri="{BB962C8B-B14F-4D97-AF65-F5344CB8AC3E}">
        <p14:creationId xmlns:p14="http://schemas.microsoft.com/office/powerpoint/2010/main" val="366678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PP Template</Template>
  <TotalTime>16882</TotalTime>
  <Words>2618</Words>
  <Application>Microsoft Macintosh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Garamond</vt:lpstr>
      <vt:lpstr>Palatino Linotype</vt:lpstr>
      <vt:lpstr>Times New Roman</vt:lpstr>
      <vt:lpstr>Office Theme</vt:lpstr>
      <vt:lpstr>PowerPoint Presentation</vt:lpstr>
      <vt:lpstr>The Publication Process</vt:lpstr>
      <vt:lpstr>The Publication Process</vt:lpstr>
      <vt:lpstr>The Publication Process</vt:lpstr>
      <vt:lpstr>The Publication Process</vt:lpstr>
      <vt:lpstr>The Publication Process</vt:lpstr>
      <vt:lpstr>The Publication Process</vt:lpstr>
      <vt:lpstr>Q&amp;A (≈ 15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 (≈ 15 minutes) + Break (≈ 10 minutes)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Kyle Butts</cp:lastModifiedBy>
  <cp:revision>60</cp:revision>
  <dcterms:created xsi:type="dcterms:W3CDTF">2022-07-20T20:22:44Z</dcterms:created>
  <dcterms:modified xsi:type="dcterms:W3CDTF">2022-08-12T04:35:29Z</dcterms:modified>
</cp:coreProperties>
</file>