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8" r:id="rId3"/>
    <p:sldId id="855" r:id="rId4"/>
    <p:sldId id="853" r:id="rId5"/>
    <p:sldId id="856" r:id="rId6"/>
    <p:sldId id="857" r:id="rId7"/>
    <p:sldId id="848" r:id="rId8"/>
    <p:sldId id="858" r:id="rId9"/>
    <p:sldId id="85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74" autoAdjust="0"/>
    <p:restoredTop sz="94660"/>
  </p:normalViewPr>
  <p:slideViewPr>
    <p:cSldViewPr snapToGrid="0">
      <p:cViewPr varScale="1">
        <p:scale>
          <a:sx n="156" d="100"/>
          <a:sy n="156" d="100"/>
        </p:scale>
        <p:origin x="192"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307A6-F614-B400-67A0-1DBCEC700D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DE4CBA-4C98-2702-1E39-3CF6F047E6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1033B3-A463-EE2E-3D45-A7D676DCCCA3}"/>
              </a:ext>
            </a:extLst>
          </p:cNvPr>
          <p:cNvSpPr>
            <a:spLocks noGrp="1"/>
          </p:cNvSpPr>
          <p:nvPr>
            <p:ph type="dt" sz="half" idx="10"/>
          </p:nvPr>
        </p:nvSpPr>
        <p:spPr/>
        <p:txBody>
          <a:bodyPr/>
          <a:lstStyle/>
          <a:p>
            <a:fld id="{7C0F84F9-5915-4105-8249-F88D791789A9}" type="datetimeFigureOut">
              <a:rPr lang="en-US" smtClean="0"/>
              <a:t>8/11/22</a:t>
            </a:fld>
            <a:endParaRPr lang="en-US"/>
          </a:p>
        </p:txBody>
      </p:sp>
      <p:sp>
        <p:nvSpPr>
          <p:cNvPr id="5" name="Footer Placeholder 4">
            <a:extLst>
              <a:ext uri="{FF2B5EF4-FFF2-40B4-BE49-F238E27FC236}">
                <a16:creationId xmlns:a16="http://schemas.microsoft.com/office/drawing/2014/main" id="{89140477-7931-800A-06AC-681900B96D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64D78-F3B3-A8D8-7D5E-483DA6DF802D}"/>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903007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A5E36-F9D6-36AF-B74A-39D70F7313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701BEB-3396-D10B-47CA-F249DE546B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8D9CD4-2F00-60B0-7143-46967F9CDC74}"/>
              </a:ext>
            </a:extLst>
          </p:cNvPr>
          <p:cNvSpPr>
            <a:spLocks noGrp="1"/>
          </p:cNvSpPr>
          <p:nvPr>
            <p:ph type="dt" sz="half" idx="10"/>
          </p:nvPr>
        </p:nvSpPr>
        <p:spPr/>
        <p:txBody>
          <a:bodyPr/>
          <a:lstStyle/>
          <a:p>
            <a:fld id="{7C0F84F9-5915-4105-8249-F88D791789A9}" type="datetimeFigureOut">
              <a:rPr lang="en-US" smtClean="0"/>
              <a:t>8/11/22</a:t>
            </a:fld>
            <a:endParaRPr lang="en-US"/>
          </a:p>
        </p:txBody>
      </p:sp>
      <p:sp>
        <p:nvSpPr>
          <p:cNvPr id="5" name="Footer Placeholder 4">
            <a:extLst>
              <a:ext uri="{FF2B5EF4-FFF2-40B4-BE49-F238E27FC236}">
                <a16:creationId xmlns:a16="http://schemas.microsoft.com/office/drawing/2014/main" id="{F660DC8F-8FBF-6F18-5CB5-8ECC1610EA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F9F47-2541-44EF-6309-711385E01674}"/>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2262921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415CAD-F80F-AA2E-897E-2290AE58E1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D320D8-CC01-370B-735B-975C662C74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1269DF-0BDB-230E-0C7A-C284C81A63A5}"/>
              </a:ext>
            </a:extLst>
          </p:cNvPr>
          <p:cNvSpPr>
            <a:spLocks noGrp="1"/>
          </p:cNvSpPr>
          <p:nvPr>
            <p:ph type="dt" sz="half" idx="10"/>
          </p:nvPr>
        </p:nvSpPr>
        <p:spPr/>
        <p:txBody>
          <a:bodyPr/>
          <a:lstStyle/>
          <a:p>
            <a:fld id="{7C0F84F9-5915-4105-8249-F88D791789A9}" type="datetimeFigureOut">
              <a:rPr lang="en-US" smtClean="0"/>
              <a:t>8/11/22</a:t>
            </a:fld>
            <a:endParaRPr lang="en-US"/>
          </a:p>
        </p:txBody>
      </p:sp>
      <p:sp>
        <p:nvSpPr>
          <p:cNvPr id="5" name="Footer Placeholder 4">
            <a:extLst>
              <a:ext uri="{FF2B5EF4-FFF2-40B4-BE49-F238E27FC236}">
                <a16:creationId xmlns:a16="http://schemas.microsoft.com/office/drawing/2014/main" id="{7F976895-4C6F-D905-FED6-1EFBE8BCC9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72D835-AA45-5384-8564-BD6ACF18B119}"/>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1073401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3375C-E4A7-30B2-87C9-0DAC83521A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045B76-7353-E3FA-1472-76F6B2DDDC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B1DDB0-5D39-9722-6BB9-43AC27430B46}"/>
              </a:ext>
            </a:extLst>
          </p:cNvPr>
          <p:cNvSpPr>
            <a:spLocks noGrp="1"/>
          </p:cNvSpPr>
          <p:nvPr>
            <p:ph type="dt" sz="half" idx="10"/>
          </p:nvPr>
        </p:nvSpPr>
        <p:spPr/>
        <p:txBody>
          <a:bodyPr/>
          <a:lstStyle/>
          <a:p>
            <a:fld id="{7C0F84F9-5915-4105-8249-F88D791789A9}" type="datetimeFigureOut">
              <a:rPr lang="en-US" smtClean="0"/>
              <a:t>8/11/22</a:t>
            </a:fld>
            <a:endParaRPr lang="en-US"/>
          </a:p>
        </p:txBody>
      </p:sp>
      <p:sp>
        <p:nvSpPr>
          <p:cNvPr id="8" name="Footer Placeholder 7">
            <a:extLst>
              <a:ext uri="{FF2B5EF4-FFF2-40B4-BE49-F238E27FC236}">
                <a16:creationId xmlns:a16="http://schemas.microsoft.com/office/drawing/2014/main" id="{05F81782-A2A0-2638-D516-D8773A3645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EB3A11-EF9C-F02E-0711-F7A2CEF6A0CC}"/>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892631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91A8-5DEB-04A3-8F1C-B5B700ED6C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E7CE26-B62A-60A8-98C1-4BC6CD0C66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1C6904-0199-EEF7-40CD-10F117566ABE}"/>
              </a:ext>
            </a:extLst>
          </p:cNvPr>
          <p:cNvSpPr>
            <a:spLocks noGrp="1"/>
          </p:cNvSpPr>
          <p:nvPr>
            <p:ph type="dt" sz="half" idx="10"/>
          </p:nvPr>
        </p:nvSpPr>
        <p:spPr/>
        <p:txBody>
          <a:bodyPr/>
          <a:lstStyle/>
          <a:p>
            <a:fld id="{7C0F84F9-5915-4105-8249-F88D791789A9}" type="datetimeFigureOut">
              <a:rPr lang="en-US" smtClean="0"/>
              <a:t>8/11/22</a:t>
            </a:fld>
            <a:endParaRPr lang="en-US"/>
          </a:p>
        </p:txBody>
      </p:sp>
      <p:sp>
        <p:nvSpPr>
          <p:cNvPr id="5" name="Footer Placeholder 4">
            <a:extLst>
              <a:ext uri="{FF2B5EF4-FFF2-40B4-BE49-F238E27FC236}">
                <a16:creationId xmlns:a16="http://schemas.microsoft.com/office/drawing/2014/main" id="{7DF63DD8-E908-4E35-DC26-02FEBC990E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680AEA-32C2-9013-5A04-DAF889E5B37B}"/>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2994172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99C8C-9545-D2DC-771D-759EB08229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7B7078-3272-01A4-CDC3-AFEE34448B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C195E0-48AB-A8FE-49D2-7296DB4F05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6D95EF-4699-CE82-79B5-B0A1235A9EF9}"/>
              </a:ext>
            </a:extLst>
          </p:cNvPr>
          <p:cNvSpPr>
            <a:spLocks noGrp="1"/>
          </p:cNvSpPr>
          <p:nvPr>
            <p:ph type="dt" sz="half" idx="10"/>
          </p:nvPr>
        </p:nvSpPr>
        <p:spPr/>
        <p:txBody>
          <a:bodyPr/>
          <a:lstStyle/>
          <a:p>
            <a:fld id="{7C0F84F9-5915-4105-8249-F88D791789A9}" type="datetimeFigureOut">
              <a:rPr lang="en-US" smtClean="0"/>
              <a:t>8/11/22</a:t>
            </a:fld>
            <a:endParaRPr lang="en-US"/>
          </a:p>
        </p:txBody>
      </p:sp>
      <p:sp>
        <p:nvSpPr>
          <p:cNvPr id="6" name="Footer Placeholder 5">
            <a:extLst>
              <a:ext uri="{FF2B5EF4-FFF2-40B4-BE49-F238E27FC236}">
                <a16:creationId xmlns:a16="http://schemas.microsoft.com/office/drawing/2014/main" id="{3E08503E-8BEC-EBBF-EB84-C171E68111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327AD9-277A-4778-1717-AB8EE346DB17}"/>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2491560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D9BEF-11B4-9A40-625E-F3242E2A5B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D55E6E-D7B7-E80A-801A-783718A662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55D03-E6C7-9CFA-F780-B786452010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9B09FF-B5F5-EFE9-DE3F-EEF17F5886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54F056-F092-B9C9-265C-660FAB2E72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B54E8C-299B-8874-C22C-E699C2E4B242}"/>
              </a:ext>
            </a:extLst>
          </p:cNvPr>
          <p:cNvSpPr>
            <a:spLocks noGrp="1"/>
          </p:cNvSpPr>
          <p:nvPr>
            <p:ph type="dt" sz="half" idx="10"/>
          </p:nvPr>
        </p:nvSpPr>
        <p:spPr/>
        <p:txBody>
          <a:bodyPr/>
          <a:lstStyle/>
          <a:p>
            <a:fld id="{7C0F84F9-5915-4105-8249-F88D791789A9}" type="datetimeFigureOut">
              <a:rPr lang="en-US" smtClean="0"/>
              <a:t>8/11/22</a:t>
            </a:fld>
            <a:endParaRPr lang="en-US"/>
          </a:p>
        </p:txBody>
      </p:sp>
      <p:sp>
        <p:nvSpPr>
          <p:cNvPr id="8" name="Footer Placeholder 7">
            <a:extLst>
              <a:ext uri="{FF2B5EF4-FFF2-40B4-BE49-F238E27FC236}">
                <a16:creationId xmlns:a16="http://schemas.microsoft.com/office/drawing/2014/main" id="{C3C29D0C-103D-A431-3234-C56DC9401A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A674E6-64A0-C435-CE70-C7E60162523E}"/>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1252632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6F88F-4E43-8C14-6215-9D6E445ED6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7BB82A-F41F-7C88-4018-D0BC81F9186F}"/>
              </a:ext>
            </a:extLst>
          </p:cNvPr>
          <p:cNvSpPr>
            <a:spLocks noGrp="1"/>
          </p:cNvSpPr>
          <p:nvPr>
            <p:ph type="dt" sz="half" idx="10"/>
          </p:nvPr>
        </p:nvSpPr>
        <p:spPr/>
        <p:txBody>
          <a:bodyPr/>
          <a:lstStyle/>
          <a:p>
            <a:fld id="{7C0F84F9-5915-4105-8249-F88D791789A9}" type="datetimeFigureOut">
              <a:rPr lang="en-US" smtClean="0"/>
              <a:t>8/11/22</a:t>
            </a:fld>
            <a:endParaRPr lang="en-US"/>
          </a:p>
        </p:txBody>
      </p:sp>
      <p:sp>
        <p:nvSpPr>
          <p:cNvPr id="4" name="Footer Placeholder 3">
            <a:extLst>
              <a:ext uri="{FF2B5EF4-FFF2-40B4-BE49-F238E27FC236}">
                <a16:creationId xmlns:a16="http://schemas.microsoft.com/office/drawing/2014/main" id="{8E54B214-13B0-A504-4AA4-9F12F11BE2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8B84D-2537-92C0-9C7F-407089144002}"/>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3657653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F7E682-754B-B584-4433-F080DF9178C5}"/>
              </a:ext>
            </a:extLst>
          </p:cNvPr>
          <p:cNvSpPr>
            <a:spLocks noGrp="1"/>
          </p:cNvSpPr>
          <p:nvPr>
            <p:ph type="dt" sz="half" idx="10"/>
          </p:nvPr>
        </p:nvSpPr>
        <p:spPr/>
        <p:txBody>
          <a:bodyPr/>
          <a:lstStyle/>
          <a:p>
            <a:fld id="{7C0F84F9-5915-4105-8249-F88D791789A9}" type="datetimeFigureOut">
              <a:rPr lang="en-US" smtClean="0"/>
              <a:t>8/11/22</a:t>
            </a:fld>
            <a:endParaRPr lang="en-US"/>
          </a:p>
        </p:txBody>
      </p:sp>
      <p:sp>
        <p:nvSpPr>
          <p:cNvPr id="3" name="Footer Placeholder 2">
            <a:extLst>
              <a:ext uri="{FF2B5EF4-FFF2-40B4-BE49-F238E27FC236}">
                <a16:creationId xmlns:a16="http://schemas.microsoft.com/office/drawing/2014/main" id="{59EF01A6-0EF8-9E19-7C38-2A302E794A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BFDC31-2E8F-A1FB-94AB-3D8BAD999186}"/>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3993250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70788-B5F2-3C98-C629-C3C574342A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69FB3D-2107-F8AD-D1FA-A84DEC05B3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06AA8F-75BD-777B-A585-7AF5F2502D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BE2B4-EF12-1E5F-2378-306D0A707C94}"/>
              </a:ext>
            </a:extLst>
          </p:cNvPr>
          <p:cNvSpPr>
            <a:spLocks noGrp="1"/>
          </p:cNvSpPr>
          <p:nvPr>
            <p:ph type="dt" sz="half" idx="10"/>
          </p:nvPr>
        </p:nvSpPr>
        <p:spPr/>
        <p:txBody>
          <a:bodyPr/>
          <a:lstStyle/>
          <a:p>
            <a:fld id="{7C0F84F9-5915-4105-8249-F88D791789A9}" type="datetimeFigureOut">
              <a:rPr lang="en-US" smtClean="0"/>
              <a:t>8/11/22</a:t>
            </a:fld>
            <a:endParaRPr lang="en-US"/>
          </a:p>
        </p:txBody>
      </p:sp>
      <p:sp>
        <p:nvSpPr>
          <p:cNvPr id="6" name="Footer Placeholder 5">
            <a:extLst>
              <a:ext uri="{FF2B5EF4-FFF2-40B4-BE49-F238E27FC236}">
                <a16:creationId xmlns:a16="http://schemas.microsoft.com/office/drawing/2014/main" id="{15873227-3E54-1BE9-6942-385C62FDA2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92DE95-48EF-C32F-E9E8-3D5C781F20D7}"/>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2083932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0CE3B-97A9-FE79-F51D-C747C03A19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C090C5-8013-5710-50D6-6304BCFA6A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CC8F4E-058E-9C4D-967A-CB3BC87874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A86863-8CD0-C391-C41C-2522745AE350}"/>
              </a:ext>
            </a:extLst>
          </p:cNvPr>
          <p:cNvSpPr>
            <a:spLocks noGrp="1"/>
          </p:cNvSpPr>
          <p:nvPr>
            <p:ph type="dt" sz="half" idx="10"/>
          </p:nvPr>
        </p:nvSpPr>
        <p:spPr/>
        <p:txBody>
          <a:bodyPr/>
          <a:lstStyle/>
          <a:p>
            <a:fld id="{7C0F84F9-5915-4105-8249-F88D791789A9}" type="datetimeFigureOut">
              <a:rPr lang="en-US" smtClean="0"/>
              <a:t>8/11/22</a:t>
            </a:fld>
            <a:endParaRPr lang="en-US"/>
          </a:p>
        </p:txBody>
      </p:sp>
      <p:sp>
        <p:nvSpPr>
          <p:cNvPr id="6" name="Footer Placeholder 5">
            <a:extLst>
              <a:ext uri="{FF2B5EF4-FFF2-40B4-BE49-F238E27FC236}">
                <a16:creationId xmlns:a16="http://schemas.microsoft.com/office/drawing/2014/main" id="{D3F9FABA-303A-4EBD-8BCC-D5FC76ADCE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39CF34-FAAF-53CC-E3A1-AE57D1E67FA8}"/>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711262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B15BA1-2DFA-9ECA-DC16-D325C36BBE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EC1473-B0E8-7900-0E39-3E135078D2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7AF0FD-7A77-54BC-2316-7570E0F2A8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0F84F9-5915-4105-8249-F88D791789A9}" type="datetimeFigureOut">
              <a:rPr lang="en-US" smtClean="0"/>
              <a:t>8/11/22</a:t>
            </a:fld>
            <a:endParaRPr lang="en-US"/>
          </a:p>
        </p:txBody>
      </p:sp>
      <p:sp>
        <p:nvSpPr>
          <p:cNvPr id="5" name="Footer Placeholder 4">
            <a:extLst>
              <a:ext uri="{FF2B5EF4-FFF2-40B4-BE49-F238E27FC236}">
                <a16:creationId xmlns:a16="http://schemas.microsoft.com/office/drawing/2014/main" id="{D00C3CF2-A6A7-B249-0AB4-DEA37279B0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7758BF-FE2B-2C83-832F-DC1719FD50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B5E1A1-95AC-4E24-932B-BBBFAF3B3452}" type="slidenum">
              <a:rPr lang="en-US" smtClean="0"/>
              <a:t>‹#›</a:t>
            </a:fld>
            <a:endParaRPr lang="en-US"/>
          </a:p>
        </p:txBody>
      </p:sp>
      <p:pic>
        <p:nvPicPr>
          <p:cNvPr id="1026" name="Picture 2" descr="Mixtape: The Podcast">
            <a:extLst>
              <a:ext uri="{FF2B5EF4-FFF2-40B4-BE49-F238E27FC236}">
                <a16:creationId xmlns:a16="http://schemas.microsoft.com/office/drawing/2014/main" id="{F6042501-FDDE-B9E0-17B1-720B4CBE464E}"/>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097986" y="32657"/>
            <a:ext cx="1094014" cy="1094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838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225D9332-8D52-8E52-57C9-1A1FA1726B85}"/>
              </a:ext>
            </a:extLst>
          </p:cNvPr>
          <p:cNvPicPr>
            <a:picLocks noChangeAspect="1"/>
          </p:cNvPicPr>
          <p:nvPr/>
        </p:nvPicPr>
        <p:blipFill rotWithShape="1">
          <a:blip r:embed="rId2"/>
          <a:srcRect b="19"/>
          <a:stretch/>
        </p:blipFill>
        <p:spPr>
          <a:xfrm>
            <a:off x="20" y="1282"/>
            <a:ext cx="12191980" cy="6856718"/>
          </a:xfrm>
          <a:prstGeom prst="rect">
            <a:avLst/>
          </a:prstGeom>
        </p:spPr>
      </p:pic>
      <p:sp>
        <p:nvSpPr>
          <p:cNvPr id="3" name="Title 1">
            <a:extLst>
              <a:ext uri="{FF2B5EF4-FFF2-40B4-BE49-F238E27FC236}">
                <a16:creationId xmlns:a16="http://schemas.microsoft.com/office/drawing/2014/main" id="{E8FE20B1-B115-8FE0-52F8-EE974594945D}"/>
              </a:ext>
            </a:extLst>
          </p:cNvPr>
          <p:cNvSpPr txBox="1">
            <a:spLocks/>
          </p:cNvSpPr>
          <p:nvPr/>
        </p:nvSpPr>
        <p:spPr>
          <a:xfrm>
            <a:off x="846364" y="5576806"/>
            <a:ext cx="10515600" cy="719138"/>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Palatino Linotype" panose="02040502050505030304" pitchFamily="18" charset="0"/>
              </a:rPr>
              <a:t>Section 5. Refereeing: </a:t>
            </a:r>
          </a:p>
          <a:p>
            <a:r>
              <a:rPr lang="en-US" sz="3600" dirty="0">
                <a:latin typeface="Palatino Linotype" panose="02040502050505030304" pitchFamily="18" charset="0"/>
              </a:rPr>
              <a:t>The nuts and bolts of being a good referee</a:t>
            </a:r>
          </a:p>
        </p:txBody>
      </p:sp>
    </p:spTree>
    <p:extLst>
      <p:ext uri="{BB962C8B-B14F-4D97-AF65-F5344CB8AC3E}">
        <p14:creationId xmlns:p14="http://schemas.microsoft.com/office/powerpoint/2010/main" val="446578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78332D4-DCD9-14F4-228A-AC3A3D0BCA3B}"/>
              </a:ext>
            </a:extLst>
          </p:cNvPr>
          <p:cNvSpPr/>
          <p:nvPr/>
        </p:nvSpPr>
        <p:spPr>
          <a:xfrm>
            <a:off x="2362200" y="457201"/>
            <a:ext cx="7162800" cy="890115"/>
          </a:xfrm>
          <a:prstGeom prst="rect">
            <a:avLst/>
          </a:prstGeom>
        </p:spPr>
        <p:txBody>
          <a:bodyPr wrap="square">
            <a:spAutoFit/>
          </a:bodyPr>
          <a:lstStyle/>
          <a:p>
            <a:pPr algn="ctr" eaLnBrk="0" hangingPunct="0">
              <a:lnSpc>
                <a:spcPct val="80000"/>
              </a:lnSpc>
              <a:spcBef>
                <a:spcPct val="20000"/>
              </a:spcBef>
              <a:defRPr/>
            </a:pPr>
            <a:r>
              <a:rPr lang="en-US" altLang="en-US" sz="3200" b="1" kern="0" dirty="0">
                <a:solidFill>
                  <a:prstClr val="black"/>
                </a:solidFill>
                <a:latin typeface="Palatino Linotype" panose="02040502050505030304" pitchFamily="18" charset="0"/>
                <a:sym typeface="Symbol" panose="05050102010706020507" pitchFamily="18" charset="2"/>
              </a:rPr>
              <a:t>When should you decline a request to referee?</a:t>
            </a:r>
          </a:p>
        </p:txBody>
      </p:sp>
      <p:sp>
        <p:nvSpPr>
          <p:cNvPr id="4" name="Rectangle 3">
            <a:extLst>
              <a:ext uri="{FF2B5EF4-FFF2-40B4-BE49-F238E27FC236}">
                <a16:creationId xmlns:a16="http://schemas.microsoft.com/office/drawing/2014/main" id="{D8CC72C5-04C1-B65C-C231-7E2CCB27270C}"/>
              </a:ext>
            </a:extLst>
          </p:cNvPr>
          <p:cNvSpPr txBox="1">
            <a:spLocks/>
          </p:cNvSpPr>
          <p:nvPr/>
        </p:nvSpPr>
        <p:spPr>
          <a:xfrm>
            <a:off x="1828800" y="1484652"/>
            <a:ext cx="8665770" cy="388869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defRPr/>
            </a:pPr>
            <a:endParaRPr lang="en-US" altLang="en-US" sz="2400" dirty="0">
              <a:solidFill>
                <a:srgbClr val="000000"/>
              </a:solidFill>
              <a:latin typeface="Arial" panose="020B0604020202020204" pitchFamily="34" charset="0"/>
              <a:cs typeface="Arial" panose="020B0604020202020204" pitchFamily="34" charset="0"/>
            </a:endParaRPr>
          </a:p>
          <a:p>
            <a:pPr>
              <a:lnSpc>
                <a:spcPct val="90000"/>
              </a:lnSpc>
              <a:defRPr/>
            </a:pPr>
            <a:r>
              <a:rPr lang="en-US" altLang="en-US" sz="2800" dirty="0">
                <a:solidFill>
                  <a:srgbClr val="000000"/>
                </a:solidFill>
                <a:latin typeface="Palatino Linotype" panose="02040502050505030304" pitchFamily="18" charset="0"/>
                <a:cs typeface="Arial" panose="020B0604020202020204" pitchFamily="34" charset="0"/>
              </a:rPr>
              <a:t>Do you know the journal? Do you want to publish there?</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Quid pro quo agreement. If you have never heard of the journal and don’t anticipate publishing there, then consider politely declining the invitation to referee. </a:t>
            </a:r>
          </a:p>
          <a:p>
            <a:pPr lvl="2">
              <a:lnSpc>
                <a:spcPct val="90000"/>
              </a:lnSpc>
              <a:defRPr/>
            </a:pPr>
            <a:r>
              <a:rPr lang="en-US" altLang="en-US" sz="1600" dirty="0">
                <a:solidFill>
                  <a:srgbClr val="000000"/>
                </a:solidFill>
                <a:latin typeface="Palatino Linotype" panose="02040502050505030304" pitchFamily="18" charset="0"/>
                <a:cs typeface="Arial" panose="020B0604020202020204" pitchFamily="34" charset="0"/>
              </a:rPr>
              <a:t>Is the manuscript directly related to your research? </a:t>
            </a:r>
          </a:p>
          <a:p>
            <a:pPr lvl="2">
              <a:lnSpc>
                <a:spcPct val="90000"/>
              </a:lnSpc>
              <a:defRPr/>
            </a:pPr>
            <a:r>
              <a:rPr lang="en-US" altLang="en-US" sz="1600" dirty="0">
                <a:solidFill>
                  <a:srgbClr val="000000"/>
                </a:solidFill>
                <a:latin typeface="Palatino Linotype" panose="02040502050505030304" pitchFamily="18" charset="0"/>
                <a:cs typeface="Arial" panose="020B0604020202020204" pitchFamily="34" charset="0"/>
              </a:rPr>
              <a:t>How long will it take to write a review?</a:t>
            </a:r>
          </a:p>
          <a:p>
            <a:pPr marL="914400" lvl="2" indent="0">
              <a:lnSpc>
                <a:spcPct val="90000"/>
              </a:lnSpc>
              <a:buNone/>
              <a:defRPr/>
            </a:pPr>
            <a:endParaRPr lang="en-US" altLang="en-US" sz="1600" dirty="0">
              <a:solidFill>
                <a:srgbClr val="000000"/>
              </a:solidFill>
              <a:latin typeface="Palatino Linotype" panose="02040502050505030304" pitchFamily="18" charset="0"/>
              <a:cs typeface="Arial" panose="020B0604020202020204" pitchFamily="34" charset="0"/>
            </a:endParaRPr>
          </a:p>
          <a:p>
            <a:pPr>
              <a:lnSpc>
                <a:spcPct val="90000"/>
              </a:lnSpc>
              <a:defRPr/>
            </a:pPr>
            <a:r>
              <a:rPr lang="en-US" altLang="en-US" sz="2800" dirty="0">
                <a:solidFill>
                  <a:srgbClr val="000000"/>
                </a:solidFill>
                <a:latin typeface="Palatino Linotype" panose="02040502050505030304" pitchFamily="18" charset="0"/>
                <a:cs typeface="Arial" panose="020B0604020202020204" pitchFamily="34" charset="0"/>
              </a:rPr>
              <a:t>Do you know the editor/journal? </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Can you suggest an alternative referee? </a:t>
            </a:r>
          </a:p>
          <a:p>
            <a:pPr lvl="2">
              <a:lnSpc>
                <a:spcPct val="90000"/>
              </a:lnSpc>
              <a:defRPr/>
            </a:pPr>
            <a:r>
              <a:rPr lang="en-US" altLang="en-US" sz="1600" dirty="0">
                <a:solidFill>
                  <a:srgbClr val="000000"/>
                </a:solidFill>
                <a:latin typeface="Palatino Linotype" panose="02040502050505030304" pitchFamily="18" charset="0"/>
                <a:cs typeface="Arial" panose="020B0604020202020204" pitchFamily="34" charset="0"/>
              </a:rPr>
              <a:t>Provide full name, affiliation, and email address</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Remember, editors have long memories and they can move from one journal to another </a:t>
            </a:r>
            <a:r>
              <a:rPr lang="en-US" altLang="en-US" sz="1600" dirty="0">
                <a:solidFill>
                  <a:srgbClr val="000000"/>
                </a:solidFill>
                <a:latin typeface="Palatino Linotype" panose="02040502050505030304" pitchFamily="18" charset="0"/>
                <a:cs typeface="Arial" panose="020B0604020202020204" pitchFamily="34" charset="0"/>
              </a:rPr>
              <a:t> </a:t>
            </a:r>
            <a:endParaRPr lang="en-US" altLang="en-US" sz="2000" dirty="0">
              <a:solidFill>
                <a:srgbClr val="000000"/>
              </a:solidFill>
              <a:latin typeface="Palatino Linotype" panose="02040502050505030304" pitchFamily="18" charset="0"/>
              <a:cs typeface="Arial" panose="020B0604020202020204" pitchFamily="34" charset="0"/>
            </a:endParaRPr>
          </a:p>
          <a:p>
            <a:pPr marL="457200" lvl="1" indent="0">
              <a:lnSpc>
                <a:spcPct val="90000"/>
              </a:lnSpc>
              <a:buNone/>
              <a:defRPr/>
            </a:pPr>
            <a:endParaRPr lang="en-US" altLang="en-US" sz="2000" dirty="0">
              <a:solidFill>
                <a:srgbClr val="000000"/>
              </a:solidFill>
              <a:latin typeface="Arial" panose="020B0604020202020204" pitchFamily="34" charset="0"/>
              <a:cs typeface="Arial" panose="020B0604020202020204" pitchFamily="34" charset="0"/>
            </a:endParaRPr>
          </a:p>
          <a:p>
            <a:pPr marL="457200" lvl="1" indent="0">
              <a:lnSpc>
                <a:spcPct val="90000"/>
              </a:lnSpc>
              <a:buNone/>
              <a:defRPr/>
            </a:pPr>
            <a:endParaRPr lang="en-US" altLang="en-US" dirty="0">
              <a:solidFill>
                <a:srgbClr val="000000"/>
              </a:solidFill>
              <a:latin typeface="Arial" panose="020B0604020202020204" pitchFamily="34" charset="0"/>
              <a:cs typeface="Arial" panose="020B0604020202020204" pitchFamily="34" charset="0"/>
            </a:endParaRPr>
          </a:p>
          <a:p>
            <a:pPr>
              <a:lnSpc>
                <a:spcPct val="90000"/>
              </a:lnSpc>
              <a:defRPr/>
            </a:pPr>
            <a:endParaRPr lang="en-US" altLang="en-US" sz="2000" dirty="0">
              <a:solidFill>
                <a:srgbClr val="000000"/>
              </a:solidFill>
              <a:latin typeface="Arial" pitchFamily="34" charset="0"/>
            </a:endParaRPr>
          </a:p>
        </p:txBody>
      </p:sp>
    </p:spTree>
    <p:extLst>
      <p:ext uri="{BB962C8B-B14F-4D97-AF65-F5344CB8AC3E}">
        <p14:creationId xmlns:p14="http://schemas.microsoft.com/office/powerpoint/2010/main" val="1102293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78332D4-DCD9-14F4-228A-AC3A3D0BCA3B}"/>
              </a:ext>
            </a:extLst>
          </p:cNvPr>
          <p:cNvSpPr/>
          <p:nvPr/>
        </p:nvSpPr>
        <p:spPr>
          <a:xfrm>
            <a:off x="2362200" y="609601"/>
            <a:ext cx="7162800" cy="891013"/>
          </a:xfrm>
          <a:prstGeom prst="rect">
            <a:avLst/>
          </a:prstGeom>
        </p:spPr>
        <p:txBody>
          <a:bodyPr wrap="square">
            <a:spAutoFit/>
          </a:bodyPr>
          <a:lstStyle/>
          <a:p>
            <a:pPr algn="ctr" eaLnBrk="0" hangingPunct="0">
              <a:lnSpc>
                <a:spcPct val="80000"/>
              </a:lnSpc>
              <a:spcBef>
                <a:spcPct val="20000"/>
              </a:spcBef>
              <a:defRPr/>
            </a:pPr>
            <a:r>
              <a:rPr lang="en-US" altLang="en-US" sz="3200" b="1" kern="0" dirty="0">
                <a:solidFill>
                  <a:prstClr val="black"/>
                </a:solidFill>
                <a:latin typeface="Palatino Linotype" panose="02040502050505030304" pitchFamily="18" charset="0"/>
                <a:cs typeface="Arial" pitchFamily="34" charset="0"/>
                <a:sym typeface="Symbol" panose="05050102010706020507" pitchFamily="18" charset="2"/>
              </a:rPr>
              <a:t>When should you decline a request to referee?</a:t>
            </a:r>
          </a:p>
        </p:txBody>
      </p:sp>
      <p:sp>
        <p:nvSpPr>
          <p:cNvPr id="4" name="Rectangle 3">
            <a:extLst>
              <a:ext uri="{FF2B5EF4-FFF2-40B4-BE49-F238E27FC236}">
                <a16:creationId xmlns:a16="http://schemas.microsoft.com/office/drawing/2014/main" id="{D8CC72C5-04C1-B65C-C231-7E2CCB27270C}"/>
              </a:ext>
            </a:extLst>
          </p:cNvPr>
          <p:cNvSpPr txBox="1">
            <a:spLocks/>
          </p:cNvSpPr>
          <p:nvPr/>
        </p:nvSpPr>
        <p:spPr>
          <a:xfrm>
            <a:off x="1827388" y="1828800"/>
            <a:ext cx="8537224" cy="388869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defRPr/>
            </a:pPr>
            <a:endParaRPr lang="en-US" altLang="en-US" sz="2400" dirty="0">
              <a:solidFill>
                <a:srgbClr val="000000"/>
              </a:solidFill>
              <a:latin typeface="Arial" panose="020B0604020202020204" pitchFamily="34" charset="0"/>
              <a:cs typeface="Arial" panose="020B0604020202020204" pitchFamily="34" charset="0"/>
            </a:endParaRPr>
          </a:p>
          <a:p>
            <a:pPr>
              <a:lnSpc>
                <a:spcPct val="90000"/>
              </a:lnSpc>
              <a:defRPr/>
            </a:pPr>
            <a:r>
              <a:rPr lang="en-US" altLang="en-US" sz="2800" dirty="0">
                <a:solidFill>
                  <a:srgbClr val="000000"/>
                </a:solidFill>
                <a:latin typeface="Palatino Linotype" panose="02040502050505030304" pitchFamily="18" charset="0"/>
                <a:cs typeface="Arial" panose="020B0604020202020204" pitchFamily="34" charset="0"/>
              </a:rPr>
              <a:t>Do you know the author(s)? </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Can you be objective? </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How close is your relationship with the author? </a:t>
            </a:r>
          </a:p>
          <a:p>
            <a:pPr lvl="2">
              <a:lnSpc>
                <a:spcPct val="90000"/>
              </a:lnSpc>
              <a:defRPr/>
            </a:pPr>
            <a:r>
              <a:rPr lang="en-US" altLang="en-US" sz="1600" dirty="0">
                <a:solidFill>
                  <a:srgbClr val="000000"/>
                </a:solidFill>
                <a:latin typeface="Palatino Linotype" panose="02040502050505030304" pitchFamily="18" charset="0"/>
                <a:cs typeface="Arial" panose="020B0604020202020204" pitchFamily="34" charset="0"/>
              </a:rPr>
              <a:t>At the JHR, being reviewed by a co-author is associated with a .096 increase in the probability of positive recommendation, or a 21% increase relative to the mean of 0.45 (Carrell et al. 2022)</a:t>
            </a:r>
            <a:endParaRPr lang="en-US" altLang="en-US" sz="2000" dirty="0">
              <a:solidFill>
                <a:srgbClr val="000000"/>
              </a:solidFill>
              <a:latin typeface="Palatino Linotype" panose="02040502050505030304" pitchFamily="18" charset="0"/>
              <a:cs typeface="Arial" panose="020B0604020202020204" pitchFamily="34" charset="0"/>
            </a:endParaRP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Email the editor and ask for direction</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Alternatively, get your report back quickly and let the editor know that you have a relationship with </a:t>
            </a:r>
            <a:r>
              <a:rPr lang="en-US" altLang="en-US" sz="2000" dirty="0" err="1">
                <a:solidFill>
                  <a:srgbClr val="000000"/>
                </a:solidFill>
                <a:latin typeface="Palatino Linotype" panose="02040502050505030304" pitchFamily="18" charset="0"/>
                <a:cs typeface="Arial" panose="020B0604020202020204" pitchFamily="34" charset="0"/>
              </a:rPr>
              <a:t>th</a:t>
            </a:r>
            <a:r>
              <a:rPr lang="en-US" altLang="en-US" sz="2000" dirty="0">
                <a:solidFill>
                  <a:srgbClr val="000000"/>
                </a:solidFill>
                <a:latin typeface="Palatino Linotype" panose="02040502050505030304" pitchFamily="18" charset="0"/>
                <a:cs typeface="Arial" panose="020B0604020202020204" pitchFamily="34" charset="0"/>
              </a:rPr>
              <a:t>e author</a:t>
            </a:r>
          </a:p>
          <a:p>
            <a:pPr lvl="1">
              <a:lnSpc>
                <a:spcPct val="90000"/>
              </a:lnSpc>
              <a:defRPr/>
            </a:pPr>
            <a:endParaRPr lang="en-US" altLang="en-US" sz="1600" dirty="0">
              <a:solidFill>
                <a:srgbClr val="000000"/>
              </a:solidFill>
              <a:latin typeface="Arial" panose="020B0604020202020204" pitchFamily="34" charset="0"/>
              <a:cs typeface="Arial" panose="020B0604020202020204" pitchFamily="34" charset="0"/>
            </a:endParaRPr>
          </a:p>
          <a:p>
            <a:pPr marL="457200" lvl="1" indent="0">
              <a:lnSpc>
                <a:spcPct val="90000"/>
              </a:lnSpc>
              <a:buNone/>
              <a:defRPr/>
            </a:pPr>
            <a:endParaRPr lang="en-US" altLang="en-US" sz="2000" dirty="0">
              <a:solidFill>
                <a:srgbClr val="000000"/>
              </a:solidFill>
              <a:latin typeface="Arial" panose="020B0604020202020204" pitchFamily="34" charset="0"/>
              <a:cs typeface="Arial" panose="020B0604020202020204" pitchFamily="34" charset="0"/>
            </a:endParaRPr>
          </a:p>
          <a:p>
            <a:pPr marL="457200" lvl="1" indent="0">
              <a:lnSpc>
                <a:spcPct val="90000"/>
              </a:lnSpc>
              <a:buNone/>
              <a:defRPr/>
            </a:pPr>
            <a:r>
              <a:rPr lang="en-US" altLang="en-US" sz="1400" b="1" dirty="0">
                <a:solidFill>
                  <a:srgbClr val="000000"/>
                </a:solidFill>
                <a:latin typeface="Palatino Linotype" panose="02040502050505030304" pitchFamily="18" charset="0"/>
                <a:cs typeface="Arial" panose="020B0604020202020204" pitchFamily="34" charset="0"/>
              </a:rPr>
              <a:t>Reference</a:t>
            </a:r>
          </a:p>
          <a:p>
            <a:pPr marL="457200" lvl="1" indent="0">
              <a:lnSpc>
                <a:spcPct val="90000"/>
              </a:lnSpc>
              <a:buNone/>
              <a:defRPr/>
            </a:pPr>
            <a:r>
              <a:rPr lang="en-US" altLang="en-US" sz="1400" dirty="0">
                <a:solidFill>
                  <a:srgbClr val="000000"/>
                </a:solidFill>
                <a:latin typeface="Palatino Linotype" panose="02040502050505030304" pitchFamily="18" charset="0"/>
                <a:cs typeface="Arial" panose="020B0604020202020204" pitchFamily="34" charset="0"/>
              </a:rPr>
              <a:t>Carrell, Scott E., David N. </a:t>
            </a:r>
            <a:r>
              <a:rPr lang="en-US" altLang="en-US" sz="1400" dirty="0" err="1">
                <a:solidFill>
                  <a:srgbClr val="000000"/>
                </a:solidFill>
                <a:latin typeface="Palatino Linotype" panose="02040502050505030304" pitchFamily="18" charset="0"/>
                <a:cs typeface="Arial" panose="020B0604020202020204" pitchFamily="34" charset="0"/>
              </a:rPr>
              <a:t>Figlio</a:t>
            </a:r>
            <a:r>
              <a:rPr lang="en-US" altLang="en-US" sz="1400" dirty="0">
                <a:solidFill>
                  <a:srgbClr val="000000"/>
                </a:solidFill>
                <a:latin typeface="Palatino Linotype" panose="02040502050505030304" pitchFamily="18" charset="0"/>
                <a:cs typeface="Arial" panose="020B0604020202020204" pitchFamily="34" charset="0"/>
              </a:rPr>
              <a:t>, and Lester R. Lusher. 2022. “Clubs and Networks in Economics Reviewing.” NBER WP No. 29631.</a:t>
            </a:r>
          </a:p>
          <a:p>
            <a:pPr>
              <a:lnSpc>
                <a:spcPct val="90000"/>
              </a:lnSpc>
              <a:defRPr/>
            </a:pPr>
            <a:endParaRPr lang="en-US" altLang="en-US" sz="2000" dirty="0">
              <a:solidFill>
                <a:srgbClr val="000000"/>
              </a:solidFill>
              <a:latin typeface="Arial" pitchFamily="34" charset="0"/>
            </a:endParaRPr>
          </a:p>
        </p:txBody>
      </p:sp>
    </p:spTree>
    <p:extLst>
      <p:ext uri="{BB962C8B-B14F-4D97-AF65-F5344CB8AC3E}">
        <p14:creationId xmlns:p14="http://schemas.microsoft.com/office/powerpoint/2010/main" val="2221627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78332D4-DCD9-14F4-228A-AC3A3D0BCA3B}"/>
              </a:ext>
            </a:extLst>
          </p:cNvPr>
          <p:cNvSpPr/>
          <p:nvPr/>
        </p:nvSpPr>
        <p:spPr>
          <a:xfrm>
            <a:off x="2514600" y="457201"/>
            <a:ext cx="7162800" cy="891013"/>
          </a:xfrm>
          <a:prstGeom prst="rect">
            <a:avLst/>
          </a:prstGeom>
        </p:spPr>
        <p:txBody>
          <a:bodyPr wrap="square">
            <a:spAutoFit/>
          </a:bodyPr>
          <a:lstStyle/>
          <a:p>
            <a:pPr algn="ctr" eaLnBrk="0" hangingPunct="0">
              <a:lnSpc>
                <a:spcPct val="80000"/>
              </a:lnSpc>
              <a:spcBef>
                <a:spcPct val="20000"/>
              </a:spcBef>
              <a:defRPr/>
            </a:pPr>
            <a:r>
              <a:rPr lang="en-US" altLang="en-US" sz="3200" b="1" kern="0" dirty="0">
                <a:solidFill>
                  <a:prstClr val="black"/>
                </a:solidFill>
                <a:latin typeface="Palatino Linotype" panose="02040502050505030304" pitchFamily="18" charset="0"/>
                <a:cs typeface="Arial" pitchFamily="34" charset="0"/>
                <a:sym typeface="Symbol" panose="05050102010706020507" pitchFamily="18" charset="2"/>
              </a:rPr>
              <a:t>When should you decline a request to referee?</a:t>
            </a:r>
          </a:p>
        </p:txBody>
      </p:sp>
      <p:sp>
        <p:nvSpPr>
          <p:cNvPr id="4" name="Rectangle 3">
            <a:extLst>
              <a:ext uri="{FF2B5EF4-FFF2-40B4-BE49-F238E27FC236}">
                <a16:creationId xmlns:a16="http://schemas.microsoft.com/office/drawing/2014/main" id="{D8CC72C5-04C1-B65C-C231-7E2CCB27270C}"/>
              </a:ext>
            </a:extLst>
          </p:cNvPr>
          <p:cNvSpPr txBox="1">
            <a:spLocks/>
          </p:cNvSpPr>
          <p:nvPr/>
        </p:nvSpPr>
        <p:spPr>
          <a:xfrm>
            <a:off x="1905000" y="1386771"/>
            <a:ext cx="8610600" cy="388869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defRPr/>
            </a:pPr>
            <a:endParaRPr lang="en-US" altLang="en-US" sz="2400" dirty="0">
              <a:solidFill>
                <a:srgbClr val="000000"/>
              </a:solidFill>
              <a:latin typeface="Arial" panose="020B0604020202020204" pitchFamily="34" charset="0"/>
              <a:cs typeface="Arial" panose="020B0604020202020204" pitchFamily="34" charset="0"/>
            </a:endParaRPr>
          </a:p>
          <a:p>
            <a:pPr>
              <a:lnSpc>
                <a:spcPct val="90000"/>
              </a:lnSpc>
              <a:defRPr/>
            </a:pPr>
            <a:r>
              <a:rPr lang="en-US" altLang="en-US" sz="2800" dirty="0">
                <a:solidFill>
                  <a:srgbClr val="000000"/>
                </a:solidFill>
                <a:latin typeface="Palatino Linotype" panose="02040502050505030304" pitchFamily="18" charset="0"/>
                <a:cs typeface="Arial" panose="020B0604020202020204" pitchFamily="34" charset="0"/>
              </a:rPr>
              <a:t>Have you refereed this manuscript before?</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Email the editor and ask for direction</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Alternatively, get your report back quickly and let the editor know that you’ve reviewed the paper before</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Has the manuscript changed?</a:t>
            </a:r>
          </a:p>
          <a:p>
            <a:pPr lvl="2">
              <a:lnSpc>
                <a:spcPct val="90000"/>
              </a:lnSpc>
              <a:defRPr/>
            </a:pPr>
            <a:r>
              <a:rPr lang="en-US" altLang="en-US" sz="1600" dirty="0">
                <a:solidFill>
                  <a:srgbClr val="000000"/>
                </a:solidFill>
                <a:latin typeface="Palatino Linotype" panose="02040502050505030304" pitchFamily="18" charset="0"/>
                <a:cs typeface="Arial" panose="020B0604020202020204" pitchFamily="34" charset="0"/>
              </a:rPr>
              <a:t>If they have addressed your comments, it is ok to recommend </a:t>
            </a:r>
            <a:r>
              <a:rPr lang="en-US" altLang="en-US" sz="1600">
                <a:solidFill>
                  <a:srgbClr val="000000"/>
                </a:solidFill>
                <a:latin typeface="Palatino Linotype" panose="02040502050505030304" pitchFamily="18" charset="0"/>
                <a:cs typeface="Arial" panose="020B0604020202020204" pitchFamily="34" charset="0"/>
              </a:rPr>
              <a:t>“accept as is.”</a:t>
            </a:r>
            <a:endParaRPr lang="en-US" altLang="en-US" sz="1600" dirty="0">
              <a:solidFill>
                <a:srgbClr val="000000"/>
              </a:solidFill>
              <a:latin typeface="Palatino Linotype" panose="02040502050505030304" pitchFamily="18" charset="0"/>
              <a:cs typeface="Arial" panose="020B0604020202020204" pitchFamily="34" charset="0"/>
            </a:endParaRPr>
          </a:p>
          <a:p>
            <a:pPr>
              <a:lnSpc>
                <a:spcPct val="90000"/>
              </a:lnSpc>
              <a:defRPr/>
            </a:pPr>
            <a:r>
              <a:rPr lang="en-US" altLang="en-US" sz="2800" dirty="0">
                <a:solidFill>
                  <a:srgbClr val="000000"/>
                </a:solidFill>
                <a:latin typeface="Palatino Linotype" panose="02040502050505030304" pitchFamily="18" charset="0"/>
                <a:cs typeface="Arial" panose="020B0604020202020204" pitchFamily="34" charset="0"/>
              </a:rPr>
              <a:t>Do you have a competing working paper? </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E-mail the editor and ask for direction</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Alternatively, get your report back quickly and let the editor know that you have a competing paper.  Carefully describe the overlap between the two papers. </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Is your working paper cited? </a:t>
            </a:r>
          </a:p>
          <a:p>
            <a:pPr lvl="2">
              <a:lnSpc>
                <a:spcPct val="90000"/>
              </a:lnSpc>
              <a:defRPr/>
            </a:pPr>
            <a:r>
              <a:rPr lang="en-US" altLang="en-US" sz="1600" dirty="0">
                <a:solidFill>
                  <a:srgbClr val="000000"/>
                </a:solidFill>
                <a:latin typeface="Palatino Linotype" panose="02040502050505030304" pitchFamily="18" charset="0"/>
                <a:cs typeface="Arial" panose="020B0604020202020204" pitchFamily="34" charset="0"/>
              </a:rPr>
              <a:t>How long has your working paper been available?</a:t>
            </a:r>
            <a:endParaRPr lang="en-US" altLang="en-US" sz="2000" dirty="0">
              <a:solidFill>
                <a:srgbClr val="000000"/>
              </a:solidFill>
              <a:latin typeface="Palatino Linotype" panose="02040502050505030304" pitchFamily="18" charset="0"/>
              <a:cs typeface="Arial" panose="020B0604020202020204" pitchFamily="34" charset="0"/>
            </a:endParaRP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Is your working paper described accurately?</a:t>
            </a:r>
          </a:p>
          <a:p>
            <a:pPr lvl="1">
              <a:lnSpc>
                <a:spcPct val="90000"/>
              </a:lnSpc>
              <a:defRPr/>
            </a:pPr>
            <a:endParaRPr lang="en-US" altLang="en-US" sz="2000" dirty="0">
              <a:solidFill>
                <a:srgbClr val="000000"/>
              </a:solidFill>
              <a:latin typeface="Arial" panose="020B0604020202020204" pitchFamily="34" charset="0"/>
              <a:cs typeface="Arial" panose="020B0604020202020204" pitchFamily="34" charset="0"/>
            </a:endParaRPr>
          </a:p>
          <a:p>
            <a:pPr lvl="1">
              <a:lnSpc>
                <a:spcPct val="90000"/>
              </a:lnSpc>
              <a:defRPr/>
            </a:pPr>
            <a:endParaRPr lang="en-US" altLang="en-US" sz="1600" dirty="0">
              <a:solidFill>
                <a:srgbClr val="000000"/>
              </a:solidFill>
              <a:latin typeface="Arial" panose="020B0604020202020204" pitchFamily="34" charset="0"/>
              <a:cs typeface="Arial" panose="020B0604020202020204" pitchFamily="34" charset="0"/>
            </a:endParaRPr>
          </a:p>
          <a:p>
            <a:pPr marL="457200" lvl="1" indent="0">
              <a:lnSpc>
                <a:spcPct val="90000"/>
              </a:lnSpc>
              <a:buNone/>
              <a:defRPr/>
            </a:pPr>
            <a:endParaRPr lang="en-US" altLang="en-US" dirty="0">
              <a:solidFill>
                <a:srgbClr val="000000"/>
              </a:solidFill>
              <a:latin typeface="Arial" panose="020B0604020202020204" pitchFamily="34" charset="0"/>
              <a:cs typeface="Arial" panose="020B0604020202020204" pitchFamily="34" charset="0"/>
            </a:endParaRPr>
          </a:p>
          <a:p>
            <a:pPr>
              <a:lnSpc>
                <a:spcPct val="90000"/>
              </a:lnSpc>
              <a:defRPr/>
            </a:pPr>
            <a:endParaRPr lang="en-US" altLang="en-US" sz="2000" dirty="0">
              <a:solidFill>
                <a:srgbClr val="000000"/>
              </a:solidFill>
              <a:latin typeface="Arial" pitchFamily="34" charset="0"/>
            </a:endParaRPr>
          </a:p>
        </p:txBody>
      </p:sp>
    </p:spTree>
    <p:extLst>
      <p:ext uri="{BB962C8B-B14F-4D97-AF65-F5344CB8AC3E}">
        <p14:creationId xmlns:p14="http://schemas.microsoft.com/office/powerpoint/2010/main" val="1466029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78332D4-DCD9-14F4-228A-AC3A3D0BCA3B}"/>
              </a:ext>
            </a:extLst>
          </p:cNvPr>
          <p:cNvSpPr/>
          <p:nvPr/>
        </p:nvSpPr>
        <p:spPr>
          <a:xfrm>
            <a:off x="2186850" y="228601"/>
            <a:ext cx="7162800" cy="492955"/>
          </a:xfrm>
          <a:prstGeom prst="rect">
            <a:avLst/>
          </a:prstGeom>
        </p:spPr>
        <p:txBody>
          <a:bodyPr wrap="square">
            <a:spAutoFit/>
          </a:bodyPr>
          <a:lstStyle/>
          <a:p>
            <a:pPr algn="ctr" eaLnBrk="0" hangingPunct="0">
              <a:lnSpc>
                <a:spcPct val="80000"/>
              </a:lnSpc>
              <a:spcBef>
                <a:spcPct val="20000"/>
              </a:spcBef>
              <a:defRPr/>
            </a:pPr>
            <a:r>
              <a:rPr lang="en-US" altLang="en-US" sz="3200" b="1" kern="0" dirty="0">
                <a:solidFill>
                  <a:prstClr val="black"/>
                </a:solidFill>
                <a:latin typeface="Palatino Linotype" panose="02040502050505030304" pitchFamily="18" charset="0"/>
                <a:sym typeface="Symbol" panose="05050102010706020507" pitchFamily="18" charset="2"/>
              </a:rPr>
              <a:t>Your report</a:t>
            </a:r>
            <a:endParaRPr lang="en-US" altLang="en-US" sz="3200" b="1" kern="0" dirty="0">
              <a:solidFill>
                <a:prstClr val="black"/>
              </a:solidFill>
              <a:latin typeface="Palatino Linotype" panose="02040502050505030304" pitchFamily="18" charset="0"/>
              <a:cs typeface="Arial" pitchFamily="34" charset="0"/>
              <a:sym typeface="Symbol" panose="05050102010706020507" pitchFamily="18" charset="2"/>
            </a:endParaRPr>
          </a:p>
        </p:txBody>
      </p:sp>
      <p:sp>
        <p:nvSpPr>
          <p:cNvPr id="4" name="Rectangle 3">
            <a:extLst>
              <a:ext uri="{FF2B5EF4-FFF2-40B4-BE49-F238E27FC236}">
                <a16:creationId xmlns:a16="http://schemas.microsoft.com/office/drawing/2014/main" id="{D8CC72C5-04C1-B65C-C231-7E2CCB27270C}"/>
              </a:ext>
            </a:extLst>
          </p:cNvPr>
          <p:cNvSpPr txBox="1">
            <a:spLocks/>
          </p:cNvSpPr>
          <p:nvPr/>
        </p:nvSpPr>
        <p:spPr>
          <a:xfrm>
            <a:off x="2057400" y="714887"/>
            <a:ext cx="8665770" cy="388869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defRPr/>
            </a:pPr>
            <a:endParaRPr lang="en-US" altLang="en-US" sz="2400" dirty="0">
              <a:solidFill>
                <a:srgbClr val="000000"/>
              </a:solidFill>
              <a:latin typeface="Arial" panose="020B0604020202020204" pitchFamily="34" charset="0"/>
              <a:cs typeface="Arial" panose="020B0604020202020204" pitchFamily="34" charset="0"/>
            </a:endParaRPr>
          </a:p>
          <a:p>
            <a:pPr>
              <a:lnSpc>
                <a:spcPct val="90000"/>
              </a:lnSpc>
              <a:defRPr/>
            </a:pPr>
            <a:r>
              <a:rPr lang="en-US" altLang="en-US" sz="2800" dirty="0">
                <a:solidFill>
                  <a:srgbClr val="000000"/>
                </a:solidFill>
                <a:latin typeface="Palatino Linotype" panose="02040502050505030304" pitchFamily="18" charset="0"/>
                <a:cs typeface="Arial" panose="020B0604020202020204" pitchFamily="34" charset="0"/>
              </a:rPr>
              <a:t>Begin report with a quick summary</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Describe, data source, ID strategy, main findings</a:t>
            </a:r>
          </a:p>
          <a:p>
            <a:pPr marL="457200" lvl="1" indent="0">
              <a:lnSpc>
                <a:spcPct val="90000"/>
              </a:lnSpc>
              <a:buNone/>
              <a:defRPr/>
            </a:pPr>
            <a:r>
              <a:rPr lang="en-US" altLang="en-US" sz="2000" dirty="0">
                <a:solidFill>
                  <a:srgbClr val="000000"/>
                </a:solidFill>
                <a:latin typeface="Palatino Linotype" panose="02040502050505030304" pitchFamily="18" charset="0"/>
                <a:cs typeface="Arial" panose="020B0604020202020204" pitchFamily="34" charset="0"/>
              </a:rPr>
              <a:t> </a:t>
            </a:r>
            <a:endParaRPr lang="en-US" altLang="en-US" sz="1600" dirty="0">
              <a:solidFill>
                <a:srgbClr val="000000"/>
              </a:solidFill>
              <a:latin typeface="Palatino Linotype" panose="02040502050505030304" pitchFamily="18" charset="0"/>
              <a:cs typeface="Arial" panose="020B0604020202020204" pitchFamily="34" charset="0"/>
            </a:endParaRPr>
          </a:p>
          <a:p>
            <a:pPr>
              <a:lnSpc>
                <a:spcPct val="90000"/>
              </a:lnSpc>
              <a:defRPr/>
            </a:pPr>
            <a:r>
              <a:rPr lang="en-US" altLang="en-US" sz="2800" dirty="0">
                <a:solidFill>
                  <a:srgbClr val="000000"/>
                </a:solidFill>
                <a:latin typeface="Palatino Linotype" panose="02040502050505030304" pitchFamily="18" charset="0"/>
                <a:cs typeface="Arial" panose="020B0604020202020204" pitchFamily="34" charset="0"/>
              </a:rPr>
              <a:t>What is the bottom line?</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Describe the importance of the contribution and shortcomings </a:t>
            </a:r>
          </a:p>
          <a:p>
            <a:pPr marL="457200" lvl="1" indent="0">
              <a:lnSpc>
                <a:spcPct val="90000"/>
              </a:lnSpc>
              <a:buNone/>
              <a:defRPr/>
            </a:pPr>
            <a:endParaRPr lang="en-US" altLang="en-US" dirty="0">
              <a:solidFill>
                <a:srgbClr val="000000"/>
              </a:solidFill>
              <a:latin typeface="Palatino Linotype" panose="02040502050505030304" pitchFamily="18" charset="0"/>
              <a:cs typeface="Arial" panose="020B0604020202020204" pitchFamily="34" charset="0"/>
            </a:endParaRPr>
          </a:p>
          <a:p>
            <a:pPr>
              <a:lnSpc>
                <a:spcPct val="90000"/>
              </a:lnSpc>
              <a:defRPr/>
            </a:pPr>
            <a:r>
              <a:rPr lang="en-US" altLang="en-US" sz="2800" dirty="0">
                <a:solidFill>
                  <a:srgbClr val="000000"/>
                </a:solidFill>
                <a:latin typeface="Palatino Linotype" panose="02040502050505030304" pitchFamily="18" charset="0"/>
                <a:cs typeface="Arial" panose="020B0604020202020204" pitchFamily="34" charset="0"/>
              </a:rPr>
              <a:t>Number your points</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Numbering provides structure/guidance</a:t>
            </a:r>
          </a:p>
          <a:p>
            <a:pPr lvl="2">
              <a:lnSpc>
                <a:spcPct val="90000"/>
              </a:lnSpc>
              <a:defRPr/>
            </a:pPr>
            <a:r>
              <a:rPr lang="en-US" altLang="en-US" sz="1600" dirty="0">
                <a:solidFill>
                  <a:srgbClr val="000000"/>
                </a:solidFill>
                <a:latin typeface="Palatino Linotype" panose="02040502050505030304" pitchFamily="18" charset="0"/>
                <a:cs typeface="Arial" panose="020B0604020202020204" pitchFamily="34" charset="0"/>
              </a:rPr>
              <a:t>Major comments questions, and suggestions</a:t>
            </a:r>
          </a:p>
          <a:p>
            <a:pPr lvl="2">
              <a:lnSpc>
                <a:spcPct val="90000"/>
              </a:lnSpc>
              <a:defRPr/>
            </a:pPr>
            <a:r>
              <a:rPr lang="en-US" altLang="en-US" sz="1600" dirty="0">
                <a:solidFill>
                  <a:srgbClr val="000000"/>
                </a:solidFill>
                <a:latin typeface="Palatino Linotype" panose="02040502050505030304" pitchFamily="18" charset="0"/>
                <a:cs typeface="Arial" panose="020B0604020202020204" pitchFamily="34" charset="0"/>
              </a:rPr>
              <a:t>Minor comments, questions, and suggestions</a:t>
            </a:r>
          </a:p>
          <a:p>
            <a:pPr marL="914400" lvl="2" indent="0">
              <a:lnSpc>
                <a:spcPct val="90000"/>
              </a:lnSpc>
              <a:buNone/>
              <a:defRPr/>
            </a:pPr>
            <a:endParaRPr lang="en-US" altLang="en-US" sz="1600" dirty="0">
              <a:solidFill>
                <a:srgbClr val="000000"/>
              </a:solidFill>
              <a:latin typeface="Palatino Linotype" panose="02040502050505030304" pitchFamily="18" charset="0"/>
              <a:cs typeface="Arial" panose="020B0604020202020204" pitchFamily="34" charset="0"/>
            </a:endParaRPr>
          </a:p>
          <a:p>
            <a:pPr>
              <a:lnSpc>
                <a:spcPct val="90000"/>
              </a:lnSpc>
              <a:defRPr/>
            </a:pPr>
            <a:r>
              <a:rPr lang="en-US" altLang="en-US" sz="2800" dirty="0">
                <a:solidFill>
                  <a:srgbClr val="000000"/>
                </a:solidFill>
                <a:latin typeface="Palatino Linotype" panose="02040502050505030304" pitchFamily="18" charset="0"/>
                <a:cs typeface="Arial" panose="020B0604020202020204" pitchFamily="34" charset="0"/>
              </a:rPr>
              <a:t>Be constructive</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Your job is not to impress the editor</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Ask if you’re not certain</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Try not to stargaze</a:t>
            </a:r>
          </a:p>
          <a:p>
            <a:pPr marL="457200" lvl="1" indent="0">
              <a:lnSpc>
                <a:spcPct val="90000"/>
              </a:lnSpc>
              <a:buNone/>
              <a:defRPr/>
            </a:pPr>
            <a:endParaRPr lang="en-US" altLang="en-US" sz="2000" dirty="0">
              <a:solidFill>
                <a:srgbClr val="000000"/>
              </a:solidFill>
              <a:latin typeface="Arial" panose="020B0604020202020204" pitchFamily="34" charset="0"/>
              <a:cs typeface="Arial" panose="020B0604020202020204" pitchFamily="34" charset="0"/>
            </a:endParaRPr>
          </a:p>
          <a:p>
            <a:pPr lvl="1">
              <a:lnSpc>
                <a:spcPct val="90000"/>
              </a:lnSpc>
              <a:defRPr/>
            </a:pPr>
            <a:endParaRPr lang="en-US" altLang="en-US" sz="2000" dirty="0">
              <a:solidFill>
                <a:srgbClr val="000000"/>
              </a:solidFill>
              <a:latin typeface="Arial" panose="020B0604020202020204" pitchFamily="34" charset="0"/>
              <a:cs typeface="Arial" panose="020B0604020202020204" pitchFamily="34" charset="0"/>
            </a:endParaRPr>
          </a:p>
          <a:p>
            <a:pPr lvl="1">
              <a:lnSpc>
                <a:spcPct val="90000"/>
              </a:lnSpc>
              <a:defRPr/>
            </a:pPr>
            <a:endParaRPr lang="en-US" altLang="en-US" dirty="0">
              <a:solidFill>
                <a:srgbClr val="000000"/>
              </a:solidFill>
              <a:latin typeface="Arial" panose="020B0604020202020204" pitchFamily="34" charset="0"/>
              <a:cs typeface="Arial" panose="020B0604020202020204" pitchFamily="34" charset="0"/>
            </a:endParaRPr>
          </a:p>
          <a:p>
            <a:pPr>
              <a:lnSpc>
                <a:spcPct val="90000"/>
              </a:lnSpc>
              <a:defRPr/>
            </a:pPr>
            <a:endParaRPr lang="en-US" altLang="en-US" sz="2800" dirty="0">
              <a:solidFill>
                <a:srgbClr val="000000"/>
              </a:solidFill>
              <a:latin typeface="Arial" panose="020B0604020202020204" pitchFamily="34" charset="0"/>
              <a:cs typeface="Arial" panose="020B0604020202020204" pitchFamily="34" charset="0"/>
            </a:endParaRPr>
          </a:p>
          <a:p>
            <a:pPr marL="457200" lvl="1" indent="0">
              <a:lnSpc>
                <a:spcPct val="90000"/>
              </a:lnSpc>
              <a:buNone/>
              <a:defRPr/>
            </a:pPr>
            <a:endParaRPr lang="en-US" altLang="en-US" sz="2000" dirty="0">
              <a:solidFill>
                <a:srgbClr val="000000"/>
              </a:solidFill>
              <a:latin typeface="Arial" panose="020B0604020202020204" pitchFamily="34" charset="0"/>
              <a:cs typeface="Arial" panose="020B0604020202020204" pitchFamily="34" charset="0"/>
            </a:endParaRPr>
          </a:p>
          <a:p>
            <a:pPr marL="457200" lvl="1" indent="0">
              <a:lnSpc>
                <a:spcPct val="90000"/>
              </a:lnSpc>
              <a:buNone/>
              <a:defRPr/>
            </a:pPr>
            <a:endParaRPr lang="en-US" altLang="en-US" dirty="0">
              <a:solidFill>
                <a:srgbClr val="000000"/>
              </a:solidFill>
              <a:latin typeface="Arial" panose="020B0604020202020204" pitchFamily="34" charset="0"/>
              <a:cs typeface="Arial" panose="020B0604020202020204" pitchFamily="34" charset="0"/>
            </a:endParaRPr>
          </a:p>
          <a:p>
            <a:pPr>
              <a:lnSpc>
                <a:spcPct val="90000"/>
              </a:lnSpc>
              <a:defRPr/>
            </a:pPr>
            <a:endParaRPr lang="en-US" altLang="en-US" sz="2000" dirty="0">
              <a:solidFill>
                <a:srgbClr val="000000"/>
              </a:solidFill>
              <a:latin typeface="Arial" pitchFamily="34" charset="0"/>
            </a:endParaRPr>
          </a:p>
        </p:txBody>
      </p:sp>
    </p:spTree>
    <p:extLst>
      <p:ext uri="{BB962C8B-B14F-4D97-AF65-F5344CB8AC3E}">
        <p14:creationId xmlns:p14="http://schemas.microsoft.com/office/powerpoint/2010/main" val="1806830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78332D4-DCD9-14F4-228A-AC3A3D0BCA3B}"/>
              </a:ext>
            </a:extLst>
          </p:cNvPr>
          <p:cNvSpPr/>
          <p:nvPr/>
        </p:nvSpPr>
        <p:spPr>
          <a:xfrm>
            <a:off x="2209800" y="381001"/>
            <a:ext cx="7162800" cy="497059"/>
          </a:xfrm>
          <a:prstGeom prst="rect">
            <a:avLst/>
          </a:prstGeom>
        </p:spPr>
        <p:txBody>
          <a:bodyPr wrap="square">
            <a:spAutoFit/>
          </a:bodyPr>
          <a:lstStyle/>
          <a:p>
            <a:pPr algn="ctr" eaLnBrk="0" hangingPunct="0">
              <a:lnSpc>
                <a:spcPct val="80000"/>
              </a:lnSpc>
              <a:spcBef>
                <a:spcPct val="20000"/>
              </a:spcBef>
              <a:defRPr/>
            </a:pPr>
            <a:r>
              <a:rPr lang="en-US" altLang="en-US" sz="3200" b="1" kern="0" dirty="0">
                <a:solidFill>
                  <a:prstClr val="black"/>
                </a:solidFill>
                <a:latin typeface="Palatino Linotype" panose="02040502050505030304" pitchFamily="18" charset="0"/>
                <a:cs typeface="Arial" pitchFamily="34" charset="0"/>
                <a:sym typeface="Symbol" panose="05050102010706020507" pitchFamily="18" charset="2"/>
              </a:rPr>
              <a:t>Your report</a:t>
            </a:r>
          </a:p>
        </p:txBody>
      </p:sp>
      <p:sp>
        <p:nvSpPr>
          <p:cNvPr id="4" name="Rectangle 3">
            <a:extLst>
              <a:ext uri="{FF2B5EF4-FFF2-40B4-BE49-F238E27FC236}">
                <a16:creationId xmlns:a16="http://schemas.microsoft.com/office/drawing/2014/main" id="{D8CC72C5-04C1-B65C-C231-7E2CCB27270C}"/>
              </a:ext>
            </a:extLst>
          </p:cNvPr>
          <p:cNvSpPr txBox="1">
            <a:spLocks/>
          </p:cNvSpPr>
          <p:nvPr/>
        </p:nvSpPr>
        <p:spPr>
          <a:xfrm>
            <a:off x="1981200" y="914400"/>
            <a:ext cx="8382000" cy="388869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0">
              <a:lnSpc>
                <a:spcPct val="90000"/>
              </a:lnSpc>
              <a:buNone/>
              <a:defRPr/>
            </a:pPr>
            <a:endParaRPr lang="en-US" altLang="en-US" sz="2000" dirty="0">
              <a:solidFill>
                <a:srgbClr val="000000"/>
              </a:solidFill>
              <a:latin typeface="Arial" panose="020B0604020202020204" pitchFamily="34" charset="0"/>
              <a:cs typeface="Arial" panose="020B0604020202020204" pitchFamily="34" charset="0"/>
            </a:endParaRPr>
          </a:p>
          <a:p>
            <a:pPr>
              <a:lnSpc>
                <a:spcPct val="90000"/>
              </a:lnSpc>
              <a:defRPr/>
            </a:pPr>
            <a:r>
              <a:rPr lang="en-US" altLang="en-US" sz="2800" dirty="0">
                <a:solidFill>
                  <a:srgbClr val="000000"/>
                </a:solidFill>
                <a:latin typeface="Palatino Linotype" panose="02040502050505030304" pitchFamily="18" charset="0"/>
                <a:cs typeface="Arial" panose="020B0604020202020204" pitchFamily="34" charset="0"/>
              </a:rPr>
              <a:t>Try to keep the report to one or two pages</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If you are recommending revisions, your report will usually be longer than if you are recommending rejection</a:t>
            </a:r>
          </a:p>
          <a:p>
            <a:pPr lvl="2">
              <a:lnSpc>
                <a:spcPct val="90000"/>
              </a:lnSpc>
              <a:defRPr/>
            </a:pPr>
            <a:r>
              <a:rPr lang="en-US" altLang="en-US" sz="1600" dirty="0">
                <a:solidFill>
                  <a:srgbClr val="000000"/>
                </a:solidFill>
                <a:latin typeface="Palatino Linotype" panose="02040502050505030304" pitchFamily="18" charset="0"/>
                <a:cs typeface="Arial" panose="020B0604020202020204" pitchFamily="34" charset="0"/>
              </a:rPr>
              <a:t>In general, 5-page reports are useless</a:t>
            </a:r>
          </a:p>
          <a:p>
            <a:pPr marL="457200" lvl="1" indent="0">
              <a:lnSpc>
                <a:spcPct val="90000"/>
              </a:lnSpc>
              <a:buNone/>
              <a:defRPr/>
            </a:pPr>
            <a:endParaRPr lang="en-US" altLang="en-US" sz="2000" dirty="0">
              <a:solidFill>
                <a:srgbClr val="000000"/>
              </a:solidFill>
              <a:latin typeface="Palatino Linotype" panose="02040502050505030304" pitchFamily="18" charset="0"/>
              <a:cs typeface="Arial" panose="020B0604020202020204" pitchFamily="34" charset="0"/>
            </a:endParaRPr>
          </a:p>
          <a:p>
            <a:pPr>
              <a:lnSpc>
                <a:spcPct val="90000"/>
              </a:lnSpc>
              <a:defRPr/>
            </a:pPr>
            <a:r>
              <a:rPr lang="en-US" altLang="en-US" sz="2800" dirty="0">
                <a:solidFill>
                  <a:srgbClr val="000000"/>
                </a:solidFill>
                <a:latin typeface="Palatino Linotype" panose="02040502050505030304" pitchFamily="18" charset="0"/>
                <a:cs typeface="Arial" panose="020B0604020202020204" pitchFamily="34" charset="0"/>
              </a:rPr>
              <a:t>You are writing with two audiences in mind</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Provide enough background so that the editor can understand your major points.  Remember, the editor probably has not read the paper carefully. </a:t>
            </a:r>
          </a:p>
          <a:p>
            <a:pPr lvl="2">
              <a:lnSpc>
                <a:spcPct val="90000"/>
              </a:lnSpc>
              <a:defRPr/>
            </a:pPr>
            <a:r>
              <a:rPr lang="en-US" altLang="en-US" sz="1600" dirty="0">
                <a:solidFill>
                  <a:srgbClr val="000000"/>
                </a:solidFill>
                <a:latin typeface="Palatino Linotype" panose="02040502050505030304" pitchFamily="18" charset="0"/>
                <a:cs typeface="Arial" panose="020B0604020202020204" pitchFamily="34" charset="0"/>
              </a:rPr>
              <a:t>You’re trying to persuade the editor, not the author(s)</a:t>
            </a:r>
          </a:p>
          <a:p>
            <a:pPr lvl="2">
              <a:lnSpc>
                <a:spcPct val="90000"/>
              </a:lnSpc>
              <a:defRPr/>
            </a:pPr>
            <a:r>
              <a:rPr lang="en-US" altLang="en-US" sz="1600" dirty="0">
                <a:solidFill>
                  <a:srgbClr val="000000"/>
                </a:solidFill>
                <a:latin typeface="Palatino Linotype" panose="02040502050505030304" pitchFamily="18" charset="0"/>
                <a:cs typeface="Arial" panose="020B0604020202020204" pitchFamily="34" charset="0"/>
              </a:rPr>
              <a:t>If you’re writing a positive report, keep in mind that another referee is almost certainly writing a negative report.  Be clear about why you like the paper. </a:t>
            </a:r>
          </a:p>
          <a:p>
            <a:pPr lvl="2">
              <a:lnSpc>
                <a:spcPct val="90000"/>
              </a:lnSpc>
              <a:defRPr/>
            </a:pPr>
            <a:r>
              <a:rPr lang="en-US" altLang="en-US" sz="1600" dirty="0">
                <a:solidFill>
                  <a:srgbClr val="000000"/>
                </a:solidFill>
                <a:latin typeface="Palatino Linotype" panose="02040502050505030304" pitchFamily="18" charset="0"/>
                <a:cs typeface="Arial" panose="020B0604020202020204" pitchFamily="34" charset="0"/>
              </a:rPr>
              <a:t>If you’re writing a negative report, try to put yourself in the author’s shoes.  Be clear, but not gratuitously negative or pedantic.  </a:t>
            </a:r>
            <a:endParaRPr lang="en-US" altLang="en-US" sz="2000" dirty="0">
              <a:solidFill>
                <a:srgbClr val="000000"/>
              </a:solidFill>
              <a:latin typeface="Palatino Linotype" panose="02040502050505030304" pitchFamily="18" charset="0"/>
              <a:cs typeface="Arial" panose="020B0604020202020204" pitchFamily="34" charset="0"/>
            </a:endParaRP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Other comments, suggestions, and questions can be directed to the author(s).  You can assume an intimate knowledge of the methodology and institutional details.  </a:t>
            </a:r>
          </a:p>
          <a:p>
            <a:pPr lvl="1">
              <a:lnSpc>
                <a:spcPct val="90000"/>
              </a:lnSpc>
              <a:defRPr/>
            </a:pPr>
            <a:endParaRPr lang="en-US" altLang="en-US" dirty="0">
              <a:solidFill>
                <a:srgbClr val="000000"/>
              </a:solidFill>
              <a:latin typeface="Arial" panose="020B0604020202020204" pitchFamily="34" charset="0"/>
              <a:cs typeface="Arial" panose="020B0604020202020204" pitchFamily="34" charset="0"/>
            </a:endParaRPr>
          </a:p>
          <a:p>
            <a:pPr>
              <a:lnSpc>
                <a:spcPct val="90000"/>
              </a:lnSpc>
              <a:defRPr/>
            </a:pPr>
            <a:endParaRPr lang="en-US" altLang="en-US" sz="2800" dirty="0">
              <a:solidFill>
                <a:srgbClr val="000000"/>
              </a:solidFill>
              <a:latin typeface="Arial" panose="020B0604020202020204" pitchFamily="34" charset="0"/>
              <a:cs typeface="Arial" panose="020B0604020202020204" pitchFamily="34" charset="0"/>
            </a:endParaRPr>
          </a:p>
          <a:p>
            <a:pPr marL="457200" lvl="1" indent="0">
              <a:lnSpc>
                <a:spcPct val="90000"/>
              </a:lnSpc>
              <a:buNone/>
              <a:defRPr/>
            </a:pPr>
            <a:endParaRPr lang="en-US" altLang="en-US" sz="2000" dirty="0">
              <a:solidFill>
                <a:srgbClr val="000000"/>
              </a:solidFill>
              <a:latin typeface="Arial" panose="020B0604020202020204" pitchFamily="34" charset="0"/>
              <a:cs typeface="Arial" panose="020B0604020202020204" pitchFamily="34" charset="0"/>
            </a:endParaRPr>
          </a:p>
          <a:p>
            <a:pPr marL="457200" lvl="1" indent="0">
              <a:lnSpc>
                <a:spcPct val="90000"/>
              </a:lnSpc>
              <a:buNone/>
              <a:defRPr/>
            </a:pPr>
            <a:endParaRPr lang="en-US" altLang="en-US" dirty="0">
              <a:solidFill>
                <a:srgbClr val="000000"/>
              </a:solidFill>
              <a:latin typeface="Arial" panose="020B0604020202020204" pitchFamily="34" charset="0"/>
              <a:cs typeface="Arial" panose="020B0604020202020204" pitchFamily="34" charset="0"/>
            </a:endParaRPr>
          </a:p>
          <a:p>
            <a:pPr>
              <a:lnSpc>
                <a:spcPct val="90000"/>
              </a:lnSpc>
              <a:defRPr/>
            </a:pPr>
            <a:endParaRPr lang="en-US" altLang="en-US" sz="2000" dirty="0">
              <a:solidFill>
                <a:srgbClr val="000000"/>
              </a:solidFill>
              <a:latin typeface="Arial" pitchFamily="34" charset="0"/>
            </a:endParaRPr>
          </a:p>
        </p:txBody>
      </p:sp>
    </p:spTree>
    <p:extLst>
      <p:ext uri="{BB962C8B-B14F-4D97-AF65-F5344CB8AC3E}">
        <p14:creationId xmlns:p14="http://schemas.microsoft.com/office/powerpoint/2010/main" val="2702370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78332D4-DCD9-14F4-228A-AC3A3D0BCA3B}"/>
              </a:ext>
            </a:extLst>
          </p:cNvPr>
          <p:cNvSpPr/>
          <p:nvPr/>
        </p:nvSpPr>
        <p:spPr>
          <a:xfrm>
            <a:off x="3601567" y="319344"/>
            <a:ext cx="4988866" cy="497059"/>
          </a:xfrm>
          <a:prstGeom prst="rect">
            <a:avLst/>
          </a:prstGeom>
        </p:spPr>
        <p:txBody>
          <a:bodyPr wrap="none">
            <a:spAutoFit/>
          </a:bodyPr>
          <a:lstStyle/>
          <a:p>
            <a:pPr algn="ctr" eaLnBrk="0" hangingPunct="0">
              <a:lnSpc>
                <a:spcPct val="80000"/>
              </a:lnSpc>
              <a:spcBef>
                <a:spcPct val="20000"/>
              </a:spcBef>
              <a:defRPr/>
            </a:pPr>
            <a:r>
              <a:rPr lang="en-US" altLang="en-US" sz="3200" b="1" kern="0" dirty="0">
                <a:solidFill>
                  <a:prstClr val="black"/>
                </a:solidFill>
                <a:latin typeface="Palatino Linotype" panose="02040502050505030304" pitchFamily="18" charset="0"/>
                <a:cs typeface="Arial" pitchFamily="34" charset="0"/>
                <a:sym typeface="Symbol" panose="05050102010706020507" pitchFamily="18" charset="2"/>
              </a:rPr>
              <a:t>Negative but constructive</a:t>
            </a:r>
          </a:p>
        </p:txBody>
      </p:sp>
      <p:sp>
        <p:nvSpPr>
          <p:cNvPr id="10" name="TextBox 9">
            <a:extLst>
              <a:ext uri="{FF2B5EF4-FFF2-40B4-BE49-F238E27FC236}">
                <a16:creationId xmlns:a16="http://schemas.microsoft.com/office/drawing/2014/main" id="{A387B712-935F-1867-52D6-8ACDFDB09986}"/>
              </a:ext>
            </a:extLst>
          </p:cNvPr>
          <p:cNvSpPr txBox="1"/>
          <p:nvPr/>
        </p:nvSpPr>
        <p:spPr>
          <a:xfrm>
            <a:off x="1600200" y="811594"/>
            <a:ext cx="9296400" cy="5632311"/>
          </a:xfrm>
          <a:prstGeom prst="rect">
            <a:avLst/>
          </a:prstGeom>
          <a:noFill/>
        </p:spPr>
        <p:txBody>
          <a:bodyPr wrap="square">
            <a:spAutoFit/>
          </a:bodyPr>
          <a:lstStyle/>
          <a:p>
            <a:pPr marL="914400" marR="831850">
              <a:tabLst>
                <a:tab pos="914400" algn="l"/>
              </a:tabLst>
            </a:pPr>
            <a:endParaRPr lang="en-US" sz="2000" dirty="0">
              <a:latin typeface="Times New Roman" panose="02020603050405020304" pitchFamily="18" charset="0"/>
              <a:ea typeface="Times" panose="02020603050405020304" pitchFamily="18" charset="0"/>
              <a:cs typeface="Times New Roman" panose="02020603050405020304" pitchFamily="18" charset="0"/>
            </a:endParaRPr>
          </a:p>
          <a:p>
            <a:pPr marL="914400" marR="831850">
              <a:tabLst>
                <a:tab pos="914400" algn="l"/>
              </a:tabLst>
            </a:pPr>
            <a:r>
              <a:rPr lang="en-US" sz="2000" dirty="0">
                <a:latin typeface="Palatino Linotype" panose="02040502050505030304" pitchFamily="18" charset="0"/>
                <a:ea typeface="Times" panose="02020603050405020304" pitchFamily="18" charset="0"/>
                <a:cs typeface="Times New Roman" panose="02020603050405020304" pitchFamily="18" charset="0"/>
              </a:rPr>
              <a:t>In Table 4, the authors split the sample based on the gender of the instructor.  Unfortunately, they run into power issues.  In columns (1) and (2) of Table 4, neither of the 𝛿 estimates is statistically significant and my strong suspicion is that the estimates of 𝛾 (the effect of being assigned a female TA) are not distinguishable from each other in a statistical sense… </a:t>
            </a:r>
          </a:p>
          <a:p>
            <a:pPr marL="914400" marR="831850">
              <a:tabLst>
                <a:tab pos="914400" algn="l"/>
              </a:tabLst>
            </a:pPr>
            <a:endParaRPr lang="en-US" sz="2000" dirty="0">
              <a:latin typeface="Palatino Linotype" panose="02040502050505030304" pitchFamily="18" charset="0"/>
              <a:ea typeface="Times" panose="02020603050405020304" pitchFamily="18" charset="0"/>
              <a:cs typeface="Times New Roman" panose="02020603050405020304" pitchFamily="18" charset="0"/>
            </a:endParaRPr>
          </a:p>
          <a:p>
            <a:pPr marL="914400" marR="831850">
              <a:tabLst>
                <a:tab pos="914400" algn="l"/>
              </a:tabLst>
            </a:pPr>
            <a:r>
              <a:rPr lang="en-US" sz="2000" dirty="0">
                <a:latin typeface="Palatino Linotype" panose="02040502050505030304" pitchFamily="18" charset="0"/>
                <a:ea typeface="Times" panose="02020603050405020304" pitchFamily="18" charset="0"/>
                <a:cs typeface="Times New Roman" panose="02020603050405020304" pitchFamily="18" charset="0"/>
              </a:rPr>
              <a:t>In Table 6, they split the sample based on student ability (as measured by composite SAT scores) and again run into power issues.  In columns (1) – (3) of Table 6, the estimates of 𝛾 and 𝛿 are not precise enough to say anything meaningful…</a:t>
            </a:r>
          </a:p>
          <a:p>
            <a:pPr marL="914400" marR="831850">
              <a:tabLst>
                <a:tab pos="914400" algn="l"/>
              </a:tabLst>
            </a:pPr>
            <a:endParaRPr lang="en-US" sz="2000" dirty="0">
              <a:latin typeface="Palatino Linotype" panose="02040502050505030304" pitchFamily="18" charset="0"/>
              <a:ea typeface="Times" panose="02020603050405020304" pitchFamily="18" charset="0"/>
              <a:cs typeface="Times New Roman" panose="02020603050405020304" pitchFamily="18" charset="0"/>
            </a:endParaRPr>
          </a:p>
          <a:p>
            <a:pPr marL="914400" marR="831850">
              <a:tabLst>
                <a:tab pos="914400" algn="l"/>
              </a:tabLst>
            </a:pPr>
            <a:r>
              <a:rPr lang="en-US" sz="2000" dirty="0">
                <a:latin typeface="Palatino Linotype" panose="02040502050505030304" pitchFamily="18" charset="0"/>
                <a:ea typeface="Times" panose="02020603050405020304" pitchFamily="18" charset="0"/>
                <a:cs typeface="Times New Roman" panose="02020603050405020304" pitchFamily="18" charset="0"/>
              </a:rPr>
              <a:t>On page 18, the authors write that…and then go on to make a mechanism argument…I  am skeptical of these interpretations given the power issues referred to above.  Would it be possible to collect more data?  With more data, the authors might be able to convincingly answer these questions. </a:t>
            </a:r>
          </a:p>
        </p:txBody>
      </p:sp>
    </p:spTree>
    <p:extLst>
      <p:ext uri="{BB962C8B-B14F-4D97-AF65-F5344CB8AC3E}">
        <p14:creationId xmlns:p14="http://schemas.microsoft.com/office/powerpoint/2010/main" val="2735468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78332D4-DCD9-14F4-228A-AC3A3D0BCA3B}"/>
              </a:ext>
            </a:extLst>
          </p:cNvPr>
          <p:cNvSpPr/>
          <p:nvPr/>
        </p:nvSpPr>
        <p:spPr>
          <a:xfrm>
            <a:off x="3658475" y="229431"/>
            <a:ext cx="4875053" cy="497059"/>
          </a:xfrm>
          <a:prstGeom prst="rect">
            <a:avLst/>
          </a:prstGeom>
        </p:spPr>
        <p:txBody>
          <a:bodyPr wrap="none">
            <a:spAutoFit/>
          </a:bodyPr>
          <a:lstStyle/>
          <a:p>
            <a:pPr algn="ctr" eaLnBrk="0" hangingPunct="0">
              <a:lnSpc>
                <a:spcPct val="80000"/>
              </a:lnSpc>
              <a:spcBef>
                <a:spcPct val="20000"/>
              </a:spcBef>
              <a:defRPr/>
            </a:pPr>
            <a:r>
              <a:rPr lang="en-US" altLang="en-US" sz="3200" b="1" kern="0" dirty="0">
                <a:solidFill>
                  <a:prstClr val="black"/>
                </a:solidFill>
                <a:latin typeface="Palatino Linotype" panose="02040502050505030304" pitchFamily="18" charset="0"/>
                <a:sym typeface="Symbol" panose="05050102010706020507" pitchFamily="18" charset="2"/>
              </a:rPr>
              <a:t>Positive and </a:t>
            </a:r>
            <a:r>
              <a:rPr lang="en-US" altLang="en-US" sz="3200" b="1" kern="0" dirty="0">
                <a:solidFill>
                  <a:prstClr val="black"/>
                </a:solidFill>
                <a:latin typeface="Palatino Linotype" panose="02040502050505030304" pitchFamily="18" charset="0"/>
                <a:cs typeface="Arial" pitchFamily="34" charset="0"/>
                <a:sym typeface="Symbol" panose="05050102010706020507" pitchFamily="18" charset="2"/>
              </a:rPr>
              <a:t>constructive</a:t>
            </a:r>
          </a:p>
        </p:txBody>
      </p:sp>
      <p:sp>
        <p:nvSpPr>
          <p:cNvPr id="10" name="TextBox 9">
            <a:extLst>
              <a:ext uri="{FF2B5EF4-FFF2-40B4-BE49-F238E27FC236}">
                <a16:creationId xmlns:a16="http://schemas.microsoft.com/office/drawing/2014/main" id="{A387B712-935F-1867-52D6-8ACDFDB09986}"/>
              </a:ext>
            </a:extLst>
          </p:cNvPr>
          <p:cNvSpPr txBox="1"/>
          <p:nvPr/>
        </p:nvSpPr>
        <p:spPr>
          <a:xfrm>
            <a:off x="1600200" y="472573"/>
            <a:ext cx="9753600" cy="5816977"/>
          </a:xfrm>
          <a:prstGeom prst="rect">
            <a:avLst/>
          </a:prstGeom>
          <a:noFill/>
        </p:spPr>
        <p:txBody>
          <a:bodyPr wrap="square">
            <a:spAutoFit/>
          </a:bodyPr>
          <a:lstStyle/>
          <a:p>
            <a:pPr marL="914400" marR="831850" fontAlgn="base">
              <a:tabLst>
                <a:tab pos="914400" algn="l"/>
              </a:tabLst>
              <a:defRPr/>
            </a:pPr>
            <a:endParaRPr lang="en-US" sz="1200" dirty="0">
              <a:solidFill>
                <a:prstClr val="black"/>
              </a:solidFill>
              <a:latin typeface="Times New Roman" panose="02020603050405020304" pitchFamily="18" charset="0"/>
              <a:ea typeface="Times" panose="02020603050405020304" pitchFamily="18" charset="0"/>
              <a:cs typeface="Times New Roman" panose="02020603050405020304" pitchFamily="18" charset="0"/>
            </a:endParaRPr>
          </a:p>
          <a:p>
            <a:pPr marL="914400" marR="831850" fontAlgn="base">
              <a:tabLst>
                <a:tab pos="914400" algn="l"/>
              </a:tabLst>
              <a:defRPr/>
            </a:pPr>
            <a:endParaRPr lang="en-US" sz="2000" dirty="0">
              <a:solidFill>
                <a:prstClr val="black"/>
              </a:solidFill>
              <a:latin typeface="Times New Roman" panose="02020603050405020304" pitchFamily="18" charset="0"/>
              <a:ea typeface="Times" panose="02020603050405020304" pitchFamily="18" charset="0"/>
              <a:cs typeface="Times New Roman" panose="02020603050405020304" pitchFamily="18" charset="0"/>
            </a:endParaRPr>
          </a:p>
          <a:p>
            <a:pPr marL="914400" marR="831850" fontAlgn="base">
              <a:tabLst>
                <a:tab pos="914400" algn="l"/>
              </a:tabLst>
              <a:defRPr/>
            </a:pPr>
            <a:r>
              <a:rPr lang="en-US" sz="2000" dirty="0">
                <a:solidFill>
                  <a:prstClr val="black"/>
                </a:solidFill>
                <a:latin typeface="Palatino Linotype" panose="02040502050505030304" pitchFamily="18" charset="0"/>
                <a:ea typeface="Times" panose="02020603050405020304" pitchFamily="18" charset="0"/>
                <a:cs typeface="Times New Roman" panose="02020603050405020304" pitchFamily="18" charset="0"/>
              </a:rPr>
              <a:t>The authors identification strategy is clever and the research question is of first-order importance, although…</a:t>
            </a:r>
          </a:p>
          <a:p>
            <a:pPr marL="914400" marR="831850" fontAlgn="base">
              <a:tabLst>
                <a:tab pos="914400" algn="l"/>
              </a:tabLst>
              <a:defRPr/>
            </a:pPr>
            <a:r>
              <a:rPr lang="en-US" sz="2000" dirty="0">
                <a:solidFill>
                  <a:prstClr val="black"/>
                </a:solidFill>
                <a:latin typeface="Palatino Linotype" panose="02040502050505030304" pitchFamily="18" charset="0"/>
                <a:ea typeface="Times" panose="02020603050405020304" pitchFamily="18" charset="0"/>
                <a:cs typeface="Times New Roman" panose="02020603050405020304" pitchFamily="18" charset="0"/>
              </a:rPr>
              <a:t>  </a:t>
            </a:r>
          </a:p>
          <a:p>
            <a:pPr marL="914400" marR="831850" fontAlgn="base">
              <a:tabLst>
                <a:tab pos="914400" algn="l"/>
              </a:tabLst>
              <a:defRPr/>
            </a:pPr>
            <a:r>
              <a:rPr lang="en-US" sz="2000" dirty="0">
                <a:solidFill>
                  <a:prstClr val="black"/>
                </a:solidFill>
                <a:latin typeface="Palatino Linotype" panose="02040502050505030304" pitchFamily="18" charset="0"/>
                <a:ea typeface="Times" panose="02020603050405020304" pitchFamily="18" charset="0"/>
                <a:cs typeface="Times New Roman" panose="02020603050405020304" pitchFamily="18" charset="0"/>
              </a:rPr>
              <a:t>1.  The empirical setup is a standard DD (and then a DDD) regression model.  However, instead of using an indicator (ban vs. no ban), the author uses an index that is intended to capture the strictness/intensity of the smoking ban.  The index is described on pages 15-16 and involves weighting the four different types of bans by the number of workers by establishment type (e.g., workers in bars, restaurants, small pubs, dancing clubs, party tents).  My preference would be to start by showing the results of DD and DDD regression models that use a simple ban vs. no ban indicator…After describing these results (and showing the corresponding event-study figures), I might introduce the index.  I want to emphasize that the author’s index is not incorrect, but it is not as transparent as the setup I am describing and transparency is key to convincing the reader that the research design is valid. </a:t>
            </a:r>
          </a:p>
        </p:txBody>
      </p:sp>
    </p:spTree>
    <p:extLst>
      <p:ext uri="{BB962C8B-B14F-4D97-AF65-F5344CB8AC3E}">
        <p14:creationId xmlns:p14="http://schemas.microsoft.com/office/powerpoint/2010/main" val="3022697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77009-4254-D66B-5D47-09178A20914E}"/>
              </a:ext>
            </a:extLst>
          </p:cNvPr>
          <p:cNvSpPr>
            <a:spLocks noGrp="1"/>
          </p:cNvSpPr>
          <p:nvPr>
            <p:ph type="title"/>
          </p:nvPr>
        </p:nvSpPr>
        <p:spPr>
          <a:xfrm>
            <a:off x="3548448" y="1823223"/>
            <a:ext cx="6229866" cy="1325563"/>
          </a:xfrm>
        </p:spPr>
        <p:txBody>
          <a:bodyPr/>
          <a:lstStyle/>
          <a:p>
            <a:r>
              <a:rPr lang="en-US" dirty="0">
                <a:latin typeface="Palatino Linotype" panose="02040502050505030304" pitchFamily="18" charset="0"/>
              </a:rPr>
              <a:t>Q&amp;A (≈ 10 minutes)</a:t>
            </a:r>
          </a:p>
        </p:txBody>
      </p:sp>
    </p:spTree>
    <p:extLst>
      <p:ext uri="{BB962C8B-B14F-4D97-AF65-F5344CB8AC3E}">
        <p14:creationId xmlns:p14="http://schemas.microsoft.com/office/powerpoint/2010/main" val="3378024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0AB0899F-92CC-4F03-AE99-375B13846225}" vid="{E3288AC6-8055-4991-B73C-87F3D2DE19A8}"/>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PP Template</Template>
  <TotalTime>16777</TotalTime>
  <Words>1023</Words>
  <Application>Microsoft Macintosh PowerPoint</Application>
  <PresentationFormat>Widescreen</PresentationFormat>
  <Paragraphs>92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Palatino Linotype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Q&amp;A (≈ 10 minutes)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Anderson, Mark</dc:creator>
  <cp:lastModifiedBy>Kyle Butts</cp:lastModifiedBy>
  <cp:revision>56</cp:revision>
  <dcterms:created xsi:type="dcterms:W3CDTF">2022-07-20T20:22:44Z</dcterms:created>
  <dcterms:modified xsi:type="dcterms:W3CDTF">2022-08-12T04:37:55Z</dcterms:modified>
</cp:coreProperties>
</file>