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855" r:id="rId4"/>
    <p:sldId id="856" r:id="rId5"/>
    <p:sldId id="857" r:id="rId6"/>
    <p:sldId id="858" r:id="rId7"/>
    <p:sldId id="860" r:id="rId8"/>
    <p:sldId id="859" r:id="rId9"/>
    <p:sldId id="861" r:id="rId10"/>
    <p:sldId id="862" r:id="rId11"/>
    <p:sldId id="8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07A6-F614-B400-67A0-1DBCEC70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E4CBA-4C98-2702-1E39-3CF6F047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33B3-A463-EE2E-3D45-A7D676DC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0477-7931-800A-06AC-681900B9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4D78-F3B3-A8D8-7D5E-483DA6DF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E36-F9D6-36AF-B74A-39D70F7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1BEB-3396-D10B-47CA-F249DE54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9CD4-2F00-60B0-7143-46967F9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DC8F-8FBF-6F18-5CB5-8ECC1610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9F47-2541-44EF-6309-711385E0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15CAD-F80F-AA2E-897E-2290AE58E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20D8-CC01-370B-735B-975C662C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69DF-0BDB-230E-0C7A-C284C81A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6895-4C6F-D905-FED6-1EFBE8BC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D835-AA45-5384-8564-BD6ACF18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375C-E4A7-30B2-87C9-0DAC8352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5B76-7353-E3FA-1472-76F6B2DD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1DDB0-5D39-9722-6BB9-43AC2743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81782-A2A0-2638-D516-D8773A36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B3A11-EF9C-F02E-0711-F7A2CEF6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91A8-5DEB-04A3-8F1C-B5B700ED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CE26-B62A-60A8-98C1-4BC6CD0C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6904-0199-EEF7-40CD-10F11756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3DD8-E908-4E35-DC26-02FEBC99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0AEA-32C2-9013-5A04-DAF889E5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C8C-9545-D2DC-771D-759EB082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7078-3272-01A4-CDC3-AFEE3444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195E0-48AB-A8FE-49D2-7296DB4F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95EF-4699-CE82-79B5-B0A1235A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503E-8BEC-EBBF-EB84-C171E681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7AD9-277A-4778-1717-AB8EE346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9BEF-11B4-9A40-625E-F3242E2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55E6E-D7B7-E80A-801A-783718A6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5D03-E6C7-9CFA-F780-B7864520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B09FF-B5F5-EFE9-DE3F-EEF17F588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4F056-F092-B9C9-265C-660FAB2E7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54E8C-299B-8874-C22C-E699C2E4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29D0C-103D-A431-3234-C56DC94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674E6-64A0-C435-CE70-C7E6016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F88F-4E43-8C14-6215-9D6E445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B82A-F41F-7C88-4018-D0BC81F9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4B214-13B0-A504-4AA4-9F12F11B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8B84D-2537-92C0-9C7F-40708914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7E682-754B-B584-4433-F080DF9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F01A6-0EF8-9E19-7C38-2A302E79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FDC31-2E8F-A1FB-94AB-3D8BAD99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788-B5F2-3C98-C629-C3C57434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FB3D-2107-F8AD-D1FA-A84DEC05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6AA8F-75BD-777B-A585-7AF5F250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BE2B4-EF12-1E5F-2378-306D0A7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73227-3E54-1BE9-6942-385C62F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DE95-48EF-C32F-E9E8-3D5C781F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CE3B-97A9-FE79-F51D-C747C03A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090C5-8013-5710-50D6-6304BCFA6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8F4E-058E-9C4D-967A-CB3BC8787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6863-8CD0-C391-C41C-2522745A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FABA-303A-4EBD-8BCC-D5FC76AD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CF34-FAAF-53CC-E3A1-AE57D1E6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15BA1-2DFA-9ECA-DC16-D325C36B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1473-B0E8-7900-0E39-3E135078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F0FD-7A77-54BC-2316-7570E0F2A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84F9-5915-4105-8249-F88D791789A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3CF2-A6A7-B249-0AB4-DEA37279B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58BF-FE2B-2C83-832F-DC1719FD5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Mixtape: The Podcast">
            <a:extLst>
              <a:ext uri="{FF2B5EF4-FFF2-40B4-BE49-F238E27FC236}">
                <a16:creationId xmlns:a16="http://schemas.microsoft.com/office/drawing/2014/main" id="{F6042501-FDDE-B9E0-17B1-720B4CBE4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986" y="32657"/>
            <a:ext cx="1094014" cy="10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aweb.org/resources/students/grad-prep/funding" TargetMode="External"/><Relationship Id="rId2" Type="http://schemas.openxmlformats.org/officeDocument/2006/relationships/hyperlink" Target="https://www.theihs.org/funding-opportuniti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rwick.ac.uk/fac/soc/economics/staff/crei/vhs/" TargetMode="External"/><Relationship Id="rId2" Type="http://schemas.openxmlformats.org/officeDocument/2006/relationships/hyperlink" Target="http://jenniferdoleac.com/vice-semin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eaweb.org/resources/online-seminars" TargetMode="External"/><Relationship Id="rId4" Type="http://schemas.openxmlformats.org/officeDocument/2006/relationships/hyperlink" Target="https://sites.google.com/view/amleds/hom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5D9332-8D52-8E52-57C9-1A1FA1726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FE20B1-B115-8FE0-52F8-EE974594945D}"/>
              </a:ext>
            </a:extLst>
          </p:cNvPr>
          <p:cNvSpPr txBox="1">
            <a:spLocks/>
          </p:cNvSpPr>
          <p:nvPr/>
        </p:nvSpPr>
        <p:spPr>
          <a:xfrm>
            <a:off x="838200" y="5568641"/>
            <a:ext cx="10515600" cy="719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Palatino Linotype" panose="02040502050505030304" pitchFamily="18" charset="0"/>
              </a:rPr>
              <a:t>Section 6. Conferences and Networking </a:t>
            </a:r>
          </a:p>
        </p:txBody>
      </p:sp>
    </p:spTree>
    <p:extLst>
      <p:ext uri="{BB962C8B-B14F-4D97-AF65-F5344CB8AC3E}">
        <p14:creationId xmlns:p14="http://schemas.microsoft.com/office/powerpoint/2010/main" val="44657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1346662"/>
            <a:ext cx="11986953" cy="522039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 a young professor, should I get involved with my department’s seminar series?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YES!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Many departments try to protect their juniors from service-related duties.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It takes effort to run a seminar series, but as a junior professor this experience can be extremely valuable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Invite people in your area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Invite editors from journals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Even as a graduate student, if your department will let you help in organizing the seminar series, go for it!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If you are in department with a sparse seminar budget, try to find some grant $ to help fund it.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If you are in a department with 5 seminars/week (or more!), get involved with the one specific to your field.  Here is where you do not want to spread yourself too thin.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FFCC9F-C3B2-ABA5-0D5D-7DCDC15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6" y="399010"/>
            <a:ext cx="10515600" cy="72641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Networking: FAQs</a:t>
            </a:r>
          </a:p>
        </p:txBody>
      </p:sp>
    </p:spTree>
    <p:extLst>
      <p:ext uri="{BB962C8B-B14F-4D97-AF65-F5344CB8AC3E}">
        <p14:creationId xmlns:p14="http://schemas.microsoft.com/office/powerpoint/2010/main" val="31356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7009-4254-D66B-5D47-09178A20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48" y="1823223"/>
            <a:ext cx="6229866" cy="1325563"/>
          </a:xfrm>
        </p:spPr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Q&amp;A (≈ 10 minutes)</a:t>
            </a:r>
            <a:br>
              <a:rPr lang="en-US" dirty="0">
                <a:latin typeface="Palatino Linotype" panose="02040502050505030304" pitchFamily="18" charset="0"/>
              </a:rPr>
            </a:br>
            <a:r>
              <a:rPr lang="en-US" dirty="0">
                <a:latin typeface="Palatino Linotype" panose="02040502050505030304" pitchFamily="18" charset="0"/>
              </a:rPr>
              <a:t>+</a:t>
            </a:r>
            <a:br>
              <a:rPr lang="en-US" dirty="0">
                <a:latin typeface="Palatino Linotype" panose="02040502050505030304" pitchFamily="18" charset="0"/>
              </a:rPr>
            </a:br>
            <a:r>
              <a:rPr lang="en-US" dirty="0">
                <a:latin typeface="Palatino Linotype" panose="02040502050505030304" pitchFamily="18" charset="0"/>
              </a:rPr>
              <a:t>Break (≈ 5 minutes) </a:t>
            </a:r>
          </a:p>
        </p:txBody>
      </p:sp>
    </p:spTree>
    <p:extLst>
      <p:ext uri="{BB962C8B-B14F-4D97-AF65-F5344CB8AC3E}">
        <p14:creationId xmlns:p14="http://schemas.microsoft.com/office/powerpoint/2010/main" val="337802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CC9F-C3B2-ABA5-0D5D-7DCDC15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77114"/>
            <a:ext cx="11220450" cy="8810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Conferences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9D46-8500-B0F5-AA06-4640B90F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2326"/>
            <a:ext cx="12192000" cy="55785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There are a lot of economics conferences!  Which ones should I attend?  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I’ll keep this to U.S. conferences…Dan can field questions about European conferences!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As a grad student and junior professor, I went to many conferences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Was able to figure out which ones I liked early in my career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Too much travel, however, comes at a loss of productivity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I think going to 3 or 4 a year is plenty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American Economic Association Annual Meeting 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Regional conference (in order of quality:  SEAs, WEAs, EEAs/MEAs)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A conference specific to your field.  For instance…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Labor: Society of Labor Economics Annual Meeting (SOLEs)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Health: American Society of Health Economists Annual Meeting (</a:t>
            </a:r>
            <a:r>
              <a:rPr lang="en-US" sz="1600" dirty="0" err="1">
                <a:latin typeface="Palatino Linotype" panose="02040502050505030304" pitchFamily="18" charset="0"/>
              </a:rPr>
              <a:t>ASHEcon</a:t>
            </a:r>
            <a:r>
              <a:rPr lang="en-US" sz="1600" dirty="0">
                <a:latin typeface="Palatino Linotype" panose="02040502050505030304" pitchFamily="18" charset="0"/>
              </a:rPr>
              <a:t>)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Environmental/Resources: Association of Environmental and Resource Economists Annual Summer Conference (AERE)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Interdisciplinary conferences that should be on your radar</a:t>
            </a:r>
          </a:p>
          <a:p>
            <a:pPr lvl="1"/>
            <a:r>
              <a:rPr lang="en-US" sz="1600" dirty="0">
                <a:latin typeface="Palatino Linotype" panose="02040502050505030304" pitchFamily="18" charset="0"/>
              </a:rPr>
              <a:t>Population Association of America Annual Meeting (PAAs)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Great place to get research ideas</a:t>
            </a:r>
          </a:p>
          <a:p>
            <a:pPr lvl="1"/>
            <a:r>
              <a:rPr lang="en-US" sz="1600" dirty="0">
                <a:latin typeface="Palatino Linotype" panose="02040502050505030304" pitchFamily="18" charset="0"/>
              </a:rPr>
              <a:t>Association for Education Finance and Policy (AEFP)</a:t>
            </a:r>
          </a:p>
          <a:p>
            <a:pPr lvl="1"/>
            <a:r>
              <a:rPr lang="en-US" sz="1600" dirty="0">
                <a:latin typeface="Palatino Linotype" panose="02040502050505030304" pitchFamily="18" charset="0"/>
              </a:rPr>
              <a:t>Association for Public Policy Analysis and Management Annual Meeting (APPAM)</a:t>
            </a:r>
          </a:p>
          <a:p>
            <a:pPr marL="0" indent="0">
              <a:buNone/>
            </a:pPr>
            <a:endParaRPr lang="en-US" sz="2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46F5-2A14-C24E-4D47-97E008A5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72" y="1253331"/>
            <a:ext cx="1155974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I’ve settled on: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American Economic Association Annual Meeting (aka ASSAs)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Tons of high-quality research 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Great networking opportunities (everyone is there!)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If you can get a paper accepted, high likelihood some very good economists will see your work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Southern Economic Association Annual Meeting (SEAs)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Lower quality if you attend non-organized sessions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Many high-quality organized sessions</a:t>
            </a:r>
          </a:p>
          <a:p>
            <a:pPr lvl="3"/>
            <a:r>
              <a:rPr lang="en-US" sz="1200" dirty="0">
                <a:latin typeface="Palatino Linotype" panose="02040502050505030304" pitchFamily="18" charset="0"/>
              </a:rPr>
              <a:t>Especially the case for applied micro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Low-pressure conference where one can present research in its earlier stages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Economic History Association Annual Meeting (EHAs)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Field-specific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Smaller and more intimate conference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Generally very high quality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NBER meetings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Many to choose from throughout the year</a:t>
            </a:r>
          </a:p>
          <a:p>
            <a:pPr marL="914400" lvl="2" indent="0">
              <a:buNone/>
            </a:pPr>
            <a:r>
              <a:rPr lang="en-US" sz="1400" dirty="0">
                <a:latin typeface="Palatino Linotype" panose="02040502050505030304" pitchFamily="18" charset="0"/>
              </a:rPr>
              <a:t>(fall, spring, and summer meetings)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Summer institute is particularly good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Quality is always very high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F2E2B0-D192-AD97-8909-174D1AEE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489636"/>
            <a:ext cx="10515600" cy="66919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Conferences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2D7A62-E704-7424-8BBF-CEA10599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51" y="302749"/>
            <a:ext cx="2709999" cy="180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DA7C7-9CAC-3530-C383-24C460C73C15}"/>
              </a:ext>
            </a:extLst>
          </p:cNvPr>
          <p:cNvSpPr txBox="1"/>
          <p:nvPr/>
        </p:nvSpPr>
        <p:spPr>
          <a:xfrm>
            <a:off x="7965832" y="413221"/>
            <a:ext cx="199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New Orleans, LA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6CC3A48-9116-EB24-0AC2-E4F3E487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25" y="3665480"/>
            <a:ext cx="2388007" cy="129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1D9B55-22B8-87FC-374C-B9155EED767B}"/>
              </a:ext>
            </a:extLst>
          </p:cNvPr>
          <p:cNvSpPr txBox="1"/>
          <p:nvPr/>
        </p:nvSpPr>
        <p:spPr>
          <a:xfrm>
            <a:off x="5483239" y="3769446"/>
            <a:ext cx="177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La Crosse, WI</a:t>
            </a:r>
          </a:p>
        </p:txBody>
      </p:sp>
      <p:pic>
        <p:nvPicPr>
          <p:cNvPr id="2058" name="Picture 10" descr="the place image">
            <a:extLst>
              <a:ext uri="{FF2B5EF4-FFF2-40B4-BE49-F238E27FC236}">
                <a16:creationId xmlns:a16="http://schemas.microsoft.com/office/drawing/2014/main" id="{0596EA8A-D96D-2EA6-1BA9-03FEFBB8E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15" y="5239331"/>
            <a:ext cx="1616683" cy="161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22BBD0-D192-B1FA-ECFE-9857AFEC4504}"/>
              </a:ext>
            </a:extLst>
          </p:cNvPr>
          <p:cNvSpPr txBox="1"/>
          <p:nvPr/>
        </p:nvSpPr>
        <p:spPr>
          <a:xfrm>
            <a:off x="3601615" y="5266115"/>
            <a:ext cx="183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alatino Linotype" panose="02040502050505030304" pitchFamily="18" charset="0"/>
              </a:rPr>
              <a:t>Cambridge, MA</a:t>
            </a:r>
          </a:p>
        </p:txBody>
      </p:sp>
      <p:pic>
        <p:nvPicPr>
          <p:cNvPr id="1026" name="Picture 2" descr="Fort Lauderdale Beach Hero Image #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10" y="2433110"/>
            <a:ext cx="2704003" cy="152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6253" y="2468595"/>
            <a:ext cx="21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Ft. Lauderdale, FL</a:t>
            </a:r>
          </a:p>
        </p:txBody>
      </p:sp>
    </p:spTree>
    <p:extLst>
      <p:ext uri="{BB962C8B-B14F-4D97-AF65-F5344CB8AC3E}">
        <p14:creationId xmlns:p14="http://schemas.microsoft.com/office/powerpoint/2010/main" val="16249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1B5B-64C0-6E64-2E92-590E0605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2" y="317864"/>
            <a:ext cx="11617235" cy="5477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Palatino Linotype" panose="02040502050505030304" pitchFamily="18" charset="0"/>
              </a:rPr>
              <a:t>Organized sessions vs. Single-paper submissions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Starting in your 4</a:t>
            </a:r>
            <a:r>
              <a:rPr lang="en-US" sz="2400" baseline="30000" dirty="0">
                <a:latin typeface="Palatino Linotype" panose="02040502050505030304" pitchFamily="18" charset="0"/>
              </a:rPr>
              <a:t>th</a:t>
            </a:r>
            <a:r>
              <a:rPr lang="en-US" sz="2400" dirty="0">
                <a:latin typeface="Palatino Linotype" panose="02040502050505030304" pitchFamily="18" charset="0"/>
              </a:rPr>
              <a:t> of 5</a:t>
            </a:r>
            <a:r>
              <a:rPr lang="en-US" sz="2400" baseline="30000" dirty="0">
                <a:latin typeface="Palatino Linotype" panose="02040502050505030304" pitchFamily="18" charset="0"/>
              </a:rPr>
              <a:t>th</a:t>
            </a:r>
            <a:r>
              <a:rPr lang="en-US" sz="2400" dirty="0">
                <a:latin typeface="Palatino Linotype" panose="02040502050505030304" pitchFamily="18" charset="0"/>
              </a:rPr>
              <a:t> year of graduate school, try to organize at least one conference session per year.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Great networking opportunity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Potential to meet future coauthors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Shows you are active in your field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Hand-picking people who you want to read your work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It is really fun!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Single-paper submissions can work out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Probably fine at a higher quality conference, such as the ASSAs.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But, if you submit to, say, the SEAs as a single-paper, there is some chance the room will look like this…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Man in empty theatre">
            <a:extLst>
              <a:ext uri="{FF2B5EF4-FFF2-40B4-BE49-F238E27FC236}">
                <a16:creationId xmlns:a16="http://schemas.microsoft.com/office/drawing/2014/main" id="{4221F955-B228-E598-D71B-3E540A26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91" y="4146778"/>
            <a:ext cx="3905199" cy="26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7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BD28-239B-6014-E691-AD448BBC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3" y="365760"/>
            <a:ext cx="10515600" cy="7937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Template for a conference session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6C12D-8183-769F-6ADB-8BB47CC79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196"/>
            <a:ext cx="3867593" cy="4132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7CF97-98D3-DF7F-C0C1-23128F7D9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82" y="1509203"/>
            <a:ext cx="4212567" cy="4132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40D26-2894-747E-D29D-3A2340125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49" y="1385888"/>
            <a:ext cx="4341351" cy="3734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8CAA2E-F784-B30C-4CAD-115F58231E0E}"/>
              </a:ext>
            </a:extLst>
          </p:cNvPr>
          <p:cNvSpPr txBox="1"/>
          <p:nvPr/>
        </p:nvSpPr>
        <p:spPr>
          <a:xfrm>
            <a:off x="1715589" y="6104709"/>
            <a:ext cx="601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Now go and do this!!!</a:t>
            </a:r>
          </a:p>
        </p:txBody>
      </p:sp>
    </p:spTree>
    <p:extLst>
      <p:ext uri="{BB962C8B-B14F-4D97-AF65-F5344CB8AC3E}">
        <p14:creationId xmlns:p14="http://schemas.microsoft.com/office/powerpoint/2010/main" val="142245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4306-56BA-780C-C5C5-30183336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69" y="280443"/>
            <a:ext cx="10515600" cy="100965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Conferences cost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1CA3-C6EC-9FA7-DB4A-CEEEAB12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3" y="1290094"/>
            <a:ext cx="11956869" cy="4886869"/>
          </a:xfrm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As a junior professor, hopefully this isn’t an issue. 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As a graduate student, this can be a problem</a:t>
            </a:r>
            <a:r>
              <a:rPr lang="en-US" dirty="0"/>
              <a:t>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Departments and advisors may be able to fund some of your travel, but don’t count on this.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Student travel grants at your university, however, likely exist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Application process is usually not too onerous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Can probably fund one or two trips a year this way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Look for funding from the various colleges at your university, but also from research centers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External travel grants also exist, but you have to search for them.  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Some associations will fund grad student travel (e.g., Economic History Association, Agricultural and Applied Economics Association)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Centers at outside universities (e.g., Institute for Humane Studies, </a:t>
            </a:r>
            <a:r>
              <a:rPr lang="en-US" sz="1600" dirty="0">
                <a:latin typeface="Palatino Linotype" panose="02040502050505030304" pitchFamily="18" charset="0"/>
                <a:hlinkClick r:id="rId2"/>
              </a:rPr>
              <a:t>https://www.theihs.org/funding-opportunities/</a:t>
            </a:r>
            <a:r>
              <a:rPr lang="en-US" sz="1600" dirty="0">
                <a:latin typeface="Palatino Linotype" panose="02040502050505030304" pitchFamily="18" charset="0"/>
              </a:rPr>
              <a:t>) 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The AEA maintains a list of various funding opportunities for graduate students: </a:t>
            </a:r>
            <a:r>
              <a:rPr lang="en-US" sz="1600" dirty="0">
                <a:latin typeface="Palatino Linotype" panose="02040502050505030304" pitchFamily="18" charset="0"/>
                <a:hlinkClick r:id="rId3"/>
              </a:rPr>
              <a:t>https://www.aeaweb.org/resources/students/grad-prep/funding</a:t>
            </a:r>
            <a:r>
              <a:rPr lang="en-US" sz="1600" dirty="0">
                <a:latin typeface="Palatino Linotype" panose="0204050205050503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95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66007"/>
            <a:ext cx="10515600" cy="80512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Palatino Linotype" panose="02040502050505030304" pitchFamily="18" charset="0"/>
              </a:rPr>
              <a:t>Virtual Conferences and Seminars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60" y="1071135"/>
            <a:ext cx="11812555" cy="53047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Since COVID, a number of high-quality virtual-only seminar series have been established. 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Examples include: Virtual Crime Economics (</a:t>
            </a:r>
            <a:r>
              <a:rPr lang="en-US" sz="2000" dirty="0" err="1">
                <a:latin typeface="Palatino Linotype" panose="02040502050505030304" pitchFamily="18" charset="0"/>
              </a:rPr>
              <a:t>ViCE</a:t>
            </a:r>
            <a:r>
              <a:rPr lang="en-US" sz="2000" dirty="0">
                <a:latin typeface="Palatino Linotype" panose="02040502050505030304" pitchFamily="18" charset="0"/>
              </a:rPr>
              <a:t>) seminar series (</a:t>
            </a:r>
            <a:r>
              <a:rPr lang="en-US" sz="2000" dirty="0">
                <a:latin typeface="Palatino Linotype" panose="02040502050505030304" pitchFamily="18" charset="0"/>
                <a:hlinkClick r:id="rId2"/>
              </a:rPr>
              <a:t>http://jenniferdoleac.com/vice-seminar/</a:t>
            </a:r>
            <a:r>
              <a:rPr lang="en-US" sz="2000" dirty="0">
                <a:latin typeface="Palatino Linotype" panose="02040502050505030304" pitchFamily="18" charset="0"/>
              </a:rPr>
              <a:t>); Virtual Economic History seminar series (</a:t>
            </a:r>
            <a:r>
              <a:rPr lang="en-US" sz="2000" dirty="0">
                <a:latin typeface="Palatino Linotype" panose="02040502050505030304" pitchFamily="18" charset="0"/>
                <a:hlinkClick r:id="rId3"/>
              </a:rPr>
              <a:t>https://warwick.ac.uk/fac/soc/economics/staff/crei/vhs/</a:t>
            </a:r>
            <a:r>
              <a:rPr lang="en-US" sz="2000" dirty="0">
                <a:latin typeface="Palatino Linotype" panose="02040502050505030304" pitchFamily="18" charset="0"/>
              </a:rPr>
              <a:t>); Applied Machine Learning, Economics, and Data Science (AMLEDS) seminar series (</a:t>
            </a:r>
            <a:r>
              <a:rPr lang="en-US" sz="2000" dirty="0">
                <a:latin typeface="Palatino Linotype" panose="02040502050505030304" pitchFamily="18" charset="0"/>
                <a:hlinkClick r:id="rId4"/>
              </a:rPr>
              <a:t>https://sites.google.com/view/amleds/home</a:t>
            </a:r>
            <a:r>
              <a:rPr lang="en-US" sz="2000" dirty="0">
                <a:latin typeface="Palatino Linotype" panose="02040502050505030304" pitchFamily="18" charset="0"/>
              </a:rPr>
              <a:t>)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AEA maintains a long list of online seminars: </a:t>
            </a:r>
            <a:r>
              <a:rPr lang="en-US" sz="2000" dirty="0">
                <a:latin typeface="Palatino Linotype" panose="02040502050505030304" pitchFamily="18" charset="0"/>
                <a:hlinkClick r:id="rId5"/>
              </a:rPr>
              <a:t>https://www.aeaweb.org/resources/online-seminars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Great way to keep up with research in your field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But, keep in mind the productivity trade off associated with sitting in seminars all day long!  </a:t>
            </a: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Harder to connect with other economists virtually.  Don’t consider virtual conferences and seminars as a substitute for in-person meetings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I’ve met future co-authors at in-person conferences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I’ve never met a future co-author at a virtual conference</a:t>
            </a:r>
          </a:p>
        </p:txBody>
      </p:sp>
    </p:spTree>
    <p:extLst>
      <p:ext uri="{BB962C8B-B14F-4D97-AF65-F5344CB8AC3E}">
        <p14:creationId xmlns:p14="http://schemas.microsoft.com/office/powerpoint/2010/main" val="19085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CC9F-C3B2-ABA5-0D5D-7DCDC15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77114"/>
            <a:ext cx="11220450" cy="8810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9D46-8500-B0F5-AA06-4640B90F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2326"/>
            <a:ext cx="12192000" cy="5578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u="sng" dirty="0">
                <a:latin typeface="Palatino Linotype" panose="02040502050505030304" pitchFamily="18" charset="0"/>
              </a:rPr>
              <a:t>Identifying potential co-authors (or just future friends in your field)</a:t>
            </a:r>
          </a:p>
          <a:p>
            <a:r>
              <a:rPr lang="en-US" sz="2600" dirty="0">
                <a:latin typeface="Palatino Linotype" panose="02040502050505030304" pitchFamily="18" charset="0"/>
              </a:rPr>
              <a:t>Conferences!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Avoid the “helicopter” approach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Don’t go into “hover mode” and look like a stalker!  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Walk-up, introduce yourself, and be ready with a research-specific conversation starter.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Be approachable, circulate, look open and engaged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Don’t be a “fan-girl” or “fan-guy”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It is great to meet the big-names, VIPs, guest speakers, etc., but don’t spend your entire time trying to connect with them.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Spend your time listening, learning and connecting with others who have similar interests.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Dinners and “meet-ups” are a great way to network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Your department’s seminar series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Don’t be shy…get on the speaker’s schedule!  </a:t>
            </a:r>
            <a:endParaRPr lang="en-US" sz="1800" dirty="0">
              <a:latin typeface="Palatino Linotype" panose="02040502050505030304" pitchFamily="18" charset="0"/>
            </a:endParaRP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Do not forgo these opportunities, especially as a graduate student.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These meetings probably won’t turn into co-authorships, but they can be extremely valuable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Do not be afraid to “cold-call” someone via email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The worst thing they can do is ignore your email…that’s a pretty low-cost outcome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Send a draft of one of your working papers and </a:t>
            </a:r>
            <a:r>
              <a:rPr lang="en-US" sz="2200" b="1" i="1" dirty="0">
                <a:latin typeface="Palatino Linotype" panose="02040502050505030304" pitchFamily="18" charset="0"/>
              </a:rPr>
              <a:t>politely</a:t>
            </a:r>
            <a:r>
              <a:rPr lang="en-US" sz="2200" dirty="0">
                <a:latin typeface="Palatino Linotype" panose="02040502050505030304" pitchFamily="18" charset="0"/>
              </a:rPr>
              <a:t> ask for feedback.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This is how I met Dan!</a:t>
            </a:r>
          </a:p>
          <a:p>
            <a:pPr lvl="2"/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5591"/>
            <a:ext cx="12191999" cy="54697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Do I need to try and write with as many people in my field as possible?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 thought I needed to cast a broad co-author net early in my career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This might be the only way you can find a good “match”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But, once you’ve identified a few people who you work well with, do not feel like you need to write with everyone else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Working with people who you do not mesh well with (for whatever reason) can be a disaster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If you have a couple of great co-authors, just write lots of papers with them.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Dan and I have published 21 papers together!</a:t>
            </a:r>
          </a:p>
          <a:p>
            <a:pPr lvl="2"/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Should I cold-call someone and ask for their data?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If the data are publicly available, I (and others) view this as an annoying request. 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If the data are not publicly available, and the author is free to share them, then the request is acceptable.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But, don’t come across as pushy or entitled because we live in a world where data sharing is encouraged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Be EXTREMELY appreciative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Remember, it could have taken the author an exceedingly long time to collect the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FFCC9F-C3B2-ABA5-0D5D-7DCDC15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8" y="199506"/>
            <a:ext cx="10515600" cy="79291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Networking: FAQs</a:t>
            </a:r>
          </a:p>
        </p:txBody>
      </p:sp>
    </p:spTree>
    <p:extLst>
      <p:ext uri="{BB962C8B-B14F-4D97-AF65-F5344CB8AC3E}">
        <p14:creationId xmlns:p14="http://schemas.microsoft.com/office/powerpoint/2010/main" val="26060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AB0899F-92CC-4F03-AE99-375B13846225}" vid="{E3288AC6-8055-4991-B73C-87F3D2DE19A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 Template</Template>
  <TotalTime>18746</TotalTime>
  <Words>1392</Words>
  <Application>Microsoft Macintosh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Conferences</vt:lpstr>
      <vt:lpstr>Conferences</vt:lpstr>
      <vt:lpstr>PowerPoint Presentation</vt:lpstr>
      <vt:lpstr>Template for a conference session submission</vt:lpstr>
      <vt:lpstr>Conferences cost money</vt:lpstr>
      <vt:lpstr>Virtual Conferences and Seminars</vt:lpstr>
      <vt:lpstr>Networking</vt:lpstr>
      <vt:lpstr>Networking: FAQs</vt:lpstr>
      <vt:lpstr>Networking: FAQs</vt:lpstr>
      <vt:lpstr>Q&amp;A (≈ 10 minutes) + Break (≈ 5 minutes)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Mark</dc:creator>
  <cp:lastModifiedBy>Kyle Butts</cp:lastModifiedBy>
  <cp:revision>89</cp:revision>
  <dcterms:created xsi:type="dcterms:W3CDTF">2022-07-20T20:22:44Z</dcterms:created>
  <dcterms:modified xsi:type="dcterms:W3CDTF">2022-08-12T04:39:16Z</dcterms:modified>
</cp:coreProperties>
</file>