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0.svg" ContentType="image/svg+xml"/>
  <Override PartName="/ppt/media/image3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6"/>
  </p:notesMasterIdLst>
  <p:handoutMasterIdLst>
    <p:handoutMasterId r:id="rId107"/>
  </p:handoutMasterIdLst>
  <p:sldIdLst>
    <p:sldId id="913" r:id="rId4"/>
    <p:sldId id="584" r:id="rId5"/>
    <p:sldId id="585" r:id="rId7"/>
    <p:sldId id="586" r:id="rId8"/>
    <p:sldId id="587" r:id="rId9"/>
    <p:sldId id="309" r:id="rId10"/>
    <p:sldId id="899" r:id="rId11"/>
    <p:sldId id="658" r:id="rId12"/>
    <p:sldId id="776" r:id="rId13"/>
    <p:sldId id="777" r:id="rId14"/>
    <p:sldId id="778" r:id="rId15"/>
    <p:sldId id="900" r:id="rId16"/>
    <p:sldId id="780" r:id="rId17"/>
    <p:sldId id="779" r:id="rId18"/>
    <p:sldId id="901" r:id="rId19"/>
    <p:sldId id="781" r:id="rId20"/>
    <p:sldId id="902" r:id="rId21"/>
    <p:sldId id="783" r:id="rId22"/>
    <p:sldId id="782" r:id="rId23"/>
    <p:sldId id="784" r:id="rId24"/>
    <p:sldId id="785" r:id="rId25"/>
    <p:sldId id="786" r:id="rId26"/>
    <p:sldId id="807" r:id="rId27"/>
    <p:sldId id="788" r:id="rId28"/>
    <p:sldId id="789" r:id="rId29"/>
    <p:sldId id="790" r:id="rId30"/>
    <p:sldId id="791" r:id="rId31"/>
    <p:sldId id="903" r:id="rId32"/>
    <p:sldId id="792" r:id="rId33"/>
    <p:sldId id="794" r:id="rId34"/>
    <p:sldId id="795" r:id="rId35"/>
    <p:sldId id="799" r:id="rId36"/>
    <p:sldId id="800" r:id="rId37"/>
    <p:sldId id="808" r:id="rId38"/>
    <p:sldId id="801" r:id="rId39"/>
    <p:sldId id="809" r:id="rId40"/>
    <p:sldId id="802" r:id="rId41"/>
    <p:sldId id="803" r:id="rId42"/>
    <p:sldId id="804" r:id="rId43"/>
    <p:sldId id="806" r:id="rId44"/>
    <p:sldId id="810" r:id="rId45"/>
    <p:sldId id="904" r:id="rId46"/>
    <p:sldId id="811" r:id="rId47"/>
    <p:sldId id="812" r:id="rId48"/>
    <p:sldId id="813" r:id="rId49"/>
    <p:sldId id="814" r:id="rId50"/>
    <p:sldId id="815" r:id="rId51"/>
    <p:sldId id="816" r:id="rId52"/>
    <p:sldId id="905" r:id="rId53"/>
    <p:sldId id="817" r:id="rId54"/>
    <p:sldId id="818" r:id="rId55"/>
    <p:sldId id="819" r:id="rId56"/>
    <p:sldId id="820" r:id="rId57"/>
    <p:sldId id="837" r:id="rId58"/>
    <p:sldId id="856" r:id="rId59"/>
    <p:sldId id="821" r:id="rId60"/>
    <p:sldId id="906" r:id="rId61"/>
    <p:sldId id="838" r:id="rId62"/>
    <p:sldId id="839" r:id="rId63"/>
    <p:sldId id="840" r:id="rId64"/>
    <p:sldId id="841" r:id="rId65"/>
    <p:sldId id="842" r:id="rId66"/>
    <p:sldId id="907" r:id="rId67"/>
    <p:sldId id="843" r:id="rId68"/>
    <p:sldId id="844" r:id="rId69"/>
    <p:sldId id="845" r:id="rId70"/>
    <p:sldId id="846" r:id="rId71"/>
    <p:sldId id="848" r:id="rId72"/>
    <p:sldId id="849" r:id="rId73"/>
    <p:sldId id="850" r:id="rId74"/>
    <p:sldId id="908" r:id="rId75"/>
    <p:sldId id="852" r:id="rId76"/>
    <p:sldId id="854" r:id="rId77"/>
    <p:sldId id="855" r:id="rId78"/>
    <p:sldId id="857" r:id="rId79"/>
    <p:sldId id="859" r:id="rId80"/>
    <p:sldId id="860" r:id="rId81"/>
    <p:sldId id="861" r:id="rId82"/>
    <p:sldId id="862" r:id="rId83"/>
    <p:sldId id="909" r:id="rId84"/>
    <p:sldId id="863" r:id="rId85"/>
    <p:sldId id="872" r:id="rId86"/>
    <p:sldId id="864" r:id="rId87"/>
    <p:sldId id="866" r:id="rId88"/>
    <p:sldId id="867" r:id="rId89"/>
    <p:sldId id="868" r:id="rId90"/>
    <p:sldId id="869" r:id="rId91"/>
    <p:sldId id="870" r:id="rId92"/>
    <p:sldId id="910" r:id="rId93"/>
    <p:sldId id="871" r:id="rId94"/>
    <p:sldId id="874" r:id="rId95"/>
    <p:sldId id="875" r:id="rId96"/>
    <p:sldId id="877" r:id="rId97"/>
    <p:sldId id="878" r:id="rId98"/>
    <p:sldId id="879" r:id="rId99"/>
    <p:sldId id="881" r:id="rId100"/>
    <p:sldId id="882" r:id="rId101"/>
    <p:sldId id="883" r:id="rId102"/>
    <p:sldId id="886" r:id="rId103"/>
    <p:sldId id="888" r:id="rId104"/>
    <p:sldId id="889" r:id="rId105"/>
    <p:sldId id="617" r:id="rId106"/>
  </p:sldIdLst>
  <p:sldSz cx="12190095" cy="6859270"/>
  <p:notesSz cx="6858000" cy="9144000"/>
  <p:custDataLst>
    <p:tags r:id="rId112"/>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69" userDrawn="1">
          <p15:clr>
            <a:srgbClr val="A4A3A4"/>
          </p15:clr>
        </p15:guide>
        <p15:guide id="2" pos="626" userDrawn="1">
          <p15:clr>
            <a:srgbClr val="A4A3A4"/>
          </p15:clr>
        </p15:guide>
        <p15:guide id="3" pos="701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蒙蒙" initials="xmm" lastIdx="10" clrIdx="0"/>
  <p:cmAuthor id="2" name="LD" initials="L" lastIdx="2" clrIdx="1"/>
  <p:cmAuthor id="3" name="Lv0593" initials="L"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595959"/>
    <a:srgbClr val="FAFAFA"/>
    <a:srgbClr val="FF0000"/>
    <a:srgbClr val="11D023"/>
    <a:srgbClr val="F2F2F2"/>
    <a:srgbClr val="1369B2"/>
    <a:srgbClr val="006BBC"/>
    <a:srgbClr val="0075CC"/>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2" autoAdjust="0"/>
    <p:restoredTop sz="94660" autoAdjust="0"/>
  </p:normalViewPr>
  <p:slideViewPr>
    <p:cSldViewPr showGuides="1">
      <p:cViewPr varScale="1">
        <p:scale>
          <a:sx n="87" d="100"/>
          <a:sy n="87" d="100"/>
        </p:scale>
        <p:origin x="768" y="82"/>
      </p:cViewPr>
      <p:guideLst>
        <p:guide orient="horz" pos="1069"/>
        <p:guide pos="626"/>
        <p:guide pos="701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672"/>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notesMaster" Target="notesMasters/notesMaster1.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2" Type="http://schemas.openxmlformats.org/officeDocument/2006/relationships/tags" Target="tags/tag547.xml"/><Relationship Id="rId111" Type="http://schemas.openxmlformats.org/officeDocument/2006/relationships/commentAuthors" Target="commentAuthors.xml"/><Relationship Id="rId110" Type="http://schemas.openxmlformats.org/officeDocument/2006/relationships/tableStyles" Target="tableStyles.xml"/><Relationship Id="rId11" Type="http://schemas.openxmlformats.org/officeDocument/2006/relationships/slide" Target="slides/slide7.xml"/><Relationship Id="rId109" Type="http://schemas.openxmlformats.org/officeDocument/2006/relationships/viewProps" Target="viewProps.xml"/><Relationship Id="rId108" Type="http://schemas.openxmlformats.org/officeDocument/2006/relationships/presProps" Target="presProps.xml"/><Relationship Id="rId107" Type="http://schemas.openxmlformats.org/officeDocument/2006/relationships/handoutMaster" Target="handoutMasters/handoutMaster1.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endParaRPr lang="zh-CN" altLang="en-US"/>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endParaRPr lang="zh-CN" altLang="en-US"/>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endParaRPr lang="zh-CN" altLang="en-US">
              <a:sym typeface="+mn-ea"/>
            </a:endParaRP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endParaRPr lang="zh-CN" altLang="en-US"/>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3131" y="2202951"/>
            <a:ext cx="12193544" cy="2327529"/>
            <a:chOff x="169683" y="177982"/>
            <a:chExt cx="3937015" cy="751234"/>
          </a:xfrm>
        </p:grpSpPr>
        <p:sp>
          <p:nvSpPr>
            <p:cNvPr id="44" name="等腰三角形 43"/>
            <p:cNvSpPr/>
            <p:nvPr/>
          </p:nvSpPr>
          <p:spPr>
            <a:xfrm>
              <a:off x="1587695"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169683" y="57270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48467" y="177982"/>
              <a:ext cx="1418233" cy="751234"/>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10631710"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8903743"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9767727"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7175776"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039760"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4" Type="http://schemas.openxmlformats.org/officeDocument/2006/relationships/theme" Target="../theme/theme2.xml"/><Relationship Id="rId13" Type="http://schemas.openxmlformats.org/officeDocument/2006/relationships/slideLayout" Target="../slideLayouts/slideLayout21.xml"/><Relationship Id="rId12" Type="http://schemas.openxmlformats.org/officeDocument/2006/relationships/slideLayout" Target="../slideLayouts/slideLayout20.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latin typeface="微软雅黑" panose="020B0503020204020204" pitchFamily="34" charset="-122"/>
                <a:ea typeface="微软雅黑" panose="020B0503020204020204" pitchFamily="34" charset="-122"/>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微软雅黑" panose="020B0503020204020204" pitchFamily="34" charset="-122"/>
          <a:ea typeface="微软雅黑" panose="020B0503020204020204" pitchFamily="34" charset="-122"/>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微软雅黑" panose="020B0503020204020204" pitchFamily="34" charset="-122"/>
          <a:ea typeface="微软雅黑" panose="020B0503020204020204" pitchFamily="34" charset="-122"/>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9" Type="http://schemas.openxmlformats.org/officeDocument/2006/relationships/notesSlide" Target="../notesSlides/notesSlide9.xml"/><Relationship Id="rId18" Type="http://schemas.openxmlformats.org/officeDocument/2006/relationships/slideLayout" Target="../slideLayouts/slideLayout10.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tags" Target="../tags/tag54.xml"/></Relationships>
</file>

<file path=ppt/slides/_rels/slide100.xml.rels><?xml version="1.0" encoding="UTF-8" standalone="yes"?>
<Relationships xmlns="http://schemas.openxmlformats.org/package/2006/relationships"><Relationship Id="rId9" Type="http://schemas.openxmlformats.org/officeDocument/2006/relationships/tags" Target="../tags/tag544.xml"/><Relationship Id="rId8" Type="http://schemas.openxmlformats.org/officeDocument/2006/relationships/tags" Target="../tags/tag543.xml"/><Relationship Id="rId7" Type="http://schemas.openxmlformats.org/officeDocument/2006/relationships/tags" Target="../tags/tag542.xml"/><Relationship Id="rId6" Type="http://schemas.openxmlformats.org/officeDocument/2006/relationships/tags" Target="../tags/tag541.xml"/><Relationship Id="rId5" Type="http://schemas.openxmlformats.org/officeDocument/2006/relationships/tags" Target="../tags/tag540.xml"/><Relationship Id="rId4" Type="http://schemas.openxmlformats.org/officeDocument/2006/relationships/tags" Target="../tags/tag539.xml"/><Relationship Id="rId3" Type="http://schemas.openxmlformats.org/officeDocument/2006/relationships/image" Target="../media/image32.svg"/><Relationship Id="rId2" Type="http://schemas.openxmlformats.org/officeDocument/2006/relationships/image" Target="../media/image31.png"/><Relationship Id="rId14" Type="http://schemas.openxmlformats.org/officeDocument/2006/relationships/notesSlide" Target="../notesSlides/notesSlide99.xml"/><Relationship Id="rId13" Type="http://schemas.openxmlformats.org/officeDocument/2006/relationships/slideLayout" Target="../slideLayouts/slideLayout10.xml"/><Relationship Id="rId12" Type="http://schemas.openxmlformats.org/officeDocument/2006/relationships/image" Target="../media/image34.png"/><Relationship Id="rId11" Type="http://schemas.openxmlformats.org/officeDocument/2006/relationships/tags" Target="../tags/tag546.xml"/><Relationship Id="rId10" Type="http://schemas.openxmlformats.org/officeDocument/2006/relationships/tags" Target="../tags/tag545.xml"/><Relationship Id="rId1" Type="http://schemas.openxmlformats.org/officeDocument/2006/relationships/tags" Target="../tags/tag538.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0.xml"/><Relationship Id="rId4" Type="http://schemas.openxmlformats.org/officeDocument/2006/relationships/tags" Target="../tags/tag74.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10.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image" Target="../media/image3.png"/><Relationship Id="rId1" Type="http://schemas.openxmlformats.org/officeDocument/2006/relationships/tags" Target="../tags/tag75.xml"/></Relationships>
</file>

<file path=ppt/slides/_rels/slide13.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tags" Target="../tags/tag87.xml"/><Relationship Id="rId7" Type="http://schemas.openxmlformats.org/officeDocument/2006/relationships/tags" Target="../tags/tag86.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3" Type="http://schemas.openxmlformats.org/officeDocument/2006/relationships/tags" Target="../tags/tag82.xml"/><Relationship Id="rId26" Type="http://schemas.openxmlformats.org/officeDocument/2006/relationships/notesSlide" Target="../notesSlides/notesSlide12.xml"/><Relationship Id="rId25" Type="http://schemas.openxmlformats.org/officeDocument/2006/relationships/slideLayout" Target="../slideLayouts/slideLayout10.xml"/><Relationship Id="rId24" Type="http://schemas.openxmlformats.org/officeDocument/2006/relationships/tags" Target="../tags/tag103.xml"/><Relationship Id="rId23" Type="http://schemas.openxmlformats.org/officeDocument/2006/relationships/tags" Target="../tags/tag102.xml"/><Relationship Id="rId22" Type="http://schemas.openxmlformats.org/officeDocument/2006/relationships/tags" Target="../tags/tag101.xml"/><Relationship Id="rId21" Type="http://schemas.openxmlformats.org/officeDocument/2006/relationships/tags" Target="../tags/tag100.xml"/><Relationship Id="rId20" Type="http://schemas.openxmlformats.org/officeDocument/2006/relationships/tags" Target="../tags/tag99.xml"/><Relationship Id="rId2" Type="http://schemas.openxmlformats.org/officeDocument/2006/relationships/tags" Target="../tags/tag81.xml"/><Relationship Id="rId19" Type="http://schemas.openxmlformats.org/officeDocument/2006/relationships/tags" Target="../tags/tag98.xml"/><Relationship Id="rId18" Type="http://schemas.openxmlformats.org/officeDocument/2006/relationships/tags" Target="../tags/tag97.xml"/><Relationship Id="rId17" Type="http://schemas.openxmlformats.org/officeDocument/2006/relationships/tags" Target="../tags/tag96.xml"/><Relationship Id="rId16" Type="http://schemas.openxmlformats.org/officeDocument/2006/relationships/tags" Target="../tags/tag95.xml"/><Relationship Id="rId15" Type="http://schemas.openxmlformats.org/officeDocument/2006/relationships/tags" Target="../tags/tag94.xml"/><Relationship Id="rId14" Type="http://schemas.openxmlformats.org/officeDocument/2006/relationships/tags" Target="../tags/tag93.xml"/><Relationship Id="rId13" Type="http://schemas.openxmlformats.org/officeDocument/2006/relationships/tags" Target="../tags/tag92.xml"/><Relationship Id="rId12" Type="http://schemas.openxmlformats.org/officeDocument/2006/relationships/tags" Target="../tags/tag91.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0.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image" Target="../media/image3.png"/><Relationship Id="rId1" Type="http://schemas.openxmlformats.org/officeDocument/2006/relationships/tags" Target="../tags/tag104.xml"/></Relationships>
</file>

<file path=ppt/slides/_rels/slide16.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2" Type="http://schemas.openxmlformats.org/officeDocument/2006/relationships/notesSlide" Target="../notesSlides/notesSlide15.xml"/><Relationship Id="rId21" Type="http://schemas.openxmlformats.org/officeDocument/2006/relationships/slideLayout" Target="../slideLayouts/slideLayout10.xml"/><Relationship Id="rId20" Type="http://schemas.openxmlformats.org/officeDocument/2006/relationships/tags" Target="../tags/tag128.xml"/><Relationship Id="rId2" Type="http://schemas.openxmlformats.org/officeDocument/2006/relationships/tags" Target="../tags/tag110.xml"/><Relationship Id="rId19" Type="http://schemas.openxmlformats.org/officeDocument/2006/relationships/tags" Target="../tags/tag127.xml"/><Relationship Id="rId18" Type="http://schemas.openxmlformats.org/officeDocument/2006/relationships/tags" Target="../tags/tag126.xml"/><Relationship Id="rId17" Type="http://schemas.openxmlformats.org/officeDocument/2006/relationships/tags" Target="../tags/tag125.xml"/><Relationship Id="rId16" Type="http://schemas.openxmlformats.org/officeDocument/2006/relationships/tags" Target="../tags/tag124.xml"/><Relationship Id="rId15" Type="http://schemas.openxmlformats.org/officeDocument/2006/relationships/tags" Target="../tags/tag123.xml"/><Relationship Id="rId14" Type="http://schemas.openxmlformats.org/officeDocument/2006/relationships/tags" Target="../tags/tag122.xml"/><Relationship Id="rId13" Type="http://schemas.openxmlformats.org/officeDocument/2006/relationships/tags" Target="../tags/tag121.xml"/><Relationship Id="rId12" Type="http://schemas.openxmlformats.org/officeDocument/2006/relationships/tags" Target="../tags/tag120.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tags" Target="../tags/tag109.xml"/></Relationships>
</file>

<file path=ppt/slides/_rels/slide17.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10.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image" Target="../media/image3.png"/><Relationship Id="rId1" Type="http://schemas.openxmlformats.org/officeDocument/2006/relationships/tags" Target="../tags/tag129.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10.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10.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image" Target="../media/image4.png"/><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tags" Target="../tags/tag151.xml"/><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23.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hyperlink" Target="http://stu.ityxb.com/ebookview/4b93c0d6f3dc361d78365a6e98c8fee2" TargetMode="External"/><Relationship Id="rId5" Type="http://schemas.openxmlformats.org/officeDocument/2006/relationships/tags" Target="../tags/tag159.xml"/><Relationship Id="rId4" Type="http://schemas.openxmlformats.org/officeDocument/2006/relationships/image" Target="../media/image8.png"/><Relationship Id="rId3" Type="http://schemas.openxmlformats.org/officeDocument/2006/relationships/tags" Target="../tags/tag158.xml"/><Relationship Id="rId2" Type="http://schemas.openxmlformats.org/officeDocument/2006/relationships/tags" Target="../tags/tag157.xml"/><Relationship Id="rId14" Type="http://schemas.openxmlformats.org/officeDocument/2006/relationships/notesSlide" Target="../notesSlides/notesSlide22.xml"/><Relationship Id="rId13" Type="http://schemas.openxmlformats.org/officeDocument/2006/relationships/slideLayout" Target="../slideLayouts/slideLayout10.xml"/><Relationship Id="rId12" Type="http://schemas.openxmlformats.org/officeDocument/2006/relationships/tags" Target="../tags/tag163.xml"/><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tags" Target="../tags/tag156.xml"/></Relationships>
</file>

<file path=ppt/slides/_rels/slide24.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hyperlink" Target="https://stu.ityxb.com/ebookview/9d695fbaa7577764f2e82e634039f2ad" TargetMode="External"/><Relationship Id="rId5" Type="http://schemas.openxmlformats.org/officeDocument/2006/relationships/tags" Target="../tags/tag167.xml"/><Relationship Id="rId4" Type="http://schemas.openxmlformats.org/officeDocument/2006/relationships/image" Target="../media/image8.png"/><Relationship Id="rId3" Type="http://schemas.openxmlformats.org/officeDocument/2006/relationships/tags" Target="../tags/tag166.xml"/><Relationship Id="rId2" Type="http://schemas.openxmlformats.org/officeDocument/2006/relationships/tags" Target="../tags/tag165.xml"/><Relationship Id="rId14" Type="http://schemas.openxmlformats.org/officeDocument/2006/relationships/notesSlide" Target="../notesSlides/notesSlide23.xml"/><Relationship Id="rId13" Type="http://schemas.openxmlformats.org/officeDocument/2006/relationships/slideLayout" Target="../slideLayouts/slideLayout10.xml"/><Relationship Id="rId12" Type="http://schemas.openxmlformats.org/officeDocument/2006/relationships/tags" Target="../tags/tag171.xml"/><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tags" Target="../tags/tag164.xml"/></Relationships>
</file>

<file path=ppt/slides/_rels/slide25.xml.rels><?xml version="1.0" encoding="UTF-8" standalone="yes"?>
<Relationships xmlns="http://schemas.openxmlformats.org/package/2006/relationships"><Relationship Id="rId9" Type="http://schemas.openxmlformats.org/officeDocument/2006/relationships/tags" Target="../tags/tag178.xml"/><Relationship Id="rId8" Type="http://schemas.openxmlformats.org/officeDocument/2006/relationships/tags" Target="../tags/tag177.xml"/><Relationship Id="rId7" Type="http://schemas.openxmlformats.org/officeDocument/2006/relationships/tags" Target="../tags/tag176.xml"/><Relationship Id="rId6" Type="http://schemas.openxmlformats.org/officeDocument/2006/relationships/hyperlink" Target="https://stu.ityxb.com/ebookview/29e786ad9c932a2fa51a03d7b9c12ec5" TargetMode="External"/><Relationship Id="rId5" Type="http://schemas.openxmlformats.org/officeDocument/2006/relationships/tags" Target="../tags/tag175.xml"/><Relationship Id="rId4" Type="http://schemas.openxmlformats.org/officeDocument/2006/relationships/image" Target="../media/image8.png"/><Relationship Id="rId3" Type="http://schemas.openxmlformats.org/officeDocument/2006/relationships/tags" Target="../tags/tag174.xml"/><Relationship Id="rId2" Type="http://schemas.openxmlformats.org/officeDocument/2006/relationships/tags" Target="../tags/tag173.xml"/><Relationship Id="rId14" Type="http://schemas.openxmlformats.org/officeDocument/2006/relationships/notesSlide" Target="../notesSlides/notesSlide24.xml"/><Relationship Id="rId13" Type="http://schemas.openxmlformats.org/officeDocument/2006/relationships/slideLayout" Target="../slideLayouts/slideLayout10.xml"/><Relationship Id="rId12" Type="http://schemas.openxmlformats.org/officeDocument/2006/relationships/tags" Target="../tags/tag179.xml"/><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tags" Target="../tags/tag172.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tags" Target="../tags/tag183.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tags" Target="../tags/tag184.xml"/></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10.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image" Target="../media/image3.png"/><Relationship Id="rId1" Type="http://schemas.openxmlformats.org/officeDocument/2006/relationships/tags" Target="../tags/tag188.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10.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9.xml"/><Relationship Id="rId2" Type="http://schemas.openxmlformats.org/officeDocument/2006/relationships/tags" Target="../tags/tag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tags" Target="../tags/tag200.xml"/><Relationship Id="rId3" Type="http://schemas.openxmlformats.org/officeDocument/2006/relationships/tags" Target="../tags/tag199.xml"/><Relationship Id="rId2" Type="http://schemas.openxmlformats.org/officeDocument/2006/relationships/tags" Target="../tags/tag198.xml"/><Relationship Id="rId1" Type="http://schemas.openxmlformats.org/officeDocument/2006/relationships/tags" Target="../tags/tag197.xml"/></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s>
</file>

<file path=ppt/slides/_rels/slide33.xml.rels><?xml version="1.0" encoding="UTF-8" standalone="yes"?>
<Relationships xmlns="http://schemas.openxmlformats.org/package/2006/relationships"><Relationship Id="rId9" Type="http://schemas.openxmlformats.org/officeDocument/2006/relationships/notesSlide" Target="../notesSlides/notesSlide32.xml"/><Relationship Id="rId8" Type="http://schemas.openxmlformats.org/officeDocument/2006/relationships/slideLayout" Target="../slideLayouts/slideLayout10.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s>
</file>

<file path=ppt/slides/_rels/slide34.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tags" Target="../tags/tag222.xml"/><Relationship Id="rId6" Type="http://schemas.openxmlformats.org/officeDocument/2006/relationships/tags" Target="../tags/tag221.xml"/><Relationship Id="rId5" Type="http://schemas.openxmlformats.org/officeDocument/2006/relationships/tags" Target="../tags/tag220.xml"/><Relationship Id="rId4" Type="http://schemas.openxmlformats.org/officeDocument/2006/relationships/tags" Target="../tags/tag219.xml"/><Relationship Id="rId3" Type="http://schemas.openxmlformats.org/officeDocument/2006/relationships/tags" Target="../tags/tag218.xml"/><Relationship Id="rId2" Type="http://schemas.openxmlformats.org/officeDocument/2006/relationships/tags" Target="../tags/tag217.xml"/><Relationship Id="rId12" Type="http://schemas.openxmlformats.org/officeDocument/2006/relationships/notesSlide" Target="../notesSlides/notesSlide33.xml"/><Relationship Id="rId11" Type="http://schemas.openxmlformats.org/officeDocument/2006/relationships/slideLayout" Target="../slideLayouts/slideLayout10.xml"/><Relationship Id="rId10" Type="http://schemas.openxmlformats.org/officeDocument/2006/relationships/tags" Target="../tags/tag225.xml"/><Relationship Id="rId1" Type="http://schemas.openxmlformats.org/officeDocument/2006/relationships/tags" Target="../tags/tag216.xml"/></Relationships>
</file>

<file path=ppt/slides/_rels/slide35.xml.rels><?xml version="1.0" encoding="UTF-8" standalone="yes"?>
<Relationships xmlns="http://schemas.openxmlformats.org/package/2006/relationships"><Relationship Id="rId7" Type="http://schemas.openxmlformats.org/officeDocument/2006/relationships/notesSlide" Target="../notesSlides/notesSlide34.xml"/><Relationship Id="rId6" Type="http://schemas.openxmlformats.org/officeDocument/2006/relationships/slideLayout" Target="../slideLayouts/slideLayout10.xml"/><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s>
</file>

<file path=ppt/slides/_rels/slide36.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hyperlink" Target="https://stu.ityxb.com/ebookview/261e47d30ab3386d9a481b4a7eb18594" TargetMode="External"/><Relationship Id="rId5" Type="http://schemas.openxmlformats.org/officeDocument/2006/relationships/tags" Target="../tags/tag234.xml"/><Relationship Id="rId4" Type="http://schemas.openxmlformats.org/officeDocument/2006/relationships/image" Target="../media/image8.png"/><Relationship Id="rId3" Type="http://schemas.openxmlformats.org/officeDocument/2006/relationships/tags" Target="../tags/tag233.xml"/><Relationship Id="rId2" Type="http://schemas.openxmlformats.org/officeDocument/2006/relationships/tags" Target="../tags/tag232.xml"/><Relationship Id="rId13" Type="http://schemas.openxmlformats.org/officeDocument/2006/relationships/notesSlide" Target="../notesSlides/notesSlide35.xml"/><Relationship Id="rId12" Type="http://schemas.openxmlformats.org/officeDocument/2006/relationships/slideLayout" Target="../slideLayouts/slideLayout10.xml"/><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tags" Target="../tags/tag231.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0.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38.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tags" Target="../tags/tag244.xml"/><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9.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40.xml"/><Relationship Id="rId5" Type="http://schemas.openxmlformats.org/officeDocument/2006/relationships/slideLayout" Target="../slideLayouts/slideLayout10.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s>
</file>

<file path=ppt/slides/_rels/slide42.xml.rels><?xml version="1.0" encoding="UTF-8" standalone="yes"?>
<Relationships xmlns="http://schemas.openxmlformats.org/package/2006/relationships"><Relationship Id="rId8" Type="http://schemas.openxmlformats.org/officeDocument/2006/relationships/notesSlide" Target="../notesSlides/notesSlide41.xml"/><Relationship Id="rId7" Type="http://schemas.openxmlformats.org/officeDocument/2006/relationships/slideLayout" Target="../slideLayouts/slideLayout10.xml"/><Relationship Id="rId6" Type="http://schemas.openxmlformats.org/officeDocument/2006/relationships/tags" Target="../tags/tag257.xml"/><Relationship Id="rId5" Type="http://schemas.openxmlformats.org/officeDocument/2006/relationships/tags" Target="../tags/tag256.xml"/><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image" Target="../media/image3.png"/><Relationship Id="rId1" Type="http://schemas.openxmlformats.org/officeDocument/2006/relationships/tags" Target="../tags/tag253.xml"/></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10.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s>
</file>

<file path=ppt/slides/_rels/slide44.xml.rels><?xml version="1.0" encoding="UTF-8" standalone="yes"?>
<Relationships xmlns="http://schemas.openxmlformats.org/package/2006/relationships"><Relationship Id="rId9" Type="http://schemas.openxmlformats.org/officeDocument/2006/relationships/tags" Target="../tags/tag270.xml"/><Relationship Id="rId8" Type="http://schemas.openxmlformats.org/officeDocument/2006/relationships/tags" Target="../tags/tag269.xml"/><Relationship Id="rId7" Type="http://schemas.openxmlformats.org/officeDocument/2006/relationships/tags" Target="../tags/tag268.xml"/><Relationship Id="rId6" Type="http://schemas.openxmlformats.org/officeDocument/2006/relationships/tags" Target="../tags/tag267.xml"/><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4" Type="http://schemas.openxmlformats.org/officeDocument/2006/relationships/notesSlide" Target="../notesSlides/notesSlide43.xml"/><Relationship Id="rId13" Type="http://schemas.openxmlformats.org/officeDocument/2006/relationships/slideLayout" Target="../slideLayouts/slideLayout10.xml"/><Relationship Id="rId12" Type="http://schemas.openxmlformats.org/officeDocument/2006/relationships/tags" Target="../tags/tag273.xml"/><Relationship Id="rId11" Type="http://schemas.openxmlformats.org/officeDocument/2006/relationships/tags" Target="../tags/tag272.xml"/><Relationship Id="rId10" Type="http://schemas.openxmlformats.org/officeDocument/2006/relationships/tags" Target="../tags/tag271.xml"/><Relationship Id="rId1" Type="http://schemas.openxmlformats.org/officeDocument/2006/relationships/tags" Target="../tags/tag262.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0.xml"/><Relationship Id="rId2" Type="http://schemas.openxmlformats.org/officeDocument/2006/relationships/tags" Target="../tags/tag275.xml"/><Relationship Id="rId1" Type="http://schemas.openxmlformats.org/officeDocument/2006/relationships/tags" Target="../tags/tag274.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0.xml"/><Relationship Id="rId2" Type="http://schemas.openxmlformats.org/officeDocument/2006/relationships/tags" Target="../tags/tag277.xml"/><Relationship Id="rId1" Type="http://schemas.openxmlformats.org/officeDocument/2006/relationships/tags" Target="../tags/tag27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278.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10.xml"/><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8.xml"/><Relationship Id="rId7" Type="http://schemas.openxmlformats.org/officeDocument/2006/relationships/slideLayout" Target="../slideLayouts/slideLayout10.xml"/><Relationship Id="rId6" Type="http://schemas.openxmlformats.org/officeDocument/2006/relationships/tags" Target="../tags/tag286.xml"/><Relationship Id="rId5" Type="http://schemas.openxmlformats.org/officeDocument/2006/relationships/tags" Target="../tags/tag285.xml"/><Relationship Id="rId4" Type="http://schemas.openxmlformats.org/officeDocument/2006/relationships/tags" Target="../tags/tag284.xml"/><Relationship Id="rId3" Type="http://schemas.openxmlformats.org/officeDocument/2006/relationships/tags" Target="../tags/tag283.xml"/><Relationship Id="rId2" Type="http://schemas.openxmlformats.org/officeDocument/2006/relationships/image" Target="../media/image3.png"/><Relationship Id="rId1" Type="http://schemas.openxmlformats.org/officeDocument/2006/relationships/tags" Target="../tags/tag282.xml"/></Relationships>
</file>

<file path=ppt/slides/_rels/slide5.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2" Type="http://schemas.openxmlformats.org/officeDocument/2006/relationships/notesSlide" Target="../notesSlides/notesSlide4.xml"/><Relationship Id="rId21" Type="http://schemas.openxmlformats.org/officeDocument/2006/relationships/slideLayout" Target="../slideLayouts/slideLayout19.xml"/><Relationship Id="rId20" Type="http://schemas.openxmlformats.org/officeDocument/2006/relationships/tags" Target="../tags/tag25.xml"/><Relationship Id="rId2" Type="http://schemas.openxmlformats.org/officeDocument/2006/relationships/tags" Target="../tags/tag7.xml"/><Relationship Id="rId19" Type="http://schemas.openxmlformats.org/officeDocument/2006/relationships/tags" Target="../tags/tag24.xml"/><Relationship Id="rId18" Type="http://schemas.openxmlformats.org/officeDocument/2006/relationships/tags" Target="../tags/tag23.xml"/><Relationship Id="rId17" Type="http://schemas.openxmlformats.org/officeDocument/2006/relationships/tags" Target="../tags/tag22.xml"/><Relationship Id="rId16" Type="http://schemas.openxmlformats.org/officeDocument/2006/relationships/tags" Target="../tags/tag21.xml"/><Relationship Id="rId15" Type="http://schemas.openxmlformats.org/officeDocument/2006/relationships/tags" Target="../tags/tag20.xml"/><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49.xml"/><Relationship Id="rId5" Type="http://schemas.openxmlformats.org/officeDocument/2006/relationships/slideLayout" Target="../slideLayouts/slideLayout10.xml"/><Relationship Id="rId4" Type="http://schemas.openxmlformats.org/officeDocument/2006/relationships/tags" Target="../tags/tag290.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s>
</file>

<file path=ppt/slides/_rels/slide51.xml.rels><?xml version="1.0" encoding="UTF-8" standalone="yes"?>
<Relationships xmlns="http://schemas.openxmlformats.org/package/2006/relationships"><Relationship Id="rId9" Type="http://schemas.openxmlformats.org/officeDocument/2006/relationships/tags" Target="../tags/tag299.xml"/><Relationship Id="rId8" Type="http://schemas.openxmlformats.org/officeDocument/2006/relationships/tags" Target="../tags/tag298.xml"/><Relationship Id="rId7" Type="http://schemas.openxmlformats.org/officeDocument/2006/relationships/tags" Target="../tags/tag297.xml"/><Relationship Id="rId6" Type="http://schemas.openxmlformats.org/officeDocument/2006/relationships/tags" Target="../tags/tag296.xml"/><Relationship Id="rId5" Type="http://schemas.openxmlformats.org/officeDocument/2006/relationships/tags" Target="../tags/tag295.xml"/><Relationship Id="rId4" Type="http://schemas.openxmlformats.org/officeDocument/2006/relationships/tags" Target="../tags/tag294.xml"/><Relationship Id="rId3" Type="http://schemas.openxmlformats.org/officeDocument/2006/relationships/tags" Target="../tags/tag293.xml"/><Relationship Id="rId22" Type="http://schemas.openxmlformats.org/officeDocument/2006/relationships/notesSlide" Target="../notesSlides/notesSlide50.xml"/><Relationship Id="rId21" Type="http://schemas.openxmlformats.org/officeDocument/2006/relationships/slideLayout" Target="../slideLayouts/slideLayout10.xml"/><Relationship Id="rId20" Type="http://schemas.openxmlformats.org/officeDocument/2006/relationships/tags" Target="../tags/tag310.xml"/><Relationship Id="rId2" Type="http://schemas.openxmlformats.org/officeDocument/2006/relationships/tags" Target="../tags/tag292.xml"/><Relationship Id="rId19" Type="http://schemas.openxmlformats.org/officeDocument/2006/relationships/tags" Target="../tags/tag309.xml"/><Relationship Id="rId18" Type="http://schemas.openxmlformats.org/officeDocument/2006/relationships/tags" Target="../tags/tag308.xml"/><Relationship Id="rId17" Type="http://schemas.openxmlformats.org/officeDocument/2006/relationships/tags" Target="../tags/tag307.xml"/><Relationship Id="rId16" Type="http://schemas.openxmlformats.org/officeDocument/2006/relationships/tags" Target="../tags/tag306.xml"/><Relationship Id="rId15" Type="http://schemas.openxmlformats.org/officeDocument/2006/relationships/tags" Target="../tags/tag305.xml"/><Relationship Id="rId14" Type="http://schemas.openxmlformats.org/officeDocument/2006/relationships/tags" Target="../tags/tag304.xml"/><Relationship Id="rId13" Type="http://schemas.openxmlformats.org/officeDocument/2006/relationships/tags" Target="../tags/tag303.xml"/><Relationship Id="rId12" Type="http://schemas.openxmlformats.org/officeDocument/2006/relationships/tags" Target="../tags/tag302.xml"/><Relationship Id="rId11" Type="http://schemas.openxmlformats.org/officeDocument/2006/relationships/tags" Target="../tags/tag301.xml"/><Relationship Id="rId10" Type="http://schemas.openxmlformats.org/officeDocument/2006/relationships/tags" Target="../tags/tag300.xml"/><Relationship Id="rId1" Type="http://schemas.openxmlformats.org/officeDocument/2006/relationships/tags" Target="../tags/tag291.xml"/></Relationships>
</file>

<file path=ppt/slides/_rels/slide52.xml.rels><?xml version="1.0" encoding="UTF-8" standalone="yes"?>
<Relationships xmlns="http://schemas.openxmlformats.org/package/2006/relationships"><Relationship Id="rId7" Type="http://schemas.openxmlformats.org/officeDocument/2006/relationships/notesSlide" Target="../notesSlides/notesSlide51.xml"/><Relationship Id="rId6" Type="http://schemas.openxmlformats.org/officeDocument/2006/relationships/slideLayout" Target="../slideLayouts/slideLayout10.xml"/><Relationship Id="rId5" Type="http://schemas.openxmlformats.org/officeDocument/2006/relationships/tags" Target="../tags/tag315.xml"/><Relationship Id="rId4" Type="http://schemas.openxmlformats.org/officeDocument/2006/relationships/tags" Target="../tags/tag314.xml"/><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52.xml"/><Relationship Id="rId7" Type="http://schemas.openxmlformats.org/officeDocument/2006/relationships/slideLayout" Target="../slideLayouts/slideLayout10.xml"/><Relationship Id="rId6" Type="http://schemas.openxmlformats.org/officeDocument/2006/relationships/tags" Target="../tags/tag321.xml"/><Relationship Id="rId5" Type="http://schemas.openxmlformats.org/officeDocument/2006/relationships/tags" Target="../tags/tag320.xml"/><Relationship Id="rId4" Type="http://schemas.openxmlformats.org/officeDocument/2006/relationships/tags" Target="../tags/tag319.xml"/><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54.xml.rels><?xml version="1.0" encoding="UTF-8" standalone="yes"?>
<Relationships xmlns="http://schemas.openxmlformats.org/package/2006/relationships"><Relationship Id="rId8" Type="http://schemas.openxmlformats.org/officeDocument/2006/relationships/notesSlide" Target="../notesSlides/notesSlide53.xml"/><Relationship Id="rId7" Type="http://schemas.openxmlformats.org/officeDocument/2006/relationships/slideLayout" Target="../slideLayouts/slideLayout10.xml"/><Relationship Id="rId6" Type="http://schemas.openxmlformats.org/officeDocument/2006/relationships/tags" Target="../tags/tag327.xml"/><Relationship Id="rId5" Type="http://schemas.openxmlformats.org/officeDocument/2006/relationships/tags" Target="../tags/tag326.xml"/><Relationship Id="rId4" Type="http://schemas.openxmlformats.org/officeDocument/2006/relationships/tags" Target="../tags/tag325.xml"/><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s>
</file>

<file path=ppt/slides/_rels/slide55.xml.rels><?xml version="1.0" encoding="UTF-8" standalone="yes"?>
<Relationships xmlns="http://schemas.openxmlformats.org/package/2006/relationships"><Relationship Id="rId8" Type="http://schemas.openxmlformats.org/officeDocument/2006/relationships/notesSlide" Target="../notesSlides/notesSlide54.xml"/><Relationship Id="rId7" Type="http://schemas.openxmlformats.org/officeDocument/2006/relationships/slideLayout" Target="../slideLayouts/slideLayout10.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 Type="http://schemas.openxmlformats.org/officeDocument/2006/relationships/tags" Target="../tags/tag328.xml"/></Relationships>
</file>

<file path=ppt/slides/_rels/slide56.xml.rels><?xml version="1.0" encoding="UTF-8" standalone="yes"?>
<Relationships xmlns="http://schemas.openxmlformats.org/package/2006/relationships"><Relationship Id="rId9" Type="http://schemas.openxmlformats.org/officeDocument/2006/relationships/tags" Target="../tags/tag342.xml"/><Relationship Id="rId8" Type="http://schemas.openxmlformats.org/officeDocument/2006/relationships/tags" Target="../tags/tag341.xml"/><Relationship Id="rId7" Type="http://schemas.openxmlformats.org/officeDocument/2006/relationships/tags" Target="../tags/tag340.xml"/><Relationship Id="rId6" Type="http://schemas.openxmlformats.org/officeDocument/2006/relationships/tags" Target="../tags/tag339.xml"/><Relationship Id="rId5" Type="http://schemas.openxmlformats.org/officeDocument/2006/relationships/tags" Target="../tags/tag338.xml"/><Relationship Id="rId4" Type="http://schemas.openxmlformats.org/officeDocument/2006/relationships/tags" Target="../tags/tag337.xml"/><Relationship Id="rId3" Type="http://schemas.openxmlformats.org/officeDocument/2006/relationships/tags" Target="../tags/tag336.xml"/><Relationship Id="rId2" Type="http://schemas.openxmlformats.org/officeDocument/2006/relationships/tags" Target="../tags/tag335.xml"/><Relationship Id="rId16" Type="http://schemas.openxmlformats.org/officeDocument/2006/relationships/notesSlide" Target="../notesSlides/notesSlide55.xml"/><Relationship Id="rId15" Type="http://schemas.openxmlformats.org/officeDocument/2006/relationships/slideLayout" Target="../slideLayouts/slideLayout10.xml"/><Relationship Id="rId14" Type="http://schemas.openxmlformats.org/officeDocument/2006/relationships/tags" Target="../tags/tag347.xml"/><Relationship Id="rId13" Type="http://schemas.openxmlformats.org/officeDocument/2006/relationships/tags" Target="../tags/tag346.xml"/><Relationship Id="rId12" Type="http://schemas.openxmlformats.org/officeDocument/2006/relationships/tags" Target="../tags/tag345.xml"/><Relationship Id="rId11" Type="http://schemas.openxmlformats.org/officeDocument/2006/relationships/tags" Target="../tags/tag344.xml"/><Relationship Id="rId10" Type="http://schemas.openxmlformats.org/officeDocument/2006/relationships/tags" Target="../tags/tag343.xml"/><Relationship Id="rId1" Type="http://schemas.openxmlformats.org/officeDocument/2006/relationships/tags" Target="../tags/tag334.xml"/></Relationships>
</file>

<file path=ppt/slides/_rels/slide57.xml.rels><?xml version="1.0" encoding="UTF-8" standalone="yes"?>
<Relationships xmlns="http://schemas.openxmlformats.org/package/2006/relationships"><Relationship Id="rId8" Type="http://schemas.openxmlformats.org/officeDocument/2006/relationships/notesSlide" Target="../notesSlides/notesSlide56.xml"/><Relationship Id="rId7" Type="http://schemas.openxmlformats.org/officeDocument/2006/relationships/slideLayout" Target="../slideLayouts/slideLayout10.xml"/><Relationship Id="rId6" Type="http://schemas.openxmlformats.org/officeDocument/2006/relationships/tags" Target="../tags/tag352.xml"/><Relationship Id="rId5" Type="http://schemas.openxmlformats.org/officeDocument/2006/relationships/tags" Target="../tags/tag351.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image" Target="../media/image3.png"/><Relationship Id="rId1" Type="http://schemas.openxmlformats.org/officeDocument/2006/relationships/tags" Target="../tags/tag348.xml"/></Relationships>
</file>

<file path=ppt/slides/_rels/slide58.xml.rels><?xml version="1.0" encoding="UTF-8" standalone="yes"?>
<Relationships xmlns="http://schemas.openxmlformats.org/package/2006/relationships"><Relationship Id="rId6" Type="http://schemas.openxmlformats.org/officeDocument/2006/relationships/notesSlide" Target="../notesSlides/notesSlide57.xml"/><Relationship Id="rId5" Type="http://schemas.openxmlformats.org/officeDocument/2006/relationships/slideLayout" Target="../slideLayouts/slideLayout10.xml"/><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tags" Target="../tags/tag353.xml"/></Relationships>
</file>

<file path=ppt/slides/_rels/slide59.xml.rels><?xml version="1.0" encoding="UTF-8" standalone="yes"?>
<Relationships xmlns="http://schemas.openxmlformats.org/package/2006/relationships"><Relationship Id="rId5" Type="http://schemas.openxmlformats.org/officeDocument/2006/relationships/notesSlide" Target="../notesSlides/notesSlide58.xml"/><Relationship Id="rId4" Type="http://schemas.openxmlformats.org/officeDocument/2006/relationships/slideLayout" Target="../slideLayouts/slideLayout10.xml"/><Relationship Id="rId3" Type="http://schemas.openxmlformats.org/officeDocument/2006/relationships/tags" Target="../tags/tag359.xml"/><Relationship Id="rId2" Type="http://schemas.openxmlformats.org/officeDocument/2006/relationships/tags" Target="../tags/tag358.xml"/><Relationship Id="rId1" Type="http://schemas.openxmlformats.org/officeDocument/2006/relationships/tags" Target="../tags/tag35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6" Type="http://schemas.openxmlformats.org/officeDocument/2006/relationships/notesSlide" Target="../notesSlides/notesSlide59.xml"/><Relationship Id="rId5" Type="http://schemas.openxmlformats.org/officeDocument/2006/relationships/slideLayout" Target="../slideLayouts/slideLayout10.xml"/><Relationship Id="rId4" Type="http://schemas.openxmlformats.org/officeDocument/2006/relationships/tags" Target="../tags/tag363.xml"/><Relationship Id="rId3" Type="http://schemas.openxmlformats.org/officeDocument/2006/relationships/tags" Target="../tags/tag362.xml"/><Relationship Id="rId2" Type="http://schemas.openxmlformats.org/officeDocument/2006/relationships/tags" Target="../tags/tag361.xml"/><Relationship Id="rId1" Type="http://schemas.openxmlformats.org/officeDocument/2006/relationships/tags" Target="../tags/tag360.xml"/></Relationships>
</file>

<file path=ppt/slides/_rels/slide61.xml.rels><?xml version="1.0" encoding="UTF-8" standalone="yes"?>
<Relationships xmlns="http://schemas.openxmlformats.org/package/2006/relationships"><Relationship Id="rId8" Type="http://schemas.openxmlformats.org/officeDocument/2006/relationships/notesSlide" Target="../notesSlides/notesSlide60.xml"/><Relationship Id="rId7" Type="http://schemas.openxmlformats.org/officeDocument/2006/relationships/slideLayout" Target="../slideLayouts/slideLayout10.xml"/><Relationship Id="rId6" Type="http://schemas.openxmlformats.org/officeDocument/2006/relationships/tags" Target="../tags/tag369.xml"/><Relationship Id="rId5" Type="http://schemas.openxmlformats.org/officeDocument/2006/relationships/tags" Target="../tags/tag368.xml"/><Relationship Id="rId4" Type="http://schemas.openxmlformats.org/officeDocument/2006/relationships/tags" Target="../tags/tag367.xml"/><Relationship Id="rId3" Type="http://schemas.openxmlformats.org/officeDocument/2006/relationships/tags" Target="../tags/tag366.xml"/><Relationship Id="rId2" Type="http://schemas.openxmlformats.org/officeDocument/2006/relationships/tags" Target="../tags/tag365.xml"/><Relationship Id="rId1" Type="http://schemas.openxmlformats.org/officeDocument/2006/relationships/tags" Target="../tags/tag36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8" Type="http://schemas.openxmlformats.org/officeDocument/2006/relationships/notesSlide" Target="../notesSlides/notesSlide62.xml"/><Relationship Id="rId7" Type="http://schemas.openxmlformats.org/officeDocument/2006/relationships/slideLayout" Target="../slideLayouts/slideLayout10.xml"/><Relationship Id="rId6" Type="http://schemas.openxmlformats.org/officeDocument/2006/relationships/tags" Target="../tags/tag374.xml"/><Relationship Id="rId5" Type="http://schemas.openxmlformats.org/officeDocument/2006/relationships/tags" Target="../tags/tag373.xml"/><Relationship Id="rId4" Type="http://schemas.openxmlformats.org/officeDocument/2006/relationships/tags" Target="../tags/tag372.xml"/><Relationship Id="rId3" Type="http://schemas.openxmlformats.org/officeDocument/2006/relationships/tags" Target="../tags/tag371.xml"/><Relationship Id="rId2" Type="http://schemas.openxmlformats.org/officeDocument/2006/relationships/image" Target="../media/image3.png"/><Relationship Id="rId1" Type="http://schemas.openxmlformats.org/officeDocument/2006/relationships/tags" Target="../tags/tag370.xml"/></Relationships>
</file>

<file path=ppt/slides/_rels/slide64.xml.rels><?xml version="1.0" encoding="UTF-8" standalone="yes"?>
<Relationships xmlns="http://schemas.openxmlformats.org/package/2006/relationships"><Relationship Id="rId6" Type="http://schemas.openxmlformats.org/officeDocument/2006/relationships/notesSlide" Target="../notesSlides/notesSlide63.xml"/><Relationship Id="rId5" Type="http://schemas.openxmlformats.org/officeDocument/2006/relationships/slideLayout" Target="../slideLayouts/slideLayout10.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s>
</file>

<file path=ppt/slides/_rels/slide65.xml.rels><?xml version="1.0" encoding="UTF-8" standalone="yes"?>
<Relationships xmlns="http://schemas.openxmlformats.org/package/2006/relationships"><Relationship Id="rId6" Type="http://schemas.openxmlformats.org/officeDocument/2006/relationships/notesSlide" Target="../notesSlides/notesSlide64.xml"/><Relationship Id="rId5" Type="http://schemas.openxmlformats.org/officeDocument/2006/relationships/slideLayout" Target="../slideLayouts/slideLayout10.xml"/><Relationship Id="rId4" Type="http://schemas.openxmlformats.org/officeDocument/2006/relationships/tags" Target="../tags/tag382.xml"/><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s>
</file>

<file path=ppt/slides/_rels/slide66.xml.rels><?xml version="1.0" encoding="UTF-8" standalone="yes"?>
<Relationships xmlns="http://schemas.openxmlformats.org/package/2006/relationships"><Relationship Id="rId9" Type="http://schemas.openxmlformats.org/officeDocument/2006/relationships/image" Target="../media/image10.svg"/><Relationship Id="rId8" Type="http://schemas.openxmlformats.org/officeDocument/2006/relationships/image" Target="../media/image9.png"/><Relationship Id="rId7" Type="http://schemas.openxmlformats.org/officeDocument/2006/relationships/tags" Target="../tags/tag387.xml"/><Relationship Id="rId6" Type="http://schemas.openxmlformats.org/officeDocument/2006/relationships/tags" Target="../tags/tag386.xml"/><Relationship Id="rId5" Type="http://schemas.openxmlformats.org/officeDocument/2006/relationships/tags" Target="../tags/tag385.xml"/><Relationship Id="rId4" Type="http://schemas.openxmlformats.org/officeDocument/2006/relationships/hyperlink" Target="http://stu.ityxb.com/ebookview/4f17c7786368e9f8c33b34ad5152fdca" TargetMode="External"/><Relationship Id="rId3" Type="http://schemas.openxmlformats.org/officeDocument/2006/relationships/tags" Target="../tags/tag384.xml"/><Relationship Id="rId2" Type="http://schemas.openxmlformats.org/officeDocument/2006/relationships/image" Target="../media/image8.png"/><Relationship Id="rId13" Type="http://schemas.openxmlformats.org/officeDocument/2006/relationships/notesSlide" Target="../notesSlides/notesSlide65.xml"/><Relationship Id="rId12" Type="http://schemas.openxmlformats.org/officeDocument/2006/relationships/slideLayout" Target="../slideLayouts/slideLayout10.xml"/><Relationship Id="rId11" Type="http://schemas.openxmlformats.org/officeDocument/2006/relationships/tags" Target="../tags/tag389.xml"/><Relationship Id="rId10" Type="http://schemas.openxmlformats.org/officeDocument/2006/relationships/tags" Target="../tags/tag388.xml"/><Relationship Id="rId1" Type="http://schemas.openxmlformats.org/officeDocument/2006/relationships/tags" Target="../tags/tag383.xml"/></Relationships>
</file>

<file path=ppt/slides/_rels/slide67.xml.rels><?xml version="1.0" encoding="UTF-8" standalone="yes"?>
<Relationships xmlns="http://schemas.openxmlformats.org/package/2006/relationships"><Relationship Id="rId6" Type="http://schemas.openxmlformats.org/officeDocument/2006/relationships/notesSlide" Target="../notesSlides/notesSlide66.xml"/><Relationship Id="rId5" Type="http://schemas.openxmlformats.org/officeDocument/2006/relationships/slideLayout" Target="../slideLayouts/slideLayout10.xml"/><Relationship Id="rId4" Type="http://schemas.openxmlformats.org/officeDocument/2006/relationships/image" Target="../media/image17.png"/><Relationship Id="rId3" Type="http://schemas.openxmlformats.org/officeDocument/2006/relationships/tags" Target="../tags/tag392.xml"/><Relationship Id="rId2" Type="http://schemas.openxmlformats.org/officeDocument/2006/relationships/tags" Target="../tags/tag391.xml"/><Relationship Id="rId1" Type="http://schemas.openxmlformats.org/officeDocument/2006/relationships/tags" Target="../tags/tag390.xml"/></Relationships>
</file>

<file path=ppt/slides/_rels/slide68.xml.rels><?xml version="1.0" encoding="UTF-8" standalone="yes"?>
<Relationships xmlns="http://schemas.openxmlformats.org/package/2006/relationships"><Relationship Id="rId9" Type="http://schemas.openxmlformats.org/officeDocument/2006/relationships/image" Target="../media/image10.svg"/><Relationship Id="rId8" Type="http://schemas.openxmlformats.org/officeDocument/2006/relationships/image" Target="../media/image9.png"/><Relationship Id="rId7" Type="http://schemas.openxmlformats.org/officeDocument/2006/relationships/tags" Target="../tags/tag397.xml"/><Relationship Id="rId6" Type="http://schemas.openxmlformats.org/officeDocument/2006/relationships/tags" Target="../tags/tag396.xml"/><Relationship Id="rId5" Type="http://schemas.openxmlformats.org/officeDocument/2006/relationships/tags" Target="../tags/tag395.xml"/><Relationship Id="rId4" Type="http://schemas.openxmlformats.org/officeDocument/2006/relationships/hyperlink" Target="https://stu.ityxb.com/ebookview/53f976d1bcdc9f47185dc466b9edc450" TargetMode="External"/><Relationship Id="rId3" Type="http://schemas.openxmlformats.org/officeDocument/2006/relationships/tags" Target="../tags/tag394.xml"/><Relationship Id="rId2" Type="http://schemas.openxmlformats.org/officeDocument/2006/relationships/image" Target="../media/image8.png"/><Relationship Id="rId13" Type="http://schemas.openxmlformats.org/officeDocument/2006/relationships/notesSlide" Target="../notesSlides/notesSlide67.xml"/><Relationship Id="rId12" Type="http://schemas.openxmlformats.org/officeDocument/2006/relationships/slideLayout" Target="../slideLayouts/slideLayout10.xml"/><Relationship Id="rId11" Type="http://schemas.openxmlformats.org/officeDocument/2006/relationships/tags" Target="../tags/tag399.xml"/><Relationship Id="rId10" Type="http://schemas.openxmlformats.org/officeDocument/2006/relationships/tags" Target="../tags/tag398.xml"/><Relationship Id="rId1" Type="http://schemas.openxmlformats.org/officeDocument/2006/relationships/tags" Target="../tags/tag393.xml"/></Relationships>
</file>

<file path=ppt/slides/_rels/slide69.xml.rels><?xml version="1.0" encoding="UTF-8" standalone="yes"?>
<Relationships xmlns="http://schemas.openxmlformats.org/package/2006/relationships"><Relationship Id="rId9" Type="http://schemas.openxmlformats.org/officeDocument/2006/relationships/image" Target="../media/image10.svg"/><Relationship Id="rId8" Type="http://schemas.openxmlformats.org/officeDocument/2006/relationships/image" Target="../media/image9.png"/><Relationship Id="rId7" Type="http://schemas.openxmlformats.org/officeDocument/2006/relationships/tags" Target="../tags/tag404.xml"/><Relationship Id="rId6" Type="http://schemas.openxmlformats.org/officeDocument/2006/relationships/tags" Target="../tags/tag403.xml"/><Relationship Id="rId5" Type="http://schemas.openxmlformats.org/officeDocument/2006/relationships/tags" Target="../tags/tag402.xml"/><Relationship Id="rId4" Type="http://schemas.openxmlformats.org/officeDocument/2006/relationships/hyperlink" Target="http://stu.ityxb.com/ebookview/653c6c89045b86cc62ad500526d20b02" TargetMode="External"/><Relationship Id="rId3" Type="http://schemas.openxmlformats.org/officeDocument/2006/relationships/tags" Target="../tags/tag401.xml"/><Relationship Id="rId2" Type="http://schemas.openxmlformats.org/officeDocument/2006/relationships/image" Target="../media/image8.png"/><Relationship Id="rId13" Type="http://schemas.openxmlformats.org/officeDocument/2006/relationships/notesSlide" Target="../notesSlides/notesSlide68.xml"/><Relationship Id="rId12" Type="http://schemas.openxmlformats.org/officeDocument/2006/relationships/slideLayout" Target="../slideLayouts/slideLayout10.xml"/><Relationship Id="rId11" Type="http://schemas.openxmlformats.org/officeDocument/2006/relationships/tags" Target="../tags/tag406.xml"/><Relationship Id="rId10" Type="http://schemas.openxmlformats.org/officeDocument/2006/relationships/tags" Target="../tags/tag405.xml"/><Relationship Id="rId1" Type="http://schemas.openxmlformats.org/officeDocument/2006/relationships/tags" Target="../tags/tag400.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0.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image" Target="../media/image3.png"/><Relationship Id="rId1" Type="http://schemas.openxmlformats.org/officeDocument/2006/relationships/tags" Target="../tags/tag26.xml"/></Relationships>
</file>

<file path=ppt/slides/_rels/slide70.xml.rels><?xml version="1.0" encoding="UTF-8" standalone="yes"?>
<Relationships xmlns="http://schemas.openxmlformats.org/package/2006/relationships"><Relationship Id="rId6" Type="http://schemas.openxmlformats.org/officeDocument/2006/relationships/notesSlide" Target="../notesSlides/notesSlide69.xml"/><Relationship Id="rId5" Type="http://schemas.openxmlformats.org/officeDocument/2006/relationships/slideLayout" Target="../slideLayouts/slideLayout10.xml"/><Relationship Id="rId4" Type="http://schemas.openxmlformats.org/officeDocument/2006/relationships/image" Target="../media/image18.png"/><Relationship Id="rId3" Type="http://schemas.openxmlformats.org/officeDocument/2006/relationships/tags" Target="../tags/tag409.xml"/><Relationship Id="rId2" Type="http://schemas.openxmlformats.org/officeDocument/2006/relationships/tags" Target="../tags/tag408.xml"/><Relationship Id="rId1" Type="http://schemas.openxmlformats.org/officeDocument/2006/relationships/tags" Target="../tags/tag407.xml"/></Relationships>
</file>

<file path=ppt/slides/_rels/slide71.xml.rels><?xml version="1.0" encoding="UTF-8" standalone="yes"?>
<Relationships xmlns="http://schemas.openxmlformats.org/package/2006/relationships"><Relationship Id="rId8" Type="http://schemas.openxmlformats.org/officeDocument/2006/relationships/notesSlide" Target="../notesSlides/notesSlide70.xml"/><Relationship Id="rId7" Type="http://schemas.openxmlformats.org/officeDocument/2006/relationships/slideLayout" Target="../slideLayouts/slideLayout10.xml"/><Relationship Id="rId6" Type="http://schemas.openxmlformats.org/officeDocument/2006/relationships/tags" Target="../tags/tag414.xml"/><Relationship Id="rId5" Type="http://schemas.openxmlformats.org/officeDocument/2006/relationships/tags" Target="../tags/tag413.xml"/><Relationship Id="rId4" Type="http://schemas.openxmlformats.org/officeDocument/2006/relationships/tags" Target="../tags/tag412.xml"/><Relationship Id="rId3" Type="http://schemas.openxmlformats.org/officeDocument/2006/relationships/tags" Target="../tags/tag411.xml"/><Relationship Id="rId2" Type="http://schemas.openxmlformats.org/officeDocument/2006/relationships/image" Target="../media/image3.png"/><Relationship Id="rId1" Type="http://schemas.openxmlformats.org/officeDocument/2006/relationships/tags" Target="../tags/tag410.xml"/></Relationships>
</file>

<file path=ppt/slides/_rels/slide72.xml.rels><?xml version="1.0" encoding="UTF-8" standalone="yes"?>
<Relationships xmlns="http://schemas.openxmlformats.org/package/2006/relationships"><Relationship Id="rId6" Type="http://schemas.openxmlformats.org/officeDocument/2006/relationships/notesSlide" Target="../notesSlides/notesSlide71.xml"/><Relationship Id="rId5" Type="http://schemas.openxmlformats.org/officeDocument/2006/relationships/slideLayout" Target="../slideLayouts/slideLayout10.xml"/><Relationship Id="rId4" Type="http://schemas.openxmlformats.org/officeDocument/2006/relationships/tags" Target="../tags/tag418.xml"/><Relationship Id="rId3" Type="http://schemas.openxmlformats.org/officeDocument/2006/relationships/tags" Target="../tags/tag417.xml"/><Relationship Id="rId2" Type="http://schemas.openxmlformats.org/officeDocument/2006/relationships/tags" Target="../tags/tag416.xml"/><Relationship Id="rId1" Type="http://schemas.openxmlformats.org/officeDocument/2006/relationships/tags" Target="../tags/tag415.xml"/></Relationships>
</file>

<file path=ppt/slides/_rels/slide73.xml.rels><?xml version="1.0" encoding="UTF-8" standalone="yes"?>
<Relationships xmlns="http://schemas.openxmlformats.org/package/2006/relationships"><Relationship Id="rId6" Type="http://schemas.openxmlformats.org/officeDocument/2006/relationships/notesSlide" Target="../notesSlides/notesSlide72.xml"/><Relationship Id="rId5" Type="http://schemas.openxmlformats.org/officeDocument/2006/relationships/slideLayout" Target="../slideLayouts/slideLayout10.xml"/><Relationship Id="rId4" Type="http://schemas.openxmlformats.org/officeDocument/2006/relationships/tags" Target="../tags/tag422.xml"/><Relationship Id="rId3" Type="http://schemas.openxmlformats.org/officeDocument/2006/relationships/tags" Target="../tags/tag421.xml"/><Relationship Id="rId2" Type="http://schemas.openxmlformats.org/officeDocument/2006/relationships/tags" Target="../tags/tag420.xml"/><Relationship Id="rId1" Type="http://schemas.openxmlformats.org/officeDocument/2006/relationships/tags" Target="../tags/tag419.xml"/></Relationships>
</file>

<file path=ppt/slides/_rels/slide74.xml.rels><?xml version="1.0" encoding="UTF-8" standalone="yes"?>
<Relationships xmlns="http://schemas.openxmlformats.org/package/2006/relationships"><Relationship Id="rId7" Type="http://schemas.openxmlformats.org/officeDocument/2006/relationships/notesSlide" Target="../notesSlides/notesSlide73.xml"/><Relationship Id="rId6"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tags" Target="../tags/tag424.xml"/><Relationship Id="rId1" Type="http://schemas.openxmlformats.org/officeDocument/2006/relationships/tags" Target="../tags/tag423.xml"/></Relationships>
</file>

<file path=ppt/slides/_rels/slide75.xml.rels><?xml version="1.0" encoding="UTF-8" standalone="yes"?>
<Relationships xmlns="http://schemas.openxmlformats.org/package/2006/relationships"><Relationship Id="rId7" Type="http://schemas.openxmlformats.org/officeDocument/2006/relationships/notesSlide" Target="../notesSlides/notesSlide74.xml"/><Relationship Id="rId6" Type="http://schemas.openxmlformats.org/officeDocument/2006/relationships/slideLayout" Target="../slideLayouts/slideLayout10.xml"/><Relationship Id="rId5" Type="http://schemas.openxmlformats.org/officeDocument/2006/relationships/image" Target="../media/image20.png"/><Relationship Id="rId4" Type="http://schemas.openxmlformats.org/officeDocument/2006/relationships/tags" Target="../tags/tag430.xml"/><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tags" Target="../tags/tag427.xml"/></Relationships>
</file>

<file path=ppt/slides/_rels/slide76.xml.rels><?xml version="1.0" encoding="UTF-8" standalone="yes"?>
<Relationships xmlns="http://schemas.openxmlformats.org/package/2006/relationships"><Relationship Id="rId6" Type="http://schemas.openxmlformats.org/officeDocument/2006/relationships/notesSlide" Target="../notesSlides/notesSlide75.xml"/><Relationship Id="rId5" Type="http://schemas.openxmlformats.org/officeDocument/2006/relationships/slideLayout" Target="../slideLayouts/slideLayout10.xml"/><Relationship Id="rId4" Type="http://schemas.openxmlformats.org/officeDocument/2006/relationships/image" Target="../media/image21.png"/><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s>
</file>

<file path=ppt/slides/_rels/slide77.xml.rels><?xml version="1.0" encoding="UTF-8" standalone="yes"?>
<Relationships xmlns="http://schemas.openxmlformats.org/package/2006/relationships"><Relationship Id="rId6" Type="http://schemas.openxmlformats.org/officeDocument/2006/relationships/notesSlide" Target="../notesSlides/notesSlide76.xml"/><Relationship Id="rId5" Type="http://schemas.openxmlformats.org/officeDocument/2006/relationships/slideLayout" Target="../slideLayouts/slideLayout10.xml"/><Relationship Id="rId4" Type="http://schemas.openxmlformats.org/officeDocument/2006/relationships/image" Target="../media/image22.png"/><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tags" Target="../tags/tag43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6" Type="http://schemas.openxmlformats.org/officeDocument/2006/relationships/notesSlide" Target="../notesSlides/notesSlide78.xml"/><Relationship Id="rId5" Type="http://schemas.openxmlformats.org/officeDocument/2006/relationships/slideLayout" Target="../slideLayouts/slideLayout10.xml"/><Relationship Id="rId4" Type="http://schemas.openxmlformats.org/officeDocument/2006/relationships/tags" Target="../tags/tag440.xml"/><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tags" Target="../tags/tag437.xml"/></Relationships>
</file>

<file path=ppt/slides/_rels/slide8.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tags" Target="../tags/tag37.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3" Type="http://schemas.openxmlformats.org/officeDocument/2006/relationships/tags" Target="../tags/tag33.xml"/><Relationship Id="rId21" Type="http://schemas.openxmlformats.org/officeDocument/2006/relationships/notesSlide" Target="../notesSlides/notesSlide7.xml"/><Relationship Id="rId20" Type="http://schemas.openxmlformats.org/officeDocument/2006/relationships/slideLayout" Target="../slideLayouts/slideLayout10.xml"/><Relationship Id="rId2" Type="http://schemas.openxmlformats.org/officeDocument/2006/relationships/tags" Target="../tags/tag32.xml"/><Relationship Id="rId19" Type="http://schemas.openxmlformats.org/officeDocument/2006/relationships/tags" Target="../tags/tag49.xml"/><Relationship Id="rId18" Type="http://schemas.openxmlformats.org/officeDocument/2006/relationships/tags" Target="../tags/tag48.xml"/><Relationship Id="rId17" Type="http://schemas.openxmlformats.org/officeDocument/2006/relationships/tags" Target="../tags/tag47.xml"/><Relationship Id="rId16" Type="http://schemas.openxmlformats.org/officeDocument/2006/relationships/tags" Target="../tags/tag46.xml"/><Relationship Id="rId15" Type="http://schemas.openxmlformats.org/officeDocument/2006/relationships/tags" Target="../tags/tag45.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tags" Target="../tags/tag31.xml"/></Relationships>
</file>

<file path=ppt/slides/_rels/slide80.xml.rels><?xml version="1.0" encoding="UTF-8" standalone="yes"?>
<Relationships xmlns="http://schemas.openxmlformats.org/package/2006/relationships"><Relationship Id="rId8" Type="http://schemas.openxmlformats.org/officeDocument/2006/relationships/notesSlide" Target="../notesSlides/notesSlide79.xml"/><Relationship Id="rId7" Type="http://schemas.openxmlformats.org/officeDocument/2006/relationships/slideLayout" Target="../slideLayouts/slideLayout10.xml"/><Relationship Id="rId6" Type="http://schemas.openxmlformats.org/officeDocument/2006/relationships/tags" Target="../tags/tag445.xml"/><Relationship Id="rId5" Type="http://schemas.openxmlformats.org/officeDocument/2006/relationships/tags" Target="../tags/tag444.xml"/><Relationship Id="rId4" Type="http://schemas.openxmlformats.org/officeDocument/2006/relationships/tags" Target="../tags/tag443.xml"/><Relationship Id="rId3" Type="http://schemas.openxmlformats.org/officeDocument/2006/relationships/tags" Target="../tags/tag442.xml"/><Relationship Id="rId2" Type="http://schemas.openxmlformats.org/officeDocument/2006/relationships/image" Target="../media/image3.png"/><Relationship Id="rId1" Type="http://schemas.openxmlformats.org/officeDocument/2006/relationships/tags" Target="../tags/tag44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0.xml"/><Relationship Id="rId1" Type="http://schemas.openxmlformats.org/officeDocument/2006/relationships/tags" Target="../tags/tag446.xml"/></Relationships>
</file>

<file path=ppt/slides/_rels/slide82.xml.rels><?xml version="1.0" encoding="UTF-8" standalone="yes"?>
<Relationships xmlns="http://schemas.openxmlformats.org/package/2006/relationships"><Relationship Id="rId7" Type="http://schemas.openxmlformats.org/officeDocument/2006/relationships/notesSlide" Target="../notesSlides/notesSlide81.xml"/><Relationship Id="rId6" Type="http://schemas.openxmlformats.org/officeDocument/2006/relationships/slideLayout" Target="../slideLayouts/slideLayout10.xml"/><Relationship Id="rId5" Type="http://schemas.openxmlformats.org/officeDocument/2006/relationships/tags" Target="../tags/tag451.xml"/><Relationship Id="rId4" Type="http://schemas.openxmlformats.org/officeDocument/2006/relationships/tags" Target="../tags/tag450.xml"/><Relationship Id="rId3" Type="http://schemas.openxmlformats.org/officeDocument/2006/relationships/tags" Target="../tags/tag449.xml"/><Relationship Id="rId2" Type="http://schemas.openxmlformats.org/officeDocument/2006/relationships/tags" Target="../tags/tag448.xml"/><Relationship Id="rId1" Type="http://schemas.openxmlformats.org/officeDocument/2006/relationships/tags" Target="../tags/tag447.xml"/></Relationships>
</file>

<file path=ppt/slides/_rels/slide83.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tags" Target="../tags/tag458.xml"/><Relationship Id="rId7" Type="http://schemas.openxmlformats.org/officeDocument/2006/relationships/tags" Target="../tags/tag457.xml"/><Relationship Id="rId6" Type="http://schemas.openxmlformats.org/officeDocument/2006/relationships/tags" Target="../tags/tag456.xml"/><Relationship Id="rId5" Type="http://schemas.openxmlformats.org/officeDocument/2006/relationships/image" Target="../media/image23.png"/><Relationship Id="rId4" Type="http://schemas.openxmlformats.org/officeDocument/2006/relationships/tags" Target="../tags/tag455.xml"/><Relationship Id="rId3" Type="http://schemas.openxmlformats.org/officeDocument/2006/relationships/tags" Target="../tags/tag454.xml"/><Relationship Id="rId2" Type="http://schemas.openxmlformats.org/officeDocument/2006/relationships/tags" Target="../tags/tag453.xml"/><Relationship Id="rId10" Type="http://schemas.openxmlformats.org/officeDocument/2006/relationships/notesSlide" Target="../notesSlides/notesSlide82.xml"/><Relationship Id="rId1" Type="http://schemas.openxmlformats.org/officeDocument/2006/relationships/tags" Target="../tags/tag452.xml"/></Relationships>
</file>

<file path=ppt/slides/_rels/slide84.xml.rels><?xml version="1.0" encoding="UTF-8" standalone="yes"?>
<Relationships xmlns="http://schemas.openxmlformats.org/package/2006/relationships"><Relationship Id="rId7" Type="http://schemas.openxmlformats.org/officeDocument/2006/relationships/notesSlide" Target="../notesSlides/notesSlide83.xml"/><Relationship Id="rId6"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tags" Target="../tags/tag462.xml"/><Relationship Id="rId3" Type="http://schemas.openxmlformats.org/officeDocument/2006/relationships/tags" Target="../tags/tag461.xml"/><Relationship Id="rId2" Type="http://schemas.openxmlformats.org/officeDocument/2006/relationships/tags" Target="../tags/tag460.xml"/><Relationship Id="rId1" Type="http://schemas.openxmlformats.org/officeDocument/2006/relationships/tags" Target="../tags/tag459.xml"/></Relationships>
</file>

<file path=ppt/slides/_rels/slide85.xml.rels><?xml version="1.0" encoding="UTF-8" standalone="yes"?>
<Relationships xmlns="http://schemas.openxmlformats.org/package/2006/relationships"><Relationship Id="rId7" Type="http://schemas.openxmlformats.org/officeDocument/2006/relationships/notesSlide" Target="../notesSlides/notesSlide84.xml"/><Relationship Id="rId6" Type="http://schemas.openxmlformats.org/officeDocument/2006/relationships/slideLayout" Target="../slideLayouts/slideLayout10.xml"/><Relationship Id="rId5" Type="http://schemas.openxmlformats.org/officeDocument/2006/relationships/tags" Target="../tags/tag467.xml"/><Relationship Id="rId4" Type="http://schemas.openxmlformats.org/officeDocument/2006/relationships/tags" Target="../tags/tag466.xml"/><Relationship Id="rId3" Type="http://schemas.openxmlformats.org/officeDocument/2006/relationships/tags" Target="../tags/tag465.xml"/><Relationship Id="rId2" Type="http://schemas.openxmlformats.org/officeDocument/2006/relationships/tags" Target="../tags/tag464.xml"/><Relationship Id="rId1" Type="http://schemas.openxmlformats.org/officeDocument/2006/relationships/tags" Target="../tags/tag463.xml"/></Relationships>
</file>

<file path=ppt/slides/_rels/slide86.xml.rels><?xml version="1.0" encoding="UTF-8" standalone="yes"?>
<Relationships xmlns="http://schemas.openxmlformats.org/package/2006/relationships"><Relationship Id="rId7" Type="http://schemas.openxmlformats.org/officeDocument/2006/relationships/notesSlide" Target="../notesSlides/notesSlide85.xml"/><Relationship Id="rId6"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tags" Target="../tags/tag471.xml"/><Relationship Id="rId3" Type="http://schemas.openxmlformats.org/officeDocument/2006/relationships/tags" Target="../tags/tag470.xml"/><Relationship Id="rId2" Type="http://schemas.openxmlformats.org/officeDocument/2006/relationships/tags" Target="../tags/tag469.xml"/><Relationship Id="rId1" Type="http://schemas.openxmlformats.org/officeDocument/2006/relationships/tags" Target="../tags/tag468.xml"/></Relationships>
</file>

<file path=ppt/slides/_rels/slide87.xml.rels><?xml version="1.0" encoding="UTF-8" standalone="yes"?>
<Relationships xmlns="http://schemas.openxmlformats.org/package/2006/relationships"><Relationship Id="rId7" Type="http://schemas.openxmlformats.org/officeDocument/2006/relationships/notesSlide" Target="../notesSlides/notesSlide86.xml"/><Relationship Id="rId6"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tags" Target="../tags/tag475.xml"/><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s>
</file>

<file path=ppt/slides/_rels/slide88.xml.rels><?xml version="1.0" encoding="UTF-8" standalone="yes"?>
<Relationships xmlns="http://schemas.openxmlformats.org/package/2006/relationships"><Relationship Id="rId7" Type="http://schemas.openxmlformats.org/officeDocument/2006/relationships/notesSlide" Target="../notesSlides/notesSlide87.xml"/><Relationship Id="rId6"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tags" Target="../tags/tag479.xml"/><Relationship Id="rId3" Type="http://schemas.openxmlformats.org/officeDocument/2006/relationships/tags" Target="../tags/tag478.xml"/><Relationship Id="rId2" Type="http://schemas.openxmlformats.org/officeDocument/2006/relationships/tags" Target="../tags/tag477.xml"/><Relationship Id="rId1" Type="http://schemas.openxmlformats.org/officeDocument/2006/relationships/tags" Target="../tags/tag476.xml"/></Relationships>
</file>

<file path=ppt/slides/_rels/slide89.xml.rels><?xml version="1.0" encoding="UTF-8" standalone="yes"?>
<Relationships xmlns="http://schemas.openxmlformats.org/package/2006/relationships"><Relationship Id="rId8" Type="http://schemas.openxmlformats.org/officeDocument/2006/relationships/notesSlide" Target="../notesSlides/notesSlide88.xml"/><Relationship Id="rId7" Type="http://schemas.openxmlformats.org/officeDocument/2006/relationships/slideLayout" Target="../slideLayouts/slideLayout10.xml"/><Relationship Id="rId6" Type="http://schemas.openxmlformats.org/officeDocument/2006/relationships/tags" Target="../tags/tag484.xml"/><Relationship Id="rId5" Type="http://schemas.openxmlformats.org/officeDocument/2006/relationships/tags" Target="../tags/tag483.xml"/><Relationship Id="rId4" Type="http://schemas.openxmlformats.org/officeDocument/2006/relationships/tags" Target="../tags/tag482.xml"/><Relationship Id="rId3" Type="http://schemas.openxmlformats.org/officeDocument/2006/relationships/tags" Target="../tags/tag481.xml"/><Relationship Id="rId2" Type="http://schemas.openxmlformats.org/officeDocument/2006/relationships/image" Target="../media/image3.png"/><Relationship Id="rId1" Type="http://schemas.openxmlformats.org/officeDocument/2006/relationships/tags" Target="../tags/tag480.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0.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0.xml"/><Relationship Id="rId1" Type="http://schemas.openxmlformats.org/officeDocument/2006/relationships/tags" Target="../tags/tag485.xml"/></Relationships>
</file>

<file path=ppt/slides/_rels/slide91.xml.rels><?xml version="1.0" encoding="UTF-8" standalone="yes"?>
<Relationships xmlns="http://schemas.openxmlformats.org/package/2006/relationships"><Relationship Id="rId7" Type="http://schemas.openxmlformats.org/officeDocument/2006/relationships/notesSlide" Target="../notesSlides/notesSlide90.xml"/><Relationship Id="rId6" Type="http://schemas.openxmlformats.org/officeDocument/2006/relationships/slideLayout" Target="../slideLayouts/slideLayout10.xml"/><Relationship Id="rId5" Type="http://schemas.openxmlformats.org/officeDocument/2006/relationships/tags" Target="../tags/tag490.xml"/><Relationship Id="rId4" Type="http://schemas.openxmlformats.org/officeDocument/2006/relationships/tags" Target="../tags/tag489.xml"/><Relationship Id="rId3" Type="http://schemas.openxmlformats.org/officeDocument/2006/relationships/tags" Target="../tags/tag488.xml"/><Relationship Id="rId2" Type="http://schemas.openxmlformats.org/officeDocument/2006/relationships/tags" Target="../tags/tag487.xml"/><Relationship Id="rId1" Type="http://schemas.openxmlformats.org/officeDocument/2006/relationships/tags" Target="../tags/tag486.xml"/></Relationships>
</file>

<file path=ppt/slides/_rels/slide92.xml.rels><?xml version="1.0" encoding="UTF-8" standalone="yes"?>
<Relationships xmlns="http://schemas.openxmlformats.org/package/2006/relationships"><Relationship Id="rId7" Type="http://schemas.openxmlformats.org/officeDocument/2006/relationships/notesSlide" Target="../notesSlides/notesSlide91.xml"/><Relationship Id="rId6" Type="http://schemas.openxmlformats.org/officeDocument/2006/relationships/slideLayout" Target="../slideLayouts/slideLayout10.xml"/><Relationship Id="rId5" Type="http://schemas.openxmlformats.org/officeDocument/2006/relationships/tags" Target="../tags/tag495.xml"/><Relationship Id="rId4" Type="http://schemas.openxmlformats.org/officeDocument/2006/relationships/tags" Target="../tags/tag494.xml"/><Relationship Id="rId3" Type="http://schemas.openxmlformats.org/officeDocument/2006/relationships/tags" Target="../tags/tag493.xml"/><Relationship Id="rId2" Type="http://schemas.openxmlformats.org/officeDocument/2006/relationships/tags" Target="../tags/tag492.xml"/><Relationship Id="rId1" Type="http://schemas.openxmlformats.org/officeDocument/2006/relationships/tags" Target="../tags/tag491.xml"/></Relationships>
</file>

<file path=ppt/slides/_rels/slide93.xml.rels><?xml version="1.0" encoding="UTF-8" standalone="yes"?>
<Relationships xmlns="http://schemas.openxmlformats.org/package/2006/relationships"><Relationship Id="rId7" Type="http://schemas.openxmlformats.org/officeDocument/2006/relationships/notesSlide" Target="../notesSlides/notesSlide92.xml"/><Relationship Id="rId6" Type="http://schemas.openxmlformats.org/officeDocument/2006/relationships/slideLayout" Target="../slideLayouts/slideLayout10.xml"/><Relationship Id="rId5" Type="http://schemas.openxmlformats.org/officeDocument/2006/relationships/tags" Target="../tags/tag500.xml"/><Relationship Id="rId4" Type="http://schemas.openxmlformats.org/officeDocument/2006/relationships/tags" Target="../tags/tag499.xml"/><Relationship Id="rId3" Type="http://schemas.openxmlformats.org/officeDocument/2006/relationships/tags" Target="../tags/tag498.xml"/><Relationship Id="rId2" Type="http://schemas.openxmlformats.org/officeDocument/2006/relationships/tags" Target="../tags/tag497.xml"/><Relationship Id="rId1" Type="http://schemas.openxmlformats.org/officeDocument/2006/relationships/tags" Target="../tags/tag496.xml"/></Relationships>
</file>

<file path=ppt/slides/_rels/slide94.xml.rels><?xml version="1.0" encoding="UTF-8" standalone="yes"?>
<Relationships xmlns="http://schemas.openxmlformats.org/package/2006/relationships"><Relationship Id="rId7" Type="http://schemas.openxmlformats.org/officeDocument/2006/relationships/notesSlide" Target="../notesSlides/notesSlide93.xml"/><Relationship Id="rId6" Type="http://schemas.openxmlformats.org/officeDocument/2006/relationships/slideLayout" Target="../slideLayouts/slideLayout10.xml"/><Relationship Id="rId5" Type="http://schemas.openxmlformats.org/officeDocument/2006/relationships/tags" Target="../tags/tag505.xml"/><Relationship Id="rId4" Type="http://schemas.openxmlformats.org/officeDocument/2006/relationships/tags" Target="../tags/tag504.xml"/><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tags" Target="../tags/tag501.xml"/></Relationships>
</file>

<file path=ppt/slides/_rels/slide95.xml.rels><?xml version="1.0" encoding="UTF-8" standalone="yes"?>
<Relationships xmlns="http://schemas.openxmlformats.org/package/2006/relationships"><Relationship Id="rId9" Type="http://schemas.openxmlformats.org/officeDocument/2006/relationships/tags" Target="../tags/tag512.xml"/><Relationship Id="rId8" Type="http://schemas.openxmlformats.org/officeDocument/2006/relationships/tags" Target="../tags/tag511.xml"/><Relationship Id="rId7" Type="http://schemas.openxmlformats.org/officeDocument/2006/relationships/hyperlink" Target="https://stu.ityxb.com/ebookview/83e9fdc6aad0ba6099eee88015de1c67" TargetMode="External"/><Relationship Id="rId6" Type="http://schemas.openxmlformats.org/officeDocument/2006/relationships/tags" Target="../tags/tag510.xml"/><Relationship Id="rId5" Type="http://schemas.openxmlformats.org/officeDocument/2006/relationships/image" Target="../media/image8.png"/><Relationship Id="rId4" Type="http://schemas.openxmlformats.org/officeDocument/2006/relationships/tags" Target="../tags/tag509.xml"/><Relationship Id="rId3" Type="http://schemas.openxmlformats.org/officeDocument/2006/relationships/tags" Target="../tags/tag508.xml"/><Relationship Id="rId2" Type="http://schemas.openxmlformats.org/officeDocument/2006/relationships/tags" Target="../tags/tag507.xml"/><Relationship Id="rId14" Type="http://schemas.openxmlformats.org/officeDocument/2006/relationships/notesSlide" Target="../notesSlides/notesSlide94.xml"/><Relationship Id="rId13" Type="http://schemas.openxmlformats.org/officeDocument/2006/relationships/slideLayout" Target="../slideLayouts/slideLayout10.xml"/><Relationship Id="rId12" Type="http://schemas.openxmlformats.org/officeDocument/2006/relationships/image" Target="../media/image10.svg"/><Relationship Id="rId11" Type="http://schemas.openxmlformats.org/officeDocument/2006/relationships/image" Target="../media/image9.png"/><Relationship Id="rId10" Type="http://schemas.openxmlformats.org/officeDocument/2006/relationships/tags" Target="../tags/tag513.xml"/><Relationship Id="rId1" Type="http://schemas.openxmlformats.org/officeDocument/2006/relationships/tags" Target="../tags/tag506.xml"/></Relationships>
</file>

<file path=ppt/slides/_rels/slide96.xml.rels><?xml version="1.0" encoding="UTF-8" standalone="yes"?>
<Relationships xmlns="http://schemas.openxmlformats.org/package/2006/relationships"><Relationship Id="rId7" Type="http://schemas.openxmlformats.org/officeDocument/2006/relationships/notesSlide" Target="../notesSlides/notesSlide95.xml"/><Relationship Id="rId6"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tags" Target="../tags/tag517.xml"/><Relationship Id="rId3" Type="http://schemas.openxmlformats.org/officeDocument/2006/relationships/tags" Target="../tags/tag516.xml"/><Relationship Id="rId2" Type="http://schemas.openxmlformats.org/officeDocument/2006/relationships/tags" Target="../tags/tag515.xml"/><Relationship Id="rId1" Type="http://schemas.openxmlformats.org/officeDocument/2006/relationships/tags" Target="../tags/tag514.xml"/></Relationships>
</file>

<file path=ppt/slides/_rels/slide97.xml.rels><?xml version="1.0" encoding="UTF-8" standalone="yes"?>
<Relationships xmlns="http://schemas.openxmlformats.org/package/2006/relationships"><Relationship Id="rId7" Type="http://schemas.openxmlformats.org/officeDocument/2006/relationships/notesSlide" Target="../notesSlides/notesSlide96.xml"/><Relationship Id="rId6" Type="http://schemas.openxmlformats.org/officeDocument/2006/relationships/slideLayout" Target="../slideLayouts/slideLayout10.xml"/><Relationship Id="rId5" Type="http://schemas.openxmlformats.org/officeDocument/2006/relationships/image" Target="../media/image29.png"/><Relationship Id="rId4" Type="http://schemas.openxmlformats.org/officeDocument/2006/relationships/tags" Target="../tags/tag521.xml"/><Relationship Id="rId3" Type="http://schemas.openxmlformats.org/officeDocument/2006/relationships/tags" Target="../tags/tag520.xml"/><Relationship Id="rId2" Type="http://schemas.openxmlformats.org/officeDocument/2006/relationships/tags" Target="../tags/tag519.xml"/><Relationship Id="rId1" Type="http://schemas.openxmlformats.org/officeDocument/2006/relationships/tags" Target="../tags/tag518.xml"/></Relationships>
</file>

<file path=ppt/slides/_rels/slide98.xml.rels><?xml version="1.0" encoding="UTF-8" standalone="yes"?>
<Relationships xmlns="http://schemas.openxmlformats.org/package/2006/relationships"><Relationship Id="rId7" Type="http://schemas.openxmlformats.org/officeDocument/2006/relationships/notesSlide" Target="../notesSlides/notesSlide97.xml"/><Relationship Id="rId6"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tags" Target="../tags/tag525.xml"/><Relationship Id="rId3" Type="http://schemas.openxmlformats.org/officeDocument/2006/relationships/tags" Target="../tags/tag524.xml"/><Relationship Id="rId2" Type="http://schemas.openxmlformats.org/officeDocument/2006/relationships/tags" Target="../tags/tag523.xml"/><Relationship Id="rId1" Type="http://schemas.openxmlformats.org/officeDocument/2006/relationships/tags" Target="../tags/tag522.xml"/></Relationships>
</file>

<file path=ppt/slides/_rels/slide99.xml.rels><?xml version="1.0" encoding="UTF-8" standalone="yes"?>
<Relationships xmlns="http://schemas.openxmlformats.org/package/2006/relationships"><Relationship Id="rId9" Type="http://schemas.openxmlformats.org/officeDocument/2006/relationships/tags" Target="../tags/tag532.xml"/><Relationship Id="rId8" Type="http://schemas.openxmlformats.org/officeDocument/2006/relationships/tags" Target="../tags/tag531.xml"/><Relationship Id="rId7" Type="http://schemas.openxmlformats.org/officeDocument/2006/relationships/tags" Target="../tags/tag530.xml"/><Relationship Id="rId6" Type="http://schemas.openxmlformats.org/officeDocument/2006/relationships/tags" Target="../tags/tag529.xml"/><Relationship Id="rId5" Type="http://schemas.openxmlformats.org/officeDocument/2006/relationships/tags" Target="../tags/tag528.xml"/><Relationship Id="rId4" Type="http://schemas.openxmlformats.org/officeDocument/2006/relationships/tags" Target="../tags/tag527.xml"/><Relationship Id="rId3" Type="http://schemas.openxmlformats.org/officeDocument/2006/relationships/image" Target="../media/image32.svg"/><Relationship Id="rId2" Type="http://schemas.openxmlformats.org/officeDocument/2006/relationships/image" Target="../media/image31.png"/><Relationship Id="rId17" Type="http://schemas.openxmlformats.org/officeDocument/2006/relationships/notesSlide" Target="../notesSlides/notesSlide98.xml"/><Relationship Id="rId16" Type="http://schemas.openxmlformats.org/officeDocument/2006/relationships/slideLayout" Target="../slideLayouts/slideLayout10.xml"/><Relationship Id="rId15" Type="http://schemas.openxmlformats.org/officeDocument/2006/relationships/tags" Target="../tags/tag537.xml"/><Relationship Id="rId14" Type="http://schemas.openxmlformats.org/officeDocument/2006/relationships/tags" Target="../tags/tag536.xml"/><Relationship Id="rId13" Type="http://schemas.openxmlformats.org/officeDocument/2006/relationships/tags" Target="../tags/tag535.xml"/><Relationship Id="rId12" Type="http://schemas.openxmlformats.org/officeDocument/2006/relationships/image" Target="../media/image33.png"/><Relationship Id="rId11" Type="http://schemas.openxmlformats.org/officeDocument/2006/relationships/tags" Target="../tags/tag534.xml"/><Relationship Id="rId10" Type="http://schemas.openxmlformats.org/officeDocument/2006/relationships/tags" Target="../tags/tag533.xml"/><Relationship Id="rId1" Type="http://schemas.openxmlformats.org/officeDocument/2006/relationships/tags" Target="../tags/tag5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 name="文本框 18"/>
          <p:cNvSpPr txBox="1"/>
          <p:nvPr/>
        </p:nvSpPr>
        <p:spPr>
          <a:xfrm>
            <a:off x="2504662" y="2534497"/>
            <a:ext cx="7406544" cy="783590"/>
          </a:xfrm>
          <a:prstGeom prst="rect">
            <a:avLst/>
          </a:prstGeom>
          <a:noFill/>
        </p:spPr>
        <p:txBody>
          <a:bodyPr wrap="square" rtlCol="0">
            <a:spAutoFit/>
          </a:bodyPr>
          <a:lstStyle/>
          <a:p>
            <a:pPr algn="ctr"/>
            <a:r>
              <a:rPr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第1章 Spring Boot开发入门</a:t>
            </a:r>
            <a:endParaRPr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4" name="Rectangle 4"/>
          <p:cNvSpPr txBox="1">
            <a:spLocks noChangeArrowheads="1"/>
          </p:cNvSpPr>
          <p:nvPr/>
        </p:nvSpPr>
        <p:spPr>
          <a:xfrm>
            <a:off x="3968750" y="3935095"/>
            <a:ext cx="630301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sz="2400" dirty="0">
                <a:solidFill>
                  <a:srgbClr val="595959"/>
                </a:solidFill>
                <a:latin typeface="微软雅黑" panose="020B0503020204020204" pitchFamily="34" charset="-122"/>
                <a:ea typeface="微软雅黑" panose="020B0503020204020204" pitchFamily="34" charset="-122"/>
                <a:cs typeface="+mn-ea"/>
                <a:sym typeface="+mn-lt"/>
              </a:rPr>
              <a:t>Spring Boot企业级开发教程（第2版）》</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2000" advTm="3000">
        <p14:flip dir="r"/>
      </p:transition>
    </mc:Choice>
    <mc:Fallback>
      <p:transition spd="slow"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1.1.1</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Spring Boot简介</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3" name="组合 2"/>
          <p:cNvGrpSpPr/>
          <p:nvPr/>
        </p:nvGrpSpPr>
        <p:grpSpPr>
          <a:xfrm>
            <a:off x="1037590" y="1254760"/>
            <a:ext cx="10487660" cy="4498975"/>
            <a:chOff x="915307" y="2435096"/>
            <a:chExt cx="10766465" cy="3417270"/>
          </a:xfrm>
        </p:grpSpPr>
        <p:sp>
          <p:nvSpPr>
            <p:cNvPr id="4" name="MH_Other_1"/>
            <p:cNvSpPr/>
            <p:nvPr>
              <p:custDataLst>
                <p:tags r:id="rId1"/>
              </p:custDataLst>
            </p:nvPr>
          </p:nvSpPr>
          <p:spPr>
            <a:xfrm>
              <a:off x="7183722" y="2970901"/>
              <a:ext cx="1128476" cy="217537"/>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C0C0C0"/>
              </a:solidFill>
              <a:tailEnd type="ova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algn="ctr" defTabSz="1087755">
                <a:defRPr/>
              </a:pPr>
              <a:endParaRPr lang="zh-CN" altLang="en-US" sz="2100">
                <a:solidFill>
                  <a:prstClr val="black">
                    <a:lumMod val="65000"/>
                    <a:lumOff val="35000"/>
                  </a:prstClr>
                </a:solidFill>
                <a:latin typeface="微软雅黑" panose="020B0503020204020204" pitchFamily="34" charset="-122"/>
                <a:ea typeface="微软雅黑" panose="020B0503020204020204" pitchFamily="34" charset="-122"/>
                <a:cs typeface="+mn-lt"/>
              </a:endParaRPr>
            </a:p>
          </p:txBody>
        </p:sp>
        <p:sp>
          <p:nvSpPr>
            <p:cNvPr id="5" name="MH_SubTitle_4"/>
            <p:cNvSpPr txBox="1">
              <a:spLocks noChangeArrowheads="1"/>
            </p:cNvSpPr>
            <p:nvPr>
              <p:custDataLst>
                <p:tags r:id="rId2"/>
              </p:custDataLst>
            </p:nvPr>
          </p:nvSpPr>
          <p:spPr bwMode="auto">
            <a:xfrm>
              <a:off x="8500631" y="2435096"/>
              <a:ext cx="2671929" cy="6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defTabSz="1087755">
                <a:lnSpc>
                  <a:spcPct val="120000"/>
                </a:lnSpc>
                <a:defRPr/>
              </a:pPr>
              <a:r>
                <a:rPr lang="zh-CN" altLang="en-US" sz="2000" b="1"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提升Spring开发者体验的工具</a:t>
              </a:r>
              <a:endParaRPr lang="zh-CN" altLang="en-US" sz="2000" b="1"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6" name="MH_Text_4"/>
            <p:cNvSpPr txBox="1"/>
            <p:nvPr>
              <p:custDataLst>
                <p:tags r:id="rId3"/>
              </p:custDataLst>
            </p:nvPr>
          </p:nvSpPr>
          <p:spPr>
            <a:xfrm>
              <a:off x="8428886" y="3016780"/>
              <a:ext cx="3252886" cy="1005165"/>
            </a:xfrm>
            <a:prstGeom prst="rect">
              <a:avLst/>
            </a:prstGeom>
            <a:noFill/>
          </p:spPr>
          <p:txBody>
            <a:bodyPr lIns="0" tIns="0" rIns="0" bIns="0">
              <a:noAutofit/>
            </a:bodyPr>
            <a:lstStyle/>
            <a:p>
              <a:pPr lvl="0" algn="l">
                <a:lnSpc>
                  <a:spcPct val="150000"/>
                </a:lnSpc>
                <a:spcBef>
                  <a:spcPts val="0"/>
                </a:spcBef>
                <a:spcAft>
                  <a:spcPts val="0"/>
                </a:spcAft>
                <a:buClrTx/>
                <a:buSzTx/>
                <a:buFontTx/>
                <a:defRPr/>
              </a:pPr>
              <a:r>
                <a:rPr sz="1800" dirty="0">
                  <a:solidFill>
                    <a:schemeClr val="accent1"/>
                  </a:solidFill>
                  <a:latin typeface="微软雅黑" panose="020B0503020204020204" pitchFamily="34" charset="-122"/>
                  <a:ea typeface="微软雅黑" panose="020B0503020204020204" pitchFamily="34" charset="-122"/>
                  <a:cs typeface="+mn-ea"/>
                  <a:sym typeface="+mn-ea"/>
                </a:rPr>
                <a:t>Spring Boot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并</a:t>
              </a:r>
              <a:r>
                <a:rPr sz="1800" dirty="0">
                  <a:solidFill>
                    <a:schemeClr val="accent1"/>
                  </a:solidFill>
                  <a:latin typeface="微软雅黑" panose="020B0503020204020204" pitchFamily="34" charset="-122"/>
                  <a:ea typeface="微软雅黑" panose="020B0503020204020204" pitchFamily="34" charset="-122"/>
                  <a:cs typeface="+mn-ea"/>
                  <a:sym typeface="+mn-ea"/>
                </a:rPr>
                <a:t>不是替代</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Spring框架的解决方案，而是和Spring框架紧密结合用于</a:t>
              </a:r>
              <a:r>
                <a:rPr sz="1800" dirty="0">
                  <a:solidFill>
                    <a:schemeClr val="accent1"/>
                  </a:solidFill>
                  <a:latin typeface="微软雅黑" panose="020B0503020204020204" pitchFamily="34" charset="-122"/>
                  <a:ea typeface="微软雅黑" panose="020B0503020204020204" pitchFamily="34" charset="-122"/>
                  <a:cs typeface="+mn-ea"/>
                  <a:sym typeface="+mn-ea"/>
                </a:rPr>
                <a:t>提升</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Spring开发者</a:t>
              </a:r>
              <a:r>
                <a:rPr sz="1800" dirty="0">
                  <a:solidFill>
                    <a:schemeClr val="accent1"/>
                  </a:solidFill>
                  <a:latin typeface="微软雅黑" panose="020B0503020204020204" pitchFamily="34" charset="-122"/>
                  <a:ea typeface="微软雅黑" panose="020B0503020204020204" pitchFamily="34" charset="-122"/>
                  <a:cs typeface="+mn-ea"/>
                  <a:sym typeface="+mn-ea"/>
                </a:rPr>
                <a:t>体验的工具</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sp>
          <p:nvSpPr>
            <p:cNvPr id="7" name="MH_Other_2"/>
            <p:cNvSpPr/>
            <p:nvPr>
              <p:custDataLst>
                <p:tags r:id="rId4"/>
              </p:custDataLst>
            </p:nvPr>
          </p:nvSpPr>
          <p:spPr>
            <a:xfrm flipH="1">
              <a:off x="3914736" y="2970901"/>
              <a:ext cx="1126360" cy="217537"/>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C0C0C0"/>
              </a:solidFill>
              <a:tailEnd type="ova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algn="r" defTabSz="1087755">
                <a:defRPr/>
              </a:pPr>
              <a:endParaRPr lang="zh-CN" altLang="en-US" sz="2100">
                <a:solidFill>
                  <a:prstClr val="black">
                    <a:lumMod val="65000"/>
                    <a:lumOff val="35000"/>
                  </a:prstClr>
                </a:solidFill>
                <a:latin typeface="微软雅黑" panose="020B0503020204020204" pitchFamily="34" charset="-122"/>
                <a:ea typeface="微软雅黑" panose="020B0503020204020204" pitchFamily="34" charset="-122"/>
                <a:cs typeface="+mn-lt"/>
              </a:endParaRPr>
            </a:p>
          </p:txBody>
        </p:sp>
        <p:sp>
          <p:nvSpPr>
            <p:cNvPr id="8" name="MH_SubTitle_1"/>
            <p:cNvSpPr txBox="1">
              <a:spLocks noChangeArrowheads="1"/>
            </p:cNvSpPr>
            <p:nvPr>
              <p:custDataLst>
                <p:tags r:id="rId5"/>
              </p:custDataLst>
            </p:nvPr>
          </p:nvSpPr>
          <p:spPr bwMode="auto">
            <a:xfrm flipH="1">
              <a:off x="1054375" y="2435097"/>
              <a:ext cx="2671929" cy="6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defTabSz="1087755">
                <a:lnSpc>
                  <a:spcPct val="120000"/>
                </a:lnSpc>
                <a:defRPr/>
              </a:pPr>
              <a:r>
                <a:rPr lang="zh-CN" altLang="en-US" sz="2000" b="1"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构建</a:t>
              </a:r>
              <a:r>
                <a:rPr lang="en-US" altLang="zh-CN" sz="2000" b="1"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Spring</a:t>
              </a:r>
              <a:r>
                <a:rPr lang="zh-CN" altLang="en-US" sz="2000" b="1"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项目</a:t>
              </a:r>
              <a:endParaRPr lang="zh-CN" altLang="en-US" sz="2000" b="1"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2" name="MH_Text_1"/>
            <p:cNvSpPr txBox="1"/>
            <p:nvPr>
              <p:custDataLst>
                <p:tags r:id="rId6"/>
              </p:custDataLst>
            </p:nvPr>
          </p:nvSpPr>
          <p:spPr>
            <a:xfrm flipH="1">
              <a:off x="915310" y="3125998"/>
              <a:ext cx="3093356" cy="1005120"/>
            </a:xfrm>
            <a:prstGeom prst="rect">
              <a:avLst/>
            </a:prstGeom>
            <a:noFill/>
          </p:spPr>
          <p:txBody>
            <a:bodyPr lIns="0" tIns="0" rIns="0" bIns="0"/>
            <a:lstStyle/>
            <a:p>
              <a:pPr marL="0" marR="0" lvl="0" algn="l" defTabSz="1219200" rtl="0" fontAlgn="auto">
                <a:lnSpc>
                  <a:spcPct val="150000"/>
                </a:lnSpc>
                <a:spcBef>
                  <a:spcPts val="0"/>
                </a:spcBef>
                <a:spcAft>
                  <a:spcPts val="0"/>
                </a:spcAft>
                <a:buClrTx/>
                <a:buSzTx/>
                <a:buFontTx/>
                <a:buNone/>
                <a:defRPr/>
              </a:pPr>
              <a:r>
                <a:rPr sz="1800" dirty="0">
                  <a:solidFill>
                    <a:schemeClr val="accent1"/>
                  </a:solidFill>
                  <a:latin typeface="微软雅黑" panose="020B0503020204020204" pitchFamily="34" charset="-122"/>
                  <a:ea typeface="微软雅黑" panose="020B0503020204020204" pitchFamily="34" charset="-122"/>
                  <a:cs typeface="+mn-ea"/>
                  <a:sym typeface="+mn-ea"/>
                </a:rPr>
                <a:t>Spring Boot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框架本身并</a:t>
              </a:r>
              <a:r>
                <a:rPr sz="1800" dirty="0">
                  <a:solidFill>
                    <a:schemeClr val="accent1"/>
                  </a:solidFill>
                  <a:latin typeface="微软雅黑" panose="020B0503020204020204" pitchFamily="34" charset="-122"/>
                  <a:ea typeface="微软雅黑" panose="020B0503020204020204" pitchFamily="34" charset="-122"/>
                  <a:cs typeface="+mn-ea"/>
                  <a:sym typeface="+mn-ea"/>
                </a:rPr>
                <a:t>不提供Spring框架的核心特性以及扩展功能</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，它</a:t>
              </a:r>
              <a:r>
                <a:rPr sz="1800" dirty="0">
                  <a:solidFill>
                    <a:schemeClr val="accent1"/>
                  </a:solidFill>
                  <a:latin typeface="微软雅黑" panose="020B0503020204020204" pitchFamily="34" charset="-122"/>
                  <a:ea typeface="微软雅黑" panose="020B0503020204020204" pitchFamily="34" charset="-122"/>
                  <a:cs typeface="+mn-ea"/>
                  <a:sym typeface="+mn-ea"/>
                </a:rPr>
                <a:t>只是</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使</a:t>
              </a:r>
              <a:r>
                <a:rPr sz="1800" dirty="0">
                  <a:solidFill>
                    <a:schemeClr val="accent1"/>
                  </a:solidFill>
                  <a:latin typeface="微软雅黑" panose="020B0503020204020204" pitchFamily="34" charset="-122"/>
                  <a:ea typeface="微软雅黑" panose="020B0503020204020204" pitchFamily="34" charset="-122"/>
                  <a:cs typeface="+mn-ea"/>
                  <a:sym typeface="+mn-ea"/>
                </a:rPr>
                <a:t>构建Spring应用</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变得简单。</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sp>
          <p:nvSpPr>
            <p:cNvPr id="10" name="MH_Other_3"/>
            <p:cNvSpPr/>
            <p:nvPr>
              <p:custDataLst>
                <p:tags r:id="rId7"/>
              </p:custDataLst>
            </p:nvPr>
          </p:nvSpPr>
          <p:spPr>
            <a:xfrm flipV="1">
              <a:off x="7183722" y="4450794"/>
              <a:ext cx="1128476" cy="217537"/>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C0C0C0"/>
              </a:solidFill>
              <a:tailEnd type="ova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algn="ctr" defTabSz="1087755">
                <a:defRPr/>
              </a:pPr>
              <a:endParaRPr lang="zh-CN" altLang="en-US" sz="2100">
                <a:solidFill>
                  <a:prstClr val="black">
                    <a:lumMod val="65000"/>
                    <a:lumOff val="35000"/>
                  </a:prstClr>
                </a:solidFill>
                <a:latin typeface="微软雅黑" panose="020B0503020204020204" pitchFamily="34" charset="-122"/>
                <a:ea typeface="微软雅黑" panose="020B0503020204020204" pitchFamily="34" charset="-122"/>
                <a:cs typeface="+mn-lt"/>
              </a:endParaRPr>
            </a:p>
          </p:txBody>
        </p:sp>
        <p:sp>
          <p:nvSpPr>
            <p:cNvPr id="11" name="MH_Other_4"/>
            <p:cNvSpPr/>
            <p:nvPr>
              <p:custDataLst>
                <p:tags r:id="rId8"/>
              </p:custDataLst>
            </p:nvPr>
          </p:nvSpPr>
          <p:spPr>
            <a:xfrm flipH="1" flipV="1">
              <a:off x="3914736" y="4450794"/>
              <a:ext cx="1126360" cy="217537"/>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C0C0C0"/>
              </a:solidFill>
              <a:tailEnd type="oval"/>
            </a:ln>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algn="r" defTabSz="1087755">
                <a:defRPr/>
              </a:pPr>
              <a:endParaRPr lang="zh-CN" altLang="en-US" sz="2100">
                <a:solidFill>
                  <a:prstClr val="black">
                    <a:lumMod val="65000"/>
                    <a:lumOff val="35000"/>
                  </a:prstClr>
                </a:solidFill>
                <a:latin typeface="微软雅黑" panose="020B0503020204020204" pitchFamily="34" charset="-122"/>
                <a:ea typeface="微软雅黑" panose="020B0503020204020204" pitchFamily="34" charset="-122"/>
                <a:cs typeface="+mn-lt"/>
              </a:endParaRPr>
            </a:p>
          </p:txBody>
        </p:sp>
        <p:sp>
          <p:nvSpPr>
            <p:cNvPr id="12" name="MH_Other_5"/>
            <p:cNvSpPr/>
            <p:nvPr>
              <p:custDataLst>
                <p:tags r:id="rId9"/>
              </p:custDataLst>
            </p:nvPr>
          </p:nvSpPr>
          <p:spPr>
            <a:xfrm>
              <a:off x="4763017" y="2801907"/>
              <a:ext cx="1162607" cy="871929"/>
            </a:xfrm>
            <a:custGeom>
              <a:avLst/>
              <a:gdLst>
                <a:gd name="connsiteX0" fmla="*/ 1090749 w 1090749"/>
                <a:gd name="connsiteY0" fmla="*/ 0 h 1090749"/>
                <a:gd name="connsiteX1" fmla="*/ 1090749 w 1090749"/>
                <a:gd name="connsiteY1" fmla="*/ 520353 h 1090749"/>
                <a:gd name="connsiteX2" fmla="*/ 1054097 w 1090749"/>
                <a:gd name="connsiteY2" fmla="*/ 529777 h 1090749"/>
                <a:gd name="connsiteX3" fmla="*/ 529777 w 1090749"/>
                <a:gd name="connsiteY3" fmla="*/ 1054097 h 1090749"/>
                <a:gd name="connsiteX4" fmla="*/ 520353 w 1090749"/>
                <a:gd name="connsiteY4" fmla="*/ 1090749 h 1090749"/>
                <a:gd name="connsiteX5" fmla="*/ 0 w 1090749"/>
                <a:gd name="connsiteY5" fmla="*/ 1090749 h 1090749"/>
                <a:gd name="connsiteX6" fmla="*/ 9646 w 1090749"/>
                <a:gd name="connsiteY6" fmla="*/ 1027542 h 1090749"/>
                <a:gd name="connsiteX7" fmla="*/ 1027542 w 1090749"/>
                <a:gd name="connsiteY7" fmla="*/ 9646 h 1090749"/>
                <a:gd name="connsiteX8" fmla="*/ 1090749 w 1090749"/>
                <a:gd name="connsiteY8" fmla="*/ 0 h 109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749" h="1090749">
                  <a:moveTo>
                    <a:pt x="1090749" y="0"/>
                  </a:moveTo>
                  <a:lnTo>
                    <a:pt x="1090749" y="520353"/>
                  </a:lnTo>
                  <a:lnTo>
                    <a:pt x="1054097" y="529777"/>
                  </a:lnTo>
                  <a:cubicBezTo>
                    <a:pt x="804459" y="607423"/>
                    <a:pt x="607423" y="804459"/>
                    <a:pt x="529777" y="1054097"/>
                  </a:cubicBezTo>
                  <a:lnTo>
                    <a:pt x="520353" y="1090749"/>
                  </a:lnTo>
                  <a:lnTo>
                    <a:pt x="0" y="1090749"/>
                  </a:lnTo>
                  <a:lnTo>
                    <a:pt x="9646" y="1027542"/>
                  </a:lnTo>
                  <a:cubicBezTo>
                    <a:pt x="114196" y="516617"/>
                    <a:pt x="516617" y="114196"/>
                    <a:pt x="1027542" y="9646"/>
                  </a:cubicBezTo>
                  <a:lnTo>
                    <a:pt x="1090749" y="0"/>
                  </a:ln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algn="ctr" defTabSz="1087755">
                <a:defRPr/>
              </a:pPr>
              <a:endParaRPr lang="zh-CN" altLang="en-US" sz="2100">
                <a:solidFill>
                  <a:prstClr val="black">
                    <a:lumMod val="65000"/>
                    <a:lumOff val="35000"/>
                  </a:prstClr>
                </a:solidFill>
                <a:latin typeface="微软雅黑" panose="020B0503020204020204" pitchFamily="34" charset="-122"/>
                <a:ea typeface="微软雅黑" panose="020B0503020204020204" pitchFamily="34" charset="-122"/>
                <a:cs typeface="+mn-lt"/>
              </a:endParaRPr>
            </a:p>
          </p:txBody>
        </p:sp>
        <p:sp>
          <p:nvSpPr>
            <p:cNvPr id="13" name="MH_Other_6"/>
            <p:cNvSpPr/>
            <p:nvPr>
              <p:custDataLst>
                <p:tags r:id="rId10"/>
              </p:custDataLst>
            </p:nvPr>
          </p:nvSpPr>
          <p:spPr>
            <a:xfrm>
              <a:off x="6324182" y="2801907"/>
              <a:ext cx="1162607" cy="871929"/>
            </a:xfrm>
            <a:custGeom>
              <a:avLst/>
              <a:gdLst>
                <a:gd name="connsiteX0" fmla="*/ 0 w 1090749"/>
                <a:gd name="connsiteY0" fmla="*/ 0 h 1090749"/>
                <a:gd name="connsiteX1" fmla="*/ 63206 w 1090749"/>
                <a:gd name="connsiteY1" fmla="*/ 9646 h 1090749"/>
                <a:gd name="connsiteX2" fmla="*/ 1081102 w 1090749"/>
                <a:gd name="connsiteY2" fmla="*/ 1027542 h 1090749"/>
                <a:gd name="connsiteX3" fmla="*/ 1090749 w 1090749"/>
                <a:gd name="connsiteY3" fmla="*/ 1090749 h 1090749"/>
                <a:gd name="connsiteX4" fmla="*/ 570395 w 1090749"/>
                <a:gd name="connsiteY4" fmla="*/ 1090749 h 1090749"/>
                <a:gd name="connsiteX5" fmla="*/ 560971 w 1090749"/>
                <a:gd name="connsiteY5" fmla="*/ 1054097 h 1090749"/>
                <a:gd name="connsiteX6" fmla="*/ 36651 w 1090749"/>
                <a:gd name="connsiteY6" fmla="*/ 529777 h 1090749"/>
                <a:gd name="connsiteX7" fmla="*/ 0 w 1090749"/>
                <a:gd name="connsiteY7" fmla="*/ 520353 h 1090749"/>
                <a:gd name="connsiteX8" fmla="*/ 0 w 1090749"/>
                <a:gd name="connsiteY8" fmla="*/ 0 h 109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749" h="1090749">
                  <a:moveTo>
                    <a:pt x="0" y="0"/>
                  </a:moveTo>
                  <a:lnTo>
                    <a:pt x="63206" y="9646"/>
                  </a:lnTo>
                  <a:cubicBezTo>
                    <a:pt x="574131" y="114196"/>
                    <a:pt x="976552" y="516617"/>
                    <a:pt x="1081102" y="1027542"/>
                  </a:cubicBezTo>
                  <a:lnTo>
                    <a:pt x="1090749" y="1090749"/>
                  </a:lnTo>
                  <a:lnTo>
                    <a:pt x="570395" y="1090749"/>
                  </a:lnTo>
                  <a:lnTo>
                    <a:pt x="560971" y="1054097"/>
                  </a:lnTo>
                  <a:cubicBezTo>
                    <a:pt x="483326" y="804459"/>
                    <a:pt x="286290" y="607423"/>
                    <a:pt x="36651" y="529777"/>
                  </a:cubicBezTo>
                  <a:lnTo>
                    <a:pt x="0" y="520353"/>
                  </a:lnTo>
                  <a:lnTo>
                    <a:pt x="0" y="0"/>
                  </a:ln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algn="ctr" defTabSz="1087755">
                <a:defRPr/>
              </a:pPr>
              <a:endParaRPr lang="zh-CN" altLang="en-US" sz="2100">
                <a:solidFill>
                  <a:prstClr val="black">
                    <a:lumMod val="65000"/>
                    <a:lumOff val="35000"/>
                  </a:prstClr>
                </a:solidFill>
                <a:latin typeface="微软雅黑" panose="020B0503020204020204" pitchFamily="34" charset="-122"/>
                <a:ea typeface="微软雅黑" panose="020B0503020204020204" pitchFamily="34" charset="-122"/>
                <a:cs typeface="+mn-lt"/>
              </a:endParaRPr>
            </a:p>
          </p:txBody>
        </p:sp>
        <p:sp>
          <p:nvSpPr>
            <p:cNvPr id="14" name="MH_Other_7"/>
            <p:cNvSpPr/>
            <p:nvPr>
              <p:custDataLst>
                <p:tags r:id="rId11"/>
              </p:custDataLst>
            </p:nvPr>
          </p:nvSpPr>
          <p:spPr>
            <a:xfrm>
              <a:off x="4734326" y="3994264"/>
              <a:ext cx="1162607" cy="871929"/>
            </a:xfrm>
            <a:custGeom>
              <a:avLst/>
              <a:gdLst>
                <a:gd name="connsiteX0" fmla="*/ 0 w 1090749"/>
                <a:gd name="connsiteY0" fmla="*/ 0 h 1090749"/>
                <a:gd name="connsiteX1" fmla="*/ 520353 w 1090749"/>
                <a:gd name="connsiteY1" fmla="*/ 0 h 1090749"/>
                <a:gd name="connsiteX2" fmla="*/ 529777 w 1090749"/>
                <a:gd name="connsiteY2" fmla="*/ 36651 h 1090749"/>
                <a:gd name="connsiteX3" fmla="*/ 1054097 w 1090749"/>
                <a:gd name="connsiteY3" fmla="*/ 560971 h 1090749"/>
                <a:gd name="connsiteX4" fmla="*/ 1090749 w 1090749"/>
                <a:gd name="connsiteY4" fmla="*/ 570395 h 1090749"/>
                <a:gd name="connsiteX5" fmla="*/ 1090749 w 1090749"/>
                <a:gd name="connsiteY5" fmla="*/ 1090749 h 1090749"/>
                <a:gd name="connsiteX6" fmla="*/ 1027542 w 1090749"/>
                <a:gd name="connsiteY6" fmla="*/ 1081102 h 1090749"/>
                <a:gd name="connsiteX7" fmla="*/ 9646 w 1090749"/>
                <a:gd name="connsiteY7" fmla="*/ 63206 h 1090749"/>
                <a:gd name="connsiteX8" fmla="*/ 0 w 1090749"/>
                <a:gd name="connsiteY8" fmla="*/ 0 h 109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749" h="1090749">
                  <a:moveTo>
                    <a:pt x="0" y="0"/>
                  </a:moveTo>
                  <a:lnTo>
                    <a:pt x="520353" y="0"/>
                  </a:lnTo>
                  <a:lnTo>
                    <a:pt x="529777" y="36651"/>
                  </a:lnTo>
                  <a:cubicBezTo>
                    <a:pt x="607423" y="286290"/>
                    <a:pt x="804459" y="483326"/>
                    <a:pt x="1054097" y="560971"/>
                  </a:cubicBezTo>
                  <a:lnTo>
                    <a:pt x="1090749" y="570395"/>
                  </a:lnTo>
                  <a:lnTo>
                    <a:pt x="1090749" y="1090749"/>
                  </a:lnTo>
                  <a:lnTo>
                    <a:pt x="1027542" y="1081102"/>
                  </a:lnTo>
                  <a:cubicBezTo>
                    <a:pt x="516617" y="976552"/>
                    <a:pt x="114196" y="574131"/>
                    <a:pt x="9646" y="63206"/>
                  </a:cubicBezTo>
                  <a:lnTo>
                    <a:pt x="0" y="0"/>
                  </a:lnTo>
                  <a:close/>
                </a:path>
              </a:pathLst>
            </a:cu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algn="ctr" defTabSz="1087755">
                <a:defRPr/>
              </a:pPr>
              <a:endParaRPr lang="zh-CN" altLang="en-US" sz="2100">
                <a:solidFill>
                  <a:prstClr val="black">
                    <a:lumMod val="65000"/>
                    <a:lumOff val="35000"/>
                  </a:prstClr>
                </a:solidFill>
                <a:latin typeface="微软雅黑" panose="020B0503020204020204" pitchFamily="34" charset="-122"/>
                <a:ea typeface="微软雅黑" panose="020B0503020204020204" pitchFamily="34" charset="-122"/>
                <a:cs typeface="+mn-lt"/>
              </a:endParaRPr>
            </a:p>
          </p:txBody>
        </p:sp>
        <p:sp>
          <p:nvSpPr>
            <p:cNvPr id="15" name="MH_Other_8"/>
            <p:cNvSpPr/>
            <p:nvPr>
              <p:custDataLst>
                <p:tags r:id="rId12"/>
              </p:custDataLst>
            </p:nvPr>
          </p:nvSpPr>
          <p:spPr>
            <a:xfrm>
              <a:off x="6324182" y="3994263"/>
              <a:ext cx="1162605" cy="871928"/>
            </a:xfrm>
            <a:custGeom>
              <a:avLst/>
              <a:gdLst>
                <a:gd name="connsiteX0" fmla="*/ 570395 w 1090748"/>
                <a:gd name="connsiteY0" fmla="*/ 0 h 1090748"/>
                <a:gd name="connsiteX1" fmla="*/ 1090748 w 1090748"/>
                <a:gd name="connsiteY1" fmla="*/ 0 h 1090748"/>
                <a:gd name="connsiteX2" fmla="*/ 1081102 w 1090748"/>
                <a:gd name="connsiteY2" fmla="*/ 63206 h 1090748"/>
                <a:gd name="connsiteX3" fmla="*/ 63206 w 1090748"/>
                <a:gd name="connsiteY3" fmla="*/ 1081102 h 1090748"/>
                <a:gd name="connsiteX4" fmla="*/ 0 w 1090748"/>
                <a:gd name="connsiteY4" fmla="*/ 1090748 h 1090748"/>
                <a:gd name="connsiteX5" fmla="*/ 0 w 1090748"/>
                <a:gd name="connsiteY5" fmla="*/ 570395 h 1090748"/>
                <a:gd name="connsiteX6" fmla="*/ 36651 w 1090748"/>
                <a:gd name="connsiteY6" fmla="*/ 560971 h 1090748"/>
                <a:gd name="connsiteX7" fmla="*/ 560971 w 1090748"/>
                <a:gd name="connsiteY7" fmla="*/ 36651 h 1090748"/>
                <a:gd name="connsiteX8" fmla="*/ 570395 w 1090748"/>
                <a:gd name="connsiteY8" fmla="*/ 0 h 1090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0748" h="1090748">
                  <a:moveTo>
                    <a:pt x="570395" y="0"/>
                  </a:moveTo>
                  <a:lnTo>
                    <a:pt x="1090748" y="0"/>
                  </a:lnTo>
                  <a:lnTo>
                    <a:pt x="1081102" y="63206"/>
                  </a:lnTo>
                  <a:cubicBezTo>
                    <a:pt x="976552" y="574131"/>
                    <a:pt x="574131" y="976552"/>
                    <a:pt x="63206" y="1081102"/>
                  </a:cubicBezTo>
                  <a:lnTo>
                    <a:pt x="0" y="1090748"/>
                  </a:lnTo>
                  <a:lnTo>
                    <a:pt x="0" y="570395"/>
                  </a:lnTo>
                  <a:lnTo>
                    <a:pt x="36651" y="560971"/>
                  </a:lnTo>
                  <a:cubicBezTo>
                    <a:pt x="286290" y="483326"/>
                    <a:pt x="483326" y="286290"/>
                    <a:pt x="560971" y="36651"/>
                  </a:cubicBezTo>
                  <a:lnTo>
                    <a:pt x="570395" y="0"/>
                  </a:lnTo>
                  <a:close/>
                </a:path>
              </a:pathLst>
            </a:custGeom>
            <a:solidFill>
              <a:srgbClr val="0070C0"/>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anchor="ctr"/>
            <a:lstStyle/>
            <a:p>
              <a:pPr algn="ctr" defTabSz="1087755">
                <a:defRPr/>
              </a:pPr>
              <a:endParaRPr lang="zh-CN" altLang="en-US" sz="2100">
                <a:solidFill>
                  <a:prstClr val="black">
                    <a:lumMod val="65000"/>
                    <a:lumOff val="35000"/>
                  </a:prstClr>
                </a:solidFill>
                <a:latin typeface="微软雅黑" panose="020B0503020204020204" pitchFamily="34" charset="-122"/>
                <a:ea typeface="微软雅黑" panose="020B0503020204020204" pitchFamily="34" charset="-122"/>
                <a:cs typeface="+mn-lt"/>
              </a:endParaRPr>
            </a:p>
          </p:txBody>
        </p:sp>
        <p:sp>
          <p:nvSpPr>
            <p:cNvPr id="16" name="MH_SubTitle_3"/>
            <p:cNvSpPr txBox="1">
              <a:spLocks noChangeArrowheads="1"/>
            </p:cNvSpPr>
            <p:nvPr>
              <p:custDataLst>
                <p:tags r:id="rId13"/>
              </p:custDataLst>
            </p:nvPr>
          </p:nvSpPr>
          <p:spPr bwMode="auto">
            <a:xfrm>
              <a:off x="8500631" y="4156346"/>
              <a:ext cx="2671929" cy="6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defTabSz="1087755">
                <a:lnSpc>
                  <a:spcPct val="120000"/>
                </a:lnSpc>
                <a:defRPr/>
              </a:pPr>
              <a:r>
                <a:rPr lang="zh-CN" altLang="en-US" sz="2000" b="1"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开箱即用</a:t>
              </a:r>
              <a:endParaRPr lang="zh-CN" altLang="en-US" sz="2000" b="1"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17" name="MH_Text_3"/>
            <p:cNvSpPr txBox="1"/>
            <p:nvPr>
              <p:custDataLst>
                <p:tags r:id="rId14"/>
              </p:custDataLst>
            </p:nvPr>
          </p:nvSpPr>
          <p:spPr>
            <a:xfrm>
              <a:off x="8500593" y="4791252"/>
              <a:ext cx="3129028" cy="1006612"/>
            </a:xfrm>
            <a:prstGeom prst="rect">
              <a:avLst/>
            </a:prstGeom>
            <a:noFill/>
          </p:spPr>
          <p:txBody>
            <a:bodyPr lIns="0" tIns="0" rIns="0" bIns="0">
              <a:noAutofit/>
            </a:bodyPr>
            <a:lstStyle/>
            <a:p>
              <a:pPr lvl="0" algn="l">
                <a:lnSpc>
                  <a:spcPct val="150000"/>
                </a:lnSpc>
                <a:spcBef>
                  <a:spcPts val="0"/>
                </a:spcBef>
                <a:spcAft>
                  <a:spcPts val="0"/>
                </a:spcAft>
                <a:buClrTx/>
                <a:buSzTx/>
                <a:buFontTx/>
                <a:defRPr/>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Spring Boot</a:t>
              </a:r>
              <a:r>
                <a:rPr sz="1800" dirty="0">
                  <a:solidFill>
                    <a:schemeClr val="accent1"/>
                  </a:solidFill>
                  <a:latin typeface="微软雅黑" panose="020B0503020204020204" pitchFamily="34" charset="-122"/>
                  <a:ea typeface="微软雅黑" panose="020B0503020204020204" pitchFamily="34" charset="-122"/>
                  <a:cs typeface="+mn-ea"/>
                  <a:sym typeface="+mn-ea"/>
                </a:rPr>
                <a:t>集成</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了大量常用的</a:t>
              </a:r>
              <a:r>
                <a:rPr sz="1800" dirty="0">
                  <a:solidFill>
                    <a:schemeClr val="accent1"/>
                  </a:solidFill>
                  <a:latin typeface="微软雅黑" panose="020B0503020204020204" pitchFamily="34" charset="-122"/>
                  <a:ea typeface="微软雅黑" panose="020B0503020204020204" pitchFamily="34" charset="-122"/>
                  <a:cs typeface="+mn-ea"/>
                  <a:sym typeface="+mn-ea"/>
                </a:rPr>
                <a:t>第三方库配置</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，使用Spring Boot开发程序时，几乎是</a:t>
              </a:r>
              <a:r>
                <a:rPr sz="1800" dirty="0">
                  <a:solidFill>
                    <a:schemeClr val="accent1"/>
                  </a:solidFill>
                  <a:latin typeface="微软雅黑" panose="020B0503020204020204" pitchFamily="34" charset="-122"/>
                  <a:ea typeface="微软雅黑" panose="020B0503020204020204" pitchFamily="34" charset="-122"/>
                  <a:cs typeface="+mn-ea"/>
                  <a:sym typeface="+mn-ea"/>
                </a:rPr>
                <a:t>开箱即用</a:t>
              </a:r>
              <a:r>
                <a:rPr lang="zh-CN" altLang="en-US" sz="1800" dirty="0">
                  <a:solidFill>
                    <a:schemeClr val="tx1">
                      <a:lumMod val="95000"/>
                      <a:lumOff val="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95000"/>
                    <a:lumOff val="5000"/>
                  </a:schemeClr>
                </a:solidFill>
                <a:latin typeface="微软雅黑" panose="020B0503020204020204" pitchFamily="34" charset="-122"/>
                <a:ea typeface="微软雅黑" panose="020B0503020204020204" pitchFamily="34" charset="-122"/>
                <a:sym typeface="+mn-ea"/>
              </a:endParaRPr>
            </a:p>
          </p:txBody>
        </p:sp>
        <p:sp>
          <p:nvSpPr>
            <p:cNvPr id="18" name="MH_SubTitle_2"/>
            <p:cNvSpPr txBox="1">
              <a:spLocks noChangeArrowheads="1"/>
            </p:cNvSpPr>
            <p:nvPr>
              <p:custDataLst>
                <p:tags r:id="rId15"/>
              </p:custDataLst>
            </p:nvPr>
          </p:nvSpPr>
          <p:spPr bwMode="auto">
            <a:xfrm flipH="1">
              <a:off x="1054375" y="4156346"/>
              <a:ext cx="2671929" cy="6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algn="r" defTabSz="1087755">
                <a:lnSpc>
                  <a:spcPct val="120000"/>
                </a:lnSpc>
                <a:defRPr/>
              </a:pPr>
              <a:r>
                <a:rPr lang="zh-CN" altLang="en-US" sz="2000" b="1"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约定优于配置</a:t>
              </a:r>
              <a:endParaRPr lang="zh-CN" altLang="en-US" sz="2000" b="1"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19" name="MH_Text_2"/>
            <p:cNvSpPr txBox="1"/>
            <p:nvPr>
              <p:custDataLst>
                <p:tags r:id="rId16"/>
              </p:custDataLst>
            </p:nvPr>
          </p:nvSpPr>
          <p:spPr>
            <a:xfrm flipH="1">
              <a:off x="915307" y="4845658"/>
              <a:ext cx="3093357" cy="1006708"/>
            </a:xfrm>
            <a:prstGeom prst="rect">
              <a:avLst/>
            </a:prstGeom>
            <a:noFill/>
          </p:spPr>
          <p:txBody>
            <a:bodyPr lIns="0" tIns="0" rIns="0" bIns="0">
              <a:noAutofit/>
            </a:bodyPr>
            <a:lstStyle/>
            <a:p>
              <a:pPr lvl="0" algn="l">
                <a:lnSpc>
                  <a:spcPct val="150000"/>
                </a:lnSpc>
                <a:spcBef>
                  <a:spcPts val="0"/>
                </a:spcBef>
                <a:spcAft>
                  <a:spcPts val="0"/>
                </a:spcAft>
                <a:buClrTx/>
                <a:buSzTx/>
                <a:buFontTx/>
                <a:defRPr/>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开发过程中大量使用</a:t>
              </a:r>
              <a:r>
                <a:rPr sz="1800" dirty="0">
                  <a:solidFill>
                    <a:schemeClr val="accent1"/>
                  </a:solidFill>
                  <a:latin typeface="微软雅黑" panose="020B0503020204020204" pitchFamily="34" charset="-122"/>
                  <a:ea typeface="微软雅黑" panose="020B0503020204020204" pitchFamily="34" charset="-122"/>
                  <a:cs typeface="+mn-ea"/>
                  <a:sym typeface="+mn-ea"/>
                </a:rPr>
                <a:t>约定优</a:t>
              </a:r>
              <a:r>
                <a:rPr lang="zh-CN" sz="1800" dirty="0">
                  <a:solidFill>
                    <a:schemeClr val="accent1"/>
                  </a:solidFill>
                  <a:latin typeface="微软雅黑" panose="020B0503020204020204" pitchFamily="34" charset="-122"/>
                  <a:ea typeface="微软雅黑" panose="020B0503020204020204" pitchFamily="34" charset="-122"/>
                  <a:cs typeface="+mn-ea"/>
                  <a:sym typeface="+mn-ea"/>
                </a:rPr>
                <a:t>于</a:t>
              </a:r>
              <a:r>
                <a:rPr sz="1800" dirty="0">
                  <a:solidFill>
                    <a:schemeClr val="accent1"/>
                  </a:solidFill>
                  <a:latin typeface="微软雅黑" panose="020B0503020204020204" pitchFamily="34" charset="-122"/>
                  <a:ea typeface="微软雅黑" panose="020B0503020204020204" pitchFamily="34" charset="-122"/>
                  <a:cs typeface="+mn-ea"/>
                  <a:sym typeface="+mn-ea"/>
                </a:rPr>
                <a:t>配置</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的思想来</a:t>
              </a:r>
              <a:r>
                <a:rPr sz="1800" dirty="0">
                  <a:solidFill>
                    <a:schemeClr val="accent1"/>
                  </a:solidFill>
                  <a:latin typeface="微软雅黑" panose="020B0503020204020204" pitchFamily="34" charset="-122"/>
                  <a:ea typeface="微软雅黑" panose="020B0503020204020204" pitchFamily="34" charset="-122"/>
                  <a:cs typeface="+mn-ea"/>
                  <a:sym typeface="+mn-ea"/>
                </a:rPr>
                <a:t>摆脱</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Spring框架中各种</a:t>
              </a:r>
              <a:r>
                <a:rPr sz="1800" dirty="0">
                  <a:solidFill>
                    <a:schemeClr val="accent1"/>
                  </a:solidFill>
                  <a:latin typeface="微软雅黑" panose="020B0503020204020204" pitchFamily="34" charset="-122"/>
                  <a:ea typeface="微软雅黑" panose="020B0503020204020204" pitchFamily="34" charset="-122"/>
                  <a:cs typeface="+mn-ea"/>
                  <a:sym typeface="+mn-ea"/>
                </a:rPr>
                <a:t>复杂的手动配置</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rPr>
                <a:t>。</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grpSp>
      <p:sp>
        <p:nvSpPr>
          <p:cNvPr id="26" name="Text Placeholder 5"/>
          <p:cNvSpPr txBox="1"/>
          <p:nvPr>
            <p:custDataLst>
              <p:tags r:id="rId17"/>
            </p:custDataLst>
          </p:nvPr>
        </p:nvSpPr>
        <p:spPr>
          <a:xfrm>
            <a:off x="5166360" y="2782570"/>
            <a:ext cx="2088515" cy="633730"/>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charset="0"/>
                <a:ea typeface="Open Sans" panose="020B0606030504020204" charset="0"/>
                <a:cs typeface="Open Sans" panose="020B060603050402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2200" b="1" dirty="0">
                <a:solidFill>
                  <a:schemeClr val="tx1"/>
                </a:solidFill>
                <a:latin typeface="微软雅黑" panose="020B0503020204020204" pitchFamily="34" charset="-122"/>
                <a:ea typeface="微软雅黑" panose="020B0503020204020204" pitchFamily="34" charset="-122"/>
                <a:cs typeface="+mn-ea"/>
                <a:sym typeface="+mn-lt"/>
              </a:rPr>
              <a:t>Spring Boot</a:t>
            </a:r>
            <a:endParaRPr lang="en-US" sz="2200" b="1" dirty="0">
              <a:solidFill>
                <a:schemeClr val="tx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3" name="图形 22" descr="讲故事"/>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999787" y="824105"/>
            <a:ext cx="1015842" cy="1015842"/>
          </a:xfrm>
          <a:prstGeom prst="rect">
            <a:avLst/>
          </a:prstGeom>
        </p:spPr>
      </p:pic>
      <p:sp>
        <p:nvSpPr>
          <p:cNvPr id="25" name="矩形 24"/>
          <p:cNvSpPr/>
          <p:nvPr>
            <p:custDataLst>
              <p:tags r:id="rId4"/>
            </p:custDataLst>
          </p:nvPr>
        </p:nvSpPr>
        <p:spPr>
          <a:xfrm>
            <a:off x="2437306" y="1034049"/>
            <a:ext cx="2513792"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custDataLst>
              <p:tags r:id="rId5"/>
            </p:custDataLst>
          </p:nvPr>
        </p:nvSpPr>
        <p:spPr>
          <a:xfrm>
            <a:off x="2547253" y="1061315"/>
            <a:ext cx="2293898" cy="645160"/>
          </a:xfrm>
          <a:prstGeom prst="rect">
            <a:avLst/>
          </a:prstGeom>
          <a:noFill/>
        </p:spPr>
        <p:txBody>
          <a:bodyPr wrap="square" rtlCol="0">
            <a:spAutoFit/>
          </a:bodyPr>
          <a:lstStyle/>
          <a:p>
            <a:pPr algn="l"/>
            <a:r>
              <a:rPr lang="zh-CN" altLang="en-US" sz="18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Tomcat启动失败和控制台乱码</a:t>
            </a:r>
            <a:endParaRPr lang="zh-CN" altLang="en-US" sz="18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custDataLst>
              <p:tags r:id="rId6"/>
            </p:custDataLst>
          </p:nvPr>
        </p:nvSpPr>
        <p:spPr>
          <a:xfrm>
            <a:off x="5055684" y="103404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custDataLst>
              <p:tags r:id="rId7"/>
            </p:custDataLst>
          </p:nvPr>
        </p:nvSpPr>
        <p:spPr>
          <a:xfrm>
            <a:off x="5243383" y="103404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grpSp>
        <p:nvGrpSpPr>
          <p:cNvPr id="2" name="组合 1"/>
          <p:cNvGrpSpPr/>
          <p:nvPr/>
        </p:nvGrpSpPr>
        <p:grpSpPr>
          <a:xfrm>
            <a:off x="1077595" y="2182495"/>
            <a:ext cx="2816225" cy="476885"/>
            <a:chOff x="898650" y="1797999"/>
            <a:chExt cx="3803994" cy="476885"/>
          </a:xfrm>
        </p:grpSpPr>
        <p:sp>
          <p:nvSpPr>
            <p:cNvPr id="10" name="矩形: 圆角 6"/>
            <p:cNvSpPr/>
            <p:nvPr>
              <p:custDataLst>
                <p:tags r:id="rId8"/>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9"/>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2.Tomcat控制台输出乱码</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3" name="文本框 2"/>
          <p:cNvSpPr txBox="1"/>
          <p:nvPr>
            <p:custDataLst>
              <p:tags r:id="rId10"/>
            </p:custDataLst>
          </p:nvPr>
        </p:nvSpPr>
        <p:spPr>
          <a:xfrm>
            <a:off x="967740" y="2832735"/>
            <a:ext cx="10137140" cy="1337945"/>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控制台输出</a:t>
            </a:r>
            <a:r>
              <a:rPr sz="1800" b="0" dirty="0">
                <a:solidFill>
                  <a:schemeClr val="accent1"/>
                </a:solidFill>
                <a:latin typeface="微软雅黑" panose="020B0503020204020204" pitchFamily="34" charset="-122"/>
                <a:ea typeface="微软雅黑" panose="020B0503020204020204" pitchFamily="34" charset="-122"/>
                <a:cs typeface="+mn-ea"/>
              </a:rPr>
              <a:t>乱码</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通常是</a:t>
            </a:r>
            <a:r>
              <a:rPr sz="1800" b="0" dirty="0">
                <a:solidFill>
                  <a:schemeClr val="accent1"/>
                </a:solidFill>
                <a:latin typeface="微软雅黑" panose="020B0503020204020204" pitchFamily="34" charset="-122"/>
                <a:ea typeface="微软雅黑" panose="020B0503020204020204" pitchFamily="34" charset="-122"/>
                <a:cs typeface="+mn-ea"/>
              </a:rPr>
              <a:t>编码不一致</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导致的。打开Tomcat安装目录conf文件夹下的logging.properties文件，将文件中“java.util.logging.ConsoleHandler.encoding”的值修改为GBK即可。</a:t>
            </a:r>
            <a:endPar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5" name="图片 10"/>
          <p:cNvPicPr>
            <a:picLocks noChangeAspect="1"/>
          </p:cNvPicPr>
          <p:nvPr>
            <p:custDataLst>
              <p:tags r:id="rId11"/>
            </p:custDataLst>
          </p:nvPr>
        </p:nvPicPr>
        <p:blipFill>
          <a:blip r:embed="rId12"/>
          <a:stretch>
            <a:fillRect/>
          </a:stretch>
        </p:blipFill>
        <p:spPr>
          <a:xfrm>
            <a:off x="2927985" y="4078923"/>
            <a:ext cx="7426800" cy="246426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35"/>
          <p:cNvSpPr txBox="1">
            <a:spLocks noChangeArrowheads="1"/>
          </p:cNvSpPr>
          <p:nvPr/>
        </p:nvSpPr>
        <p:spPr bwMode="auto">
          <a:xfrm>
            <a:off x="1126245" y="2908355"/>
            <a:ext cx="9793605"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fontAlgn="auto">
              <a:lnSpc>
                <a:spcPct val="150000"/>
              </a:lnSpc>
            </a:pPr>
            <a:r>
              <a:rPr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本章主要对</a:t>
            </a:r>
            <a:r>
              <a:rPr sz="1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Spring Boot开发入门知识</a:t>
            </a:r>
            <a:r>
              <a:rPr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进行了讲解。首先讲解了</a:t>
            </a:r>
            <a:r>
              <a:rPr sz="1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Spring Boot概述</a:t>
            </a:r>
            <a:r>
              <a:rPr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；然后讲解了</a:t>
            </a:r>
            <a:r>
              <a:rPr sz="1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Spring</a:t>
            </a:r>
            <a:r>
              <a:rPr lang="en-US" sz="1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1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Boot入门案例</a:t>
            </a:r>
            <a:r>
              <a:rPr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，并结合入门案例对</a:t>
            </a:r>
            <a:r>
              <a:rPr sz="1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Spring Boot的原理</a:t>
            </a:r>
            <a:r>
              <a:rPr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进行</a:t>
            </a:r>
            <a:r>
              <a:rPr lang="zh-CN"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了</a:t>
            </a:r>
            <a:r>
              <a:rPr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解析；接着讲解了</a:t>
            </a:r>
            <a:r>
              <a:rPr sz="1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单元测试和热部署</a:t>
            </a:r>
            <a:r>
              <a:rPr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；最后讲解了</a:t>
            </a:r>
            <a:r>
              <a:rPr lang="en-US" sz="180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 Spring Boot 项目的打包和运行</a:t>
            </a:r>
            <a:r>
              <a:rPr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。通过本章的学习，希望大家可以对Spring Boot有一个初步认识，为后续学习Spring Boot做好铺垫。</a:t>
            </a:r>
            <a:endParaRPr sz="180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7" name="圆角矩形 26"/>
          <p:cNvSpPr/>
          <p:nvPr/>
        </p:nvSpPr>
        <p:spPr>
          <a:xfrm>
            <a:off x="839470" y="2396490"/>
            <a:ext cx="10511790" cy="2861310"/>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347710" y="198783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endParaRPr lang="zh-CN" altLang="en-US" sz="2800" b="1"/>
          </a:p>
        </p:txBody>
      </p:sp>
      <p:sp>
        <p:nvSpPr>
          <p:cNvPr id="9" name="椭圆 8"/>
          <p:cNvSpPr/>
          <p:nvPr/>
        </p:nvSpPr>
        <p:spPr>
          <a:xfrm>
            <a:off x="5066530" y="198783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endParaRPr lang="zh-CN" altLang="en-US" sz="2800" b="1" dirty="0">
              <a:sym typeface="+mn-ea"/>
            </a:endParaRPr>
          </a:p>
        </p:txBody>
      </p:sp>
      <p:sp>
        <p:nvSpPr>
          <p:cNvPr id="10" name="椭圆 9"/>
          <p:cNvSpPr/>
          <p:nvPr/>
        </p:nvSpPr>
        <p:spPr>
          <a:xfrm>
            <a:off x="5785350" y="198783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endParaRPr lang="zh-CN" altLang="en-US" sz="2800" b="1" dirty="0">
              <a:sym typeface="+mn-ea"/>
            </a:endParaRPr>
          </a:p>
        </p:txBody>
      </p:sp>
      <p:sp>
        <p:nvSpPr>
          <p:cNvPr id="11" name="椭圆 10"/>
          <p:cNvSpPr/>
          <p:nvPr/>
        </p:nvSpPr>
        <p:spPr>
          <a:xfrm>
            <a:off x="6504170" y="198783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endParaRPr lang="zh-CN" altLang="en-US" sz="2800" b="1">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1.1.1Spring Boot简介</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custDataLst>
              <p:tags r:id="rId1"/>
            </p:custDataLst>
          </p:nvPr>
        </p:nvSpPr>
        <p:spPr>
          <a:xfrm>
            <a:off x="1198880" y="2238375"/>
            <a:ext cx="9794240" cy="254063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39" name="TextBox 38"/>
          <p:cNvSpPr txBox="1"/>
          <p:nvPr>
            <p:custDataLst>
              <p:tags r:id="rId2"/>
            </p:custDataLst>
          </p:nvPr>
        </p:nvSpPr>
        <p:spPr>
          <a:xfrm>
            <a:off x="1595755" y="2562860"/>
            <a:ext cx="9001125" cy="2013585"/>
          </a:xfrm>
          <a:prstGeom prst="rect">
            <a:avLst/>
          </a:prstGeom>
          <a:noFill/>
        </p:spPr>
        <p:txBody>
          <a:bodyPr wrap="square" lIns="0" tIns="0" rIns="0" bIns="0" rtlCol="0">
            <a:noAutofit/>
          </a:bodyPr>
          <a:p>
            <a:pPr algn="just">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随着近几年</a:t>
            </a:r>
            <a:r>
              <a:rPr sz="1800" dirty="0">
                <a:solidFill>
                  <a:schemeClr val="accent1"/>
                </a:solidFill>
                <a:latin typeface="微软雅黑" panose="020B0503020204020204" pitchFamily="34" charset="-122"/>
                <a:ea typeface="微软雅黑" panose="020B0503020204020204" pitchFamily="34" charset="-122"/>
                <a:cs typeface="+mn-ea"/>
                <a:sym typeface="+mn-lt"/>
              </a:rPr>
              <a:t>微服务</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开发的需求增长和火爆，如何</a:t>
            </a:r>
            <a:r>
              <a:rPr sz="1800" dirty="0">
                <a:solidFill>
                  <a:schemeClr val="accent1"/>
                </a:solidFill>
                <a:latin typeface="微软雅黑" panose="020B0503020204020204" pitchFamily="34" charset="-122"/>
                <a:ea typeface="微软雅黑" panose="020B0503020204020204" pitchFamily="34" charset="-122"/>
                <a:cs typeface="+mn-ea"/>
                <a:sym typeface="+mn-lt"/>
              </a:rPr>
              <a:t>快速、简便地构建</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一个准生产环境的</a:t>
            </a:r>
            <a:r>
              <a:rPr sz="1800" dirty="0">
                <a:solidFill>
                  <a:schemeClr val="accent1"/>
                </a:solidFill>
                <a:latin typeface="微软雅黑" panose="020B0503020204020204" pitchFamily="34" charset="-122"/>
                <a:ea typeface="微软雅黑" panose="020B0503020204020204" pitchFamily="34" charset="-122"/>
                <a:cs typeface="+mn-ea"/>
                <a:sym typeface="+mn-lt"/>
              </a:rPr>
              <a:t>Spring应用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成为摆在开发者面前的难题，</a:t>
            </a:r>
            <a:r>
              <a:rPr sz="1800" dirty="0">
                <a:solidFill>
                  <a:schemeClr val="accent1"/>
                </a:solidFill>
                <a:latin typeface="微软雅黑" panose="020B0503020204020204" pitchFamily="34" charset="-122"/>
                <a:ea typeface="微软雅黑" panose="020B0503020204020204" pitchFamily="34" charset="-122"/>
                <a:cs typeface="+mn-ea"/>
                <a:sym typeface="+mn-lt"/>
              </a:rPr>
              <a:t>Spring Boot框架</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的出现恰好完美解决了这些问题，同时内部还</a:t>
            </a:r>
            <a:r>
              <a:rPr sz="1800" dirty="0">
                <a:solidFill>
                  <a:schemeClr val="accent1"/>
                </a:solidFill>
                <a:latin typeface="微软雅黑" panose="020B0503020204020204" pitchFamily="34" charset="-122"/>
                <a:ea typeface="微软雅黑" panose="020B0503020204020204" pitchFamily="34" charset="-122"/>
                <a:cs typeface="+mn-ea"/>
                <a:sym typeface="+mn-lt"/>
              </a:rPr>
              <a:t>简化</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了许多</a:t>
            </a:r>
            <a:r>
              <a:rPr sz="1800" dirty="0">
                <a:solidFill>
                  <a:schemeClr val="accent1"/>
                </a:solidFill>
                <a:latin typeface="微软雅黑" panose="020B0503020204020204" pitchFamily="34" charset="-122"/>
                <a:ea typeface="微软雅黑" panose="020B0503020204020204" pitchFamily="34" charset="-122"/>
                <a:cs typeface="+mn-ea"/>
                <a:sym typeface="+mn-lt"/>
              </a:rPr>
              <a:t>常用的第三方库配置</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，使微服务</a:t>
            </a:r>
            <a:r>
              <a:rPr sz="1800" dirty="0">
                <a:solidFill>
                  <a:schemeClr val="accent1"/>
                </a:solidFill>
                <a:latin typeface="微软雅黑" panose="020B0503020204020204" pitchFamily="34" charset="-122"/>
                <a:ea typeface="微软雅黑" panose="020B0503020204020204" pitchFamily="34" charset="-122"/>
                <a:cs typeface="+mn-ea"/>
                <a:sym typeface="+mn-lt"/>
              </a:rPr>
              <a:t>开发更加便利</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，这也间接体现了Spring Boot框架的优势和学习Spring Boot的必要性。</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0" name="矩形 93"/>
          <p:cNvSpPr/>
          <p:nvPr>
            <p:custDataLst>
              <p:tags r:id="rId3"/>
            </p:custDataLst>
          </p:nvPr>
        </p:nvSpPr>
        <p:spPr>
          <a:xfrm>
            <a:off x="1148715" y="2178685"/>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41" name="矩形 93"/>
          <p:cNvSpPr/>
          <p:nvPr>
            <p:custDataLst>
              <p:tags r:id="rId4"/>
            </p:custDataLst>
          </p:nvPr>
        </p:nvSpPr>
        <p:spPr>
          <a:xfrm rot="10800000">
            <a:off x="10596880" y="425450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1.1.2</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Spring Boot的特性</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1"/>
            </p:custDataLst>
          </p:nvPr>
        </p:nvPicPr>
        <p:blipFill>
          <a:blip r:embed="rId2"/>
          <a:stretch>
            <a:fillRect/>
          </a:stretch>
        </p:blipFill>
        <p:spPr>
          <a:xfrm>
            <a:off x="944855" y="2215827"/>
            <a:ext cx="2797737" cy="3896754"/>
          </a:xfrm>
          <a:prstGeom prst="rect">
            <a:avLst/>
          </a:prstGeom>
        </p:spPr>
      </p:pic>
      <p:sp>
        <p:nvSpPr>
          <p:cNvPr id="7" name="TextBox 35"/>
          <p:cNvSpPr txBox="1">
            <a:spLocks noChangeArrowheads="1"/>
          </p:cNvSpPr>
          <p:nvPr>
            <p:custDataLst>
              <p:tags r:id="rId3"/>
            </p:custDataLst>
          </p:nvPr>
        </p:nvSpPr>
        <p:spPr bwMode="auto">
          <a:xfrm>
            <a:off x="3247306" y="1638836"/>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custDataLst>
              <p:tags r:id="rId4"/>
            </p:custDataLst>
          </p:nvPr>
        </p:nvSpPr>
        <p:spPr>
          <a:xfrm>
            <a:off x="2968547" y="1560761"/>
            <a:ext cx="2071316" cy="149294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custDataLst>
              <p:tags r:id="rId5"/>
            </p:custDataLst>
          </p:nvPr>
        </p:nvSpPr>
        <p:spPr bwMode="auto">
          <a:xfrm>
            <a:off x="3214803" y="1698161"/>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custDataLst>
              <p:tags r:id="rId6"/>
            </p:custDataLst>
          </p:nvPr>
        </p:nvSpPr>
        <p:spPr bwMode="auto">
          <a:xfrm>
            <a:off x="5815965" y="2927985"/>
            <a:ext cx="544576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特性</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，能够简述Spring Boot的特性</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1.1.2</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Spring Boot的特性</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19" name="组合 18"/>
          <p:cNvGrpSpPr/>
          <p:nvPr/>
        </p:nvGrpSpPr>
        <p:grpSpPr>
          <a:xfrm>
            <a:off x="4279345" y="1991162"/>
            <a:ext cx="3633306" cy="3489263"/>
            <a:chOff x="4279345" y="1987898"/>
            <a:chExt cx="3633306" cy="3489263"/>
          </a:xfrm>
        </p:grpSpPr>
        <p:sp>
          <p:nvSpPr>
            <p:cNvPr id="20" name="Freeform 6"/>
            <p:cNvSpPr/>
            <p:nvPr>
              <p:custDataLst>
                <p:tags r:id="rId1"/>
              </p:custDataLst>
            </p:nvPr>
          </p:nvSpPr>
          <p:spPr bwMode="auto">
            <a:xfrm>
              <a:off x="6730633" y="3053229"/>
              <a:ext cx="1182018" cy="1364059"/>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25400" cap="flat" cmpd="sng" algn="ctr">
              <a:noFill/>
              <a:prstDash val="solid"/>
            </a:ln>
            <a:effectLst>
              <a:outerShdw blurRad="190500" dist="38100" dir="2700000" algn="tl" rotWithShape="0">
                <a:prstClr val="black">
                  <a:alpha val="20000"/>
                </a:prstClr>
              </a:outerShdw>
            </a:effectLst>
          </p:spPr>
          <p:txBody>
            <a:bodyPr rtlCol="0" anchor="ctr"/>
            <a:p>
              <a:pPr algn="ctr"/>
              <a:endParaRPr lang="zh-CN" altLang="en-US" sz="1600"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1" name="Freeform 7"/>
            <p:cNvSpPr/>
            <p:nvPr>
              <p:custDataLst>
                <p:tags r:id="rId2"/>
              </p:custDataLst>
            </p:nvPr>
          </p:nvSpPr>
          <p:spPr bwMode="auto">
            <a:xfrm>
              <a:off x="4279345" y="3053229"/>
              <a:ext cx="1180655" cy="1364059"/>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0070C0"/>
            </a:solidFill>
            <a:ln w="25400" cap="flat" cmpd="sng" algn="ctr">
              <a:noFill/>
              <a:prstDash val="solid"/>
            </a:ln>
            <a:effectLst>
              <a:outerShdw blurRad="190500" dist="38100" dir="2700000" algn="tl" rotWithShape="0">
                <a:prstClr val="black">
                  <a:alpha val="20000"/>
                </a:prstClr>
              </a:outerShdw>
            </a:effectLst>
          </p:spPr>
          <p:txBody>
            <a:bodyPr rtlCol="0" anchor="ctr"/>
            <a:p>
              <a:pPr algn="ctr"/>
              <a:endParaRPr lang="zh-CN" altLang="en-US" sz="1600"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2" name="Freeform 8"/>
            <p:cNvSpPr/>
            <p:nvPr>
              <p:custDataLst>
                <p:tags r:id="rId3"/>
              </p:custDataLst>
            </p:nvPr>
          </p:nvSpPr>
          <p:spPr bwMode="auto">
            <a:xfrm>
              <a:off x="4891486" y="1987898"/>
              <a:ext cx="1180655" cy="136542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chemeClr val="bg1"/>
            </a:solidFill>
            <a:ln w="25400" cap="flat" cmpd="sng" algn="ctr">
              <a:noFill/>
              <a:prstDash val="solid"/>
            </a:ln>
            <a:effectLst>
              <a:outerShdw blurRad="190500" dist="38100" dir="2700000" algn="tl" rotWithShape="0">
                <a:prstClr val="black">
                  <a:alpha val="20000"/>
                </a:prstClr>
              </a:outerShdw>
            </a:effectLst>
          </p:spPr>
          <p:txBody>
            <a:bodyPr rtlCol="0" anchor="ctr"/>
            <a:p>
              <a:pPr algn="ctr"/>
              <a:endParaRPr lang="zh-CN" altLang="en-US" sz="1600"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3" name="Freeform 9"/>
            <p:cNvSpPr/>
            <p:nvPr>
              <p:custDataLst>
                <p:tags r:id="rId4"/>
              </p:custDataLst>
            </p:nvPr>
          </p:nvSpPr>
          <p:spPr bwMode="auto">
            <a:xfrm>
              <a:off x="6119857" y="1987898"/>
              <a:ext cx="1180655" cy="1365423"/>
            </a:xfrm>
            <a:custGeom>
              <a:avLst/>
              <a:gdLst>
                <a:gd name="T0" fmla="*/ 1130 w 2260"/>
                <a:gd name="T1" fmla="*/ 0 h 2610"/>
                <a:gd name="T2" fmla="*/ 1695 w 2260"/>
                <a:gd name="T3" fmla="*/ 326 h 2610"/>
                <a:gd name="T4" fmla="*/ 2260 w 2260"/>
                <a:gd name="T5" fmla="*/ 652 h 2610"/>
                <a:gd name="T6" fmla="*/ 2260 w 2260"/>
                <a:gd name="T7" fmla="*/ 1305 h 2610"/>
                <a:gd name="T8" fmla="*/ 2260 w 2260"/>
                <a:gd name="T9" fmla="*/ 1957 h 2610"/>
                <a:gd name="T10" fmla="*/ 1695 w 2260"/>
                <a:gd name="T11" fmla="*/ 2283 h 2610"/>
                <a:gd name="T12" fmla="*/ 1130 w 2260"/>
                <a:gd name="T13" fmla="*/ 2610 h 2610"/>
                <a:gd name="T14" fmla="*/ 565 w 2260"/>
                <a:gd name="T15" fmla="*/ 2283 h 2610"/>
                <a:gd name="T16" fmla="*/ 0 w 2260"/>
                <a:gd name="T17" fmla="*/ 1957 h 2610"/>
                <a:gd name="T18" fmla="*/ 0 w 2260"/>
                <a:gd name="T19" fmla="*/ 1305 h 2610"/>
                <a:gd name="T20" fmla="*/ 0 w 2260"/>
                <a:gd name="T21" fmla="*/ 652 h 2610"/>
                <a:gd name="T22" fmla="*/ 565 w 2260"/>
                <a:gd name="T23" fmla="*/ 326 h 2610"/>
                <a:gd name="T24" fmla="*/ 1130 w 2260"/>
                <a:gd name="T25" fmla="*/ 0 h 2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10">
                  <a:moveTo>
                    <a:pt x="1130" y="0"/>
                  </a:moveTo>
                  <a:lnTo>
                    <a:pt x="1695" y="326"/>
                  </a:lnTo>
                  <a:lnTo>
                    <a:pt x="2260" y="652"/>
                  </a:lnTo>
                  <a:lnTo>
                    <a:pt x="2260" y="1305"/>
                  </a:lnTo>
                  <a:lnTo>
                    <a:pt x="2260" y="1957"/>
                  </a:lnTo>
                  <a:lnTo>
                    <a:pt x="1695" y="2283"/>
                  </a:lnTo>
                  <a:lnTo>
                    <a:pt x="1130" y="2610"/>
                  </a:lnTo>
                  <a:lnTo>
                    <a:pt x="565" y="2283"/>
                  </a:lnTo>
                  <a:lnTo>
                    <a:pt x="0" y="1957"/>
                  </a:lnTo>
                  <a:lnTo>
                    <a:pt x="0" y="1305"/>
                  </a:lnTo>
                  <a:lnTo>
                    <a:pt x="0" y="652"/>
                  </a:lnTo>
                  <a:lnTo>
                    <a:pt x="565" y="326"/>
                  </a:lnTo>
                  <a:lnTo>
                    <a:pt x="1130" y="0"/>
                  </a:lnTo>
                  <a:close/>
                </a:path>
              </a:pathLst>
            </a:custGeom>
            <a:solidFill>
              <a:srgbClr val="0070C0"/>
            </a:solidFill>
            <a:ln w="25400" cap="flat" cmpd="sng" algn="ctr">
              <a:noFill/>
              <a:prstDash val="solid"/>
            </a:ln>
            <a:effectLst>
              <a:outerShdw blurRad="190500" dist="38100" dir="2700000" algn="tl" rotWithShape="0">
                <a:prstClr val="black">
                  <a:alpha val="20000"/>
                </a:prstClr>
              </a:outerShdw>
            </a:effectLst>
          </p:spPr>
          <p:txBody>
            <a:bodyPr rtlCol="0" anchor="ctr"/>
            <a:p>
              <a:pPr algn="ctr"/>
              <a:endParaRPr lang="zh-CN" altLang="en-US" sz="1600"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Freeform 10"/>
            <p:cNvSpPr/>
            <p:nvPr>
              <p:custDataLst>
                <p:tags r:id="rId5"/>
              </p:custDataLst>
            </p:nvPr>
          </p:nvSpPr>
          <p:spPr bwMode="auto">
            <a:xfrm>
              <a:off x="4891486" y="4111738"/>
              <a:ext cx="1180655" cy="1365423"/>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chemeClr val="bg1"/>
            </a:solidFill>
            <a:ln w="25400" cap="flat" cmpd="sng" algn="ctr">
              <a:noFill/>
              <a:prstDash val="solid"/>
            </a:ln>
            <a:effectLst>
              <a:outerShdw blurRad="190500" dist="38100" dir="2700000" algn="tl" rotWithShape="0">
                <a:prstClr val="black">
                  <a:alpha val="20000"/>
                </a:prstClr>
              </a:outerShdw>
            </a:effectLst>
          </p:spPr>
          <p:txBody>
            <a:bodyPr rtlCol="0" anchor="ctr"/>
            <a:p>
              <a:pPr algn="ctr"/>
              <a:endParaRPr lang="zh-CN" altLang="en-US" sz="1600"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Freeform 11"/>
            <p:cNvSpPr/>
            <p:nvPr>
              <p:custDataLst>
                <p:tags r:id="rId6"/>
              </p:custDataLst>
            </p:nvPr>
          </p:nvSpPr>
          <p:spPr bwMode="auto">
            <a:xfrm>
              <a:off x="6119857" y="4111738"/>
              <a:ext cx="1180655" cy="1365423"/>
            </a:xfrm>
            <a:custGeom>
              <a:avLst/>
              <a:gdLst>
                <a:gd name="T0" fmla="*/ 1130 w 2260"/>
                <a:gd name="T1" fmla="*/ 0 h 2609"/>
                <a:gd name="T2" fmla="*/ 1695 w 2260"/>
                <a:gd name="T3" fmla="*/ 326 h 2609"/>
                <a:gd name="T4" fmla="*/ 2260 w 2260"/>
                <a:gd name="T5" fmla="*/ 652 h 2609"/>
                <a:gd name="T6" fmla="*/ 2260 w 2260"/>
                <a:gd name="T7" fmla="*/ 1305 h 2609"/>
                <a:gd name="T8" fmla="*/ 2260 w 2260"/>
                <a:gd name="T9" fmla="*/ 1957 h 2609"/>
                <a:gd name="T10" fmla="*/ 1695 w 2260"/>
                <a:gd name="T11" fmla="*/ 2283 h 2609"/>
                <a:gd name="T12" fmla="*/ 1130 w 2260"/>
                <a:gd name="T13" fmla="*/ 2609 h 2609"/>
                <a:gd name="T14" fmla="*/ 565 w 2260"/>
                <a:gd name="T15" fmla="*/ 2283 h 2609"/>
                <a:gd name="T16" fmla="*/ 0 w 2260"/>
                <a:gd name="T17" fmla="*/ 1957 h 2609"/>
                <a:gd name="T18" fmla="*/ 0 w 2260"/>
                <a:gd name="T19" fmla="*/ 1305 h 2609"/>
                <a:gd name="T20" fmla="*/ 0 w 2260"/>
                <a:gd name="T21" fmla="*/ 652 h 2609"/>
                <a:gd name="T22" fmla="*/ 565 w 2260"/>
                <a:gd name="T23" fmla="*/ 326 h 2609"/>
                <a:gd name="T24" fmla="*/ 1130 w 2260"/>
                <a:gd name="T25" fmla="*/ 0 h 2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60" h="2609">
                  <a:moveTo>
                    <a:pt x="1130" y="0"/>
                  </a:moveTo>
                  <a:lnTo>
                    <a:pt x="1695" y="326"/>
                  </a:lnTo>
                  <a:lnTo>
                    <a:pt x="2260" y="652"/>
                  </a:lnTo>
                  <a:lnTo>
                    <a:pt x="2260" y="1305"/>
                  </a:lnTo>
                  <a:lnTo>
                    <a:pt x="2260" y="1957"/>
                  </a:lnTo>
                  <a:lnTo>
                    <a:pt x="1695" y="2283"/>
                  </a:lnTo>
                  <a:lnTo>
                    <a:pt x="1130" y="2609"/>
                  </a:lnTo>
                  <a:lnTo>
                    <a:pt x="565" y="2283"/>
                  </a:lnTo>
                  <a:lnTo>
                    <a:pt x="0" y="1957"/>
                  </a:lnTo>
                  <a:lnTo>
                    <a:pt x="0" y="1305"/>
                  </a:lnTo>
                  <a:lnTo>
                    <a:pt x="0" y="652"/>
                  </a:lnTo>
                  <a:lnTo>
                    <a:pt x="565" y="326"/>
                  </a:lnTo>
                  <a:lnTo>
                    <a:pt x="1130" y="0"/>
                  </a:lnTo>
                  <a:close/>
                </a:path>
              </a:pathLst>
            </a:custGeom>
            <a:solidFill>
              <a:srgbClr val="0070C0"/>
            </a:solidFill>
            <a:ln w="25400" cap="flat" cmpd="sng" algn="ctr">
              <a:noFill/>
              <a:prstDash val="solid"/>
            </a:ln>
            <a:effectLst>
              <a:outerShdw blurRad="190500" dist="38100" dir="2700000" algn="tl" rotWithShape="0">
                <a:prstClr val="black">
                  <a:alpha val="20000"/>
                </a:prstClr>
              </a:outerShdw>
            </a:effectLst>
          </p:spPr>
          <p:txBody>
            <a:bodyPr rtlCol="0" anchor="ctr"/>
            <a:p>
              <a:pPr algn="ctr"/>
              <a:endParaRPr lang="zh-CN" altLang="en-US" sz="1600"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Freeform 13"/>
            <p:cNvSpPr>
              <a:spLocks noEditPoints="1"/>
            </p:cNvSpPr>
            <p:nvPr>
              <p:custDataLst>
                <p:tags r:id="rId7"/>
              </p:custDataLst>
            </p:nvPr>
          </p:nvSpPr>
          <p:spPr bwMode="auto">
            <a:xfrm>
              <a:off x="4628361" y="3477450"/>
              <a:ext cx="526251" cy="519707"/>
            </a:xfrm>
            <a:custGeom>
              <a:avLst/>
              <a:gdLst>
                <a:gd name="T0" fmla="*/ 909 w 1006"/>
                <a:gd name="T1" fmla="*/ 858 h 995"/>
                <a:gd name="T2" fmla="*/ 805 w 1006"/>
                <a:gd name="T3" fmla="*/ 858 h 995"/>
                <a:gd name="T4" fmla="*/ 969 w 1006"/>
                <a:gd name="T5" fmla="*/ 97 h 995"/>
                <a:gd name="T6" fmla="*/ 834 w 1006"/>
                <a:gd name="T7" fmla="*/ 0 h 995"/>
                <a:gd name="T8" fmla="*/ 472 w 1006"/>
                <a:gd name="T9" fmla="*/ 323 h 995"/>
                <a:gd name="T10" fmla="*/ 421 w 1006"/>
                <a:gd name="T11" fmla="*/ 397 h 995"/>
                <a:gd name="T12" fmla="*/ 376 w 1006"/>
                <a:gd name="T13" fmla="*/ 419 h 995"/>
                <a:gd name="T14" fmla="*/ 381 w 1006"/>
                <a:gd name="T15" fmla="*/ 556 h 995"/>
                <a:gd name="T16" fmla="*/ 89 w 1006"/>
                <a:gd name="T17" fmla="*/ 810 h 995"/>
                <a:gd name="T18" fmla="*/ 57 w 1006"/>
                <a:gd name="T19" fmla="*/ 995 h 995"/>
                <a:gd name="T20" fmla="*/ 208 w 1006"/>
                <a:gd name="T21" fmla="*/ 844 h 995"/>
                <a:gd name="T22" fmla="*/ 445 w 1006"/>
                <a:gd name="T23" fmla="*/ 621 h 995"/>
                <a:gd name="T24" fmla="*/ 578 w 1006"/>
                <a:gd name="T25" fmla="*/ 621 h 995"/>
                <a:gd name="T26" fmla="*/ 616 w 1006"/>
                <a:gd name="T27" fmla="*/ 537 h 995"/>
                <a:gd name="T28" fmla="*/ 674 w 1006"/>
                <a:gd name="T29" fmla="*/ 525 h 995"/>
                <a:gd name="T30" fmla="*/ 969 w 1006"/>
                <a:gd name="T31" fmla="*/ 97 h 995"/>
                <a:gd name="T32" fmla="*/ 392 w 1006"/>
                <a:gd name="T33" fmla="*/ 325 h 995"/>
                <a:gd name="T34" fmla="*/ 404 w 1006"/>
                <a:gd name="T35" fmla="*/ 312 h 995"/>
                <a:gd name="T36" fmla="*/ 436 w 1006"/>
                <a:gd name="T37" fmla="*/ 281 h 995"/>
                <a:gd name="T38" fmla="*/ 215 w 1006"/>
                <a:gd name="T39" fmla="*/ 1 h 995"/>
                <a:gd name="T40" fmla="*/ 280 w 1006"/>
                <a:gd name="T41" fmla="*/ 160 h 995"/>
                <a:gd name="T42" fmla="*/ 21 w 1006"/>
                <a:gd name="T43" fmla="*/ 195 h 995"/>
                <a:gd name="T44" fmla="*/ 232 w 1006"/>
                <a:gd name="T45" fmla="*/ 447 h 995"/>
                <a:gd name="T46" fmla="*/ 303 w 1006"/>
                <a:gd name="T47" fmla="*/ 433 h 995"/>
                <a:gd name="T48" fmla="*/ 363 w 1006"/>
                <a:gd name="T49" fmla="*/ 354 h 995"/>
                <a:gd name="T50" fmla="*/ 672 w 1006"/>
                <a:gd name="T51" fmla="*/ 606 h 995"/>
                <a:gd name="T52" fmla="*/ 617 w 1006"/>
                <a:gd name="T53" fmla="*/ 660 h 995"/>
                <a:gd name="T54" fmla="*/ 741 w 1006"/>
                <a:gd name="T55" fmla="*/ 871 h 995"/>
                <a:gd name="T56" fmla="*/ 869 w 1006"/>
                <a:gd name="T57" fmla="*/ 995 h 995"/>
                <a:gd name="T58" fmla="*/ 980 w 1006"/>
                <a:gd name="T59" fmla="*/ 825 h 995"/>
                <a:gd name="T60" fmla="*/ 702 w 1006"/>
                <a:gd name="T61" fmla="*/ 576 h 995"/>
                <a:gd name="T62" fmla="*/ 658 w 1006"/>
                <a:gd name="T63" fmla="*/ 579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06" h="995">
                  <a:moveTo>
                    <a:pt x="857" y="806"/>
                  </a:moveTo>
                  <a:cubicBezTo>
                    <a:pt x="886" y="806"/>
                    <a:pt x="909" y="829"/>
                    <a:pt x="909" y="858"/>
                  </a:cubicBezTo>
                  <a:cubicBezTo>
                    <a:pt x="909" y="887"/>
                    <a:pt x="886" y="910"/>
                    <a:pt x="857" y="910"/>
                  </a:cubicBezTo>
                  <a:cubicBezTo>
                    <a:pt x="828" y="910"/>
                    <a:pt x="805" y="887"/>
                    <a:pt x="805" y="858"/>
                  </a:cubicBezTo>
                  <a:cubicBezTo>
                    <a:pt x="805" y="829"/>
                    <a:pt x="828" y="806"/>
                    <a:pt x="857" y="806"/>
                  </a:cubicBezTo>
                  <a:close/>
                  <a:moveTo>
                    <a:pt x="969" y="97"/>
                  </a:moveTo>
                  <a:lnTo>
                    <a:pt x="900" y="28"/>
                  </a:lnTo>
                  <a:cubicBezTo>
                    <a:pt x="882" y="9"/>
                    <a:pt x="858" y="0"/>
                    <a:pt x="834" y="0"/>
                  </a:cubicBezTo>
                  <a:cubicBezTo>
                    <a:pt x="810" y="0"/>
                    <a:pt x="786" y="9"/>
                    <a:pt x="767" y="28"/>
                  </a:cubicBezTo>
                  <a:lnTo>
                    <a:pt x="472" y="323"/>
                  </a:lnTo>
                  <a:cubicBezTo>
                    <a:pt x="481" y="340"/>
                    <a:pt x="475" y="367"/>
                    <a:pt x="460" y="381"/>
                  </a:cubicBezTo>
                  <a:cubicBezTo>
                    <a:pt x="451" y="391"/>
                    <a:pt x="435" y="397"/>
                    <a:pt x="421" y="397"/>
                  </a:cubicBezTo>
                  <a:cubicBezTo>
                    <a:pt x="414" y="397"/>
                    <a:pt x="408" y="396"/>
                    <a:pt x="402" y="393"/>
                  </a:cubicBezTo>
                  <a:lnTo>
                    <a:pt x="376" y="419"/>
                  </a:lnTo>
                  <a:cubicBezTo>
                    <a:pt x="340" y="455"/>
                    <a:pt x="340" y="515"/>
                    <a:pt x="376" y="552"/>
                  </a:cubicBezTo>
                  <a:lnTo>
                    <a:pt x="381" y="556"/>
                  </a:lnTo>
                  <a:lnTo>
                    <a:pt x="151" y="787"/>
                  </a:lnTo>
                  <a:lnTo>
                    <a:pt x="89" y="810"/>
                  </a:lnTo>
                  <a:lnTo>
                    <a:pt x="0" y="938"/>
                  </a:lnTo>
                  <a:lnTo>
                    <a:pt x="57" y="995"/>
                  </a:lnTo>
                  <a:lnTo>
                    <a:pt x="185" y="906"/>
                  </a:lnTo>
                  <a:lnTo>
                    <a:pt x="208" y="844"/>
                  </a:lnTo>
                  <a:lnTo>
                    <a:pt x="439" y="614"/>
                  </a:lnTo>
                  <a:lnTo>
                    <a:pt x="445" y="621"/>
                  </a:lnTo>
                  <a:cubicBezTo>
                    <a:pt x="464" y="639"/>
                    <a:pt x="488" y="648"/>
                    <a:pt x="512" y="648"/>
                  </a:cubicBezTo>
                  <a:cubicBezTo>
                    <a:pt x="536" y="648"/>
                    <a:pt x="560" y="639"/>
                    <a:pt x="578" y="621"/>
                  </a:cubicBezTo>
                  <a:lnTo>
                    <a:pt x="604" y="595"/>
                  </a:lnTo>
                  <a:cubicBezTo>
                    <a:pt x="596" y="577"/>
                    <a:pt x="602" y="551"/>
                    <a:pt x="616" y="537"/>
                  </a:cubicBezTo>
                  <a:cubicBezTo>
                    <a:pt x="626" y="527"/>
                    <a:pt x="642" y="521"/>
                    <a:pt x="656" y="521"/>
                  </a:cubicBezTo>
                  <a:cubicBezTo>
                    <a:pt x="662" y="521"/>
                    <a:pt x="669" y="522"/>
                    <a:pt x="674" y="525"/>
                  </a:cubicBezTo>
                  <a:lnTo>
                    <a:pt x="969" y="230"/>
                  </a:lnTo>
                  <a:cubicBezTo>
                    <a:pt x="1006" y="193"/>
                    <a:pt x="1006" y="133"/>
                    <a:pt x="969" y="97"/>
                  </a:cubicBezTo>
                  <a:close/>
                  <a:moveTo>
                    <a:pt x="363" y="354"/>
                  </a:moveTo>
                  <a:lnTo>
                    <a:pt x="392" y="325"/>
                  </a:lnTo>
                  <a:lnTo>
                    <a:pt x="418" y="338"/>
                  </a:lnTo>
                  <a:lnTo>
                    <a:pt x="404" y="312"/>
                  </a:lnTo>
                  <a:lnTo>
                    <a:pt x="433" y="284"/>
                  </a:lnTo>
                  <a:lnTo>
                    <a:pt x="436" y="281"/>
                  </a:lnTo>
                  <a:cubicBezTo>
                    <a:pt x="442" y="264"/>
                    <a:pt x="446" y="248"/>
                    <a:pt x="446" y="233"/>
                  </a:cubicBezTo>
                  <a:cubicBezTo>
                    <a:pt x="446" y="115"/>
                    <a:pt x="333" y="0"/>
                    <a:pt x="215" y="1"/>
                  </a:cubicBezTo>
                  <a:cubicBezTo>
                    <a:pt x="214" y="1"/>
                    <a:pt x="201" y="15"/>
                    <a:pt x="193" y="22"/>
                  </a:cubicBezTo>
                  <a:cubicBezTo>
                    <a:pt x="288" y="117"/>
                    <a:pt x="280" y="102"/>
                    <a:pt x="280" y="160"/>
                  </a:cubicBezTo>
                  <a:cubicBezTo>
                    <a:pt x="280" y="207"/>
                    <a:pt x="205" y="282"/>
                    <a:pt x="159" y="282"/>
                  </a:cubicBezTo>
                  <a:cubicBezTo>
                    <a:pt x="99" y="282"/>
                    <a:pt x="118" y="291"/>
                    <a:pt x="21" y="195"/>
                  </a:cubicBezTo>
                  <a:cubicBezTo>
                    <a:pt x="14" y="202"/>
                    <a:pt x="0" y="215"/>
                    <a:pt x="0" y="216"/>
                  </a:cubicBezTo>
                  <a:cubicBezTo>
                    <a:pt x="2" y="334"/>
                    <a:pt x="113" y="447"/>
                    <a:pt x="232" y="447"/>
                  </a:cubicBezTo>
                  <a:cubicBezTo>
                    <a:pt x="253" y="447"/>
                    <a:pt x="276" y="440"/>
                    <a:pt x="299" y="429"/>
                  </a:cubicBezTo>
                  <a:lnTo>
                    <a:pt x="303" y="433"/>
                  </a:lnTo>
                  <a:cubicBezTo>
                    <a:pt x="310" y="414"/>
                    <a:pt x="322" y="395"/>
                    <a:pt x="337" y="380"/>
                  </a:cubicBezTo>
                  <a:lnTo>
                    <a:pt x="363" y="354"/>
                  </a:lnTo>
                  <a:close/>
                  <a:moveTo>
                    <a:pt x="658" y="579"/>
                  </a:moveTo>
                  <a:lnTo>
                    <a:pt x="672" y="606"/>
                  </a:lnTo>
                  <a:lnTo>
                    <a:pt x="644" y="634"/>
                  </a:lnTo>
                  <a:lnTo>
                    <a:pt x="617" y="660"/>
                  </a:lnTo>
                  <a:cubicBezTo>
                    <a:pt x="602" y="675"/>
                    <a:pt x="584" y="687"/>
                    <a:pt x="564" y="694"/>
                  </a:cubicBezTo>
                  <a:lnTo>
                    <a:pt x="741" y="871"/>
                  </a:lnTo>
                  <a:lnTo>
                    <a:pt x="824" y="983"/>
                  </a:lnTo>
                  <a:lnTo>
                    <a:pt x="869" y="995"/>
                  </a:lnTo>
                  <a:lnTo>
                    <a:pt x="992" y="871"/>
                  </a:lnTo>
                  <a:lnTo>
                    <a:pt x="980" y="825"/>
                  </a:lnTo>
                  <a:lnTo>
                    <a:pt x="869" y="743"/>
                  </a:lnTo>
                  <a:lnTo>
                    <a:pt x="702" y="576"/>
                  </a:lnTo>
                  <a:lnTo>
                    <a:pt x="685" y="592"/>
                  </a:lnTo>
                  <a:lnTo>
                    <a:pt x="658" y="579"/>
                  </a:lnTo>
                  <a:close/>
                </a:path>
              </a:pathLst>
            </a:custGeom>
            <a:solidFill>
              <a:schemeClr val="bg1">
                <a:lumMod val="95000"/>
              </a:schemeClr>
            </a:solidFill>
            <a:ln>
              <a:noFill/>
            </a:ln>
          </p:spPr>
          <p:txBody>
            <a:bodyPr vert="horz" wrap="square" lIns="68571" tIns="34285" rIns="68571" bIns="34285" numCol="1" anchor="t" anchorCtr="0" compatLnSpc="1"/>
            <a:p>
              <a:pPr>
                <a:defRPr/>
              </a:pPr>
              <a:endParaRPr lang="zh-CN" altLang="en-US"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Freeform 14"/>
            <p:cNvSpPr>
              <a:spLocks noEditPoints="1"/>
            </p:cNvSpPr>
            <p:nvPr>
              <p:custDataLst>
                <p:tags r:id="rId8"/>
              </p:custDataLst>
            </p:nvPr>
          </p:nvSpPr>
          <p:spPr bwMode="auto">
            <a:xfrm>
              <a:off x="5311395" y="2357559"/>
              <a:ext cx="377646" cy="515614"/>
            </a:xfrm>
            <a:custGeom>
              <a:avLst/>
              <a:gdLst>
                <a:gd name="T0" fmla="*/ 95 w 723"/>
                <a:gd name="T1" fmla="*/ 160 h 986"/>
                <a:gd name="T2" fmla="*/ 80 w 723"/>
                <a:gd name="T3" fmla="*/ 986 h 986"/>
                <a:gd name="T4" fmla="*/ 723 w 723"/>
                <a:gd name="T5" fmla="*/ 242 h 986"/>
                <a:gd name="T6" fmla="*/ 668 w 723"/>
                <a:gd name="T7" fmla="*/ 260 h 986"/>
                <a:gd name="T8" fmla="*/ 83 w 723"/>
                <a:gd name="T9" fmla="*/ 929 h 986"/>
                <a:gd name="T10" fmla="*/ 313 w 723"/>
                <a:gd name="T11" fmla="*/ 105 h 986"/>
                <a:gd name="T12" fmla="*/ 410 w 723"/>
                <a:gd name="T13" fmla="*/ 105 h 986"/>
                <a:gd name="T14" fmla="*/ 360 w 723"/>
                <a:gd name="T15" fmla="*/ 157 h 986"/>
                <a:gd name="T16" fmla="*/ 253 w 723"/>
                <a:gd name="T17" fmla="*/ 107 h 986"/>
                <a:gd name="T18" fmla="*/ 133 w 723"/>
                <a:gd name="T19" fmla="*/ 250 h 986"/>
                <a:gd name="T20" fmla="*/ 590 w 723"/>
                <a:gd name="T21" fmla="*/ 250 h 986"/>
                <a:gd name="T22" fmla="*/ 470 w 723"/>
                <a:gd name="T23" fmla="*/ 107 h 986"/>
                <a:gd name="T24" fmla="*/ 253 w 723"/>
                <a:gd name="T25" fmla="*/ 107 h 986"/>
                <a:gd name="T26" fmla="*/ 255 w 723"/>
                <a:gd name="T27" fmla="*/ 749 h 986"/>
                <a:gd name="T28" fmla="*/ 175 w 723"/>
                <a:gd name="T29" fmla="*/ 771 h 986"/>
                <a:gd name="T30" fmla="*/ 158 w 723"/>
                <a:gd name="T31" fmla="*/ 789 h 986"/>
                <a:gd name="T32" fmla="*/ 255 w 723"/>
                <a:gd name="T33" fmla="*/ 796 h 986"/>
                <a:gd name="T34" fmla="*/ 153 w 723"/>
                <a:gd name="T35" fmla="*/ 846 h 986"/>
                <a:gd name="T36" fmla="*/ 280 w 723"/>
                <a:gd name="T37" fmla="*/ 784 h 986"/>
                <a:gd name="T38" fmla="*/ 280 w 723"/>
                <a:gd name="T39" fmla="*/ 744 h 986"/>
                <a:gd name="T40" fmla="*/ 128 w 723"/>
                <a:gd name="T41" fmla="*/ 751 h 986"/>
                <a:gd name="T42" fmla="*/ 248 w 723"/>
                <a:gd name="T43" fmla="*/ 879 h 986"/>
                <a:gd name="T44" fmla="*/ 248 w 723"/>
                <a:gd name="T45" fmla="*/ 387 h 986"/>
                <a:gd name="T46" fmla="*/ 175 w 723"/>
                <a:gd name="T47" fmla="*/ 409 h 986"/>
                <a:gd name="T48" fmla="*/ 200 w 723"/>
                <a:gd name="T49" fmla="*/ 474 h 986"/>
                <a:gd name="T50" fmla="*/ 153 w 723"/>
                <a:gd name="T51" fmla="*/ 492 h 986"/>
                <a:gd name="T52" fmla="*/ 248 w 723"/>
                <a:gd name="T53" fmla="*/ 362 h 986"/>
                <a:gd name="T54" fmla="*/ 128 w 723"/>
                <a:gd name="T55" fmla="*/ 489 h 986"/>
                <a:gd name="T56" fmla="*/ 279 w 723"/>
                <a:gd name="T57" fmla="*/ 416 h 986"/>
                <a:gd name="T58" fmla="*/ 278 w 723"/>
                <a:gd name="T59" fmla="*/ 382 h 986"/>
                <a:gd name="T60" fmla="*/ 255 w 723"/>
                <a:gd name="T61" fmla="*/ 582 h 986"/>
                <a:gd name="T62" fmla="*/ 158 w 723"/>
                <a:gd name="T63" fmla="*/ 607 h 986"/>
                <a:gd name="T64" fmla="*/ 255 w 723"/>
                <a:gd name="T65" fmla="*/ 672 h 986"/>
                <a:gd name="T66" fmla="*/ 280 w 723"/>
                <a:gd name="T67" fmla="*/ 563 h 986"/>
                <a:gd name="T68" fmla="*/ 128 w 723"/>
                <a:gd name="T69" fmla="*/ 569 h 986"/>
                <a:gd name="T70" fmla="*/ 255 w 723"/>
                <a:gd name="T71" fmla="*/ 696 h 986"/>
                <a:gd name="T72" fmla="*/ 334 w 723"/>
                <a:gd name="T73" fmla="*/ 538 h 986"/>
                <a:gd name="T74" fmla="*/ 378 w 723"/>
                <a:gd name="T75" fmla="*/ 836 h 986"/>
                <a:gd name="T76" fmla="*/ 580 w 723"/>
                <a:gd name="T77" fmla="*/ 774 h 986"/>
                <a:gd name="T78" fmla="*/ 370 w 723"/>
                <a:gd name="T79" fmla="*/ 829 h 986"/>
                <a:gd name="T80" fmla="*/ 580 w 723"/>
                <a:gd name="T81" fmla="*/ 587 h 986"/>
                <a:gd name="T82" fmla="*/ 370 w 723"/>
                <a:gd name="T83" fmla="*/ 474 h 986"/>
                <a:gd name="T84" fmla="*/ 370 w 723"/>
                <a:gd name="T85" fmla="*/ 40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3" h="986">
                  <a:moveTo>
                    <a:pt x="55" y="260"/>
                  </a:moveTo>
                  <a:cubicBezTo>
                    <a:pt x="55" y="232"/>
                    <a:pt x="68" y="218"/>
                    <a:pt x="95" y="217"/>
                  </a:cubicBezTo>
                  <a:lnTo>
                    <a:pt x="95" y="160"/>
                  </a:lnTo>
                  <a:cubicBezTo>
                    <a:pt x="45" y="161"/>
                    <a:pt x="0" y="193"/>
                    <a:pt x="0" y="242"/>
                  </a:cubicBezTo>
                  <a:lnTo>
                    <a:pt x="0" y="906"/>
                  </a:lnTo>
                  <a:cubicBezTo>
                    <a:pt x="0" y="947"/>
                    <a:pt x="40" y="986"/>
                    <a:pt x="80" y="986"/>
                  </a:cubicBezTo>
                  <a:lnTo>
                    <a:pt x="643" y="986"/>
                  </a:lnTo>
                  <a:cubicBezTo>
                    <a:pt x="683" y="986"/>
                    <a:pt x="723" y="947"/>
                    <a:pt x="723" y="906"/>
                  </a:cubicBezTo>
                  <a:lnTo>
                    <a:pt x="723" y="242"/>
                  </a:lnTo>
                  <a:cubicBezTo>
                    <a:pt x="723" y="193"/>
                    <a:pt x="678" y="161"/>
                    <a:pt x="628" y="160"/>
                  </a:cubicBezTo>
                  <a:lnTo>
                    <a:pt x="628" y="217"/>
                  </a:lnTo>
                  <a:cubicBezTo>
                    <a:pt x="655" y="218"/>
                    <a:pt x="668" y="232"/>
                    <a:pt x="668" y="260"/>
                  </a:cubicBezTo>
                  <a:lnTo>
                    <a:pt x="668" y="889"/>
                  </a:lnTo>
                  <a:cubicBezTo>
                    <a:pt x="668" y="908"/>
                    <a:pt x="659" y="929"/>
                    <a:pt x="640" y="929"/>
                  </a:cubicBezTo>
                  <a:lnTo>
                    <a:pt x="83" y="929"/>
                  </a:lnTo>
                  <a:cubicBezTo>
                    <a:pt x="61" y="929"/>
                    <a:pt x="55" y="906"/>
                    <a:pt x="55" y="884"/>
                  </a:cubicBezTo>
                  <a:lnTo>
                    <a:pt x="55" y="260"/>
                  </a:lnTo>
                  <a:close/>
                  <a:moveTo>
                    <a:pt x="313" y="105"/>
                  </a:moveTo>
                  <a:cubicBezTo>
                    <a:pt x="313" y="82"/>
                    <a:pt x="335" y="60"/>
                    <a:pt x="358" y="60"/>
                  </a:cubicBezTo>
                  <a:lnTo>
                    <a:pt x="365" y="60"/>
                  </a:lnTo>
                  <a:cubicBezTo>
                    <a:pt x="388" y="60"/>
                    <a:pt x="410" y="82"/>
                    <a:pt x="410" y="105"/>
                  </a:cubicBezTo>
                  <a:lnTo>
                    <a:pt x="410" y="110"/>
                  </a:lnTo>
                  <a:cubicBezTo>
                    <a:pt x="410" y="135"/>
                    <a:pt x="388" y="157"/>
                    <a:pt x="363" y="157"/>
                  </a:cubicBezTo>
                  <a:lnTo>
                    <a:pt x="360" y="157"/>
                  </a:lnTo>
                  <a:cubicBezTo>
                    <a:pt x="335" y="157"/>
                    <a:pt x="313" y="135"/>
                    <a:pt x="313" y="110"/>
                  </a:cubicBezTo>
                  <a:lnTo>
                    <a:pt x="313" y="105"/>
                  </a:lnTo>
                  <a:close/>
                  <a:moveTo>
                    <a:pt x="253" y="107"/>
                  </a:moveTo>
                  <a:lnTo>
                    <a:pt x="173" y="107"/>
                  </a:lnTo>
                  <a:cubicBezTo>
                    <a:pt x="145" y="107"/>
                    <a:pt x="133" y="120"/>
                    <a:pt x="133" y="147"/>
                  </a:cubicBezTo>
                  <a:lnTo>
                    <a:pt x="133" y="250"/>
                  </a:lnTo>
                  <a:cubicBezTo>
                    <a:pt x="133" y="267"/>
                    <a:pt x="144" y="285"/>
                    <a:pt x="160" y="285"/>
                  </a:cubicBezTo>
                  <a:lnTo>
                    <a:pt x="563" y="285"/>
                  </a:lnTo>
                  <a:cubicBezTo>
                    <a:pt x="579" y="285"/>
                    <a:pt x="590" y="267"/>
                    <a:pt x="590" y="250"/>
                  </a:cubicBezTo>
                  <a:lnTo>
                    <a:pt x="590" y="147"/>
                  </a:lnTo>
                  <a:cubicBezTo>
                    <a:pt x="590" y="120"/>
                    <a:pt x="578" y="107"/>
                    <a:pt x="550" y="107"/>
                  </a:cubicBezTo>
                  <a:lnTo>
                    <a:pt x="470" y="107"/>
                  </a:lnTo>
                  <a:cubicBezTo>
                    <a:pt x="470" y="52"/>
                    <a:pt x="423" y="0"/>
                    <a:pt x="370" y="0"/>
                  </a:cubicBezTo>
                  <a:lnTo>
                    <a:pt x="353" y="0"/>
                  </a:lnTo>
                  <a:cubicBezTo>
                    <a:pt x="300" y="0"/>
                    <a:pt x="253" y="52"/>
                    <a:pt x="253" y="107"/>
                  </a:cubicBezTo>
                  <a:close/>
                  <a:moveTo>
                    <a:pt x="153" y="756"/>
                  </a:moveTo>
                  <a:cubicBezTo>
                    <a:pt x="153" y="751"/>
                    <a:pt x="154" y="749"/>
                    <a:pt x="160" y="749"/>
                  </a:cubicBezTo>
                  <a:lnTo>
                    <a:pt x="255" y="749"/>
                  </a:lnTo>
                  <a:lnTo>
                    <a:pt x="255" y="756"/>
                  </a:lnTo>
                  <a:cubicBezTo>
                    <a:pt x="255" y="764"/>
                    <a:pt x="216" y="787"/>
                    <a:pt x="208" y="791"/>
                  </a:cubicBezTo>
                  <a:cubicBezTo>
                    <a:pt x="201" y="786"/>
                    <a:pt x="186" y="771"/>
                    <a:pt x="175" y="771"/>
                  </a:cubicBezTo>
                  <a:lnTo>
                    <a:pt x="173" y="771"/>
                  </a:lnTo>
                  <a:cubicBezTo>
                    <a:pt x="167" y="771"/>
                    <a:pt x="158" y="780"/>
                    <a:pt x="158" y="786"/>
                  </a:cubicBezTo>
                  <a:lnTo>
                    <a:pt x="158" y="789"/>
                  </a:lnTo>
                  <a:cubicBezTo>
                    <a:pt x="158" y="795"/>
                    <a:pt x="193" y="834"/>
                    <a:pt x="200" y="834"/>
                  </a:cubicBezTo>
                  <a:lnTo>
                    <a:pt x="203" y="834"/>
                  </a:lnTo>
                  <a:cubicBezTo>
                    <a:pt x="208" y="834"/>
                    <a:pt x="247" y="802"/>
                    <a:pt x="255" y="796"/>
                  </a:cubicBezTo>
                  <a:cubicBezTo>
                    <a:pt x="255" y="810"/>
                    <a:pt x="261" y="854"/>
                    <a:pt x="248" y="854"/>
                  </a:cubicBezTo>
                  <a:lnTo>
                    <a:pt x="160" y="854"/>
                  </a:lnTo>
                  <a:cubicBezTo>
                    <a:pt x="154" y="854"/>
                    <a:pt x="153" y="852"/>
                    <a:pt x="153" y="846"/>
                  </a:cubicBezTo>
                  <a:lnTo>
                    <a:pt x="153" y="756"/>
                  </a:lnTo>
                  <a:close/>
                  <a:moveTo>
                    <a:pt x="248" y="879"/>
                  </a:moveTo>
                  <a:cubicBezTo>
                    <a:pt x="295" y="879"/>
                    <a:pt x="277" y="827"/>
                    <a:pt x="280" y="784"/>
                  </a:cubicBezTo>
                  <a:cubicBezTo>
                    <a:pt x="282" y="762"/>
                    <a:pt x="337" y="742"/>
                    <a:pt x="343" y="721"/>
                  </a:cubicBezTo>
                  <a:lnTo>
                    <a:pt x="335" y="721"/>
                  </a:lnTo>
                  <a:cubicBezTo>
                    <a:pt x="318" y="721"/>
                    <a:pt x="293" y="737"/>
                    <a:pt x="280" y="744"/>
                  </a:cubicBezTo>
                  <a:cubicBezTo>
                    <a:pt x="274" y="735"/>
                    <a:pt x="268" y="724"/>
                    <a:pt x="253" y="724"/>
                  </a:cubicBezTo>
                  <a:lnTo>
                    <a:pt x="155" y="724"/>
                  </a:lnTo>
                  <a:cubicBezTo>
                    <a:pt x="141" y="724"/>
                    <a:pt x="128" y="737"/>
                    <a:pt x="128" y="751"/>
                  </a:cubicBezTo>
                  <a:lnTo>
                    <a:pt x="128" y="851"/>
                  </a:lnTo>
                  <a:cubicBezTo>
                    <a:pt x="128" y="868"/>
                    <a:pt x="143" y="879"/>
                    <a:pt x="160" y="879"/>
                  </a:cubicBezTo>
                  <a:lnTo>
                    <a:pt x="248" y="879"/>
                  </a:lnTo>
                  <a:close/>
                  <a:moveTo>
                    <a:pt x="153" y="394"/>
                  </a:moveTo>
                  <a:cubicBezTo>
                    <a:pt x="153" y="389"/>
                    <a:pt x="154" y="387"/>
                    <a:pt x="160" y="387"/>
                  </a:cubicBezTo>
                  <a:lnTo>
                    <a:pt x="248" y="387"/>
                  </a:lnTo>
                  <a:cubicBezTo>
                    <a:pt x="253" y="387"/>
                    <a:pt x="255" y="389"/>
                    <a:pt x="255" y="394"/>
                  </a:cubicBezTo>
                  <a:cubicBezTo>
                    <a:pt x="255" y="401"/>
                    <a:pt x="213" y="429"/>
                    <a:pt x="208" y="429"/>
                  </a:cubicBezTo>
                  <a:cubicBezTo>
                    <a:pt x="203" y="429"/>
                    <a:pt x="190" y="409"/>
                    <a:pt x="175" y="409"/>
                  </a:cubicBezTo>
                  <a:cubicBezTo>
                    <a:pt x="168" y="409"/>
                    <a:pt x="158" y="417"/>
                    <a:pt x="158" y="424"/>
                  </a:cubicBezTo>
                  <a:lnTo>
                    <a:pt x="158" y="427"/>
                  </a:lnTo>
                  <a:cubicBezTo>
                    <a:pt x="158" y="437"/>
                    <a:pt x="192" y="470"/>
                    <a:pt x="200" y="474"/>
                  </a:cubicBezTo>
                  <a:lnTo>
                    <a:pt x="255" y="434"/>
                  </a:lnTo>
                  <a:lnTo>
                    <a:pt x="255" y="492"/>
                  </a:lnTo>
                  <a:lnTo>
                    <a:pt x="153" y="492"/>
                  </a:lnTo>
                  <a:lnTo>
                    <a:pt x="153" y="394"/>
                  </a:lnTo>
                  <a:close/>
                  <a:moveTo>
                    <a:pt x="278" y="382"/>
                  </a:moveTo>
                  <a:cubicBezTo>
                    <a:pt x="275" y="369"/>
                    <a:pt x="264" y="362"/>
                    <a:pt x="248" y="362"/>
                  </a:cubicBezTo>
                  <a:lnTo>
                    <a:pt x="160" y="362"/>
                  </a:lnTo>
                  <a:cubicBezTo>
                    <a:pt x="143" y="362"/>
                    <a:pt x="128" y="373"/>
                    <a:pt x="128" y="390"/>
                  </a:cubicBezTo>
                  <a:lnTo>
                    <a:pt x="128" y="489"/>
                  </a:lnTo>
                  <a:cubicBezTo>
                    <a:pt x="128" y="504"/>
                    <a:pt x="141" y="517"/>
                    <a:pt x="155" y="517"/>
                  </a:cubicBezTo>
                  <a:lnTo>
                    <a:pt x="253" y="517"/>
                  </a:lnTo>
                  <a:cubicBezTo>
                    <a:pt x="292" y="517"/>
                    <a:pt x="280" y="455"/>
                    <a:pt x="279" y="416"/>
                  </a:cubicBezTo>
                  <a:lnTo>
                    <a:pt x="343" y="362"/>
                  </a:lnTo>
                  <a:cubicBezTo>
                    <a:pt x="343" y="362"/>
                    <a:pt x="338" y="360"/>
                    <a:pt x="338" y="360"/>
                  </a:cubicBezTo>
                  <a:cubicBezTo>
                    <a:pt x="313" y="360"/>
                    <a:pt x="293" y="381"/>
                    <a:pt x="278" y="382"/>
                  </a:cubicBezTo>
                  <a:close/>
                  <a:moveTo>
                    <a:pt x="153" y="569"/>
                  </a:moveTo>
                  <a:lnTo>
                    <a:pt x="255" y="569"/>
                  </a:lnTo>
                  <a:lnTo>
                    <a:pt x="255" y="582"/>
                  </a:lnTo>
                  <a:lnTo>
                    <a:pt x="208" y="612"/>
                  </a:lnTo>
                  <a:lnTo>
                    <a:pt x="176" y="588"/>
                  </a:lnTo>
                  <a:cubicBezTo>
                    <a:pt x="168" y="593"/>
                    <a:pt x="158" y="595"/>
                    <a:pt x="158" y="607"/>
                  </a:cubicBezTo>
                  <a:cubicBezTo>
                    <a:pt x="158" y="614"/>
                    <a:pt x="193" y="654"/>
                    <a:pt x="200" y="654"/>
                  </a:cubicBezTo>
                  <a:cubicBezTo>
                    <a:pt x="212" y="654"/>
                    <a:pt x="242" y="620"/>
                    <a:pt x="255" y="617"/>
                  </a:cubicBezTo>
                  <a:lnTo>
                    <a:pt x="255" y="672"/>
                  </a:lnTo>
                  <a:lnTo>
                    <a:pt x="153" y="672"/>
                  </a:lnTo>
                  <a:lnTo>
                    <a:pt x="153" y="569"/>
                  </a:lnTo>
                  <a:close/>
                  <a:moveTo>
                    <a:pt x="280" y="563"/>
                  </a:moveTo>
                  <a:cubicBezTo>
                    <a:pt x="275" y="555"/>
                    <a:pt x="269" y="544"/>
                    <a:pt x="255" y="544"/>
                  </a:cubicBezTo>
                  <a:lnTo>
                    <a:pt x="153" y="544"/>
                  </a:lnTo>
                  <a:cubicBezTo>
                    <a:pt x="140" y="544"/>
                    <a:pt x="128" y="557"/>
                    <a:pt x="128" y="569"/>
                  </a:cubicBezTo>
                  <a:lnTo>
                    <a:pt x="128" y="672"/>
                  </a:lnTo>
                  <a:cubicBezTo>
                    <a:pt x="128" y="684"/>
                    <a:pt x="140" y="696"/>
                    <a:pt x="153" y="696"/>
                  </a:cubicBezTo>
                  <a:lnTo>
                    <a:pt x="255" y="696"/>
                  </a:lnTo>
                  <a:cubicBezTo>
                    <a:pt x="291" y="696"/>
                    <a:pt x="280" y="632"/>
                    <a:pt x="279" y="596"/>
                  </a:cubicBezTo>
                  <a:lnTo>
                    <a:pt x="343" y="542"/>
                  </a:lnTo>
                  <a:lnTo>
                    <a:pt x="334" y="538"/>
                  </a:lnTo>
                  <a:lnTo>
                    <a:pt x="280" y="563"/>
                  </a:lnTo>
                  <a:close/>
                  <a:moveTo>
                    <a:pt x="370" y="829"/>
                  </a:moveTo>
                  <a:cubicBezTo>
                    <a:pt x="370" y="834"/>
                    <a:pt x="372" y="836"/>
                    <a:pt x="378" y="836"/>
                  </a:cubicBezTo>
                  <a:lnTo>
                    <a:pt x="573" y="836"/>
                  </a:lnTo>
                  <a:cubicBezTo>
                    <a:pt x="579" y="836"/>
                    <a:pt x="580" y="834"/>
                    <a:pt x="580" y="829"/>
                  </a:cubicBezTo>
                  <a:lnTo>
                    <a:pt x="580" y="774"/>
                  </a:lnTo>
                  <a:cubicBezTo>
                    <a:pt x="580" y="768"/>
                    <a:pt x="579" y="766"/>
                    <a:pt x="573" y="766"/>
                  </a:cubicBezTo>
                  <a:lnTo>
                    <a:pt x="370" y="766"/>
                  </a:lnTo>
                  <a:lnTo>
                    <a:pt x="370" y="829"/>
                  </a:lnTo>
                  <a:close/>
                  <a:moveTo>
                    <a:pt x="370" y="654"/>
                  </a:moveTo>
                  <a:lnTo>
                    <a:pt x="580" y="654"/>
                  </a:lnTo>
                  <a:lnTo>
                    <a:pt x="580" y="587"/>
                  </a:lnTo>
                  <a:lnTo>
                    <a:pt x="370" y="587"/>
                  </a:lnTo>
                  <a:lnTo>
                    <a:pt x="370" y="654"/>
                  </a:lnTo>
                  <a:close/>
                  <a:moveTo>
                    <a:pt x="370" y="474"/>
                  </a:moveTo>
                  <a:lnTo>
                    <a:pt x="523" y="474"/>
                  </a:lnTo>
                  <a:lnTo>
                    <a:pt x="523" y="407"/>
                  </a:lnTo>
                  <a:lnTo>
                    <a:pt x="370" y="407"/>
                  </a:lnTo>
                  <a:lnTo>
                    <a:pt x="370" y="474"/>
                  </a:lnTo>
                  <a:close/>
                </a:path>
              </a:pathLst>
            </a:custGeom>
            <a:solidFill>
              <a:srgbClr val="0070C0"/>
            </a:solidFill>
            <a:ln>
              <a:noFill/>
            </a:ln>
          </p:spPr>
          <p:txBody>
            <a:bodyPr vert="horz" wrap="square" lIns="68571" tIns="34285" rIns="68571" bIns="34285" numCol="1" anchor="t" anchorCtr="0" compatLnSpc="1"/>
            <a:p>
              <a:pPr>
                <a:defRPr/>
              </a:pPr>
              <a:endParaRPr lang="zh-CN" altLang="en-US"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Freeform 15"/>
            <p:cNvSpPr>
              <a:spLocks noEditPoints="1"/>
            </p:cNvSpPr>
            <p:nvPr>
              <p:custDataLst>
                <p:tags r:id="rId9"/>
              </p:custDataLst>
            </p:nvPr>
          </p:nvSpPr>
          <p:spPr bwMode="auto">
            <a:xfrm>
              <a:off x="6411612" y="2414849"/>
              <a:ext cx="599870" cy="514251"/>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chemeClr val="bg1">
                <a:lumMod val="95000"/>
              </a:schemeClr>
            </a:solidFill>
            <a:ln>
              <a:noFill/>
            </a:ln>
          </p:spPr>
          <p:txBody>
            <a:bodyPr vert="horz" wrap="square" lIns="68571" tIns="34285" rIns="68571" bIns="34285" numCol="1" anchor="t" anchorCtr="0" compatLnSpc="1"/>
            <a:p>
              <a:pPr>
                <a:defRPr/>
              </a:pPr>
              <a:endParaRPr lang="zh-CN" altLang="en-US"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Freeform 17"/>
            <p:cNvSpPr>
              <a:spLocks noEditPoints="1"/>
            </p:cNvSpPr>
            <p:nvPr>
              <p:custDataLst>
                <p:tags r:id="rId10"/>
              </p:custDataLst>
            </p:nvPr>
          </p:nvSpPr>
          <p:spPr bwMode="auto">
            <a:xfrm>
              <a:off x="7043691" y="3474722"/>
              <a:ext cx="526251" cy="527891"/>
            </a:xfrm>
            <a:custGeom>
              <a:avLst/>
              <a:gdLst>
                <a:gd name="T0" fmla="*/ 504 w 1008"/>
                <a:gd name="T1" fmla="*/ 1009 h 1009"/>
                <a:gd name="T2" fmla="*/ 0 w 1008"/>
                <a:gd name="T3" fmla="*/ 504 h 1009"/>
                <a:gd name="T4" fmla="*/ 504 w 1008"/>
                <a:gd name="T5" fmla="*/ 0 h 1009"/>
                <a:gd name="T6" fmla="*/ 1008 w 1008"/>
                <a:gd name="T7" fmla="*/ 504 h 1009"/>
                <a:gd name="T8" fmla="*/ 504 w 1008"/>
                <a:gd name="T9" fmla="*/ 1009 h 1009"/>
                <a:gd name="T10" fmla="*/ 725 w 1008"/>
                <a:gd name="T11" fmla="*/ 769 h 1009"/>
                <a:gd name="T12" fmla="*/ 725 w 1008"/>
                <a:gd name="T13" fmla="*/ 769 h 1009"/>
                <a:gd name="T14" fmla="*/ 538 w 1008"/>
                <a:gd name="T15" fmla="*/ 586 h 1009"/>
                <a:gd name="T16" fmla="*/ 504 w 1008"/>
                <a:gd name="T17" fmla="*/ 592 h 1009"/>
                <a:gd name="T18" fmla="*/ 416 w 1008"/>
                <a:gd name="T19" fmla="*/ 504 h 1009"/>
                <a:gd name="T20" fmla="*/ 456 w 1008"/>
                <a:gd name="T21" fmla="*/ 431 h 1009"/>
                <a:gd name="T22" fmla="*/ 456 w 1008"/>
                <a:gd name="T23" fmla="*/ 179 h 1009"/>
                <a:gd name="T24" fmla="*/ 553 w 1008"/>
                <a:gd name="T25" fmla="*/ 179 h 1009"/>
                <a:gd name="T26" fmla="*/ 553 w 1008"/>
                <a:gd name="T27" fmla="*/ 431 h 1009"/>
                <a:gd name="T28" fmla="*/ 592 w 1008"/>
                <a:gd name="T29" fmla="*/ 504 h 1009"/>
                <a:gd name="T30" fmla="*/ 586 w 1008"/>
                <a:gd name="T31" fmla="*/ 536 h 1009"/>
                <a:gd name="T32" fmla="*/ 774 w 1008"/>
                <a:gd name="T33" fmla="*/ 719 h 1009"/>
                <a:gd name="T34" fmla="*/ 725 w 1008"/>
                <a:gd name="T35" fmla="*/ 769 h 1009"/>
                <a:gd name="T36" fmla="*/ 168 w 1008"/>
                <a:gd name="T37" fmla="*/ 471 h 1009"/>
                <a:gd name="T38" fmla="*/ 168 w 1008"/>
                <a:gd name="T39" fmla="*/ 471 h 1009"/>
                <a:gd name="T40" fmla="*/ 234 w 1008"/>
                <a:gd name="T41" fmla="*/ 471 h 1009"/>
                <a:gd name="T42" fmla="*/ 234 w 1008"/>
                <a:gd name="T43" fmla="*/ 538 h 1009"/>
                <a:gd name="T44" fmla="*/ 168 w 1008"/>
                <a:gd name="T45" fmla="*/ 538 h 1009"/>
                <a:gd name="T46" fmla="*/ 168 w 1008"/>
                <a:gd name="T47" fmla="*/ 471 h 1009"/>
                <a:gd name="T48" fmla="*/ 774 w 1008"/>
                <a:gd name="T49" fmla="*/ 471 h 1009"/>
                <a:gd name="T50" fmla="*/ 774 w 1008"/>
                <a:gd name="T51" fmla="*/ 471 h 1009"/>
                <a:gd name="T52" fmla="*/ 840 w 1008"/>
                <a:gd name="T53" fmla="*/ 471 h 1009"/>
                <a:gd name="T54" fmla="*/ 840 w 1008"/>
                <a:gd name="T55" fmla="*/ 538 h 1009"/>
                <a:gd name="T56" fmla="*/ 774 w 1008"/>
                <a:gd name="T57" fmla="*/ 538 h 1009"/>
                <a:gd name="T58" fmla="*/ 774 w 1008"/>
                <a:gd name="T59" fmla="*/ 471 h 1009"/>
                <a:gd name="T60" fmla="*/ 470 w 1008"/>
                <a:gd name="T61" fmla="*/ 840 h 1009"/>
                <a:gd name="T62" fmla="*/ 470 w 1008"/>
                <a:gd name="T63" fmla="*/ 840 h 1009"/>
                <a:gd name="T64" fmla="*/ 470 w 1008"/>
                <a:gd name="T65" fmla="*/ 775 h 1009"/>
                <a:gd name="T66" fmla="*/ 538 w 1008"/>
                <a:gd name="T67" fmla="*/ 775 h 1009"/>
                <a:gd name="T68" fmla="*/ 538 w 1008"/>
                <a:gd name="T69" fmla="*/ 840 h 1009"/>
                <a:gd name="T70" fmla="*/ 470 w 1008"/>
                <a:gd name="T71" fmla="*/ 840 h 1009"/>
                <a:gd name="T72" fmla="*/ 504 w 1008"/>
                <a:gd name="T73" fmla="*/ 912 h 1009"/>
                <a:gd name="T74" fmla="*/ 504 w 1008"/>
                <a:gd name="T75" fmla="*/ 912 h 1009"/>
                <a:gd name="T76" fmla="*/ 912 w 1008"/>
                <a:gd name="T77" fmla="*/ 504 h 1009"/>
                <a:gd name="T78" fmla="*/ 504 w 1008"/>
                <a:gd name="T79" fmla="*/ 97 h 1009"/>
                <a:gd name="T80" fmla="*/ 96 w 1008"/>
                <a:gd name="T81" fmla="*/ 504 h 1009"/>
                <a:gd name="T82" fmla="*/ 504 w 1008"/>
                <a:gd name="T83" fmla="*/ 912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08" h="1009">
                  <a:moveTo>
                    <a:pt x="504" y="1009"/>
                  </a:moveTo>
                  <a:cubicBezTo>
                    <a:pt x="226" y="1009"/>
                    <a:pt x="0" y="783"/>
                    <a:pt x="0" y="504"/>
                  </a:cubicBezTo>
                  <a:cubicBezTo>
                    <a:pt x="0" y="226"/>
                    <a:pt x="226" y="0"/>
                    <a:pt x="504" y="0"/>
                  </a:cubicBezTo>
                  <a:cubicBezTo>
                    <a:pt x="782" y="0"/>
                    <a:pt x="1008" y="226"/>
                    <a:pt x="1008" y="504"/>
                  </a:cubicBezTo>
                  <a:cubicBezTo>
                    <a:pt x="1008" y="783"/>
                    <a:pt x="782" y="1009"/>
                    <a:pt x="504" y="1009"/>
                  </a:cubicBezTo>
                  <a:close/>
                  <a:moveTo>
                    <a:pt x="725" y="769"/>
                  </a:moveTo>
                  <a:lnTo>
                    <a:pt x="725" y="769"/>
                  </a:lnTo>
                  <a:lnTo>
                    <a:pt x="538" y="586"/>
                  </a:lnTo>
                  <a:cubicBezTo>
                    <a:pt x="528" y="590"/>
                    <a:pt x="516" y="592"/>
                    <a:pt x="504" y="592"/>
                  </a:cubicBezTo>
                  <a:cubicBezTo>
                    <a:pt x="455" y="592"/>
                    <a:pt x="416" y="553"/>
                    <a:pt x="416" y="504"/>
                  </a:cubicBezTo>
                  <a:cubicBezTo>
                    <a:pt x="416" y="474"/>
                    <a:pt x="432" y="447"/>
                    <a:pt x="456" y="431"/>
                  </a:cubicBezTo>
                  <a:lnTo>
                    <a:pt x="456" y="179"/>
                  </a:lnTo>
                  <a:cubicBezTo>
                    <a:pt x="456" y="115"/>
                    <a:pt x="553" y="115"/>
                    <a:pt x="553" y="179"/>
                  </a:cubicBezTo>
                  <a:lnTo>
                    <a:pt x="553" y="431"/>
                  </a:lnTo>
                  <a:cubicBezTo>
                    <a:pt x="576" y="447"/>
                    <a:pt x="592" y="474"/>
                    <a:pt x="592" y="504"/>
                  </a:cubicBezTo>
                  <a:cubicBezTo>
                    <a:pt x="592" y="516"/>
                    <a:pt x="590" y="526"/>
                    <a:pt x="586" y="536"/>
                  </a:cubicBezTo>
                  <a:lnTo>
                    <a:pt x="774" y="719"/>
                  </a:lnTo>
                  <a:cubicBezTo>
                    <a:pt x="806" y="751"/>
                    <a:pt x="758" y="801"/>
                    <a:pt x="725" y="769"/>
                  </a:cubicBezTo>
                  <a:close/>
                  <a:moveTo>
                    <a:pt x="168" y="471"/>
                  </a:moveTo>
                  <a:lnTo>
                    <a:pt x="168" y="471"/>
                  </a:lnTo>
                  <a:lnTo>
                    <a:pt x="234" y="471"/>
                  </a:lnTo>
                  <a:cubicBezTo>
                    <a:pt x="278" y="471"/>
                    <a:pt x="278" y="538"/>
                    <a:pt x="234" y="538"/>
                  </a:cubicBezTo>
                  <a:lnTo>
                    <a:pt x="168" y="538"/>
                  </a:lnTo>
                  <a:cubicBezTo>
                    <a:pt x="123" y="538"/>
                    <a:pt x="123" y="471"/>
                    <a:pt x="168" y="471"/>
                  </a:cubicBezTo>
                  <a:close/>
                  <a:moveTo>
                    <a:pt x="774" y="471"/>
                  </a:moveTo>
                  <a:lnTo>
                    <a:pt x="774" y="471"/>
                  </a:lnTo>
                  <a:lnTo>
                    <a:pt x="840" y="471"/>
                  </a:lnTo>
                  <a:cubicBezTo>
                    <a:pt x="885" y="471"/>
                    <a:pt x="885" y="538"/>
                    <a:pt x="840" y="538"/>
                  </a:cubicBezTo>
                  <a:lnTo>
                    <a:pt x="774" y="538"/>
                  </a:lnTo>
                  <a:cubicBezTo>
                    <a:pt x="730" y="538"/>
                    <a:pt x="730" y="471"/>
                    <a:pt x="774" y="471"/>
                  </a:cubicBezTo>
                  <a:close/>
                  <a:moveTo>
                    <a:pt x="470" y="840"/>
                  </a:moveTo>
                  <a:lnTo>
                    <a:pt x="470" y="840"/>
                  </a:lnTo>
                  <a:lnTo>
                    <a:pt x="470" y="775"/>
                  </a:lnTo>
                  <a:cubicBezTo>
                    <a:pt x="470" y="730"/>
                    <a:pt x="538" y="730"/>
                    <a:pt x="538" y="775"/>
                  </a:cubicBezTo>
                  <a:lnTo>
                    <a:pt x="538" y="840"/>
                  </a:lnTo>
                  <a:cubicBezTo>
                    <a:pt x="538" y="885"/>
                    <a:pt x="470" y="885"/>
                    <a:pt x="470" y="840"/>
                  </a:cubicBezTo>
                  <a:close/>
                  <a:moveTo>
                    <a:pt x="504" y="912"/>
                  </a:moveTo>
                  <a:lnTo>
                    <a:pt x="504" y="912"/>
                  </a:lnTo>
                  <a:cubicBezTo>
                    <a:pt x="729" y="912"/>
                    <a:pt x="912" y="730"/>
                    <a:pt x="912" y="504"/>
                  </a:cubicBezTo>
                  <a:cubicBezTo>
                    <a:pt x="912" y="279"/>
                    <a:pt x="729" y="97"/>
                    <a:pt x="504" y="97"/>
                  </a:cubicBezTo>
                  <a:cubicBezTo>
                    <a:pt x="279" y="97"/>
                    <a:pt x="96" y="279"/>
                    <a:pt x="96" y="504"/>
                  </a:cubicBezTo>
                  <a:cubicBezTo>
                    <a:pt x="96" y="730"/>
                    <a:pt x="279" y="912"/>
                    <a:pt x="504" y="912"/>
                  </a:cubicBezTo>
                  <a:close/>
                </a:path>
              </a:pathLst>
            </a:custGeom>
            <a:solidFill>
              <a:srgbClr val="0070C0"/>
            </a:solidFill>
            <a:ln>
              <a:noFill/>
            </a:ln>
          </p:spPr>
          <p:txBody>
            <a:bodyPr vert="horz" wrap="square" lIns="68571" tIns="34285" rIns="68571" bIns="34285" numCol="1" anchor="t" anchorCtr="0" compatLnSpc="1"/>
            <a:p>
              <a:pPr>
                <a:defRPr/>
              </a:pPr>
              <a:endParaRPr lang="zh-CN" altLang="en-US" kern="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30" name="组合 29"/>
            <p:cNvGrpSpPr/>
            <p:nvPr/>
          </p:nvGrpSpPr>
          <p:grpSpPr>
            <a:xfrm>
              <a:off x="6421528" y="4525290"/>
              <a:ext cx="580037" cy="538318"/>
              <a:chOff x="5928340" y="670992"/>
              <a:chExt cx="506444" cy="470018"/>
            </a:xfrm>
            <a:solidFill>
              <a:schemeClr val="bg1">
                <a:lumMod val="95000"/>
              </a:schemeClr>
            </a:solidFill>
          </p:grpSpPr>
          <p:sp>
            <p:nvSpPr>
              <p:cNvPr id="37" name="Freeform 36"/>
              <p:cNvSpPr>
                <a:spLocks noEditPoints="1"/>
              </p:cNvSpPr>
              <p:nvPr>
                <p:custDataLst>
                  <p:tags r:id="rId11"/>
                </p:custDataLst>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p>
                <a:endPar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8" name="Freeform 37"/>
              <p:cNvSpPr>
                <a:spLocks noEditPoints="1"/>
              </p:cNvSpPr>
              <p:nvPr>
                <p:custDataLst>
                  <p:tags r:id="rId12"/>
                </p:custDataLst>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p>
                <a:endPar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Freeform 38"/>
              <p:cNvSpPr>
                <a:spLocks noEditPoints="1"/>
              </p:cNvSpPr>
              <p:nvPr>
                <p:custDataLst>
                  <p:tags r:id="rId13"/>
                </p:custDataLst>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9" tIns="34295" rIns="68589" bIns="34295" numCol="1" anchor="t" anchorCtr="0" compatLnSpc="1"/>
              <a:p>
                <a:endPar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3" name="组合 2"/>
            <p:cNvGrpSpPr/>
            <p:nvPr/>
          </p:nvGrpSpPr>
          <p:grpSpPr>
            <a:xfrm>
              <a:off x="5199891" y="4517161"/>
              <a:ext cx="490612" cy="536441"/>
              <a:chOff x="697828" y="4453123"/>
              <a:chExt cx="229831" cy="251300"/>
            </a:xfrm>
            <a:solidFill>
              <a:schemeClr val="bg1">
                <a:lumMod val="95000"/>
              </a:schemeClr>
            </a:solidFill>
          </p:grpSpPr>
          <p:sp>
            <p:nvSpPr>
              <p:cNvPr id="32" name="Freeform 665"/>
              <p:cNvSpPr/>
              <p:nvPr>
                <p:custDataLst>
                  <p:tags r:id="rId14"/>
                </p:custDataLst>
              </p:nvPr>
            </p:nvSpPr>
            <p:spPr bwMode="auto">
              <a:xfrm>
                <a:off x="697828" y="4453123"/>
                <a:ext cx="229831" cy="177458"/>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solidFill>
                <a:srgbClr val="0070C0"/>
              </a:solidFill>
              <a:ln>
                <a:noFill/>
              </a:ln>
            </p:spPr>
            <p:txBody>
              <a:bodyPr vert="horz" wrap="square" lIns="68589" tIns="34295" rIns="68589" bIns="34295" numCol="1" anchor="t" anchorCtr="0" compatLnSpc="1"/>
              <a:p>
                <a:endPar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3" name="Rectangle 666"/>
              <p:cNvSpPr>
                <a:spLocks noChangeArrowheads="1"/>
              </p:cNvSpPr>
              <p:nvPr>
                <p:custDataLst>
                  <p:tags r:id="rId15"/>
                </p:custDataLst>
              </p:nvPr>
            </p:nvSpPr>
            <p:spPr bwMode="auto">
              <a:xfrm>
                <a:off x="718073" y="4643682"/>
                <a:ext cx="33343" cy="60741"/>
              </a:xfrm>
              <a:prstGeom prst="rect">
                <a:avLst/>
              </a:prstGeom>
              <a:solidFill>
                <a:srgbClr val="0070C0"/>
              </a:solidFill>
              <a:ln>
                <a:noFill/>
              </a:ln>
            </p:spPr>
            <p:txBody>
              <a:bodyPr vert="horz" wrap="square" lIns="68589" tIns="34295" rIns="68589" bIns="34295" numCol="1" anchor="t" anchorCtr="0" compatLnSpc="1"/>
              <a:p>
                <a:endPar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4" name="Rectangle 667"/>
              <p:cNvSpPr>
                <a:spLocks noChangeArrowheads="1"/>
              </p:cNvSpPr>
              <p:nvPr>
                <p:custDataLst>
                  <p:tags r:id="rId16"/>
                </p:custDataLst>
              </p:nvPr>
            </p:nvSpPr>
            <p:spPr bwMode="auto">
              <a:xfrm>
                <a:off x="772851" y="4613906"/>
                <a:ext cx="33343" cy="90515"/>
              </a:xfrm>
              <a:prstGeom prst="rect">
                <a:avLst/>
              </a:prstGeom>
              <a:solidFill>
                <a:srgbClr val="0070C0"/>
              </a:solidFill>
              <a:ln>
                <a:noFill/>
              </a:ln>
            </p:spPr>
            <p:txBody>
              <a:bodyPr vert="horz" wrap="square" lIns="68589" tIns="34295" rIns="68589" bIns="34295" numCol="1" anchor="t" anchorCtr="0" compatLnSpc="1"/>
              <a:p>
                <a:endPar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Rectangle 668"/>
              <p:cNvSpPr>
                <a:spLocks noChangeArrowheads="1"/>
              </p:cNvSpPr>
              <p:nvPr>
                <p:custDataLst>
                  <p:tags r:id="rId17"/>
                </p:custDataLst>
              </p:nvPr>
            </p:nvSpPr>
            <p:spPr bwMode="auto">
              <a:xfrm>
                <a:off x="828820" y="4584131"/>
                <a:ext cx="33343" cy="120291"/>
              </a:xfrm>
              <a:prstGeom prst="rect">
                <a:avLst/>
              </a:prstGeom>
              <a:solidFill>
                <a:srgbClr val="0070C0"/>
              </a:solidFill>
              <a:ln>
                <a:noFill/>
              </a:ln>
            </p:spPr>
            <p:txBody>
              <a:bodyPr vert="horz" wrap="square" lIns="68589" tIns="34295" rIns="68589" bIns="34295" numCol="1" anchor="t" anchorCtr="0" compatLnSpc="1"/>
              <a:p>
                <a:endPar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6" name="Rectangle 669"/>
              <p:cNvSpPr>
                <a:spLocks noChangeArrowheads="1"/>
              </p:cNvSpPr>
              <p:nvPr>
                <p:custDataLst>
                  <p:tags r:id="rId18"/>
                </p:custDataLst>
              </p:nvPr>
            </p:nvSpPr>
            <p:spPr bwMode="auto">
              <a:xfrm>
                <a:off x="883598" y="4554357"/>
                <a:ext cx="33343" cy="150065"/>
              </a:xfrm>
              <a:prstGeom prst="rect">
                <a:avLst/>
              </a:prstGeom>
              <a:solidFill>
                <a:srgbClr val="0070C0"/>
              </a:solidFill>
              <a:ln>
                <a:noFill/>
              </a:ln>
            </p:spPr>
            <p:txBody>
              <a:bodyPr vert="horz" wrap="square" lIns="68589" tIns="34295" rIns="68589" bIns="34295" numCol="1" anchor="t" anchorCtr="0" compatLnSpc="1"/>
              <a:p>
                <a:endPar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sp>
        <p:nvSpPr>
          <p:cNvPr id="5" name="TextBox 76"/>
          <p:cNvSpPr txBox="1"/>
          <p:nvPr>
            <p:custDataLst>
              <p:tags r:id="rId19"/>
            </p:custDataLst>
          </p:nvPr>
        </p:nvSpPr>
        <p:spPr>
          <a:xfrm>
            <a:off x="7729220" y="2030095"/>
            <a:ext cx="3255645" cy="645160"/>
          </a:xfrm>
          <a:prstGeom prst="rect">
            <a:avLst/>
          </a:prstGeom>
          <a:noFill/>
        </p:spPr>
        <p:txBody>
          <a:bodyPr wrap="square" rtlCol="0">
            <a:spAutoFit/>
          </a:bodyPr>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6</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 </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无须</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生成</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配置代码</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和</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XML配置</a:t>
            </a:r>
            <a:r>
              <a:rPr lang="zh-CN"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文件</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4" name="TextBox 76"/>
          <p:cNvSpPr txBox="1"/>
          <p:nvPr>
            <p:custDataLst>
              <p:tags r:id="rId20"/>
            </p:custDataLst>
          </p:nvPr>
        </p:nvSpPr>
        <p:spPr>
          <a:xfrm>
            <a:off x="7729220" y="4798695"/>
            <a:ext cx="3095625" cy="645160"/>
          </a:xfrm>
          <a:prstGeom prst="rect">
            <a:avLst/>
          </a:prstGeom>
          <a:noFill/>
        </p:spPr>
        <p:txBody>
          <a:bodyPr wrap="square" rtlCol="0">
            <a:spAutoFit/>
          </a:bodyPr>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4</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提供了大量的</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自动化配置</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类</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或第三方类库。</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7" name="TextBox 76"/>
          <p:cNvSpPr txBox="1"/>
          <p:nvPr>
            <p:custDataLst>
              <p:tags r:id="rId21"/>
            </p:custDataLst>
          </p:nvPr>
        </p:nvSpPr>
        <p:spPr>
          <a:xfrm>
            <a:off x="8315325" y="3445510"/>
            <a:ext cx="3088640" cy="368300"/>
          </a:xfrm>
          <a:prstGeom prst="rect">
            <a:avLst/>
          </a:prstGeom>
          <a:noFill/>
        </p:spPr>
        <p:txBody>
          <a:bodyPr wrap="square" rtlCol="0">
            <a:spAutoFit/>
          </a:bodyPr>
          <a:p>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5</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提供</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生产就绪功能</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0" name="TextBox 76"/>
          <p:cNvSpPr txBox="1"/>
          <p:nvPr>
            <p:custDataLst>
              <p:tags r:id="rId22"/>
            </p:custDataLst>
          </p:nvPr>
        </p:nvSpPr>
        <p:spPr>
          <a:xfrm>
            <a:off x="1154430" y="2030095"/>
            <a:ext cx="3286125" cy="645160"/>
          </a:xfrm>
          <a:prstGeom prst="rect">
            <a:avLst/>
          </a:prstGeom>
          <a:noFill/>
        </p:spPr>
        <p:txBody>
          <a:bodyPr wrap="square" rtlCol="0">
            <a:spAutoFit/>
          </a:bodyPr>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1</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可</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快速构建</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独立的Spring应用。</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3" name="TextBox 76"/>
          <p:cNvSpPr txBox="1"/>
          <p:nvPr>
            <p:custDataLst>
              <p:tags r:id="rId23"/>
            </p:custDataLst>
          </p:nvPr>
        </p:nvSpPr>
        <p:spPr>
          <a:xfrm>
            <a:off x="1407160" y="4870450"/>
            <a:ext cx="3146425" cy="645160"/>
          </a:xfrm>
          <a:prstGeom prst="rect">
            <a:avLst/>
          </a:prstGeom>
          <a:noFill/>
        </p:spPr>
        <p:txBody>
          <a:bodyPr wrap="square" rtlCol="0">
            <a:spAutoFit/>
          </a:bodyPr>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3</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提供</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固化的“starter”依赖</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，简化构建配置。</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6" name="TextBox 76"/>
          <p:cNvSpPr txBox="1"/>
          <p:nvPr>
            <p:custDataLst>
              <p:tags r:id="rId24"/>
            </p:custDataLst>
          </p:nvPr>
        </p:nvSpPr>
        <p:spPr>
          <a:xfrm>
            <a:off x="1034415" y="3230245"/>
            <a:ext cx="3143250" cy="922020"/>
          </a:xfrm>
          <a:prstGeom prst="rect">
            <a:avLst/>
          </a:prstGeom>
          <a:noFill/>
        </p:spPr>
        <p:txBody>
          <a:bodyPr wrap="square" rtlCol="0">
            <a:spAutoFit/>
          </a:bodyPr>
          <a:p>
            <a:pPr algn="l"/>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2</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 </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直接嵌入</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Tomcat、Jetty和Undertow等</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Web容器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，无须部署WAR文件。</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p:cNvSpPr txBox="1"/>
          <p:nvPr/>
        </p:nvSpPr>
        <p:spPr>
          <a:xfrm>
            <a:off x="5287645" y="3482340"/>
            <a:ext cx="1576070" cy="583565"/>
          </a:xfrm>
          <a:prstGeom prst="rect">
            <a:avLst/>
          </a:prstGeom>
          <a:noFill/>
        </p:spPr>
        <p:txBody>
          <a:bodyPr wrap="square" rtlCol="0" anchor="t">
            <a:spAutoFit/>
          </a:bodyPr>
          <a:p>
            <a:pPr algn="ctr">
              <a:lnSpc>
                <a:spcPct val="100000"/>
              </a:lnSpc>
            </a:pPr>
            <a:r>
              <a:rPr lang="en-US" sz="1600" b="1" dirty="0">
                <a:latin typeface="微软雅黑" panose="020B0503020204020204" pitchFamily="34" charset="-122"/>
                <a:ea typeface="微软雅黑" panose="020B0503020204020204" pitchFamily="34" charset="-122"/>
                <a:cs typeface="+mn-ea"/>
                <a:sym typeface="+mn-lt"/>
              </a:rPr>
              <a:t>Spring Boot</a:t>
            </a:r>
            <a:endParaRPr lang="en-US" sz="1600" b="1" dirty="0">
              <a:latin typeface="微软雅黑" panose="020B0503020204020204" pitchFamily="34" charset="-122"/>
              <a:ea typeface="微软雅黑" panose="020B0503020204020204" pitchFamily="34" charset="-122"/>
              <a:cs typeface="+mn-ea"/>
              <a:sym typeface="+mn-lt"/>
            </a:endParaRPr>
          </a:p>
          <a:p>
            <a:pPr algn="ctr">
              <a:lnSpc>
                <a:spcPct val="100000"/>
              </a:lnSpc>
            </a:pPr>
            <a:r>
              <a:rPr lang="zh-CN" altLang="en-US" sz="1600" b="1" dirty="0">
                <a:latin typeface="微软雅黑" panose="020B0503020204020204" pitchFamily="34" charset="-122"/>
                <a:ea typeface="微软雅黑" panose="020B0503020204020204" pitchFamily="34" charset="-122"/>
                <a:cs typeface="+mn-ea"/>
                <a:sym typeface="+mn-lt"/>
              </a:rPr>
              <a:t>的特性</a:t>
            </a:r>
            <a:endParaRPr lang="zh-CN" altLang="en-US" sz="1600" b="1" dirty="0" smtClean="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5031667" y="3014256"/>
            <a:ext cx="6013520" cy="768350"/>
          </a:xfrm>
          <a:prstGeom prst="rect">
            <a:avLst/>
          </a:prstGeom>
          <a:noFill/>
        </p:spPr>
        <p:txBody>
          <a:bodyPr wrap="square" lIns="91443" tIns="45720" rIns="91443" bIns="45720" rtlCol="0">
            <a:spAutoFit/>
          </a:bodyPr>
          <a:lstStyle/>
          <a:p>
            <a:r>
              <a:rPr sz="4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Boot入门案例</a:t>
            </a:r>
            <a:endParaRPr sz="4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2134235" y="2997835"/>
            <a:ext cx="1398905" cy="768350"/>
          </a:xfrm>
          <a:prstGeom prst="rect">
            <a:avLst/>
          </a:prstGeom>
          <a:noFill/>
        </p:spPr>
        <p:txBody>
          <a:bodyPr wrap="square" lIns="91443" tIns="45720" rIns="91443" bIns="45720" rtlCol="0">
            <a:spAutoFit/>
          </a:bodyPr>
          <a:lstStyle/>
          <a:p>
            <a:r>
              <a:rPr lang="en-US" sz="4400" b="1" dirty="0">
                <a:solidFill>
                  <a:schemeClr val="bg1"/>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1.2</a:t>
            </a:r>
            <a:endParaRPr lang="en-US" sz="4400" b="1"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1.2.1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环境准备</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1"/>
            </p:custDataLst>
          </p:nvPr>
        </p:nvPicPr>
        <p:blipFill>
          <a:blip r:embed="rId2"/>
          <a:stretch>
            <a:fillRect/>
          </a:stretch>
        </p:blipFill>
        <p:spPr>
          <a:xfrm>
            <a:off x="944855" y="2215827"/>
            <a:ext cx="2797737" cy="3896754"/>
          </a:xfrm>
          <a:prstGeom prst="rect">
            <a:avLst/>
          </a:prstGeom>
        </p:spPr>
      </p:pic>
      <p:sp>
        <p:nvSpPr>
          <p:cNvPr id="7" name="TextBox 35"/>
          <p:cNvSpPr txBox="1">
            <a:spLocks noChangeArrowheads="1"/>
          </p:cNvSpPr>
          <p:nvPr>
            <p:custDataLst>
              <p:tags r:id="rId3"/>
            </p:custDataLst>
          </p:nvPr>
        </p:nvSpPr>
        <p:spPr bwMode="auto">
          <a:xfrm>
            <a:off x="3247306" y="1638836"/>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custDataLst>
              <p:tags r:id="rId4"/>
            </p:custDataLst>
          </p:nvPr>
        </p:nvSpPr>
        <p:spPr>
          <a:xfrm>
            <a:off x="2968547" y="1560761"/>
            <a:ext cx="2071316" cy="149294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custDataLst>
              <p:tags r:id="rId5"/>
            </p:custDataLst>
          </p:nvPr>
        </p:nvSpPr>
        <p:spPr bwMode="auto">
          <a:xfrm>
            <a:off x="3214803" y="1698161"/>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custDataLst>
              <p:tags r:id="rId6"/>
            </p:custDataLst>
          </p:nvPr>
        </p:nvSpPr>
        <p:spPr bwMode="auto">
          <a:xfrm>
            <a:off x="5815965" y="2927985"/>
            <a:ext cx="5445760" cy="144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Boot入门案例环境准备</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，能够独立搭建Spring Boot入门案例所需要准备的环境</a:t>
            </a:r>
            <a:endPar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1.2.1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环境准备</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41"/>
          <p:cNvCxnSpPr/>
          <p:nvPr>
            <p:custDataLst>
              <p:tags r:id="rId1"/>
            </p:custDataLst>
          </p:nvPr>
        </p:nvCxnSpPr>
        <p:spPr>
          <a:xfrm flipH="1">
            <a:off x="2685736" y="1780005"/>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42"/>
          <p:cNvCxnSpPr/>
          <p:nvPr>
            <p:custDataLst>
              <p:tags r:id="rId2"/>
            </p:custDataLst>
          </p:nvPr>
        </p:nvCxnSpPr>
        <p:spPr>
          <a:xfrm flipH="1">
            <a:off x="2685736" y="352078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43"/>
          <p:cNvCxnSpPr/>
          <p:nvPr>
            <p:custDataLst>
              <p:tags r:id="rId3"/>
            </p:custDataLst>
          </p:nvPr>
        </p:nvCxnSpPr>
        <p:spPr>
          <a:xfrm flipH="1">
            <a:off x="2685736" y="523385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44"/>
          <p:cNvCxnSpPr/>
          <p:nvPr>
            <p:custDataLst>
              <p:tags r:id="rId4"/>
            </p:custDataLst>
          </p:nvPr>
        </p:nvCxnSpPr>
        <p:spPr>
          <a:xfrm>
            <a:off x="2685736" y="1780004"/>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7" name="椭圆 16"/>
          <p:cNvSpPr/>
          <p:nvPr>
            <p:custDataLst>
              <p:tags r:id="rId5"/>
            </p:custDataLst>
          </p:nvPr>
        </p:nvSpPr>
        <p:spPr>
          <a:xfrm>
            <a:off x="3735759" y="1248322"/>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18" name="椭圆 17"/>
          <p:cNvSpPr/>
          <p:nvPr>
            <p:custDataLst>
              <p:tags r:id="rId6"/>
            </p:custDataLst>
          </p:nvPr>
        </p:nvSpPr>
        <p:spPr>
          <a:xfrm>
            <a:off x="3735759" y="2966910"/>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54" name="椭圆 53"/>
          <p:cNvSpPr/>
          <p:nvPr>
            <p:custDataLst>
              <p:tags r:id="rId7"/>
            </p:custDataLst>
          </p:nvPr>
        </p:nvSpPr>
        <p:spPr>
          <a:xfrm>
            <a:off x="3735759" y="4660325"/>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55" name="椭圆 54"/>
          <p:cNvSpPr/>
          <p:nvPr>
            <p:custDataLst>
              <p:tags r:id="rId8"/>
            </p:custDataLst>
          </p:nvPr>
        </p:nvSpPr>
        <p:spPr>
          <a:xfrm>
            <a:off x="3818372" y="3058884"/>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57" name="Freeform 176"/>
          <p:cNvSpPr>
            <a:spLocks noEditPoints="1"/>
          </p:cNvSpPr>
          <p:nvPr>
            <p:custDataLst>
              <p:tags r:id="rId9"/>
            </p:custDataLst>
          </p:nvPr>
        </p:nvSpPr>
        <p:spPr bwMode="auto">
          <a:xfrm>
            <a:off x="4013408" y="3273757"/>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58" name="椭圆 57"/>
          <p:cNvSpPr/>
          <p:nvPr>
            <p:custDataLst>
              <p:tags r:id="rId10"/>
            </p:custDataLst>
          </p:nvPr>
        </p:nvSpPr>
        <p:spPr>
          <a:xfrm>
            <a:off x="3827733" y="1340296"/>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59" name="椭圆 58"/>
          <p:cNvSpPr/>
          <p:nvPr>
            <p:custDataLst>
              <p:tags r:id="rId11"/>
            </p:custDataLst>
          </p:nvPr>
        </p:nvSpPr>
        <p:spPr>
          <a:xfrm>
            <a:off x="3818371" y="477196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60" name="Freeform 175"/>
          <p:cNvSpPr>
            <a:spLocks noEditPoints="1"/>
          </p:cNvSpPr>
          <p:nvPr>
            <p:custDataLst>
              <p:tags r:id="rId12"/>
            </p:custDataLst>
          </p:nvPr>
        </p:nvSpPr>
        <p:spPr bwMode="auto">
          <a:xfrm>
            <a:off x="4043041" y="4898815"/>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61" name="Freeform 168"/>
          <p:cNvSpPr>
            <a:spLocks noEditPoints="1"/>
          </p:cNvSpPr>
          <p:nvPr>
            <p:custDataLst>
              <p:tags r:id="rId13"/>
            </p:custDataLst>
          </p:nvPr>
        </p:nvSpPr>
        <p:spPr bwMode="auto">
          <a:xfrm>
            <a:off x="4013407" y="1472029"/>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62" name="TextBox 33"/>
          <p:cNvSpPr txBox="1"/>
          <p:nvPr>
            <p:custDataLst>
              <p:tags r:id="rId14"/>
            </p:custDataLst>
          </p:nvPr>
        </p:nvSpPr>
        <p:spPr>
          <a:xfrm>
            <a:off x="5143500" y="1619250"/>
            <a:ext cx="6145530" cy="1107440"/>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50000"/>
              </a:lnSpc>
            </a:pPr>
            <a:r>
              <a:rPr sz="1600" dirty="0">
                <a:solidFill>
                  <a:schemeClr val="accent1"/>
                </a:solidFill>
                <a:latin typeface="微软雅黑" panose="020B0503020204020204" pitchFamily="34" charset="-122"/>
                <a:ea typeface="微软雅黑" panose="020B0503020204020204" pitchFamily="34" charset="-122"/>
                <a:cs typeface="+mn-ea"/>
              </a:rPr>
              <a:t>Spring Boot 2.7.6</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依赖</a:t>
            </a:r>
            <a:r>
              <a:rPr sz="1600" dirty="0">
                <a:solidFill>
                  <a:schemeClr val="accent1"/>
                </a:solidFill>
                <a:latin typeface="微软雅黑" panose="020B0503020204020204" pitchFamily="34" charset="-122"/>
                <a:ea typeface="微软雅黑" panose="020B0503020204020204" pitchFamily="34" charset="-122"/>
                <a:cs typeface="+mn-ea"/>
              </a:rPr>
              <a:t>Spring Framework 5.3.24</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，而运行Spring Framework 5.3.24需要</a:t>
            </a:r>
            <a:r>
              <a:rPr sz="1600" dirty="0">
                <a:solidFill>
                  <a:schemeClr val="accent1"/>
                </a:solidFill>
                <a:latin typeface="微软雅黑" panose="020B0503020204020204" pitchFamily="34" charset="-122"/>
                <a:ea typeface="微软雅黑" panose="020B0503020204020204" pitchFamily="34" charset="-122"/>
                <a:cs typeface="+mn-ea"/>
              </a:rPr>
              <a:t>Java 8及以上版本</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进行</a:t>
            </a:r>
            <a:r>
              <a:rPr sz="1600" dirty="0">
                <a:solidFill>
                  <a:schemeClr val="accent1"/>
                </a:solidFill>
                <a:latin typeface="微软雅黑" panose="020B0503020204020204" pitchFamily="34" charset="-122"/>
                <a:ea typeface="微软雅黑" panose="020B0503020204020204" pitchFamily="34" charset="-122"/>
                <a:cs typeface="+mn-ea"/>
              </a:rPr>
              <a:t>支撑</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r>
              <a:rPr sz="1600" dirty="0">
                <a:solidFill>
                  <a:schemeClr val="accent1"/>
                </a:solidFill>
                <a:latin typeface="微软雅黑" panose="020B0503020204020204" pitchFamily="34" charset="-122"/>
                <a:ea typeface="微软雅黑" panose="020B0503020204020204" pitchFamily="34" charset="-122"/>
                <a:cs typeface="+mn-ea"/>
              </a:rPr>
              <a:t>在此</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选择当前使用较为广泛并运行较为稳定的</a:t>
            </a:r>
            <a:r>
              <a:rPr sz="1600" dirty="0">
                <a:solidFill>
                  <a:schemeClr val="accent1"/>
                </a:solidFill>
                <a:latin typeface="微软雅黑" panose="020B0503020204020204" pitchFamily="34" charset="-122"/>
                <a:ea typeface="微软雅黑" panose="020B0503020204020204" pitchFamily="34" charset="-122"/>
                <a:cs typeface="+mn-ea"/>
              </a:rPr>
              <a:t>JDK 11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文本框 9"/>
          <p:cNvSpPr txBox="1"/>
          <p:nvPr>
            <p:custDataLst>
              <p:tags r:id="rId15"/>
            </p:custDataLst>
          </p:nvPr>
        </p:nvSpPr>
        <p:spPr>
          <a:xfrm>
            <a:off x="5155000" y="1340296"/>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rPr>
              <a:t>1．JDK</a:t>
            </a:r>
            <a:endParaRPr lang="en-US" altLang="zh-CN"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TextBox 33"/>
          <p:cNvSpPr txBox="1"/>
          <p:nvPr>
            <p:custDataLst>
              <p:tags r:id="rId16"/>
            </p:custDataLst>
          </p:nvPr>
        </p:nvSpPr>
        <p:spPr>
          <a:xfrm>
            <a:off x="5154930" y="3504565"/>
            <a:ext cx="6111240" cy="1107440"/>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gn="just">
              <a:lnSpc>
                <a:spcPct val="150000"/>
              </a:lnSpc>
            </a:pPr>
            <a:r>
              <a:rPr sz="1600" dirty="0">
                <a:solidFill>
                  <a:schemeClr val="accent1"/>
                </a:solidFill>
                <a:latin typeface="微软雅黑" panose="020B0503020204020204" pitchFamily="34" charset="-122"/>
                <a:ea typeface="微软雅黑" panose="020B0503020204020204" pitchFamily="34" charset="-122"/>
                <a:cs typeface="+mn-ea"/>
                <a:sym typeface="+mn-ea"/>
              </a:rPr>
              <a:t>Spring Boot 2.7.6</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官方声明支持的</a:t>
            </a:r>
            <a:r>
              <a:rPr sz="1600" dirty="0">
                <a:solidFill>
                  <a:schemeClr val="accent1"/>
                </a:solidFill>
                <a:latin typeface="微软雅黑" panose="020B0503020204020204" pitchFamily="34" charset="-122"/>
                <a:ea typeface="微软雅黑" panose="020B0503020204020204" pitchFamily="34" charset="-122"/>
                <a:cs typeface="+mn-ea"/>
                <a:sym typeface="+mn-ea"/>
              </a:rPr>
              <a:t>项目构建工具</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包括有</a:t>
            </a:r>
            <a:r>
              <a:rPr sz="1600" dirty="0">
                <a:solidFill>
                  <a:schemeClr val="accent1"/>
                </a:solidFill>
                <a:latin typeface="微软雅黑" panose="020B0503020204020204" pitchFamily="34" charset="-122"/>
                <a:ea typeface="微软雅黑" panose="020B0503020204020204" pitchFamily="34" charset="-122"/>
                <a:cs typeface="+mn-ea"/>
                <a:sym typeface="+mn-ea"/>
              </a:rPr>
              <a:t>Maven</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和</a:t>
            </a:r>
            <a:r>
              <a:rPr sz="1600" dirty="0">
                <a:solidFill>
                  <a:schemeClr val="accent1"/>
                </a:solidFill>
                <a:latin typeface="微软雅黑" panose="020B0503020204020204" pitchFamily="34" charset="-122"/>
                <a:ea typeface="微软雅黑" panose="020B0503020204020204" pitchFamily="34" charset="-122"/>
                <a:cs typeface="+mn-ea"/>
                <a:sym typeface="+mn-ea"/>
              </a:rPr>
              <a:t>Gradle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，其中</a:t>
            </a:r>
            <a:r>
              <a:rPr sz="1600" dirty="0">
                <a:solidFill>
                  <a:schemeClr val="accent1"/>
                </a:solidFill>
                <a:latin typeface="微软雅黑" panose="020B0503020204020204" pitchFamily="34" charset="-122"/>
                <a:ea typeface="微软雅黑" panose="020B0503020204020204" pitchFamily="34" charset="-122"/>
                <a:cs typeface="+mn-ea"/>
                <a:sym typeface="+mn-ea"/>
              </a:rPr>
              <a:t>Maven的版本</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需要</a:t>
            </a:r>
            <a:r>
              <a:rPr sz="1600" dirty="0">
                <a:solidFill>
                  <a:schemeClr val="accent1"/>
                </a:solidFill>
                <a:latin typeface="微软雅黑" panose="020B0503020204020204" pitchFamily="34" charset="-122"/>
                <a:ea typeface="微软雅黑" panose="020B0503020204020204" pitchFamily="34" charset="-122"/>
                <a:cs typeface="+mn-ea"/>
                <a:sym typeface="+mn-ea"/>
              </a:rPr>
              <a:t>3.5及以上</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版本。</a:t>
            </a:r>
            <a:r>
              <a:rPr sz="1600" dirty="0">
                <a:solidFill>
                  <a:schemeClr val="accent1"/>
                </a:solidFill>
                <a:latin typeface="微软雅黑" panose="020B0503020204020204" pitchFamily="34" charset="-122"/>
                <a:ea typeface="微软雅黑" panose="020B0503020204020204" pitchFamily="34" charset="-122"/>
                <a:cs typeface="+mn-ea"/>
                <a:sym typeface="+mn-ea"/>
              </a:rPr>
              <a:t>在此</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采用</a:t>
            </a:r>
            <a:r>
              <a:rPr sz="1600" dirty="0">
                <a:solidFill>
                  <a:schemeClr val="accent1"/>
                </a:solidFill>
                <a:latin typeface="微软雅黑" panose="020B0503020204020204" pitchFamily="34" charset="-122"/>
                <a:ea typeface="微软雅黑" panose="020B0503020204020204" pitchFamily="34" charset="-122"/>
                <a:cs typeface="+mn-ea"/>
                <a:sym typeface="+mn-ea"/>
              </a:rPr>
              <a:t>Maven 3.6.3</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对Spring Boot进行项目构建管理。</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5" name="文本框 9"/>
          <p:cNvSpPr txBox="1"/>
          <p:nvPr>
            <p:custDataLst>
              <p:tags r:id="rId17"/>
            </p:custDataLst>
          </p:nvPr>
        </p:nvSpPr>
        <p:spPr>
          <a:xfrm>
            <a:off x="5166449" y="3081659"/>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2．项目构建工具</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TextBox 33"/>
          <p:cNvSpPr txBox="1"/>
          <p:nvPr>
            <p:custDataLst>
              <p:tags r:id="rId18"/>
            </p:custDataLst>
          </p:nvPr>
        </p:nvSpPr>
        <p:spPr>
          <a:xfrm>
            <a:off x="5166360" y="5202555"/>
            <a:ext cx="6154420" cy="1107440"/>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gn="just">
              <a:lnSpc>
                <a:spcPct val="150000"/>
              </a:lnSpc>
            </a:pP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业界较为常用有</a:t>
            </a:r>
            <a:r>
              <a:rPr sz="1600" dirty="0">
                <a:solidFill>
                  <a:schemeClr val="accent1"/>
                </a:solidFill>
                <a:latin typeface="微软雅黑" panose="020B0503020204020204" pitchFamily="34" charset="-122"/>
                <a:ea typeface="微软雅黑" panose="020B0503020204020204" pitchFamily="34" charset="-122"/>
                <a:cs typeface="+mn-ea"/>
                <a:sym typeface="+mn-ea"/>
              </a:rPr>
              <a:t>Eclipse</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和</a:t>
            </a:r>
            <a:r>
              <a:rPr sz="1600" dirty="0">
                <a:solidFill>
                  <a:schemeClr val="accent1"/>
                </a:solidFill>
                <a:latin typeface="微软雅黑" panose="020B0503020204020204" pitchFamily="34" charset="-122"/>
                <a:ea typeface="微软雅黑" panose="020B0503020204020204" pitchFamily="34" charset="-122"/>
                <a:cs typeface="+mn-ea"/>
                <a:sym typeface="+mn-ea"/>
              </a:rPr>
              <a:t>IntelliJ IDEA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sz="1600" dirty="0">
                <a:solidFill>
                  <a:schemeClr val="accent1"/>
                </a:solidFill>
                <a:latin typeface="微软雅黑" panose="020B0503020204020204" pitchFamily="34" charset="-122"/>
                <a:ea typeface="微软雅黑" panose="020B0503020204020204" pitchFamily="34" charset="-122"/>
                <a:cs typeface="+mn-ea"/>
                <a:sym typeface="+mn-ea"/>
              </a:rPr>
              <a:t>相比</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Eclipse而言，</a:t>
            </a:r>
            <a:r>
              <a:rPr sz="1600" dirty="0">
                <a:solidFill>
                  <a:schemeClr val="accent1"/>
                </a:solidFill>
                <a:latin typeface="微软雅黑" panose="020B0503020204020204" pitchFamily="34" charset="-122"/>
                <a:ea typeface="微软雅黑" panose="020B0503020204020204" pitchFamily="34" charset="-122"/>
                <a:cs typeface="+mn-ea"/>
                <a:sym typeface="+mn-ea"/>
              </a:rPr>
              <a:t>IntelliJ IDEA</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a:t>
            </a:r>
            <a:r>
              <a:rPr sz="1600" dirty="0">
                <a:solidFill>
                  <a:schemeClr val="accent1"/>
                </a:solidFill>
                <a:latin typeface="微软雅黑" panose="020B0503020204020204" pitchFamily="34" charset="-122"/>
                <a:ea typeface="微软雅黑" panose="020B0503020204020204" pitchFamily="34" charset="-122"/>
                <a:cs typeface="+mn-ea"/>
                <a:sym typeface="+mn-ea"/>
              </a:rPr>
              <a:t>开发效率更高</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。在此选择</a:t>
            </a:r>
            <a:r>
              <a:rPr sz="1600" dirty="0">
                <a:solidFill>
                  <a:schemeClr val="accent1"/>
                </a:solidFill>
                <a:latin typeface="微软雅黑" panose="020B0503020204020204" pitchFamily="34" charset="-122"/>
                <a:ea typeface="微软雅黑" panose="020B0503020204020204" pitchFamily="34" charset="-122"/>
                <a:cs typeface="+mn-ea"/>
                <a:sym typeface="+mn-ea"/>
              </a:rPr>
              <a:t>IntelliJ IDEA的Ultimate 2022.2.2</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进行</a:t>
            </a:r>
            <a:r>
              <a:rPr sz="1600" dirty="0">
                <a:solidFill>
                  <a:schemeClr val="accent1"/>
                </a:solidFill>
                <a:latin typeface="微软雅黑" panose="020B0503020204020204" pitchFamily="34" charset="-122"/>
                <a:ea typeface="微软雅黑" panose="020B0503020204020204" pitchFamily="34" charset="-122"/>
                <a:cs typeface="+mn-ea"/>
                <a:sym typeface="+mn-ea"/>
              </a:rPr>
              <a:t>项目开发</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7" name="文本框 9"/>
          <p:cNvSpPr txBox="1"/>
          <p:nvPr>
            <p:custDataLst>
              <p:tags r:id="rId19"/>
            </p:custDataLst>
          </p:nvPr>
        </p:nvSpPr>
        <p:spPr>
          <a:xfrm>
            <a:off x="5177898" y="4779970"/>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3．开发工具</a:t>
            </a:r>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文本框 9"/>
          <p:cNvSpPr txBox="1"/>
          <p:nvPr>
            <p:custDataLst>
              <p:tags r:id="rId20"/>
            </p:custDataLst>
          </p:nvPr>
        </p:nvSpPr>
        <p:spPr>
          <a:xfrm>
            <a:off x="1031875" y="3303905"/>
            <a:ext cx="1584325" cy="32829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环境准备</a:t>
            </a:r>
            <a:endPar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2"/>
          <a:stretch>
            <a:fillRect/>
          </a:stretch>
        </p:blipFill>
        <p:spPr>
          <a:xfrm>
            <a:off x="944855" y="2215827"/>
            <a:ext cx="2797737" cy="3896754"/>
          </a:xfrm>
          <a:prstGeom prst="rect">
            <a:avLst/>
          </a:prstGeom>
        </p:spPr>
      </p:pic>
      <p:sp>
        <p:nvSpPr>
          <p:cNvPr id="7" name="TextBox 35"/>
          <p:cNvSpPr txBox="1">
            <a:spLocks noChangeArrowheads="1"/>
          </p:cNvSpPr>
          <p:nvPr>
            <p:custDataLst>
              <p:tags r:id="rId3"/>
            </p:custDataLst>
          </p:nvPr>
        </p:nvSpPr>
        <p:spPr bwMode="auto">
          <a:xfrm>
            <a:off x="3247306" y="1638836"/>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custDataLst>
              <p:tags r:id="rId4"/>
            </p:custDataLst>
          </p:nvPr>
        </p:nvSpPr>
        <p:spPr>
          <a:xfrm>
            <a:off x="2968547" y="1560761"/>
            <a:ext cx="2071316" cy="149294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custDataLst>
              <p:tags r:id="rId5"/>
            </p:custDataLst>
          </p:nvPr>
        </p:nvSpPr>
        <p:spPr bwMode="auto">
          <a:xfrm>
            <a:off x="3214803" y="1698161"/>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custDataLst>
              <p:tags r:id="rId6"/>
            </p:custDataLst>
          </p:nvPr>
        </p:nvSpPr>
        <p:spPr bwMode="auto">
          <a:xfrm>
            <a:off x="5815965" y="2927985"/>
            <a:ext cx="5445760" cy="144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Boot入门案例</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Initializr方式</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构建Spring Boot项目</a:t>
            </a:r>
            <a:endPar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2" name="Title 1"/>
          <p:cNvSpPr txBox="1"/>
          <p:nvPr>
            <p:custDataLst>
              <p:tags r:id="rId7"/>
            </p:custDataLst>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1.2.2</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使用Spring Initializr方式构建Spring Boot项目</a:t>
            </a:r>
            <a:endParaRPr lang="zh-CN" altLang="en-US" sz="20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1.2.2</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使用Spring Initializr方式构建Spring Boot项目</a:t>
            </a:r>
            <a:endParaRPr lang="zh-CN" altLang="en-US" sz="20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custDataLst>
              <p:tags r:id="rId1"/>
            </p:custDataLst>
          </p:nvPr>
        </p:nvSpPr>
        <p:spPr>
          <a:xfrm>
            <a:off x="1198880" y="2238375"/>
            <a:ext cx="9794240" cy="2782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39" name="TextBox 38"/>
          <p:cNvSpPr txBox="1"/>
          <p:nvPr>
            <p:custDataLst>
              <p:tags r:id="rId2"/>
            </p:custDataLst>
          </p:nvPr>
        </p:nvSpPr>
        <p:spPr>
          <a:xfrm>
            <a:off x="1595755" y="2347595"/>
            <a:ext cx="9001125" cy="2013585"/>
          </a:xfrm>
          <a:prstGeom prst="rect">
            <a:avLst/>
          </a:prstGeom>
          <a:noFill/>
        </p:spPr>
        <p:txBody>
          <a:bodyPr wrap="square" lIns="0" tIns="0" rIns="0" bIns="0" rtlCol="0">
            <a:noAutofit/>
          </a:bodyPr>
          <a:p>
            <a:pPr indent="0" algn="just" fontAlgn="auto">
              <a:lnSpc>
                <a:spcPct val="150000"/>
              </a:lnSpc>
            </a:pPr>
            <a:r>
              <a:rPr sz="1800" dirty="0">
                <a:solidFill>
                  <a:schemeClr val="accent1"/>
                </a:solidFill>
                <a:latin typeface="微软雅黑" panose="020B0503020204020204" pitchFamily="34" charset="-122"/>
                <a:ea typeface="微软雅黑" panose="020B0503020204020204" pitchFamily="34" charset="-122"/>
                <a:cs typeface="+mn-ea"/>
                <a:sym typeface="+mn-lt"/>
              </a:rPr>
              <a:t>Spring Initializr</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是一个可以</a:t>
            </a:r>
            <a:r>
              <a:rPr sz="1800" dirty="0">
                <a:solidFill>
                  <a:schemeClr val="accent1"/>
                </a:solidFill>
                <a:latin typeface="微软雅黑" panose="020B0503020204020204" pitchFamily="34" charset="-122"/>
                <a:ea typeface="微软雅黑" panose="020B0503020204020204" pitchFamily="34" charset="-122"/>
                <a:cs typeface="+mn-ea"/>
                <a:sym typeface="+mn-lt"/>
              </a:rPr>
              <a:t>初始化Spring Boot项目的工具</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，使用Spring Initializr初始化的Spring Boot项目包含了Spring Boot基本的项目结构，可以项目初始化之前对项目所需要的依赖进行选择。使用Spring Initializr方式构建Spring Boot项目时，需要确</a:t>
            </a:r>
            <a:r>
              <a:rPr sz="1800" dirty="0">
                <a:solidFill>
                  <a:schemeClr val="accent1"/>
                </a:solidFill>
                <a:latin typeface="微软雅黑" panose="020B0503020204020204" pitchFamily="34" charset="-122"/>
                <a:ea typeface="微软雅黑" panose="020B0503020204020204" pitchFamily="34" charset="-122"/>
                <a:cs typeface="+mn-ea"/>
                <a:sym typeface="+mn-lt"/>
              </a:rPr>
              <a:t>保所在主机处于联网状态</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下，否则将构建失败。</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indent="0" algn="just" fontAlgn="auto">
              <a:lnSpc>
                <a:spcPct val="150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下面讲解如何在IDEA中</a:t>
            </a:r>
            <a:r>
              <a:rPr sz="1800" dirty="0">
                <a:solidFill>
                  <a:schemeClr val="accent1"/>
                </a:solidFill>
                <a:latin typeface="微软雅黑" panose="020B0503020204020204" pitchFamily="34" charset="-122"/>
                <a:ea typeface="微软雅黑" panose="020B0503020204020204" pitchFamily="34" charset="-122"/>
                <a:cs typeface="+mn-ea"/>
                <a:sym typeface="+mn-lt"/>
              </a:rPr>
              <a:t>使用Spring Initializr方式构建Spring Boot项目</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，并在项目中创</a:t>
            </a:r>
            <a:r>
              <a:rPr sz="1800" dirty="0">
                <a:solidFill>
                  <a:schemeClr val="accent1"/>
                </a:solidFill>
                <a:latin typeface="微软雅黑" panose="020B0503020204020204" pitchFamily="34" charset="-122"/>
                <a:ea typeface="微软雅黑" panose="020B0503020204020204" pitchFamily="34" charset="-122"/>
                <a:cs typeface="+mn-ea"/>
                <a:sym typeface="+mn-lt"/>
              </a:rPr>
              <a:t>建一个Spring MVC程序</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0" name="矩形 93"/>
          <p:cNvSpPr/>
          <p:nvPr>
            <p:custDataLst>
              <p:tags r:id="rId3"/>
            </p:custDataLst>
          </p:nvPr>
        </p:nvSpPr>
        <p:spPr>
          <a:xfrm>
            <a:off x="1148715" y="2178685"/>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41" name="矩形 93"/>
          <p:cNvSpPr/>
          <p:nvPr>
            <p:custDataLst>
              <p:tags r:id="rId4"/>
            </p:custDataLst>
          </p:nvPr>
        </p:nvSpPr>
        <p:spPr>
          <a:xfrm rot="10800000">
            <a:off x="10596880" y="4469765"/>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1.2.2</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使用Spring Initializr方式构建Spring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1070716" y="1797999"/>
              <a:ext cx="2477770" cy="44386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700" dirty="0">
                  <a:latin typeface="Arial" panose="020B0604020202020204" pitchFamily="34" charset="0"/>
                  <a:ea typeface="思源黑体 CN Normal" panose="020B0400000000000000" pitchFamily="34" charset="-122"/>
                  <a:sym typeface="Arial" panose="020B0604020202020204" pitchFamily="34" charset="0"/>
                </a:rPr>
                <a:t>1.构建Spring Boot项目</a:t>
              </a:r>
              <a:endParaRPr sz="1700" dirty="0">
                <a:latin typeface="Arial" panose="020B0604020202020204" pitchFamily="34" charset="0"/>
                <a:ea typeface="思源黑体 CN Normal" panose="020B0400000000000000" pitchFamily="34" charset="-122"/>
                <a:sym typeface="Arial" panose="020B0604020202020204" pitchFamily="34" charset="0"/>
              </a:endParaRPr>
            </a:p>
          </p:txBody>
        </p:sp>
      </p:grpSp>
      <p:pic>
        <p:nvPicPr>
          <p:cNvPr id="2" name="图片 1"/>
          <p:cNvPicPr>
            <a:picLocks noChangeAspect="1"/>
          </p:cNvPicPr>
          <p:nvPr>
            <p:custDataLst>
              <p:tags r:id="rId3"/>
            </p:custDataLst>
          </p:nvPr>
        </p:nvPicPr>
        <p:blipFill>
          <a:blip r:embed="rId4"/>
          <a:stretch>
            <a:fillRect/>
          </a:stretch>
        </p:blipFill>
        <p:spPr>
          <a:xfrm>
            <a:off x="984567" y="1801813"/>
            <a:ext cx="5273040" cy="4765675"/>
          </a:xfrm>
          <a:prstGeom prst="rect">
            <a:avLst/>
          </a:prstGeom>
          <a:noFill/>
          <a:ln>
            <a:noFill/>
          </a:ln>
        </p:spPr>
      </p:pic>
      <p:sp>
        <p:nvSpPr>
          <p:cNvPr id="100" name="文本框 99"/>
          <p:cNvSpPr txBox="1"/>
          <p:nvPr>
            <p:custDataLst>
              <p:tags r:id="rId5"/>
            </p:custDataLst>
          </p:nvPr>
        </p:nvSpPr>
        <p:spPr>
          <a:xfrm>
            <a:off x="3791585" y="834390"/>
            <a:ext cx="7435850" cy="922020"/>
          </a:xfrm>
          <a:prstGeom prst="rect">
            <a:avLst/>
          </a:prstGeom>
          <a:noFill/>
          <a:ln w="9525">
            <a:noFill/>
          </a:ln>
        </p:spPr>
        <p:txBody>
          <a:bodyPr wrap="square">
            <a:spAutoFit/>
          </a:bodyPr>
          <a:p>
            <a:pPr indent="0" fontAlgn="auto">
              <a:lnSpc>
                <a:spcPct val="150000"/>
              </a:lnSpc>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启动IDEA</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，在IDEA欢迎界面依次选择“</a:t>
            </a: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Project”→“New Project”创建项目</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，在弹出的对话框中</a:t>
            </a: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选择</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左侧“</a:t>
            </a: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Spring Initializr”选项。</a:t>
            </a:r>
            <a:endPar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 name="文本框 18"/>
          <p:cNvSpPr txBox="1"/>
          <p:nvPr>
            <p:custDataLst>
              <p:tags r:id="rId6"/>
            </p:custDataLst>
          </p:nvPr>
        </p:nvSpPr>
        <p:spPr>
          <a:xfrm>
            <a:off x="6572885" y="1917700"/>
            <a:ext cx="4768215" cy="4661535"/>
          </a:xfrm>
          <a:prstGeom prst="rect">
            <a:avLst/>
          </a:prstGeom>
          <a:noFill/>
          <a:ln w="9525">
            <a:noFill/>
          </a:ln>
        </p:spPr>
        <p:txBody>
          <a:bodyPr wrap="square">
            <a:spAutoFit/>
          </a:bodyPr>
          <a:p>
            <a:pPr marL="285750" indent="-285750" algn="l" fontAlgn="auto">
              <a:lnSpc>
                <a:spcPct val="150000"/>
              </a:lnSpc>
              <a:buClrTx/>
              <a:buSzTx/>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Server URL</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：初始化Spring Boot项目时Spring Initializr工具所在的服务器地址。</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150000"/>
              </a:lnSpc>
              <a:buClrTx/>
              <a:buSzTx/>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Name</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：所创建项目的名称。</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150000"/>
              </a:lnSpc>
              <a:buClrTx/>
              <a:buSzTx/>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Location</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：所创建项目在本地存放的路径。</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150000"/>
              </a:lnSpc>
              <a:buClrTx/>
              <a:buSzTx/>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Language</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：所创建项目使用的开发语言。</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150000"/>
              </a:lnSpc>
              <a:buClrTx/>
              <a:buSzTx/>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Type</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：使用的项目构建工具。</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150000"/>
              </a:lnSpc>
              <a:buClrTx/>
              <a:buSzTx/>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Group</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：项目的组名。</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150000"/>
              </a:lnSpc>
              <a:buClrTx/>
              <a:buSzTx/>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Artifact</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：项目的名称。</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150000"/>
              </a:lnSpc>
              <a:buClrTx/>
              <a:buSzTx/>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Package name</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：包名。</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150000"/>
              </a:lnSpc>
              <a:buClrTx/>
              <a:buSzTx/>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JDK</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：项目使用的JDK。</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fontAlgn="auto">
              <a:lnSpc>
                <a:spcPct val="150000"/>
              </a:lnSpc>
              <a:buClrTx/>
              <a:buSzTx/>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Packaging</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：项目打包的形式。</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559206" y="2206529"/>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简介，能够简述Spring Boot的</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发展过程</a:t>
              </a:r>
              <a:endPar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557948" y="3323494"/>
            <a:ext cx="8561070" cy="689610"/>
            <a:chOff x="978872" y="2570437"/>
            <a:chExt cx="5437064" cy="517208"/>
          </a:xfrm>
        </p:grpSpPr>
        <p:sp>
          <p:nvSpPr>
            <p:cNvPr id="84" name="Pentagon 5"/>
            <p:cNvSpPr/>
            <p:nvPr/>
          </p:nvSpPr>
          <p:spPr bwMode="auto">
            <a:xfrm>
              <a:off x="978872" y="257329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特性</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，能够简述Spring Boot的特性</a:t>
              </a:r>
              <a:endPar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9" name="组合 8"/>
          <p:cNvGrpSpPr/>
          <p:nvPr/>
        </p:nvGrpSpPr>
        <p:grpSpPr>
          <a:xfrm>
            <a:off x="1557948" y="4441729"/>
            <a:ext cx="8561070" cy="685800"/>
            <a:chOff x="978872" y="2570437"/>
            <a:chExt cx="5437064" cy="514351"/>
          </a:xfrm>
        </p:grpSpPr>
        <p:sp>
          <p:nvSpPr>
            <p:cNvPr id="10"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Boot入门案例</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Initializr方式</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Maven方式</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构建Spring Boot项目</a:t>
              </a:r>
              <a:endPar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1.2.2</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使用Spring Initializr方式构建Spring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1070716" y="1797999"/>
              <a:ext cx="2477770" cy="44386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700" dirty="0">
                  <a:latin typeface="Arial" panose="020B0604020202020204" pitchFamily="34" charset="0"/>
                  <a:ea typeface="思源黑体 CN Normal" panose="020B0400000000000000" pitchFamily="34" charset="-122"/>
                  <a:sym typeface="Arial" panose="020B0604020202020204" pitchFamily="34" charset="0"/>
                </a:rPr>
                <a:t>1.构建Spring Boot项目</a:t>
              </a:r>
              <a:endParaRPr sz="17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100" name="文本框 99"/>
          <p:cNvSpPr txBox="1"/>
          <p:nvPr>
            <p:custDataLst>
              <p:tags r:id="rId3"/>
            </p:custDataLst>
          </p:nvPr>
        </p:nvSpPr>
        <p:spPr>
          <a:xfrm>
            <a:off x="993775" y="1931670"/>
            <a:ext cx="3872865" cy="1337945"/>
          </a:xfrm>
          <a:prstGeom prst="rect">
            <a:avLst/>
          </a:prstGeom>
          <a:noFill/>
          <a:ln w="9525">
            <a:noFill/>
          </a:ln>
        </p:spPr>
        <p:txBody>
          <a:bodyPr wrap="square">
            <a:spAutoFit/>
          </a:bodyPr>
          <a:p>
            <a:pPr indent="0" fontAlgn="auto">
              <a:lnSpc>
                <a:spcPct val="150000"/>
              </a:lnSpc>
            </a:pP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填写好项目的</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相应</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信息，其中项目打包方式为Jar。</a:t>
            </a: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单击“Next”按钮</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，进入</a:t>
            </a: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Spring Boot场景依赖选择界面</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5" name="图片 1"/>
          <p:cNvPicPr>
            <a:picLocks noChangeAspect="1"/>
          </p:cNvPicPr>
          <p:nvPr>
            <p:custDataLst>
              <p:tags r:id="rId4"/>
            </p:custDataLst>
          </p:nvPr>
        </p:nvPicPr>
        <p:blipFill>
          <a:blip r:embed="rId5"/>
          <a:stretch>
            <a:fillRect/>
          </a:stretch>
        </p:blipFill>
        <p:spPr>
          <a:xfrm>
            <a:off x="5231447" y="1125855"/>
            <a:ext cx="5266800" cy="527441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1.2.2</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使用Spring Initializr方式构建Spring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1070716" y="1797999"/>
              <a:ext cx="2477770" cy="44386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700" dirty="0">
                  <a:latin typeface="Arial" panose="020B0604020202020204" pitchFamily="34" charset="0"/>
                  <a:ea typeface="思源黑体 CN Normal" panose="020B0400000000000000" pitchFamily="34" charset="-122"/>
                  <a:sym typeface="Arial" panose="020B0604020202020204" pitchFamily="34" charset="0"/>
                </a:rPr>
                <a:t>1.构建Spring Boot项目</a:t>
              </a:r>
              <a:endParaRPr sz="17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100" name="文本框 99"/>
          <p:cNvSpPr txBox="1"/>
          <p:nvPr>
            <p:custDataLst>
              <p:tags r:id="rId3"/>
            </p:custDataLst>
          </p:nvPr>
        </p:nvSpPr>
        <p:spPr>
          <a:xfrm>
            <a:off x="993775" y="1931670"/>
            <a:ext cx="3872865" cy="1753235"/>
          </a:xfrm>
          <a:prstGeom prst="rect">
            <a:avLst/>
          </a:prstGeom>
          <a:noFill/>
          <a:ln w="9525">
            <a:noFill/>
          </a:ln>
        </p:spPr>
        <p:txBody>
          <a:bodyPr wrap="square">
            <a:spAutoFit/>
          </a:bodyPr>
          <a:p>
            <a:pPr indent="0" fontAlgn="auto">
              <a:lnSpc>
                <a:spcPct val="150000"/>
              </a:lnSpc>
            </a:pP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项目中想要</a:t>
            </a: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添加Spring MVC</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，可以勾选Web类别下的Spring Web，创建项目时就会添加Spring Web的依赖。</a:t>
            </a:r>
            <a:endPar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7" name="图片 2"/>
          <p:cNvPicPr>
            <a:picLocks noChangeAspect="1"/>
          </p:cNvPicPr>
          <p:nvPr>
            <p:custDataLst>
              <p:tags r:id="rId4"/>
            </p:custDataLst>
          </p:nvPr>
        </p:nvPicPr>
        <p:blipFill>
          <a:blip r:embed="rId5"/>
          <a:stretch>
            <a:fillRect/>
          </a:stretch>
        </p:blipFill>
        <p:spPr>
          <a:xfrm>
            <a:off x="5159692" y="1125855"/>
            <a:ext cx="5267960" cy="52755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1.2.2</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使用Spring Initializr方式构建Spring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1070716" y="1797999"/>
              <a:ext cx="2477770" cy="44386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700" dirty="0">
                  <a:latin typeface="Arial" panose="020B0604020202020204" pitchFamily="34" charset="0"/>
                  <a:ea typeface="思源黑体 CN Normal" panose="020B0400000000000000" pitchFamily="34" charset="-122"/>
                  <a:sym typeface="Arial" panose="020B0604020202020204" pitchFamily="34" charset="0"/>
                </a:rPr>
                <a:t>1.构建Spring Boot项目</a:t>
              </a:r>
              <a:endParaRPr sz="17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100" name="文本框 99"/>
          <p:cNvSpPr txBox="1"/>
          <p:nvPr>
            <p:custDataLst>
              <p:tags r:id="rId3"/>
            </p:custDataLst>
          </p:nvPr>
        </p:nvSpPr>
        <p:spPr>
          <a:xfrm>
            <a:off x="993775" y="1788160"/>
            <a:ext cx="3872865" cy="3830955"/>
          </a:xfrm>
          <a:prstGeom prst="rect">
            <a:avLst/>
          </a:prstGeom>
          <a:noFill/>
          <a:ln w="9525">
            <a:noFill/>
          </a:ln>
        </p:spPr>
        <p:txBody>
          <a:bodyPr wrap="square">
            <a:spAutoFit/>
          </a:bodyPr>
          <a:p>
            <a:pPr marL="285750" indent="-285750" fontAlgn="auto">
              <a:lnSpc>
                <a:spcPct val="150000"/>
              </a:lnSpc>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Chapter01Application.java</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项目的启动类，在该类中可以定义启动项目的方法</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150000"/>
              </a:lnSpc>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static</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静态资源文件夹</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150000"/>
              </a:lnSpc>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templates</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模板页面文件夹</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150000"/>
              </a:lnSpc>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application.properties</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全局配置文件</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fontAlgn="auto">
              <a:lnSpc>
                <a:spcPct val="150000"/>
              </a:lnSpc>
              <a:buFont typeface="Wingdings" panose="05000000000000000000" charset="0"/>
              <a:buChar char="l"/>
            </a:pPr>
            <a:r>
              <a:rPr lang="zh-CN" altLang="en-US"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pom.xml</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Maven进行工作的主要配置文件。</a:t>
            </a:r>
            <a:endPar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1"/>
          <p:cNvPicPr>
            <a:picLocks noChangeAspect="1"/>
          </p:cNvPicPr>
          <p:nvPr>
            <p:custDataLst>
              <p:tags r:id="rId4"/>
            </p:custDataLst>
          </p:nvPr>
        </p:nvPicPr>
        <p:blipFill>
          <a:blip r:embed="rId5"/>
          <a:stretch>
            <a:fillRect/>
          </a:stretch>
        </p:blipFill>
        <p:spPr>
          <a:xfrm>
            <a:off x="5950585" y="981075"/>
            <a:ext cx="3513600" cy="562600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1.2.2</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使用Spring Initializr方式构建Spring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1070716" y="1797999"/>
              <a:ext cx="2477770" cy="44386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700" dirty="0">
                  <a:latin typeface="Arial" panose="020B0604020202020204" pitchFamily="34" charset="0"/>
                  <a:ea typeface="思源黑体 CN Normal" panose="020B0400000000000000" pitchFamily="34" charset="-122"/>
                  <a:sym typeface="Arial" panose="020B0604020202020204" pitchFamily="34" charset="0"/>
                </a:rPr>
                <a:t>1.构建Spring Boot项目</a:t>
              </a:r>
              <a:endParaRPr sz="1700" dirty="0">
                <a:latin typeface="Arial" panose="020B0604020202020204" pitchFamily="34" charset="0"/>
                <a:ea typeface="思源黑体 CN Normal" panose="020B0400000000000000" pitchFamily="34" charset="-122"/>
                <a:sym typeface="Arial" panose="020B0604020202020204" pitchFamily="34" charset="0"/>
              </a:endParaRPr>
            </a:p>
          </p:txBody>
        </p:sp>
      </p:grpSp>
      <p:pic>
        <p:nvPicPr>
          <p:cNvPr id="12" name="图片 11" descr="图片包含 形状&#10;&#10;描述已自动生成"/>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884980" y="3264358"/>
            <a:ext cx="2232248" cy="2232248"/>
          </a:xfrm>
          <a:prstGeom prst="rect">
            <a:avLst/>
          </a:prstGeom>
        </p:spPr>
      </p:pic>
      <p:grpSp>
        <p:nvGrpSpPr>
          <p:cNvPr id="3" name="组合 2"/>
          <p:cNvGrpSpPr/>
          <p:nvPr/>
        </p:nvGrpSpPr>
        <p:grpSpPr>
          <a:xfrm>
            <a:off x="5388978" y="3373232"/>
            <a:ext cx="4098250" cy="2542123"/>
            <a:chOff x="5478588" y="3498327"/>
            <a:chExt cx="4098250" cy="2542123"/>
          </a:xfrm>
        </p:grpSpPr>
        <p:grpSp>
          <p:nvGrpSpPr>
            <p:cNvPr id="14" name="组合 13"/>
            <p:cNvGrpSpPr/>
            <p:nvPr/>
          </p:nvGrpSpPr>
          <p:grpSpPr>
            <a:xfrm>
              <a:off x="5478588" y="3498327"/>
              <a:ext cx="4073003" cy="2163715"/>
              <a:chOff x="5478588" y="3498327"/>
              <a:chExt cx="4073003" cy="2163715"/>
            </a:xfrm>
          </p:grpSpPr>
          <p:sp>
            <p:nvSpPr>
              <p:cNvPr id="16" name="文本框 15"/>
              <p:cNvSpPr txBox="1"/>
              <p:nvPr>
                <p:custDataLst>
                  <p:tags r:id="rId5"/>
                </p:custDataLst>
              </p:nvPr>
            </p:nvSpPr>
            <p:spPr>
              <a:xfrm>
                <a:off x="5827203" y="4245722"/>
                <a:ext cx="3421380" cy="922020"/>
              </a:xfrm>
              <a:prstGeom prst="rect">
                <a:avLst/>
              </a:prstGeom>
              <a:noFill/>
            </p:spPr>
            <p:txBody>
              <a:bodyPr wrap="square" rtlCol="0">
                <a:spAutoFit/>
              </a:bodyPr>
              <a:lstStyle>
                <a:defPPr>
                  <a:defRPr lang="zh-CN"/>
                </a:defPPr>
                <a:lvl1pPr>
                  <a:lnSpc>
                    <a:spcPct val="150000"/>
                  </a:lnSpc>
                  <a:defRPr sz="2000">
                    <a:solidFill>
                      <a:schemeClr val="tx1">
                        <a:lumMod val="75000"/>
                        <a:lumOff val="25000"/>
                      </a:schemeClr>
                    </a:solidFill>
                    <a:latin typeface="+mn-ea"/>
                    <a:cs typeface="+mn-ea"/>
                  </a:defRPr>
                </a:lvl1pPr>
              </a:lstStyle>
              <a:p>
                <a:pPr algn="ctr"/>
                <a:r>
                  <a:rPr sz="1800">
                    <a:sym typeface="+mn-ea"/>
                  </a:rPr>
                  <a:t>文件1-1</a:t>
                </a:r>
                <a:endParaRPr sz="1800">
                  <a:sym typeface="+mn-ea"/>
                </a:endParaRPr>
              </a:p>
              <a:p>
                <a:pPr algn="ctr"/>
                <a:r>
                  <a:rPr sz="1800">
                    <a:sym typeface="+mn-ea"/>
                    <a:hlinkClick r:id="rId6"/>
                  </a:rPr>
                  <a:t>Chapter01Application.java</a:t>
                </a:r>
                <a:endParaRPr sz="1800">
                  <a:sym typeface="+mn-ea"/>
                </a:endParaRPr>
              </a:p>
            </p:txBody>
          </p:sp>
          <p:sp>
            <p:nvSpPr>
              <p:cNvPr id="17" name="圆角矩形 16"/>
              <p:cNvSpPr/>
              <p:nvPr>
                <p:custDataLst>
                  <p:tags r:id="rId7"/>
                </p:custDataLst>
              </p:nvPr>
            </p:nvSpPr>
            <p:spPr>
              <a:xfrm>
                <a:off x="5478589" y="3504286"/>
                <a:ext cx="4073002" cy="2157756"/>
              </a:xfrm>
              <a:prstGeom prst="roundRect">
                <a:avLst>
                  <a:gd name="adj" fmla="val 3179"/>
                </a:avLst>
              </a:prstGeom>
              <a:noFill/>
              <a:ln>
                <a:solidFill>
                  <a:srgbClr val="3637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custDataLst>
                  <p:tags r:id="rId8"/>
                </p:custDataLst>
              </p:nvPr>
            </p:nvSpPr>
            <p:spPr>
              <a:xfrm>
                <a:off x="5478588" y="3498327"/>
                <a:ext cx="4073002" cy="369332"/>
              </a:xfrm>
              <a:prstGeom prst="rect">
                <a:avLst/>
              </a:prstGeom>
              <a:solidFill>
                <a:srgbClr val="363736"/>
              </a:solidFill>
            </p:spPr>
            <p:txBody>
              <a:bodyPr wrap="square" rtlCol="0">
                <a:spAutoFit/>
              </a:bodyPr>
              <a:lstStyle/>
              <a:p>
                <a:pPr algn="ctr"/>
                <a:r>
                  <a:rPr kumimoji="1" lang="zh-CN" altLang="en-US" sz="1800" dirty="0">
                    <a:solidFill>
                      <a:srgbClr val="FACA42"/>
                    </a:solidFill>
                    <a:latin typeface="微软雅黑" panose="020B0503020204020204" pitchFamily="34" charset="-122"/>
                    <a:ea typeface="微软雅黑" panose="020B0503020204020204" pitchFamily="34" charset="-122"/>
                  </a:rPr>
                  <a:t>源 代 码</a:t>
                </a:r>
                <a:endParaRPr kumimoji="1" lang="zh-CN" altLang="en-US" sz="1800" dirty="0">
                  <a:solidFill>
                    <a:srgbClr val="FACA42"/>
                  </a:solidFill>
                  <a:latin typeface="微软雅黑" panose="020B0503020204020204" pitchFamily="34" charset="-122"/>
                  <a:ea typeface="微软雅黑" panose="020B0503020204020204" pitchFamily="34" charset="-122"/>
                </a:endParaRPr>
              </a:p>
            </p:txBody>
          </p:sp>
        </p:grpSp>
        <p:pic>
          <p:nvPicPr>
            <p:cNvPr id="15" name="图形 14" descr="触控屏 纯色填充"/>
            <p:cNvPicPr>
              <a:picLocks noChangeAspect="1"/>
            </p:cNvPicPr>
            <p:nvPr>
              <p:custDataLst>
                <p:tags r:id="rId9"/>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62438" y="5126050"/>
              <a:ext cx="914400" cy="914400"/>
            </a:xfrm>
            <a:prstGeom prst="rect">
              <a:avLst/>
            </a:prstGeom>
          </p:spPr>
        </p:pic>
      </p:grpSp>
      <p:sp>
        <p:nvSpPr>
          <p:cNvPr id="5" name="文本框 4"/>
          <p:cNvSpPr txBox="1"/>
          <p:nvPr>
            <p:custDataLst>
              <p:tags r:id="rId12"/>
            </p:custDataLst>
          </p:nvPr>
        </p:nvSpPr>
        <p:spPr>
          <a:xfrm>
            <a:off x="993775" y="1883410"/>
            <a:ext cx="8595995" cy="506730"/>
          </a:xfrm>
          <a:prstGeom prst="rect">
            <a:avLst/>
          </a:prstGeom>
          <a:noFill/>
          <a:ln w="9525">
            <a:noFill/>
          </a:ln>
        </p:spPr>
        <p:txBody>
          <a:bodyPr wrap="square">
            <a:spAutoFit/>
          </a:bodyPr>
          <a:p>
            <a:pPr algn="l">
              <a:lnSpc>
                <a:spcPct val="150000"/>
              </a:lnSpc>
              <a:buClrTx/>
              <a:buSzTx/>
              <a:buFontTx/>
            </a:pP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打开</a:t>
            </a:r>
            <a:r>
              <a:rPr lang="it-IT" altLang="zh-CN" sz="1800" b="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Chapter01Application.java</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，文件中的内容如文件1-1所示</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1.2.2</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使用Spring Initializr方式构建Spring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1070716" y="1797999"/>
              <a:ext cx="2477770" cy="44386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700" dirty="0">
                  <a:latin typeface="Arial" panose="020B0604020202020204" pitchFamily="34" charset="0"/>
                  <a:ea typeface="思源黑体 CN Normal" panose="020B0400000000000000" pitchFamily="34" charset="-122"/>
                  <a:sym typeface="Arial" panose="020B0604020202020204" pitchFamily="34" charset="0"/>
                </a:rPr>
                <a:t>1.构建Spring Boot项目</a:t>
              </a:r>
              <a:endParaRPr sz="1700" dirty="0">
                <a:latin typeface="Arial" panose="020B0604020202020204" pitchFamily="34" charset="0"/>
                <a:ea typeface="思源黑体 CN Normal" panose="020B0400000000000000" pitchFamily="34" charset="-122"/>
                <a:sym typeface="Arial" panose="020B0604020202020204" pitchFamily="34" charset="0"/>
              </a:endParaRPr>
            </a:p>
          </p:txBody>
        </p:sp>
      </p:grpSp>
      <p:pic>
        <p:nvPicPr>
          <p:cNvPr id="12" name="图片 11" descr="图片包含 形状&#10;&#10;描述已自动生成"/>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884980" y="2977338"/>
            <a:ext cx="2232248" cy="2232248"/>
          </a:xfrm>
          <a:prstGeom prst="rect">
            <a:avLst/>
          </a:prstGeom>
        </p:spPr>
      </p:pic>
      <p:grpSp>
        <p:nvGrpSpPr>
          <p:cNvPr id="3" name="组合 2"/>
          <p:cNvGrpSpPr/>
          <p:nvPr/>
        </p:nvGrpSpPr>
        <p:grpSpPr>
          <a:xfrm>
            <a:off x="5388978" y="3086212"/>
            <a:ext cx="4098250" cy="2542123"/>
            <a:chOff x="5478588" y="3498327"/>
            <a:chExt cx="4098250" cy="2542123"/>
          </a:xfrm>
        </p:grpSpPr>
        <p:grpSp>
          <p:nvGrpSpPr>
            <p:cNvPr id="14" name="组合 13"/>
            <p:cNvGrpSpPr/>
            <p:nvPr/>
          </p:nvGrpSpPr>
          <p:grpSpPr>
            <a:xfrm>
              <a:off x="5478588" y="3498327"/>
              <a:ext cx="4073003" cy="2163715"/>
              <a:chOff x="5478588" y="3498327"/>
              <a:chExt cx="4073003" cy="2163715"/>
            </a:xfrm>
          </p:grpSpPr>
          <p:sp>
            <p:nvSpPr>
              <p:cNvPr id="16" name="文本框 15"/>
              <p:cNvSpPr txBox="1"/>
              <p:nvPr>
                <p:custDataLst>
                  <p:tags r:id="rId5"/>
                </p:custDataLst>
              </p:nvPr>
            </p:nvSpPr>
            <p:spPr>
              <a:xfrm>
                <a:off x="5827203" y="4245722"/>
                <a:ext cx="3421380" cy="1014730"/>
              </a:xfrm>
              <a:prstGeom prst="rect">
                <a:avLst/>
              </a:prstGeom>
              <a:noFill/>
            </p:spPr>
            <p:txBody>
              <a:bodyPr wrap="square" rtlCol="0">
                <a:spAutoFit/>
              </a:bodyPr>
              <a:lstStyle>
                <a:defPPr>
                  <a:defRPr lang="zh-CN"/>
                </a:defPPr>
                <a:lvl1pPr>
                  <a:lnSpc>
                    <a:spcPct val="150000"/>
                  </a:lnSpc>
                  <a:defRPr sz="2000">
                    <a:solidFill>
                      <a:schemeClr val="tx1">
                        <a:lumMod val="75000"/>
                        <a:lumOff val="25000"/>
                      </a:schemeClr>
                    </a:solidFill>
                    <a:latin typeface="+mn-ea"/>
                    <a:cs typeface="+mn-ea"/>
                  </a:defRPr>
                </a:lvl1pPr>
              </a:lstStyle>
              <a:p>
                <a:pPr algn="ctr"/>
                <a:r>
                  <a:rPr lang="zh-CN" altLang="en-US">
                    <a:sym typeface="+mn-ea"/>
                  </a:rPr>
                  <a:t>文件</a:t>
                </a:r>
                <a:r>
                  <a:rPr lang="en-US" altLang="zh-CN">
                    <a:sym typeface="+mn-ea"/>
                  </a:rPr>
                  <a:t>1-2</a:t>
                </a:r>
                <a:endParaRPr lang="en-US">
                  <a:sym typeface="+mn-ea"/>
                </a:endParaRPr>
              </a:p>
              <a:p>
                <a:pPr algn="ctr"/>
                <a:r>
                  <a:rPr lang="en-US">
                    <a:sym typeface="+mn-ea"/>
                    <a:hlinkClick r:id="rId6" action="ppaction://hlinkfile"/>
                  </a:rPr>
                  <a:t>pom.xml</a:t>
                </a:r>
                <a:endParaRPr lang="zh-CN" altLang="zh-CN" dirty="0">
                  <a:solidFill>
                    <a:schemeClr val="tx1">
                      <a:lumMod val="75000"/>
                      <a:lumOff val="25000"/>
                    </a:schemeClr>
                  </a:solidFill>
                </a:endParaRPr>
              </a:p>
            </p:txBody>
          </p:sp>
          <p:sp>
            <p:nvSpPr>
              <p:cNvPr id="17" name="圆角矩形 16"/>
              <p:cNvSpPr/>
              <p:nvPr>
                <p:custDataLst>
                  <p:tags r:id="rId7"/>
                </p:custDataLst>
              </p:nvPr>
            </p:nvSpPr>
            <p:spPr>
              <a:xfrm>
                <a:off x="5478589" y="3504286"/>
                <a:ext cx="4073002" cy="2157756"/>
              </a:xfrm>
              <a:prstGeom prst="roundRect">
                <a:avLst>
                  <a:gd name="adj" fmla="val 3179"/>
                </a:avLst>
              </a:prstGeom>
              <a:noFill/>
              <a:ln>
                <a:solidFill>
                  <a:srgbClr val="3637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custDataLst>
                  <p:tags r:id="rId8"/>
                </p:custDataLst>
              </p:nvPr>
            </p:nvSpPr>
            <p:spPr>
              <a:xfrm>
                <a:off x="5478588" y="3498327"/>
                <a:ext cx="4073002" cy="369332"/>
              </a:xfrm>
              <a:prstGeom prst="rect">
                <a:avLst/>
              </a:prstGeom>
              <a:solidFill>
                <a:srgbClr val="363736"/>
              </a:solidFill>
            </p:spPr>
            <p:txBody>
              <a:bodyPr wrap="square" rtlCol="0">
                <a:spAutoFit/>
              </a:bodyPr>
              <a:lstStyle/>
              <a:p>
                <a:pPr algn="ctr"/>
                <a:r>
                  <a:rPr kumimoji="1" lang="zh-CN" altLang="en-US" sz="1800" dirty="0">
                    <a:solidFill>
                      <a:srgbClr val="FACA42"/>
                    </a:solidFill>
                    <a:latin typeface="微软雅黑" panose="020B0503020204020204" pitchFamily="34" charset="-122"/>
                    <a:ea typeface="微软雅黑" panose="020B0503020204020204" pitchFamily="34" charset="-122"/>
                  </a:rPr>
                  <a:t>源 代 码</a:t>
                </a:r>
                <a:endParaRPr kumimoji="1" lang="zh-CN" altLang="en-US" sz="1800" dirty="0">
                  <a:solidFill>
                    <a:srgbClr val="FACA42"/>
                  </a:solidFill>
                  <a:latin typeface="微软雅黑" panose="020B0503020204020204" pitchFamily="34" charset="-122"/>
                  <a:ea typeface="微软雅黑" panose="020B0503020204020204" pitchFamily="34" charset="-122"/>
                </a:endParaRPr>
              </a:p>
            </p:txBody>
          </p:sp>
        </p:grpSp>
        <p:pic>
          <p:nvPicPr>
            <p:cNvPr id="15" name="图形 14" descr="触控屏 纯色填充"/>
            <p:cNvPicPr>
              <a:picLocks noChangeAspect="1"/>
            </p:cNvPicPr>
            <p:nvPr>
              <p:custDataLst>
                <p:tags r:id="rId9"/>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62438" y="5126050"/>
              <a:ext cx="914400" cy="914400"/>
            </a:xfrm>
            <a:prstGeom prst="rect">
              <a:avLst/>
            </a:prstGeom>
          </p:spPr>
        </p:pic>
      </p:grpSp>
      <p:sp>
        <p:nvSpPr>
          <p:cNvPr id="5" name="文本框 4"/>
          <p:cNvSpPr txBox="1"/>
          <p:nvPr>
            <p:custDataLst>
              <p:tags r:id="rId12"/>
            </p:custDataLst>
          </p:nvPr>
        </p:nvSpPr>
        <p:spPr>
          <a:xfrm>
            <a:off x="993775" y="1883410"/>
            <a:ext cx="8595995" cy="506730"/>
          </a:xfrm>
          <a:prstGeom prst="rect">
            <a:avLst/>
          </a:prstGeom>
          <a:noFill/>
          <a:ln w="9525">
            <a:noFill/>
          </a:ln>
        </p:spPr>
        <p:txBody>
          <a:bodyPr wrap="square">
            <a:spAutoFit/>
          </a:bodyPr>
          <a:p>
            <a:pPr algn="l">
              <a:lnSpc>
                <a:spcPct val="150000"/>
              </a:lnSpc>
              <a:buClrTx/>
              <a:buSzTx/>
              <a:buFontTx/>
            </a:pP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打开项目的</a:t>
            </a:r>
            <a:r>
              <a:rPr lang="it-IT" altLang="zh-CN" sz="1800" b="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pom.xml</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文件，内容如文件1-2所示。</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1.2.2</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使用Spring Initializr方式构建Spring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997691" y="1797999"/>
              <a:ext cx="2563495" cy="42354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sz="1600" dirty="0">
                  <a:latin typeface="Arial" panose="020B0604020202020204" pitchFamily="34" charset="0"/>
                  <a:ea typeface="思源黑体 CN Normal" panose="020B0400000000000000" pitchFamily="34" charset="-122"/>
                  <a:sym typeface="Arial" panose="020B0604020202020204" pitchFamily="34" charset="0"/>
                </a:rPr>
                <a:t>2</a:t>
              </a:r>
              <a:r>
                <a:rPr sz="1600" dirty="0">
                  <a:latin typeface="Arial" panose="020B0604020202020204" pitchFamily="34" charset="0"/>
                  <a:ea typeface="思源黑体 CN Normal" panose="020B0400000000000000" pitchFamily="34" charset="-122"/>
                  <a:sym typeface="Arial" panose="020B0604020202020204" pitchFamily="34" charset="0"/>
                </a:rPr>
                <a:t>.编写Spring MVC控制器</a:t>
              </a:r>
              <a:endParaRPr sz="1600" dirty="0">
                <a:latin typeface="Arial" panose="020B0604020202020204" pitchFamily="34" charset="0"/>
                <a:ea typeface="思源黑体 CN Normal" panose="020B0400000000000000" pitchFamily="34" charset="-122"/>
                <a:sym typeface="Arial" panose="020B0604020202020204" pitchFamily="34" charset="0"/>
              </a:endParaRPr>
            </a:p>
          </p:txBody>
        </p:sp>
      </p:grpSp>
      <p:pic>
        <p:nvPicPr>
          <p:cNvPr id="12" name="图片 11" descr="图片包含 形状&#10;&#10;描述已自动生成"/>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884980" y="3407868"/>
            <a:ext cx="2232248" cy="2232248"/>
          </a:xfrm>
          <a:prstGeom prst="rect">
            <a:avLst/>
          </a:prstGeom>
        </p:spPr>
      </p:pic>
      <p:grpSp>
        <p:nvGrpSpPr>
          <p:cNvPr id="3" name="组合 2"/>
          <p:cNvGrpSpPr/>
          <p:nvPr/>
        </p:nvGrpSpPr>
        <p:grpSpPr>
          <a:xfrm>
            <a:off x="5388978" y="3516742"/>
            <a:ext cx="4098250" cy="2542123"/>
            <a:chOff x="5478588" y="3498327"/>
            <a:chExt cx="4098250" cy="2542123"/>
          </a:xfrm>
        </p:grpSpPr>
        <p:grpSp>
          <p:nvGrpSpPr>
            <p:cNvPr id="14" name="组合 13"/>
            <p:cNvGrpSpPr/>
            <p:nvPr/>
          </p:nvGrpSpPr>
          <p:grpSpPr>
            <a:xfrm>
              <a:off x="5478588" y="3498327"/>
              <a:ext cx="4073003" cy="2163715"/>
              <a:chOff x="5478588" y="3498327"/>
              <a:chExt cx="4073003" cy="2163715"/>
            </a:xfrm>
          </p:grpSpPr>
          <p:sp>
            <p:nvSpPr>
              <p:cNvPr id="16" name="文本框 15"/>
              <p:cNvSpPr txBox="1"/>
              <p:nvPr>
                <p:custDataLst>
                  <p:tags r:id="rId5"/>
                </p:custDataLst>
              </p:nvPr>
            </p:nvSpPr>
            <p:spPr>
              <a:xfrm>
                <a:off x="5827203" y="4245722"/>
                <a:ext cx="3401060" cy="922020"/>
              </a:xfrm>
              <a:prstGeom prst="rect">
                <a:avLst/>
              </a:prstGeom>
              <a:noFill/>
            </p:spPr>
            <p:txBody>
              <a:bodyPr wrap="square" rtlCol="0">
                <a:spAutoFit/>
              </a:bodyPr>
              <a:lstStyle>
                <a:defPPr>
                  <a:defRPr lang="zh-CN"/>
                </a:defPPr>
                <a:lvl1pPr>
                  <a:lnSpc>
                    <a:spcPct val="150000"/>
                  </a:lnSpc>
                  <a:defRPr sz="2000">
                    <a:solidFill>
                      <a:schemeClr val="tx1">
                        <a:lumMod val="75000"/>
                        <a:lumOff val="25000"/>
                      </a:schemeClr>
                    </a:solidFill>
                    <a:latin typeface="+mn-ea"/>
                    <a:cs typeface="+mn-ea"/>
                  </a:defRPr>
                </a:lvl1pPr>
              </a:lstStyle>
              <a:p>
                <a:pPr algn="ctr"/>
                <a:r>
                  <a:rPr lang="zh-CN" altLang="en-US" sz="1800">
                    <a:sym typeface="+mn-ea"/>
                  </a:rPr>
                  <a:t>文件</a:t>
                </a:r>
                <a:r>
                  <a:rPr lang="en-US" altLang="zh-CN" sz="1800">
                    <a:sym typeface="+mn-ea"/>
                  </a:rPr>
                  <a:t>1-3</a:t>
                </a:r>
                <a:endParaRPr lang="en-US" sz="1800">
                  <a:sym typeface="+mn-ea"/>
                </a:endParaRPr>
              </a:p>
              <a:p>
                <a:pPr algn="ctr"/>
                <a:r>
                  <a:rPr lang="en-US" sz="1800">
                    <a:sym typeface="+mn-ea"/>
                    <a:hlinkClick r:id="rId6" action="ppaction://hlinkfile"/>
                  </a:rPr>
                  <a:t>HelloController.java</a:t>
                </a:r>
                <a:endParaRPr lang="zh-CN" altLang="zh-CN" sz="1800" dirty="0">
                  <a:solidFill>
                    <a:schemeClr val="tx1">
                      <a:lumMod val="75000"/>
                      <a:lumOff val="25000"/>
                    </a:schemeClr>
                  </a:solidFill>
                </a:endParaRPr>
              </a:p>
            </p:txBody>
          </p:sp>
          <p:sp>
            <p:nvSpPr>
              <p:cNvPr id="17" name="圆角矩形 16"/>
              <p:cNvSpPr/>
              <p:nvPr>
                <p:custDataLst>
                  <p:tags r:id="rId7"/>
                </p:custDataLst>
              </p:nvPr>
            </p:nvSpPr>
            <p:spPr>
              <a:xfrm>
                <a:off x="5478589" y="3504286"/>
                <a:ext cx="4073002" cy="2157756"/>
              </a:xfrm>
              <a:prstGeom prst="roundRect">
                <a:avLst>
                  <a:gd name="adj" fmla="val 3179"/>
                </a:avLst>
              </a:prstGeom>
              <a:noFill/>
              <a:ln>
                <a:solidFill>
                  <a:srgbClr val="3637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custDataLst>
                  <p:tags r:id="rId8"/>
                </p:custDataLst>
              </p:nvPr>
            </p:nvSpPr>
            <p:spPr>
              <a:xfrm>
                <a:off x="5478588" y="3498327"/>
                <a:ext cx="4073002" cy="369332"/>
              </a:xfrm>
              <a:prstGeom prst="rect">
                <a:avLst/>
              </a:prstGeom>
              <a:solidFill>
                <a:srgbClr val="363736"/>
              </a:solidFill>
            </p:spPr>
            <p:txBody>
              <a:bodyPr wrap="square" rtlCol="0">
                <a:spAutoFit/>
              </a:bodyPr>
              <a:lstStyle/>
              <a:p>
                <a:pPr algn="ctr"/>
                <a:r>
                  <a:rPr kumimoji="1" lang="zh-CN" altLang="en-US" sz="1800" dirty="0">
                    <a:solidFill>
                      <a:srgbClr val="FACA42"/>
                    </a:solidFill>
                    <a:latin typeface="微软雅黑" panose="020B0503020204020204" pitchFamily="34" charset="-122"/>
                    <a:ea typeface="微软雅黑" panose="020B0503020204020204" pitchFamily="34" charset="-122"/>
                  </a:rPr>
                  <a:t>源 代 码</a:t>
                </a:r>
                <a:endParaRPr kumimoji="1" lang="zh-CN" altLang="en-US" sz="1800" dirty="0">
                  <a:solidFill>
                    <a:srgbClr val="FACA42"/>
                  </a:solidFill>
                  <a:latin typeface="微软雅黑" panose="020B0503020204020204" pitchFamily="34" charset="-122"/>
                  <a:ea typeface="微软雅黑" panose="020B0503020204020204" pitchFamily="34" charset="-122"/>
                </a:endParaRPr>
              </a:p>
            </p:txBody>
          </p:sp>
        </p:grpSp>
        <p:pic>
          <p:nvPicPr>
            <p:cNvPr id="15" name="图形 14" descr="触控屏 纯色填充"/>
            <p:cNvPicPr>
              <a:picLocks noChangeAspect="1"/>
            </p:cNvPicPr>
            <p:nvPr>
              <p:custDataLst>
                <p:tags r:id="rId9"/>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62438" y="5126050"/>
              <a:ext cx="914400" cy="914400"/>
            </a:xfrm>
            <a:prstGeom prst="rect">
              <a:avLst/>
            </a:prstGeom>
          </p:spPr>
        </p:pic>
      </p:grpSp>
      <p:sp>
        <p:nvSpPr>
          <p:cNvPr id="5" name="文本框 4"/>
          <p:cNvSpPr txBox="1"/>
          <p:nvPr>
            <p:custDataLst>
              <p:tags r:id="rId12"/>
            </p:custDataLst>
          </p:nvPr>
        </p:nvSpPr>
        <p:spPr>
          <a:xfrm>
            <a:off x="983615" y="1845945"/>
            <a:ext cx="10375265" cy="922020"/>
          </a:xfrm>
          <a:prstGeom prst="rect">
            <a:avLst/>
          </a:prstGeom>
          <a:noFill/>
          <a:ln w="9525">
            <a:noFill/>
          </a:ln>
        </p:spPr>
        <p:txBody>
          <a:bodyPr wrap="square">
            <a:spAutoFit/>
          </a:bodyPr>
          <a:p>
            <a:pPr algn="l">
              <a:lnSpc>
                <a:spcPct val="150000"/>
              </a:lnSpc>
              <a:buClrTx/>
              <a:buSzTx/>
              <a:buFontTx/>
            </a:pP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在项目com.itheima.chapter01包下创建名称为</a:t>
            </a:r>
            <a:r>
              <a:rPr lang="it-IT" altLang="zh-CN" sz="1800" b="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controller的包</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，在该包下创建</a:t>
            </a:r>
            <a:r>
              <a:rPr lang="it-IT" altLang="zh-CN" sz="1800" b="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控制器类HelloController</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，并在该类中编写处理请求的</a:t>
            </a:r>
            <a:r>
              <a:rPr lang="it-IT" altLang="zh-CN" sz="1800" b="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方法index()</a:t>
            </a:r>
            <a:r>
              <a:rPr lang="zh-CN" altLang="it-IT" sz="1800" b="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具体如文件1-3所示</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1.2.2</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使用Spring Initializr方式构建Spring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997691" y="1797999"/>
              <a:ext cx="2563495" cy="42354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600" dirty="0">
                  <a:latin typeface="Arial" panose="020B0604020202020204" pitchFamily="34" charset="0"/>
                  <a:ea typeface="思源黑体 CN Normal" panose="020B0400000000000000" pitchFamily="34" charset="-122"/>
                  <a:sym typeface="Arial" panose="020B0604020202020204" pitchFamily="34" charset="0"/>
                </a:rPr>
                <a:t>3.运行项目</a:t>
              </a:r>
              <a:endParaRPr sz="16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5" name="文本框 4"/>
          <p:cNvSpPr txBox="1"/>
          <p:nvPr>
            <p:custDataLst>
              <p:tags r:id="rId3"/>
            </p:custDataLst>
          </p:nvPr>
        </p:nvSpPr>
        <p:spPr>
          <a:xfrm>
            <a:off x="1055370" y="1845945"/>
            <a:ext cx="8425180" cy="506730"/>
          </a:xfrm>
          <a:prstGeom prst="rect">
            <a:avLst/>
          </a:prstGeom>
          <a:noFill/>
          <a:ln w="9525">
            <a:noFill/>
          </a:ln>
        </p:spPr>
        <p:txBody>
          <a:bodyPr wrap="square">
            <a:spAutoFit/>
          </a:bodyPr>
          <a:p>
            <a:pPr algn="l">
              <a:lnSpc>
                <a:spcPct val="150000"/>
              </a:lnSpc>
              <a:buClrTx/>
              <a:buSzTx/>
              <a:buFontTx/>
            </a:pPr>
            <a:r>
              <a:rPr lang="it-IT" altLang="zh-CN" sz="1800" b="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运行</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a:t>
            </a:r>
            <a:r>
              <a:rPr lang="it-IT" altLang="zh-CN" sz="1800" b="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Chapter01Application.java</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it-IT" altLang="zh-CN" sz="1800" b="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启动程序</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it-IT" sz="1800" b="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p:txBody>
      </p:sp>
      <p:pic>
        <p:nvPicPr>
          <p:cNvPr id="2" name="图片 3"/>
          <p:cNvPicPr>
            <a:picLocks noChangeAspect="1"/>
          </p:cNvPicPr>
          <p:nvPr>
            <p:custDataLst>
              <p:tags r:id="rId4"/>
            </p:custDataLst>
          </p:nvPr>
        </p:nvPicPr>
        <p:blipFill>
          <a:blip r:embed="rId5"/>
          <a:stretch>
            <a:fillRect/>
          </a:stretch>
        </p:blipFill>
        <p:spPr>
          <a:xfrm>
            <a:off x="1559242" y="2938463"/>
            <a:ext cx="8866800" cy="240917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1.2.2</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使用Spring Initializr方式构建Spring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997691" y="1797999"/>
              <a:ext cx="2563495" cy="42354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600" dirty="0">
                  <a:latin typeface="Arial" panose="020B0604020202020204" pitchFamily="34" charset="0"/>
                  <a:ea typeface="思源黑体 CN Normal" panose="020B0400000000000000" pitchFamily="34" charset="-122"/>
                  <a:sym typeface="Arial" panose="020B0604020202020204" pitchFamily="34" charset="0"/>
                </a:rPr>
                <a:t>3.运行项目</a:t>
              </a:r>
              <a:endParaRPr sz="16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5" name="文本框 4"/>
          <p:cNvSpPr txBox="1"/>
          <p:nvPr>
            <p:custDataLst>
              <p:tags r:id="rId3"/>
            </p:custDataLst>
          </p:nvPr>
        </p:nvSpPr>
        <p:spPr>
          <a:xfrm>
            <a:off x="983615" y="1917700"/>
            <a:ext cx="8425180" cy="506730"/>
          </a:xfrm>
          <a:prstGeom prst="rect">
            <a:avLst/>
          </a:prstGeom>
          <a:noFill/>
          <a:ln w="9525">
            <a:noFill/>
          </a:ln>
        </p:spPr>
        <p:txBody>
          <a:bodyPr wrap="square">
            <a:spAutoFit/>
          </a:bodyPr>
          <a:p>
            <a:pPr algn="l">
              <a:lnSpc>
                <a:spcPct val="150000"/>
              </a:lnSpc>
              <a:buClrTx/>
              <a:buSzTx/>
              <a:buFontTx/>
            </a:pP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在浏览器上</a:t>
            </a:r>
            <a:r>
              <a:rPr lang="it-IT" altLang="zh-CN" sz="1800" b="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rPr>
              <a:t>访问http://localhost:8080/first</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it-IT" sz="1800" b="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p:txBody>
      </p:sp>
      <p:pic>
        <p:nvPicPr>
          <p:cNvPr id="3" name="图片 4"/>
          <p:cNvPicPr>
            <a:picLocks noChangeAspect="1"/>
          </p:cNvPicPr>
          <p:nvPr>
            <p:custDataLst>
              <p:tags r:id="rId4"/>
            </p:custDataLst>
          </p:nvPr>
        </p:nvPicPr>
        <p:blipFill>
          <a:blip r:embed="rId5"/>
          <a:stretch>
            <a:fillRect/>
          </a:stretch>
        </p:blipFill>
        <p:spPr>
          <a:xfrm>
            <a:off x="1702752" y="3069590"/>
            <a:ext cx="8647200" cy="218627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771779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1.2.3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使用Maven方式构建Spring Boot项目</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1"/>
            </p:custDataLst>
          </p:nvPr>
        </p:nvPicPr>
        <p:blipFill>
          <a:blip r:embed="rId2"/>
          <a:stretch>
            <a:fillRect/>
          </a:stretch>
        </p:blipFill>
        <p:spPr>
          <a:xfrm>
            <a:off x="944855" y="2215827"/>
            <a:ext cx="2797737" cy="3896754"/>
          </a:xfrm>
          <a:prstGeom prst="rect">
            <a:avLst/>
          </a:prstGeom>
        </p:spPr>
      </p:pic>
      <p:sp>
        <p:nvSpPr>
          <p:cNvPr id="7" name="TextBox 35"/>
          <p:cNvSpPr txBox="1">
            <a:spLocks noChangeArrowheads="1"/>
          </p:cNvSpPr>
          <p:nvPr>
            <p:custDataLst>
              <p:tags r:id="rId3"/>
            </p:custDataLst>
          </p:nvPr>
        </p:nvSpPr>
        <p:spPr bwMode="auto">
          <a:xfrm>
            <a:off x="3247306" y="1638836"/>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custDataLst>
              <p:tags r:id="rId4"/>
            </p:custDataLst>
          </p:nvPr>
        </p:nvSpPr>
        <p:spPr>
          <a:xfrm>
            <a:off x="2968547" y="1560761"/>
            <a:ext cx="2071316" cy="149294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custDataLst>
              <p:tags r:id="rId5"/>
            </p:custDataLst>
          </p:nvPr>
        </p:nvSpPr>
        <p:spPr bwMode="auto">
          <a:xfrm>
            <a:off x="3214803" y="1698161"/>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custDataLst>
              <p:tags r:id="rId6"/>
            </p:custDataLst>
          </p:nvPr>
        </p:nvSpPr>
        <p:spPr bwMode="auto">
          <a:xfrm>
            <a:off x="5815965" y="2927985"/>
            <a:ext cx="544576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Boot入门案例</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Maven方式</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构建Spring Boot项目</a:t>
            </a:r>
            <a:endPar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1.2.3</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使用Maven方式构建Spring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custDataLst>
              <p:tags r:id="rId1"/>
            </p:custDataLst>
          </p:nvPr>
        </p:nvSpPr>
        <p:spPr>
          <a:xfrm>
            <a:off x="1198880" y="2166620"/>
            <a:ext cx="9794240" cy="2782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39" name="TextBox 38"/>
          <p:cNvSpPr txBox="1"/>
          <p:nvPr>
            <p:custDataLst>
              <p:tags r:id="rId2"/>
            </p:custDataLst>
          </p:nvPr>
        </p:nvSpPr>
        <p:spPr>
          <a:xfrm>
            <a:off x="1595755" y="2275840"/>
            <a:ext cx="9001125" cy="2013585"/>
          </a:xfrm>
          <a:prstGeom prst="rect">
            <a:avLst/>
          </a:prstGeom>
          <a:noFill/>
        </p:spPr>
        <p:txBody>
          <a:bodyPr wrap="square" lIns="0" tIns="0" rIns="0" bIns="0" rtlCol="0">
            <a:noAutofit/>
          </a:bodyPr>
          <a:p>
            <a:pPr indent="0" algn="just" fontAlgn="auto">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使用</a:t>
            </a:r>
            <a:r>
              <a:rPr sz="1800" dirty="0">
                <a:solidFill>
                  <a:schemeClr val="accent1"/>
                </a:solidFill>
                <a:latin typeface="微软雅黑" panose="020B0503020204020204" pitchFamily="34" charset="-122"/>
                <a:ea typeface="微软雅黑" panose="020B0503020204020204" pitchFamily="34" charset="-122"/>
                <a:cs typeface="+mn-ea"/>
                <a:sym typeface="+mn-lt"/>
              </a:rPr>
              <a:t>Spring Initializr</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方式构建Spring Boot项目非常便捷，但是如果当前主机</a:t>
            </a:r>
            <a:r>
              <a:rPr sz="1800" dirty="0">
                <a:solidFill>
                  <a:schemeClr val="accent1"/>
                </a:solidFill>
                <a:latin typeface="微软雅黑" panose="020B0503020204020204" pitchFamily="34" charset="-122"/>
                <a:ea typeface="微软雅黑" panose="020B0503020204020204" pitchFamily="34" charset="-122"/>
                <a:cs typeface="+mn-ea"/>
                <a:sym typeface="+mn-lt"/>
              </a:rPr>
              <a:t>不能联网</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的话，就</a:t>
            </a:r>
            <a:r>
              <a:rPr sz="1800" dirty="0">
                <a:solidFill>
                  <a:schemeClr val="accent1"/>
                </a:solidFill>
                <a:latin typeface="微软雅黑" panose="020B0503020204020204" pitchFamily="34" charset="-122"/>
                <a:ea typeface="微软雅黑" panose="020B0503020204020204" pitchFamily="34" charset="-122"/>
                <a:cs typeface="+mn-ea"/>
                <a:sym typeface="+mn-lt"/>
              </a:rPr>
              <a:t>无法自动下载</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项目所需的一些</a:t>
            </a:r>
            <a:r>
              <a:rPr sz="1800" dirty="0">
                <a:solidFill>
                  <a:schemeClr val="accent1"/>
                </a:solidFill>
                <a:latin typeface="微软雅黑" panose="020B0503020204020204" pitchFamily="34" charset="-122"/>
                <a:ea typeface="微软雅黑" panose="020B0503020204020204" pitchFamily="34" charset="-122"/>
                <a:cs typeface="+mn-ea"/>
                <a:sym typeface="+mn-lt"/>
              </a:rPr>
              <a:t>组件和依赖</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，导致这种方式无法正常使用。Spring Boot项目可以</a:t>
            </a:r>
            <a:r>
              <a:rPr sz="1800" dirty="0">
                <a:solidFill>
                  <a:schemeClr val="accent1"/>
                </a:solidFill>
                <a:latin typeface="微软雅黑" panose="020B0503020204020204" pitchFamily="34" charset="-122"/>
                <a:ea typeface="微软雅黑" panose="020B0503020204020204" pitchFamily="34" charset="-122"/>
                <a:cs typeface="+mn-ea"/>
                <a:sym typeface="+mn-lt"/>
              </a:rPr>
              <a:t>基于Maven构建</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，如果构建项目所需要使用的</a:t>
            </a:r>
            <a:r>
              <a:rPr sz="1800" dirty="0">
                <a:solidFill>
                  <a:schemeClr val="accent1"/>
                </a:solidFill>
                <a:latin typeface="微软雅黑" panose="020B0503020204020204" pitchFamily="34" charset="-122"/>
                <a:ea typeface="微软雅黑" panose="020B0503020204020204" pitchFamily="34" charset="-122"/>
                <a:cs typeface="+mn-ea"/>
                <a:sym typeface="+mn-lt"/>
              </a:rPr>
              <a:t>组件和依赖</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在</a:t>
            </a:r>
            <a:r>
              <a:rPr sz="1800" dirty="0">
                <a:solidFill>
                  <a:schemeClr val="accent1"/>
                </a:solidFill>
                <a:latin typeface="微软雅黑" panose="020B0503020204020204" pitchFamily="34" charset="-122"/>
                <a:ea typeface="微软雅黑" panose="020B0503020204020204" pitchFamily="34" charset="-122"/>
                <a:cs typeface="+mn-ea"/>
                <a:sym typeface="+mn-lt"/>
              </a:rPr>
              <a:t>本地Maven仓库</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中已经</a:t>
            </a:r>
            <a:r>
              <a:rPr sz="1800" dirty="0">
                <a:solidFill>
                  <a:schemeClr val="accent1"/>
                </a:solidFill>
                <a:latin typeface="微软雅黑" panose="020B0503020204020204" pitchFamily="34" charset="-122"/>
                <a:ea typeface="微软雅黑" panose="020B0503020204020204" pitchFamily="34" charset="-122"/>
                <a:cs typeface="+mn-ea"/>
                <a:sym typeface="+mn-lt"/>
              </a:rPr>
              <a:t>存在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，则</a:t>
            </a:r>
            <a:r>
              <a:rPr sz="1800" dirty="0">
                <a:solidFill>
                  <a:schemeClr val="accent1"/>
                </a:solidFill>
                <a:latin typeface="微软雅黑" panose="020B0503020204020204" pitchFamily="34" charset="-122"/>
                <a:ea typeface="微软雅黑" panose="020B0503020204020204" pitchFamily="34" charset="-122"/>
                <a:cs typeface="+mn-ea"/>
                <a:sym typeface="+mn-lt"/>
              </a:rPr>
              <a:t>无须</a:t>
            </a:r>
            <a:r>
              <a:rPr sz="1800" dirty="0">
                <a:solidFill>
                  <a:schemeClr val="accent1"/>
                </a:solidFill>
                <a:latin typeface="微软雅黑" panose="020B0503020204020204" pitchFamily="34" charset="-122"/>
                <a:ea typeface="微软雅黑" panose="020B0503020204020204" pitchFamily="34" charset="-122"/>
                <a:cs typeface="+mn-ea"/>
                <a:sym typeface="+mn-lt"/>
              </a:rPr>
              <a:t>联网</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也可以</a:t>
            </a:r>
            <a:r>
              <a:rPr sz="1800" dirty="0">
                <a:solidFill>
                  <a:schemeClr val="accent1"/>
                </a:solidFill>
                <a:latin typeface="微软雅黑" panose="020B0503020204020204" pitchFamily="34" charset="-122"/>
                <a:ea typeface="微软雅黑" panose="020B0503020204020204" pitchFamily="34" charset="-122"/>
                <a:cs typeface="+mn-ea"/>
                <a:sym typeface="+mn-lt"/>
              </a:rPr>
              <a:t>构建Spring Boot项目</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just" fontAlgn="auto">
              <a:lnSpc>
                <a:spcPct val="150000"/>
              </a:lnSpc>
              <a:buClrTx/>
              <a:buSzTx/>
              <a:buFontTx/>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下面讲解如何在IDEA中</a:t>
            </a:r>
            <a:r>
              <a:rPr sz="1800" dirty="0">
                <a:solidFill>
                  <a:schemeClr val="accent1"/>
                </a:solidFill>
                <a:latin typeface="微软雅黑" panose="020B0503020204020204" pitchFamily="34" charset="-122"/>
                <a:ea typeface="微软雅黑" panose="020B0503020204020204" pitchFamily="34" charset="-122"/>
                <a:cs typeface="+mn-ea"/>
                <a:sym typeface="+mn-lt"/>
              </a:rPr>
              <a:t>使用Maven方式构建Spring Boot项目</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，并在项目中创建一个</a:t>
            </a:r>
            <a:r>
              <a:rPr sz="1800" dirty="0">
                <a:solidFill>
                  <a:schemeClr val="accent1"/>
                </a:solidFill>
                <a:latin typeface="微软雅黑" panose="020B0503020204020204" pitchFamily="34" charset="-122"/>
                <a:ea typeface="微软雅黑" panose="020B0503020204020204" pitchFamily="34" charset="-122"/>
                <a:cs typeface="+mn-ea"/>
                <a:sym typeface="+mn-lt"/>
              </a:rPr>
              <a:t>Spring MVC程序</a:t>
            </a:r>
            <a:r>
              <a:rPr lang="zh-CN" sz="1800" dirty="0">
                <a:solidFill>
                  <a:schemeClr val="accent1"/>
                </a:solidFill>
                <a:latin typeface="微软雅黑" panose="020B0503020204020204" pitchFamily="34" charset="-122"/>
                <a:ea typeface="微软雅黑" panose="020B0503020204020204" pitchFamily="34" charset="-122"/>
                <a:cs typeface="+mn-ea"/>
                <a:sym typeface="+mn-lt"/>
              </a:rPr>
              <a:t>。</a:t>
            </a:r>
            <a:endParaRPr lang="zh-CN" sz="18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40" name="矩形 93"/>
          <p:cNvSpPr/>
          <p:nvPr>
            <p:custDataLst>
              <p:tags r:id="rId3"/>
            </p:custDataLst>
          </p:nvPr>
        </p:nvSpPr>
        <p:spPr>
          <a:xfrm>
            <a:off x="1148715" y="210693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41" name="矩形 93"/>
          <p:cNvSpPr/>
          <p:nvPr>
            <p:custDataLst>
              <p:tags r:id="rId4"/>
            </p:custDataLst>
          </p:nvPr>
        </p:nvSpPr>
        <p:spPr>
          <a:xfrm rot="10800000">
            <a:off x="10596880" y="439801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19" name="组合 18"/>
          <p:cNvGrpSpPr/>
          <p:nvPr/>
        </p:nvGrpSpPr>
        <p:grpSpPr>
          <a:xfrm>
            <a:off x="1420948" y="3354609"/>
            <a:ext cx="9348515" cy="685801"/>
            <a:chOff x="978872" y="2570437"/>
            <a:chExt cx="5937164" cy="514351"/>
          </a:xfrm>
        </p:grpSpPr>
        <p:sp>
          <p:nvSpPr>
            <p:cNvPr id="20" name="Pentagon 5"/>
            <p:cNvSpPr/>
            <p:nvPr/>
          </p:nvSpPr>
          <p:spPr bwMode="auto">
            <a:xfrm>
              <a:off x="978872" y="2570438"/>
              <a:ext cx="59371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单元测试</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与</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热部署</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，能够对Spring Boot项目进行单元测试和热部署</a:t>
              </a:r>
              <a:endPar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2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2" name="组合 21"/>
          <p:cNvGrpSpPr/>
          <p:nvPr/>
        </p:nvGrpSpPr>
        <p:grpSpPr>
          <a:xfrm>
            <a:off x="1429826" y="4383864"/>
            <a:ext cx="9339638" cy="717156"/>
            <a:chOff x="978872" y="2570437"/>
            <a:chExt cx="5519987" cy="537867"/>
          </a:xfrm>
        </p:grpSpPr>
        <p:sp>
          <p:nvSpPr>
            <p:cNvPr id="23" name="Pentagon 5"/>
            <p:cNvSpPr/>
            <p:nvPr/>
          </p:nvSpPr>
          <p:spPr bwMode="auto">
            <a:xfrm>
              <a:off x="978872" y="2593954"/>
              <a:ext cx="5519987"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Boot项目打包</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运行</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，能够将Spring Boot项目打包为</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JAR包</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WAR包并</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运行</a:t>
              </a:r>
              <a:endPar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2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429838" y="2250979"/>
            <a:ext cx="9348515" cy="685801"/>
            <a:chOff x="978872" y="2570437"/>
            <a:chExt cx="5937164" cy="514351"/>
          </a:xfrm>
        </p:grpSpPr>
        <p:sp>
          <p:nvSpPr>
            <p:cNvPr id="3" name="Pentagon 5"/>
            <p:cNvSpPr/>
            <p:nvPr>
              <p:custDataLst>
                <p:tags r:id="rId1"/>
              </p:custDataLst>
            </p:nvPr>
          </p:nvSpPr>
          <p:spPr bwMode="auto">
            <a:xfrm>
              <a:off x="978872" y="2570438"/>
              <a:ext cx="59371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Boot原理</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解析，能够简述Spring Boot</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起步依赖、自动配置</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执行流程</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的原理</a:t>
              </a:r>
              <a:endPar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p:cNvSpPr/>
            <p:nvPr>
              <p:custDataLst>
                <p:tags r:id="rId2"/>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1.2.3</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使用Maven方式构建Spring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1070716" y="1797999"/>
              <a:ext cx="2477770" cy="44386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700" dirty="0">
                  <a:latin typeface="Arial" panose="020B0604020202020204" pitchFamily="34" charset="0"/>
                  <a:ea typeface="思源黑体 CN Normal" panose="020B0400000000000000" pitchFamily="34" charset="-122"/>
                  <a:sym typeface="Arial" panose="020B0604020202020204" pitchFamily="34" charset="0"/>
                </a:rPr>
                <a:t>1.构建Maven项目</a:t>
              </a:r>
              <a:endParaRPr sz="17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100" name="文本框 99"/>
          <p:cNvSpPr txBox="1"/>
          <p:nvPr>
            <p:custDataLst>
              <p:tags r:id="rId3"/>
            </p:custDataLst>
          </p:nvPr>
        </p:nvSpPr>
        <p:spPr>
          <a:xfrm>
            <a:off x="981710" y="1974215"/>
            <a:ext cx="3716655" cy="1419860"/>
          </a:xfrm>
          <a:prstGeom prst="rect">
            <a:avLst/>
          </a:prstGeom>
          <a:noFill/>
          <a:ln w="9525">
            <a:noFill/>
          </a:ln>
        </p:spPr>
        <p:txBody>
          <a:bodyPr wrap="square">
            <a:spAutoFit/>
          </a:bodyPr>
          <a:p>
            <a:pPr indent="0" fontAlgn="auto">
              <a:lnSpc>
                <a:spcPct val="120000"/>
              </a:lnSpc>
            </a:pPr>
            <a:r>
              <a:rPr sz="1800" b="0" dirty="0">
                <a:solidFill>
                  <a:schemeClr val="accent1"/>
                </a:solidFill>
                <a:latin typeface="微软雅黑" panose="020B0503020204020204" pitchFamily="34" charset="-122"/>
                <a:ea typeface="微软雅黑" panose="020B0503020204020204" pitchFamily="34" charset="-122"/>
                <a:cs typeface="+mn-ea"/>
              </a:rPr>
              <a:t>启动IDEA</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，在IDEA欢迎界面依次选择</a:t>
            </a:r>
            <a:r>
              <a:rPr sz="1800" b="0" dirty="0">
                <a:solidFill>
                  <a:schemeClr val="accent1"/>
                </a:solidFill>
                <a:latin typeface="微软雅黑" panose="020B0503020204020204" pitchFamily="34" charset="-122"/>
                <a:ea typeface="微软雅黑" panose="020B0503020204020204" pitchFamily="34" charset="-122"/>
                <a:cs typeface="+mn-ea"/>
              </a:rPr>
              <a:t>“Project”→“New Project”创建项目</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，在弹出的对话框中选择左侧</a:t>
            </a:r>
            <a:r>
              <a:rPr sz="1800" b="0" dirty="0">
                <a:solidFill>
                  <a:schemeClr val="accent1"/>
                </a:solidFill>
                <a:latin typeface="微软雅黑" panose="020B0503020204020204" pitchFamily="34" charset="-122"/>
                <a:ea typeface="微软雅黑" panose="020B0503020204020204" pitchFamily="34" charset="-122"/>
                <a:cs typeface="+mn-ea"/>
              </a:rPr>
              <a:t>“Maven Archetype”选项</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1"/>
          <p:cNvPicPr>
            <a:picLocks noChangeAspect="1"/>
          </p:cNvPicPr>
          <p:nvPr>
            <p:custDataLst>
              <p:tags r:id="rId4"/>
            </p:custDataLst>
          </p:nvPr>
        </p:nvPicPr>
        <p:blipFill>
          <a:blip r:embed="rId5"/>
          <a:stretch>
            <a:fillRect/>
          </a:stretch>
        </p:blipFill>
        <p:spPr>
          <a:xfrm>
            <a:off x="5303520" y="1198245"/>
            <a:ext cx="5630400" cy="53923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1.2.3</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使用Maven方式构建Spring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1070716" y="1797999"/>
              <a:ext cx="2477770" cy="44386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700" dirty="0">
                  <a:latin typeface="Arial" panose="020B0604020202020204" pitchFamily="34" charset="0"/>
                  <a:ea typeface="思源黑体 CN Normal" panose="020B0400000000000000" pitchFamily="34" charset="-122"/>
                  <a:sym typeface="Arial" panose="020B0604020202020204" pitchFamily="34" charset="0"/>
                </a:rPr>
                <a:t>1.构建Maven项目</a:t>
              </a:r>
              <a:endParaRPr sz="17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100" name="文本框 99"/>
          <p:cNvSpPr txBox="1"/>
          <p:nvPr>
            <p:custDataLst>
              <p:tags r:id="rId3"/>
            </p:custDataLst>
          </p:nvPr>
        </p:nvSpPr>
        <p:spPr>
          <a:xfrm>
            <a:off x="982345" y="1974215"/>
            <a:ext cx="3716655" cy="1751965"/>
          </a:xfrm>
          <a:prstGeom prst="rect">
            <a:avLst/>
          </a:prstGeom>
          <a:noFill/>
          <a:ln w="9525">
            <a:noFill/>
          </a:ln>
        </p:spPr>
        <p:txBody>
          <a:bodyPr wrap="square">
            <a:spAutoFit/>
          </a:bodyPr>
          <a:p>
            <a:pPr indent="0" fontAlgn="auto">
              <a:lnSpc>
                <a:spcPct val="120000"/>
              </a:lnSpc>
            </a:pP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单击</a:t>
            </a:r>
            <a:r>
              <a:rPr sz="1800" dirty="0">
                <a:solidFill>
                  <a:schemeClr val="accent1"/>
                </a:solidFill>
                <a:latin typeface="微软雅黑" panose="020B0503020204020204" pitchFamily="34" charset="-122"/>
                <a:ea typeface="微软雅黑" panose="020B0503020204020204" pitchFamily="34" charset="-122"/>
                <a:cs typeface="+mn-ea"/>
                <a:sym typeface="+mn-ea"/>
              </a:rPr>
              <a:t>“Maven Archetype”选项</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左</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侧界面最上方的“</a:t>
            </a:r>
            <a:r>
              <a:rPr sz="1800" b="0" dirty="0">
                <a:solidFill>
                  <a:schemeClr val="accent1"/>
                </a:solidFill>
                <a:latin typeface="微软雅黑" panose="020B0503020204020204" pitchFamily="34" charset="-122"/>
                <a:ea typeface="微软雅黑" panose="020B0503020204020204" pitchFamily="34" charset="-122"/>
                <a:cs typeface="+mn-ea"/>
              </a:rPr>
              <a:t>New Project”</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创建一个新的Mave项目。</a:t>
            </a:r>
            <a:endPar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20000"/>
              </a:lnSpc>
            </a:pP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单击后进入</a:t>
            </a:r>
            <a:r>
              <a:rPr sz="1800" b="0" dirty="0">
                <a:solidFill>
                  <a:schemeClr val="accent1"/>
                </a:solidFill>
                <a:latin typeface="微软雅黑" panose="020B0503020204020204" pitchFamily="34" charset="-122"/>
                <a:ea typeface="微软雅黑" panose="020B0503020204020204" pitchFamily="34" charset="-122"/>
                <a:cs typeface="+mn-ea"/>
              </a:rPr>
              <a:t>“New Project”选项对应的界面</a:t>
            </a:r>
            <a:r>
              <a:rPr lang="zh-CN" sz="1800" b="0" dirty="0">
                <a:solidFill>
                  <a:schemeClr val="accent1"/>
                </a:solidFill>
                <a:latin typeface="微软雅黑" panose="020B0503020204020204" pitchFamily="34" charset="-122"/>
                <a:ea typeface="微软雅黑" panose="020B0503020204020204" pitchFamily="34" charset="-122"/>
                <a:cs typeface="+mn-ea"/>
              </a:rPr>
              <a:t>。</a:t>
            </a:r>
            <a:endParaRPr lang="zh-CN" sz="1800" b="0" dirty="0">
              <a:solidFill>
                <a:schemeClr val="accent1"/>
              </a:solidFill>
              <a:latin typeface="微软雅黑" panose="020B0503020204020204" pitchFamily="34" charset="-122"/>
              <a:ea typeface="微软雅黑" panose="020B0503020204020204" pitchFamily="34" charset="-122"/>
              <a:cs typeface="+mn-ea"/>
            </a:endParaRPr>
          </a:p>
        </p:txBody>
      </p:sp>
      <p:pic>
        <p:nvPicPr>
          <p:cNvPr id="2" name="图片 2"/>
          <p:cNvPicPr>
            <a:picLocks noChangeAspect="1"/>
          </p:cNvPicPr>
          <p:nvPr>
            <p:custDataLst>
              <p:tags r:id="rId4"/>
            </p:custDataLst>
          </p:nvPr>
        </p:nvPicPr>
        <p:blipFill>
          <a:blip r:embed="rId5"/>
          <a:stretch>
            <a:fillRect/>
          </a:stretch>
        </p:blipFill>
        <p:spPr>
          <a:xfrm>
            <a:off x="5159375" y="1053465"/>
            <a:ext cx="5630400" cy="539232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1.2.3</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使用Maven方式构建Spring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1070716" y="1797999"/>
              <a:ext cx="2477770" cy="44386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700" dirty="0">
                  <a:latin typeface="Arial" panose="020B0604020202020204" pitchFamily="34" charset="0"/>
                  <a:ea typeface="思源黑体 CN Normal" panose="020B0400000000000000" pitchFamily="34" charset="-122"/>
                  <a:sym typeface="Arial" panose="020B0604020202020204" pitchFamily="34" charset="0"/>
                </a:rPr>
                <a:t>1.构建Maven项目</a:t>
              </a:r>
              <a:endParaRPr sz="17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100" name="文本框 99"/>
          <p:cNvSpPr txBox="1"/>
          <p:nvPr>
            <p:custDataLst>
              <p:tags r:id="rId3"/>
            </p:custDataLst>
          </p:nvPr>
        </p:nvSpPr>
        <p:spPr>
          <a:xfrm>
            <a:off x="1000125" y="1917700"/>
            <a:ext cx="10328910" cy="755650"/>
          </a:xfrm>
          <a:prstGeom prst="rect">
            <a:avLst/>
          </a:prstGeom>
          <a:noFill/>
          <a:ln w="9525">
            <a:noFill/>
          </a:ln>
        </p:spPr>
        <p:txBody>
          <a:bodyPr wrap="square">
            <a:spAutoFit/>
          </a:bodyPr>
          <a:p>
            <a:pPr indent="0" fontAlgn="auto">
              <a:lnSpc>
                <a:spcPct val="120000"/>
              </a:lnSpc>
            </a:pP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设置好创建项目的信息后，单击</a:t>
            </a:r>
            <a:r>
              <a:rPr sz="1800" b="0" dirty="0">
                <a:solidFill>
                  <a:schemeClr val="accent1"/>
                </a:solidFill>
                <a:latin typeface="微软雅黑" panose="020B0503020204020204" pitchFamily="34" charset="-122"/>
                <a:ea typeface="微软雅黑" panose="020B0503020204020204" pitchFamily="34" charset="-122"/>
                <a:cs typeface="+mn-ea"/>
              </a:rPr>
              <a:t>“Create”按钮</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即可</a:t>
            </a:r>
            <a:r>
              <a:rPr sz="1800" b="0" dirty="0">
                <a:solidFill>
                  <a:schemeClr val="accent1"/>
                </a:solidFill>
                <a:latin typeface="微软雅黑" panose="020B0503020204020204" pitchFamily="34" charset="-122"/>
                <a:ea typeface="微软雅黑" panose="020B0503020204020204" pitchFamily="34" charset="-122"/>
                <a:cs typeface="+mn-ea"/>
              </a:rPr>
              <a:t>创建Maven项目</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。Maven项目创建好之后，会默认打开项目的</a:t>
            </a:r>
            <a:r>
              <a:rPr sz="1800" b="0" dirty="0">
                <a:solidFill>
                  <a:schemeClr val="accent1"/>
                </a:solidFill>
                <a:latin typeface="微软雅黑" panose="020B0503020204020204" pitchFamily="34" charset="-122"/>
                <a:ea typeface="微软雅黑" panose="020B0503020204020204" pitchFamily="34" charset="-122"/>
                <a:cs typeface="+mn-ea"/>
              </a:rPr>
              <a:t>pom.xml文件</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0" name="图片 3"/>
          <p:cNvPicPr>
            <a:picLocks noChangeAspect="1"/>
          </p:cNvPicPr>
          <p:nvPr>
            <p:custDataLst>
              <p:tags r:id="rId4"/>
            </p:custDataLst>
          </p:nvPr>
        </p:nvPicPr>
        <p:blipFill>
          <a:blip r:embed="rId5"/>
          <a:stretch>
            <a:fillRect/>
          </a:stretch>
        </p:blipFill>
        <p:spPr>
          <a:xfrm>
            <a:off x="1775142" y="3070543"/>
            <a:ext cx="8863200" cy="3008226"/>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1.2.3</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使用Maven方式构建Spring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1070716" y="1797999"/>
              <a:ext cx="2477770" cy="44386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700" dirty="0">
                  <a:latin typeface="Arial" panose="020B0604020202020204" pitchFamily="34" charset="0"/>
                  <a:ea typeface="思源黑体 CN Normal" panose="020B0400000000000000" pitchFamily="34" charset="-122"/>
                  <a:sym typeface="Arial" panose="020B0604020202020204" pitchFamily="34" charset="0"/>
                </a:rPr>
                <a:t>2.添加项目依赖</a:t>
              </a:r>
              <a:endParaRPr sz="17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5" name="文本框 4"/>
          <p:cNvSpPr txBox="1"/>
          <p:nvPr/>
        </p:nvSpPr>
        <p:spPr>
          <a:xfrm>
            <a:off x="984250" y="1844675"/>
            <a:ext cx="10389870" cy="922020"/>
          </a:xfrm>
          <a:prstGeom prst="rect">
            <a:avLst/>
          </a:prstGeom>
          <a:noFill/>
          <a:ln w="9525">
            <a:noFill/>
          </a:ln>
        </p:spPr>
        <p:txBody>
          <a:bodyPr wrap="square">
            <a:spAutoFit/>
          </a:bodyPr>
          <a:p>
            <a:pPr algn="l">
              <a:lnSpc>
                <a:spcPct val="150000"/>
              </a:lnSpc>
              <a:buClrTx/>
              <a:buSzTx/>
              <a:buFontTx/>
            </a:pP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创建一般的Maven项目时，需要</a:t>
            </a:r>
            <a:r>
              <a:rPr sz="1800" b="0" dirty="0">
                <a:solidFill>
                  <a:schemeClr val="accent1"/>
                </a:solidFill>
                <a:latin typeface="微软雅黑" panose="020B0503020204020204" pitchFamily="34" charset="-122"/>
                <a:ea typeface="微软雅黑" panose="020B0503020204020204" pitchFamily="34" charset="-122"/>
                <a:cs typeface="+mn-ea"/>
              </a:rPr>
              <a:t>手动</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sz="1800" b="0" dirty="0">
                <a:solidFill>
                  <a:schemeClr val="accent1"/>
                </a:solidFill>
                <a:latin typeface="微软雅黑" panose="020B0503020204020204" pitchFamily="34" charset="-122"/>
                <a:ea typeface="微软雅黑" panose="020B0503020204020204" pitchFamily="34" charset="-122"/>
                <a:cs typeface="+mn-ea"/>
              </a:rPr>
              <a:t>pom.xml文件</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a:t>
            </a:r>
            <a:r>
              <a:rPr sz="1800" b="0" dirty="0">
                <a:solidFill>
                  <a:schemeClr val="accent1"/>
                </a:solidFill>
                <a:latin typeface="微软雅黑" panose="020B0503020204020204" pitchFamily="34" charset="-122"/>
                <a:ea typeface="微软雅黑" panose="020B0503020204020204" pitchFamily="34" charset="-122"/>
                <a:cs typeface="+mn-ea"/>
              </a:rPr>
              <a:t>插入</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对应的</a:t>
            </a:r>
            <a:r>
              <a:rPr sz="1800" b="0" dirty="0">
                <a:solidFill>
                  <a:schemeClr val="accent1"/>
                </a:solidFill>
                <a:latin typeface="微软雅黑" panose="020B0503020204020204" pitchFamily="34" charset="-122"/>
                <a:ea typeface="微软雅黑" panose="020B0503020204020204" pitchFamily="34" charset="-122"/>
                <a:cs typeface="+mn-ea"/>
              </a:rPr>
              <a:t>依赖信息</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。在此参照文件</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插入</a:t>
            </a:r>
            <a:r>
              <a:rPr sz="1800" b="0" dirty="0">
                <a:solidFill>
                  <a:schemeClr val="accent1"/>
                </a:solidFill>
                <a:latin typeface="微软雅黑" panose="020B0503020204020204" pitchFamily="34" charset="-122"/>
                <a:ea typeface="微软雅黑" panose="020B0503020204020204" pitchFamily="34" charset="-122"/>
                <a:cs typeface="+mn-ea"/>
              </a:rPr>
              <a:t>项目继承的工程依赖</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，以及</a:t>
            </a:r>
            <a:r>
              <a:rPr sz="1800" b="0" dirty="0">
                <a:solidFill>
                  <a:schemeClr val="accent1"/>
                </a:solidFill>
                <a:latin typeface="微软雅黑" panose="020B0503020204020204" pitchFamily="34" charset="-122"/>
                <a:ea typeface="微软雅黑" panose="020B0503020204020204" pitchFamily="34" charset="-122"/>
                <a:cs typeface="+mn-ea"/>
              </a:rPr>
              <a:t>Spring Web</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sz="1800" b="0" dirty="0">
                <a:solidFill>
                  <a:schemeClr val="accent1"/>
                </a:solidFill>
                <a:latin typeface="微软雅黑" panose="020B0503020204020204" pitchFamily="34" charset="-122"/>
                <a:ea typeface="微软雅黑" panose="020B0503020204020204" pitchFamily="34" charset="-122"/>
                <a:cs typeface="+mn-ea"/>
              </a:rPr>
              <a:t>测试相关</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sz="1800" b="0" dirty="0">
                <a:solidFill>
                  <a:schemeClr val="accent1"/>
                </a:solidFill>
                <a:latin typeface="微软雅黑" panose="020B0503020204020204" pitchFamily="34" charset="-122"/>
                <a:ea typeface="微软雅黑" panose="020B0503020204020204" pitchFamily="34" charset="-122"/>
                <a:cs typeface="+mn-ea"/>
              </a:rPr>
              <a:t>依赖</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 name="组合 8"/>
          <p:cNvGrpSpPr/>
          <p:nvPr/>
        </p:nvGrpSpPr>
        <p:grpSpPr bwMode="auto">
          <a:xfrm>
            <a:off x="1630680" y="3290570"/>
            <a:ext cx="8498205" cy="2447290"/>
            <a:chOff x="920750" y="2283718"/>
            <a:chExt cx="8348540" cy="3392174"/>
          </a:xfrm>
        </p:grpSpPr>
        <p:sp>
          <p:nvSpPr>
            <p:cNvPr id="2" name="矩形 1"/>
            <p:cNvSpPr/>
            <p:nvPr>
              <p:custDataLst>
                <p:tags r:id="rId3"/>
              </p:custDataLst>
            </p:nvPr>
          </p:nvSpPr>
          <p:spPr>
            <a:xfrm>
              <a:off x="920750" y="2283718"/>
              <a:ext cx="8348540" cy="33921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4" name="矩形 3"/>
            <p:cNvSpPr/>
            <p:nvPr>
              <p:custDataLst>
                <p:tags r:id="rId4"/>
              </p:custDataLst>
            </p:nvPr>
          </p:nvSpPr>
          <p:spPr>
            <a:xfrm>
              <a:off x="1560458" y="2309032"/>
              <a:ext cx="5575259" cy="3197656"/>
            </a:xfrm>
            <a:prstGeom prst="rect">
              <a:avLst/>
            </a:prstGeom>
          </p:spPr>
          <p:txBody>
            <a:bodyPr wrap="square">
              <a:spAutoFit/>
            </a:bodyPr>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&lt;parent&gt;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&lt;groupId&gt;org.springframework.boot&lt;/groupId&gt;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&lt;artifactId&gt;</a:t>
              </a:r>
              <a:r>
                <a:rPr sz="1600" dirty="0">
                  <a:solidFill>
                    <a:schemeClr val="accent1"/>
                  </a:solidFill>
                  <a:latin typeface="微软雅黑" panose="020B0503020204020204" pitchFamily="34" charset="-122"/>
                  <a:ea typeface="微软雅黑" panose="020B0503020204020204" pitchFamily="34" charset="-122"/>
                  <a:cs typeface="+mn-ea"/>
                  <a:sym typeface="+mn-ea"/>
                </a:rPr>
                <a:t>spring-boot-starter-parent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&lt;version&gt;2.7.6&lt;/version&gt;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&lt;relativePath/&gt;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&lt;/parent&gt;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grpSp>
      <p:sp>
        <p:nvSpPr>
          <p:cNvPr id="11" name="矩形 10"/>
          <p:cNvSpPr/>
          <p:nvPr>
            <p:custDataLst>
              <p:tags r:id="rId5"/>
            </p:custDataLst>
          </p:nvPr>
        </p:nvSpPr>
        <p:spPr>
          <a:xfrm>
            <a:off x="2443480" y="3430270"/>
            <a:ext cx="5494655" cy="2111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cxnSp>
        <p:nvCxnSpPr>
          <p:cNvPr id="13" name="直线箭头连接符 5"/>
          <p:cNvCxnSpPr/>
          <p:nvPr>
            <p:custDataLst>
              <p:tags r:id="rId6"/>
            </p:custDataLst>
          </p:nvPr>
        </p:nvCxnSpPr>
        <p:spPr>
          <a:xfrm>
            <a:off x="7956868" y="4509770"/>
            <a:ext cx="730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custDataLst>
              <p:tags r:id="rId7"/>
            </p:custDataLst>
          </p:nvPr>
        </p:nvSpPr>
        <p:spPr>
          <a:xfrm>
            <a:off x="8706485" y="4235450"/>
            <a:ext cx="1327785" cy="5784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00000"/>
              </a:lnSpc>
              <a:buClrTx/>
              <a:buSzTx/>
              <a:buFontTx/>
            </a:pP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项目继承的父依赖</a:t>
            </a:r>
            <a:endPar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1.2.3</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使用Maven方式构建Spring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1070716" y="1797999"/>
              <a:ext cx="2477770" cy="44386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700" dirty="0">
                  <a:latin typeface="Arial" panose="020B0604020202020204" pitchFamily="34" charset="0"/>
                  <a:ea typeface="思源黑体 CN Normal" panose="020B0400000000000000" pitchFamily="34" charset="-122"/>
                  <a:sym typeface="Arial" panose="020B0604020202020204" pitchFamily="34" charset="0"/>
                </a:rPr>
                <a:t>2.添加项目依赖</a:t>
              </a:r>
              <a:endParaRPr sz="1700" dirty="0">
                <a:latin typeface="Arial" panose="020B0604020202020204" pitchFamily="34" charset="0"/>
                <a:ea typeface="思源黑体 CN Normal" panose="020B0400000000000000" pitchFamily="34" charset="-122"/>
                <a:sym typeface="Arial" panose="020B0604020202020204" pitchFamily="34" charset="0"/>
              </a:endParaRPr>
            </a:p>
          </p:txBody>
        </p:sp>
      </p:grpSp>
      <p:grpSp>
        <p:nvGrpSpPr>
          <p:cNvPr id="7" name="组合 8"/>
          <p:cNvGrpSpPr/>
          <p:nvPr/>
        </p:nvGrpSpPr>
        <p:grpSpPr bwMode="auto">
          <a:xfrm>
            <a:off x="1558925" y="1927096"/>
            <a:ext cx="8498205" cy="4335145"/>
            <a:chOff x="920750" y="2283718"/>
            <a:chExt cx="8348851" cy="4336652"/>
          </a:xfrm>
        </p:grpSpPr>
        <p:sp>
          <p:nvSpPr>
            <p:cNvPr id="2" name="矩形 1"/>
            <p:cNvSpPr/>
            <p:nvPr>
              <p:custDataLst>
                <p:tags r:id="rId3"/>
              </p:custDataLst>
            </p:nvPr>
          </p:nvSpPr>
          <p:spPr>
            <a:xfrm>
              <a:off x="920750" y="2283718"/>
              <a:ext cx="8348851" cy="43366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4" name="矩形 3"/>
            <p:cNvSpPr/>
            <p:nvPr>
              <p:custDataLst>
                <p:tags r:id="rId4"/>
              </p:custDataLst>
            </p:nvPr>
          </p:nvSpPr>
          <p:spPr>
            <a:xfrm>
              <a:off x="1560458" y="2309032"/>
              <a:ext cx="5607074" cy="4155614"/>
            </a:xfrm>
            <a:prstGeom prst="rect">
              <a:avLst/>
            </a:prstGeom>
          </p:spPr>
          <p:txBody>
            <a:bodyPr wrap="none">
              <a:spAutoFit/>
            </a:bodyPr>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&lt;dependencies&gt;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&lt;dependency&gt;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&lt;groupId&gt;org.springframework.boot&lt;/groupId&gt;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&lt;artifactId&gt;</a:t>
              </a:r>
              <a:r>
                <a:rPr sz="1600" dirty="0">
                  <a:solidFill>
                    <a:schemeClr val="accent1"/>
                  </a:solidFill>
                  <a:latin typeface="微软雅黑" panose="020B0503020204020204" pitchFamily="34" charset="-122"/>
                  <a:ea typeface="微软雅黑" panose="020B0503020204020204" pitchFamily="34" charset="-122"/>
                  <a:cs typeface="+mn-ea"/>
                  <a:sym typeface="+mn-ea"/>
                </a:rPr>
                <a:t>spring-boot-starter-web</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&lt;/dependency&gt;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&lt;dependency&gt;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&lt;groupId&gt;org.springframework.boot&lt;/groupId&gt;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&lt;artifactId&gt;</a:t>
              </a:r>
              <a:r>
                <a:rPr sz="1600" dirty="0">
                  <a:solidFill>
                    <a:schemeClr val="accent1"/>
                  </a:solidFill>
                  <a:latin typeface="微软雅黑" panose="020B0503020204020204" pitchFamily="34" charset="-122"/>
                  <a:ea typeface="微软雅黑" panose="020B0503020204020204" pitchFamily="34" charset="-122"/>
                  <a:cs typeface="+mn-ea"/>
                  <a:sym typeface="+mn-ea"/>
                </a:rPr>
                <a:t>spring-boot-starter-test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&lt;scope&gt;test&lt;/scope&gt;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&lt;/dependency&gt;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&lt;/dependencies&gt;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grpSp>
      <p:sp>
        <p:nvSpPr>
          <p:cNvPr id="11" name="矩形 10"/>
          <p:cNvSpPr/>
          <p:nvPr>
            <p:custDataLst>
              <p:tags r:id="rId5"/>
            </p:custDataLst>
          </p:nvPr>
        </p:nvSpPr>
        <p:spPr>
          <a:xfrm>
            <a:off x="2658745" y="2425700"/>
            <a:ext cx="5210810" cy="13836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cxnSp>
        <p:nvCxnSpPr>
          <p:cNvPr id="13" name="直线箭头连接符 5"/>
          <p:cNvCxnSpPr/>
          <p:nvPr>
            <p:custDataLst>
              <p:tags r:id="rId6"/>
            </p:custDataLst>
          </p:nvPr>
        </p:nvCxnSpPr>
        <p:spPr>
          <a:xfrm>
            <a:off x="7895273" y="3159125"/>
            <a:ext cx="730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custDataLst>
              <p:tags r:id="rId7"/>
            </p:custDataLst>
          </p:nvPr>
        </p:nvSpPr>
        <p:spPr>
          <a:xfrm>
            <a:off x="8634730" y="2872105"/>
            <a:ext cx="1327785" cy="5784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Spring Web</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的依赖</a:t>
            </a:r>
            <a:endPar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p:nvPr>
            <p:custDataLst>
              <p:tags r:id="rId8"/>
            </p:custDataLst>
          </p:nvPr>
        </p:nvSpPr>
        <p:spPr>
          <a:xfrm>
            <a:off x="2658745" y="3936365"/>
            <a:ext cx="5210810" cy="17043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cxnSp>
        <p:nvCxnSpPr>
          <p:cNvPr id="12" name="直线箭头连接符 5"/>
          <p:cNvCxnSpPr/>
          <p:nvPr>
            <p:custDataLst>
              <p:tags r:id="rId9"/>
            </p:custDataLst>
          </p:nvPr>
        </p:nvCxnSpPr>
        <p:spPr>
          <a:xfrm>
            <a:off x="7878763" y="4721225"/>
            <a:ext cx="7302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10"/>
            </p:custDataLst>
          </p:nvPr>
        </p:nvSpPr>
        <p:spPr>
          <a:xfrm>
            <a:off x="8618220" y="4434205"/>
            <a:ext cx="1327785" cy="5784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测试相关</a:t>
            </a:r>
            <a:r>
              <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的依赖</a:t>
            </a:r>
            <a:endParaRPr lang="en-US" altLang="zh-CN" sz="160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1.2.3</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使用Maven方式构建Spring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984250" y="2710180"/>
            <a:ext cx="10398760" cy="1337945"/>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在项目pom.xml文件中导入新依赖或修改其他内容后，通常会自动更新而无须手动管理。但</a:t>
            </a:r>
            <a:r>
              <a:rPr sz="1800" b="0" dirty="0">
                <a:solidFill>
                  <a:schemeClr val="accent1"/>
                </a:solidFill>
                <a:latin typeface="微软雅黑" panose="020B0503020204020204" pitchFamily="34" charset="-122"/>
                <a:ea typeface="微软雅黑" panose="020B0503020204020204" pitchFamily="34" charset="-122"/>
                <a:cs typeface="+mn-ea"/>
              </a:rPr>
              <a:t>有些情况</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a:t>
            </a:r>
            <a:r>
              <a:rPr sz="1800" b="0" dirty="0">
                <a:solidFill>
                  <a:schemeClr val="accent1"/>
                </a:solidFill>
                <a:latin typeface="微软雅黑" panose="020B0503020204020204" pitchFamily="34" charset="-122"/>
                <a:ea typeface="微软雅黑" panose="020B0503020204020204" pitchFamily="34" charset="-122"/>
                <a:cs typeface="+mn-ea"/>
              </a:rPr>
              <a:t>依赖文件</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可能还是</a:t>
            </a:r>
            <a:r>
              <a:rPr sz="1800" b="0" dirty="0">
                <a:solidFill>
                  <a:schemeClr val="accent1"/>
                </a:solidFill>
                <a:latin typeface="微软雅黑" panose="020B0503020204020204" pitchFamily="34" charset="-122"/>
                <a:ea typeface="微软雅黑" panose="020B0503020204020204" pitchFamily="34" charset="-122"/>
                <a:cs typeface="+mn-ea"/>
              </a:rPr>
              <a:t>无法自动加载</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，这时候就</a:t>
            </a:r>
            <a:r>
              <a:rPr sz="1800" b="0" dirty="0">
                <a:solidFill>
                  <a:schemeClr val="accent1"/>
                </a:solidFill>
                <a:latin typeface="微软雅黑" panose="020B0503020204020204" pitchFamily="34" charset="-122"/>
                <a:ea typeface="微软雅黑" panose="020B0503020204020204" pitchFamily="34" charset="-122"/>
                <a:cs typeface="+mn-ea"/>
              </a:rPr>
              <a:t>需要</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重新</a:t>
            </a:r>
            <a:r>
              <a:rPr sz="1800" b="0" dirty="0">
                <a:solidFill>
                  <a:schemeClr val="accent1"/>
                </a:solidFill>
                <a:latin typeface="微软雅黑" panose="020B0503020204020204" pitchFamily="34" charset="-122"/>
                <a:ea typeface="微软雅黑" panose="020B0503020204020204" pitchFamily="34" charset="-122"/>
                <a:cs typeface="+mn-ea"/>
              </a:rPr>
              <a:t>手动加载</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依赖文件，具体操作方法为：</a:t>
            </a:r>
            <a:r>
              <a:rPr sz="1800" b="0" dirty="0">
                <a:solidFill>
                  <a:schemeClr val="accent1"/>
                </a:solidFill>
                <a:latin typeface="微软雅黑" panose="020B0503020204020204" pitchFamily="34" charset="-122"/>
                <a:ea typeface="微软雅黑" panose="020B0503020204020204" pitchFamily="34" charset="-122"/>
                <a:cs typeface="+mn-ea"/>
              </a:rPr>
              <a:t>右键单击项目名</a:t>
            </a:r>
            <a:r>
              <a:rPr lang="zh-CN" sz="1800" b="0" dirty="0">
                <a:solidFill>
                  <a:schemeClr val="accent1"/>
                </a:solidFill>
                <a:latin typeface="微软雅黑" panose="020B0503020204020204" pitchFamily="34" charset="-122"/>
                <a:ea typeface="微软雅黑" panose="020B0503020204020204" pitchFamily="34" charset="-122"/>
                <a:cs typeface="+mn-ea"/>
              </a:rPr>
              <a:t>，选择</a:t>
            </a:r>
            <a:r>
              <a:rPr sz="1800" b="0" dirty="0">
                <a:solidFill>
                  <a:schemeClr val="accent1"/>
                </a:solidFill>
                <a:latin typeface="微软雅黑" panose="020B0503020204020204" pitchFamily="34" charset="-122"/>
                <a:ea typeface="微软雅黑" panose="020B0503020204020204" pitchFamily="34" charset="-122"/>
                <a:cs typeface="+mn-ea"/>
              </a:rPr>
              <a:t>“Maven”</a:t>
            </a:r>
            <a:r>
              <a:rPr sz="1800" b="0" dirty="0">
                <a:solidFill>
                  <a:schemeClr val="accent1"/>
                </a:solidFill>
                <a:latin typeface="Arial" panose="020B0604020202020204" pitchFamily="34" charset="0"/>
                <a:ea typeface="微软雅黑" panose="020B0503020204020204" pitchFamily="34" charset="-122"/>
                <a:cs typeface="Arial" panose="020B0604020202020204" pitchFamily="34" charset="0"/>
              </a:rPr>
              <a:t>→</a:t>
            </a:r>
            <a:r>
              <a:rPr sz="1800" b="0" dirty="0">
                <a:solidFill>
                  <a:schemeClr val="accent1"/>
                </a:solidFill>
                <a:latin typeface="微软雅黑" panose="020B0503020204020204" pitchFamily="34" charset="-122"/>
                <a:ea typeface="微软雅黑" panose="020B0503020204020204" pitchFamily="34" charset="-122"/>
                <a:cs typeface="+mn-ea"/>
              </a:rPr>
              <a:t>“Reload project”</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重新加载项目即可。</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5" name="矩形 24"/>
          <p:cNvSpPr/>
          <p:nvPr>
            <p:custDataLst>
              <p:tags r:id="rId1"/>
            </p:custDataLst>
          </p:nvPr>
        </p:nvSpPr>
        <p:spPr>
          <a:xfrm>
            <a:off x="1002030" y="1104900"/>
            <a:ext cx="2062480" cy="6559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custDataLst>
              <p:tags r:id="rId2"/>
            </p:custDataLst>
          </p:nvPr>
        </p:nvSpPr>
        <p:spPr>
          <a:xfrm>
            <a:off x="1774825" y="1203960"/>
            <a:ext cx="1090930" cy="429895"/>
          </a:xfrm>
          <a:prstGeom prst="rect">
            <a:avLst/>
          </a:prstGeom>
          <a:noFill/>
        </p:spPr>
        <p:txBody>
          <a:bodyPr wrap="square" rtlCol="0">
            <a:spAutoFit/>
          </a:bodyPr>
          <a:p>
            <a:pPr algn="l"/>
            <a:r>
              <a:rPr lang="zh-CN" altLang="en-US" sz="22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小提示</a:t>
            </a:r>
            <a:endParaRPr lang="zh-CN" altLang="en-US" sz="22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custDataLst>
              <p:tags r:id="rId3"/>
            </p:custDataLst>
          </p:nvPr>
        </p:nvSpPr>
        <p:spPr>
          <a:xfrm>
            <a:off x="3190799" y="1104817"/>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custDataLst>
              <p:tags r:id="rId4"/>
            </p:custDataLst>
          </p:nvPr>
        </p:nvSpPr>
        <p:spPr>
          <a:xfrm>
            <a:off x="3378528" y="1104817"/>
            <a:ext cx="83127" cy="670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352" name="Freeform 144"/>
          <p:cNvSpPr>
            <a:spLocks noEditPoints="1"/>
          </p:cNvSpPr>
          <p:nvPr>
            <p:custDataLst>
              <p:tags r:id="rId5"/>
            </p:custDataLst>
          </p:nvPr>
        </p:nvSpPr>
        <p:spPr bwMode="auto">
          <a:xfrm>
            <a:off x="1181735" y="1140460"/>
            <a:ext cx="464185" cy="558800"/>
          </a:xfrm>
          <a:custGeom>
            <a:avLst/>
            <a:gdLst>
              <a:gd name="T0" fmla="*/ 80 w 94"/>
              <a:gd name="T1" fmla="*/ 14 h 168"/>
              <a:gd name="T2" fmla="*/ 60 w 94"/>
              <a:gd name="T3" fmla="*/ 2 h 168"/>
              <a:gd name="T4" fmla="*/ 47 w 94"/>
              <a:gd name="T5" fmla="*/ 0 h 168"/>
              <a:gd name="T6" fmla="*/ 14 w 94"/>
              <a:gd name="T7" fmla="*/ 14 h 168"/>
              <a:gd name="T8" fmla="*/ 0 w 94"/>
              <a:gd name="T9" fmla="*/ 47 h 168"/>
              <a:gd name="T10" fmla="*/ 0 w 94"/>
              <a:gd name="T11" fmla="*/ 52 h 168"/>
              <a:gd name="T12" fmla="*/ 6 w 94"/>
              <a:gd name="T13" fmla="*/ 70 h 168"/>
              <a:gd name="T14" fmla="*/ 23 w 94"/>
              <a:gd name="T15" fmla="*/ 122 h 168"/>
              <a:gd name="T16" fmla="*/ 24 w 94"/>
              <a:gd name="T17" fmla="*/ 128 h 168"/>
              <a:gd name="T18" fmla="*/ 30 w 94"/>
              <a:gd name="T19" fmla="*/ 134 h 168"/>
              <a:gd name="T20" fmla="*/ 64 w 94"/>
              <a:gd name="T21" fmla="*/ 134 h 168"/>
              <a:gd name="T22" fmla="*/ 70 w 94"/>
              <a:gd name="T23" fmla="*/ 128 h 168"/>
              <a:gd name="T24" fmla="*/ 71 w 94"/>
              <a:gd name="T25" fmla="*/ 122 h 168"/>
              <a:gd name="T26" fmla="*/ 88 w 94"/>
              <a:gd name="T27" fmla="*/ 70 h 168"/>
              <a:gd name="T28" fmla="*/ 94 w 94"/>
              <a:gd name="T29" fmla="*/ 52 h 168"/>
              <a:gd name="T30" fmla="*/ 94 w 94"/>
              <a:gd name="T31" fmla="*/ 47 h 168"/>
              <a:gd name="T32" fmla="*/ 80 w 94"/>
              <a:gd name="T33" fmla="*/ 14 h 168"/>
              <a:gd name="T34" fmla="*/ 82 w 94"/>
              <a:gd name="T35" fmla="*/ 51 h 168"/>
              <a:gd name="T36" fmla="*/ 78 w 94"/>
              <a:gd name="T37" fmla="*/ 64 h 168"/>
              <a:gd name="T38" fmla="*/ 59 w 94"/>
              <a:gd name="T39" fmla="*/ 121 h 168"/>
              <a:gd name="T40" fmla="*/ 59 w 94"/>
              <a:gd name="T41" fmla="*/ 122 h 168"/>
              <a:gd name="T42" fmla="*/ 53 w 94"/>
              <a:gd name="T43" fmla="*/ 122 h 168"/>
              <a:gd name="T44" fmla="*/ 53 w 94"/>
              <a:gd name="T45" fmla="*/ 100 h 168"/>
              <a:gd name="T46" fmla="*/ 41 w 94"/>
              <a:gd name="T47" fmla="*/ 100 h 168"/>
              <a:gd name="T48" fmla="*/ 41 w 94"/>
              <a:gd name="T49" fmla="*/ 122 h 168"/>
              <a:gd name="T50" fmla="*/ 35 w 94"/>
              <a:gd name="T51" fmla="*/ 122 h 168"/>
              <a:gd name="T52" fmla="*/ 35 w 94"/>
              <a:gd name="T53" fmla="*/ 121 h 168"/>
              <a:gd name="T54" fmla="*/ 17 w 94"/>
              <a:gd name="T55" fmla="*/ 67 h 168"/>
              <a:gd name="T56" fmla="*/ 17 w 94"/>
              <a:gd name="T57" fmla="*/ 66 h 168"/>
              <a:gd name="T58" fmla="*/ 16 w 94"/>
              <a:gd name="T59" fmla="*/ 64 h 168"/>
              <a:gd name="T60" fmla="*/ 12 w 94"/>
              <a:gd name="T61" fmla="*/ 51 h 168"/>
              <a:gd name="T62" fmla="*/ 12 w 94"/>
              <a:gd name="T63" fmla="*/ 47 h 168"/>
              <a:gd name="T64" fmla="*/ 22 w 94"/>
              <a:gd name="T65" fmla="*/ 23 h 168"/>
              <a:gd name="T66" fmla="*/ 47 w 94"/>
              <a:gd name="T67" fmla="*/ 12 h 168"/>
              <a:gd name="T68" fmla="*/ 57 w 94"/>
              <a:gd name="T69" fmla="*/ 14 h 168"/>
              <a:gd name="T70" fmla="*/ 72 w 94"/>
              <a:gd name="T71" fmla="*/ 23 h 168"/>
              <a:gd name="T72" fmla="*/ 82 w 94"/>
              <a:gd name="T73" fmla="*/ 47 h 168"/>
              <a:gd name="T74" fmla="*/ 82 w 94"/>
              <a:gd name="T75" fmla="*/ 51 h 168"/>
              <a:gd name="T76" fmla="*/ 28 w 94"/>
              <a:gd name="T77" fmla="*/ 154 h 168"/>
              <a:gd name="T78" fmla="*/ 66 w 94"/>
              <a:gd name="T79" fmla="*/ 154 h 168"/>
              <a:gd name="T80" fmla="*/ 66 w 94"/>
              <a:gd name="T81" fmla="*/ 142 h 168"/>
              <a:gd name="T82" fmla="*/ 28 w 94"/>
              <a:gd name="T83" fmla="*/ 142 h 168"/>
              <a:gd name="T84" fmla="*/ 28 w 94"/>
              <a:gd name="T85" fmla="*/ 154 h 168"/>
              <a:gd name="T86" fmla="*/ 36 w 94"/>
              <a:gd name="T87" fmla="*/ 168 h 168"/>
              <a:gd name="T88" fmla="*/ 58 w 94"/>
              <a:gd name="T89" fmla="*/ 168 h 168"/>
              <a:gd name="T90" fmla="*/ 58 w 94"/>
              <a:gd name="T91" fmla="*/ 161 h 168"/>
              <a:gd name="T92" fmla="*/ 36 w 94"/>
              <a:gd name="T93" fmla="*/ 161 h 168"/>
              <a:gd name="T94" fmla="*/ 36 w 94"/>
              <a:gd name="T9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4" h="168">
                <a:moveTo>
                  <a:pt x="80" y="14"/>
                </a:moveTo>
                <a:cubicBezTo>
                  <a:pt x="75" y="9"/>
                  <a:pt x="68" y="4"/>
                  <a:pt x="60" y="2"/>
                </a:cubicBezTo>
                <a:cubicBezTo>
                  <a:pt x="56" y="1"/>
                  <a:pt x="52" y="0"/>
                  <a:pt x="47" y="0"/>
                </a:cubicBezTo>
                <a:cubicBezTo>
                  <a:pt x="34" y="0"/>
                  <a:pt x="23" y="5"/>
                  <a:pt x="14" y="14"/>
                </a:cubicBezTo>
                <a:cubicBezTo>
                  <a:pt x="5" y="23"/>
                  <a:pt x="0" y="35"/>
                  <a:pt x="0" y="47"/>
                </a:cubicBezTo>
                <a:cubicBezTo>
                  <a:pt x="0" y="52"/>
                  <a:pt x="0" y="52"/>
                  <a:pt x="0" y="52"/>
                </a:cubicBezTo>
                <a:cubicBezTo>
                  <a:pt x="1" y="58"/>
                  <a:pt x="3" y="64"/>
                  <a:pt x="6" y="70"/>
                </a:cubicBezTo>
                <a:cubicBezTo>
                  <a:pt x="6" y="70"/>
                  <a:pt x="23" y="102"/>
                  <a:pt x="23" y="122"/>
                </a:cubicBezTo>
                <a:cubicBezTo>
                  <a:pt x="24" y="128"/>
                  <a:pt x="24" y="128"/>
                  <a:pt x="24" y="128"/>
                </a:cubicBezTo>
                <a:cubicBezTo>
                  <a:pt x="25" y="132"/>
                  <a:pt x="27" y="134"/>
                  <a:pt x="30" y="134"/>
                </a:cubicBezTo>
                <a:cubicBezTo>
                  <a:pt x="64" y="134"/>
                  <a:pt x="64" y="134"/>
                  <a:pt x="64" y="134"/>
                </a:cubicBezTo>
                <a:cubicBezTo>
                  <a:pt x="67" y="134"/>
                  <a:pt x="69" y="132"/>
                  <a:pt x="70" y="128"/>
                </a:cubicBezTo>
                <a:cubicBezTo>
                  <a:pt x="71" y="122"/>
                  <a:pt x="71" y="122"/>
                  <a:pt x="71" y="122"/>
                </a:cubicBezTo>
                <a:cubicBezTo>
                  <a:pt x="71" y="102"/>
                  <a:pt x="88" y="70"/>
                  <a:pt x="88" y="70"/>
                </a:cubicBezTo>
                <a:cubicBezTo>
                  <a:pt x="91" y="64"/>
                  <a:pt x="93" y="58"/>
                  <a:pt x="94" y="52"/>
                </a:cubicBezTo>
                <a:cubicBezTo>
                  <a:pt x="94" y="47"/>
                  <a:pt x="94" y="47"/>
                  <a:pt x="94" y="47"/>
                </a:cubicBezTo>
                <a:cubicBezTo>
                  <a:pt x="94" y="35"/>
                  <a:pt x="89" y="23"/>
                  <a:pt x="80" y="14"/>
                </a:cubicBezTo>
                <a:close/>
                <a:moveTo>
                  <a:pt x="82" y="51"/>
                </a:moveTo>
                <a:cubicBezTo>
                  <a:pt x="81" y="56"/>
                  <a:pt x="80" y="60"/>
                  <a:pt x="78" y="64"/>
                </a:cubicBezTo>
                <a:cubicBezTo>
                  <a:pt x="76" y="68"/>
                  <a:pt x="59" y="99"/>
                  <a:pt x="59" y="121"/>
                </a:cubicBezTo>
                <a:cubicBezTo>
                  <a:pt x="59" y="122"/>
                  <a:pt x="59" y="122"/>
                  <a:pt x="59" y="122"/>
                </a:cubicBezTo>
                <a:cubicBezTo>
                  <a:pt x="53" y="122"/>
                  <a:pt x="53" y="122"/>
                  <a:pt x="53" y="122"/>
                </a:cubicBezTo>
                <a:cubicBezTo>
                  <a:pt x="53" y="100"/>
                  <a:pt x="53" y="100"/>
                  <a:pt x="53" y="100"/>
                </a:cubicBezTo>
                <a:cubicBezTo>
                  <a:pt x="41" y="100"/>
                  <a:pt x="41" y="100"/>
                  <a:pt x="41" y="100"/>
                </a:cubicBezTo>
                <a:cubicBezTo>
                  <a:pt x="41" y="122"/>
                  <a:pt x="41" y="122"/>
                  <a:pt x="41" y="122"/>
                </a:cubicBezTo>
                <a:cubicBezTo>
                  <a:pt x="35" y="122"/>
                  <a:pt x="35" y="122"/>
                  <a:pt x="35" y="122"/>
                </a:cubicBezTo>
                <a:cubicBezTo>
                  <a:pt x="35" y="121"/>
                  <a:pt x="35" y="121"/>
                  <a:pt x="35" y="121"/>
                </a:cubicBezTo>
                <a:cubicBezTo>
                  <a:pt x="35" y="105"/>
                  <a:pt x="26" y="83"/>
                  <a:pt x="17" y="67"/>
                </a:cubicBezTo>
                <a:cubicBezTo>
                  <a:pt x="17" y="66"/>
                  <a:pt x="17" y="66"/>
                  <a:pt x="17" y="66"/>
                </a:cubicBezTo>
                <a:cubicBezTo>
                  <a:pt x="16" y="64"/>
                  <a:pt x="16" y="64"/>
                  <a:pt x="16" y="64"/>
                </a:cubicBezTo>
                <a:cubicBezTo>
                  <a:pt x="14" y="60"/>
                  <a:pt x="13" y="56"/>
                  <a:pt x="12" y="51"/>
                </a:cubicBezTo>
                <a:cubicBezTo>
                  <a:pt x="12" y="47"/>
                  <a:pt x="12" y="47"/>
                  <a:pt x="12" y="47"/>
                </a:cubicBezTo>
                <a:cubicBezTo>
                  <a:pt x="12" y="38"/>
                  <a:pt x="16" y="29"/>
                  <a:pt x="22" y="23"/>
                </a:cubicBezTo>
                <a:cubicBezTo>
                  <a:pt x="29" y="16"/>
                  <a:pt x="38" y="12"/>
                  <a:pt x="47" y="12"/>
                </a:cubicBezTo>
                <a:cubicBezTo>
                  <a:pt x="50" y="12"/>
                  <a:pt x="54" y="13"/>
                  <a:pt x="57" y="14"/>
                </a:cubicBezTo>
                <a:cubicBezTo>
                  <a:pt x="63" y="15"/>
                  <a:pt x="68" y="18"/>
                  <a:pt x="72" y="23"/>
                </a:cubicBezTo>
                <a:cubicBezTo>
                  <a:pt x="78" y="29"/>
                  <a:pt x="82" y="38"/>
                  <a:pt x="82" y="47"/>
                </a:cubicBezTo>
                <a:lnTo>
                  <a:pt x="82" y="51"/>
                </a:lnTo>
                <a:close/>
                <a:moveTo>
                  <a:pt x="28" y="154"/>
                </a:moveTo>
                <a:cubicBezTo>
                  <a:pt x="66" y="154"/>
                  <a:pt x="66" y="154"/>
                  <a:pt x="66" y="154"/>
                </a:cubicBezTo>
                <a:cubicBezTo>
                  <a:pt x="66" y="142"/>
                  <a:pt x="66" y="142"/>
                  <a:pt x="66" y="142"/>
                </a:cubicBezTo>
                <a:cubicBezTo>
                  <a:pt x="28" y="142"/>
                  <a:pt x="28" y="142"/>
                  <a:pt x="28" y="142"/>
                </a:cubicBezTo>
                <a:lnTo>
                  <a:pt x="28" y="154"/>
                </a:lnTo>
                <a:close/>
                <a:moveTo>
                  <a:pt x="36" y="168"/>
                </a:moveTo>
                <a:cubicBezTo>
                  <a:pt x="58" y="168"/>
                  <a:pt x="58" y="168"/>
                  <a:pt x="58" y="168"/>
                </a:cubicBezTo>
                <a:cubicBezTo>
                  <a:pt x="58" y="161"/>
                  <a:pt x="58" y="161"/>
                  <a:pt x="58" y="161"/>
                </a:cubicBezTo>
                <a:cubicBezTo>
                  <a:pt x="36" y="161"/>
                  <a:pt x="36" y="161"/>
                  <a:pt x="36" y="161"/>
                </a:cubicBezTo>
                <a:lnTo>
                  <a:pt x="36" y="168"/>
                </a:lnTo>
                <a:close/>
              </a:path>
            </a:pathLst>
          </a:custGeom>
          <a:solidFill>
            <a:schemeClr val="bg1"/>
          </a:solidFill>
          <a:ln w="9525">
            <a:solidFill>
              <a:schemeClr val="bg1"/>
            </a:solidFill>
            <a:round/>
          </a:ln>
        </p:spPr>
        <p:txBody>
          <a:bodyPr vert="horz" wrap="square" lIns="91440" tIns="45720" rIns="91440" bIns="45720" numCol="1" anchor="t" anchorCtr="0" compatLnSpc="1"/>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1.2.3</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使用Maven方式构建Spring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1070716" y="1797999"/>
              <a:ext cx="2477770" cy="44386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700" dirty="0">
                  <a:latin typeface="Arial" panose="020B0604020202020204" pitchFamily="34" charset="0"/>
                  <a:ea typeface="思源黑体 CN Normal" panose="020B0400000000000000" pitchFamily="34" charset="-122"/>
                  <a:sym typeface="Arial" panose="020B0604020202020204" pitchFamily="34" charset="0"/>
                </a:rPr>
                <a:t>3.编写程序启动类</a:t>
              </a:r>
              <a:endParaRPr sz="17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5" name="文本框 4"/>
          <p:cNvSpPr txBox="1"/>
          <p:nvPr/>
        </p:nvSpPr>
        <p:spPr>
          <a:xfrm>
            <a:off x="984250" y="1844675"/>
            <a:ext cx="10337800" cy="922020"/>
          </a:xfrm>
          <a:prstGeom prst="rect">
            <a:avLst/>
          </a:prstGeom>
          <a:noFill/>
          <a:ln w="9525">
            <a:noFill/>
          </a:ln>
        </p:spPr>
        <p:txBody>
          <a:bodyPr wrap="square">
            <a:spAutoFit/>
          </a:bodyPr>
          <a:p>
            <a:pPr algn="l">
              <a:lnSpc>
                <a:spcPct val="150000"/>
              </a:lnSpc>
              <a:buClrTx/>
              <a:buSzTx/>
              <a:buFontTx/>
            </a:pP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在java文件夹下创建一个名称为com.itheima.chapter01maven的包，在该包下参照文件1-1</a:t>
            </a:r>
            <a:r>
              <a:rPr sz="1800" b="0" dirty="0">
                <a:solidFill>
                  <a:schemeClr val="accent1"/>
                </a:solidFill>
                <a:latin typeface="微软雅黑" panose="020B0503020204020204" pitchFamily="34" charset="-122"/>
                <a:ea typeface="微软雅黑" panose="020B0503020204020204" pitchFamily="34" charset="-122"/>
                <a:cs typeface="+mn-ea"/>
              </a:rPr>
              <a:t>创建启动类Chapter01MavenApplication</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，具体</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如文件1-4所示。</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descr="图片包含 形状&#10;&#10;描述已自动生成"/>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884980" y="2977338"/>
            <a:ext cx="2232248" cy="2232248"/>
          </a:xfrm>
          <a:prstGeom prst="rect">
            <a:avLst/>
          </a:prstGeom>
        </p:spPr>
      </p:pic>
      <p:grpSp>
        <p:nvGrpSpPr>
          <p:cNvPr id="3" name="组合 2"/>
          <p:cNvGrpSpPr/>
          <p:nvPr/>
        </p:nvGrpSpPr>
        <p:grpSpPr>
          <a:xfrm>
            <a:off x="5388978" y="3086212"/>
            <a:ext cx="4098250" cy="2542123"/>
            <a:chOff x="5478588" y="3498327"/>
            <a:chExt cx="4098250" cy="2542123"/>
          </a:xfrm>
        </p:grpSpPr>
        <p:grpSp>
          <p:nvGrpSpPr>
            <p:cNvPr id="14" name="组合 13"/>
            <p:cNvGrpSpPr/>
            <p:nvPr/>
          </p:nvGrpSpPr>
          <p:grpSpPr>
            <a:xfrm>
              <a:off x="5478588" y="3498327"/>
              <a:ext cx="4073003" cy="2163715"/>
              <a:chOff x="5478588" y="3498327"/>
              <a:chExt cx="4073003" cy="2163715"/>
            </a:xfrm>
          </p:grpSpPr>
          <p:sp>
            <p:nvSpPr>
              <p:cNvPr id="16" name="文本框 15"/>
              <p:cNvSpPr txBox="1"/>
              <p:nvPr>
                <p:custDataLst>
                  <p:tags r:id="rId5"/>
                </p:custDataLst>
              </p:nvPr>
            </p:nvSpPr>
            <p:spPr>
              <a:xfrm>
                <a:off x="5478588" y="4245722"/>
                <a:ext cx="4022725" cy="829945"/>
              </a:xfrm>
              <a:prstGeom prst="rect">
                <a:avLst/>
              </a:prstGeom>
              <a:noFill/>
            </p:spPr>
            <p:txBody>
              <a:bodyPr wrap="square" rtlCol="0">
                <a:spAutoFit/>
              </a:bodyPr>
              <a:lstStyle>
                <a:defPPr>
                  <a:defRPr lang="zh-CN"/>
                </a:defPPr>
                <a:lvl1pPr>
                  <a:lnSpc>
                    <a:spcPct val="150000"/>
                  </a:lnSpc>
                  <a:defRPr sz="2000">
                    <a:solidFill>
                      <a:schemeClr val="tx1">
                        <a:lumMod val="75000"/>
                        <a:lumOff val="25000"/>
                      </a:schemeClr>
                    </a:solidFill>
                    <a:latin typeface="+mn-ea"/>
                    <a:cs typeface="+mn-ea"/>
                  </a:defRPr>
                </a:lvl1pPr>
              </a:lstStyle>
              <a:p>
                <a:pPr algn="ctr"/>
                <a:r>
                  <a:rPr lang="zh-CN" altLang="en-US" sz="1600" dirty="0">
                    <a:latin typeface="微软雅黑" panose="020B0503020204020204" pitchFamily="34" charset="-122"/>
                    <a:ea typeface="微软雅黑" panose="020B0503020204020204" pitchFamily="34" charset="-122"/>
                    <a:sym typeface="+mn-ea"/>
                  </a:rPr>
                  <a:t>文件</a:t>
                </a:r>
                <a:r>
                  <a:rPr lang="en-US" altLang="zh-CN" sz="1600" dirty="0">
                    <a:latin typeface="微软雅黑" panose="020B0503020204020204" pitchFamily="34" charset="-122"/>
                    <a:ea typeface="微软雅黑" panose="020B0503020204020204" pitchFamily="34" charset="-122"/>
                    <a:sym typeface="+mn-ea"/>
                  </a:rPr>
                  <a:t>1-4</a:t>
                </a:r>
                <a:endParaRPr lang="zh-CN" altLang="en-US" sz="1600" dirty="0">
                  <a:latin typeface="微软雅黑" panose="020B0503020204020204" pitchFamily="34" charset="-122"/>
                  <a:ea typeface="微软雅黑" panose="020B0503020204020204" pitchFamily="34" charset="-122"/>
                  <a:sym typeface="+mn-ea"/>
                </a:endParaRPr>
              </a:p>
              <a:p>
                <a:pPr algn="ctr"/>
                <a:r>
                  <a:rPr lang="zh-CN" altLang="en-US" sz="1600" dirty="0">
                    <a:latin typeface="微软雅黑" panose="020B0503020204020204" pitchFamily="34" charset="-122"/>
                    <a:ea typeface="微软雅黑" panose="020B0503020204020204" pitchFamily="34" charset="-122"/>
                    <a:sym typeface="+mn-ea"/>
                    <a:hlinkClick r:id="rId6" action="ppaction://hlinkfile"/>
                  </a:rPr>
                  <a:t>Chapter01MavenApplication.java</a:t>
                </a:r>
                <a:endParaRPr lang="zh-CN" altLang="zh-CN" sz="1600" dirty="0">
                  <a:solidFill>
                    <a:schemeClr val="tx1">
                      <a:lumMod val="75000"/>
                      <a:lumOff val="25000"/>
                    </a:schemeClr>
                  </a:solidFill>
                </a:endParaRPr>
              </a:p>
            </p:txBody>
          </p:sp>
          <p:sp>
            <p:nvSpPr>
              <p:cNvPr id="17" name="圆角矩形 16"/>
              <p:cNvSpPr/>
              <p:nvPr>
                <p:custDataLst>
                  <p:tags r:id="rId7"/>
                </p:custDataLst>
              </p:nvPr>
            </p:nvSpPr>
            <p:spPr>
              <a:xfrm>
                <a:off x="5478589" y="3504286"/>
                <a:ext cx="4073002" cy="2157756"/>
              </a:xfrm>
              <a:prstGeom prst="roundRect">
                <a:avLst>
                  <a:gd name="adj" fmla="val 3179"/>
                </a:avLst>
              </a:prstGeom>
              <a:noFill/>
              <a:ln>
                <a:solidFill>
                  <a:srgbClr val="3637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custDataLst>
                  <p:tags r:id="rId8"/>
                </p:custDataLst>
              </p:nvPr>
            </p:nvSpPr>
            <p:spPr>
              <a:xfrm>
                <a:off x="5478588" y="3498327"/>
                <a:ext cx="4073002" cy="369332"/>
              </a:xfrm>
              <a:prstGeom prst="rect">
                <a:avLst/>
              </a:prstGeom>
              <a:solidFill>
                <a:srgbClr val="363736"/>
              </a:solidFill>
            </p:spPr>
            <p:txBody>
              <a:bodyPr wrap="square" rtlCol="0">
                <a:spAutoFit/>
              </a:bodyPr>
              <a:lstStyle/>
              <a:p>
                <a:pPr algn="ctr"/>
                <a:r>
                  <a:rPr kumimoji="1" lang="zh-CN" altLang="en-US" sz="1800" dirty="0">
                    <a:solidFill>
                      <a:srgbClr val="FACA42"/>
                    </a:solidFill>
                    <a:latin typeface="微软雅黑" panose="020B0503020204020204" pitchFamily="34" charset="-122"/>
                    <a:ea typeface="微软雅黑" panose="020B0503020204020204" pitchFamily="34" charset="-122"/>
                  </a:rPr>
                  <a:t>源 代 码</a:t>
                </a:r>
                <a:endParaRPr kumimoji="1" lang="zh-CN" altLang="en-US" sz="1800" dirty="0">
                  <a:solidFill>
                    <a:srgbClr val="FACA42"/>
                  </a:solidFill>
                  <a:latin typeface="微软雅黑" panose="020B0503020204020204" pitchFamily="34" charset="-122"/>
                  <a:ea typeface="微软雅黑" panose="020B0503020204020204" pitchFamily="34" charset="-122"/>
                </a:endParaRPr>
              </a:p>
            </p:txBody>
          </p:sp>
        </p:grpSp>
        <p:pic>
          <p:nvPicPr>
            <p:cNvPr id="15" name="图形 14" descr="触控屏 纯色填充"/>
            <p:cNvPicPr>
              <a:picLocks noChangeAspect="1"/>
            </p:cNvPicPr>
            <p:nvPr>
              <p:custDataLst>
                <p:tags r:id="rId9"/>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62438" y="5126050"/>
              <a:ext cx="914400" cy="91440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1.2.3</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使用Maven方式构建Spring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997691" y="1797999"/>
              <a:ext cx="2563495" cy="42354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600" dirty="0">
                  <a:latin typeface="Arial" panose="020B0604020202020204" pitchFamily="34" charset="0"/>
                  <a:ea typeface="思源黑体 CN Normal" panose="020B0400000000000000" pitchFamily="34" charset="-122"/>
                  <a:sym typeface="Arial" panose="020B0604020202020204" pitchFamily="34" charset="0"/>
                </a:rPr>
                <a:t>4.编写Spring MVC控制器</a:t>
              </a:r>
              <a:endParaRPr sz="16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5" name="文本框 4"/>
          <p:cNvSpPr txBox="1"/>
          <p:nvPr>
            <p:custDataLst>
              <p:tags r:id="rId3"/>
            </p:custDataLst>
          </p:nvPr>
        </p:nvSpPr>
        <p:spPr>
          <a:xfrm>
            <a:off x="984250" y="2491740"/>
            <a:ext cx="10325735" cy="922020"/>
          </a:xfrm>
          <a:prstGeom prst="rect">
            <a:avLst/>
          </a:prstGeom>
          <a:noFill/>
          <a:ln w="9525">
            <a:noFill/>
          </a:ln>
        </p:spPr>
        <p:txBody>
          <a:bodyPr wrap="square">
            <a:spAutoFit/>
          </a:bodyPr>
          <a:p>
            <a:pPr algn="l">
              <a:lnSpc>
                <a:spcPct val="150000"/>
              </a:lnSpc>
              <a:buClrTx/>
              <a:buSzTx/>
              <a:buFontTx/>
            </a:pP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在项目com.itheima.chapter01maven包下创建名称为</a:t>
            </a:r>
            <a:r>
              <a:rPr sz="1800" b="0" dirty="0">
                <a:solidFill>
                  <a:schemeClr val="accent1"/>
                </a:solidFill>
                <a:latin typeface="微软雅黑" panose="020B0503020204020204" pitchFamily="34" charset="-122"/>
                <a:ea typeface="微软雅黑" panose="020B0503020204020204" pitchFamily="34" charset="-122"/>
                <a:cs typeface="+mn-ea"/>
              </a:rPr>
              <a:t>controller</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sz="1800" b="0" dirty="0">
                <a:solidFill>
                  <a:schemeClr val="accent1"/>
                </a:solidFill>
                <a:latin typeface="微软雅黑" panose="020B0503020204020204" pitchFamily="34" charset="-122"/>
                <a:ea typeface="微软雅黑" panose="020B0503020204020204" pitchFamily="34" charset="-122"/>
                <a:cs typeface="+mn-ea"/>
              </a:rPr>
              <a:t>包</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，在该</a:t>
            </a:r>
            <a:r>
              <a:rPr sz="1800" b="0" dirty="0">
                <a:solidFill>
                  <a:schemeClr val="accent1"/>
                </a:solidFill>
                <a:latin typeface="微软雅黑" panose="020B0503020204020204" pitchFamily="34" charset="-122"/>
                <a:ea typeface="微软雅黑" panose="020B0503020204020204" pitchFamily="34" charset="-122"/>
                <a:cs typeface="+mn-ea"/>
              </a:rPr>
              <a:t>包下创建</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控制器类</a:t>
            </a:r>
            <a:r>
              <a:rPr sz="1800" b="0" dirty="0">
                <a:solidFill>
                  <a:schemeClr val="accent1"/>
                </a:solidFill>
                <a:latin typeface="微软雅黑" panose="020B0503020204020204" pitchFamily="34" charset="-122"/>
                <a:ea typeface="微软雅黑" panose="020B0503020204020204" pitchFamily="34" charset="-122"/>
                <a:cs typeface="+mn-ea"/>
              </a:rPr>
              <a:t>HelloController</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，该类中代码</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与</a:t>
            </a:r>
            <a:r>
              <a:rPr sz="1800" b="0" dirty="0">
                <a:solidFill>
                  <a:schemeClr val="accent1"/>
                </a:solidFill>
                <a:latin typeface="微软雅黑" panose="020B0503020204020204" pitchFamily="34" charset="-122"/>
                <a:ea typeface="微软雅黑" panose="020B0503020204020204" pitchFamily="34" charset="-122"/>
                <a:cs typeface="+mn-ea"/>
              </a:rPr>
              <a:t>文件1-3一致</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即可。</a:t>
            </a:r>
            <a:endPar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1.2.3</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使用Maven方式构建Spring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997691" y="1797999"/>
              <a:ext cx="2563495" cy="42354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600" dirty="0">
                  <a:latin typeface="Arial" panose="020B0604020202020204" pitchFamily="34" charset="0"/>
                  <a:ea typeface="思源黑体 CN Normal" panose="020B0400000000000000" pitchFamily="34" charset="-122"/>
                  <a:sym typeface="Arial" panose="020B0604020202020204" pitchFamily="34" charset="0"/>
                </a:rPr>
                <a:t>5.运行项目</a:t>
              </a:r>
              <a:endParaRPr sz="16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5" name="文本框 4"/>
          <p:cNvSpPr txBox="1"/>
          <p:nvPr>
            <p:custDataLst>
              <p:tags r:id="rId3"/>
            </p:custDataLst>
          </p:nvPr>
        </p:nvSpPr>
        <p:spPr>
          <a:xfrm>
            <a:off x="983615" y="1917700"/>
            <a:ext cx="8425180" cy="506730"/>
          </a:xfrm>
          <a:prstGeom prst="rect">
            <a:avLst/>
          </a:prstGeom>
          <a:noFill/>
          <a:ln w="9525">
            <a:noFill/>
          </a:ln>
        </p:spPr>
        <p:txBody>
          <a:bodyPr wrap="square">
            <a:spAutoFit/>
          </a:bodyPr>
          <a:p>
            <a:pPr algn="l">
              <a:lnSpc>
                <a:spcPct val="150000"/>
              </a:lnSpc>
              <a:buClrTx/>
              <a:buSzTx/>
              <a:buFontTx/>
            </a:pPr>
            <a:r>
              <a:rPr sz="1800" b="0" dirty="0">
                <a:solidFill>
                  <a:schemeClr val="accent1"/>
                </a:solidFill>
                <a:latin typeface="微软雅黑" panose="020B0503020204020204" pitchFamily="34" charset="-122"/>
                <a:ea typeface="微软雅黑" panose="020B0503020204020204" pitchFamily="34" charset="-122"/>
                <a:cs typeface="+mn-ea"/>
              </a:rPr>
              <a:t>运行</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a:t>
            </a:r>
            <a:r>
              <a:rPr sz="1800" dirty="0">
                <a:solidFill>
                  <a:schemeClr val="accent1"/>
                </a:solidFill>
                <a:latin typeface="微软雅黑" panose="020B0503020204020204" pitchFamily="34" charset="-122"/>
                <a:ea typeface="微软雅黑" panose="020B0503020204020204" pitchFamily="34" charset="-122"/>
                <a:cs typeface="+mn-ea"/>
                <a:sym typeface="+mn-ea"/>
              </a:rPr>
              <a:t>Chapter01MavenApplication.java</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1800" b="0" dirty="0">
                <a:solidFill>
                  <a:schemeClr val="accent1"/>
                </a:solidFill>
                <a:latin typeface="微软雅黑" panose="020B0503020204020204" pitchFamily="34" charset="-122"/>
                <a:ea typeface="微软雅黑" panose="020B0503020204020204" pitchFamily="34" charset="-122"/>
                <a:cs typeface="+mn-ea"/>
              </a:rPr>
              <a:t>启动程序</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it-IT" sz="1800" b="0" dirty="0">
              <a:solidFill>
                <a:srgbClr val="1369B2"/>
              </a:solidFill>
              <a:latin typeface="微软雅黑" panose="020B0503020204020204" pitchFamily="34" charset="-122"/>
              <a:ea typeface="微软雅黑" panose="020B0503020204020204" pitchFamily="34" charset="-122"/>
              <a:cs typeface="Courier New" panose="02070309020205020404" pitchFamily="49" charset="0"/>
            </a:endParaRPr>
          </a:p>
        </p:txBody>
      </p:sp>
      <p:pic>
        <p:nvPicPr>
          <p:cNvPr id="13" name="图片 4"/>
          <p:cNvPicPr>
            <a:picLocks noChangeAspect="1"/>
          </p:cNvPicPr>
          <p:nvPr>
            <p:custDataLst>
              <p:tags r:id="rId4"/>
            </p:custDataLst>
          </p:nvPr>
        </p:nvPicPr>
        <p:blipFill>
          <a:blip r:embed="rId5"/>
          <a:stretch>
            <a:fillRect/>
          </a:stretch>
        </p:blipFill>
        <p:spPr>
          <a:xfrm>
            <a:off x="1775460" y="2997518"/>
            <a:ext cx="8870400" cy="229696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000" b="1" dirty="0">
                <a:solidFill>
                  <a:srgbClr val="595959"/>
                </a:solidFill>
                <a:latin typeface="微软雅黑" panose="020B0503020204020204" pitchFamily="34" charset="-122"/>
                <a:ea typeface="微软雅黑" panose="020B0503020204020204" pitchFamily="34" charset="-122"/>
                <a:cs typeface="+mn-ea"/>
                <a:sym typeface="+mn-lt"/>
              </a:rPr>
              <a:t>1.2.3</a:t>
            </a:r>
            <a:r>
              <a:rPr lang="en-US" sz="2000" b="1" dirty="0">
                <a:solidFill>
                  <a:srgbClr val="595959"/>
                </a:solidFill>
                <a:latin typeface="微软雅黑" panose="020B0503020204020204" pitchFamily="34" charset="-122"/>
                <a:ea typeface="微软雅黑" panose="020B0503020204020204" pitchFamily="34" charset="-122"/>
                <a:cs typeface="+mn-ea"/>
                <a:sym typeface="+mn-lt"/>
              </a:rPr>
              <a:t> </a:t>
            </a:r>
            <a:r>
              <a:rPr sz="2000" b="1" dirty="0">
                <a:solidFill>
                  <a:srgbClr val="595959"/>
                </a:solidFill>
                <a:latin typeface="微软雅黑" panose="020B0503020204020204" pitchFamily="34" charset="-122"/>
                <a:ea typeface="微软雅黑" panose="020B0503020204020204" pitchFamily="34" charset="-122"/>
                <a:cs typeface="+mn-ea"/>
                <a:sym typeface="+mn-lt"/>
              </a:rPr>
              <a:t>使用Maven方式构建Spring Boot项目</a:t>
            </a:r>
            <a:endParaRPr sz="20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6" name="组合 5"/>
          <p:cNvGrpSpPr/>
          <p:nvPr/>
        </p:nvGrpSpPr>
        <p:grpSpPr>
          <a:xfrm>
            <a:off x="993914" y="1105894"/>
            <a:ext cx="2653020" cy="476905"/>
            <a:chOff x="979276" y="1797999"/>
            <a:chExt cx="2653020" cy="476905"/>
          </a:xfrm>
        </p:grpSpPr>
        <p:sp>
          <p:nvSpPr>
            <p:cNvPr id="8" name="矩形: 圆角 6"/>
            <p:cNvSpPr/>
            <p:nvPr>
              <p:custDataLst>
                <p:tags r:id="rId1"/>
              </p:custDataLst>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9" name="文本框 8"/>
            <p:cNvSpPr txBox="1"/>
            <p:nvPr>
              <p:custDataLst>
                <p:tags r:id="rId2"/>
              </p:custDataLst>
            </p:nvPr>
          </p:nvSpPr>
          <p:spPr>
            <a:xfrm>
              <a:off x="997691" y="1797999"/>
              <a:ext cx="2563495" cy="423545"/>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600" dirty="0">
                  <a:latin typeface="Arial" panose="020B0604020202020204" pitchFamily="34" charset="0"/>
                  <a:ea typeface="思源黑体 CN Normal" panose="020B0400000000000000" pitchFamily="34" charset="-122"/>
                  <a:sym typeface="Arial" panose="020B0604020202020204" pitchFamily="34" charset="0"/>
                </a:rPr>
                <a:t>5.运行项目</a:t>
              </a:r>
              <a:endParaRPr sz="16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5" name="文本框 4"/>
          <p:cNvSpPr txBox="1"/>
          <p:nvPr>
            <p:custDataLst>
              <p:tags r:id="rId3"/>
            </p:custDataLst>
          </p:nvPr>
        </p:nvSpPr>
        <p:spPr>
          <a:xfrm>
            <a:off x="982980" y="1931670"/>
            <a:ext cx="8425180" cy="506730"/>
          </a:xfrm>
          <a:prstGeom prst="rect">
            <a:avLst/>
          </a:prstGeom>
          <a:noFill/>
          <a:ln w="9525">
            <a:noFill/>
          </a:ln>
        </p:spPr>
        <p:txBody>
          <a:bodyPr wrap="square">
            <a:spAutoFit/>
          </a:bodyPr>
          <a:p>
            <a:pPr algn="l">
              <a:lnSpc>
                <a:spcPct val="150000"/>
              </a:lnSpc>
              <a:buClrTx/>
              <a:buSzTx/>
              <a:buFontTx/>
            </a:pP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在浏览器中访问</a:t>
            </a:r>
            <a:r>
              <a:rPr sz="1800" b="0" dirty="0">
                <a:solidFill>
                  <a:schemeClr val="accent1"/>
                </a:solidFill>
                <a:latin typeface="微软雅黑" panose="020B0503020204020204" pitchFamily="34" charset="-122"/>
                <a:ea typeface="微软雅黑" panose="020B0503020204020204" pitchFamily="34" charset="-122"/>
                <a:cs typeface="+mn-ea"/>
              </a:rPr>
              <a:t>http://localhost:8080/first</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4"/>
          <p:cNvPicPr>
            <a:picLocks noChangeAspect="1"/>
          </p:cNvPicPr>
          <p:nvPr>
            <p:custDataLst>
              <p:tags r:id="rId4"/>
            </p:custDataLst>
          </p:nvPr>
        </p:nvPicPr>
        <p:blipFill>
          <a:blip r:embed="rId5"/>
          <a:stretch>
            <a:fillRect/>
          </a:stretch>
        </p:blipFill>
        <p:spPr>
          <a:xfrm>
            <a:off x="1630362" y="2997835"/>
            <a:ext cx="8647200" cy="218627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54735" y="2394585"/>
            <a:ext cx="10335895" cy="289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fontAlgn="auto">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cs typeface="+mn-ea"/>
              </a:rPr>
              <a:t>Spring</a:t>
            </a:r>
            <a:r>
              <a:rPr lang="zh-CN" altLang="zh-CN" sz="2000" dirty="0">
                <a:solidFill>
                  <a:srgbClr val="595959"/>
                </a:solidFill>
                <a:latin typeface="微软雅黑" panose="020B0503020204020204" pitchFamily="34" charset="-122"/>
                <a:ea typeface="微软雅黑" panose="020B0503020204020204" pitchFamily="34" charset="-122"/>
              </a:rPr>
              <a:t>是一个非常优秀的组件管理容器，但是为了管理容器中的组件，使用Spring搭建Java EE应用程序时往往需要进行大量的配置或注解，这些配置工作都属于</a:t>
            </a:r>
            <a:r>
              <a:rPr lang="zh-CN" altLang="en-US" sz="2000" dirty="0">
                <a:solidFill>
                  <a:srgbClr val="1369B2"/>
                </a:solidFill>
                <a:latin typeface="微软雅黑" panose="020B0503020204020204" pitchFamily="34" charset="-122"/>
                <a:ea typeface="微软雅黑" panose="020B0503020204020204" pitchFamily="34" charset="-122"/>
                <a:cs typeface="+mn-ea"/>
              </a:rPr>
              <a:t>项目的基础搭建</a:t>
            </a:r>
            <a:r>
              <a:rPr lang="zh-CN" altLang="zh-CN" sz="2000" dirty="0">
                <a:solidFill>
                  <a:srgbClr val="595959"/>
                </a:solidFill>
                <a:latin typeface="微软雅黑" panose="020B0503020204020204" pitchFamily="34" charset="-122"/>
                <a:ea typeface="微软雅黑" panose="020B0503020204020204" pitchFamily="34" charset="-122"/>
              </a:rPr>
              <a:t>，通常与业务功能无关，并且不熟悉搭建过程的人员在配置时很</a:t>
            </a:r>
            <a:r>
              <a:rPr lang="zh-CN" altLang="en-US" sz="2000" dirty="0">
                <a:solidFill>
                  <a:srgbClr val="1369B2"/>
                </a:solidFill>
                <a:latin typeface="微软雅黑" panose="020B0503020204020204" pitchFamily="34" charset="-122"/>
                <a:ea typeface="微软雅黑" panose="020B0503020204020204" pitchFamily="34" charset="-122"/>
                <a:cs typeface="+mn-ea"/>
              </a:rPr>
              <a:t>容易出错</a:t>
            </a:r>
            <a:r>
              <a:rPr lang="zh-CN" altLang="zh-CN" sz="2000" dirty="0">
                <a:solidFill>
                  <a:srgbClr val="595959"/>
                </a:solidFill>
                <a:latin typeface="微软雅黑" panose="020B0503020204020204" pitchFamily="34" charset="-122"/>
                <a:ea typeface="微软雅黑" panose="020B0503020204020204" pitchFamily="34" charset="-122"/>
              </a:rPr>
              <a:t>。为了</a:t>
            </a:r>
            <a:r>
              <a:rPr lang="zh-CN" altLang="en-US" sz="2000" dirty="0">
                <a:solidFill>
                  <a:srgbClr val="1369B2"/>
                </a:solidFill>
                <a:latin typeface="微软雅黑" panose="020B0503020204020204" pitchFamily="34" charset="-122"/>
                <a:ea typeface="微软雅黑" panose="020B0503020204020204" pitchFamily="34" charset="-122"/>
                <a:cs typeface="+mn-ea"/>
              </a:rPr>
              <a:t>简化Spring应用的搭建和配置过程</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cs typeface="+mn-ea"/>
              </a:rPr>
              <a:t>Spring Boot</a:t>
            </a:r>
            <a:r>
              <a:rPr lang="zh-CN" altLang="zh-CN" sz="2000" dirty="0">
                <a:solidFill>
                  <a:srgbClr val="595959"/>
                </a:solidFill>
                <a:latin typeface="微软雅黑" panose="020B0503020204020204" pitchFamily="34" charset="-122"/>
                <a:ea typeface="微软雅黑" panose="020B0503020204020204" pitchFamily="34" charset="-122"/>
              </a:rPr>
              <a:t>应运而生。</a:t>
            </a:r>
            <a:endParaRPr lang="zh-CN" altLang="zh-CN" sz="2000" dirty="0">
              <a:solidFill>
                <a:srgbClr val="595959"/>
              </a:solidFill>
              <a:latin typeface="微软雅黑" panose="020B0503020204020204" pitchFamily="34" charset="-122"/>
              <a:ea typeface="微软雅黑" panose="020B0503020204020204" pitchFamily="34" charset="-122"/>
            </a:endParaRPr>
          </a:p>
          <a:p>
            <a:pPr indent="0"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Spring Boot是一个</a:t>
            </a:r>
            <a:r>
              <a:rPr lang="zh-CN" altLang="en-US" sz="2000" dirty="0">
                <a:solidFill>
                  <a:srgbClr val="1369B2"/>
                </a:solidFill>
                <a:latin typeface="微软雅黑" panose="020B0503020204020204" pitchFamily="34" charset="-122"/>
                <a:ea typeface="微软雅黑" panose="020B0503020204020204" pitchFamily="34" charset="-122"/>
                <a:cs typeface="+mn-ea"/>
              </a:rPr>
              <a:t>基于Spring</a:t>
            </a:r>
            <a:r>
              <a:rPr lang="zh-CN" altLang="zh-CN" sz="2000" dirty="0">
                <a:solidFill>
                  <a:srgbClr val="595959"/>
                </a:solidFill>
                <a:latin typeface="微软雅黑" panose="020B0503020204020204" pitchFamily="34" charset="-122"/>
                <a:ea typeface="微软雅黑" panose="020B0503020204020204" pitchFamily="34" charset="-122"/>
              </a:rPr>
              <a:t>的全新开源框架，它可以</a:t>
            </a:r>
            <a:r>
              <a:rPr lang="zh-CN" altLang="en-US" sz="2000" dirty="0">
                <a:solidFill>
                  <a:srgbClr val="1369B2"/>
                </a:solidFill>
                <a:latin typeface="微软雅黑" panose="020B0503020204020204" pitchFamily="34" charset="-122"/>
                <a:ea typeface="微软雅黑" panose="020B0503020204020204" pitchFamily="34" charset="-122"/>
                <a:cs typeface="+mn-ea"/>
              </a:rPr>
              <a:t>简化Spring应用的初始搭建和配置过程，</a:t>
            </a:r>
            <a:r>
              <a:rPr lang="zh-CN" altLang="zh-CN" sz="2000" dirty="0">
                <a:solidFill>
                  <a:srgbClr val="595959"/>
                </a:solidFill>
                <a:latin typeface="微软雅黑" panose="020B0503020204020204" pitchFamily="34" charset="-122"/>
                <a:ea typeface="微软雅黑" panose="020B0503020204020204" pitchFamily="34" charset="-122"/>
              </a:rPr>
              <a:t>使用更加简单，功能更加丰富。</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9" name="圆角矩形 8"/>
          <p:cNvSpPr/>
          <p:nvPr>
            <p:custDataLst>
              <p:tags r:id="rId1"/>
            </p:custDataLst>
          </p:nvPr>
        </p:nvSpPr>
        <p:spPr>
          <a:xfrm>
            <a:off x="1031240" y="2238375"/>
            <a:ext cx="10427335" cy="3160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40" name="矩形 93"/>
          <p:cNvSpPr/>
          <p:nvPr>
            <p:custDataLst>
              <p:tags r:id="rId2"/>
            </p:custDataLst>
          </p:nvPr>
        </p:nvSpPr>
        <p:spPr>
          <a:xfrm>
            <a:off x="998855" y="2178685"/>
            <a:ext cx="40830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41" name="矩形 93"/>
          <p:cNvSpPr/>
          <p:nvPr>
            <p:custDataLst>
              <p:tags r:id="rId3"/>
            </p:custDataLst>
          </p:nvPr>
        </p:nvSpPr>
        <p:spPr>
          <a:xfrm rot="10800000">
            <a:off x="11063605" y="4874260"/>
            <a:ext cx="40830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5031667" y="3014256"/>
            <a:ext cx="6013520" cy="768350"/>
          </a:xfrm>
          <a:prstGeom prst="rect">
            <a:avLst/>
          </a:prstGeom>
          <a:noFill/>
        </p:spPr>
        <p:txBody>
          <a:bodyPr wrap="square" lIns="91443" tIns="45720" rIns="91443" bIns="45720" rtlCol="0">
            <a:spAutoFit/>
          </a:bodyPr>
          <a:lstStyle/>
          <a:p>
            <a:r>
              <a:rPr sz="4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Boot原理解析</a:t>
            </a:r>
            <a:endParaRPr sz="4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2134235" y="2997835"/>
            <a:ext cx="1398905" cy="768350"/>
          </a:xfrm>
          <a:prstGeom prst="rect">
            <a:avLst/>
          </a:prstGeom>
          <a:noFill/>
        </p:spPr>
        <p:txBody>
          <a:bodyPr wrap="square" lIns="91443" tIns="45720" rIns="91443" bIns="45720" rtlCol="0">
            <a:spAutoFit/>
          </a:bodyPr>
          <a:lstStyle/>
          <a:p>
            <a:r>
              <a:rPr lang="en-US" sz="4400" b="1" dirty="0">
                <a:solidFill>
                  <a:schemeClr val="bg1"/>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1.3</a:t>
            </a:r>
            <a:endParaRPr lang="en-US" sz="4400" b="1"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Spring Boot原理解析</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custDataLst>
              <p:tags r:id="rId1"/>
            </p:custDataLst>
          </p:nvPr>
        </p:nvSpPr>
        <p:spPr>
          <a:xfrm>
            <a:off x="1198880" y="2166620"/>
            <a:ext cx="9794240" cy="2782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39" name="TextBox 38"/>
          <p:cNvSpPr txBox="1"/>
          <p:nvPr>
            <p:custDataLst>
              <p:tags r:id="rId2"/>
            </p:custDataLst>
          </p:nvPr>
        </p:nvSpPr>
        <p:spPr>
          <a:xfrm>
            <a:off x="1595755" y="2275840"/>
            <a:ext cx="9001125" cy="2013585"/>
          </a:xfrm>
          <a:prstGeom prst="rect">
            <a:avLst/>
          </a:prstGeom>
          <a:noFill/>
        </p:spPr>
        <p:txBody>
          <a:bodyPr wrap="square" lIns="0" tIns="0" rIns="0" bIns="0" rtlCol="0">
            <a:noAutofit/>
          </a:bodyPr>
          <a:p>
            <a:pPr indent="0" algn="just" fontAlgn="auto">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通过Spring Boot入门案例的实现，相信能够感受到，与使用Spring整合Spring MVC进行开发时需要设置烦琐的依赖和配置信息相比，</a:t>
            </a:r>
            <a:r>
              <a:rPr sz="1800" dirty="0">
                <a:solidFill>
                  <a:schemeClr val="accent1"/>
                </a:solidFill>
                <a:latin typeface="微软雅黑" panose="020B0503020204020204" pitchFamily="34" charset="-122"/>
                <a:ea typeface="微软雅黑" panose="020B0503020204020204" pitchFamily="34" charset="-122"/>
                <a:cs typeface="+mn-ea"/>
                <a:sym typeface="+mn-lt"/>
              </a:rPr>
              <a:t>Spring Boot整合Spring MVC</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只需</a:t>
            </a:r>
            <a:r>
              <a:rPr sz="1800" dirty="0">
                <a:solidFill>
                  <a:schemeClr val="accent1"/>
                </a:solidFill>
                <a:latin typeface="微软雅黑" panose="020B0503020204020204" pitchFamily="34" charset="-122"/>
                <a:ea typeface="微软雅黑" panose="020B0503020204020204" pitchFamily="34" charset="-122"/>
                <a:cs typeface="+mn-ea"/>
                <a:sym typeface="+mn-lt"/>
              </a:rPr>
              <a:t>添加少量的依赖信息即可</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，开发过程也比较简洁。</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indent="0" algn="just" fontAlgn="auto">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Boot项目中可以简化依赖配置和常用工程的相关配置信息，这</a:t>
            </a:r>
            <a:r>
              <a:rPr sz="1800" dirty="0">
                <a:solidFill>
                  <a:schemeClr val="accent1"/>
                </a:solidFill>
                <a:latin typeface="微软雅黑" panose="020B0503020204020204" pitchFamily="34" charset="-122"/>
                <a:ea typeface="微软雅黑" panose="020B0503020204020204" pitchFamily="34" charset="-122"/>
                <a:cs typeface="+mn-ea"/>
                <a:sym typeface="+mn-lt"/>
              </a:rPr>
              <a:t>主要依靠</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它的</a:t>
            </a:r>
            <a:r>
              <a:rPr sz="1800" dirty="0">
                <a:solidFill>
                  <a:schemeClr val="accent1"/>
                </a:solidFill>
                <a:latin typeface="微软雅黑" panose="020B0503020204020204" pitchFamily="34" charset="-122"/>
                <a:ea typeface="微软雅黑" panose="020B0503020204020204" pitchFamily="34" charset="-122"/>
                <a:cs typeface="+mn-ea"/>
                <a:sym typeface="+mn-lt"/>
              </a:rPr>
              <a:t>起步依赖</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和</a:t>
            </a:r>
            <a:r>
              <a:rPr sz="1800" dirty="0">
                <a:solidFill>
                  <a:schemeClr val="accent1"/>
                </a:solidFill>
                <a:latin typeface="微软雅黑" panose="020B0503020204020204" pitchFamily="34" charset="-122"/>
                <a:ea typeface="微软雅黑" panose="020B0503020204020204" pitchFamily="34" charset="-122"/>
                <a:cs typeface="+mn-ea"/>
                <a:sym typeface="+mn-lt"/>
              </a:rPr>
              <a:t>自动配置</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。下面结合Spring Boot入门案例对Spring Boot的起步依赖、自动配置和</a:t>
            </a:r>
            <a:r>
              <a:rPr sz="1800" dirty="0">
                <a:solidFill>
                  <a:schemeClr val="accent1"/>
                </a:solidFill>
                <a:latin typeface="微软雅黑" panose="020B0503020204020204" pitchFamily="34" charset="-122"/>
                <a:ea typeface="微软雅黑" panose="020B0503020204020204" pitchFamily="34" charset="-122"/>
                <a:cs typeface="+mn-ea"/>
                <a:sym typeface="+mn-lt"/>
              </a:rPr>
              <a:t>执行流程的原理</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进行分析和讲解。</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0" name="矩形 93"/>
          <p:cNvSpPr/>
          <p:nvPr>
            <p:custDataLst>
              <p:tags r:id="rId3"/>
            </p:custDataLst>
          </p:nvPr>
        </p:nvSpPr>
        <p:spPr>
          <a:xfrm>
            <a:off x="1148715" y="210693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41" name="矩形 93"/>
          <p:cNvSpPr/>
          <p:nvPr>
            <p:custDataLst>
              <p:tags r:id="rId4"/>
            </p:custDataLst>
          </p:nvPr>
        </p:nvSpPr>
        <p:spPr>
          <a:xfrm rot="10800000">
            <a:off x="10596880" y="439801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起步依赖</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1"/>
            </p:custDataLst>
          </p:nvPr>
        </p:nvPicPr>
        <p:blipFill>
          <a:blip r:embed="rId2"/>
          <a:stretch>
            <a:fillRect/>
          </a:stretch>
        </p:blipFill>
        <p:spPr>
          <a:xfrm>
            <a:off x="944855" y="2215827"/>
            <a:ext cx="2797737" cy="3896754"/>
          </a:xfrm>
          <a:prstGeom prst="rect">
            <a:avLst/>
          </a:prstGeom>
        </p:spPr>
      </p:pic>
      <p:sp>
        <p:nvSpPr>
          <p:cNvPr id="7" name="TextBox 35"/>
          <p:cNvSpPr txBox="1">
            <a:spLocks noChangeArrowheads="1"/>
          </p:cNvSpPr>
          <p:nvPr>
            <p:custDataLst>
              <p:tags r:id="rId3"/>
            </p:custDataLst>
          </p:nvPr>
        </p:nvSpPr>
        <p:spPr bwMode="auto">
          <a:xfrm>
            <a:off x="3247306" y="1638836"/>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custDataLst>
              <p:tags r:id="rId4"/>
            </p:custDataLst>
          </p:nvPr>
        </p:nvSpPr>
        <p:spPr>
          <a:xfrm>
            <a:off x="2968547" y="1560761"/>
            <a:ext cx="2071316" cy="149294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custDataLst>
              <p:tags r:id="rId5"/>
            </p:custDataLst>
          </p:nvPr>
        </p:nvSpPr>
        <p:spPr bwMode="auto">
          <a:xfrm>
            <a:off x="3214803" y="1698161"/>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custDataLst>
              <p:tags r:id="rId6"/>
            </p:custDataLst>
          </p:nvPr>
        </p:nvSpPr>
        <p:spPr bwMode="auto">
          <a:xfrm>
            <a:off x="5815965" y="2927985"/>
            <a:ext cx="544576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Boot起步依赖</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，能够简述Spring Boot</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起步依赖</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的原理</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起步依赖</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custDataLst>
              <p:tags r:id="rId1"/>
            </p:custDataLst>
          </p:nvPr>
        </p:nvSpPr>
        <p:spPr>
          <a:xfrm>
            <a:off x="1198880" y="2166620"/>
            <a:ext cx="9794240" cy="27825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39" name="TextBox 38"/>
          <p:cNvSpPr txBox="1"/>
          <p:nvPr>
            <p:custDataLst>
              <p:tags r:id="rId2"/>
            </p:custDataLst>
          </p:nvPr>
        </p:nvSpPr>
        <p:spPr>
          <a:xfrm>
            <a:off x="1595755" y="2562860"/>
            <a:ext cx="9001125" cy="2013585"/>
          </a:xfrm>
          <a:prstGeom prst="rect">
            <a:avLst/>
          </a:prstGeom>
          <a:noFill/>
        </p:spPr>
        <p:txBody>
          <a:bodyPr wrap="square" lIns="0" tIns="0" rIns="0" bIns="0" rtlCol="0">
            <a:noAutofit/>
          </a:bodyPr>
          <a:p>
            <a:pPr indent="0" algn="just" fontAlgn="auto">
              <a:lnSpc>
                <a:spcPct val="150000"/>
              </a:lnSpc>
            </a:pPr>
            <a:r>
              <a:rPr sz="1800" dirty="0">
                <a:solidFill>
                  <a:schemeClr val="accent1"/>
                </a:solidFill>
                <a:latin typeface="微软雅黑" panose="020B0503020204020204" pitchFamily="34" charset="-122"/>
                <a:ea typeface="微软雅黑" panose="020B0503020204020204" pitchFamily="34" charset="-122"/>
                <a:cs typeface="+mn-ea"/>
                <a:sym typeface="+mn-lt"/>
              </a:rPr>
              <a:t>起步依赖</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本质上是一个</a:t>
            </a:r>
            <a:r>
              <a:rPr sz="1800" dirty="0">
                <a:solidFill>
                  <a:schemeClr val="accent1"/>
                </a:solidFill>
                <a:latin typeface="微软雅黑" panose="020B0503020204020204" pitchFamily="34" charset="-122"/>
                <a:ea typeface="微软雅黑" panose="020B0503020204020204" pitchFamily="34" charset="-122"/>
                <a:cs typeface="+mn-ea"/>
                <a:sym typeface="+mn-lt"/>
              </a:rPr>
              <a:t>Maven项目对象模型</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，该模型中</a:t>
            </a:r>
            <a:r>
              <a:rPr sz="1800" dirty="0">
                <a:solidFill>
                  <a:schemeClr val="accent1"/>
                </a:solidFill>
                <a:latin typeface="微软雅黑" panose="020B0503020204020204" pitchFamily="34" charset="-122"/>
                <a:ea typeface="微软雅黑" panose="020B0503020204020204" pitchFamily="34" charset="-122"/>
                <a:cs typeface="+mn-ea"/>
                <a:sym typeface="+mn-lt"/>
              </a:rPr>
              <a:t>定义</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了对其它库的</a:t>
            </a:r>
            <a:r>
              <a:rPr sz="1800" dirty="0">
                <a:solidFill>
                  <a:schemeClr val="accent1"/>
                </a:solidFill>
                <a:latin typeface="微软雅黑" panose="020B0503020204020204" pitchFamily="34" charset="-122"/>
                <a:ea typeface="微软雅黑" panose="020B0503020204020204" pitchFamily="34" charset="-122"/>
                <a:cs typeface="+mn-ea"/>
                <a:sym typeface="+mn-lt"/>
              </a:rPr>
              <a:t>传递依赖</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Boot提供了</a:t>
            </a:r>
            <a:r>
              <a:rPr sz="1800" dirty="0">
                <a:solidFill>
                  <a:schemeClr val="accent1"/>
                </a:solidFill>
                <a:latin typeface="微软雅黑" panose="020B0503020204020204" pitchFamily="34" charset="-122"/>
                <a:ea typeface="微软雅黑" panose="020B0503020204020204" pitchFamily="34" charset="-122"/>
                <a:cs typeface="+mn-ea"/>
                <a:sym typeface="+mn-lt"/>
              </a:rPr>
              <a:t>众多起步依赖</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来</a:t>
            </a:r>
            <a:r>
              <a:rPr sz="1800" dirty="0">
                <a:solidFill>
                  <a:schemeClr val="accent1"/>
                </a:solidFill>
                <a:latin typeface="微软雅黑" panose="020B0503020204020204" pitchFamily="34" charset="-122"/>
                <a:ea typeface="微软雅黑" panose="020B0503020204020204" pitchFamily="34" charset="-122"/>
                <a:cs typeface="+mn-ea"/>
                <a:sym typeface="+mn-lt"/>
              </a:rPr>
              <a:t>降低</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项目依赖的</a:t>
            </a:r>
            <a:r>
              <a:rPr sz="1800" dirty="0">
                <a:solidFill>
                  <a:schemeClr val="accent1"/>
                </a:solidFill>
                <a:latin typeface="微软雅黑" panose="020B0503020204020204" pitchFamily="34" charset="-122"/>
                <a:ea typeface="微软雅黑" panose="020B0503020204020204" pitchFamily="34" charset="-122"/>
                <a:cs typeface="+mn-ea"/>
                <a:sym typeface="+mn-lt"/>
              </a:rPr>
              <a:t>复杂度</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indent="0" algn="just" fontAlgn="auto">
              <a:lnSpc>
                <a:spcPct val="150000"/>
              </a:lnSpc>
            </a:pPr>
            <a:r>
              <a:rPr sz="1800" dirty="0">
                <a:solidFill>
                  <a:schemeClr val="accent1"/>
                </a:solidFill>
                <a:latin typeface="微软雅黑" panose="020B0503020204020204" pitchFamily="34" charset="-122"/>
                <a:ea typeface="微软雅黑" panose="020B0503020204020204" pitchFamily="34" charset="-122"/>
                <a:cs typeface="+mn-ea"/>
                <a:sym typeface="+mn-lt"/>
              </a:rPr>
              <a:t>在Spring Boot入门案例</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中，项目的pom.xml文件中主要引入了</a:t>
            </a:r>
            <a:r>
              <a:rPr sz="1800" dirty="0">
                <a:solidFill>
                  <a:schemeClr val="accent1"/>
                </a:solidFill>
                <a:latin typeface="微软雅黑" panose="020B0503020204020204" pitchFamily="34" charset="-122"/>
                <a:ea typeface="微软雅黑" panose="020B0503020204020204" pitchFamily="34" charset="-122"/>
                <a:cs typeface="+mn-ea"/>
                <a:sym typeface="+mn-lt"/>
              </a:rPr>
              <a:t>两个起步依赖</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，分别是</a:t>
            </a:r>
            <a:r>
              <a:rPr sz="1800" dirty="0">
                <a:solidFill>
                  <a:schemeClr val="accent1"/>
                </a:solidFill>
                <a:latin typeface="微软雅黑" panose="020B0503020204020204" pitchFamily="34" charset="-122"/>
                <a:ea typeface="微软雅黑" panose="020B0503020204020204" pitchFamily="34" charset="-122"/>
                <a:cs typeface="+mn-ea"/>
                <a:sym typeface="+mn-lt"/>
              </a:rPr>
              <a:t>spring-boot-starter-parent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和</a:t>
            </a:r>
            <a:r>
              <a:rPr sz="1800" dirty="0">
                <a:solidFill>
                  <a:schemeClr val="accent1"/>
                </a:solidFill>
                <a:latin typeface="微软雅黑" panose="020B0503020204020204" pitchFamily="34" charset="-122"/>
                <a:ea typeface="微软雅黑" panose="020B0503020204020204" pitchFamily="34" charset="-122"/>
                <a:cs typeface="+mn-ea"/>
                <a:sym typeface="+mn-lt"/>
              </a:rPr>
              <a:t>spring-boot-starter-web</a:t>
            </a:r>
            <a:r>
              <a:rPr lang="zh-CN" sz="1800" dirty="0">
                <a:solidFill>
                  <a:schemeClr val="accent1"/>
                </a:solidFill>
                <a:latin typeface="微软雅黑" panose="020B0503020204020204" pitchFamily="34" charset="-122"/>
                <a:ea typeface="微软雅黑" panose="020B0503020204020204" pitchFamily="34" charset="-122"/>
                <a:cs typeface="+mn-ea"/>
                <a:sym typeface="+mn-lt"/>
              </a:rPr>
              <a:t>。</a:t>
            </a:r>
            <a:endParaRPr lang="zh-CN" sz="18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40" name="矩形 93"/>
          <p:cNvSpPr/>
          <p:nvPr>
            <p:custDataLst>
              <p:tags r:id="rId3"/>
            </p:custDataLst>
          </p:nvPr>
        </p:nvSpPr>
        <p:spPr>
          <a:xfrm>
            <a:off x="1148715" y="210693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41" name="矩形 93"/>
          <p:cNvSpPr/>
          <p:nvPr>
            <p:custDataLst>
              <p:tags r:id="rId4"/>
            </p:custDataLst>
          </p:nvPr>
        </p:nvSpPr>
        <p:spPr>
          <a:xfrm rot="10800000">
            <a:off x="10596880" y="439801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起步依赖</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18" name="组合 17"/>
          <p:cNvGrpSpPr/>
          <p:nvPr/>
        </p:nvGrpSpPr>
        <p:grpSpPr>
          <a:xfrm>
            <a:off x="2618507" y="1352751"/>
            <a:ext cx="6963152" cy="1440000"/>
            <a:chOff x="2655457" y="2246012"/>
            <a:chExt cx="6963152" cy="1440000"/>
          </a:xfrm>
        </p:grpSpPr>
        <p:sp>
          <p:nvSpPr>
            <p:cNvPr id="19" name="Rectangle 58"/>
            <p:cNvSpPr>
              <a:spLocks noChangeArrowheads="1"/>
            </p:cNvSpPr>
            <p:nvPr>
              <p:custDataLst>
                <p:tags r:id="rId1"/>
              </p:custDataLst>
            </p:nvPr>
          </p:nvSpPr>
          <p:spPr bwMode="auto">
            <a:xfrm rot="2700000">
              <a:off x="3737952" y="2246012"/>
              <a:ext cx="1440000" cy="1440000"/>
            </a:xfrm>
            <a:prstGeom prst="rect">
              <a:avLst/>
            </a:prstGeom>
            <a:solidFill>
              <a:srgbClr val="0070C0"/>
            </a:solidFill>
            <a:ln w="25400" cap="flat" cmpd="sng" algn="ctr">
              <a:noFill/>
              <a:prstDash val="solid"/>
            </a:ln>
            <a:effectLst>
              <a:outerShdw blurRad="190500" dist="38100" dir="2700000" algn="tl" rotWithShape="0">
                <a:prstClr val="black">
                  <a:alpha val="20000"/>
                </a:prstClr>
              </a:outerShdw>
            </a:effectLst>
          </p:spPr>
          <p:txBody>
            <a:bodyPr rtlCol="0" anchor="ctr"/>
            <a:lstStyle/>
            <a:p>
              <a:pPr algn="ctr"/>
              <a:endParaRPr lang="en-US" sz="1600" kern="0">
                <a:solidFill>
                  <a:schemeClr val="tx1">
                    <a:lumMod val="75000"/>
                    <a:lumOff val="2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0" name="Rectangle 58"/>
            <p:cNvSpPr>
              <a:spLocks noChangeArrowheads="1"/>
            </p:cNvSpPr>
            <p:nvPr>
              <p:custDataLst>
                <p:tags r:id="rId2"/>
              </p:custDataLst>
            </p:nvPr>
          </p:nvSpPr>
          <p:spPr bwMode="auto">
            <a:xfrm rot="2700000">
              <a:off x="5376000" y="2246012"/>
              <a:ext cx="1440000" cy="1440000"/>
            </a:xfrm>
            <a:prstGeom prst="rect">
              <a:avLst/>
            </a:prstGeom>
            <a:solidFill>
              <a:schemeClr val="bg1"/>
            </a:solidFill>
            <a:ln w="25400" cap="flat" cmpd="sng" algn="ctr">
              <a:noFill/>
              <a:prstDash val="solid"/>
            </a:ln>
            <a:effectLst>
              <a:outerShdw blurRad="190500" dist="38100" dir="2700000" algn="tl" rotWithShape="0">
                <a:prstClr val="black">
                  <a:alpha val="20000"/>
                </a:prstClr>
              </a:outerShdw>
            </a:effectLst>
          </p:spPr>
          <p:txBody>
            <a:bodyPr rtlCol="0" anchor="ctr"/>
            <a:lstStyle/>
            <a:p>
              <a:pPr algn="ctr"/>
              <a:endParaRPr lang="en-US" sz="1600" kern="0">
                <a:solidFill>
                  <a:schemeClr val="tx1">
                    <a:lumMod val="75000"/>
                    <a:lumOff val="2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1" name="Rectangle 58"/>
            <p:cNvSpPr>
              <a:spLocks noChangeArrowheads="1"/>
            </p:cNvSpPr>
            <p:nvPr>
              <p:custDataLst>
                <p:tags r:id="rId3"/>
              </p:custDataLst>
            </p:nvPr>
          </p:nvSpPr>
          <p:spPr bwMode="auto">
            <a:xfrm rot="2700000">
              <a:off x="7084003" y="2246012"/>
              <a:ext cx="1440000" cy="1440000"/>
            </a:xfrm>
            <a:prstGeom prst="rect">
              <a:avLst/>
            </a:prstGeom>
            <a:solidFill>
              <a:srgbClr val="0070C0"/>
            </a:solidFill>
            <a:ln w="25400" cap="flat" cmpd="sng" algn="ctr">
              <a:noFill/>
              <a:prstDash val="solid"/>
            </a:ln>
            <a:effectLst>
              <a:outerShdw blurRad="190500" dist="38100" dir="2700000" algn="tl" rotWithShape="0">
                <a:prstClr val="black">
                  <a:alpha val="20000"/>
                </a:prstClr>
              </a:outerShdw>
            </a:effectLst>
          </p:spPr>
          <p:txBody>
            <a:bodyPr rtlCol="0" anchor="ctr"/>
            <a:lstStyle/>
            <a:p>
              <a:pPr algn="ctr"/>
              <a:endParaRPr lang="en-US" sz="1600" kern="0">
                <a:solidFill>
                  <a:schemeClr val="tx1">
                    <a:lumMod val="75000"/>
                    <a:lumOff val="2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2" name="Freeform 28"/>
            <p:cNvSpPr>
              <a:spLocks noEditPoints="1"/>
            </p:cNvSpPr>
            <p:nvPr>
              <p:custDataLst>
                <p:tags r:id="rId4"/>
              </p:custDataLst>
            </p:nvPr>
          </p:nvSpPr>
          <p:spPr bwMode="auto">
            <a:xfrm>
              <a:off x="5723670" y="2607118"/>
              <a:ext cx="721832" cy="688172"/>
            </a:xfrm>
            <a:custGeom>
              <a:avLst/>
              <a:gdLst>
                <a:gd name="T0" fmla="*/ 188 w 490"/>
                <a:gd name="T1" fmla="*/ 199 h 467"/>
                <a:gd name="T2" fmla="*/ 162 w 490"/>
                <a:gd name="T3" fmla="*/ 123 h 467"/>
                <a:gd name="T4" fmla="*/ 162 w 490"/>
                <a:gd name="T5" fmla="*/ 117 h 467"/>
                <a:gd name="T6" fmla="*/ 329 w 490"/>
                <a:gd name="T7" fmla="*/ 117 h 467"/>
                <a:gd name="T8" fmla="*/ 329 w 490"/>
                <a:gd name="T9" fmla="*/ 123 h 467"/>
                <a:gd name="T10" fmla="*/ 303 w 490"/>
                <a:gd name="T11" fmla="*/ 199 h 467"/>
                <a:gd name="T12" fmla="*/ 391 w 490"/>
                <a:gd name="T13" fmla="*/ 244 h 467"/>
                <a:gd name="T14" fmla="*/ 445 w 490"/>
                <a:gd name="T15" fmla="*/ 172 h 467"/>
                <a:gd name="T16" fmla="*/ 445 w 490"/>
                <a:gd name="T17" fmla="*/ 172 h 467"/>
                <a:gd name="T18" fmla="*/ 407 w 490"/>
                <a:gd name="T19" fmla="*/ 94 h 467"/>
                <a:gd name="T20" fmla="*/ 375 w 490"/>
                <a:gd name="T21" fmla="*/ 93 h 467"/>
                <a:gd name="T22" fmla="*/ 337 w 490"/>
                <a:gd name="T23" fmla="*/ 172 h 467"/>
                <a:gd name="T24" fmla="*/ 337 w 490"/>
                <a:gd name="T25" fmla="*/ 172 h 467"/>
                <a:gd name="T26" fmla="*/ 391 w 490"/>
                <a:gd name="T27" fmla="*/ 244 h 467"/>
                <a:gd name="T28" fmla="*/ 344 w 490"/>
                <a:gd name="T29" fmla="*/ 173 h 467"/>
                <a:gd name="T30" fmla="*/ 349 w 490"/>
                <a:gd name="T31" fmla="*/ 148 h 467"/>
                <a:gd name="T32" fmla="*/ 430 w 490"/>
                <a:gd name="T33" fmla="*/ 134 h 467"/>
                <a:gd name="T34" fmla="*/ 434 w 490"/>
                <a:gd name="T35" fmla="*/ 160 h 467"/>
                <a:gd name="T36" fmla="*/ 422 w 490"/>
                <a:gd name="T37" fmla="*/ 217 h 467"/>
                <a:gd name="T38" fmla="*/ 360 w 490"/>
                <a:gd name="T39" fmla="*/ 217 h 467"/>
                <a:gd name="T40" fmla="*/ 137 w 490"/>
                <a:gd name="T41" fmla="*/ 221 h 467"/>
                <a:gd name="T42" fmla="*/ 154 w 490"/>
                <a:gd name="T43" fmla="*/ 172 h 467"/>
                <a:gd name="T44" fmla="*/ 154 w 490"/>
                <a:gd name="T45" fmla="*/ 168 h 467"/>
                <a:gd name="T46" fmla="*/ 99 w 490"/>
                <a:gd name="T47" fmla="*/ 92 h 467"/>
                <a:gd name="T48" fmla="*/ 46 w 490"/>
                <a:gd name="T49" fmla="*/ 168 h 467"/>
                <a:gd name="T50" fmla="*/ 46 w 490"/>
                <a:gd name="T51" fmla="*/ 172 h 467"/>
                <a:gd name="T52" fmla="*/ 62 w 490"/>
                <a:gd name="T53" fmla="*/ 221 h 467"/>
                <a:gd name="T54" fmla="*/ 68 w 490"/>
                <a:gd name="T55" fmla="*/ 217 h 467"/>
                <a:gd name="T56" fmla="*/ 56 w 490"/>
                <a:gd name="T57" fmla="*/ 160 h 467"/>
                <a:gd name="T58" fmla="*/ 61 w 490"/>
                <a:gd name="T59" fmla="*/ 134 h 467"/>
                <a:gd name="T60" fmla="*/ 142 w 490"/>
                <a:gd name="T61" fmla="*/ 148 h 467"/>
                <a:gd name="T62" fmla="*/ 146 w 490"/>
                <a:gd name="T63" fmla="*/ 173 h 467"/>
                <a:gd name="T64" fmla="*/ 100 w 490"/>
                <a:gd name="T65" fmla="*/ 237 h 467"/>
                <a:gd name="T66" fmla="*/ 262 w 490"/>
                <a:gd name="T67" fmla="*/ 291 h 467"/>
                <a:gd name="T68" fmla="*/ 252 w 490"/>
                <a:gd name="T69" fmla="*/ 313 h 467"/>
                <a:gd name="T70" fmla="*/ 314 w 490"/>
                <a:gd name="T71" fmla="*/ 264 h 467"/>
                <a:gd name="T72" fmla="*/ 402 w 490"/>
                <a:gd name="T73" fmla="*/ 437 h 467"/>
                <a:gd name="T74" fmla="*/ 119 w 490"/>
                <a:gd name="T75" fmla="*/ 467 h 467"/>
                <a:gd name="T76" fmla="*/ 88 w 490"/>
                <a:gd name="T77" fmla="*/ 334 h 467"/>
                <a:gd name="T78" fmla="*/ 231 w 490"/>
                <a:gd name="T79" fmla="*/ 413 h 467"/>
                <a:gd name="T80" fmla="*/ 238 w 490"/>
                <a:gd name="T81" fmla="*/ 308 h 467"/>
                <a:gd name="T82" fmla="*/ 229 w 490"/>
                <a:gd name="T83" fmla="*/ 288 h 467"/>
                <a:gd name="T84" fmla="*/ 259 w 490"/>
                <a:gd name="T85" fmla="*/ 286 h 467"/>
                <a:gd name="T86" fmla="*/ 262 w 490"/>
                <a:gd name="T87" fmla="*/ 291 h 467"/>
                <a:gd name="T88" fmla="*/ 490 w 490"/>
                <a:gd name="T89" fmla="*/ 305 h 467"/>
                <a:gd name="T90" fmla="*/ 412 w 490"/>
                <a:gd name="T91" fmla="*/ 312 h 467"/>
                <a:gd name="T92" fmla="*/ 416 w 490"/>
                <a:gd name="T93" fmla="*/ 388 h 467"/>
                <a:gd name="T94" fmla="*/ 490 w 490"/>
                <a:gd name="T95" fmla="*/ 371 h 467"/>
                <a:gd name="T96" fmla="*/ 16 w 490"/>
                <a:gd name="T97" fmla="*/ 388 h 467"/>
                <a:gd name="T98" fmla="*/ 74 w 490"/>
                <a:gd name="T99" fmla="*/ 334 h 467"/>
                <a:gd name="T100" fmla="*/ 139 w 490"/>
                <a:gd name="T101" fmla="*/ 260 h 467"/>
                <a:gd name="T102" fmla="*/ 0 w 490"/>
                <a:gd name="T103" fmla="*/ 371 h 467"/>
                <a:gd name="T104" fmla="*/ 245 w 490"/>
                <a:gd name="T105" fmla="*/ 223 h 467"/>
                <a:gd name="T106" fmla="*/ 317 w 490"/>
                <a:gd name="T107" fmla="*/ 124 h 467"/>
                <a:gd name="T108" fmla="*/ 310 w 490"/>
                <a:gd name="T109" fmla="*/ 85 h 467"/>
                <a:gd name="T110" fmla="*/ 274 w 490"/>
                <a:gd name="T111" fmla="*/ 61 h 467"/>
                <a:gd name="T112" fmla="*/ 216 w 490"/>
                <a:gd name="T113" fmla="*/ 61 h 467"/>
                <a:gd name="T114" fmla="*/ 185 w 490"/>
                <a:gd name="T115" fmla="*/ 64 h 467"/>
                <a:gd name="T116" fmla="*/ 178 w 490"/>
                <a:gd name="T117" fmla="*/ 105 h 467"/>
                <a:gd name="T118" fmla="*/ 197 w 490"/>
                <a:gd name="T119" fmla="*/ 192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90" h="467">
                  <a:moveTo>
                    <a:pt x="245" y="235"/>
                  </a:moveTo>
                  <a:cubicBezTo>
                    <a:pt x="224" y="235"/>
                    <a:pt x="203" y="220"/>
                    <a:pt x="188" y="199"/>
                  </a:cubicBezTo>
                  <a:cubicBezTo>
                    <a:pt x="172" y="178"/>
                    <a:pt x="162" y="150"/>
                    <a:pt x="162" y="123"/>
                  </a:cubicBezTo>
                  <a:cubicBezTo>
                    <a:pt x="162" y="123"/>
                    <a:pt x="162" y="123"/>
                    <a:pt x="162" y="123"/>
                  </a:cubicBezTo>
                  <a:cubicBezTo>
                    <a:pt x="162" y="122"/>
                    <a:pt x="162" y="122"/>
                    <a:pt x="162" y="122"/>
                  </a:cubicBezTo>
                  <a:cubicBezTo>
                    <a:pt x="162" y="121"/>
                    <a:pt x="162" y="119"/>
                    <a:pt x="162" y="117"/>
                  </a:cubicBezTo>
                  <a:cubicBezTo>
                    <a:pt x="162" y="52"/>
                    <a:pt x="151" y="0"/>
                    <a:pt x="245" y="0"/>
                  </a:cubicBezTo>
                  <a:cubicBezTo>
                    <a:pt x="340" y="0"/>
                    <a:pt x="329" y="52"/>
                    <a:pt x="329" y="117"/>
                  </a:cubicBezTo>
                  <a:cubicBezTo>
                    <a:pt x="329" y="119"/>
                    <a:pt x="329" y="121"/>
                    <a:pt x="329" y="122"/>
                  </a:cubicBezTo>
                  <a:cubicBezTo>
                    <a:pt x="329" y="123"/>
                    <a:pt x="329" y="123"/>
                    <a:pt x="329" y="123"/>
                  </a:cubicBezTo>
                  <a:cubicBezTo>
                    <a:pt x="329" y="123"/>
                    <a:pt x="329" y="123"/>
                    <a:pt x="329" y="123"/>
                  </a:cubicBezTo>
                  <a:cubicBezTo>
                    <a:pt x="329" y="150"/>
                    <a:pt x="318" y="178"/>
                    <a:pt x="303" y="199"/>
                  </a:cubicBezTo>
                  <a:cubicBezTo>
                    <a:pt x="287" y="220"/>
                    <a:pt x="266" y="235"/>
                    <a:pt x="245" y="235"/>
                  </a:cubicBezTo>
                  <a:close/>
                  <a:moveTo>
                    <a:pt x="391" y="244"/>
                  </a:moveTo>
                  <a:cubicBezTo>
                    <a:pt x="404" y="244"/>
                    <a:pt x="418" y="235"/>
                    <a:pt x="428" y="221"/>
                  </a:cubicBezTo>
                  <a:cubicBezTo>
                    <a:pt x="438" y="208"/>
                    <a:pt x="445" y="190"/>
                    <a:pt x="445" y="172"/>
                  </a:cubicBezTo>
                  <a:cubicBezTo>
                    <a:pt x="445" y="172"/>
                    <a:pt x="445" y="172"/>
                    <a:pt x="445" y="172"/>
                  </a:cubicBezTo>
                  <a:cubicBezTo>
                    <a:pt x="445" y="172"/>
                    <a:pt x="445" y="172"/>
                    <a:pt x="445" y="172"/>
                  </a:cubicBezTo>
                  <a:cubicBezTo>
                    <a:pt x="445" y="170"/>
                    <a:pt x="445" y="169"/>
                    <a:pt x="445" y="168"/>
                  </a:cubicBezTo>
                  <a:cubicBezTo>
                    <a:pt x="445" y="131"/>
                    <a:pt x="451" y="99"/>
                    <a:pt x="407" y="94"/>
                  </a:cubicBezTo>
                  <a:cubicBezTo>
                    <a:pt x="402" y="93"/>
                    <a:pt x="397" y="92"/>
                    <a:pt x="391" y="92"/>
                  </a:cubicBezTo>
                  <a:cubicBezTo>
                    <a:pt x="385" y="92"/>
                    <a:pt x="380" y="93"/>
                    <a:pt x="375" y="93"/>
                  </a:cubicBezTo>
                  <a:cubicBezTo>
                    <a:pt x="331" y="99"/>
                    <a:pt x="337" y="130"/>
                    <a:pt x="337" y="168"/>
                  </a:cubicBezTo>
                  <a:cubicBezTo>
                    <a:pt x="337" y="169"/>
                    <a:pt x="337" y="170"/>
                    <a:pt x="337" y="172"/>
                  </a:cubicBezTo>
                  <a:cubicBezTo>
                    <a:pt x="337" y="172"/>
                    <a:pt x="337" y="172"/>
                    <a:pt x="337" y="172"/>
                  </a:cubicBezTo>
                  <a:cubicBezTo>
                    <a:pt x="337" y="172"/>
                    <a:pt x="337" y="172"/>
                    <a:pt x="337" y="172"/>
                  </a:cubicBezTo>
                  <a:cubicBezTo>
                    <a:pt x="337" y="190"/>
                    <a:pt x="344" y="208"/>
                    <a:pt x="354" y="221"/>
                  </a:cubicBezTo>
                  <a:cubicBezTo>
                    <a:pt x="364" y="235"/>
                    <a:pt x="377" y="244"/>
                    <a:pt x="391" y="244"/>
                  </a:cubicBezTo>
                  <a:close/>
                  <a:moveTo>
                    <a:pt x="360" y="217"/>
                  </a:moveTo>
                  <a:cubicBezTo>
                    <a:pt x="351" y="204"/>
                    <a:pt x="345" y="188"/>
                    <a:pt x="344" y="173"/>
                  </a:cubicBezTo>
                  <a:cubicBezTo>
                    <a:pt x="348" y="160"/>
                    <a:pt x="348" y="160"/>
                    <a:pt x="348" y="160"/>
                  </a:cubicBezTo>
                  <a:cubicBezTo>
                    <a:pt x="349" y="156"/>
                    <a:pt x="349" y="152"/>
                    <a:pt x="349" y="148"/>
                  </a:cubicBezTo>
                  <a:cubicBezTo>
                    <a:pt x="349" y="142"/>
                    <a:pt x="349" y="138"/>
                    <a:pt x="352" y="134"/>
                  </a:cubicBezTo>
                  <a:cubicBezTo>
                    <a:pt x="354" y="127"/>
                    <a:pt x="429" y="127"/>
                    <a:pt x="430" y="134"/>
                  </a:cubicBezTo>
                  <a:cubicBezTo>
                    <a:pt x="433" y="138"/>
                    <a:pt x="433" y="142"/>
                    <a:pt x="433" y="148"/>
                  </a:cubicBezTo>
                  <a:cubicBezTo>
                    <a:pt x="433" y="152"/>
                    <a:pt x="433" y="156"/>
                    <a:pt x="434" y="160"/>
                  </a:cubicBezTo>
                  <a:cubicBezTo>
                    <a:pt x="437" y="173"/>
                    <a:pt x="437" y="173"/>
                    <a:pt x="437" y="173"/>
                  </a:cubicBezTo>
                  <a:cubicBezTo>
                    <a:pt x="437" y="188"/>
                    <a:pt x="431" y="204"/>
                    <a:pt x="422" y="217"/>
                  </a:cubicBezTo>
                  <a:cubicBezTo>
                    <a:pt x="413" y="229"/>
                    <a:pt x="402" y="237"/>
                    <a:pt x="391" y="237"/>
                  </a:cubicBezTo>
                  <a:cubicBezTo>
                    <a:pt x="380" y="237"/>
                    <a:pt x="368" y="229"/>
                    <a:pt x="360" y="217"/>
                  </a:cubicBezTo>
                  <a:close/>
                  <a:moveTo>
                    <a:pt x="100" y="244"/>
                  </a:moveTo>
                  <a:cubicBezTo>
                    <a:pt x="113" y="244"/>
                    <a:pt x="127" y="235"/>
                    <a:pt x="137" y="221"/>
                  </a:cubicBezTo>
                  <a:cubicBezTo>
                    <a:pt x="147" y="208"/>
                    <a:pt x="154" y="190"/>
                    <a:pt x="154" y="172"/>
                  </a:cubicBezTo>
                  <a:cubicBezTo>
                    <a:pt x="154" y="172"/>
                    <a:pt x="154" y="172"/>
                    <a:pt x="154" y="172"/>
                  </a:cubicBezTo>
                  <a:cubicBezTo>
                    <a:pt x="154" y="172"/>
                    <a:pt x="154" y="172"/>
                    <a:pt x="154" y="172"/>
                  </a:cubicBezTo>
                  <a:cubicBezTo>
                    <a:pt x="154" y="170"/>
                    <a:pt x="154" y="169"/>
                    <a:pt x="154" y="168"/>
                  </a:cubicBezTo>
                  <a:cubicBezTo>
                    <a:pt x="154" y="130"/>
                    <a:pt x="160" y="99"/>
                    <a:pt x="114" y="93"/>
                  </a:cubicBezTo>
                  <a:cubicBezTo>
                    <a:pt x="110" y="92"/>
                    <a:pt x="105" y="92"/>
                    <a:pt x="99" y="92"/>
                  </a:cubicBezTo>
                  <a:cubicBezTo>
                    <a:pt x="93" y="92"/>
                    <a:pt x="87" y="93"/>
                    <a:pt x="82" y="94"/>
                  </a:cubicBezTo>
                  <a:cubicBezTo>
                    <a:pt x="40" y="100"/>
                    <a:pt x="46" y="131"/>
                    <a:pt x="46" y="168"/>
                  </a:cubicBezTo>
                  <a:cubicBezTo>
                    <a:pt x="46" y="169"/>
                    <a:pt x="46" y="170"/>
                    <a:pt x="46" y="172"/>
                  </a:cubicBezTo>
                  <a:cubicBezTo>
                    <a:pt x="46" y="172"/>
                    <a:pt x="46" y="172"/>
                    <a:pt x="46" y="172"/>
                  </a:cubicBezTo>
                  <a:cubicBezTo>
                    <a:pt x="46" y="172"/>
                    <a:pt x="46" y="172"/>
                    <a:pt x="46" y="172"/>
                  </a:cubicBezTo>
                  <a:cubicBezTo>
                    <a:pt x="46" y="190"/>
                    <a:pt x="52" y="208"/>
                    <a:pt x="62" y="221"/>
                  </a:cubicBezTo>
                  <a:cubicBezTo>
                    <a:pt x="72" y="235"/>
                    <a:pt x="86" y="244"/>
                    <a:pt x="100" y="244"/>
                  </a:cubicBezTo>
                  <a:close/>
                  <a:moveTo>
                    <a:pt x="68" y="217"/>
                  </a:moveTo>
                  <a:cubicBezTo>
                    <a:pt x="59" y="204"/>
                    <a:pt x="53" y="188"/>
                    <a:pt x="53" y="173"/>
                  </a:cubicBezTo>
                  <a:cubicBezTo>
                    <a:pt x="56" y="160"/>
                    <a:pt x="56" y="160"/>
                    <a:pt x="56" y="160"/>
                  </a:cubicBezTo>
                  <a:cubicBezTo>
                    <a:pt x="57" y="156"/>
                    <a:pt x="57" y="152"/>
                    <a:pt x="58" y="148"/>
                  </a:cubicBezTo>
                  <a:cubicBezTo>
                    <a:pt x="58" y="142"/>
                    <a:pt x="58" y="138"/>
                    <a:pt x="61" y="134"/>
                  </a:cubicBezTo>
                  <a:cubicBezTo>
                    <a:pt x="63" y="127"/>
                    <a:pt x="138" y="127"/>
                    <a:pt x="139" y="134"/>
                  </a:cubicBezTo>
                  <a:cubicBezTo>
                    <a:pt x="141" y="138"/>
                    <a:pt x="142" y="142"/>
                    <a:pt x="142" y="148"/>
                  </a:cubicBezTo>
                  <a:cubicBezTo>
                    <a:pt x="142" y="152"/>
                    <a:pt x="142" y="156"/>
                    <a:pt x="143" y="160"/>
                  </a:cubicBezTo>
                  <a:cubicBezTo>
                    <a:pt x="146" y="173"/>
                    <a:pt x="146" y="173"/>
                    <a:pt x="146" y="173"/>
                  </a:cubicBezTo>
                  <a:cubicBezTo>
                    <a:pt x="146" y="188"/>
                    <a:pt x="140" y="204"/>
                    <a:pt x="131" y="217"/>
                  </a:cubicBezTo>
                  <a:cubicBezTo>
                    <a:pt x="122" y="229"/>
                    <a:pt x="111" y="237"/>
                    <a:pt x="100" y="237"/>
                  </a:cubicBezTo>
                  <a:cubicBezTo>
                    <a:pt x="89" y="237"/>
                    <a:pt x="77" y="229"/>
                    <a:pt x="68" y="217"/>
                  </a:cubicBezTo>
                  <a:close/>
                  <a:moveTo>
                    <a:pt x="262" y="291"/>
                  </a:moveTo>
                  <a:cubicBezTo>
                    <a:pt x="253" y="308"/>
                    <a:pt x="253" y="308"/>
                    <a:pt x="253" y="308"/>
                  </a:cubicBezTo>
                  <a:cubicBezTo>
                    <a:pt x="252" y="310"/>
                    <a:pt x="251" y="311"/>
                    <a:pt x="252" y="313"/>
                  </a:cubicBezTo>
                  <a:cubicBezTo>
                    <a:pt x="260" y="412"/>
                    <a:pt x="260" y="412"/>
                    <a:pt x="260" y="412"/>
                  </a:cubicBezTo>
                  <a:cubicBezTo>
                    <a:pt x="285" y="360"/>
                    <a:pt x="299" y="326"/>
                    <a:pt x="314" y="264"/>
                  </a:cubicBezTo>
                  <a:cubicBezTo>
                    <a:pt x="364" y="275"/>
                    <a:pt x="402" y="298"/>
                    <a:pt x="402" y="334"/>
                  </a:cubicBezTo>
                  <a:cubicBezTo>
                    <a:pt x="402" y="437"/>
                    <a:pt x="402" y="437"/>
                    <a:pt x="402" y="437"/>
                  </a:cubicBezTo>
                  <a:cubicBezTo>
                    <a:pt x="402" y="454"/>
                    <a:pt x="388" y="467"/>
                    <a:pt x="371" y="467"/>
                  </a:cubicBezTo>
                  <a:cubicBezTo>
                    <a:pt x="287" y="467"/>
                    <a:pt x="203" y="467"/>
                    <a:pt x="119" y="467"/>
                  </a:cubicBezTo>
                  <a:cubicBezTo>
                    <a:pt x="102" y="467"/>
                    <a:pt x="88" y="454"/>
                    <a:pt x="88" y="437"/>
                  </a:cubicBezTo>
                  <a:cubicBezTo>
                    <a:pt x="88" y="402"/>
                    <a:pt x="88" y="368"/>
                    <a:pt x="88" y="334"/>
                  </a:cubicBezTo>
                  <a:cubicBezTo>
                    <a:pt x="88" y="298"/>
                    <a:pt x="126" y="275"/>
                    <a:pt x="176" y="264"/>
                  </a:cubicBezTo>
                  <a:cubicBezTo>
                    <a:pt x="191" y="327"/>
                    <a:pt x="206" y="360"/>
                    <a:pt x="231" y="413"/>
                  </a:cubicBezTo>
                  <a:cubicBezTo>
                    <a:pt x="239" y="313"/>
                    <a:pt x="239" y="313"/>
                    <a:pt x="239" y="313"/>
                  </a:cubicBezTo>
                  <a:cubicBezTo>
                    <a:pt x="239" y="311"/>
                    <a:pt x="239" y="310"/>
                    <a:pt x="238" y="308"/>
                  </a:cubicBezTo>
                  <a:cubicBezTo>
                    <a:pt x="229" y="291"/>
                    <a:pt x="229" y="291"/>
                    <a:pt x="229" y="291"/>
                  </a:cubicBezTo>
                  <a:cubicBezTo>
                    <a:pt x="228" y="290"/>
                    <a:pt x="228" y="289"/>
                    <a:pt x="229" y="288"/>
                  </a:cubicBezTo>
                  <a:cubicBezTo>
                    <a:pt x="229" y="287"/>
                    <a:pt x="230" y="286"/>
                    <a:pt x="231" y="286"/>
                  </a:cubicBezTo>
                  <a:cubicBezTo>
                    <a:pt x="241" y="286"/>
                    <a:pt x="250" y="286"/>
                    <a:pt x="259" y="286"/>
                  </a:cubicBezTo>
                  <a:cubicBezTo>
                    <a:pt x="261" y="286"/>
                    <a:pt x="262" y="287"/>
                    <a:pt x="262" y="288"/>
                  </a:cubicBezTo>
                  <a:cubicBezTo>
                    <a:pt x="263" y="289"/>
                    <a:pt x="263" y="290"/>
                    <a:pt x="262" y="291"/>
                  </a:cubicBezTo>
                  <a:close/>
                  <a:moveTo>
                    <a:pt x="490" y="371"/>
                  </a:moveTo>
                  <a:cubicBezTo>
                    <a:pt x="490" y="305"/>
                    <a:pt x="490" y="305"/>
                    <a:pt x="490" y="305"/>
                  </a:cubicBezTo>
                  <a:cubicBezTo>
                    <a:pt x="490" y="263"/>
                    <a:pt x="410" y="248"/>
                    <a:pt x="351" y="260"/>
                  </a:cubicBezTo>
                  <a:cubicBezTo>
                    <a:pt x="376" y="269"/>
                    <a:pt x="402" y="286"/>
                    <a:pt x="412" y="312"/>
                  </a:cubicBezTo>
                  <a:cubicBezTo>
                    <a:pt x="415" y="319"/>
                    <a:pt x="416" y="326"/>
                    <a:pt x="416" y="334"/>
                  </a:cubicBezTo>
                  <a:cubicBezTo>
                    <a:pt x="416" y="388"/>
                    <a:pt x="416" y="388"/>
                    <a:pt x="416" y="388"/>
                  </a:cubicBezTo>
                  <a:cubicBezTo>
                    <a:pt x="435" y="388"/>
                    <a:pt x="454" y="388"/>
                    <a:pt x="474" y="388"/>
                  </a:cubicBezTo>
                  <a:cubicBezTo>
                    <a:pt x="483" y="388"/>
                    <a:pt x="490" y="380"/>
                    <a:pt x="490" y="371"/>
                  </a:cubicBezTo>
                  <a:close/>
                  <a:moveTo>
                    <a:pt x="0" y="371"/>
                  </a:moveTo>
                  <a:cubicBezTo>
                    <a:pt x="0" y="380"/>
                    <a:pt x="7" y="388"/>
                    <a:pt x="16" y="388"/>
                  </a:cubicBezTo>
                  <a:cubicBezTo>
                    <a:pt x="36" y="388"/>
                    <a:pt x="55" y="388"/>
                    <a:pt x="74" y="388"/>
                  </a:cubicBezTo>
                  <a:cubicBezTo>
                    <a:pt x="74" y="334"/>
                    <a:pt x="74" y="334"/>
                    <a:pt x="74" y="334"/>
                  </a:cubicBezTo>
                  <a:cubicBezTo>
                    <a:pt x="74" y="326"/>
                    <a:pt x="75" y="319"/>
                    <a:pt x="78" y="312"/>
                  </a:cubicBezTo>
                  <a:cubicBezTo>
                    <a:pt x="88" y="286"/>
                    <a:pt x="114" y="269"/>
                    <a:pt x="139" y="260"/>
                  </a:cubicBezTo>
                  <a:cubicBezTo>
                    <a:pt x="80" y="248"/>
                    <a:pt x="0" y="263"/>
                    <a:pt x="0" y="305"/>
                  </a:cubicBezTo>
                  <a:cubicBezTo>
                    <a:pt x="0" y="327"/>
                    <a:pt x="0" y="349"/>
                    <a:pt x="0" y="371"/>
                  </a:cubicBezTo>
                  <a:close/>
                  <a:moveTo>
                    <a:pt x="197" y="192"/>
                  </a:moveTo>
                  <a:cubicBezTo>
                    <a:pt x="211" y="210"/>
                    <a:pt x="228" y="223"/>
                    <a:pt x="245" y="223"/>
                  </a:cubicBezTo>
                  <a:cubicBezTo>
                    <a:pt x="262" y="223"/>
                    <a:pt x="280" y="210"/>
                    <a:pt x="293" y="192"/>
                  </a:cubicBezTo>
                  <a:cubicBezTo>
                    <a:pt x="307" y="173"/>
                    <a:pt x="317" y="148"/>
                    <a:pt x="317" y="124"/>
                  </a:cubicBezTo>
                  <a:cubicBezTo>
                    <a:pt x="312" y="105"/>
                    <a:pt x="312" y="105"/>
                    <a:pt x="312" y="105"/>
                  </a:cubicBezTo>
                  <a:cubicBezTo>
                    <a:pt x="310" y="98"/>
                    <a:pt x="310" y="91"/>
                    <a:pt x="310" y="85"/>
                  </a:cubicBezTo>
                  <a:cubicBezTo>
                    <a:pt x="310" y="77"/>
                    <a:pt x="310" y="70"/>
                    <a:pt x="305" y="64"/>
                  </a:cubicBezTo>
                  <a:cubicBezTo>
                    <a:pt x="298" y="54"/>
                    <a:pt x="287" y="57"/>
                    <a:pt x="274" y="61"/>
                  </a:cubicBezTo>
                  <a:cubicBezTo>
                    <a:pt x="265" y="64"/>
                    <a:pt x="256" y="66"/>
                    <a:pt x="245" y="66"/>
                  </a:cubicBezTo>
                  <a:cubicBezTo>
                    <a:pt x="235" y="66"/>
                    <a:pt x="225" y="64"/>
                    <a:pt x="216" y="61"/>
                  </a:cubicBezTo>
                  <a:cubicBezTo>
                    <a:pt x="216" y="61"/>
                    <a:pt x="216" y="61"/>
                    <a:pt x="216" y="61"/>
                  </a:cubicBezTo>
                  <a:cubicBezTo>
                    <a:pt x="203" y="57"/>
                    <a:pt x="192" y="54"/>
                    <a:pt x="185" y="64"/>
                  </a:cubicBezTo>
                  <a:cubicBezTo>
                    <a:pt x="181" y="70"/>
                    <a:pt x="180" y="77"/>
                    <a:pt x="180" y="85"/>
                  </a:cubicBezTo>
                  <a:cubicBezTo>
                    <a:pt x="180" y="91"/>
                    <a:pt x="180" y="98"/>
                    <a:pt x="178" y="105"/>
                  </a:cubicBezTo>
                  <a:cubicBezTo>
                    <a:pt x="174" y="124"/>
                    <a:pt x="174" y="124"/>
                    <a:pt x="174" y="124"/>
                  </a:cubicBezTo>
                  <a:cubicBezTo>
                    <a:pt x="174" y="148"/>
                    <a:pt x="183" y="173"/>
                    <a:pt x="197" y="192"/>
                  </a:cubicBezTo>
                  <a:close/>
                </a:path>
              </a:pathLst>
            </a:custGeom>
            <a:solidFill>
              <a:srgbClr val="0070C0"/>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75000"/>
                    <a:lumOff val="2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3" name="Freeform 29"/>
            <p:cNvSpPr>
              <a:spLocks noEditPoints="1"/>
            </p:cNvSpPr>
            <p:nvPr>
              <p:custDataLst>
                <p:tags r:id="rId5"/>
              </p:custDataLst>
            </p:nvPr>
          </p:nvSpPr>
          <p:spPr bwMode="auto">
            <a:xfrm>
              <a:off x="4193165" y="2651859"/>
              <a:ext cx="506744" cy="598693"/>
            </a:xfrm>
            <a:custGeom>
              <a:avLst/>
              <a:gdLst>
                <a:gd name="T0" fmla="*/ 344 w 420"/>
                <a:gd name="T1" fmla="*/ 0 h 496"/>
                <a:gd name="T2" fmla="*/ 332 w 420"/>
                <a:gd name="T3" fmla="*/ 79 h 496"/>
                <a:gd name="T4" fmla="*/ 347 w 420"/>
                <a:gd name="T5" fmla="*/ 92 h 496"/>
                <a:gd name="T6" fmla="*/ 360 w 420"/>
                <a:gd name="T7" fmla="*/ 13 h 496"/>
                <a:gd name="T8" fmla="*/ 193 w 420"/>
                <a:gd name="T9" fmla="*/ 362 h 496"/>
                <a:gd name="T10" fmla="*/ 145 w 420"/>
                <a:gd name="T11" fmla="*/ 410 h 496"/>
                <a:gd name="T12" fmla="*/ 193 w 420"/>
                <a:gd name="T13" fmla="*/ 362 h 496"/>
                <a:gd name="T14" fmla="*/ 229 w 420"/>
                <a:gd name="T15" fmla="*/ 362 h 496"/>
                <a:gd name="T16" fmla="*/ 276 w 420"/>
                <a:gd name="T17" fmla="*/ 410 h 496"/>
                <a:gd name="T18" fmla="*/ 110 w 420"/>
                <a:gd name="T19" fmla="*/ 362 h 496"/>
                <a:gd name="T20" fmla="*/ 62 w 420"/>
                <a:gd name="T21" fmla="*/ 410 h 496"/>
                <a:gd name="T22" fmla="*/ 110 w 420"/>
                <a:gd name="T23" fmla="*/ 362 h 496"/>
                <a:gd name="T24" fmla="*/ 312 w 420"/>
                <a:gd name="T25" fmla="*/ 291 h 496"/>
                <a:gd name="T26" fmla="*/ 360 w 420"/>
                <a:gd name="T27" fmla="*/ 338 h 496"/>
                <a:gd name="T28" fmla="*/ 193 w 420"/>
                <a:gd name="T29" fmla="*/ 291 h 496"/>
                <a:gd name="T30" fmla="*/ 145 w 420"/>
                <a:gd name="T31" fmla="*/ 338 h 496"/>
                <a:gd name="T32" fmla="*/ 193 w 420"/>
                <a:gd name="T33" fmla="*/ 291 h 496"/>
                <a:gd name="T34" fmla="*/ 229 w 420"/>
                <a:gd name="T35" fmla="*/ 291 h 496"/>
                <a:gd name="T36" fmla="*/ 276 w 420"/>
                <a:gd name="T37" fmla="*/ 338 h 496"/>
                <a:gd name="T38" fmla="*/ 110 w 420"/>
                <a:gd name="T39" fmla="*/ 291 h 496"/>
                <a:gd name="T40" fmla="*/ 62 w 420"/>
                <a:gd name="T41" fmla="*/ 338 h 496"/>
                <a:gd name="T42" fmla="*/ 110 w 420"/>
                <a:gd name="T43" fmla="*/ 291 h 496"/>
                <a:gd name="T44" fmla="*/ 312 w 420"/>
                <a:gd name="T45" fmla="*/ 219 h 496"/>
                <a:gd name="T46" fmla="*/ 360 w 420"/>
                <a:gd name="T47" fmla="*/ 267 h 496"/>
                <a:gd name="T48" fmla="*/ 193 w 420"/>
                <a:gd name="T49" fmla="*/ 219 h 496"/>
                <a:gd name="T50" fmla="*/ 145 w 420"/>
                <a:gd name="T51" fmla="*/ 267 h 496"/>
                <a:gd name="T52" fmla="*/ 193 w 420"/>
                <a:gd name="T53" fmla="*/ 219 h 496"/>
                <a:gd name="T54" fmla="*/ 229 w 420"/>
                <a:gd name="T55" fmla="*/ 219 h 496"/>
                <a:gd name="T56" fmla="*/ 276 w 420"/>
                <a:gd name="T57" fmla="*/ 267 h 496"/>
                <a:gd name="T58" fmla="*/ 77 w 420"/>
                <a:gd name="T59" fmla="*/ 0 h 496"/>
                <a:gd name="T60" fmla="*/ 62 w 420"/>
                <a:gd name="T61" fmla="*/ 13 h 496"/>
                <a:gd name="T62" fmla="*/ 75 w 420"/>
                <a:gd name="T63" fmla="*/ 92 h 496"/>
                <a:gd name="T64" fmla="*/ 90 w 420"/>
                <a:gd name="T65" fmla="*/ 79 h 496"/>
                <a:gd name="T66" fmla="*/ 77 w 420"/>
                <a:gd name="T67" fmla="*/ 0 h 496"/>
                <a:gd name="T68" fmla="*/ 392 w 420"/>
                <a:gd name="T69" fmla="*/ 441 h 496"/>
                <a:gd name="T70" fmla="*/ 34 w 420"/>
                <a:gd name="T71" fmla="*/ 446 h 496"/>
                <a:gd name="T72" fmla="*/ 28 w 420"/>
                <a:gd name="T73" fmla="*/ 185 h 496"/>
                <a:gd name="T74" fmla="*/ 386 w 420"/>
                <a:gd name="T75" fmla="*/ 180 h 496"/>
                <a:gd name="T76" fmla="*/ 392 w 420"/>
                <a:gd name="T77" fmla="*/ 460 h 496"/>
                <a:gd name="T78" fmla="*/ 28 w 420"/>
                <a:gd name="T79" fmla="*/ 463 h 496"/>
                <a:gd name="T80" fmla="*/ 392 w 420"/>
                <a:gd name="T81" fmla="*/ 460 h 496"/>
                <a:gd name="T82" fmla="*/ 392 w 420"/>
                <a:gd name="T83" fmla="*/ 481 h 496"/>
                <a:gd name="T84" fmla="*/ 28 w 420"/>
                <a:gd name="T85" fmla="*/ 478 h 496"/>
                <a:gd name="T86" fmla="*/ 386 w 420"/>
                <a:gd name="T87" fmla="*/ 41 h 496"/>
                <a:gd name="T88" fmla="*/ 420 w 420"/>
                <a:gd name="T89" fmla="*/ 463 h 496"/>
                <a:gd name="T90" fmla="*/ 34 w 420"/>
                <a:gd name="T91" fmla="*/ 496 h 496"/>
                <a:gd name="T92" fmla="*/ 0 w 420"/>
                <a:gd name="T93" fmla="*/ 75 h 496"/>
                <a:gd name="T94" fmla="*/ 51 w 420"/>
                <a:gd name="T95" fmla="*/ 41 h 496"/>
                <a:gd name="T96" fmla="*/ 69 w 420"/>
                <a:gd name="T97" fmla="*/ 106 h 496"/>
                <a:gd name="T98" fmla="*/ 101 w 420"/>
                <a:gd name="T99" fmla="*/ 88 h 496"/>
                <a:gd name="T100" fmla="*/ 321 w 420"/>
                <a:gd name="T101" fmla="*/ 41 h 496"/>
                <a:gd name="T102" fmla="*/ 339 w 420"/>
                <a:gd name="T103" fmla="*/ 106 h 496"/>
                <a:gd name="T104" fmla="*/ 370 w 420"/>
                <a:gd name="T105" fmla="*/ 88 h 496"/>
                <a:gd name="T106" fmla="*/ 386 w 420"/>
                <a:gd name="T107" fmla="*/ 41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0" h="496">
                  <a:moveTo>
                    <a:pt x="347" y="0"/>
                  </a:moveTo>
                  <a:cubicBezTo>
                    <a:pt x="346" y="0"/>
                    <a:pt x="345" y="0"/>
                    <a:pt x="344" y="0"/>
                  </a:cubicBezTo>
                  <a:cubicBezTo>
                    <a:pt x="337" y="0"/>
                    <a:pt x="332" y="6"/>
                    <a:pt x="332" y="13"/>
                  </a:cubicBezTo>
                  <a:cubicBezTo>
                    <a:pt x="332" y="79"/>
                    <a:pt x="332" y="79"/>
                    <a:pt x="332" y="79"/>
                  </a:cubicBezTo>
                  <a:cubicBezTo>
                    <a:pt x="332" y="87"/>
                    <a:pt x="337" y="92"/>
                    <a:pt x="344" y="92"/>
                  </a:cubicBezTo>
                  <a:cubicBezTo>
                    <a:pt x="345" y="92"/>
                    <a:pt x="346" y="92"/>
                    <a:pt x="347" y="92"/>
                  </a:cubicBezTo>
                  <a:cubicBezTo>
                    <a:pt x="354" y="92"/>
                    <a:pt x="360" y="87"/>
                    <a:pt x="360" y="79"/>
                  </a:cubicBezTo>
                  <a:cubicBezTo>
                    <a:pt x="360" y="13"/>
                    <a:pt x="360" y="13"/>
                    <a:pt x="360" y="13"/>
                  </a:cubicBezTo>
                  <a:cubicBezTo>
                    <a:pt x="360" y="6"/>
                    <a:pt x="354" y="0"/>
                    <a:pt x="347" y="0"/>
                  </a:cubicBezTo>
                  <a:close/>
                  <a:moveTo>
                    <a:pt x="193" y="362"/>
                  </a:moveTo>
                  <a:cubicBezTo>
                    <a:pt x="177" y="362"/>
                    <a:pt x="161" y="362"/>
                    <a:pt x="145" y="362"/>
                  </a:cubicBezTo>
                  <a:cubicBezTo>
                    <a:pt x="145" y="378"/>
                    <a:pt x="145" y="394"/>
                    <a:pt x="145" y="410"/>
                  </a:cubicBezTo>
                  <a:cubicBezTo>
                    <a:pt x="161" y="410"/>
                    <a:pt x="177" y="410"/>
                    <a:pt x="193" y="410"/>
                  </a:cubicBezTo>
                  <a:cubicBezTo>
                    <a:pt x="193" y="394"/>
                    <a:pt x="193" y="378"/>
                    <a:pt x="193" y="362"/>
                  </a:cubicBezTo>
                  <a:close/>
                  <a:moveTo>
                    <a:pt x="276" y="362"/>
                  </a:moveTo>
                  <a:cubicBezTo>
                    <a:pt x="260" y="362"/>
                    <a:pt x="245" y="362"/>
                    <a:pt x="229" y="362"/>
                  </a:cubicBezTo>
                  <a:cubicBezTo>
                    <a:pt x="229" y="378"/>
                    <a:pt x="229" y="394"/>
                    <a:pt x="229" y="410"/>
                  </a:cubicBezTo>
                  <a:cubicBezTo>
                    <a:pt x="245" y="410"/>
                    <a:pt x="260" y="410"/>
                    <a:pt x="276" y="410"/>
                  </a:cubicBezTo>
                  <a:cubicBezTo>
                    <a:pt x="276" y="394"/>
                    <a:pt x="276" y="378"/>
                    <a:pt x="276" y="362"/>
                  </a:cubicBezTo>
                  <a:close/>
                  <a:moveTo>
                    <a:pt x="110" y="362"/>
                  </a:moveTo>
                  <a:cubicBezTo>
                    <a:pt x="62" y="362"/>
                    <a:pt x="62" y="362"/>
                    <a:pt x="62" y="362"/>
                  </a:cubicBezTo>
                  <a:cubicBezTo>
                    <a:pt x="62" y="410"/>
                    <a:pt x="62" y="410"/>
                    <a:pt x="62" y="410"/>
                  </a:cubicBezTo>
                  <a:cubicBezTo>
                    <a:pt x="110" y="410"/>
                    <a:pt x="110" y="410"/>
                    <a:pt x="110" y="410"/>
                  </a:cubicBezTo>
                  <a:cubicBezTo>
                    <a:pt x="110" y="362"/>
                    <a:pt x="110" y="362"/>
                    <a:pt x="110" y="362"/>
                  </a:cubicBezTo>
                  <a:close/>
                  <a:moveTo>
                    <a:pt x="360" y="291"/>
                  </a:moveTo>
                  <a:cubicBezTo>
                    <a:pt x="312" y="291"/>
                    <a:pt x="312" y="291"/>
                    <a:pt x="312" y="291"/>
                  </a:cubicBezTo>
                  <a:cubicBezTo>
                    <a:pt x="312" y="338"/>
                    <a:pt x="312" y="338"/>
                    <a:pt x="312" y="338"/>
                  </a:cubicBezTo>
                  <a:cubicBezTo>
                    <a:pt x="360" y="338"/>
                    <a:pt x="360" y="338"/>
                    <a:pt x="360" y="338"/>
                  </a:cubicBezTo>
                  <a:cubicBezTo>
                    <a:pt x="360" y="291"/>
                    <a:pt x="360" y="291"/>
                    <a:pt x="360" y="291"/>
                  </a:cubicBezTo>
                  <a:close/>
                  <a:moveTo>
                    <a:pt x="193" y="291"/>
                  </a:moveTo>
                  <a:cubicBezTo>
                    <a:pt x="177" y="291"/>
                    <a:pt x="161" y="291"/>
                    <a:pt x="145" y="291"/>
                  </a:cubicBezTo>
                  <a:cubicBezTo>
                    <a:pt x="145" y="306"/>
                    <a:pt x="145" y="322"/>
                    <a:pt x="145" y="338"/>
                  </a:cubicBezTo>
                  <a:cubicBezTo>
                    <a:pt x="161" y="338"/>
                    <a:pt x="177" y="338"/>
                    <a:pt x="193" y="338"/>
                  </a:cubicBezTo>
                  <a:cubicBezTo>
                    <a:pt x="193" y="322"/>
                    <a:pt x="193" y="306"/>
                    <a:pt x="193" y="291"/>
                  </a:cubicBezTo>
                  <a:close/>
                  <a:moveTo>
                    <a:pt x="276" y="291"/>
                  </a:moveTo>
                  <a:cubicBezTo>
                    <a:pt x="260" y="291"/>
                    <a:pt x="245" y="291"/>
                    <a:pt x="229" y="291"/>
                  </a:cubicBezTo>
                  <a:cubicBezTo>
                    <a:pt x="229" y="306"/>
                    <a:pt x="229" y="322"/>
                    <a:pt x="229" y="338"/>
                  </a:cubicBezTo>
                  <a:cubicBezTo>
                    <a:pt x="245" y="338"/>
                    <a:pt x="260" y="338"/>
                    <a:pt x="276" y="338"/>
                  </a:cubicBezTo>
                  <a:cubicBezTo>
                    <a:pt x="276" y="322"/>
                    <a:pt x="276" y="306"/>
                    <a:pt x="276" y="291"/>
                  </a:cubicBezTo>
                  <a:close/>
                  <a:moveTo>
                    <a:pt x="110" y="291"/>
                  </a:moveTo>
                  <a:cubicBezTo>
                    <a:pt x="62" y="291"/>
                    <a:pt x="62" y="291"/>
                    <a:pt x="62" y="291"/>
                  </a:cubicBezTo>
                  <a:cubicBezTo>
                    <a:pt x="62" y="338"/>
                    <a:pt x="62" y="338"/>
                    <a:pt x="62" y="338"/>
                  </a:cubicBezTo>
                  <a:cubicBezTo>
                    <a:pt x="110" y="338"/>
                    <a:pt x="110" y="338"/>
                    <a:pt x="110" y="338"/>
                  </a:cubicBezTo>
                  <a:cubicBezTo>
                    <a:pt x="110" y="291"/>
                    <a:pt x="110" y="291"/>
                    <a:pt x="110" y="291"/>
                  </a:cubicBezTo>
                  <a:close/>
                  <a:moveTo>
                    <a:pt x="360" y="219"/>
                  </a:moveTo>
                  <a:cubicBezTo>
                    <a:pt x="312" y="219"/>
                    <a:pt x="312" y="219"/>
                    <a:pt x="312" y="219"/>
                  </a:cubicBezTo>
                  <a:cubicBezTo>
                    <a:pt x="312" y="267"/>
                    <a:pt x="312" y="267"/>
                    <a:pt x="312" y="267"/>
                  </a:cubicBezTo>
                  <a:cubicBezTo>
                    <a:pt x="360" y="267"/>
                    <a:pt x="360" y="267"/>
                    <a:pt x="360" y="267"/>
                  </a:cubicBezTo>
                  <a:cubicBezTo>
                    <a:pt x="360" y="219"/>
                    <a:pt x="360" y="219"/>
                    <a:pt x="360" y="219"/>
                  </a:cubicBezTo>
                  <a:close/>
                  <a:moveTo>
                    <a:pt x="193" y="219"/>
                  </a:moveTo>
                  <a:cubicBezTo>
                    <a:pt x="177" y="219"/>
                    <a:pt x="161" y="219"/>
                    <a:pt x="145" y="219"/>
                  </a:cubicBezTo>
                  <a:cubicBezTo>
                    <a:pt x="145" y="235"/>
                    <a:pt x="145" y="251"/>
                    <a:pt x="145" y="267"/>
                  </a:cubicBezTo>
                  <a:cubicBezTo>
                    <a:pt x="161" y="267"/>
                    <a:pt x="177" y="267"/>
                    <a:pt x="193" y="267"/>
                  </a:cubicBezTo>
                  <a:cubicBezTo>
                    <a:pt x="193" y="251"/>
                    <a:pt x="193" y="235"/>
                    <a:pt x="193" y="219"/>
                  </a:cubicBezTo>
                  <a:close/>
                  <a:moveTo>
                    <a:pt x="276" y="219"/>
                  </a:moveTo>
                  <a:cubicBezTo>
                    <a:pt x="260" y="219"/>
                    <a:pt x="245" y="219"/>
                    <a:pt x="229" y="219"/>
                  </a:cubicBezTo>
                  <a:cubicBezTo>
                    <a:pt x="229" y="235"/>
                    <a:pt x="229" y="251"/>
                    <a:pt x="229" y="267"/>
                  </a:cubicBezTo>
                  <a:cubicBezTo>
                    <a:pt x="245" y="267"/>
                    <a:pt x="260" y="267"/>
                    <a:pt x="276" y="267"/>
                  </a:cubicBezTo>
                  <a:cubicBezTo>
                    <a:pt x="276" y="251"/>
                    <a:pt x="276" y="235"/>
                    <a:pt x="276" y="219"/>
                  </a:cubicBezTo>
                  <a:close/>
                  <a:moveTo>
                    <a:pt x="77" y="0"/>
                  </a:moveTo>
                  <a:cubicBezTo>
                    <a:pt x="76" y="0"/>
                    <a:pt x="76" y="0"/>
                    <a:pt x="75" y="0"/>
                  </a:cubicBezTo>
                  <a:cubicBezTo>
                    <a:pt x="68" y="0"/>
                    <a:pt x="62" y="6"/>
                    <a:pt x="62" y="13"/>
                  </a:cubicBezTo>
                  <a:cubicBezTo>
                    <a:pt x="62" y="79"/>
                    <a:pt x="62" y="79"/>
                    <a:pt x="62" y="79"/>
                  </a:cubicBezTo>
                  <a:cubicBezTo>
                    <a:pt x="62" y="87"/>
                    <a:pt x="68" y="92"/>
                    <a:pt x="75" y="92"/>
                  </a:cubicBezTo>
                  <a:cubicBezTo>
                    <a:pt x="76" y="92"/>
                    <a:pt x="76" y="92"/>
                    <a:pt x="77" y="92"/>
                  </a:cubicBezTo>
                  <a:cubicBezTo>
                    <a:pt x="84" y="92"/>
                    <a:pt x="90" y="87"/>
                    <a:pt x="90" y="79"/>
                  </a:cubicBezTo>
                  <a:cubicBezTo>
                    <a:pt x="90" y="13"/>
                    <a:pt x="90" y="13"/>
                    <a:pt x="90" y="13"/>
                  </a:cubicBezTo>
                  <a:cubicBezTo>
                    <a:pt x="90" y="6"/>
                    <a:pt x="84" y="0"/>
                    <a:pt x="77" y="0"/>
                  </a:cubicBezTo>
                  <a:close/>
                  <a:moveTo>
                    <a:pt x="392" y="185"/>
                  </a:moveTo>
                  <a:cubicBezTo>
                    <a:pt x="392" y="441"/>
                    <a:pt x="392" y="441"/>
                    <a:pt x="392" y="441"/>
                  </a:cubicBezTo>
                  <a:cubicBezTo>
                    <a:pt x="392" y="443"/>
                    <a:pt x="389" y="446"/>
                    <a:pt x="386" y="446"/>
                  </a:cubicBezTo>
                  <a:cubicBezTo>
                    <a:pt x="34" y="446"/>
                    <a:pt x="34" y="446"/>
                    <a:pt x="34" y="446"/>
                  </a:cubicBezTo>
                  <a:cubicBezTo>
                    <a:pt x="31" y="446"/>
                    <a:pt x="28" y="443"/>
                    <a:pt x="28" y="441"/>
                  </a:cubicBezTo>
                  <a:cubicBezTo>
                    <a:pt x="28" y="185"/>
                    <a:pt x="28" y="185"/>
                    <a:pt x="28" y="185"/>
                  </a:cubicBezTo>
                  <a:cubicBezTo>
                    <a:pt x="28" y="182"/>
                    <a:pt x="31" y="180"/>
                    <a:pt x="34" y="180"/>
                  </a:cubicBezTo>
                  <a:cubicBezTo>
                    <a:pt x="386" y="180"/>
                    <a:pt x="386" y="180"/>
                    <a:pt x="386" y="180"/>
                  </a:cubicBezTo>
                  <a:cubicBezTo>
                    <a:pt x="389" y="180"/>
                    <a:pt x="392" y="182"/>
                    <a:pt x="392" y="185"/>
                  </a:cubicBezTo>
                  <a:close/>
                  <a:moveTo>
                    <a:pt x="392" y="460"/>
                  </a:moveTo>
                  <a:cubicBezTo>
                    <a:pt x="392" y="463"/>
                    <a:pt x="392" y="463"/>
                    <a:pt x="392" y="463"/>
                  </a:cubicBezTo>
                  <a:cubicBezTo>
                    <a:pt x="28" y="463"/>
                    <a:pt x="28" y="463"/>
                    <a:pt x="28" y="463"/>
                  </a:cubicBezTo>
                  <a:cubicBezTo>
                    <a:pt x="28" y="460"/>
                    <a:pt x="28" y="460"/>
                    <a:pt x="28" y="460"/>
                  </a:cubicBezTo>
                  <a:cubicBezTo>
                    <a:pt x="392" y="460"/>
                    <a:pt x="392" y="460"/>
                    <a:pt x="392" y="460"/>
                  </a:cubicBezTo>
                  <a:close/>
                  <a:moveTo>
                    <a:pt x="392" y="478"/>
                  </a:moveTo>
                  <a:cubicBezTo>
                    <a:pt x="392" y="481"/>
                    <a:pt x="392" y="481"/>
                    <a:pt x="392" y="481"/>
                  </a:cubicBezTo>
                  <a:cubicBezTo>
                    <a:pt x="28" y="481"/>
                    <a:pt x="28" y="481"/>
                    <a:pt x="28" y="481"/>
                  </a:cubicBezTo>
                  <a:cubicBezTo>
                    <a:pt x="28" y="478"/>
                    <a:pt x="28" y="478"/>
                    <a:pt x="28" y="478"/>
                  </a:cubicBezTo>
                  <a:cubicBezTo>
                    <a:pt x="392" y="478"/>
                    <a:pt x="392" y="478"/>
                    <a:pt x="392" y="478"/>
                  </a:cubicBezTo>
                  <a:close/>
                  <a:moveTo>
                    <a:pt x="386" y="41"/>
                  </a:moveTo>
                  <a:cubicBezTo>
                    <a:pt x="405" y="41"/>
                    <a:pt x="420" y="56"/>
                    <a:pt x="420" y="75"/>
                  </a:cubicBezTo>
                  <a:cubicBezTo>
                    <a:pt x="420" y="463"/>
                    <a:pt x="420" y="463"/>
                    <a:pt x="420" y="463"/>
                  </a:cubicBezTo>
                  <a:cubicBezTo>
                    <a:pt x="420" y="481"/>
                    <a:pt x="405" y="496"/>
                    <a:pt x="386" y="496"/>
                  </a:cubicBezTo>
                  <a:cubicBezTo>
                    <a:pt x="269" y="496"/>
                    <a:pt x="151" y="496"/>
                    <a:pt x="34" y="496"/>
                  </a:cubicBezTo>
                  <a:cubicBezTo>
                    <a:pt x="15" y="496"/>
                    <a:pt x="0" y="481"/>
                    <a:pt x="0" y="463"/>
                  </a:cubicBezTo>
                  <a:cubicBezTo>
                    <a:pt x="0" y="75"/>
                    <a:pt x="0" y="75"/>
                    <a:pt x="0" y="75"/>
                  </a:cubicBezTo>
                  <a:cubicBezTo>
                    <a:pt x="0" y="56"/>
                    <a:pt x="15" y="41"/>
                    <a:pt x="34" y="41"/>
                  </a:cubicBezTo>
                  <a:cubicBezTo>
                    <a:pt x="51" y="41"/>
                    <a:pt x="51" y="41"/>
                    <a:pt x="51" y="41"/>
                  </a:cubicBezTo>
                  <a:cubicBezTo>
                    <a:pt x="51" y="57"/>
                    <a:pt x="51" y="72"/>
                    <a:pt x="51" y="88"/>
                  </a:cubicBezTo>
                  <a:cubicBezTo>
                    <a:pt x="51" y="98"/>
                    <a:pt x="59" y="106"/>
                    <a:pt x="69" y="106"/>
                  </a:cubicBezTo>
                  <a:cubicBezTo>
                    <a:pt x="74" y="106"/>
                    <a:pt x="78" y="106"/>
                    <a:pt x="83" y="106"/>
                  </a:cubicBezTo>
                  <a:cubicBezTo>
                    <a:pt x="93" y="106"/>
                    <a:pt x="101" y="98"/>
                    <a:pt x="101" y="88"/>
                  </a:cubicBezTo>
                  <a:cubicBezTo>
                    <a:pt x="101" y="72"/>
                    <a:pt x="101" y="57"/>
                    <a:pt x="101" y="41"/>
                  </a:cubicBezTo>
                  <a:cubicBezTo>
                    <a:pt x="321" y="41"/>
                    <a:pt x="321" y="41"/>
                    <a:pt x="321" y="41"/>
                  </a:cubicBezTo>
                  <a:cubicBezTo>
                    <a:pt x="321" y="57"/>
                    <a:pt x="321" y="72"/>
                    <a:pt x="321" y="88"/>
                  </a:cubicBezTo>
                  <a:cubicBezTo>
                    <a:pt x="321" y="98"/>
                    <a:pt x="329" y="106"/>
                    <a:pt x="339" y="106"/>
                  </a:cubicBezTo>
                  <a:cubicBezTo>
                    <a:pt x="343" y="106"/>
                    <a:pt x="348" y="106"/>
                    <a:pt x="352" y="106"/>
                  </a:cubicBezTo>
                  <a:cubicBezTo>
                    <a:pt x="362" y="106"/>
                    <a:pt x="370" y="98"/>
                    <a:pt x="370" y="88"/>
                  </a:cubicBezTo>
                  <a:cubicBezTo>
                    <a:pt x="370" y="72"/>
                    <a:pt x="370" y="57"/>
                    <a:pt x="370" y="41"/>
                  </a:cubicBezTo>
                  <a:lnTo>
                    <a:pt x="386" y="41"/>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75000"/>
                    <a:lumOff val="2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4" name="Freeform 30"/>
            <p:cNvSpPr>
              <a:spLocks noEditPoints="1"/>
            </p:cNvSpPr>
            <p:nvPr>
              <p:custDataLst>
                <p:tags r:id="rId6"/>
              </p:custDataLst>
            </p:nvPr>
          </p:nvSpPr>
          <p:spPr bwMode="auto">
            <a:xfrm>
              <a:off x="7516809" y="2606482"/>
              <a:ext cx="551558" cy="689448"/>
            </a:xfrm>
            <a:custGeom>
              <a:avLst/>
              <a:gdLst>
                <a:gd name="T0" fmla="*/ 100 w 408"/>
                <a:gd name="T1" fmla="*/ 18 h 510"/>
                <a:gd name="T2" fmla="*/ 290 w 408"/>
                <a:gd name="T3" fmla="*/ 368 h 510"/>
                <a:gd name="T4" fmla="*/ 345 w 408"/>
                <a:gd name="T5" fmla="*/ 332 h 510"/>
                <a:gd name="T6" fmla="*/ 259 w 408"/>
                <a:gd name="T7" fmla="*/ 464 h 510"/>
                <a:gd name="T8" fmla="*/ 267 w 408"/>
                <a:gd name="T9" fmla="*/ 397 h 510"/>
                <a:gd name="T10" fmla="*/ 241 w 408"/>
                <a:gd name="T11" fmla="*/ 345 h 510"/>
                <a:gd name="T12" fmla="*/ 216 w 408"/>
                <a:gd name="T13" fmla="*/ 319 h 510"/>
                <a:gd name="T14" fmla="*/ 320 w 408"/>
                <a:gd name="T15" fmla="*/ 474 h 510"/>
                <a:gd name="T16" fmla="*/ 159 w 408"/>
                <a:gd name="T17" fmla="*/ 386 h 510"/>
                <a:gd name="T18" fmla="*/ 196 w 408"/>
                <a:gd name="T19" fmla="*/ 298 h 510"/>
                <a:gd name="T20" fmla="*/ 229 w 408"/>
                <a:gd name="T21" fmla="*/ 381 h 510"/>
                <a:gd name="T22" fmla="*/ 338 w 408"/>
                <a:gd name="T23" fmla="*/ 391 h 510"/>
                <a:gd name="T24" fmla="*/ 278 w 408"/>
                <a:gd name="T25" fmla="*/ 440 h 510"/>
                <a:gd name="T26" fmla="*/ 289 w 408"/>
                <a:gd name="T27" fmla="*/ 332 h 510"/>
                <a:gd name="T28" fmla="*/ 126 w 408"/>
                <a:gd name="T29" fmla="*/ 86 h 510"/>
                <a:gd name="T30" fmla="*/ 138 w 408"/>
                <a:gd name="T31" fmla="*/ 19 h 510"/>
                <a:gd name="T32" fmla="*/ 217 w 408"/>
                <a:gd name="T33" fmla="*/ 61 h 510"/>
                <a:gd name="T34" fmla="*/ 127 w 408"/>
                <a:gd name="T35" fmla="*/ 22 h 510"/>
                <a:gd name="T36" fmla="*/ 244 w 408"/>
                <a:gd name="T37" fmla="*/ 59 h 510"/>
                <a:gd name="T38" fmla="*/ 134 w 408"/>
                <a:gd name="T39" fmla="*/ 343 h 510"/>
                <a:gd name="T40" fmla="*/ 87 w 408"/>
                <a:gd name="T41" fmla="*/ 290 h 510"/>
                <a:gd name="T42" fmla="*/ 86 w 408"/>
                <a:gd name="T43" fmla="*/ 290 h 510"/>
                <a:gd name="T44" fmla="*/ 85 w 408"/>
                <a:gd name="T45" fmla="*/ 290 h 510"/>
                <a:gd name="T46" fmla="*/ 84 w 408"/>
                <a:gd name="T47" fmla="*/ 289 h 510"/>
                <a:gd name="T48" fmla="*/ 83 w 408"/>
                <a:gd name="T49" fmla="*/ 289 h 510"/>
                <a:gd name="T50" fmla="*/ 83 w 408"/>
                <a:gd name="T51" fmla="*/ 289 h 510"/>
                <a:gd name="T52" fmla="*/ 82 w 408"/>
                <a:gd name="T53" fmla="*/ 289 h 510"/>
                <a:gd name="T54" fmla="*/ 81 w 408"/>
                <a:gd name="T55" fmla="*/ 288 h 510"/>
                <a:gd name="T56" fmla="*/ 81 w 408"/>
                <a:gd name="T57" fmla="*/ 288 h 510"/>
                <a:gd name="T58" fmla="*/ 80 w 408"/>
                <a:gd name="T59" fmla="*/ 287 h 510"/>
                <a:gd name="T60" fmla="*/ 80 w 408"/>
                <a:gd name="T61" fmla="*/ 287 h 510"/>
                <a:gd name="T62" fmla="*/ 79 w 408"/>
                <a:gd name="T63" fmla="*/ 286 h 510"/>
                <a:gd name="T64" fmla="*/ 79 w 408"/>
                <a:gd name="T65" fmla="*/ 285 h 510"/>
                <a:gd name="T66" fmla="*/ 78 w 408"/>
                <a:gd name="T67" fmla="*/ 284 h 510"/>
                <a:gd name="T68" fmla="*/ 78 w 408"/>
                <a:gd name="T69" fmla="*/ 284 h 510"/>
                <a:gd name="T70" fmla="*/ 78 w 408"/>
                <a:gd name="T71" fmla="*/ 283 h 510"/>
                <a:gd name="T72" fmla="*/ 78 w 408"/>
                <a:gd name="T73" fmla="*/ 282 h 510"/>
                <a:gd name="T74" fmla="*/ 77 w 408"/>
                <a:gd name="T75" fmla="*/ 281 h 510"/>
                <a:gd name="T76" fmla="*/ 77 w 408"/>
                <a:gd name="T77" fmla="*/ 281 h 510"/>
                <a:gd name="T78" fmla="*/ 77 w 408"/>
                <a:gd name="T79" fmla="*/ 280 h 510"/>
                <a:gd name="T80" fmla="*/ 77 w 408"/>
                <a:gd name="T81" fmla="*/ 279 h 510"/>
                <a:gd name="T82" fmla="*/ 78 w 408"/>
                <a:gd name="T83" fmla="*/ 278 h 510"/>
                <a:gd name="T84" fmla="*/ 78 w 408"/>
                <a:gd name="T85" fmla="*/ 278 h 510"/>
                <a:gd name="T86" fmla="*/ 78 w 408"/>
                <a:gd name="T87" fmla="*/ 277 h 510"/>
                <a:gd name="T88" fmla="*/ 79 w 408"/>
                <a:gd name="T89" fmla="*/ 276 h 510"/>
                <a:gd name="T90" fmla="*/ 79 w 408"/>
                <a:gd name="T91" fmla="*/ 275 h 510"/>
                <a:gd name="T92" fmla="*/ 80 w 408"/>
                <a:gd name="T93" fmla="*/ 274 h 510"/>
                <a:gd name="T94" fmla="*/ 80 w 408"/>
                <a:gd name="T95" fmla="*/ 274 h 510"/>
                <a:gd name="T96" fmla="*/ 81 w 408"/>
                <a:gd name="T97" fmla="*/ 273 h 510"/>
                <a:gd name="T98" fmla="*/ 82 w 408"/>
                <a:gd name="T99" fmla="*/ 272 h 510"/>
                <a:gd name="T100" fmla="*/ 83 w 408"/>
                <a:gd name="T101" fmla="*/ 272 h 510"/>
                <a:gd name="T102" fmla="*/ 84 w 408"/>
                <a:gd name="T103" fmla="*/ 272 h 510"/>
                <a:gd name="T104" fmla="*/ 86 w 408"/>
                <a:gd name="T105" fmla="*/ 271 h 510"/>
                <a:gd name="T106" fmla="*/ 77 w 408"/>
                <a:gd name="T107" fmla="*/ 280 h 510"/>
                <a:gd name="T108" fmla="*/ 87 w 408"/>
                <a:gd name="T109" fmla="*/ 237 h 510"/>
                <a:gd name="T110" fmla="*/ 267 w 408"/>
                <a:gd name="T111" fmla="*/ 175 h 510"/>
                <a:gd name="T112" fmla="*/ 258 w 408"/>
                <a:gd name="T113" fmla="*/ 115 h 510"/>
                <a:gd name="T114" fmla="*/ 87 w 408"/>
                <a:gd name="T115" fmla="*/ 115 h 510"/>
                <a:gd name="T116" fmla="*/ 212 w 408"/>
                <a:gd name="T117" fmla="*/ 28 h 5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8" h="510">
                  <a:moveTo>
                    <a:pt x="23" y="460"/>
                  </a:moveTo>
                  <a:cubicBezTo>
                    <a:pt x="147" y="460"/>
                    <a:pt x="147" y="460"/>
                    <a:pt x="147" y="460"/>
                  </a:cubicBezTo>
                  <a:cubicBezTo>
                    <a:pt x="140" y="447"/>
                    <a:pt x="135" y="434"/>
                    <a:pt x="132" y="419"/>
                  </a:cubicBezTo>
                  <a:cubicBezTo>
                    <a:pt x="43" y="419"/>
                    <a:pt x="43" y="419"/>
                    <a:pt x="43" y="419"/>
                  </a:cubicBezTo>
                  <a:cubicBezTo>
                    <a:pt x="43" y="59"/>
                    <a:pt x="43" y="59"/>
                    <a:pt x="43" y="59"/>
                  </a:cubicBezTo>
                  <a:cubicBezTo>
                    <a:pt x="100" y="59"/>
                    <a:pt x="100" y="59"/>
                    <a:pt x="100" y="59"/>
                  </a:cubicBezTo>
                  <a:cubicBezTo>
                    <a:pt x="100" y="18"/>
                    <a:pt x="100" y="18"/>
                    <a:pt x="100" y="18"/>
                  </a:cubicBezTo>
                  <a:cubicBezTo>
                    <a:pt x="23" y="18"/>
                    <a:pt x="23" y="18"/>
                    <a:pt x="23" y="18"/>
                  </a:cubicBezTo>
                  <a:cubicBezTo>
                    <a:pt x="11" y="18"/>
                    <a:pt x="0" y="28"/>
                    <a:pt x="0" y="41"/>
                  </a:cubicBezTo>
                  <a:cubicBezTo>
                    <a:pt x="0" y="437"/>
                    <a:pt x="0" y="437"/>
                    <a:pt x="0" y="437"/>
                  </a:cubicBezTo>
                  <a:cubicBezTo>
                    <a:pt x="0" y="450"/>
                    <a:pt x="11" y="460"/>
                    <a:pt x="23" y="460"/>
                  </a:cubicBezTo>
                  <a:close/>
                  <a:moveTo>
                    <a:pt x="286" y="370"/>
                  </a:moveTo>
                  <a:cubicBezTo>
                    <a:pt x="286" y="370"/>
                    <a:pt x="287" y="369"/>
                    <a:pt x="287" y="369"/>
                  </a:cubicBezTo>
                  <a:cubicBezTo>
                    <a:pt x="288" y="368"/>
                    <a:pt x="289" y="368"/>
                    <a:pt x="290" y="368"/>
                  </a:cubicBezTo>
                  <a:cubicBezTo>
                    <a:pt x="291" y="369"/>
                    <a:pt x="291" y="369"/>
                    <a:pt x="291" y="370"/>
                  </a:cubicBezTo>
                  <a:cubicBezTo>
                    <a:pt x="292" y="370"/>
                    <a:pt x="292" y="370"/>
                    <a:pt x="292" y="370"/>
                  </a:cubicBezTo>
                  <a:cubicBezTo>
                    <a:pt x="337" y="325"/>
                    <a:pt x="337" y="325"/>
                    <a:pt x="337" y="325"/>
                  </a:cubicBezTo>
                  <a:cubicBezTo>
                    <a:pt x="338" y="324"/>
                    <a:pt x="340" y="323"/>
                    <a:pt x="341" y="323"/>
                  </a:cubicBezTo>
                  <a:cubicBezTo>
                    <a:pt x="342" y="323"/>
                    <a:pt x="344" y="324"/>
                    <a:pt x="345" y="325"/>
                  </a:cubicBezTo>
                  <a:cubicBezTo>
                    <a:pt x="346" y="326"/>
                    <a:pt x="346" y="327"/>
                    <a:pt x="346" y="329"/>
                  </a:cubicBezTo>
                  <a:cubicBezTo>
                    <a:pt x="346" y="330"/>
                    <a:pt x="346" y="331"/>
                    <a:pt x="345" y="332"/>
                  </a:cubicBezTo>
                  <a:cubicBezTo>
                    <a:pt x="293" y="384"/>
                    <a:pt x="293" y="384"/>
                    <a:pt x="293" y="384"/>
                  </a:cubicBezTo>
                  <a:cubicBezTo>
                    <a:pt x="300" y="389"/>
                    <a:pt x="300" y="389"/>
                    <a:pt x="300" y="389"/>
                  </a:cubicBezTo>
                  <a:cubicBezTo>
                    <a:pt x="302" y="391"/>
                    <a:pt x="303" y="392"/>
                    <a:pt x="303" y="394"/>
                  </a:cubicBezTo>
                  <a:cubicBezTo>
                    <a:pt x="304" y="398"/>
                    <a:pt x="301" y="402"/>
                    <a:pt x="297" y="403"/>
                  </a:cubicBezTo>
                  <a:cubicBezTo>
                    <a:pt x="295" y="403"/>
                    <a:pt x="293" y="403"/>
                    <a:pt x="291" y="401"/>
                  </a:cubicBezTo>
                  <a:cubicBezTo>
                    <a:pt x="283" y="396"/>
                    <a:pt x="283" y="396"/>
                    <a:pt x="283" y="396"/>
                  </a:cubicBezTo>
                  <a:cubicBezTo>
                    <a:pt x="259" y="464"/>
                    <a:pt x="259" y="464"/>
                    <a:pt x="259" y="464"/>
                  </a:cubicBezTo>
                  <a:cubicBezTo>
                    <a:pt x="259" y="465"/>
                    <a:pt x="258" y="465"/>
                    <a:pt x="258" y="466"/>
                  </a:cubicBezTo>
                  <a:cubicBezTo>
                    <a:pt x="256" y="466"/>
                    <a:pt x="254" y="466"/>
                    <a:pt x="253" y="464"/>
                  </a:cubicBezTo>
                  <a:cubicBezTo>
                    <a:pt x="253" y="463"/>
                    <a:pt x="253" y="463"/>
                    <a:pt x="253" y="462"/>
                  </a:cubicBezTo>
                  <a:cubicBezTo>
                    <a:pt x="274" y="402"/>
                    <a:pt x="274" y="402"/>
                    <a:pt x="274" y="402"/>
                  </a:cubicBezTo>
                  <a:cubicBezTo>
                    <a:pt x="274" y="402"/>
                    <a:pt x="273" y="403"/>
                    <a:pt x="272" y="403"/>
                  </a:cubicBezTo>
                  <a:cubicBezTo>
                    <a:pt x="271" y="403"/>
                    <a:pt x="270" y="402"/>
                    <a:pt x="269" y="401"/>
                  </a:cubicBezTo>
                  <a:cubicBezTo>
                    <a:pt x="268" y="400"/>
                    <a:pt x="267" y="399"/>
                    <a:pt x="267" y="397"/>
                  </a:cubicBezTo>
                  <a:cubicBezTo>
                    <a:pt x="267" y="396"/>
                    <a:pt x="268" y="394"/>
                    <a:pt x="269" y="393"/>
                  </a:cubicBezTo>
                  <a:cubicBezTo>
                    <a:pt x="274" y="388"/>
                    <a:pt x="274" y="388"/>
                    <a:pt x="274" y="388"/>
                  </a:cubicBezTo>
                  <a:cubicBezTo>
                    <a:pt x="232" y="357"/>
                    <a:pt x="232" y="357"/>
                    <a:pt x="232" y="357"/>
                  </a:cubicBezTo>
                  <a:cubicBezTo>
                    <a:pt x="231" y="356"/>
                    <a:pt x="230" y="354"/>
                    <a:pt x="229" y="352"/>
                  </a:cubicBezTo>
                  <a:cubicBezTo>
                    <a:pt x="229" y="350"/>
                    <a:pt x="230" y="348"/>
                    <a:pt x="231" y="347"/>
                  </a:cubicBezTo>
                  <a:cubicBezTo>
                    <a:pt x="232" y="345"/>
                    <a:pt x="234" y="344"/>
                    <a:pt x="236" y="344"/>
                  </a:cubicBezTo>
                  <a:cubicBezTo>
                    <a:pt x="238" y="344"/>
                    <a:pt x="240" y="344"/>
                    <a:pt x="241" y="345"/>
                  </a:cubicBezTo>
                  <a:cubicBezTo>
                    <a:pt x="283" y="377"/>
                    <a:pt x="283" y="377"/>
                    <a:pt x="283" y="377"/>
                  </a:cubicBezTo>
                  <a:cubicBezTo>
                    <a:pt x="286" y="370"/>
                    <a:pt x="286" y="370"/>
                    <a:pt x="286" y="370"/>
                  </a:cubicBezTo>
                  <a:close/>
                  <a:moveTo>
                    <a:pt x="350" y="319"/>
                  </a:moveTo>
                  <a:cubicBezTo>
                    <a:pt x="342" y="310"/>
                    <a:pt x="331" y="303"/>
                    <a:pt x="320" y="299"/>
                  </a:cubicBezTo>
                  <a:cubicBezTo>
                    <a:pt x="309" y="294"/>
                    <a:pt x="296" y="291"/>
                    <a:pt x="283" y="291"/>
                  </a:cubicBezTo>
                  <a:cubicBezTo>
                    <a:pt x="271" y="291"/>
                    <a:pt x="258" y="294"/>
                    <a:pt x="247" y="299"/>
                  </a:cubicBezTo>
                  <a:cubicBezTo>
                    <a:pt x="236" y="303"/>
                    <a:pt x="225" y="310"/>
                    <a:pt x="216" y="319"/>
                  </a:cubicBezTo>
                  <a:cubicBezTo>
                    <a:pt x="208" y="328"/>
                    <a:pt x="201" y="338"/>
                    <a:pt x="196" y="350"/>
                  </a:cubicBezTo>
                  <a:cubicBezTo>
                    <a:pt x="191" y="361"/>
                    <a:pt x="189" y="373"/>
                    <a:pt x="189" y="386"/>
                  </a:cubicBezTo>
                  <a:cubicBezTo>
                    <a:pt x="189" y="399"/>
                    <a:pt x="191" y="411"/>
                    <a:pt x="196" y="422"/>
                  </a:cubicBezTo>
                  <a:cubicBezTo>
                    <a:pt x="201" y="434"/>
                    <a:pt x="208" y="444"/>
                    <a:pt x="216" y="453"/>
                  </a:cubicBezTo>
                  <a:cubicBezTo>
                    <a:pt x="225" y="462"/>
                    <a:pt x="236" y="469"/>
                    <a:pt x="247" y="474"/>
                  </a:cubicBezTo>
                  <a:cubicBezTo>
                    <a:pt x="258" y="478"/>
                    <a:pt x="271" y="481"/>
                    <a:pt x="283" y="481"/>
                  </a:cubicBezTo>
                  <a:cubicBezTo>
                    <a:pt x="296" y="481"/>
                    <a:pt x="309" y="478"/>
                    <a:pt x="320" y="474"/>
                  </a:cubicBezTo>
                  <a:cubicBezTo>
                    <a:pt x="331" y="469"/>
                    <a:pt x="342" y="462"/>
                    <a:pt x="350" y="453"/>
                  </a:cubicBezTo>
                  <a:cubicBezTo>
                    <a:pt x="359" y="444"/>
                    <a:pt x="366" y="434"/>
                    <a:pt x="371" y="422"/>
                  </a:cubicBezTo>
                  <a:cubicBezTo>
                    <a:pt x="376" y="411"/>
                    <a:pt x="378" y="399"/>
                    <a:pt x="378" y="386"/>
                  </a:cubicBezTo>
                  <a:cubicBezTo>
                    <a:pt x="378" y="373"/>
                    <a:pt x="376" y="361"/>
                    <a:pt x="371" y="350"/>
                  </a:cubicBezTo>
                  <a:cubicBezTo>
                    <a:pt x="366" y="338"/>
                    <a:pt x="359" y="328"/>
                    <a:pt x="350" y="319"/>
                  </a:cubicBezTo>
                  <a:close/>
                  <a:moveTo>
                    <a:pt x="196" y="298"/>
                  </a:moveTo>
                  <a:cubicBezTo>
                    <a:pt x="173" y="321"/>
                    <a:pt x="159" y="352"/>
                    <a:pt x="159" y="386"/>
                  </a:cubicBezTo>
                  <a:cubicBezTo>
                    <a:pt x="159" y="420"/>
                    <a:pt x="173" y="451"/>
                    <a:pt x="196" y="474"/>
                  </a:cubicBezTo>
                  <a:cubicBezTo>
                    <a:pt x="218" y="496"/>
                    <a:pt x="249" y="510"/>
                    <a:pt x="283" y="510"/>
                  </a:cubicBezTo>
                  <a:cubicBezTo>
                    <a:pt x="318" y="510"/>
                    <a:pt x="349" y="496"/>
                    <a:pt x="371" y="474"/>
                  </a:cubicBezTo>
                  <a:cubicBezTo>
                    <a:pt x="394" y="451"/>
                    <a:pt x="408" y="420"/>
                    <a:pt x="408" y="386"/>
                  </a:cubicBezTo>
                  <a:cubicBezTo>
                    <a:pt x="408" y="352"/>
                    <a:pt x="394" y="321"/>
                    <a:pt x="371" y="298"/>
                  </a:cubicBezTo>
                  <a:cubicBezTo>
                    <a:pt x="349" y="276"/>
                    <a:pt x="318" y="262"/>
                    <a:pt x="283" y="262"/>
                  </a:cubicBezTo>
                  <a:cubicBezTo>
                    <a:pt x="249" y="262"/>
                    <a:pt x="218" y="276"/>
                    <a:pt x="196" y="298"/>
                  </a:cubicBezTo>
                  <a:close/>
                  <a:moveTo>
                    <a:pt x="229" y="381"/>
                  </a:moveTo>
                  <a:cubicBezTo>
                    <a:pt x="202" y="381"/>
                    <a:pt x="202" y="381"/>
                    <a:pt x="202" y="381"/>
                  </a:cubicBezTo>
                  <a:cubicBezTo>
                    <a:pt x="199" y="381"/>
                    <a:pt x="197" y="383"/>
                    <a:pt x="197" y="386"/>
                  </a:cubicBezTo>
                  <a:cubicBezTo>
                    <a:pt x="197" y="389"/>
                    <a:pt x="199" y="391"/>
                    <a:pt x="202" y="391"/>
                  </a:cubicBezTo>
                  <a:cubicBezTo>
                    <a:pt x="229" y="391"/>
                    <a:pt x="229" y="391"/>
                    <a:pt x="229" y="391"/>
                  </a:cubicBezTo>
                  <a:cubicBezTo>
                    <a:pt x="232" y="391"/>
                    <a:pt x="235" y="389"/>
                    <a:pt x="235" y="386"/>
                  </a:cubicBezTo>
                  <a:cubicBezTo>
                    <a:pt x="235" y="383"/>
                    <a:pt x="232" y="381"/>
                    <a:pt x="229" y="381"/>
                  </a:cubicBezTo>
                  <a:close/>
                  <a:moveTo>
                    <a:pt x="338" y="391"/>
                  </a:moveTo>
                  <a:cubicBezTo>
                    <a:pt x="365" y="391"/>
                    <a:pt x="365" y="391"/>
                    <a:pt x="365" y="391"/>
                  </a:cubicBezTo>
                  <a:cubicBezTo>
                    <a:pt x="368" y="391"/>
                    <a:pt x="370" y="389"/>
                    <a:pt x="370" y="386"/>
                  </a:cubicBezTo>
                  <a:cubicBezTo>
                    <a:pt x="370" y="383"/>
                    <a:pt x="368" y="381"/>
                    <a:pt x="365" y="381"/>
                  </a:cubicBezTo>
                  <a:cubicBezTo>
                    <a:pt x="338" y="381"/>
                    <a:pt x="338" y="381"/>
                    <a:pt x="338" y="381"/>
                  </a:cubicBezTo>
                  <a:cubicBezTo>
                    <a:pt x="335" y="381"/>
                    <a:pt x="332" y="383"/>
                    <a:pt x="332" y="386"/>
                  </a:cubicBezTo>
                  <a:cubicBezTo>
                    <a:pt x="332" y="389"/>
                    <a:pt x="335" y="391"/>
                    <a:pt x="338" y="391"/>
                  </a:cubicBezTo>
                  <a:close/>
                  <a:moveTo>
                    <a:pt x="278" y="440"/>
                  </a:moveTo>
                  <a:cubicBezTo>
                    <a:pt x="278" y="467"/>
                    <a:pt x="278" y="467"/>
                    <a:pt x="278" y="467"/>
                  </a:cubicBezTo>
                  <a:cubicBezTo>
                    <a:pt x="278" y="470"/>
                    <a:pt x="280" y="473"/>
                    <a:pt x="283" y="473"/>
                  </a:cubicBezTo>
                  <a:cubicBezTo>
                    <a:pt x="286" y="473"/>
                    <a:pt x="289" y="470"/>
                    <a:pt x="289" y="467"/>
                  </a:cubicBezTo>
                  <a:cubicBezTo>
                    <a:pt x="289" y="440"/>
                    <a:pt x="289" y="440"/>
                    <a:pt x="289" y="440"/>
                  </a:cubicBezTo>
                  <a:cubicBezTo>
                    <a:pt x="289" y="437"/>
                    <a:pt x="286" y="435"/>
                    <a:pt x="283" y="435"/>
                  </a:cubicBezTo>
                  <a:cubicBezTo>
                    <a:pt x="280" y="435"/>
                    <a:pt x="278" y="437"/>
                    <a:pt x="278" y="440"/>
                  </a:cubicBezTo>
                  <a:close/>
                  <a:moveTo>
                    <a:pt x="289" y="332"/>
                  </a:moveTo>
                  <a:cubicBezTo>
                    <a:pt x="289" y="305"/>
                    <a:pt x="289" y="305"/>
                    <a:pt x="289" y="305"/>
                  </a:cubicBezTo>
                  <a:cubicBezTo>
                    <a:pt x="289" y="302"/>
                    <a:pt x="286" y="299"/>
                    <a:pt x="283" y="299"/>
                  </a:cubicBezTo>
                  <a:cubicBezTo>
                    <a:pt x="280" y="299"/>
                    <a:pt x="278" y="302"/>
                    <a:pt x="278" y="305"/>
                  </a:cubicBezTo>
                  <a:cubicBezTo>
                    <a:pt x="278" y="332"/>
                    <a:pt x="278" y="332"/>
                    <a:pt x="278" y="332"/>
                  </a:cubicBezTo>
                  <a:cubicBezTo>
                    <a:pt x="278" y="335"/>
                    <a:pt x="280" y="337"/>
                    <a:pt x="283" y="337"/>
                  </a:cubicBezTo>
                  <a:cubicBezTo>
                    <a:pt x="286" y="337"/>
                    <a:pt x="289" y="335"/>
                    <a:pt x="289" y="332"/>
                  </a:cubicBezTo>
                  <a:close/>
                  <a:moveTo>
                    <a:pt x="218" y="0"/>
                  </a:moveTo>
                  <a:cubicBezTo>
                    <a:pt x="224" y="0"/>
                    <a:pt x="228" y="2"/>
                    <a:pt x="232" y="4"/>
                  </a:cubicBezTo>
                  <a:cubicBezTo>
                    <a:pt x="235" y="7"/>
                    <a:pt x="237" y="11"/>
                    <a:pt x="237" y="14"/>
                  </a:cubicBezTo>
                  <a:cubicBezTo>
                    <a:pt x="237" y="72"/>
                    <a:pt x="237" y="72"/>
                    <a:pt x="237" y="72"/>
                  </a:cubicBezTo>
                  <a:cubicBezTo>
                    <a:pt x="237" y="75"/>
                    <a:pt x="235" y="79"/>
                    <a:pt x="232" y="82"/>
                  </a:cubicBezTo>
                  <a:cubicBezTo>
                    <a:pt x="228" y="84"/>
                    <a:pt x="224" y="86"/>
                    <a:pt x="218" y="86"/>
                  </a:cubicBezTo>
                  <a:cubicBezTo>
                    <a:pt x="126" y="86"/>
                    <a:pt x="126" y="86"/>
                    <a:pt x="126" y="86"/>
                  </a:cubicBezTo>
                  <a:cubicBezTo>
                    <a:pt x="121" y="86"/>
                    <a:pt x="116" y="84"/>
                    <a:pt x="113" y="82"/>
                  </a:cubicBezTo>
                  <a:cubicBezTo>
                    <a:pt x="110" y="79"/>
                    <a:pt x="108" y="75"/>
                    <a:pt x="108" y="72"/>
                  </a:cubicBezTo>
                  <a:cubicBezTo>
                    <a:pt x="108" y="14"/>
                    <a:pt x="108" y="14"/>
                    <a:pt x="108" y="14"/>
                  </a:cubicBezTo>
                  <a:cubicBezTo>
                    <a:pt x="108" y="11"/>
                    <a:pt x="110" y="7"/>
                    <a:pt x="113" y="4"/>
                  </a:cubicBezTo>
                  <a:cubicBezTo>
                    <a:pt x="116" y="2"/>
                    <a:pt x="121" y="0"/>
                    <a:pt x="126" y="0"/>
                  </a:cubicBezTo>
                  <a:cubicBezTo>
                    <a:pt x="218" y="0"/>
                    <a:pt x="218" y="0"/>
                    <a:pt x="218" y="0"/>
                  </a:cubicBezTo>
                  <a:close/>
                  <a:moveTo>
                    <a:pt x="138" y="19"/>
                  </a:moveTo>
                  <a:cubicBezTo>
                    <a:pt x="206" y="19"/>
                    <a:pt x="206" y="19"/>
                    <a:pt x="206" y="19"/>
                  </a:cubicBezTo>
                  <a:cubicBezTo>
                    <a:pt x="210" y="19"/>
                    <a:pt x="214" y="20"/>
                    <a:pt x="217" y="22"/>
                  </a:cubicBezTo>
                  <a:cubicBezTo>
                    <a:pt x="217" y="22"/>
                    <a:pt x="217" y="22"/>
                    <a:pt x="217" y="22"/>
                  </a:cubicBezTo>
                  <a:cubicBezTo>
                    <a:pt x="220" y="25"/>
                    <a:pt x="222" y="29"/>
                    <a:pt x="222" y="33"/>
                  </a:cubicBezTo>
                  <a:cubicBezTo>
                    <a:pt x="222" y="51"/>
                    <a:pt x="222" y="51"/>
                    <a:pt x="222" y="51"/>
                  </a:cubicBezTo>
                  <a:cubicBezTo>
                    <a:pt x="222" y="55"/>
                    <a:pt x="220" y="58"/>
                    <a:pt x="217" y="61"/>
                  </a:cubicBezTo>
                  <a:cubicBezTo>
                    <a:pt x="217" y="61"/>
                    <a:pt x="217" y="61"/>
                    <a:pt x="217" y="61"/>
                  </a:cubicBezTo>
                  <a:cubicBezTo>
                    <a:pt x="214" y="63"/>
                    <a:pt x="210" y="65"/>
                    <a:pt x="206" y="65"/>
                  </a:cubicBezTo>
                  <a:cubicBezTo>
                    <a:pt x="138" y="65"/>
                    <a:pt x="138" y="65"/>
                    <a:pt x="138" y="65"/>
                  </a:cubicBezTo>
                  <a:cubicBezTo>
                    <a:pt x="134" y="65"/>
                    <a:pt x="130" y="63"/>
                    <a:pt x="127" y="61"/>
                  </a:cubicBezTo>
                  <a:cubicBezTo>
                    <a:pt x="127" y="61"/>
                    <a:pt x="127" y="61"/>
                    <a:pt x="127" y="61"/>
                  </a:cubicBezTo>
                  <a:cubicBezTo>
                    <a:pt x="124" y="58"/>
                    <a:pt x="122" y="55"/>
                    <a:pt x="122" y="51"/>
                  </a:cubicBezTo>
                  <a:cubicBezTo>
                    <a:pt x="122" y="33"/>
                    <a:pt x="122" y="33"/>
                    <a:pt x="122" y="33"/>
                  </a:cubicBezTo>
                  <a:cubicBezTo>
                    <a:pt x="122" y="29"/>
                    <a:pt x="124" y="25"/>
                    <a:pt x="127" y="22"/>
                  </a:cubicBezTo>
                  <a:cubicBezTo>
                    <a:pt x="127" y="22"/>
                    <a:pt x="127" y="22"/>
                    <a:pt x="127" y="22"/>
                  </a:cubicBezTo>
                  <a:cubicBezTo>
                    <a:pt x="130" y="20"/>
                    <a:pt x="134" y="19"/>
                    <a:pt x="138" y="19"/>
                  </a:cubicBezTo>
                  <a:close/>
                  <a:moveTo>
                    <a:pt x="344" y="243"/>
                  </a:moveTo>
                  <a:cubicBezTo>
                    <a:pt x="344" y="41"/>
                    <a:pt x="344" y="41"/>
                    <a:pt x="344" y="41"/>
                  </a:cubicBezTo>
                  <a:cubicBezTo>
                    <a:pt x="344" y="28"/>
                    <a:pt x="334" y="18"/>
                    <a:pt x="321" y="18"/>
                  </a:cubicBezTo>
                  <a:cubicBezTo>
                    <a:pt x="244" y="18"/>
                    <a:pt x="244" y="18"/>
                    <a:pt x="244" y="18"/>
                  </a:cubicBezTo>
                  <a:cubicBezTo>
                    <a:pt x="244" y="59"/>
                    <a:pt x="244" y="59"/>
                    <a:pt x="244" y="59"/>
                  </a:cubicBezTo>
                  <a:cubicBezTo>
                    <a:pt x="302" y="59"/>
                    <a:pt x="302" y="59"/>
                    <a:pt x="302" y="59"/>
                  </a:cubicBezTo>
                  <a:cubicBezTo>
                    <a:pt x="302" y="92"/>
                    <a:pt x="302" y="92"/>
                    <a:pt x="302" y="92"/>
                  </a:cubicBezTo>
                  <a:cubicBezTo>
                    <a:pt x="302" y="232"/>
                    <a:pt x="302" y="232"/>
                    <a:pt x="302" y="232"/>
                  </a:cubicBezTo>
                  <a:cubicBezTo>
                    <a:pt x="317" y="234"/>
                    <a:pt x="331" y="238"/>
                    <a:pt x="344" y="243"/>
                  </a:cubicBezTo>
                  <a:close/>
                  <a:moveTo>
                    <a:pt x="87" y="324"/>
                  </a:moveTo>
                  <a:cubicBezTo>
                    <a:pt x="141" y="324"/>
                    <a:pt x="141" y="324"/>
                    <a:pt x="141" y="324"/>
                  </a:cubicBezTo>
                  <a:cubicBezTo>
                    <a:pt x="139" y="330"/>
                    <a:pt x="136" y="336"/>
                    <a:pt x="134" y="343"/>
                  </a:cubicBezTo>
                  <a:cubicBezTo>
                    <a:pt x="87" y="343"/>
                    <a:pt x="87" y="343"/>
                    <a:pt x="87" y="343"/>
                  </a:cubicBezTo>
                  <a:cubicBezTo>
                    <a:pt x="82" y="343"/>
                    <a:pt x="77" y="339"/>
                    <a:pt x="77" y="333"/>
                  </a:cubicBezTo>
                  <a:cubicBezTo>
                    <a:pt x="77" y="333"/>
                    <a:pt x="77" y="333"/>
                    <a:pt x="77" y="333"/>
                  </a:cubicBezTo>
                  <a:cubicBezTo>
                    <a:pt x="77" y="328"/>
                    <a:pt x="82" y="324"/>
                    <a:pt x="87" y="324"/>
                  </a:cubicBezTo>
                  <a:close/>
                  <a:moveTo>
                    <a:pt x="162" y="290"/>
                  </a:moveTo>
                  <a:cubicBezTo>
                    <a:pt x="87" y="290"/>
                    <a:pt x="87" y="290"/>
                    <a:pt x="87" y="290"/>
                  </a:cubicBezTo>
                  <a:cubicBezTo>
                    <a:pt x="87" y="290"/>
                    <a:pt x="87" y="290"/>
                    <a:pt x="87"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6" y="290"/>
                    <a:pt x="86" y="290"/>
                    <a:pt x="86"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5" y="290"/>
                    <a:pt x="85" y="290"/>
                    <a:pt x="85" y="290"/>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4" y="289"/>
                    <a:pt x="84" y="289"/>
                    <a:pt x="84"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3" y="289"/>
                    <a:pt x="83" y="289"/>
                    <a:pt x="83" y="289"/>
                  </a:cubicBezTo>
                  <a:cubicBezTo>
                    <a:pt x="82" y="289"/>
                    <a:pt x="82" y="289"/>
                    <a:pt x="82" y="289"/>
                  </a:cubicBezTo>
                  <a:cubicBezTo>
                    <a:pt x="82" y="289"/>
                    <a:pt x="82" y="289"/>
                    <a:pt x="82" y="289"/>
                  </a:cubicBezTo>
                  <a:cubicBezTo>
                    <a:pt x="82" y="289"/>
                    <a:pt x="82" y="289"/>
                    <a:pt x="82" y="289"/>
                  </a:cubicBezTo>
                  <a:cubicBezTo>
                    <a:pt x="82" y="289"/>
                    <a:pt x="82" y="289"/>
                    <a:pt x="82" y="289"/>
                  </a:cubicBezTo>
                  <a:cubicBezTo>
                    <a:pt x="82" y="289"/>
                    <a:pt x="82" y="289"/>
                    <a:pt x="82" y="289"/>
                  </a:cubicBezTo>
                  <a:cubicBezTo>
                    <a:pt x="82" y="289"/>
                    <a:pt x="82" y="289"/>
                    <a:pt x="82" y="289"/>
                  </a:cubicBezTo>
                  <a:cubicBezTo>
                    <a:pt x="82" y="288"/>
                    <a:pt x="82" y="288"/>
                    <a:pt x="82" y="288"/>
                  </a:cubicBezTo>
                  <a:cubicBezTo>
                    <a:pt x="82" y="288"/>
                    <a:pt x="82" y="288"/>
                    <a:pt x="82" y="288"/>
                  </a:cubicBezTo>
                  <a:cubicBezTo>
                    <a:pt x="82" y="288"/>
                    <a:pt x="82" y="288"/>
                    <a:pt x="82" y="288"/>
                  </a:cubicBezTo>
                  <a:cubicBezTo>
                    <a:pt x="82" y="288"/>
                    <a:pt x="82" y="288"/>
                    <a:pt x="82"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8"/>
                    <a:pt x="81" y="288"/>
                    <a:pt x="81" y="288"/>
                  </a:cubicBezTo>
                  <a:cubicBezTo>
                    <a:pt x="81" y="287"/>
                    <a:pt x="81" y="287"/>
                    <a:pt x="81" y="287"/>
                  </a:cubicBezTo>
                  <a:cubicBezTo>
                    <a:pt x="81" y="287"/>
                    <a:pt x="81" y="287"/>
                    <a:pt x="81"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7"/>
                    <a:pt x="80" y="287"/>
                    <a:pt x="80" y="287"/>
                  </a:cubicBezTo>
                  <a:cubicBezTo>
                    <a:pt x="80" y="286"/>
                    <a:pt x="80" y="286"/>
                    <a:pt x="80" y="286"/>
                  </a:cubicBezTo>
                  <a:cubicBezTo>
                    <a:pt x="80" y="286"/>
                    <a:pt x="80" y="286"/>
                    <a:pt x="80"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6"/>
                    <a:pt x="79" y="286"/>
                    <a:pt x="79" y="286"/>
                  </a:cubicBezTo>
                  <a:cubicBezTo>
                    <a:pt x="79" y="285"/>
                    <a:pt x="79" y="285"/>
                    <a:pt x="79" y="285"/>
                  </a:cubicBezTo>
                  <a:cubicBezTo>
                    <a:pt x="79" y="285"/>
                    <a:pt x="79" y="285"/>
                    <a:pt x="79" y="285"/>
                  </a:cubicBezTo>
                  <a:cubicBezTo>
                    <a:pt x="79" y="285"/>
                    <a:pt x="79" y="285"/>
                    <a:pt x="79" y="285"/>
                  </a:cubicBezTo>
                  <a:cubicBezTo>
                    <a:pt x="79" y="285"/>
                    <a:pt x="79" y="285"/>
                    <a:pt x="79" y="285"/>
                  </a:cubicBezTo>
                  <a:cubicBezTo>
                    <a:pt x="79" y="285"/>
                    <a:pt x="79" y="285"/>
                    <a:pt x="79" y="285"/>
                  </a:cubicBezTo>
                  <a:cubicBezTo>
                    <a:pt x="79" y="285"/>
                    <a:pt x="79" y="285"/>
                    <a:pt x="79" y="285"/>
                  </a:cubicBezTo>
                  <a:cubicBezTo>
                    <a:pt x="78" y="285"/>
                    <a:pt x="78" y="285"/>
                    <a:pt x="78" y="285"/>
                  </a:cubicBezTo>
                  <a:cubicBezTo>
                    <a:pt x="78" y="285"/>
                    <a:pt x="78" y="285"/>
                    <a:pt x="78" y="285"/>
                  </a:cubicBezTo>
                  <a:cubicBezTo>
                    <a:pt x="78" y="285"/>
                    <a:pt x="78" y="285"/>
                    <a:pt x="78" y="285"/>
                  </a:cubicBezTo>
                  <a:cubicBezTo>
                    <a:pt x="78" y="285"/>
                    <a:pt x="78" y="285"/>
                    <a:pt x="78" y="285"/>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4"/>
                    <a:pt x="78" y="284"/>
                    <a:pt x="78" y="284"/>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3"/>
                    <a:pt x="78" y="283"/>
                    <a:pt x="78" y="283"/>
                  </a:cubicBezTo>
                  <a:cubicBezTo>
                    <a:pt x="78" y="282"/>
                    <a:pt x="78" y="282"/>
                    <a:pt x="78" y="282"/>
                  </a:cubicBezTo>
                  <a:cubicBezTo>
                    <a:pt x="78" y="282"/>
                    <a:pt x="78" y="282"/>
                    <a:pt x="78" y="282"/>
                  </a:cubicBezTo>
                  <a:cubicBezTo>
                    <a:pt x="78" y="282"/>
                    <a:pt x="78" y="282"/>
                    <a:pt x="78" y="282"/>
                  </a:cubicBezTo>
                  <a:cubicBezTo>
                    <a:pt x="78" y="282"/>
                    <a:pt x="78" y="282"/>
                    <a:pt x="78" y="282"/>
                  </a:cubicBezTo>
                  <a:cubicBezTo>
                    <a:pt x="77" y="282"/>
                    <a:pt x="77" y="282"/>
                    <a:pt x="77" y="282"/>
                  </a:cubicBezTo>
                  <a:cubicBezTo>
                    <a:pt x="77" y="282"/>
                    <a:pt x="77" y="282"/>
                    <a:pt x="77" y="282"/>
                  </a:cubicBezTo>
                  <a:cubicBezTo>
                    <a:pt x="77" y="282"/>
                    <a:pt x="77" y="282"/>
                    <a:pt x="77" y="282"/>
                  </a:cubicBezTo>
                  <a:cubicBezTo>
                    <a:pt x="77" y="282"/>
                    <a:pt x="77" y="282"/>
                    <a:pt x="77" y="282"/>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1"/>
                    <a:pt x="77" y="281"/>
                    <a:pt x="77" y="281"/>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80"/>
                    <a:pt x="77" y="280"/>
                    <a:pt x="77" y="280"/>
                  </a:cubicBezTo>
                  <a:cubicBezTo>
                    <a:pt x="77" y="279"/>
                    <a:pt x="77" y="279"/>
                    <a:pt x="77" y="279"/>
                  </a:cubicBezTo>
                  <a:cubicBezTo>
                    <a:pt x="77" y="279"/>
                    <a:pt x="77" y="279"/>
                    <a:pt x="77" y="279"/>
                  </a:cubicBezTo>
                  <a:cubicBezTo>
                    <a:pt x="77" y="279"/>
                    <a:pt x="77" y="279"/>
                    <a:pt x="77" y="279"/>
                  </a:cubicBezTo>
                  <a:cubicBezTo>
                    <a:pt x="77" y="279"/>
                    <a:pt x="77" y="279"/>
                    <a:pt x="77" y="279"/>
                  </a:cubicBezTo>
                  <a:cubicBezTo>
                    <a:pt x="78" y="279"/>
                    <a:pt x="78" y="279"/>
                    <a:pt x="78" y="279"/>
                  </a:cubicBezTo>
                  <a:cubicBezTo>
                    <a:pt x="78" y="279"/>
                    <a:pt x="78" y="279"/>
                    <a:pt x="78" y="279"/>
                  </a:cubicBezTo>
                  <a:cubicBezTo>
                    <a:pt x="78" y="279"/>
                    <a:pt x="78" y="279"/>
                    <a:pt x="78" y="279"/>
                  </a:cubicBezTo>
                  <a:cubicBezTo>
                    <a:pt x="78" y="279"/>
                    <a:pt x="78" y="279"/>
                    <a:pt x="78" y="279"/>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8"/>
                    <a:pt x="78" y="278"/>
                    <a:pt x="78" y="278"/>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7"/>
                    <a:pt x="78" y="277"/>
                    <a:pt x="78" y="277"/>
                  </a:cubicBezTo>
                  <a:cubicBezTo>
                    <a:pt x="78" y="276"/>
                    <a:pt x="78" y="276"/>
                    <a:pt x="78" y="276"/>
                  </a:cubicBezTo>
                  <a:cubicBezTo>
                    <a:pt x="78" y="276"/>
                    <a:pt x="78" y="276"/>
                    <a:pt x="78" y="276"/>
                  </a:cubicBezTo>
                  <a:cubicBezTo>
                    <a:pt x="78" y="276"/>
                    <a:pt x="78" y="276"/>
                    <a:pt x="78" y="276"/>
                  </a:cubicBezTo>
                  <a:cubicBezTo>
                    <a:pt x="78" y="276"/>
                    <a:pt x="78" y="276"/>
                    <a:pt x="78" y="276"/>
                  </a:cubicBezTo>
                  <a:cubicBezTo>
                    <a:pt x="78" y="276"/>
                    <a:pt x="78" y="276"/>
                    <a:pt x="78" y="276"/>
                  </a:cubicBezTo>
                  <a:cubicBezTo>
                    <a:pt x="79" y="276"/>
                    <a:pt x="79" y="276"/>
                    <a:pt x="79" y="276"/>
                  </a:cubicBezTo>
                  <a:cubicBezTo>
                    <a:pt x="79" y="276"/>
                    <a:pt x="79" y="276"/>
                    <a:pt x="79" y="276"/>
                  </a:cubicBezTo>
                  <a:cubicBezTo>
                    <a:pt x="79" y="276"/>
                    <a:pt x="79" y="276"/>
                    <a:pt x="79" y="276"/>
                  </a:cubicBezTo>
                  <a:cubicBezTo>
                    <a:pt x="79" y="276"/>
                    <a:pt x="79" y="276"/>
                    <a:pt x="79" y="276"/>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79" y="275"/>
                    <a:pt x="79" y="275"/>
                    <a:pt x="79" y="275"/>
                  </a:cubicBezTo>
                  <a:cubicBezTo>
                    <a:pt x="80" y="275"/>
                    <a:pt x="80" y="275"/>
                    <a:pt x="80" y="275"/>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0" y="274"/>
                    <a:pt x="80" y="274"/>
                    <a:pt x="80" y="274"/>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1" y="273"/>
                    <a:pt x="81" y="273"/>
                    <a:pt x="81" y="273"/>
                  </a:cubicBezTo>
                  <a:cubicBezTo>
                    <a:pt x="82" y="273"/>
                    <a:pt x="82" y="273"/>
                    <a:pt x="82" y="273"/>
                  </a:cubicBezTo>
                  <a:cubicBezTo>
                    <a:pt x="82" y="273"/>
                    <a:pt x="82" y="273"/>
                    <a:pt x="82" y="273"/>
                  </a:cubicBezTo>
                  <a:cubicBezTo>
                    <a:pt x="82" y="273"/>
                    <a:pt x="82" y="273"/>
                    <a:pt x="82" y="273"/>
                  </a:cubicBezTo>
                  <a:cubicBezTo>
                    <a:pt x="82" y="272"/>
                    <a:pt x="82" y="272"/>
                    <a:pt x="82" y="272"/>
                  </a:cubicBezTo>
                  <a:cubicBezTo>
                    <a:pt x="82" y="272"/>
                    <a:pt x="82" y="272"/>
                    <a:pt x="82" y="272"/>
                  </a:cubicBezTo>
                  <a:cubicBezTo>
                    <a:pt x="82" y="272"/>
                    <a:pt x="82" y="272"/>
                    <a:pt x="82" y="272"/>
                  </a:cubicBezTo>
                  <a:cubicBezTo>
                    <a:pt x="82" y="272"/>
                    <a:pt x="82" y="272"/>
                    <a:pt x="82"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3" y="272"/>
                    <a:pt x="83" y="272"/>
                    <a:pt x="83" y="272"/>
                  </a:cubicBezTo>
                  <a:cubicBezTo>
                    <a:pt x="84" y="272"/>
                    <a:pt x="84" y="272"/>
                    <a:pt x="84" y="272"/>
                  </a:cubicBezTo>
                  <a:cubicBezTo>
                    <a:pt x="84" y="272"/>
                    <a:pt x="84" y="272"/>
                    <a:pt x="84" y="272"/>
                  </a:cubicBezTo>
                  <a:cubicBezTo>
                    <a:pt x="84" y="272"/>
                    <a:pt x="84" y="272"/>
                    <a:pt x="84" y="272"/>
                  </a:cubicBezTo>
                  <a:cubicBezTo>
                    <a:pt x="84" y="272"/>
                    <a:pt x="84" y="272"/>
                    <a:pt x="84" y="272"/>
                  </a:cubicBezTo>
                  <a:cubicBezTo>
                    <a:pt x="84" y="272"/>
                    <a:pt x="84" y="272"/>
                    <a:pt x="84" y="272"/>
                  </a:cubicBezTo>
                  <a:cubicBezTo>
                    <a:pt x="85" y="271"/>
                    <a:pt x="85" y="271"/>
                    <a:pt x="85" y="271"/>
                  </a:cubicBezTo>
                  <a:cubicBezTo>
                    <a:pt x="85" y="271"/>
                    <a:pt x="85" y="271"/>
                    <a:pt x="85" y="271"/>
                  </a:cubicBezTo>
                  <a:cubicBezTo>
                    <a:pt x="85" y="271"/>
                    <a:pt x="85" y="271"/>
                    <a:pt x="85" y="271"/>
                  </a:cubicBezTo>
                  <a:cubicBezTo>
                    <a:pt x="85" y="271"/>
                    <a:pt x="85" y="271"/>
                    <a:pt x="85" y="271"/>
                  </a:cubicBezTo>
                  <a:cubicBezTo>
                    <a:pt x="85" y="271"/>
                    <a:pt x="85" y="271"/>
                    <a:pt x="85" y="271"/>
                  </a:cubicBezTo>
                  <a:cubicBezTo>
                    <a:pt x="86" y="271"/>
                    <a:pt x="86" y="271"/>
                    <a:pt x="86" y="271"/>
                  </a:cubicBezTo>
                  <a:cubicBezTo>
                    <a:pt x="86" y="271"/>
                    <a:pt x="86" y="271"/>
                    <a:pt x="86" y="271"/>
                  </a:cubicBezTo>
                  <a:cubicBezTo>
                    <a:pt x="86" y="271"/>
                    <a:pt x="86" y="271"/>
                    <a:pt x="86" y="271"/>
                  </a:cubicBezTo>
                  <a:cubicBezTo>
                    <a:pt x="86" y="271"/>
                    <a:pt x="86" y="271"/>
                    <a:pt x="86" y="271"/>
                  </a:cubicBezTo>
                  <a:cubicBezTo>
                    <a:pt x="87" y="271"/>
                    <a:pt x="87" y="271"/>
                    <a:pt x="87" y="271"/>
                  </a:cubicBezTo>
                  <a:cubicBezTo>
                    <a:pt x="179" y="271"/>
                    <a:pt x="179" y="271"/>
                    <a:pt x="179" y="271"/>
                  </a:cubicBezTo>
                  <a:cubicBezTo>
                    <a:pt x="173" y="277"/>
                    <a:pt x="167" y="283"/>
                    <a:pt x="162" y="290"/>
                  </a:cubicBezTo>
                  <a:close/>
                  <a:moveTo>
                    <a:pt x="77" y="280"/>
                  </a:moveTo>
                  <a:cubicBezTo>
                    <a:pt x="77" y="280"/>
                    <a:pt x="77" y="280"/>
                    <a:pt x="77" y="280"/>
                  </a:cubicBezTo>
                  <a:close/>
                  <a:moveTo>
                    <a:pt x="87" y="218"/>
                  </a:moveTo>
                  <a:cubicBezTo>
                    <a:pt x="258" y="218"/>
                    <a:pt x="258" y="218"/>
                    <a:pt x="258" y="218"/>
                  </a:cubicBezTo>
                  <a:cubicBezTo>
                    <a:pt x="263" y="218"/>
                    <a:pt x="267" y="222"/>
                    <a:pt x="267" y="228"/>
                  </a:cubicBezTo>
                  <a:cubicBezTo>
                    <a:pt x="267" y="228"/>
                    <a:pt x="267" y="228"/>
                    <a:pt x="267" y="228"/>
                  </a:cubicBezTo>
                  <a:cubicBezTo>
                    <a:pt x="267" y="229"/>
                    <a:pt x="267" y="231"/>
                    <a:pt x="266" y="232"/>
                  </a:cubicBezTo>
                  <a:cubicBezTo>
                    <a:pt x="257" y="233"/>
                    <a:pt x="249" y="235"/>
                    <a:pt x="241" y="237"/>
                  </a:cubicBezTo>
                  <a:cubicBezTo>
                    <a:pt x="87" y="237"/>
                    <a:pt x="87" y="237"/>
                    <a:pt x="87" y="237"/>
                  </a:cubicBezTo>
                  <a:cubicBezTo>
                    <a:pt x="82" y="237"/>
                    <a:pt x="77" y="233"/>
                    <a:pt x="77" y="228"/>
                  </a:cubicBezTo>
                  <a:cubicBezTo>
                    <a:pt x="77" y="228"/>
                    <a:pt x="77" y="228"/>
                    <a:pt x="77" y="228"/>
                  </a:cubicBezTo>
                  <a:cubicBezTo>
                    <a:pt x="77" y="222"/>
                    <a:pt x="82" y="218"/>
                    <a:pt x="87" y="218"/>
                  </a:cubicBezTo>
                  <a:close/>
                  <a:moveTo>
                    <a:pt x="87" y="165"/>
                  </a:moveTo>
                  <a:cubicBezTo>
                    <a:pt x="258" y="165"/>
                    <a:pt x="258" y="165"/>
                    <a:pt x="258" y="165"/>
                  </a:cubicBezTo>
                  <a:cubicBezTo>
                    <a:pt x="263" y="165"/>
                    <a:pt x="267" y="170"/>
                    <a:pt x="267" y="175"/>
                  </a:cubicBezTo>
                  <a:cubicBezTo>
                    <a:pt x="267" y="175"/>
                    <a:pt x="267" y="175"/>
                    <a:pt x="267" y="175"/>
                  </a:cubicBezTo>
                  <a:cubicBezTo>
                    <a:pt x="267" y="180"/>
                    <a:pt x="263" y="184"/>
                    <a:pt x="258" y="184"/>
                  </a:cubicBezTo>
                  <a:cubicBezTo>
                    <a:pt x="87" y="184"/>
                    <a:pt x="87" y="184"/>
                    <a:pt x="87" y="184"/>
                  </a:cubicBezTo>
                  <a:cubicBezTo>
                    <a:pt x="82" y="184"/>
                    <a:pt x="77" y="180"/>
                    <a:pt x="77" y="175"/>
                  </a:cubicBezTo>
                  <a:cubicBezTo>
                    <a:pt x="77" y="175"/>
                    <a:pt x="77" y="175"/>
                    <a:pt x="77" y="175"/>
                  </a:cubicBezTo>
                  <a:cubicBezTo>
                    <a:pt x="77" y="170"/>
                    <a:pt x="82" y="165"/>
                    <a:pt x="87" y="165"/>
                  </a:cubicBezTo>
                  <a:close/>
                  <a:moveTo>
                    <a:pt x="87" y="115"/>
                  </a:moveTo>
                  <a:cubicBezTo>
                    <a:pt x="258" y="115"/>
                    <a:pt x="258" y="115"/>
                    <a:pt x="258" y="115"/>
                  </a:cubicBezTo>
                  <a:cubicBezTo>
                    <a:pt x="263" y="115"/>
                    <a:pt x="267" y="120"/>
                    <a:pt x="267" y="125"/>
                  </a:cubicBezTo>
                  <a:cubicBezTo>
                    <a:pt x="267" y="125"/>
                    <a:pt x="267" y="125"/>
                    <a:pt x="267" y="125"/>
                  </a:cubicBezTo>
                  <a:cubicBezTo>
                    <a:pt x="267" y="130"/>
                    <a:pt x="263" y="134"/>
                    <a:pt x="258" y="134"/>
                  </a:cubicBezTo>
                  <a:cubicBezTo>
                    <a:pt x="87" y="134"/>
                    <a:pt x="87" y="134"/>
                    <a:pt x="87" y="134"/>
                  </a:cubicBezTo>
                  <a:cubicBezTo>
                    <a:pt x="82" y="134"/>
                    <a:pt x="77" y="130"/>
                    <a:pt x="77" y="125"/>
                  </a:cubicBezTo>
                  <a:cubicBezTo>
                    <a:pt x="77" y="125"/>
                    <a:pt x="77" y="125"/>
                    <a:pt x="77" y="125"/>
                  </a:cubicBezTo>
                  <a:cubicBezTo>
                    <a:pt x="77" y="120"/>
                    <a:pt x="82" y="115"/>
                    <a:pt x="87" y="115"/>
                  </a:cubicBezTo>
                  <a:close/>
                  <a:moveTo>
                    <a:pt x="130" y="59"/>
                  </a:moveTo>
                  <a:cubicBezTo>
                    <a:pt x="130" y="33"/>
                    <a:pt x="130" y="33"/>
                    <a:pt x="130" y="33"/>
                  </a:cubicBezTo>
                  <a:cubicBezTo>
                    <a:pt x="130" y="31"/>
                    <a:pt x="131" y="29"/>
                    <a:pt x="132" y="28"/>
                  </a:cubicBezTo>
                  <a:cubicBezTo>
                    <a:pt x="132" y="28"/>
                    <a:pt x="132" y="28"/>
                    <a:pt x="132" y="28"/>
                  </a:cubicBezTo>
                  <a:cubicBezTo>
                    <a:pt x="134" y="27"/>
                    <a:pt x="136" y="26"/>
                    <a:pt x="138" y="26"/>
                  </a:cubicBezTo>
                  <a:cubicBezTo>
                    <a:pt x="206" y="26"/>
                    <a:pt x="206" y="26"/>
                    <a:pt x="206" y="26"/>
                  </a:cubicBezTo>
                  <a:cubicBezTo>
                    <a:pt x="208" y="26"/>
                    <a:pt x="211" y="27"/>
                    <a:pt x="212" y="28"/>
                  </a:cubicBezTo>
                  <a:cubicBezTo>
                    <a:pt x="212" y="28"/>
                    <a:pt x="212" y="28"/>
                    <a:pt x="212" y="28"/>
                  </a:cubicBezTo>
                  <a:cubicBezTo>
                    <a:pt x="214" y="29"/>
                    <a:pt x="215" y="31"/>
                    <a:pt x="215" y="33"/>
                  </a:cubicBezTo>
                  <a:cubicBezTo>
                    <a:pt x="215" y="59"/>
                    <a:pt x="215" y="59"/>
                    <a:pt x="215" y="59"/>
                  </a:cubicBezTo>
                  <a:lnTo>
                    <a:pt x="130" y="59"/>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schemeClr val="tx1">
                    <a:lumMod val="75000"/>
                    <a:lumOff val="2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5" name="Rectangle 58"/>
            <p:cNvSpPr>
              <a:spLocks noChangeArrowheads="1"/>
            </p:cNvSpPr>
            <p:nvPr>
              <p:custDataLst>
                <p:tags r:id="rId7"/>
              </p:custDataLst>
            </p:nvPr>
          </p:nvSpPr>
          <p:spPr bwMode="auto">
            <a:xfrm rot="2700000">
              <a:off x="2655457" y="2650490"/>
              <a:ext cx="631043" cy="631043"/>
            </a:xfrm>
            <a:prstGeom prst="rect">
              <a:avLst/>
            </a:prstGeom>
            <a:solidFill>
              <a:schemeClr val="bg1"/>
            </a:solidFill>
            <a:ln w="25400" cap="flat" cmpd="sng" algn="ctr">
              <a:noFill/>
              <a:prstDash val="solid"/>
            </a:ln>
            <a:effectLst>
              <a:outerShdw blurRad="190500" dist="38100" dir="2700000" algn="tl" rotWithShape="0">
                <a:prstClr val="black">
                  <a:alpha val="20000"/>
                </a:prstClr>
              </a:outerShdw>
            </a:effectLst>
          </p:spPr>
          <p:txBody>
            <a:bodyPr rtlCol="0" anchor="ctr"/>
            <a:lstStyle/>
            <a:p>
              <a:pPr algn="ctr"/>
              <a:endParaRPr lang="en-US" sz="1600" kern="0">
                <a:solidFill>
                  <a:schemeClr val="tx1">
                    <a:lumMod val="75000"/>
                    <a:lumOff val="2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6" name="Rectangle 58"/>
            <p:cNvSpPr>
              <a:spLocks noChangeArrowheads="1"/>
            </p:cNvSpPr>
            <p:nvPr>
              <p:custDataLst>
                <p:tags r:id="rId8"/>
              </p:custDataLst>
            </p:nvPr>
          </p:nvSpPr>
          <p:spPr bwMode="auto">
            <a:xfrm rot="2700000">
              <a:off x="8987566" y="2650490"/>
              <a:ext cx="631043" cy="631043"/>
            </a:xfrm>
            <a:prstGeom prst="rect">
              <a:avLst/>
            </a:prstGeom>
            <a:solidFill>
              <a:schemeClr val="bg1"/>
            </a:solidFill>
            <a:ln w="25400" cap="flat" cmpd="sng" algn="ctr">
              <a:noFill/>
              <a:prstDash val="solid"/>
            </a:ln>
            <a:effectLst>
              <a:outerShdw blurRad="190500" dist="38100" dir="2700000" algn="tl" rotWithShape="0">
                <a:prstClr val="black">
                  <a:alpha val="20000"/>
                </a:prstClr>
              </a:outerShdw>
            </a:effectLst>
          </p:spPr>
          <p:txBody>
            <a:bodyPr rtlCol="0" anchor="ctr"/>
            <a:lstStyle/>
            <a:p>
              <a:pPr algn="ctr"/>
              <a:endParaRPr lang="en-US" sz="1600" kern="0">
                <a:solidFill>
                  <a:schemeClr val="tx1">
                    <a:lumMod val="75000"/>
                    <a:lumOff val="25000"/>
                  </a:schemeClr>
                </a:solidFill>
                <a:latin typeface="Arial" panose="020B0604020202020204" pitchFamily="34" charset="0"/>
                <a:ea typeface="思源黑体 CN Normal" panose="020B0400000000000000" pitchFamily="34" charset="-122"/>
                <a:sym typeface="Arial" panose="020B0604020202020204" pitchFamily="34" charset="0"/>
              </a:endParaRPr>
            </a:p>
          </p:txBody>
        </p:sp>
      </p:grpSp>
      <p:grpSp>
        <p:nvGrpSpPr>
          <p:cNvPr id="27" name="组合 26"/>
          <p:cNvGrpSpPr/>
          <p:nvPr/>
        </p:nvGrpSpPr>
        <p:grpSpPr>
          <a:xfrm>
            <a:off x="1964055" y="3438525"/>
            <a:ext cx="3985260" cy="2326640"/>
            <a:chOff x="1276684" y="4550152"/>
            <a:chExt cx="3877007" cy="2326640"/>
          </a:xfrm>
        </p:grpSpPr>
        <p:sp>
          <p:nvSpPr>
            <p:cNvPr id="28" name="TextBox 76"/>
            <p:cNvSpPr txBox="1"/>
            <p:nvPr>
              <p:custDataLst>
                <p:tags r:id="rId9"/>
              </p:custDataLst>
            </p:nvPr>
          </p:nvSpPr>
          <p:spPr>
            <a:xfrm>
              <a:off x="1276684" y="4550152"/>
              <a:ext cx="3877007" cy="368300"/>
            </a:xfrm>
            <a:prstGeom prst="rect">
              <a:avLst/>
            </a:prstGeom>
            <a:noFill/>
            <a:effectLst/>
          </p:spPr>
          <p:txBody>
            <a:bodyPr wrap="square" rtlCol="0">
              <a:spAutoFit/>
            </a:bodyPr>
            <a:lstStyle/>
            <a:p>
              <a:r>
                <a:rPr sz="18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1.spring-boot-starter-parent依赖</a:t>
              </a:r>
              <a:endParaRPr sz="18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9" name="文本框 28"/>
            <p:cNvSpPr txBox="1"/>
            <p:nvPr>
              <p:custDataLst>
                <p:tags r:id="rId10"/>
              </p:custDataLst>
            </p:nvPr>
          </p:nvSpPr>
          <p:spPr>
            <a:xfrm>
              <a:off x="1276684" y="4938772"/>
              <a:ext cx="3797935" cy="1938020"/>
            </a:xfrm>
            <a:prstGeom prst="rect">
              <a:avLst/>
            </a:prstGeom>
            <a:noFill/>
            <a:effectLst/>
          </p:spPr>
          <p:txBody>
            <a:bodyPr wrap="square" rtlCol="0">
              <a:spAutoFit/>
            </a:bodyPr>
            <a:lstStyle/>
            <a:p>
              <a:pPr>
                <a:lnSpc>
                  <a:spcPct val="150000"/>
                </a:lnSpc>
              </a:pPr>
              <a:r>
                <a:rPr sz="16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spring-boot-starter-parent</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中</a:t>
              </a:r>
              <a:r>
                <a:rPr sz="16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定义</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了</a:t>
              </a:r>
              <a:r>
                <a:rPr sz="16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很多常见技术的版本信息</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，组合成一套</a:t>
              </a:r>
              <a:r>
                <a:rPr sz="16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最优搭配</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的技术版本。可以在IDEA中按住Ctrl单击spring-boot-starter-paren进入对应的</a:t>
              </a:r>
              <a:r>
                <a:rPr sz="16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源码文件中查看</a:t>
              </a:r>
              <a:r>
                <a:rPr lang="zh-CN" sz="16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a:t>
              </a:r>
              <a:endParaRPr lang="zh-CN" sz="16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30" name="组合 29"/>
          <p:cNvGrpSpPr/>
          <p:nvPr/>
        </p:nvGrpSpPr>
        <p:grpSpPr>
          <a:xfrm>
            <a:off x="6738620" y="3407410"/>
            <a:ext cx="3853180" cy="2110740"/>
            <a:chOff x="1211336" y="4519375"/>
            <a:chExt cx="3786601" cy="2110552"/>
          </a:xfrm>
        </p:grpSpPr>
        <p:sp>
          <p:nvSpPr>
            <p:cNvPr id="2" name="TextBox 76"/>
            <p:cNvSpPr txBox="1"/>
            <p:nvPr>
              <p:custDataLst>
                <p:tags r:id="rId11"/>
              </p:custDataLst>
            </p:nvPr>
          </p:nvSpPr>
          <p:spPr>
            <a:xfrm>
              <a:off x="1213876" y="4519375"/>
              <a:ext cx="3717290" cy="368267"/>
            </a:xfrm>
            <a:prstGeom prst="rect">
              <a:avLst/>
            </a:prstGeom>
            <a:noFill/>
            <a:effectLst/>
          </p:spPr>
          <p:txBody>
            <a:bodyPr wrap="square" rtlCol="0">
              <a:spAutoFit/>
            </a:bodyPr>
            <a:lstStyle/>
            <a:p>
              <a:r>
                <a:rPr sz="18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2.spring-boot-starter-web依赖</a:t>
              </a:r>
              <a:endParaRPr sz="18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文本框 31"/>
            <p:cNvSpPr txBox="1"/>
            <p:nvPr>
              <p:custDataLst>
                <p:tags r:id="rId12"/>
              </p:custDataLst>
            </p:nvPr>
          </p:nvSpPr>
          <p:spPr>
            <a:xfrm>
              <a:off x="1211336" y="4939073"/>
              <a:ext cx="3786601" cy="1690854"/>
            </a:xfrm>
            <a:prstGeom prst="rect">
              <a:avLst/>
            </a:prstGeom>
            <a:noFill/>
            <a:effectLst/>
          </p:spPr>
          <p:txBody>
            <a:bodyPr wrap="square" rtlCol="0">
              <a:spAutoFit/>
            </a:bodyPr>
            <a:lstStyle/>
            <a:p>
              <a:pPr>
                <a:lnSpc>
                  <a:spcPct val="130000"/>
                </a:lnSpc>
              </a:pPr>
              <a:r>
                <a:rPr sz="16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spring-boot-starter-web</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就是使用Spring MVC构建Web应用程序的</a:t>
              </a:r>
              <a:r>
                <a:rPr sz="16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启动器</a:t>
              </a: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30000"/>
                </a:lnSpc>
              </a:pP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不仅包含Spring MVC的依赖信息和Spring整合Spring MVC Web开发的依赖信息，还包含了其他的一些依赖信息。</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起步依赖</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custDataLst>
              <p:tags r:id="rId1"/>
            </p:custDataLst>
          </p:nvPr>
        </p:nvSpPr>
        <p:spPr>
          <a:xfrm>
            <a:off x="982980" y="1070610"/>
            <a:ext cx="10371455" cy="1337945"/>
          </a:xfrm>
          <a:prstGeom prst="rect">
            <a:avLst/>
          </a:prstGeom>
          <a:noFill/>
          <a:ln w="9525">
            <a:noFill/>
          </a:ln>
        </p:spPr>
        <p:txBody>
          <a:bodyPr wrap="square">
            <a:spAutoFit/>
          </a:bodyPr>
          <a:p>
            <a:pPr>
              <a:lnSpc>
                <a:spcPct val="150000"/>
              </a:lnSpc>
              <a:buClrTx/>
              <a:buSzTx/>
              <a:buFontTx/>
            </a:pPr>
            <a:r>
              <a:rPr sz="1800" b="0" dirty="0">
                <a:solidFill>
                  <a:schemeClr val="accent1"/>
                </a:solidFill>
                <a:latin typeface="微软雅黑" panose="020B0503020204020204" pitchFamily="34" charset="-122"/>
                <a:ea typeface="微软雅黑" panose="020B0503020204020204" pitchFamily="34" charset="-122"/>
                <a:cs typeface="+mn-ea"/>
              </a:rPr>
              <a:t>Spring Boot官方</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提供了大量的</a:t>
            </a:r>
            <a:r>
              <a:rPr sz="1800" b="0" dirty="0">
                <a:solidFill>
                  <a:schemeClr val="accent1"/>
                </a:solidFill>
                <a:latin typeface="微软雅黑" panose="020B0503020204020204" pitchFamily="34" charset="-122"/>
                <a:ea typeface="微软雅黑" panose="020B0503020204020204" pitchFamily="34" charset="-122"/>
                <a:cs typeface="+mn-ea"/>
              </a:rPr>
              <a:t>启动器</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，其</a:t>
            </a:r>
            <a:r>
              <a:rPr sz="1800" b="0" dirty="0">
                <a:solidFill>
                  <a:schemeClr val="accent1"/>
                </a:solidFill>
                <a:latin typeface="微软雅黑" panose="020B0503020204020204" pitchFamily="34" charset="-122"/>
                <a:ea typeface="微软雅黑" panose="020B0503020204020204" pitchFamily="34" charset="-122"/>
                <a:cs typeface="+mn-ea"/>
              </a:rPr>
              <a:t>名称</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基本都是通过</a:t>
            </a:r>
            <a:r>
              <a:rPr sz="1800" b="0" dirty="0">
                <a:solidFill>
                  <a:schemeClr val="accent1"/>
                </a:solidFill>
                <a:latin typeface="微软雅黑" panose="020B0503020204020204" pitchFamily="34" charset="-122"/>
                <a:ea typeface="微软雅黑" panose="020B0503020204020204" pitchFamily="34" charset="-122"/>
                <a:cs typeface="+mn-ea"/>
              </a:rPr>
              <a:t>“spring-boot-starter-技术名称”</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这样的</a:t>
            </a:r>
            <a:r>
              <a:rPr sz="1800" b="0" dirty="0">
                <a:solidFill>
                  <a:schemeClr val="accent1"/>
                </a:solidFill>
                <a:latin typeface="微软雅黑" panose="020B0503020204020204" pitchFamily="34" charset="-122"/>
                <a:ea typeface="微软雅黑" panose="020B0503020204020204" pitchFamily="34" charset="-122"/>
                <a:cs typeface="+mn-ea"/>
              </a:rPr>
              <a:t>格式</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命名，通过启动器的</a:t>
            </a:r>
            <a:r>
              <a:rPr sz="1800" b="0" dirty="0">
                <a:solidFill>
                  <a:schemeClr val="accent1"/>
                </a:solidFill>
                <a:latin typeface="微软雅黑" panose="020B0503020204020204" pitchFamily="34" charset="-122"/>
                <a:ea typeface="微软雅黑" panose="020B0503020204020204" pitchFamily="34" charset="-122"/>
                <a:cs typeface="+mn-ea"/>
              </a:rPr>
              <a:t>名称</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通常可以知道它所</a:t>
            </a:r>
            <a:r>
              <a:rPr sz="1800" b="0" dirty="0">
                <a:solidFill>
                  <a:schemeClr val="accent1"/>
                </a:solidFill>
                <a:latin typeface="微软雅黑" panose="020B0503020204020204" pitchFamily="34" charset="-122"/>
                <a:ea typeface="微软雅黑" panose="020B0503020204020204" pitchFamily="34" charset="-122"/>
                <a:cs typeface="+mn-ea"/>
              </a:rPr>
              <a:t>提供的功能</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。例如，spring-boot-starter-web表示提供Web相关的功能，spring-boot-starter-jdbc表示提供JDBC相关的功能。</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表格 2"/>
          <p:cNvGraphicFramePr/>
          <p:nvPr>
            <p:custDataLst>
              <p:tags r:id="rId2"/>
            </p:custDataLst>
          </p:nvPr>
        </p:nvGraphicFramePr>
        <p:xfrm>
          <a:off x="997585" y="3007360"/>
          <a:ext cx="10335260" cy="3291840"/>
        </p:xfrm>
        <a:graphic>
          <a:graphicData uri="http://schemas.openxmlformats.org/drawingml/2006/table">
            <a:tbl>
              <a:tblPr/>
              <a:tblGrid>
                <a:gridCol w="3955415"/>
                <a:gridCol w="6379845"/>
              </a:tblGrid>
              <a:tr h="266700">
                <a:tc>
                  <a:txBody>
                    <a:bodyPr/>
                    <a:p>
                      <a:pPr indent="0" algn="ctr">
                        <a:lnSpc>
                          <a:spcPct val="150000"/>
                        </a:lnSpc>
                        <a:buNone/>
                      </a:pPr>
                      <a:r>
                        <a:rPr lang="en-US" sz="1600" b="1">
                          <a:latin typeface="微软雅黑" panose="020B0503020204020204" pitchFamily="34" charset="-122"/>
                          <a:ea typeface="微软雅黑" panose="020B0503020204020204" pitchFamily="34" charset="-122"/>
                          <a:cs typeface="宋体" panose="02010600030101010101" pitchFamily="2" charset="-122"/>
                        </a:rPr>
                        <a:t>名称</a:t>
                      </a:r>
                      <a:endParaRPr lang="en-US" altLang="en-US" sz="1600" b="1">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vert="horz" anchor="t"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p>
                      <a:pPr indent="0" algn="ctr">
                        <a:lnSpc>
                          <a:spcPct val="150000"/>
                        </a:lnSpc>
                        <a:buNone/>
                      </a:pPr>
                      <a:r>
                        <a:rPr lang="en-US" sz="1600" b="1">
                          <a:latin typeface="微软雅黑" panose="020B0503020204020204" pitchFamily="34" charset="-122"/>
                          <a:ea typeface="微软雅黑" panose="020B0503020204020204" pitchFamily="34" charset="-122"/>
                          <a:cs typeface="Times New Roman" panose="02020603050405020304" charset="0"/>
                        </a:rPr>
                        <a:t>描述</a:t>
                      </a:r>
                      <a:endParaRPr lang="en-US" altLang="en-US" sz="16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t"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r>
              <a:tr h="32004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spring-boot-starter-parent</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核心启动器，包括自动配置支持、日志记录和YAML，常被作为父依赖</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r>
              <a:tr h="36576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spring-boot-starter-logging</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提供Logging相关的日志功能</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r>
              <a:tr h="32004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spring-boot-starter-thymeleaf</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使用Thymeleaf视图构造MVC Web应用程序的启动器</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r>
              <a:tr h="32004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spring-boot-starter-web</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使用Spring</a:t>
                      </a:r>
                      <a:r>
                        <a:rPr lang="en-US" altLang="zh-CN"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MVC构建Web，包括RESTful应用程序，使用Tomcat作为默认的嵌入式容器的启动器</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r>
              <a:tr h="32004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spring-boot-starter-test</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支持常规的测试依赖，包括Junit、Hamcrest、Mockito和spring-test模块</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r>
              <a:tr h="36576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spring-boot-starter-jdbc</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结合JDBC和HikariCP连接池的启动器，对数据源自动装配，并提供JdbcTemplate简化数据库操作</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r>
            </a:tbl>
          </a:graphicData>
        </a:graphic>
      </p:graphicFrame>
      <p:sp>
        <p:nvSpPr>
          <p:cNvPr id="100" name="文本框 99"/>
          <p:cNvSpPr txBox="1"/>
          <p:nvPr/>
        </p:nvSpPr>
        <p:spPr>
          <a:xfrm>
            <a:off x="4182110" y="2493645"/>
            <a:ext cx="3973195" cy="436880"/>
          </a:xfrm>
          <a:prstGeom prst="rect">
            <a:avLst/>
          </a:prstGeom>
          <a:noFill/>
          <a:ln w="9525">
            <a:noFill/>
          </a:ln>
        </p:spPr>
        <p:txBody>
          <a:bodyPr>
            <a:noAutofit/>
          </a:bodyPr>
          <a:p>
            <a:pPr algn="l">
              <a:lnSpc>
                <a:spcPct val="150000"/>
              </a:lnSpc>
              <a:buClrTx/>
              <a:buSzTx/>
              <a:buFontTx/>
            </a:pPr>
            <a:r>
              <a:rPr lang="zh-CN" altLang="en-US" sz="18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常见的Spring Boot应用程序启动器</a:t>
            </a:r>
            <a:endParaRPr lang="zh-CN" altLang="en-US" sz="18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起步依赖</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4" name="表格 3"/>
          <p:cNvGraphicFramePr/>
          <p:nvPr>
            <p:custDataLst>
              <p:tags r:id="rId1"/>
            </p:custDataLst>
          </p:nvPr>
        </p:nvGraphicFramePr>
        <p:xfrm>
          <a:off x="982345" y="2240915"/>
          <a:ext cx="10309860" cy="3651885"/>
        </p:xfrm>
        <a:graphic>
          <a:graphicData uri="http://schemas.openxmlformats.org/drawingml/2006/table">
            <a:tbl>
              <a:tblPr/>
              <a:tblGrid>
                <a:gridCol w="3688080"/>
                <a:gridCol w="6621780"/>
              </a:tblGrid>
              <a:tr h="360000">
                <a:tc>
                  <a:txBody>
                    <a:bodyPr/>
                    <a:p>
                      <a:pPr algn="ctr">
                        <a:lnSpc>
                          <a:spcPct val="150000"/>
                        </a:lnSpc>
                        <a:buClrTx/>
                        <a:buSzTx/>
                        <a:buFontTx/>
                        <a:buNone/>
                      </a:pPr>
                      <a:r>
                        <a:rPr lang="en-US" sz="1600" b="1">
                          <a:latin typeface="微软雅黑" panose="020B0503020204020204" pitchFamily="34" charset="-122"/>
                          <a:ea typeface="微软雅黑" panose="020B0503020204020204" pitchFamily="34" charset="-122"/>
                          <a:cs typeface="Times New Roman" panose="02020603050405020304" charset="0"/>
                        </a:rPr>
                        <a:t>名称</a:t>
                      </a:r>
                      <a:endParaRPr lang="en-US" sz="16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t" anchorCtr="0">
                    <a:lnL w="12700">
                      <a:solidFill>
                        <a:schemeClr val="bg1"/>
                      </a:solidFill>
                      <a:prstDash val="soli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c>
                  <a:txBody>
                    <a:bodyPr/>
                    <a:p>
                      <a:pPr algn="ctr">
                        <a:lnSpc>
                          <a:spcPct val="150000"/>
                        </a:lnSpc>
                        <a:buClrTx/>
                        <a:buSzTx/>
                        <a:buFontTx/>
                        <a:buNone/>
                      </a:pPr>
                      <a:r>
                        <a:rPr lang="en-US" sz="1600" b="1">
                          <a:latin typeface="微软雅黑" panose="020B0503020204020204" pitchFamily="34" charset="-122"/>
                          <a:ea typeface="微软雅黑" panose="020B0503020204020204" pitchFamily="34" charset="-122"/>
                          <a:cs typeface="Times New Roman" panose="02020603050405020304" charset="0"/>
                        </a:rPr>
                        <a:t>描述</a:t>
                      </a:r>
                      <a:endParaRPr lang="en-US" sz="1600" b="1">
                        <a:latin typeface="微软雅黑" panose="020B0503020204020204" pitchFamily="34" charset="-122"/>
                        <a:ea typeface="微软雅黑" panose="020B0503020204020204" pitchFamily="34" charset="-122"/>
                        <a:cs typeface="Times New Roman" panose="02020603050405020304" charset="0"/>
                      </a:endParaRPr>
                    </a:p>
                  </a:txBody>
                  <a:tcPr marL="68580" marR="68580" marT="0" marB="0" vert="horz" anchor="t" anchorCtr="0">
                    <a:lnL w="12700" cap="flat" cmpd="sng">
                      <a:solidFill>
                        <a:schemeClr val="bg1"/>
                      </a:solidFill>
                      <a:prstDash val="solid"/>
                      <a:headEnd type="none" w="med" len="med"/>
                      <a:tailEnd type="none" w="med" len="med"/>
                    </a:lnL>
                    <a:lnR w="12700" cap="flat">
                      <a:solidFill>
                        <a:schemeClr val="bg1"/>
                      </a:solidFill>
                      <a:prstDash val="soli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r>
              <a:tr h="21240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spring-boot-starter-data-jpa</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使用Spring JPA与Hibernate的启动器</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cap="flat" cmpd="sng">
                      <a:solidFill>
                        <a:schemeClr val="bg1"/>
                      </a:solidFill>
                      <a:prstDash val="solid"/>
                      <a:headEnd type="none" w="med" len="med"/>
                      <a:tailEnd type="none" w="med" len="med"/>
                    </a:lnL>
                    <a:lnR w="12700" cap="flat">
                      <a:solidFill>
                        <a:schemeClr val="bg1"/>
                      </a:solidFill>
                      <a:prstDash val="soli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r>
              <a:tr h="21240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spring-boot-starter-data-redis</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Redis key-value数据存储和Spring Da</a:t>
                      </a:r>
                      <a:r>
                        <a:rPr lang="en-US" altLang="zh-CN"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 Redis与Jedis客户端的启动器</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cap="flat" cmpd="sng">
                      <a:solidFill>
                        <a:schemeClr val="bg1"/>
                      </a:solidFill>
                      <a:prstDash val="solid"/>
                      <a:headEnd type="none" w="med" len="med"/>
                      <a:tailEnd type="none" w="med" len="med"/>
                    </a:lnL>
                    <a:lnR w="12700" cap="flat">
                      <a:solidFill>
                        <a:schemeClr val="bg1"/>
                      </a:solidFill>
                      <a:prstDash val="soli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r>
              <a:tr h="21240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spring-boot-starter-log4j2</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提供Log4j2相关的日志功能</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cap="flat" cmpd="sng">
                      <a:solidFill>
                        <a:schemeClr val="bg1"/>
                      </a:solidFill>
                      <a:prstDash val="solid"/>
                      <a:headEnd type="none" w="med" len="med"/>
                      <a:tailEnd type="none" w="med" len="med"/>
                    </a:lnL>
                    <a:lnR w="12700" cap="flat">
                      <a:solidFill>
                        <a:schemeClr val="bg1"/>
                      </a:solidFill>
                      <a:prstDash val="soli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r>
              <a:tr h="21240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spring-boot-starter-mail</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提供邮件相关功能</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cap="flat" cmpd="sng">
                      <a:solidFill>
                        <a:schemeClr val="bg1"/>
                      </a:solidFill>
                      <a:prstDash val="solid"/>
                      <a:headEnd type="none" w="med" len="med"/>
                      <a:tailEnd type="none" w="med" len="med"/>
                    </a:lnL>
                    <a:lnR w="12700" cap="flat">
                      <a:solidFill>
                        <a:schemeClr val="bg1"/>
                      </a:solidFill>
                      <a:prstDash val="soli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r>
              <a:tr h="21240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spring-boot-starter-activemq</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使用Apache ActiveMQ的JMS启动器</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cap="flat" cmpd="sng">
                      <a:solidFill>
                        <a:schemeClr val="bg1"/>
                      </a:solidFill>
                      <a:prstDash val="solid"/>
                      <a:headEnd type="none" w="med" len="med"/>
                      <a:tailEnd type="none" w="med" len="med"/>
                    </a:lnL>
                    <a:lnR w="12700" cap="flat">
                      <a:solidFill>
                        <a:schemeClr val="bg1"/>
                      </a:solidFill>
                      <a:prstDash val="soli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r>
              <a:tr h="21240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spring-boot-starter-data-mongodb</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使用MongoDB面向文档的数据库和Spring Da</a:t>
                      </a:r>
                      <a:r>
                        <a:rPr lang="en-US" altLang="zh-CN"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 MongoDB的启动器</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cap="flat" cmpd="sng">
                      <a:solidFill>
                        <a:schemeClr val="bg1"/>
                      </a:solidFill>
                      <a:prstDash val="solid"/>
                      <a:headEnd type="none" w="med" len="med"/>
                      <a:tailEnd type="none" w="med" len="med"/>
                    </a:lnL>
                    <a:lnR w="12700" cap="flat">
                      <a:solidFill>
                        <a:schemeClr val="bg1"/>
                      </a:solidFill>
                      <a:prstDash val="soli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r>
              <a:tr h="21240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spring-boot-starter-actuator</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提供应用监控与监控相关的功能</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cap="flat" cmpd="sng">
                      <a:solidFill>
                        <a:schemeClr val="bg1"/>
                      </a:solidFill>
                      <a:prstDash val="solid"/>
                      <a:headEnd type="none" w="med" len="med"/>
                      <a:tailEnd type="none" w="med" len="med"/>
                    </a:lnL>
                    <a:lnR w="12700" cap="flat">
                      <a:solidFill>
                        <a:schemeClr val="bg1"/>
                      </a:solidFill>
                      <a:prstDash val="soli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r>
              <a:tr h="21240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spring-boot-starter-security</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使用Spring</a:t>
                      </a:r>
                      <a:r>
                        <a:rPr lang="en-US" altLang="zh-CN"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Security的启动器</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cap="flat" cmpd="sng">
                      <a:solidFill>
                        <a:schemeClr val="bg1"/>
                      </a:solidFill>
                      <a:prstDash val="solid"/>
                      <a:headEnd type="none" w="med" len="med"/>
                      <a:tailEnd type="none" w="med" len="med"/>
                    </a:lnL>
                    <a:lnR w="12700" cap="flat">
                      <a:solidFill>
                        <a:schemeClr val="bg1"/>
                      </a:solidFill>
                      <a:prstDash val="soli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r>
              <a:tr h="212400">
                <a:tc>
                  <a:txBody>
                    <a:bodyPr/>
                    <a:p>
                      <a:pPr algn="ctr">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spring-boot-starter-dubbo</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a:solidFill>
                        <a:schemeClr val="bg1"/>
                      </a:solidFill>
                      <a:prstDash val="solid"/>
                    </a:lnL>
                    <a:lnR w="12700" cap="flat" cmpd="sng">
                      <a:solidFill>
                        <a:schemeClr val="bg1"/>
                      </a:solidFill>
                      <a:prstDash val="solid"/>
                      <a:headEnd type="none" w="med" len="med"/>
                      <a:tailEnd type="none" w="med" len="me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c>
                  <a:txBody>
                    <a:bodyPr/>
                    <a:p>
                      <a:pPr algn="l">
                        <a:lnSpc>
                          <a:spcPct val="150000"/>
                        </a:lnSpc>
                        <a:buClrTx/>
                        <a:buSzTx/>
                        <a:buFontTx/>
                        <a:buNone/>
                      </a:pPr>
                      <a:r>
                        <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提供Dubbo框架的相关功能</a:t>
                      </a:r>
                      <a:endParaRPr lang="zh-CN"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vert="horz" anchor="ctr" anchorCtr="0">
                    <a:lnL w="12700" cap="flat" cmpd="sng">
                      <a:solidFill>
                        <a:schemeClr val="bg1"/>
                      </a:solidFill>
                      <a:prstDash val="solid"/>
                      <a:headEnd type="none" w="med" len="med"/>
                      <a:tailEnd type="none" w="med" len="med"/>
                    </a:lnL>
                    <a:lnR w="12700" cap="flat">
                      <a:solidFill>
                        <a:schemeClr val="bg1"/>
                      </a:solidFill>
                      <a:prstDash val="solid"/>
                    </a:lnR>
                    <a:lnT w="12700" cap="flat" cmpd="sng">
                      <a:solidFill>
                        <a:schemeClr val="bg1"/>
                      </a:solidFill>
                      <a:prstDash val="solid"/>
                      <a:headEnd type="none" w="med" len="med"/>
                      <a:tailEnd type="none" w="med" len="med"/>
                    </a:lnT>
                    <a:lnB w="12700" cap="flat" cmpd="sng">
                      <a:solidFill>
                        <a:schemeClr val="bg1"/>
                      </a:solidFill>
                      <a:prstDash val="solid"/>
                      <a:headEnd type="none" w="med" len="med"/>
                      <a:tailEnd type="none" w="med" len="med"/>
                    </a:lnB>
                    <a:lnTlToBr>
                      <a:noFill/>
                    </a:lnTlToBr>
                    <a:lnBlToTr>
                      <a:noFill/>
                    </a:lnBlToTr>
                    <a:solidFill>
                      <a:schemeClr val="accent2">
                        <a:lumMod val="40000"/>
                        <a:lumOff val="60000"/>
                      </a:schemeClr>
                    </a:solidFill>
                  </a:tcPr>
                </a:tc>
              </a:tr>
            </a:tbl>
          </a:graphicData>
        </a:graphic>
      </p:graphicFrame>
      <p:sp>
        <p:nvSpPr>
          <p:cNvPr id="100" name="文本框 99"/>
          <p:cNvSpPr txBox="1"/>
          <p:nvPr>
            <p:custDataLst>
              <p:tags r:id="rId2"/>
            </p:custDataLst>
          </p:nvPr>
        </p:nvSpPr>
        <p:spPr>
          <a:xfrm>
            <a:off x="3863340" y="1414145"/>
            <a:ext cx="3973195" cy="436880"/>
          </a:xfrm>
          <a:prstGeom prst="rect">
            <a:avLst/>
          </a:prstGeom>
          <a:noFill/>
          <a:ln w="9525">
            <a:noFill/>
          </a:ln>
        </p:spPr>
        <p:txBody>
          <a:bodyPr>
            <a:noAutofit/>
          </a:bodyPr>
          <a:p>
            <a:pPr algn="l">
              <a:lnSpc>
                <a:spcPct val="150000"/>
              </a:lnSpc>
              <a:buClrTx/>
              <a:buSzTx/>
              <a:buFontTx/>
            </a:pPr>
            <a:r>
              <a:rPr lang="zh-CN" altLang="en-US" sz="18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常见的Spring Boot应用程序启动器</a:t>
            </a:r>
            <a:endParaRPr lang="zh-CN" altLang="en-US" sz="18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起步依赖</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custDataLst>
              <p:tags r:id="rId1"/>
            </p:custDataLst>
          </p:nvPr>
        </p:nvSpPr>
        <p:spPr>
          <a:xfrm>
            <a:off x="982980" y="2218690"/>
            <a:ext cx="10371455" cy="2168525"/>
          </a:xfrm>
          <a:prstGeom prst="rect">
            <a:avLst/>
          </a:prstGeom>
          <a:noFill/>
          <a:ln w="9525">
            <a:noFill/>
          </a:ln>
        </p:spPr>
        <p:txBody>
          <a:bodyPr wrap="square">
            <a:spAutoFit/>
          </a:bodyPr>
          <a:p>
            <a:pPr>
              <a:lnSpc>
                <a:spcPct val="150000"/>
              </a:lnSpc>
              <a:buClrTx/>
              <a:buSzTx/>
              <a:buFontTx/>
            </a:pPr>
            <a:r>
              <a:rPr sz="1800" b="0" dirty="0">
                <a:solidFill>
                  <a:schemeClr val="accent1"/>
                </a:solidFill>
                <a:latin typeface="微软雅黑" panose="020B0503020204020204" pitchFamily="34" charset="-122"/>
                <a:ea typeface="微软雅黑" panose="020B0503020204020204" pitchFamily="34" charset="-122"/>
                <a:cs typeface="+mn-ea"/>
              </a:rPr>
              <a:t>Spring Boot官方</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并没有为</a:t>
            </a:r>
            <a:r>
              <a:rPr sz="1800" b="0" dirty="0">
                <a:solidFill>
                  <a:schemeClr val="accent1"/>
                </a:solidFill>
                <a:latin typeface="微软雅黑" panose="020B0503020204020204" pitchFamily="34" charset="-122"/>
                <a:ea typeface="微软雅黑" panose="020B0503020204020204" pitchFamily="34" charset="-122"/>
                <a:cs typeface="+mn-ea"/>
              </a:rPr>
              <a:t>所有场景</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开发的技术框架都提供了启动器，例如，数据库操作框架MyBatis、阿里巴巴的Druid数据源等。</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Tx/>
              <a:buSzTx/>
              <a:buFontTx/>
            </a:pP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为了充分利用Spring Boot框架的优势，一些</a:t>
            </a:r>
            <a:r>
              <a:rPr sz="1800" b="0" dirty="0">
                <a:solidFill>
                  <a:schemeClr val="accent1"/>
                </a:solidFill>
                <a:latin typeface="微软雅黑" panose="020B0503020204020204" pitchFamily="34" charset="-122"/>
                <a:ea typeface="微软雅黑" panose="020B0503020204020204" pitchFamily="34" charset="-122"/>
                <a:cs typeface="+mn-ea"/>
              </a:rPr>
              <a:t>第三方技术厂商主动</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与</a:t>
            </a:r>
            <a:r>
              <a:rPr sz="1800" b="0" dirty="0">
                <a:solidFill>
                  <a:schemeClr val="accent1"/>
                </a:solidFill>
                <a:latin typeface="微软雅黑" panose="020B0503020204020204" pitchFamily="34" charset="-122"/>
                <a:ea typeface="微软雅黑" panose="020B0503020204020204" pitchFamily="34" charset="-122"/>
                <a:cs typeface="+mn-ea"/>
              </a:rPr>
              <a:t>Spring Boot</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框架进行了</a:t>
            </a:r>
            <a:r>
              <a:rPr sz="1800" b="0" dirty="0">
                <a:solidFill>
                  <a:schemeClr val="accent1"/>
                </a:solidFill>
                <a:latin typeface="微软雅黑" panose="020B0503020204020204" pitchFamily="34" charset="-122"/>
                <a:ea typeface="微软雅黑" panose="020B0503020204020204" pitchFamily="34" charset="-122"/>
                <a:cs typeface="+mn-ea"/>
              </a:rPr>
              <a:t>整合</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1800" b="0" dirty="0">
                <a:solidFill>
                  <a:schemeClr val="accent1"/>
                </a:solidFill>
                <a:latin typeface="微软雅黑" panose="020B0503020204020204" pitchFamily="34" charset="-122"/>
                <a:ea typeface="微软雅黑" panose="020B0503020204020204" pitchFamily="34" charset="-122"/>
                <a:cs typeface="+mn-ea"/>
              </a:rPr>
              <a:t>实现</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了各自的</a:t>
            </a:r>
            <a:r>
              <a:rPr sz="1800" b="0" dirty="0">
                <a:solidFill>
                  <a:schemeClr val="accent1"/>
                </a:solidFill>
                <a:latin typeface="微软雅黑" panose="020B0503020204020204" pitchFamily="34" charset="-122"/>
                <a:ea typeface="微软雅黑" panose="020B0503020204020204" pitchFamily="34" charset="-122"/>
                <a:cs typeface="+mn-ea"/>
              </a:rPr>
              <a:t>依赖启动器</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，例如，MyBatis提供的启动器mybatis-spring-boot-starter。不过在项目pom.xml文件中引入这些第三方的启动器时，</a:t>
            </a:r>
            <a:r>
              <a:rPr sz="1800" b="0" dirty="0">
                <a:solidFill>
                  <a:schemeClr val="accent1"/>
                </a:solidFill>
                <a:latin typeface="微软雅黑" panose="020B0503020204020204" pitchFamily="34" charset="-122"/>
                <a:ea typeface="微软雅黑" panose="020B0503020204020204" pitchFamily="34" charset="-122"/>
                <a:cs typeface="+mn-ea"/>
              </a:rPr>
              <a:t>需要自行配置</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对应的依赖</a:t>
            </a:r>
            <a:r>
              <a:rPr sz="1800" b="0" dirty="0">
                <a:solidFill>
                  <a:schemeClr val="accent1"/>
                </a:solidFill>
                <a:latin typeface="微软雅黑" panose="020B0503020204020204" pitchFamily="34" charset="-122"/>
                <a:ea typeface="微软雅黑" panose="020B0503020204020204" pitchFamily="34" charset="-122"/>
                <a:cs typeface="+mn-ea"/>
              </a:rPr>
              <a:t>版本号</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起步依赖</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30" name="组合 29"/>
          <p:cNvGrpSpPr/>
          <p:nvPr/>
        </p:nvGrpSpPr>
        <p:grpSpPr>
          <a:xfrm>
            <a:off x="6738889" y="3551095"/>
            <a:ext cx="3651610" cy="1117355"/>
            <a:chOff x="1211336" y="4519375"/>
            <a:chExt cx="3651610" cy="1117355"/>
          </a:xfrm>
        </p:grpSpPr>
        <p:sp>
          <p:nvSpPr>
            <p:cNvPr id="2" name="TextBox 76"/>
            <p:cNvSpPr txBox="1"/>
            <p:nvPr>
              <p:custDataLst>
                <p:tags r:id="rId1"/>
              </p:custDataLst>
            </p:nvPr>
          </p:nvSpPr>
          <p:spPr>
            <a:xfrm>
              <a:off x="1214152" y="4519375"/>
              <a:ext cx="1957435" cy="368300"/>
            </a:xfrm>
            <a:prstGeom prst="rect">
              <a:avLst/>
            </a:prstGeom>
            <a:noFill/>
            <a:effectLst/>
          </p:spPr>
          <p:txBody>
            <a:bodyPr wrap="square" rtlCol="0">
              <a:spAutoFit/>
            </a:bodyPr>
            <a:lstStyle/>
            <a:p>
              <a:endParaRPr sz="18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2" name="文本框 31"/>
            <p:cNvSpPr txBox="1"/>
            <p:nvPr>
              <p:custDataLst>
                <p:tags r:id="rId2"/>
              </p:custDataLst>
            </p:nvPr>
          </p:nvSpPr>
          <p:spPr>
            <a:xfrm>
              <a:off x="1211336" y="5225885"/>
              <a:ext cx="3651610" cy="410845"/>
            </a:xfrm>
            <a:prstGeom prst="rect">
              <a:avLst/>
            </a:prstGeom>
            <a:noFill/>
            <a:effectLst/>
          </p:spPr>
          <p:txBody>
            <a:bodyPr wrap="square" rtlCol="0">
              <a:spAutoFit/>
            </a:bodyPr>
            <a:lstStyle/>
            <a:p>
              <a:pPr>
                <a:lnSpc>
                  <a:spcPct val="130000"/>
                </a:lnSpc>
              </a:pP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3" name="文本框 2"/>
          <p:cNvSpPr txBox="1"/>
          <p:nvPr>
            <p:custDataLst>
              <p:tags r:id="rId3"/>
            </p:custDataLst>
          </p:nvPr>
        </p:nvSpPr>
        <p:spPr>
          <a:xfrm>
            <a:off x="982980" y="1644650"/>
            <a:ext cx="10371455" cy="2584450"/>
          </a:xfrm>
          <a:prstGeom prst="rect">
            <a:avLst/>
          </a:prstGeom>
          <a:noFill/>
          <a:ln w="9525">
            <a:noFill/>
          </a:ln>
        </p:spPr>
        <p:txBody>
          <a:bodyPr wrap="square">
            <a:spAutoFit/>
          </a:bodyPr>
          <a:p>
            <a:pPr>
              <a:lnSpc>
                <a:spcPct val="150000"/>
              </a:lnSpc>
              <a:buClrTx/>
              <a:buSzTx/>
              <a:buFontTx/>
            </a:pPr>
            <a:r>
              <a:rPr sz="1800" b="0" dirty="0">
                <a:solidFill>
                  <a:schemeClr val="accent1"/>
                </a:solidFill>
                <a:latin typeface="微软雅黑" panose="020B0503020204020204" pitchFamily="34" charset="-122"/>
                <a:ea typeface="微软雅黑" panose="020B0503020204020204" pitchFamily="34" charset="-122"/>
                <a:cs typeface="+mn-ea"/>
              </a:rPr>
              <a:t>spring-boot-starter-parent</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sz="1800" b="0" dirty="0">
                <a:solidFill>
                  <a:schemeClr val="accent1"/>
                </a:solidFill>
                <a:latin typeface="微软雅黑" panose="020B0503020204020204" pitchFamily="34" charset="-122"/>
                <a:ea typeface="微软雅黑" panose="020B0503020204020204" pitchFamily="34" charset="-122"/>
                <a:cs typeface="+mn-ea"/>
              </a:rPr>
              <a:t>普通的starter</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都使Spring Boot项目</a:t>
            </a:r>
            <a:r>
              <a:rPr sz="1800" b="0" dirty="0">
                <a:solidFill>
                  <a:schemeClr val="accent1"/>
                </a:solidFill>
                <a:latin typeface="微软雅黑" panose="020B0503020204020204" pitchFamily="34" charset="-122"/>
                <a:ea typeface="微软雅黑" panose="020B0503020204020204" pitchFamily="34" charset="-122"/>
                <a:cs typeface="+mn-ea"/>
              </a:rPr>
              <a:t>简化</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了</a:t>
            </a:r>
            <a:r>
              <a:rPr sz="1800" b="0" dirty="0">
                <a:solidFill>
                  <a:schemeClr val="accent1"/>
                </a:solidFill>
                <a:latin typeface="微软雅黑" panose="020B0503020204020204" pitchFamily="34" charset="-122"/>
                <a:ea typeface="微软雅黑" panose="020B0503020204020204" pitchFamily="34" charset="-122"/>
                <a:cs typeface="+mn-ea"/>
              </a:rPr>
              <a:t>配置</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，但是他们两个的</a:t>
            </a:r>
            <a:r>
              <a:rPr sz="1800" b="0" dirty="0">
                <a:solidFill>
                  <a:schemeClr val="accent1"/>
                </a:solidFill>
                <a:latin typeface="微软雅黑" panose="020B0503020204020204" pitchFamily="34" charset="-122"/>
                <a:ea typeface="微软雅黑" panose="020B0503020204020204" pitchFamily="34" charset="-122"/>
                <a:cs typeface="+mn-ea"/>
              </a:rPr>
              <a:t>功能</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却</a:t>
            </a:r>
            <a:r>
              <a:rPr sz="1800" b="0" dirty="0">
                <a:solidFill>
                  <a:schemeClr val="accent1"/>
                </a:solidFill>
                <a:latin typeface="微软雅黑" panose="020B0503020204020204" pitchFamily="34" charset="-122"/>
                <a:ea typeface="微软雅黑" panose="020B0503020204020204" pitchFamily="34" charset="-122"/>
                <a:cs typeface="+mn-ea"/>
              </a:rPr>
              <a:t>不相同</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buClrTx/>
              <a:buSzTx/>
              <a:buFontTx/>
            </a:pP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nSpc>
                <a:spcPct val="150000"/>
              </a:lnSpc>
              <a:buFont typeface="Wingdings" panose="05000000000000000000" charset="0"/>
              <a:buChar char="l"/>
            </a:pP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spring-boot-starter-parent</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定义了很多个常见组件或框架的依赖版本号，组合成一套</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最优搭配</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的技术版</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本</a:t>
            </a:r>
            <a:r>
              <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更便于统一</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管理依赖的版本</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，且减少了依赖的冲突。</a:t>
            </a:r>
            <a:endParaRPr lang="zh-CN" altLang="en-US" sz="1800" dirty="0">
              <a:solidFill>
                <a:schemeClr val="tx1">
                  <a:lumMod val="50000"/>
                  <a:lumOff val="50000"/>
                </a:schemeClr>
              </a:solidFill>
              <a:latin typeface="微软雅黑" panose="020B0503020204020204" pitchFamily="34" charset="-122"/>
              <a:ea typeface="微软雅黑" panose="020B0503020204020204" pitchFamily="34" charset="-122"/>
              <a:sym typeface="Arial" panose="020B0604020202020204" pitchFamily="34" charset="0"/>
            </a:endParaRPr>
          </a:p>
          <a:p>
            <a:pPr marL="285750" indent="-285750">
              <a:lnSpc>
                <a:spcPct val="150000"/>
              </a:lnSpc>
              <a:buFont typeface="Wingdings" panose="05000000000000000000" charset="0"/>
              <a:buChar char="l"/>
            </a:pP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普通</a:t>
            </a:r>
            <a:r>
              <a:rPr lang="zh-CN"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的</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starter</a:t>
            </a:r>
            <a:r>
              <a:rPr lang="zh-CN" sz="18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在坐标中定了若干个坐标，</a:t>
            </a:r>
            <a:r>
              <a:rPr sz="1800" dirty="0">
                <a:solidFill>
                  <a:schemeClr val="accent1"/>
                </a:solidFill>
                <a:latin typeface="微软雅黑" panose="020B0503020204020204" pitchFamily="34" charset="-122"/>
                <a:ea typeface="微软雅黑" panose="020B0503020204020204" pitchFamily="34" charset="-122"/>
                <a:cs typeface="+mn-ea"/>
                <a:sym typeface="Arial" panose="020B0604020202020204" pitchFamily="34" charset="0"/>
              </a:rPr>
              <a:t>减少依赖配置</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rPr>
              <a:t>的代码量。</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sz="2400" b="1" dirty="0">
                <a:solidFill>
                  <a:srgbClr val="595959"/>
                </a:solidFill>
                <a:latin typeface="微软雅黑" panose="020B0503020204020204" pitchFamily="34" charset="-122"/>
                <a:ea typeface="微软雅黑" panose="020B0503020204020204" pitchFamily="34" charset="-122"/>
                <a:cs typeface="+mn-ea"/>
                <a:sym typeface="+mn-lt"/>
              </a:rPr>
              <a:t>自动配置</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1"/>
            </p:custDataLst>
          </p:nvPr>
        </p:nvPicPr>
        <p:blipFill>
          <a:blip r:embed="rId2"/>
          <a:stretch>
            <a:fillRect/>
          </a:stretch>
        </p:blipFill>
        <p:spPr>
          <a:xfrm>
            <a:off x="944855" y="2215827"/>
            <a:ext cx="2797737" cy="3896754"/>
          </a:xfrm>
          <a:prstGeom prst="rect">
            <a:avLst/>
          </a:prstGeom>
        </p:spPr>
      </p:pic>
      <p:sp>
        <p:nvSpPr>
          <p:cNvPr id="7" name="TextBox 35"/>
          <p:cNvSpPr txBox="1">
            <a:spLocks noChangeArrowheads="1"/>
          </p:cNvSpPr>
          <p:nvPr>
            <p:custDataLst>
              <p:tags r:id="rId3"/>
            </p:custDataLst>
          </p:nvPr>
        </p:nvSpPr>
        <p:spPr bwMode="auto">
          <a:xfrm>
            <a:off x="3247306" y="1638836"/>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custDataLst>
              <p:tags r:id="rId4"/>
            </p:custDataLst>
          </p:nvPr>
        </p:nvSpPr>
        <p:spPr>
          <a:xfrm>
            <a:off x="2968547" y="1560761"/>
            <a:ext cx="2071316" cy="149294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custDataLst>
              <p:tags r:id="rId5"/>
            </p:custDataLst>
          </p:nvPr>
        </p:nvSpPr>
        <p:spPr bwMode="auto">
          <a:xfrm>
            <a:off x="3214803" y="1698161"/>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custDataLst>
              <p:tags r:id="rId6"/>
            </p:custDataLst>
          </p:nvPr>
        </p:nvSpPr>
        <p:spPr bwMode="auto">
          <a:xfrm>
            <a:off x="5815965" y="2927985"/>
            <a:ext cx="544576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Boot自动配置</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，能够简述Spring Boot</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自动配置</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的原理</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105" name="组合 104"/>
          <p:cNvGrpSpPr/>
          <p:nvPr/>
        </p:nvGrpSpPr>
        <p:grpSpPr>
          <a:xfrm>
            <a:off x="2999206" y="1796945"/>
            <a:ext cx="1192190" cy="612775"/>
            <a:chOff x="2215144" y="982844"/>
            <a:chExt cx="1244730" cy="842780"/>
          </a:xfrm>
        </p:grpSpPr>
        <p:sp>
          <p:nvSpPr>
            <p:cNvPr id="106" name="平行四边形 105"/>
            <p:cNvSpPr/>
            <p:nvPr>
              <p:custDataLst>
                <p:tags r:id="rId1"/>
              </p:custDataLst>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07" name="文本框 9"/>
            <p:cNvSpPr txBox="1"/>
            <p:nvPr>
              <p:custDataLst>
                <p:tags r:id="rId2"/>
              </p:custDataLst>
            </p:nvPr>
          </p:nvSpPr>
          <p:spPr>
            <a:xfrm>
              <a:off x="2393075" y="1005670"/>
              <a:ext cx="1066799" cy="802606"/>
            </a:xfrm>
            <a:prstGeom prst="rect">
              <a:avLst/>
            </a:prstGeom>
            <a:noFill/>
          </p:spPr>
          <p:txBody>
            <a:bodyPr wrap="square" rtlCol="0">
              <a:spAutoFit/>
            </a:bodyPr>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08" name="组合 107"/>
          <p:cNvGrpSpPr/>
          <p:nvPr/>
        </p:nvGrpSpPr>
        <p:grpSpPr>
          <a:xfrm>
            <a:off x="2999206" y="2707259"/>
            <a:ext cx="1192190" cy="612775"/>
            <a:chOff x="2215144" y="2026500"/>
            <a:chExt cx="1244730" cy="850129"/>
          </a:xfrm>
        </p:grpSpPr>
        <p:sp>
          <p:nvSpPr>
            <p:cNvPr id="109" name="平行四边形 108"/>
            <p:cNvSpPr/>
            <p:nvPr>
              <p:custDataLst>
                <p:tags r:id="rId3"/>
              </p:custDataLst>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10" name="文本框 10"/>
            <p:cNvSpPr txBox="1"/>
            <p:nvPr>
              <p:custDataLst>
                <p:tags r:id="rId4"/>
              </p:custDataLst>
            </p:nvPr>
          </p:nvSpPr>
          <p:spPr>
            <a:xfrm>
              <a:off x="2393075" y="2026500"/>
              <a:ext cx="1066799" cy="809605"/>
            </a:xfrm>
            <a:prstGeom prst="rect">
              <a:avLst/>
            </a:prstGeom>
            <a:noFill/>
          </p:spPr>
          <p:txBody>
            <a:bodyPr wrap="square" rtlCol="0">
              <a:spAutoFit/>
            </a:bodyPr>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11" name="组合 110"/>
          <p:cNvGrpSpPr/>
          <p:nvPr/>
        </p:nvGrpSpPr>
        <p:grpSpPr>
          <a:xfrm>
            <a:off x="3904758" y="1788066"/>
            <a:ext cx="5496560" cy="612775"/>
            <a:chOff x="4315150" y="953426"/>
            <a:chExt cx="4122956" cy="539804"/>
          </a:xfrm>
        </p:grpSpPr>
        <p:sp>
          <p:nvSpPr>
            <p:cNvPr id="112" name="矩形 111"/>
            <p:cNvSpPr/>
            <p:nvPr>
              <p:custDataLst>
                <p:tags r:id="rId5"/>
              </p:custDataLst>
            </p:nvPr>
          </p:nvSpPr>
          <p:spPr>
            <a:xfrm>
              <a:off x="4841196" y="1036090"/>
              <a:ext cx="2827147" cy="331154"/>
            </a:xfrm>
            <a:prstGeom prst="rect">
              <a:avLst/>
            </a:prstGeom>
            <a:ln w="15875">
              <a:noFill/>
            </a:ln>
          </p:spPr>
          <p:txBody>
            <a:bodyPr wrap="square" lIns="68580" tIns="34290" rIns="68580" bIns="34290">
              <a:spAutoFit/>
            </a:bodyPr>
            <a:p>
              <a:r>
                <a:rPr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Boot概述</a:t>
              </a:r>
              <a:endParaRPr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13" name="平行四边形 112"/>
            <p:cNvSpPr/>
            <p:nvPr>
              <p:custDataLst>
                <p:tags r:id="rId6"/>
              </p:custDataLst>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14" name="组合 113"/>
          <p:cNvGrpSpPr/>
          <p:nvPr/>
        </p:nvGrpSpPr>
        <p:grpSpPr>
          <a:xfrm>
            <a:off x="3904758" y="2690433"/>
            <a:ext cx="5496560" cy="612775"/>
            <a:chOff x="4315150" y="1647579"/>
            <a:chExt cx="4122956" cy="539804"/>
          </a:xfrm>
        </p:grpSpPr>
        <p:sp>
          <p:nvSpPr>
            <p:cNvPr id="115" name="矩形 114"/>
            <p:cNvSpPr/>
            <p:nvPr>
              <p:custDataLst>
                <p:tags r:id="rId7"/>
              </p:custDataLst>
            </p:nvPr>
          </p:nvSpPr>
          <p:spPr>
            <a:xfrm>
              <a:off x="4840998" y="1730368"/>
              <a:ext cx="3238445" cy="331154"/>
            </a:xfrm>
            <a:prstGeom prst="rect">
              <a:avLst/>
            </a:prstGeom>
            <a:ln w="15875">
              <a:noFill/>
            </a:ln>
          </p:spPr>
          <p:txBody>
            <a:bodyPr wrap="square" lIns="68580" tIns="34290" rIns="68580" bIns="34290">
              <a:spAutoFit/>
            </a:bodyPr>
            <a:p>
              <a:r>
                <a:rPr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Boot入门案例</a:t>
              </a:r>
              <a:endParaRPr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16" name="平行四边形 115"/>
            <p:cNvSpPr/>
            <p:nvPr>
              <p:custDataLst>
                <p:tags r:id="rId8"/>
              </p:custDataLst>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17" name="组合 116"/>
          <p:cNvGrpSpPr/>
          <p:nvPr/>
        </p:nvGrpSpPr>
        <p:grpSpPr>
          <a:xfrm>
            <a:off x="2982696" y="3623564"/>
            <a:ext cx="1192190" cy="612775"/>
            <a:chOff x="2215144" y="2026500"/>
            <a:chExt cx="1244730" cy="850129"/>
          </a:xfrm>
        </p:grpSpPr>
        <p:sp>
          <p:nvSpPr>
            <p:cNvPr id="118" name="平行四边形 117"/>
            <p:cNvSpPr/>
            <p:nvPr>
              <p:custDataLst>
                <p:tags r:id="rId9"/>
              </p:custDataLst>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19" name="文本框 10"/>
            <p:cNvSpPr txBox="1"/>
            <p:nvPr>
              <p:custDataLst>
                <p:tags r:id="rId10"/>
              </p:custDataLst>
            </p:nvPr>
          </p:nvSpPr>
          <p:spPr>
            <a:xfrm>
              <a:off x="2393075" y="2026500"/>
              <a:ext cx="1066799" cy="809605"/>
            </a:xfrm>
            <a:prstGeom prst="rect">
              <a:avLst/>
            </a:prstGeom>
            <a:noFill/>
          </p:spPr>
          <p:txBody>
            <a:bodyPr wrap="square" rtlCol="0">
              <a:spAutoFit/>
            </a:bodyPr>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20" name="组合 119"/>
          <p:cNvGrpSpPr/>
          <p:nvPr/>
        </p:nvGrpSpPr>
        <p:grpSpPr>
          <a:xfrm>
            <a:off x="3888248" y="3606738"/>
            <a:ext cx="5496560" cy="612775"/>
            <a:chOff x="4315150" y="1647579"/>
            <a:chExt cx="4122956" cy="539804"/>
          </a:xfrm>
        </p:grpSpPr>
        <p:sp>
          <p:nvSpPr>
            <p:cNvPr id="121" name="矩形 120"/>
            <p:cNvSpPr/>
            <p:nvPr>
              <p:custDataLst>
                <p:tags r:id="rId11"/>
              </p:custDataLst>
            </p:nvPr>
          </p:nvSpPr>
          <p:spPr>
            <a:xfrm>
              <a:off x="4840998" y="1730368"/>
              <a:ext cx="3238445" cy="331154"/>
            </a:xfrm>
            <a:prstGeom prst="rect">
              <a:avLst/>
            </a:prstGeom>
            <a:ln w="15875">
              <a:noFill/>
            </a:ln>
          </p:spPr>
          <p:txBody>
            <a:bodyPr wrap="square" lIns="68580" tIns="34290" rIns="68580" bIns="34290">
              <a:spAutoFit/>
            </a:bodyPr>
            <a:p>
              <a:r>
                <a:rPr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Boot原理解析</a:t>
              </a:r>
              <a:endParaRPr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22" name="平行四边形 121"/>
            <p:cNvSpPr/>
            <p:nvPr>
              <p:custDataLst>
                <p:tags r:id="rId12"/>
              </p:custDataLst>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 name="组合 2"/>
          <p:cNvGrpSpPr/>
          <p:nvPr/>
        </p:nvGrpSpPr>
        <p:grpSpPr>
          <a:xfrm>
            <a:off x="2982595" y="4523105"/>
            <a:ext cx="6402070" cy="628650"/>
            <a:chOff x="4671" y="7123"/>
            <a:chExt cx="10082" cy="990"/>
          </a:xfrm>
        </p:grpSpPr>
        <p:grpSp>
          <p:nvGrpSpPr>
            <p:cNvPr id="123" name="组合 122"/>
            <p:cNvGrpSpPr/>
            <p:nvPr/>
          </p:nvGrpSpPr>
          <p:grpSpPr>
            <a:xfrm>
              <a:off x="4671" y="7149"/>
              <a:ext cx="1877" cy="965"/>
              <a:chOff x="2215144" y="2026500"/>
              <a:chExt cx="1244730" cy="850129"/>
            </a:xfrm>
          </p:grpSpPr>
          <p:sp>
            <p:nvSpPr>
              <p:cNvPr id="124" name="平行四边形 123"/>
              <p:cNvSpPr/>
              <p:nvPr>
                <p:custDataLst>
                  <p:tags r:id="rId13"/>
                </p:custDataLst>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25" name="文本框 10"/>
              <p:cNvSpPr txBox="1"/>
              <p:nvPr>
                <p:custDataLst>
                  <p:tags r:id="rId14"/>
                </p:custDataLst>
              </p:nvPr>
            </p:nvSpPr>
            <p:spPr>
              <a:xfrm>
                <a:off x="2393075" y="2026500"/>
                <a:ext cx="1066799" cy="809605"/>
              </a:xfrm>
              <a:prstGeom prst="rect">
                <a:avLst/>
              </a:prstGeom>
              <a:noFill/>
            </p:spPr>
            <p:txBody>
              <a:bodyPr wrap="square" rtlCol="0">
                <a:spAutoFit/>
              </a:bodyPr>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26" name="组合 125"/>
            <p:cNvGrpSpPr/>
            <p:nvPr/>
          </p:nvGrpSpPr>
          <p:grpSpPr>
            <a:xfrm>
              <a:off x="6097" y="7123"/>
              <a:ext cx="8656" cy="965"/>
              <a:chOff x="4315150" y="1647579"/>
              <a:chExt cx="4122956" cy="539804"/>
            </a:xfrm>
          </p:grpSpPr>
          <p:sp>
            <p:nvSpPr>
              <p:cNvPr id="127" name="矩形 126"/>
              <p:cNvSpPr/>
              <p:nvPr>
                <p:custDataLst>
                  <p:tags r:id="rId15"/>
                </p:custDataLst>
              </p:nvPr>
            </p:nvSpPr>
            <p:spPr>
              <a:xfrm>
                <a:off x="4840998" y="1730368"/>
                <a:ext cx="3238445" cy="331154"/>
              </a:xfrm>
              <a:prstGeom prst="rect">
                <a:avLst/>
              </a:prstGeom>
              <a:ln w="15875">
                <a:noFill/>
              </a:ln>
            </p:spPr>
            <p:txBody>
              <a:bodyPr wrap="square" lIns="68580" tIns="34290" rIns="68580" bIns="34290">
                <a:spAutoFit/>
              </a:bodyPr>
              <a:p>
                <a:r>
                  <a:rPr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单元测试与热部署</a:t>
                </a:r>
                <a:endParaRPr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28" name="平行四边形 127"/>
              <p:cNvSpPr/>
              <p:nvPr>
                <p:custDataLst>
                  <p:tags r:id="rId16"/>
                </p:custDataLst>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2" name="组合 1"/>
          <p:cNvGrpSpPr/>
          <p:nvPr/>
        </p:nvGrpSpPr>
        <p:grpSpPr>
          <a:xfrm>
            <a:off x="2999105" y="5416550"/>
            <a:ext cx="6402070" cy="628650"/>
            <a:chOff x="4645" y="8566"/>
            <a:chExt cx="10082" cy="990"/>
          </a:xfrm>
        </p:grpSpPr>
        <p:grpSp>
          <p:nvGrpSpPr>
            <p:cNvPr id="129" name="组合 128"/>
            <p:cNvGrpSpPr/>
            <p:nvPr/>
          </p:nvGrpSpPr>
          <p:grpSpPr>
            <a:xfrm>
              <a:off x="4645" y="8592"/>
              <a:ext cx="1877" cy="965"/>
              <a:chOff x="2215144" y="2026500"/>
              <a:chExt cx="1244730" cy="850129"/>
            </a:xfrm>
          </p:grpSpPr>
          <p:sp>
            <p:nvSpPr>
              <p:cNvPr id="130" name="平行四边形 129"/>
              <p:cNvSpPr/>
              <p:nvPr>
                <p:custDataLst>
                  <p:tags r:id="rId17"/>
                </p:custDataLst>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31" name="文本框 10"/>
              <p:cNvSpPr txBox="1"/>
              <p:nvPr>
                <p:custDataLst>
                  <p:tags r:id="rId18"/>
                </p:custDataLst>
              </p:nvPr>
            </p:nvSpPr>
            <p:spPr>
              <a:xfrm>
                <a:off x="2393075" y="2026500"/>
                <a:ext cx="1066799" cy="809605"/>
              </a:xfrm>
              <a:prstGeom prst="rect">
                <a:avLst/>
              </a:prstGeom>
              <a:noFill/>
            </p:spPr>
            <p:txBody>
              <a:bodyPr wrap="square" rtlCol="0">
                <a:spAutoFit/>
              </a:bodyPr>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32" name="组合 131"/>
            <p:cNvGrpSpPr/>
            <p:nvPr/>
          </p:nvGrpSpPr>
          <p:grpSpPr>
            <a:xfrm>
              <a:off x="6071" y="8566"/>
              <a:ext cx="8656" cy="965"/>
              <a:chOff x="4315150" y="1647579"/>
              <a:chExt cx="4122956" cy="539804"/>
            </a:xfrm>
          </p:grpSpPr>
          <p:sp>
            <p:nvSpPr>
              <p:cNvPr id="133" name="矩形 132"/>
              <p:cNvSpPr/>
              <p:nvPr>
                <p:custDataLst>
                  <p:tags r:id="rId19"/>
                </p:custDataLst>
              </p:nvPr>
            </p:nvSpPr>
            <p:spPr>
              <a:xfrm>
                <a:off x="4840998" y="1730368"/>
                <a:ext cx="3238445" cy="331154"/>
              </a:xfrm>
              <a:prstGeom prst="rect">
                <a:avLst/>
              </a:prstGeom>
              <a:ln w="15875">
                <a:noFill/>
              </a:ln>
            </p:spPr>
            <p:txBody>
              <a:bodyPr wrap="square" lIns="68580" tIns="34290" rIns="68580" bIns="34290">
                <a:spAutoFit/>
              </a:bodyPr>
              <a:p>
                <a:r>
                  <a:rPr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Boot项目打包和运行</a:t>
                </a:r>
                <a:endParaRPr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34" name="平行四边形 133"/>
              <p:cNvSpPr/>
              <p:nvPr>
                <p:custDataLst>
                  <p:tags r:id="rId20"/>
                </p:custDataLst>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sz="2400" b="1" dirty="0">
                <a:solidFill>
                  <a:srgbClr val="595959"/>
                </a:solidFill>
                <a:latin typeface="微软雅黑" panose="020B0503020204020204" pitchFamily="34" charset="-122"/>
                <a:ea typeface="微软雅黑" panose="020B0503020204020204" pitchFamily="34" charset="-122"/>
                <a:cs typeface="+mn-ea"/>
                <a:sym typeface="+mn-lt"/>
              </a:rPr>
              <a:t>自动配置</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custDataLst>
              <p:tags r:id="rId1"/>
            </p:custDataLst>
          </p:nvPr>
        </p:nvSpPr>
        <p:spPr>
          <a:xfrm>
            <a:off x="1198880" y="2166620"/>
            <a:ext cx="9794240" cy="23075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39" name="TextBox 38"/>
          <p:cNvSpPr txBox="1"/>
          <p:nvPr>
            <p:custDataLst>
              <p:tags r:id="rId2"/>
            </p:custDataLst>
          </p:nvPr>
        </p:nvSpPr>
        <p:spPr>
          <a:xfrm>
            <a:off x="1595755" y="2634615"/>
            <a:ext cx="9001125" cy="1511935"/>
          </a:xfrm>
          <a:prstGeom prst="rect">
            <a:avLst/>
          </a:prstGeom>
          <a:noFill/>
        </p:spPr>
        <p:txBody>
          <a:bodyPr wrap="square" lIns="0" tIns="0" rIns="0" bIns="0" rtlCol="0">
            <a:noAutofit/>
          </a:bodyPr>
          <a:p>
            <a:pPr indent="0" algn="just" fontAlgn="auto">
              <a:lnSpc>
                <a:spcPct val="150000"/>
              </a:lnSpc>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Boot采用</a:t>
            </a:r>
            <a:r>
              <a:rPr sz="1800" dirty="0">
                <a:solidFill>
                  <a:schemeClr val="accent1"/>
                </a:solidFill>
                <a:latin typeface="微软雅黑" panose="020B0503020204020204" pitchFamily="34" charset="-122"/>
                <a:ea typeface="微软雅黑" panose="020B0503020204020204" pitchFamily="34" charset="-122"/>
                <a:cs typeface="+mn-ea"/>
                <a:sym typeface="+mn-lt"/>
              </a:rPr>
              <a:t>约定大于配置</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的设计思想，将Spring Boot开发过程中可能会遇到的</a:t>
            </a:r>
            <a:r>
              <a:rPr sz="1800" dirty="0">
                <a:solidFill>
                  <a:schemeClr val="accent1"/>
                </a:solidFill>
                <a:latin typeface="微软雅黑" panose="020B0503020204020204" pitchFamily="34" charset="-122"/>
                <a:ea typeface="微软雅黑" panose="020B0503020204020204" pitchFamily="34" charset="-122"/>
                <a:cs typeface="+mn-ea"/>
                <a:sym typeface="+mn-lt"/>
              </a:rPr>
              <a:t>配置信息提前配置好</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，写在自动配置的JAR包中。</a:t>
            </a:r>
            <a:r>
              <a:rPr sz="1800" dirty="0">
                <a:solidFill>
                  <a:schemeClr val="accent1"/>
                </a:solidFill>
                <a:latin typeface="微软雅黑" panose="020B0503020204020204" pitchFamily="34" charset="-122"/>
                <a:ea typeface="微软雅黑" panose="020B0503020204020204" pitchFamily="34" charset="-122"/>
                <a:cs typeface="+mn-ea"/>
                <a:sym typeface="+mn-lt"/>
              </a:rPr>
              <a:t>项目启动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时会自动检测项目类路径下所有的依赖JAR包，将检测到的Bean注册到Spring容器中，并根据</a:t>
            </a:r>
            <a:r>
              <a:rPr sz="1800" dirty="0">
                <a:solidFill>
                  <a:schemeClr val="accent1"/>
                </a:solidFill>
                <a:latin typeface="微软雅黑" panose="020B0503020204020204" pitchFamily="34" charset="-122"/>
                <a:ea typeface="微软雅黑" panose="020B0503020204020204" pitchFamily="34" charset="-122"/>
                <a:cs typeface="+mn-ea"/>
                <a:sym typeface="+mn-lt"/>
              </a:rPr>
              <a:t>检测的依赖进行自动配置</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0" name="矩形 93"/>
          <p:cNvSpPr/>
          <p:nvPr>
            <p:custDataLst>
              <p:tags r:id="rId3"/>
            </p:custDataLst>
          </p:nvPr>
        </p:nvSpPr>
        <p:spPr>
          <a:xfrm>
            <a:off x="1148715" y="210693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41" name="矩形 93"/>
          <p:cNvSpPr/>
          <p:nvPr>
            <p:custDataLst>
              <p:tags r:id="rId4"/>
            </p:custDataLst>
          </p:nvPr>
        </p:nvSpPr>
        <p:spPr>
          <a:xfrm rot="10800000">
            <a:off x="10596880" y="396748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自动配置</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13" name="直接连接符 41"/>
          <p:cNvCxnSpPr/>
          <p:nvPr>
            <p:custDataLst>
              <p:tags r:id="rId1"/>
            </p:custDataLst>
          </p:nvPr>
        </p:nvCxnSpPr>
        <p:spPr>
          <a:xfrm flipH="1">
            <a:off x="2757491" y="1780005"/>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42"/>
          <p:cNvCxnSpPr/>
          <p:nvPr>
            <p:custDataLst>
              <p:tags r:id="rId2"/>
            </p:custDataLst>
          </p:nvPr>
        </p:nvCxnSpPr>
        <p:spPr>
          <a:xfrm flipH="1">
            <a:off x="2757491" y="3520783"/>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5" name="直接连接符 43"/>
          <p:cNvCxnSpPr/>
          <p:nvPr>
            <p:custDataLst>
              <p:tags r:id="rId3"/>
            </p:custDataLst>
          </p:nvPr>
        </p:nvCxnSpPr>
        <p:spPr>
          <a:xfrm flipH="1">
            <a:off x="2757491" y="523385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 name="直接连接符 44"/>
          <p:cNvCxnSpPr/>
          <p:nvPr>
            <p:custDataLst>
              <p:tags r:id="rId4"/>
            </p:custDataLst>
          </p:nvPr>
        </p:nvCxnSpPr>
        <p:spPr>
          <a:xfrm>
            <a:off x="2757491" y="1780004"/>
            <a:ext cx="0" cy="3434193"/>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7" name="椭圆 16"/>
          <p:cNvSpPr/>
          <p:nvPr>
            <p:custDataLst>
              <p:tags r:id="rId5"/>
            </p:custDataLst>
          </p:nvPr>
        </p:nvSpPr>
        <p:spPr>
          <a:xfrm>
            <a:off x="3735759" y="1248322"/>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18" name="椭圆 17"/>
          <p:cNvSpPr/>
          <p:nvPr>
            <p:custDataLst>
              <p:tags r:id="rId6"/>
            </p:custDataLst>
          </p:nvPr>
        </p:nvSpPr>
        <p:spPr>
          <a:xfrm>
            <a:off x="3735759" y="2966910"/>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54" name="椭圆 53"/>
          <p:cNvSpPr/>
          <p:nvPr>
            <p:custDataLst>
              <p:tags r:id="rId7"/>
            </p:custDataLst>
          </p:nvPr>
        </p:nvSpPr>
        <p:spPr>
          <a:xfrm>
            <a:off x="3735759" y="4660325"/>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微软雅黑" panose="020B0503020204020204" pitchFamily="34" charset="-122"/>
              <a:ea typeface="微软雅黑" panose="020B0503020204020204" pitchFamily="34" charset="-122"/>
            </a:endParaRPr>
          </a:p>
        </p:txBody>
      </p:sp>
      <p:sp>
        <p:nvSpPr>
          <p:cNvPr id="55" name="椭圆 54"/>
          <p:cNvSpPr/>
          <p:nvPr>
            <p:custDataLst>
              <p:tags r:id="rId8"/>
            </p:custDataLst>
          </p:nvPr>
        </p:nvSpPr>
        <p:spPr>
          <a:xfrm>
            <a:off x="3818372" y="3058884"/>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57" name="Freeform 176"/>
          <p:cNvSpPr>
            <a:spLocks noEditPoints="1"/>
          </p:cNvSpPr>
          <p:nvPr>
            <p:custDataLst>
              <p:tags r:id="rId9"/>
            </p:custDataLst>
          </p:nvPr>
        </p:nvSpPr>
        <p:spPr bwMode="auto">
          <a:xfrm>
            <a:off x="4013408" y="3273757"/>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58" name="椭圆 57"/>
          <p:cNvSpPr/>
          <p:nvPr>
            <p:custDataLst>
              <p:tags r:id="rId10"/>
            </p:custDataLst>
          </p:nvPr>
        </p:nvSpPr>
        <p:spPr>
          <a:xfrm>
            <a:off x="3827733" y="1340296"/>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59" name="椭圆 58"/>
          <p:cNvSpPr/>
          <p:nvPr>
            <p:custDataLst>
              <p:tags r:id="rId11"/>
            </p:custDataLst>
          </p:nvPr>
        </p:nvSpPr>
        <p:spPr>
          <a:xfrm>
            <a:off x="3818371" y="4771960"/>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60" name="Freeform 175"/>
          <p:cNvSpPr>
            <a:spLocks noEditPoints="1"/>
          </p:cNvSpPr>
          <p:nvPr>
            <p:custDataLst>
              <p:tags r:id="rId12"/>
            </p:custDataLst>
          </p:nvPr>
        </p:nvSpPr>
        <p:spPr bwMode="auto">
          <a:xfrm>
            <a:off x="4043041" y="4898815"/>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61" name="Freeform 168"/>
          <p:cNvSpPr>
            <a:spLocks noEditPoints="1"/>
          </p:cNvSpPr>
          <p:nvPr>
            <p:custDataLst>
              <p:tags r:id="rId13"/>
            </p:custDataLst>
          </p:nvPr>
        </p:nvSpPr>
        <p:spPr bwMode="auto">
          <a:xfrm>
            <a:off x="4013407" y="1472029"/>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62" name="TextBox 33"/>
          <p:cNvSpPr txBox="1"/>
          <p:nvPr>
            <p:custDataLst>
              <p:tags r:id="rId14"/>
            </p:custDataLst>
          </p:nvPr>
        </p:nvSpPr>
        <p:spPr>
          <a:xfrm>
            <a:off x="5143500" y="1619250"/>
            <a:ext cx="6145530" cy="830580"/>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50000"/>
              </a:lnSpc>
            </a:pPr>
            <a:r>
              <a:rPr sz="1800" dirty="0">
                <a:solidFill>
                  <a:schemeClr val="accent1"/>
                </a:solidFill>
                <a:latin typeface="微软雅黑" panose="020B0503020204020204" pitchFamily="34" charset="-122"/>
                <a:ea typeface="微软雅黑" panose="020B0503020204020204" pitchFamily="34" charset="-122"/>
                <a:cs typeface="+mn-ea"/>
              </a:rPr>
              <a:t>@SpringBootConfiguration标注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当前类是一个</a:t>
            </a:r>
            <a:r>
              <a:rPr sz="1800" dirty="0">
                <a:solidFill>
                  <a:schemeClr val="accent1"/>
                </a:solidFill>
                <a:latin typeface="微软雅黑" panose="020B0503020204020204" pitchFamily="34" charset="-122"/>
                <a:ea typeface="微软雅黑" panose="020B0503020204020204" pitchFamily="34" charset="-122"/>
                <a:cs typeface="+mn-ea"/>
              </a:rPr>
              <a:t>配置类</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，它是一个</a:t>
            </a:r>
            <a:r>
              <a:rPr sz="1800" dirty="0">
                <a:solidFill>
                  <a:schemeClr val="accent1"/>
                </a:solidFill>
                <a:latin typeface="微软雅黑" panose="020B0503020204020204" pitchFamily="34" charset="-122"/>
                <a:ea typeface="微软雅黑" panose="020B0503020204020204" pitchFamily="34" charset="-122"/>
                <a:cs typeface="+mn-ea"/>
              </a:rPr>
              <a:t>复合注解</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文本框 9"/>
          <p:cNvSpPr txBox="1"/>
          <p:nvPr>
            <p:custDataLst>
              <p:tags r:id="rId15"/>
            </p:custDataLst>
          </p:nvPr>
        </p:nvSpPr>
        <p:spPr>
          <a:xfrm>
            <a:off x="5154930" y="1340485"/>
            <a:ext cx="4166870" cy="3016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rPr>
              <a:t>1.@SpringBootConfiguration </a:t>
            </a:r>
            <a:endParaRPr lang="en-US"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TextBox 33"/>
          <p:cNvSpPr txBox="1"/>
          <p:nvPr>
            <p:custDataLst>
              <p:tags r:id="rId16"/>
            </p:custDataLst>
          </p:nvPr>
        </p:nvSpPr>
        <p:spPr>
          <a:xfrm>
            <a:off x="5154930" y="3432810"/>
            <a:ext cx="6111240" cy="830580"/>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indent="0" algn="just" fontAlgn="auto" latinLnBrk="1">
              <a:lnSpc>
                <a:spcPct val="150000"/>
              </a:lnSpc>
            </a:pPr>
            <a:r>
              <a:rPr sz="1800" dirty="0">
                <a:solidFill>
                  <a:schemeClr val="accent1"/>
                </a:solidFill>
                <a:latin typeface="微软雅黑" panose="020B0503020204020204" pitchFamily="34" charset="-122"/>
                <a:ea typeface="微软雅黑" panose="020B0503020204020204" pitchFamily="34" charset="-122"/>
                <a:cs typeface="+mn-ea"/>
                <a:sym typeface="+mn-ea"/>
              </a:rPr>
              <a:t>@EnableAutoConfiguration</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可以</a:t>
            </a:r>
            <a:r>
              <a:rPr sz="1800" dirty="0">
                <a:solidFill>
                  <a:schemeClr val="accent1"/>
                </a:solidFill>
                <a:latin typeface="微软雅黑" panose="020B0503020204020204" pitchFamily="34" charset="-122"/>
                <a:ea typeface="微软雅黑" panose="020B0503020204020204" pitchFamily="34" charset="-122"/>
                <a:cs typeface="+mn-ea"/>
                <a:sym typeface="+mn-ea"/>
              </a:rPr>
              <a:t>开启自动配置</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，它也是一个</a:t>
            </a:r>
            <a:r>
              <a:rPr sz="1800" dirty="0">
                <a:solidFill>
                  <a:schemeClr val="accent1"/>
                </a:solidFill>
                <a:latin typeface="微软雅黑" panose="020B0503020204020204" pitchFamily="34" charset="-122"/>
                <a:ea typeface="微软雅黑" panose="020B0503020204020204" pitchFamily="34" charset="-122"/>
                <a:cs typeface="+mn-ea"/>
                <a:sym typeface="+mn-ea"/>
              </a:rPr>
              <a:t>复合注解</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5" name="文本框 9"/>
          <p:cNvSpPr txBox="1"/>
          <p:nvPr>
            <p:custDataLst>
              <p:tags r:id="rId17"/>
            </p:custDataLst>
          </p:nvPr>
        </p:nvSpPr>
        <p:spPr>
          <a:xfrm>
            <a:off x="5166360" y="3081655"/>
            <a:ext cx="3520440" cy="2476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2.@EnableAutoConfiguration </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TextBox 33"/>
          <p:cNvSpPr txBox="1"/>
          <p:nvPr>
            <p:custDataLst>
              <p:tags r:id="rId18"/>
            </p:custDataLst>
          </p:nvPr>
        </p:nvSpPr>
        <p:spPr>
          <a:xfrm>
            <a:off x="5166360" y="5202555"/>
            <a:ext cx="6154420" cy="1246505"/>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0" algn="just">
              <a:lnSpc>
                <a:spcPct val="150000"/>
              </a:lnSpc>
            </a:pPr>
            <a:r>
              <a:rPr sz="1800" dirty="0">
                <a:solidFill>
                  <a:schemeClr val="accent1"/>
                </a:solidFill>
                <a:latin typeface="微软雅黑" panose="020B0503020204020204" pitchFamily="34" charset="-122"/>
                <a:ea typeface="微软雅黑" panose="020B0503020204020204" pitchFamily="34" charset="-122"/>
                <a:cs typeface="+mn-ea"/>
                <a:sym typeface="+mn-ea"/>
              </a:rPr>
              <a:t>@ComponentScan注解</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是一个</a:t>
            </a:r>
            <a:r>
              <a:rPr sz="1800" dirty="0">
                <a:solidFill>
                  <a:schemeClr val="accent1"/>
                </a:solidFill>
                <a:latin typeface="微软雅黑" panose="020B0503020204020204" pitchFamily="34" charset="-122"/>
                <a:ea typeface="微软雅黑" panose="020B0503020204020204" pitchFamily="34" charset="-122"/>
                <a:cs typeface="+mn-ea"/>
                <a:sym typeface="+mn-ea"/>
              </a:rPr>
              <a:t>组件包扫描器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，其主要作用是扫描指定包及其子包下所有注解类文件作为Spring容器的组件使用。</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67" name="文本框 9"/>
          <p:cNvSpPr txBox="1"/>
          <p:nvPr>
            <p:custDataLst>
              <p:tags r:id="rId19"/>
            </p:custDataLst>
          </p:nvPr>
        </p:nvSpPr>
        <p:spPr>
          <a:xfrm>
            <a:off x="5177790" y="4780280"/>
            <a:ext cx="3403600" cy="3016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3.@ComponentScan </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文本框 9"/>
          <p:cNvSpPr txBox="1"/>
          <p:nvPr>
            <p:custDataLst>
              <p:tags r:id="rId20"/>
            </p:custDataLst>
          </p:nvPr>
        </p:nvSpPr>
        <p:spPr>
          <a:xfrm>
            <a:off x="1031875" y="3303905"/>
            <a:ext cx="1619885" cy="3009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@SpringBootApplication注解</a:t>
            </a:r>
            <a:endPar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自动配置</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9" name="组合 8"/>
          <p:cNvGrpSpPr/>
          <p:nvPr/>
        </p:nvGrpSpPr>
        <p:grpSpPr>
          <a:xfrm>
            <a:off x="1082040" y="1177925"/>
            <a:ext cx="3513455" cy="476885"/>
            <a:chOff x="924031" y="1797999"/>
            <a:chExt cx="3576955" cy="476885"/>
          </a:xfrm>
        </p:grpSpPr>
        <p:sp>
          <p:nvSpPr>
            <p:cNvPr id="10" name="矩形: 圆角 6"/>
            <p:cNvSpPr/>
            <p:nvPr>
              <p:custDataLst>
                <p:tags r:id="rId1"/>
              </p:custDataLst>
            </p:nvPr>
          </p:nvSpPr>
          <p:spPr>
            <a:xfrm>
              <a:off x="979276" y="1813239"/>
              <a:ext cx="352171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924031" y="1797999"/>
              <a:ext cx="347726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zh-CN" altLang="en-US" sz="1800" dirty="0">
                  <a:latin typeface="Arial" panose="020B0604020202020204" pitchFamily="34" charset="0"/>
                  <a:ea typeface="思源黑体 CN Normal" panose="020B0400000000000000" pitchFamily="34" charset="-122"/>
                  <a:sym typeface="Arial" panose="020B0604020202020204" pitchFamily="34" charset="0"/>
                </a:rPr>
                <a:t>1.</a:t>
              </a:r>
              <a:r>
                <a:rPr lang="en-US" altLang="zh-CN" sz="1800" dirty="0">
                  <a:latin typeface="Arial" panose="020B0604020202020204" pitchFamily="34" charset="0"/>
                  <a:ea typeface="思源黑体 CN Normal" panose="020B0400000000000000" pitchFamily="34" charset="-122"/>
                  <a:sym typeface="Arial" panose="020B0604020202020204" pitchFamily="34" charset="0"/>
                </a:rPr>
                <a:t> </a:t>
              </a:r>
              <a:r>
                <a:rPr lang="zh-CN" altLang="en-US" sz="1800" dirty="0">
                  <a:latin typeface="Arial" panose="020B0604020202020204" pitchFamily="34" charset="0"/>
                  <a:ea typeface="思源黑体 CN Normal" panose="020B0400000000000000" pitchFamily="34" charset="-122"/>
                  <a:sym typeface="Arial" panose="020B0604020202020204" pitchFamily="34" charset="0"/>
                </a:rPr>
                <a:t>@SpringBootConfiguration</a:t>
              </a:r>
              <a:endParaRPr lang="zh-CN" altLang="en-US"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20" name="MH_SubTitle_1"/>
          <p:cNvSpPr/>
          <p:nvPr>
            <p:custDataLst>
              <p:tags r:id="rId3"/>
            </p:custDataLst>
          </p:nvPr>
        </p:nvSpPr>
        <p:spPr>
          <a:xfrm>
            <a:off x="1007745" y="2900045"/>
            <a:ext cx="3644265" cy="876935"/>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查看</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@SpringBootConfiguration</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的源码</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1" name="MH_Other_1"/>
          <p:cNvSpPr/>
          <p:nvPr>
            <p:custDataLst>
              <p:tags r:id="rId4"/>
            </p:custDataLst>
          </p:nvPr>
        </p:nvSpPr>
        <p:spPr>
          <a:xfrm>
            <a:off x="4059555" y="2992755"/>
            <a:ext cx="652145" cy="652145"/>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sp>
        <p:nvSpPr>
          <p:cNvPr id="22" name="MH_Text_1"/>
          <p:cNvSpPr>
            <a:spLocks noChangeArrowheads="1"/>
          </p:cNvSpPr>
          <p:nvPr>
            <p:custDataLst>
              <p:tags r:id="rId5"/>
            </p:custDataLst>
          </p:nvPr>
        </p:nvSpPr>
        <p:spPr bwMode="auto">
          <a:xfrm>
            <a:off x="4838700" y="2606040"/>
            <a:ext cx="649287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algn="just" defTabSz="1218565" rtl="0" fontAlgn="auto" latinLnBrk="1">
              <a:lnSpc>
                <a:spcPct val="150000"/>
              </a:lnSpc>
              <a:spcBef>
                <a:spcPts val="0"/>
              </a:spcBef>
              <a:buClrTx/>
              <a:buSzTx/>
              <a:buFontTx/>
              <a:buNone/>
            </a:pPr>
            <a:r>
              <a:rPr sz="1800" dirty="0">
                <a:solidFill>
                  <a:schemeClr val="accent1"/>
                </a:solidFill>
                <a:latin typeface="微软雅黑" panose="020B0503020204020204" pitchFamily="34" charset="-122"/>
                <a:ea typeface="微软雅黑" panose="020B0503020204020204" pitchFamily="34" charset="-122"/>
                <a:cs typeface="+mn-ea"/>
                <a:sym typeface="+mn-ea"/>
              </a:rPr>
              <a:t>@SpringBootConfiguration</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是</a:t>
            </a:r>
            <a:r>
              <a:rPr sz="1800" dirty="0">
                <a:solidFill>
                  <a:schemeClr val="accent1"/>
                </a:solidFill>
                <a:latin typeface="微软雅黑" panose="020B0503020204020204" pitchFamily="34" charset="-122"/>
                <a:ea typeface="微软雅黑" panose="020B0503020204020204" pitchFamily="34" charset="-122"/>
                <a:cs typeface="+mn-ea"/>
                <a:sym typeface="+mn-ea"/>
              </a:rPr>
              <a:t>@Configuration的派生注解</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，拥有@Configuration注解的功能。</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@Configuration是</a:t>
            </a:r>
            <a:r>
              <a:rPr sz="1800" dirty="0">
                <a:solidFill>
                  <a:schemeClr val="accent1"/>
                </a:solidFill>
                <a:latin typeface="微软雅黑" panose="020B0503020204020204" pitchFamily="34" charset="-122"/>
                <a:ea typeface="微软雅黑" panose="020B0503020204020204" pitchFamily="34" charset="-122"/>
                <a:cs typeface="+mn-ea"/>
                <a:sym typeface="+mn-ea"/>
              </a:rPr>
              <a:t>@Component的派生注解</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，所以被</a:t>
            </a:r>
            <a:r>
              <a:rPr sz="1800" dirty="0">
                <a:solidFill>
                  <a:schemeClr val="accent1"/>
                </a:solidFill>
                <a:latin typeface="微软雅黑" panose="020B0503020204020204" pitchFamily="34" charset="-122"/>
                <a:ea typeface="微软雅黑" panose="020B0503020204020204" pitchFamily="34" charset="-122"/>
                <a:cs typeface="+mn-ea"/>
                <a:sym typeface="+mn-ea"/>
              </a:rPr>
              <a:t>@SpringBootApplication标注的类可以</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被</a:t>
            </a:r>
            <a:r>
              <a:rPr sz="1800" dirty="0">
                <a:solidFill>
                  <a:schemeClr val="accent1"/>
                </a:solidFill>
                <a:latin typeface="微软雅黑" panose="020B0503020204020204" pitchFamily="34" charset="-122"/>
                <a:ea typeface="微软雅黑" panose="020B0503020204020204" pitchFamily="34" charset="-122"/>
                <a:cs typeface="+mn-ea"/>
                <a:sym typeface="+mn-ea"/>
              </a:rPr>
              <a:t>扫描到Spring的IoC容器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中。</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自动配置</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9" name="组合 8"/>
          <p:cNvGrpSpPr/>
          <p:nvPr/>
        </p:nvGrpSpPr>
        <p:grpSpPr>
          <a:xfrm>
            <a:off x="1137424" y="1177649"/>
            <a:ext cx="3495040" cy="476885"/>
            <a:chOff x="979276" y="1797999"/>
            <a:chExt cx="3495040" cy="476885"/>
          </a:xfrm>
        </p:grpSpPr>
        <p:sp>
          <p:nvSpPr>
            <p:cNvPr id="10" name="矩形: 圆角 6"/>
            <p:cNvSpPr/>
            <p:nvPr>
              <p:custDataLst>
                <p:tags r:id="rId1"/>
              </p:custDataLst>
            </p:nvPr>
          </p:nvSpPr>
          <p:spPr>
            <a:xfrm>
              <a:off x="979276" y="1813239"/>
              <a:ext cx="349504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995786" y="1797999"/>
              <a:ext cx="3451225"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a:t>
              </a:r>
              <a:r>
                <a:rPr lang="en-US" sz="1800" dirty="0">
                  <a:latin typeface="Arial" panose="020B0604020202020204" pitchFamily="34" charset="0"/>
                  <a:ea typeface="思源黑体 CN Normal" panose="020B0400000000000000" pitchFamily="34" charset="-122"/>
                  <a:sym typeface="Arial" panose="020B0604020202020204" pitchFamily="34" charset="0"/>
                </a:rPr>
                <a:t> @</a:t>
              </a:r>
              <a:r>
                <a:rPr sz="1800" dirty="0">
                  <a:latin typeface="Arial" panose="020B0604020202020204" pitchFamily="34" charset="0"/>
                  <a:ea typeface="思源黑体 CN Normal" panose="020B0400000000000000" pitchFamily="34" charset="-122"/>
                  <a:sym typeface="Arial" panose="020B0604020202020204" pitchFamily="34" charset="0"/>
                </a:rPr>
                <a:t>EnableAutoConfiguration </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22" name="MH_Text_1"/>
          <p:cNvSpPr>
            <a:spLocks noChangeArrowheads="1"/>
          </p:cNvSpPr>
          <p:nvPr>
            <p:custDataLst>
              <p:tags r:id="rId3"/>
            </p:custDataLst>
          </p:nvPr>
        </p:nvSpPr>
        <p:spPr bwMode="auto">
          <a:xfrm>
            <a:off x="4853305" y="2032000"/>
            <a:ext cx="6491605"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algn="just" defTabSz="1218565" rtl="0" fontAlgn="auto" latinLnBrk="1">
              <a:lnSpc>
                <a:spcPct val="150000"/>
              </a:lnSpc>
              <a:spcBef>
                <a:spcPts val="0"/>
              </a:spcBef>
              <a:buClrTx/>
              <a:buSzTx/>
              <a:buFontTx/>
              <a:buNone/>
            </a:pPr>
            <a:r>
              <a:rPr sz="1800" dirty="0">
                <a:solidFill>
                  <a:schemeClr val="accent1"/>
                </a:solidFill>
                <a:latin typeface="微软雅黑" panose="020B0503020204020204" pitchFamily="34" charset="-122"/>
                <a:ea typeface="微软雅黑" panose="020B0503020204020204" pitchFamily="34" charset="-122"/>
                <a:cs typeface="+mn-ea"/>
                <a:sym typeface="+mn-ea"/>
              </a:rPr>
              <a:t>@EnableAutoConfiguration</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主要通过代码中的</a:t>
            </a:r>
            <a:r>
              <a:rPr sz="1800" dirty="0">
                <a:solidFill>
                  <a:schemeClr val="accent1"/>
                </a:solidFill>
                <a:latin typeface="微软雅黑" panose="020B0503020204020204" pitchFamily="34" charset="-122"/>
                <a:ea typeface="微软雅黑" panose="020B0503020204020204" pitchFamily="34" charset="-122"/>
                <a:cs typeface="+mn-ea"/>
                <a:sym typeface="+mn-ea"/>
              </a:rPr>
              <a:t>@AutoConfigurationPackage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和</a:t>
            </a:r>
            <a:r>
              <a:rPr sz="1800" dirty="0">
                <a:solidFill>
                  <a:schemeClr val="accent1"/>
                </a:solidFill>
                <a:latin typeface="微软雅黑" panose="020B0503020204020204" pitchFamily="34" charset="-122"/>
                <a:ea typeface="微软雅黑" panose="020B0503020204020204" pitchFamily="34" charset="-122"/>
                <a:cs typeface="+mn-ea"/>
                <a:sym typeface="+mn-ea"/>
              </a:rPr>
              <a:t>@Import({AutoConfigurationImportSelector.class})</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实现自动配置。</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3" name="MH_Text_1"/>
          <p:cNvSpPr>
            <a:spLocks noChangeArrowheads="1"/>
          </p:cNvSpPr>
          <p:nvPr>
            <p:custDataLst>
              <p:tags r:id="rId4"/>
            </p:custDataLst>
          </p:nvPr>
        </p:nvSpPr>
        <p:spPr bwMode="auto">
          <a:xfrm>
            <a:off x="1007745" y="3768090"/>
            <a:ext cx="10344785" cy="211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algn="just" defTabSz="1218565" rtl="0" fontAlgn="auto" latinLnBrk="1">
              <a:lnSpc>
                <a:spcPct val="150000"/>
              </a:lnSpc>
              <a:spcBef>
                <a:spcPts val="0"/>
              </a:spcBef>
              <a:buClrTx/>
              <a:buSzTx/>
              <a:buFont typeface="Wingdings" panose="05000000000000000000" charset="0"/>
              <a:buChar char="l"/>
            </a:pPr>
            <a:r>
              <a:rPr sz="1800" dirty="0">
                <a:solidFill>
                  <a:schemeClr val="accent1"/>
                </a:solidFill>
                <a:latin typeface="微软雅黑" panose="020B0503020204020204" pitchFamily="34" charset="-122"/>
                <a:ea typeface="微软雅黑" panose="020B0503020204020204" pitchFamily="34" charset="-122"/>
                <a:cs typeface="+mn-ea"/>
                <a:sym typeface="+mn-ea"/>
              </a:rPr>
              <a:t>@AutoConfigurationPackage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：主要作用是获取项目启动类所在根目录，从而</a:t>
            </a:r>
            <a:r>
              <a:rPr sz="1800" dirty="0">
                <a:solidFill>
                  <a:schemeClr val="accent1"/>
                </a:solidFill>
                <a:latin typeface="微软雅黑" panose="020B0503020204020204" pitchFamily="34" charset="-122"/>
                <a:ea typeface="微软雅黑" panose="020B0503020204020204" pitchFamily="34" charset="-122"/>
                <a:cs typeface="+mn-ea"/>
                <a:sym typeface="+mn-ea"/>
              </a:rPr>
              <a:t>指定</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组件扫描器</a:t>
            </a:r>
            <a:r>
              <a:rPr sz="1800" dirty="0">
                <a:solidFill>
                  <a:schemeClr val="accent1"/>
                </a:solidFill>
                <a:latin typeface="微软雅黑" panose="020B0503020204020204" pitchFamily="34" charset="-122"/>
                <a:ea typeface="微软雅黑" panose="020B0503020204020204" pitchFamily="34" charset="-122"/>
                <a:cs typeface="+mn-ea"/>
                <a:sym typeface="+mn-ea"/>
              </a:rPr>
              <a:t>扫描的包位置</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marR="0" lvl="0" indent="-285750" algn="just" defTabSz="1218565" rtl="0" fontAlgn="auto" latinLnBrk="1">
              <a:lnSpc>
                <a:spcPct val="150000"/>
              </a:lnSpc>
              <a:spcBef>
                <a:spcPts val="0"/>
              </a:spcBef>
              <a:buClrTx/>
              <a:buSzTx/>
              <a:buFont typeface="Wingdings" panose="05000000000000000000" charset="0"/>
              <a:buChar char="l"/>
            </a:pPr>
            <a:r>
              <a:rPr sz="1800" dirty="0">
                <a:solidFill>
                  <a:schemeClr val="accent1"/>
                </a:solidFill>
                <a:latin typeface="微软雅黑" panose="020B0503020204020204" pitchFamily="34" charset="-122"/>
                <a:ea typeface="微软雅黑" panose="020B0503020204020204" pitchFamily="34" charset="-122"/>
                <a:cs typeface="+mn-ea"/>
                <a:sym typeface="+mn-ea"/>
              </a:rPr>
              <a:t>@Import({AutoConfigurationImportSelector.class}</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：导入AutoConfigurationImportSelector类，该类中提供了一个获取自动配置的方法getAutoConfigurationEntry()，用于</a:t>
            </a:r>
            <a:r>
              <a:rPr sz="1800" dirty="0">
                <a:solidFill>
                  <a:schemeClr val="accent1"/>
                </a:solidFill>
                <a:latin typeface="微软雅黑" panose="020B0503020204020204" pitchFamily="34" charset="-122"/>
                <a:ea typeface="微软雅黑" panose="020B0503020204020204" pitchFamily="34" charset="-122"/>
                <a:cs typeface="+mn-ea"/>
                <a:sym typeface="+mn-ea"/>
              </a:rPr>
              <a:t>筛选</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出当前项目环境需要</a:t>
            </a:r>
            <a:r>
              <a:rPr sz="1800" dirty="0">
                <a:solidFill>
                  <a:schemeClr val="accent1"/>
                </a:solidFill>
                <a:latin typeface="微软雅黑" panose="020B0503020204020204" pitchFamily="34" charset="-122"/>
                <a:ea typeface="微软雅黑" panose="020B0503020204020204" pitchFamily="34" charset="-122"/>
                <a:cs typeface="+mn-ea"/>
                <a:sym typeface="+mn-ea"/>
              </a:rPr>
              <a:t>启动的自动配置类</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，从而实现当前项目运行所需的自动配置环境。</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 name="MH_SubTitle_1"/>
          <p:cNvSpPr/>
          <p:nvPr>
            <p:custDataLst>
              <p:tags r:id="rId5"/>
            </p:custDataLst>
          </p:nvPr>
        </p:nvSpPr>
        <p:spPr>
          <a:xfrm>
            <a:off x="1007745" y="2254250"/>
            <a:ext cx="3688080" cy="876935"/>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查看</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@EnableAutoConfiguration</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的源码</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 name="MH_Other_1"/>
          <p:cNvSpPr/>
          <p:nvPr>
            <p:custDataLst>
              <p:tags r:id="rId6"/>
            </p:custDataLst>
          </p:nvPr>
        </p:nvSpPr>
        <p:spPr>
          <a:xfrm>
            <a:off x="4059555" y="2346960"/>
            <a:ext cx="652145" cy="652145"/>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自动配置</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1" name="MH_Other_1"/>
          <p:cNvSpPr/>
          <p:nvPr>
            <p:custDataLst>
              <p:tags r:id="rId1"/>
            </p:custDataLst>
          </p:nvPr>
        </p:nvSpPr>
        <p:spPr>
          <a:xfrm>
            <a:off x="3719531" y="3101099"/>
            <a:ext cx="431800" cy="431800"/>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sp>
        <p:nvSpPr>
          <p:cNvPr id="22" name="MH_Text_1"/>
          <p:cNvSpPr>
            <a:spLocks noChangeArrowheads="1"/>
          </p:cNvSpPr>
          <p:nvPr>
            <p:custDataLst>
              <p:tags r:id="rId2"/>
            </p:custDataLst>
          </p:nvPr>
        </p:nvSpPr>
        <p:spPr bwMode="auto">
          <a:xfrm>
            <a:off x="4696460" y="2462530"/>
            <a:ext cx="6648450" cy="1783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@Import</a:t>
            </a:r>
            <a:r>
              <a:rPr sz="1800" dirty="0">
                <a:solidFill>
                  <a:schemeClr val="accent1"/>
                </a:solidFill>
                <a:latin typeface="微软雅黑" panose="020B0503020204020204" pitchFamily="34" charset="-122"/>
                <a:ea typeface="微软雅黑" panose="020B0503020204020204" pitchFamily="34" charset="-122"/>
                <a:cs typeface="+mn-ea"/>
                <a:sym typeface="+mn-ea"/>
              </a:rPr>
              <a:t>导入了AutoConfigurationPackages.Registrar类</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，Registrar类属于AutoConfigurationPackages类中的静态内部类，该类中提供了</a:t>
            </a:r>
            <a:r>
              <a:rPr sz="1800" dirty="0">
                <a:solidFill>
                  <a:schemeClr val="accent1"/>
                </a:solidFill>
                <a:latin typeface="微软雅黑" panose="020B0503020204020204" pitchFamily="34" charset="-122"/>
                <a:ea typeface="微软雅黑" panose="020B0503020204020204" pitchFamily="34" charset="-122"/>
                <a:cs typeface="+mn-ea"/>
                <a:sym typeface="+mn-ea"/>
              </a:rPr>
              <a:t>批量注册组件到Spring容器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的方法。</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 name="MH_SubTitle_1"/>
          <p:cNvSpPr/>
          <p:nvPr>
            <p:custDataLst>
              <p:tags r:id="rId3"/>
            </p:custDataLst>
          </p:nvPr>
        </p:nvSpPr>
        <p:spPr>
          <a:xfrm>
            <a:off x="1007745" y="2971800"/>
            <a:ext cx="3688080" cy="876935"/>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查看</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@AutoConfigurationPackage</a:t>
            </a:r>
            <a:endParaRPr lang="zh-CN" altLang="en-US" sz="1800" noProof="0" dirty="0">
              <a:ln>
                <a:noFill/>
              </a:ln>
              <a:solidFill>
                <a:srgbClr val="FFFFFF"/>
              </a:solidFill>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的源码</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 name="MH_Other_1"/>
          <p:cNvSpPr/>
          <p:nvPr>
            <p:custDataLst>
              <p:tags r:id="rId4"/>
            </p:custDataLst>
          </p:nvPr>
        </p:nvSpPr>
        <p:spPr>
          <a:xfrm>
            <a:off x="4059555" y="3064510"/>
            <a:ext cx="652145" cy="652145"/>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grpSp>
        <p:nvGrpSpPr>
          <p:cNvPr id="2" name="组合 1"/>
          <p:cNvGrpSpPr/>
          <p:nvPr/>
        </p:nvGrpSpPr>
        <p:grpSpPr>
          <a:xfrm>
            <a:off x="1137424" y="1177649"/>
            <a:ext cx="3495040" cy="476885"/>
            <a:chOff x="979276" y="1797999"/>
            <a:chExt cx="3495040" cy="476885"/>
          </a:xfrm>
        </p:grpSpPr>
        <p:sp>
          <p:nvSpPr>
            <p:cNvPr id="3" name="矩形: 圆角 6"/>
            <p:cNvSpPr/>
            <p:nvPr>
              <p:custDataLst>
                <p:tags r:id="rId5"/>
              </p:custDataLst>
            </p:nvPr>
          </p:nvSpPr>
          <p:spPr>
            <a:xfrm>
              <a:off x="979276" y="1813239"/>
              <a:ext cx="349504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4" name="文本框 3"/>
            <p:cNvSpPr txBox="1"/>
            <p:nvPr>
              <p:custDataLst>
                <p:tags r:id="rId6"/>
              </p:custDataLst>
            </p:nvPr>
          </p:nvSpPr>
          <p:spPr>
            <a:xfrm>
              <a:off x="995786" y="1797999"/>
              <a:ext cx="3451225"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a:t>
              </a:r>
              <a:r>
                <a:rPr lang="en-US" sz="1800" dirty="0">
                  <a:latin typeface="Arial" panose="020B0604020202020204" pitchFamily="34" charset="0"/>
                  <a:ea typeface="思源黑体 CN Normal" panose="020B0400000000000000" pitchFamily="34" charset="-122"/>
                  <a:sym typeface="Arial" panose="020B0604020202020204" pitchFamily="34" charset="0"/>
                </a:rPr>
                <a:t> @</a:t>
              </a:r>
              <a:r>
                <a:rPr sz="1800" dirty="0">
                  <a:latin typeface="Arial" panose="020B0604020202020204" pitchFamily="34" charset="0"/>
                  <a:ea typeface="思源黑体 CN Normal" panose="020B0400000000000000" pitchFamily="34" charset="-122"/>
                  <a:sym typeface="Arial" panose="020B0604020202020204" pitchFamily="34" charset="0"/>
                </a:rPr>
                <a:t>EnableAutoConfiguration </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自动配置</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1" name="MH_Other_1"/>
          <p:cNvSpPr/>
          <p:nvPr>
            <p:custDataLst>
              <p:tags r:id="rId1"/>
            </p:custDataLst>
          </p:nvPr>
        </p:nvSpPr>
        <p:spPr>
          <a:xfrm>
            <a:off x="3719531" y="3101099"/>
            <a:ext cx="431800" cy="431800"/>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sp>
        <p:nvSpPr>
          <p:cNvPr id="22" name="MH_Text_1"/>
          <p:cNvSpPr>
            <a:spLocks noChangeArrowheads="1"/>
          </p:cNvSpPr>
          <p:nvPr>
            <p:custDataLst>
              <p:tags r:id="rId2"/>
            </p:custDataLst>
          </p:nvPr>
        </p:nvSpPr>
        <p:spPr bwMode="auto">
          <a:xfrm>
            <a:off x="4799330" y="2047875"/>
            <a:ext cx="6607175"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）从Spring Boot自动配置JAR包的</a:t>
            </a:r>
            <a:r>
              <a:rPr sz="1800" dirty="0">
                <a:solidFill>
                  <a:schemeClr val="accent1"/>
                </a:solidFill>
                <a:latin typeface="微软雅黑" panose="020B0503020204020204" pitchFamily="34" charset="-122"/>
                <a:ea typeface="微软雅黑" panose="020B0503020204020204" pitchFamily="34" charset="-122"/>
                <a:cs typeface="+mn-ea"/>
                <a:sym typeface="+mn-ea"/>
              </a:rPr>
              <a:t>META-INF/spring.factories</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和</a:t>
            </a:r>
            <a:r>
              <a:rPr sz="1800" dirty="0">
                <a:solidFill>
                  <a:schemeClr val="accent1"/>
                </a:solidFill>
                <a:latin typeface="微软雅黑" panose="020B0503020204020204" pitchFamily="34" charset="-122"/>
                <a:ea typeface="微软雅黑" panose="020B0503020204020204" pitchFamily="34" charset="-122"/>
                <a:cs typeface="+mn-ea"/>
                <a:sym typeface="+mn-ea"/>
              </a:rPr>
              <a:t>META-INF/spring/org.springframework.boot.autoconfigure.AutoConfiguration.imports</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文件中获取</a:t>
            </a:r>
            <a:r>
              <a:rPr sz="1800" dirty="0">
                <a:solidFill>
                  <a:schemeClr val="accent1"/>
                </a:solidFill>
                <a:latin typeface="微软雅黑" panose="020B0503020204020204" pitchFamily="34" charset="-122"/>
                <a:ea typeface="微软雅黑" panose="020B0503020204020204" pitchFamily="34" charset="-122"/>
                <a:cs typeface="+mn-ea"/>
                <a:sym typeface="+mn-ea"/>
              </a:rPr>
              <a:t>所有候选自动配置类</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）根据项目</a:t>
            </a:r>
            <a:r>
              <a:rPr sz="1800" dirty="0">
                <a:solidFill>
                  <a:schemeClr val="accent1"/>
                </a:solidFill>
                <a:latin typeface="微软雅黑" panose="020B0503020204020204" pitchFamily="34" charset="-122"/>
                <a:ea typeface="微软雅黑" panose="020B0503020204020204" pitchFamily="34" charset="-122"/>
                <a:cs typeface="+mn-ea"/>
                <a:sym typeface="+mn-ea"/>
              </a:rPr>
              <a:t>pom.xml</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文件中</a:t>
            </a:r>
            <a:r>
              <a:rPr sz="1800" dirty="0">
                <a:solidFill>
                  <a:schemeClr val="accent1"/>
                </a:solidFill>
                <a:latin typeface="微软雅黑" panose="020B0503020204020204" pitchFamily="34" charset="-122"/>
                <a:ea typeface="微软雅黑" panose="020B0503020204020204" pitchFamily="34" charset="-122"/>
                <a:cs typeface="+mn-ea"/>
                <a:sym typeface="+mn-ea"/>
              </a:rPr>
              <a:t>加入的依赖筛选</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出最终符合当前项目运行环境对应的自动配置类。</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5" name="MH_SubTitle_1"/>
          <p:cNvSpPr/>
          <p:nvPr>
            <p:custDataLst>
              <p:tags r:id="rId3"/>
            </p:custDataLst>
          </p:nvPr>
        </p:nvSpPr>
        <p:spPr>
          <a:xfrm>
            <a:off x="1007745" y="2971800"/>
            <a:ext cx="3688080" cy="876935"/>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查看</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@Import({AutoConfiguratio</a:t>
            </a:r>
            <a:endParaRPr lang="zh-CN" altLang="en-US" sz="1800" noProof="0" dirty="0">
              <a:ln>
                <a:noFill/>
              </a:ln>
              <a:solidFill>
                <a:srgbClr val="FFFFFF"/>
              </a:solidFill>
              <a:effectLst/>
              <a:uLnTx/>
              <a:uFillTx/>
              <a:latin typeface="微软雅黑" panose="020B0503020204020204" pitchFamily="34" charset="-122"/>
              <a:ea typeface="微软雅黑" panose="020B0503020204020204" pitchFamily="34" charset="-122"/>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800" noProof="0" dirty="0">
                <a:ln>
                  <a:noFill/>
                </a:ln>
                <a:solidFill>
                  <a:srgbClr val="FFFFFF"/>
                </a:solidFill>
                <a:effectLst/>
                <a:uLnTx/>
                <a:uFillTx/>
                <a:latin typeface="微软雅黑" panose="020B0503020204020204" pitchFamily="34" charset="-122"/>
                <a:ea typeface="微软雅黑" panose="020B0503020204020204" pitchFamily="34" charset="-122"/>
                <a:sym typeface="+mn-ea"/>
              </a:rPr>
              <a:t>nImportSelector.class})的源码</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 name="MH_Other_1"/>
          <p:cNvSpPr/>
          <p:nvPr>
            <p:custDataLst>
              <p:tags r:id="rId4"/>
            </p:custDataLst>
          </p:nvPr>
        </p:nvSpPr>
        <p:spPr>
          <a:xfrm>
            <a:off x="4059555" y="3064510"/>
            <a:ext cx="652145" cy="652145"/>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grpSp>
        <p:nvGrpSpPr>
          <p:cNvPr id="2" name="组合 1"/>
          <p:cNvGrpSpPr/>
          <p:nvPr/>
        </p:nvGrpSpPr>
        <p:grpSpPr>
          <a:xfrm>
            <a:off x="1137424" y="1177649"/>
            <a:ext cx="3495040" cy="476885"/>
            <a:chOff x="979276" y="1797999"/>
            <a:chExt cx="3495040" cy="476885"/>
          </a:xfrm>
        </p:grpSpPr>
        <p:sp>
          <p:nvSpPr>
            <p:cNvPr id="3" name="矩形: 圆角 6"/>
            <p:cNvSpPr/>
            <p:nvPr>
              <p:custDataLst>
                <p:tags r:id="rId5"/>
              </p:custDataLst>
            </p:nvPr>
          </p:nvSpPr>
          <p:spPr>
            <a:xfrm>
              <a:off x="979276" y="1813239"/>
              <a:ext cx="349504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4" name="文本框 3"/>
            <p:cNvSpPr txBox="1"/>
            <p:nvPr>
              <p:custDataLst>
                <p:tags r:id="rId6"/>
              </p:custDataLst>
            </p:nvPr>
          </p:nvSpPr>
          <p:spPr>
            <a:xfrm>
              <a:off x="995786" y="1797999"/>
              <a:ext cx="3451225"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a:t>
              </a:r>
              <a:r>
                <a:rPr lang="en-US" sz="1800" dirty="0">
                  <a:latin typeface="Arial" panose="020B0604020202020204" pitchFamily="34" charset="0"/>
                  <a:ea typeface="思源黑体 CN Normal" panose="020B0400000000000000" pitchFamily="34" charset="-122"/>
                  <a:sym typeface="Arial" panose="020B0604020202020204" pitchFamily="34" charset="0"/>
                </a:rPr>
                <a:t> @</a:t>
              </a:r>
              <a:r>
                <a:rPr sz="1800" dirty="0">
                  <a:latin typeface="Arial" panose="020B0604020202020204" pitchFamily="34" charset="0"/>
                  <a:ea typeface="思源黑体 CN Normal" panose="020B0400000000000000" pitchFamily="34" charset="-122"/>
                  <a:sym typeface="Arial" panose="020B0604020202020204" pitchFamily="34" charset="0"/>
                </a:rPr>
                <a:t>EnableAutoConfiguration </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1.3.2</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自动配置</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9" name="组合 8"/>
          <p:cNvGrpSpPr/>
          <p:nvPr/>
        </p:nvGrpSpPr>
        <p:grpSpPr>
          <a:xfrm>
            <a:off x="1137424" y="1177649"/>
            <a:ext cx="3120390" cy="476885"/>
            <a:chOff x="979276" y="1797999"/>
            <a:chExt cx="3120390" cy="476885"/>
          </a:xfrm>
        </p:grpSpPr>
        <p:sp>
          <p:nvSpPr>
            <p:cNvPr id="10" name="矩形: 圆角 6"/>
            <p:cNvSpPr/>
            <p:nvPr>
              <p:custDataLst>
                <p:tags r:id="rId1"/>
              </p:custDataLst>
            </p:nvPr>
          </p:nvSpPr>
          <p:spPr>
            <a:xfrm>
              <a:off x="979276" y="1813239"/>
              <a:ext cx="312039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995786" y="1797999"/>
              <a:ext cx="305435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3.</a:t>
              </a:r>
              <a:r>
                <a:rPr lang="en-US" sz="1800" dirty="0">
                  <a:latin typeface="Arial" panose="020B0604020202020204" pitchFamily="34" charset="0"/>
                  <a:ea typeface="思源黑体 CN Normal" panose="020B0400000000000000" pitchFamily="34" charset="-122"/>
                  <a:sym typeface="Arial" panose="020B0604020202020204" pitchFamily="34" charset="0"/>
                </a:rPr>
                <a:t> </a:t>
              </a:r>
              <a:r>
                <a:rPr sz="1800" dirty="0">
                  <a:latin typeface="Arial" panose="020B0604020202020204" pitchFamily="34" charset="0"/>
                  <a:ea typeface="思源黑体 CN Normal" panose="020B0400000000000000" pitchFamily="34" charset="-122"/>
                  <a:sym typeface="Arial" panose="020B0604020202020204" pitchFamily="34" charset="0"/>
                </a:rPr>
                <a:t>@ComponentScan </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22" name="MH_Text_1"/>
          <p:cNvSpPr>
            <a:spLocks noChangeArrowheads="1"/>
          </p:cNvSpPr>
          <p:nvPr>
            <p:custDataLst>
              <p:tags r:id="rId3"/>
            </p:custDataLst>
          </p:nvPr>
        </p:nvSpPr>
        <p:spPr bwMode="auto">
          <a:xfrm>
            <a:off x="1053465" y="1664970"/>
            <a:ext cx="10291445" cy="150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algn="just" defTabSz="1218565" rtl="0" fontAlgn="auto" latinLnBrk="1">
              <a:lnSpc>
                <a:spcPct val="150000"/>
              </a:lnSpc>
              <a:spcBef>
                <a:spcPts val="0"/>
              </a:spcBef>
              <a:buClrTx/>
              <a:buSzTx/>
              <a:buFontTx/>
              <a:buNone/>
            </a:pPr>
            <a:r>
              <a:rPr sz="1800" dirty="0">
                <a:solidFill>
                  <a:schemeClr val="accent1"/>
                </a:solidFill>
                <a:latin typeface="微软雅黑" panose="020B0503020204020204" pitchFamily="34" charset="-122"/>
                <a:ea typeface="微软雅黑" panose="020B0503020204020204" pitchFamily="34" charset="-122"/>
                <a:cs typeface="+mn-ea"/>
                <a:sym typeface="+mn-ea"/>
              </a:rPr>
              <a:t>@ComponentScan注解</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具体</a:t>
            </a:r>
            <a:r>
              <a:rPr sz="1800" dirty="0">
                <a:solidFill>
                  <a:schemeClr val="accent1"/>
                </a:solidFill>
                <a:latin typeface="微软雅黑" panose="020B0503020204020204" pitchFamily="34" charset="-122"/>
                <a:ea typeface="微软雅黑" panose="020B0503020204020204" pitchFamily="34" charset="-122"/>
                <a:cs typeface="+mn-ea"/>
                <a:sym typeface="+mn-ea"/>
              </a:rPr>
              <a:t>扫描的包的根路径</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由Spring Boot项目</a:t>
            </a:r>
            <a:r>
              <a:rPr sz="1800" dirty="0">
                <a:solidFill>
                  <a:schemeClr val="accent1"/>
                </a:solidFill>
                <a:latin typeface="微软雅黑" panose="020B0503020204020204" pitchFamily="34" charset="-122"/>
                <a:ea typeface="微软雅黑" panose="020B0503020204020204" pitchFamily="34" charset="-122"/>
                <a:cs typeface="+mn-ea"/>
                <a:sym typeface="+mn-ea"/>
              </a:rPr>
              <a:t>主程序启动类所在包位置</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决定，在扫描过程中由前面介绍的</a:t>
            </a:r>
            <a:r>
              <a:rPr sz="1800" dirty="0">
                <a:solidFill>
                  <a:schemeClr val="accent1"/>
                </a:solidFill>
                <a:latin typeface="微软雅黑" panose="020B0503020204020204" pitchFamily="34" charset="-122"/>
                <a:ea typeface="微软雅黑" panose="020B0503020204020204" pitchFamily="34" charset="-122"/>
                <a:cs typeface="+mn-ea"/>
                <a:sym typeface="+mn-ea"/>
              </a:rPr>
              <a:t>@AutoConfigurationPackage注解进行解析</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，从而得到Spring Boot项目主程序启动类所在包的具体位置。</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7" name="组合 8"/>
          <p:cNvGrpSpPr/>
          <p:nvPr/>
        </p:nvGrpSpPr>
        <p:grpSpPr bwMode="auto">
          <a:xfrm>
            <a:off x="1128395" y="3290570"/>
            <a:ext cx="8498205" cy="3068556"/>
            <a:chOff x="920750" y="2283718"/>
            <a:chExt cx="8348540" cy="3458280"/>
          </a:xfrm>
        </p:grpSpPr>
        <p:sp>
          <p:nvSpPr>
            <p:cNvPr id="8" name="矩形 7"/>
            <p:cNvSpPr/>
            <p:nvPr>
              <p:custDataLst>
                <p:tags r:id="rId4"/>
              </p:custDataLst>
            </p:nvPr>
          </p:nvSpPr>
          <p:spPr>
            <a:xfrm>
              <a:off x="920750" y="2283718"/>
              <a:ext cx="8348540" cy="33921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2" name="矩形 1"/>
            <p:cNvSpPr/>
            <p:nvPr>
              <p:custDataLst>
                <p:tags r:id="rId5"/>
              </p:custDataLst>
            </p:nvPr>
          </p:nvSpPr>
          <p:spPr>
            <a:xfrm>
              <a:off x="1560458" y="2309032"/>
              <a:ext cx="4930208" cy="3432966"/>
            </a:xfrm>
            <a:prstGeom prst="rect">
              <a:avLst/>
            </a:prstGeom>
          </p:spPr>
          <p:txBody>
            <a:bodyPr wrap="square">
              <a:spAutoFit/>
            </a:bodyPr>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@ComponentScan(</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excludeFilters = {@Filter(</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type = FilterType.CUSTOM,</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classes = {TypeExcludeFilter.class}</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@Filter(</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type = FilterType.CUSTOM,</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classes = {AutoConfigurationExcludeFilter.class}</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grpSp>
      <p:sp>
        <p:nvSpPr>
          <p:cNvPr id="4" name="矩形 3"/>
          <p:cNvSpPr/>
          <p:nvPr>
            <p:custDataLst>
              <p:tags r:id="rId6"/>
            </p:custDataLst>
          </p:nvPr>
        </p:nvSpPr>
        <p:spPr>
          <a:xfrm>
            <a:off x="2063115" y="3789045"/>
            <a:ext cx="1431925" cy="3473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4" name="矩形 13"/>
          <p:cNvSpPr/>
          <p:nvPr>
            <p:custDataLst>
              <p:tags r:id="rId7"/>
            </p:custDataLst>
          </p:nvPr>
        </p:nvSpPr>
        <p:spPr>
          <a:xfrm>
            <a:off x="4366895" y="3312795"/>
            <a:ext cx="4119245" cy="3968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defTabSz="1218565" latinLnBrk="1">
              <a:lnSpc>
                <a:spcPct val="150000"/>
              </a:lnSpc>
              <a:spcBef>
                <a:spcPts val="0"/>
              </a:spcBef>
              <a:buClrTx/>
              <a:buSzTx/>
              <a:buFontTx/>
            </a:pPr>
            <a:r>
              <a:rPr lang="zh-CN" altLang="en-US" sz="1600" dirty="0">
                <a:solidFill>
                  <a:srgbClr val="FF0000"/>
                </a:solidFill>
                <a:latin typeface="微软雅黑" panose="020B0503020204020204" pitchFamily="34" charset="-122"/>
                <a:ea typeface="微软雅黑" panose="020B0503020204020204" pitchFamily="34" charset="-122"/>
              </a:rPr>
              <a:t>指定扫描时过滤掉不加载到Spring容器的类。</a:t>
            </a:r>
            <a:endParaRPr lang="en-US" altLang="zh-CN" sz="1600" dirty="0">
              <a:solidFill>
                <a:srgbClr val="FF0000"/>
              </a:solidFill>
              <a:latin typeface="微软雅黑" panose="020B0503020204020204" pitchFamily="34" charset="-122"/>
              <a:ea typeface="微软雅黑" panose="020B0503020204020204" pitchFamily="34" charset="-122"/>
            </a:endParaRPr>
          </a:p>
        </p:txBody>
      </p:sp>
      <p:cxnSp>
        <p:nvCxnSpPr>
          <p:cNvPr id="6" name="直线箭头连接符 5"/>
          <p:cNvCxnSpPr>
            <a:stCxn id="4" idx="3"/>
            <a:endCxn id="14" idx="1"/>
          </p:cNvCxnSpPr>
          <p:nvPr>
            <p:custDataLst>
              <p:tags r:id="rId8"/>
            </p:custDataLst>
          </p:nvPr>
        </p:nvCxnSpPr>
        <p:spPr>
          <a:xfrm flipV="1">
            <a:off x="3494723" y="3511550"/>
            <a:ext cx="871855" cy="4514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p:cNvSpPr/>
          <p:nvPr>
            <p:custDataLst>
              <p:tags r:id="rId9"/>
            </p:custDataLst>
          </p:nvPr>
        </p:nvSpPr>
        <p:spPr>
          <a:xfrm>
            <a:off x="3110865" y="4509770"/>
            <a:ext cx="2196465" cy="3473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5" name="矩形 4"/>
          <p:cNvSpPr/>
          <p:nvPr>
            <p:custDataLst>
              <p:tags r:id="rId10"/>
            </p:custDataLst>
          </p:nvPr>
        </p:nvSpPr>
        <p:spPr>
          <a:xfrm>
            <a:off x="5879465" y="4391025"/>
            <a:ext cx="4348480" cy="59817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just" defTabSz="1218565" fontAlgn="auto" latinLnBrk="1">
              <a:lnSpc>
                <a:spcPct val="130000"/>
              </a:lnSpc>
              <a:spcBef>
                <a:spcPts val="0"/>
              </a:spcBef>
              <a:buClrTx/>
              <a:buSzTx/>
              <a:buFontTx/>
            </a:pPr>
            <a:r>
              <a:rPr lang="zh-CN" altLang="en-US" sz="1600" dirty="0">
                <a:solidFill>
                  <a:srgbClr val="FF0000"/>
                </a:solidFill>
                <a:latin typeface="微软雅黑" panose="020B0503020204020204" pitchFamily="34" charset="-122"/>
                <a:ea typeface="微软雅黑" panose="020B0503020204020204" pitchFamily="34" charset="-122"/>
              </a:rPr>
              <a:t>在BeanFactory中查找所有类型为 TypeExcludeFilter的组件，并去执行其自定义的过滤方法。</a:t>
            </a:r>
            <a:endParaRPr lang="zh-CN" altLang="en-US" sz="1600" dirty="0">
              <a:solidFill>
                <a:srgbClr val="FF0000"/>
              </a:solidFill>
              <a:latin typeface="微软雅黑" panose="020B0503020204020204" pitchFamily="34" charset="-122"/>
              <a:ea typeface="微软雅黑" panose="020B0503020204020204" pitchFamily="34" charset="-122"/>
            </a:endParaRPr>
          </a:p>
        </p:txBody>
      </p:sp>
      <p:cxnSp>
        <p:nvCxnSpPr>
          <p:cNvPr id="12" name="直线箭头连接符 5"/>
          <p:cNvCxnSpPr>
            <a:endCxn id="5" idx="1"/>
          </p:cNvCxnSpPr>
          <p:nvPr>
            <p:custDataLst>
              <p:tags r:id="rId11"/>
            </p:custDataLst>
          </p:nvPr>
        </p:nvCxnSpPr>
        <p:spPr>
          <a:xfrm flipV="1">
            <a:off x="5302568" y="4690110"/>
            <a:ext cx="576580" cy="1397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custDataLst>
              <p:tags r:id="rId12"/>
            </p:custDataLst>
          </p:nvPr>
        </p:nvSpPr>
        <p:spPr>
          <a:xfrm>
            <a:off x="3094355" y="5569585"/>
            <a:ext cx="3578860" cy="3473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5" name="矩形 14"/>
          <p:cNvSpPr/>
          <p:nvPr>
            <p:custDataLst>
              <p:tags r:id="rId13"/>
            </p:custDataLst>
          </p:nvPr>
        </p:nvSpPr>
        <p:spPr>
          <a:xfrm>
            <a:off x="7148830" y="5410835"/>
            <a:ext cx="4119245" cy="58293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just" defTabSz="1218565" fontAlgn="auto" latinLnBrk="1">
              <a:lnSpc>
                <a:spcPct val="130000"/>
              </a:lnSpc>
              <a:spcBef>
                <a:spcPts val="0"/>
              </a:spcBef>
              <a:buClrTx/>
              <a:buSzTx/>
              <a:buFontTx/>
            </a:pPr>
            <a:r>
              <a:rPr lang="zh-CN" altLang="en-US" sz="1600" dirty="0">
                <a:solidFill>
                  <a:srgbClr val="FF0000"/>
                </a:solidFill>
                <a:latin typeface="微软雅黑" panose="020B0503020204020204" pitchFamily="34" charset="-122"/>
                <a:ea typeface="微软雅黑" panose="020B0503020204020204" pitchFamily="34" charset="-122"/>
              </a:rPr>
              <a:t>用于过滤其他同时使用@Configuration和@EnableAutoConfigure的类。</a:t>
            </a:r>
            <a:endParaRPr lang="zh-CN" altLang="en-US" sz="1600" dirty="0">
              <a:solidFill>
                <a:srgbClr val="FF0000"/>
              </a:solidFill>
              <a:latin typeface="微软雅黑" panose="020B0503020204020204" pitchFamily="34" charset="-122"/>
              <a:ea typeface="微软雅黑" panose="020B0503020204020204" pitchFamily="34" charset="-122"/>
            </a:endParaRPr>
          </a:p>
        </p:txBody>
      </p:sp>
      <p:cxnSp>
        <p:nvCxnSpPr>
          <p:cNvPr id="16" name="直线箭头连接符 5"/>
          <p:cNvCxnSpPr>
            <a:stCxn id="13" idx="3"/>
            <a:endCxn id="15" idx="1"/>
          </p:cNvCxnSpPr>
          <p:nvPr>
            <p:custDataLst>
              <p:tags r:id="rId14"/>
            </p:custDataLst>
          </p:nvPr>
        </p:nvCxnSpPr>
        <p:spPr>
          <a:xfrm flipV="1">
            <a:off x="6672898" y="5702300"/>
            <a:ext cx="475615" cy="412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执行流程</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1"/>
            </p:custDataLst>
          </p:nvPr>
        </p:nvPicPr>
        <p:blipFill>
          <a:blip r:embed="rId2"/>
          <a:stretch>
            <a:fillRect/>
          </a:stretch>
        </p:blipFill>
        <p:spPr>
          <a:xfrm>
            <a:off x="944855" y="2215827"/>
            <a:ext cx="2797737" cy="3896754"/>
          </a:xfrm>
          <a:prstGeom prst="rect">
            <a:avLst/>
          </a:prstGeom>
        </p:spPr>
      </p:pic>
      <p:sp>
        <p:nvSpPr>
          <p:cNvPr id="7" name="TextBox 35"/>
          <p:cNvSpPr txBox="1">
            <a:spLocks noChangeArrowheads="1"/>
          </p:cNvSpPr>
          <p:nvPr>
            <p:custDataLst>
              <p:tags r:id="rId3"/>
            </p:custDataLst>
          </p:nvPr>
        </p:nvSpPr>
        <p:spPr bwMode="auto">
          <a:xfrm>
            <a:off x="3247306" y="1638836"/>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custDataLst>
              <p:tags r:id="rId4"/>
            </p:custDataLst>
          </p:nvPr>
        </p:nvSpPr>
        <p:spPr>
          <a:xfrm>
            <a:off x="2968547" y="1560761"/>
            <a:ext cx="2071316" cy="149294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custDataLst>
              <p:tags r:id="rId5"/>
            </p:custDataLst>
          </p:nvPr>
        </p:nvSpPr>
        <p:spPr bwMode="auto">
          <a:xfrm>
            <a:off x="3214803" y="1698161"/>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custDataLst>
              <p:tags r:id="rId6"/>
            </p:custDataLst>
          </p:nvPr>
        </p:nvSpPr>
        <p:spPr bwMode="auto">
          <a:xfrm>
            <a:off x="5815965" y="2927985"/>
            <a:ext cx="5445760" cy="144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Boot执行流程</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基于</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Boot入门案例</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简述</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Boot的</a:t>
            </a:r>
            <a:r>
              <a:rPr dirty="0">
                <a:solidFill>
                  <a:schemeClr val="accent1"/>
                </a:solidFill>
                <a:latin typeface="微软雅黑" panose="020B0503020204020204" pitchFamily="34" charset="-122"/>
                <a:ea typeface="微软雅黑" panose="020B0503020204020204" pitchFamily="34" charset="-122"/>
                <a:cs typeface="+mn-ea"/>
                <a:sym typeface="+mn-lt"/>
              </a:rPr>
              <a:t>执行流程</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执行流程</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custDataLst>
              <p:tags r:id="rId1"/>
            </p:custDataLst>
          </p:nvPr>
        </p:nvSpPr>
        <p:spPr>
          <a:xfrm>
            <a:off x="1198880" y="2166620"/>
            <a:ext cx="9794240" cy="23075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39" name="TextBox 38"/>
          <p:cNvSpPr txBox="1"/>
          <p:nvPr>
            <p:custDataLst>
              <p:tags r:id="rId2"/>
            </p:custDataLst>
          </p:nvPr>
        </p:nvSpPr>
        <p:spPr>
          <a:xfrm>
            <a:off x="1595755" y="2634615"/>
            <a:ext cx="9001125" cy="1511935"/>
          </a:xfrm>
          <a:prstGeom prst="rect">
            <a:avLst/>
          </a:prstGeom>
          <a:noFill/>
        </p:spPr>
        <p:txBody>
          <a:bodyPr wrap="square" lIns="0" tIns="0" rIns="0" bIns="0" rtlCol="0">
            <a:noAutofit/>
          </a:bodyPr>
          <a:p>
            <a:pPr indent="0" algn="just" fontAlgn="auto">
              <a:lnSpc>
                <a:spcPct val="150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Boot入门案例</a:t>
            </a:r>
            <a:r>
              <a:rPr sz="1800" dirty="0">
                <a:solidFill>
                  <a:schemeClr val="accent1"/>
                </a:solidFill>
                <a:latin typeface="微软雅黑" panose="020B0503020204020204" pitchFamily="34" charset="-122"/>
                <a:ea typeface="微软雅黑" panose="020B0503020204020204" pitchFamily="34" charset="-122"/>
                <a:cs typeface="+mn-ea"/>
                <a:sym typeface="+mn-lt"/>
              </a:rPr>
              <a:t>启动类的main()方法</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只有一行代码，使用S</a:t>
            </a:r>
            <a:r>
              <a:rPr sz="1800" dirty="0">
                <a:solidFill>
                  <a:schemeClr val="accent1"/>
                </a:solidFill>
                <a:latin typeface="微软雅黑" panose="020B0503020204020204" pitchFamily="34" charset="-122"/>
                <a:ea typeface="微软雅黑" panose="020B0503020204020204" pitchFamily="34" charset="-122"/>
                <a:cs typeface="+mn-ea"/>
                <a:sym typeface="+mn-lt"/>
              </a:rPr>
              <a:t>pringApplication类调用run()方法</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，执行该行代码时，就</a:t>
            </a:r>
            <a:r>
              <a:rPr sz="1800" dirty="0">
                <a:solidFill>
                  <a:schemeClr val="accent1"/>
                </a:solidFill>
                <a:latin typeface="微软雅黑" panose="020B0503020204020204" pitchFamily="34" charset="-122"/>
                <a:ea typeface="微软雅黑" panose="020B0503020204020204" pitchFamily="34" charset="-122"/>
                <a:cs typeface="+mn-ea"/>
                <a:sym typeface="+mn-lt"/>
              </a:rPr>
              <a:t>启动了整个Spring Boot项目</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。为了进一步了解Spring Boot的</a:t>
            </a:r>
            <a:r>
              <a:rPr sz="1800" dirty="0">
                <a:solidFill>
                  <a:schemeClr val="accent1"/>
                </a:solidFill>
                <a:latin typeface="微软雅黑" panose="020B0503020204020204" pitchFamily="34" charset="-122"/>
                <a:ea typeface="微软雅黑" panose="020B0503020204020204" pitchFamily="34" charset="-122"/>
                <a:cs typeface="+mn-ea"/>
                <a:sym typeface="+mn-lt"/>
              </a:rPr>
              <a:t>启动原理</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，下面</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基于</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Boot入门案例讲解Spring Boot的</a:t>
            </a:r>
            <a:r>
              <a:rPr sz="1800" dirty="0">
                <a:solidFill>
                  <a:schemeClr val="accent1"/>
                </a:solidFill>
                <a:latin typeface="微软雅黑" panose="020B0503020204020204" pitchFamily="34" charset="-122"/>
                <a:ea typeface="微软雅黑" panose="020B0503020204020204" pitchFamily="34" charset="-122"/>
                <a:cs typeface="+mn-ea"/>
                <a:sym typeface="+mn-lt"/>
              </a:rPr>
              <a:t>执行流程</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0" name="矩形 93"/>
          <p:cNvSpPr/>
          <p:nvPr>
            <p:custDataLst>
              <p:tags r:id="rId3"/>
            </p:custDataLst>
          </p:nvPr>
        </p:nvSpPr>
        <p:spPr>
          <a:xfrm>
            <a:off x="1148715" y="210693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41" name="矩形 93"/>
          <p:cNvSpPr/>
          <p:nvPr>
            <p:custDataLst>
              <p:tags r:id="rId4"/>
            </p:custDataLst>
          </p:nvPr>
        </p:nvSpPr>
        <p:spPr>
          <a:xfrm rot="10800000">
            <a:off x="10596880" y="396748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执行流程</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0" name="MH_SubTitle_1"/>
          <p:cNvSpPr/>
          <p:nvPr>
            <p:custDataLst>
              <p:tags r:id="rId1"/>
            </p:custDataLst>
          </p:nvPr>
        </p:nvSpPr>
        <p:spPr>
          <a:xfrm>
            <a:off x="1007745" y="2729230"/>
            <a:ext cx="3013075" cy="893445"/>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查看</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SpringApplication调用</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的run()方法的源码</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1" name="MH_Other_1"/>
          <p:cNvSpPr/>
          <p:nvPr>
            <p:custDataLst>
              <p:tags r:id="rId2"/>
            </p:custDataLst>
          </p:nvPr>
        </p:nvSpPr>
        <p:spPr>
          <a:xfrm>
            <a:off x="3418840" y="2782570"/>
            <a:ext cx="714375" cy="714375"/>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sp>
        <p:nvSpPr>
          <p:cNvPr id="22" name="MH_Text_1"/>
          <p:cNvSpPr>
            <a:spLocks noChangeArrowheads="1"/>
          </p:cNvSpPr>
          <p:nvPr>
            <p:custDataLst>
              <p:tags r:id="rId3"/>
            </p:custDataLst>
          </p:nvPr>
        </p:nvSpPr>
        <p:spPr bwMode="auto">
          <a:xfrm>
            <a:off x="4223385" y="2534285"/>
            <a:ext cx="7108190" cy="1400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SpringApplication的</a:t>
            </a:r>
            <a:r>
              <a:rPr sz="1800" dirty="0">
                <a:solidFill>
                  <a:schemeClr val="accent1"/>
                </a:solidFill>
                <a:latin typeface="微软雅黑" panose="020B0503020204020204" pitchFamily="34" charset="-122"/>
                <a:ea typeface="微软雅黑" panose="020B0503020204020204" pitchFamily="34" charset="-122"/>
                <a:cs typeface="+mn-ea"/>
                <a:sym typeface="+mn-ea"/>
              </a:rPr>
              <a:t>run()方法</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中</a:t>
            </a:r>
            <a:r>
              <a:rPr sz="1800" dirty="0">
                <a:solidFill>
                  <a:schemeClr val="accent1"/>
                </a:solidFill>
                <a:latin typeface="微软雅黑" panose="020B0503020204020204" pitchFamily="34" charset="-122"/>
                <a:ea typeface="微软雅黑" panose="020B0503020204020204" pitchFamily="34" charset="-122"/>
                <a:cs typeface="+mn-ea"/>
                <a:sym typeface="+mn-ea"/>
              </a:rPr>
              <a:t>调用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了另一个</a:t>
            </a:r>
            <a:r>
              <a:rPr sz="1800" dirty="0">
                <a:solidFill>
                  <a:schemeClr val="accent1"/>
                </a:solidFill>
                <a:latin typeface="微软雅黑" panose="020B0503020204020204" pitchFamily="34" charset="-122"/>
                <a:ea typeface="微软雅黑" panose="020B0503020204020204" pitchFamily="34" charset="-122"/>
                <a:cs typeface="+mn-ea"/>
                <a:sym typeface="+mn-ea"/>
              </a:rPr>
              <a:t>重载的run()方法</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，被调用的</a:t>
            </a:r>
            <a:r>
              <a:rPr sz="1800" dirty="0">
                <a:solidFill>
                  <a:schemeClr val="accent1"/>
                </a:solidFill>
                <a:latin typeface="微软雅黑" panose="020B0503020204020204" pitchFamily="34" charset="-122"/>
                <a:ea typeface="微软雅黑" panose="020B0503020204020204" pitchFamily="34" charset="-122"/>
                <a:cs typeface="+mn-ea"/>
                <a:sym typeface="+mn-ea"/>
              </a:rPr>
              <a:t>重载run()方法</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内部执行了两个操作，分别是</a:t>
            </a:r>
            <a:r>
              <a:rPr sz="1800" dirty="0">
                <a:solidFill>
                  <a:schemeClr val="accent1"/>
                </a:solidFill>
                <a:latin typeface="微软雅黑" panose="020B0503020204020204" pitchFamily="34" charset="-122"/>
                <a:ea typeface="微软雅黑" panose="020B0503020204020204" pitchFamily="34" charset="-122"/>
                <a:cs typeface="+mn-ea"/>
                <a:sym typeface="+mn-ea"/>
              </a:rPr>
              <a:t>创建SpringApplication实例</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和</a:t>
            </a:r>
            <a:r>
              <a:rPr sz="1800" dirty="0">
                <a:solidFill>
                  <a:schemeClr val="accent1"/>
                </a:solidFill>
                <a:latin typeface="微软雅黑" panose="020B0503020204020204" pitchFamily="34" charset="-122"/>
                <a:ea typeface="微软雅黑" panose="020B0503020204020204" pitchFamily="34" charset="-122"/>
                <a:cs typeface="+mn-ea"/>
                <a:sym typeface="+mn-ea"/>
              </a:rPr>
              <a:t>调用run()方法</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5031667" y="3014256"/>
            <a:ext cx="6013520" cy="768350"/>
          </a:xfrm>
          <a:prstGeom prst="rect">
            <a:avLst/>
          </a:prstGeom>
          <a:noFill/>
        </p:spPr>
        <p:txBody>
          <a:bodyPr wrap="square" lIns="91443" tIns="45720" rIns="91443" bIns="45720" rtlCol="0">
            <a:spAutoFit/>
          </a:bodyPr>
          <a:lstStyle/>
          <a:p>
            <a:r>
              <a:rPr sz="4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Boot概述</a:t>
            </a:r>
            <a:endParaRPr lang="zh-CN" altLang="en-US" sz="4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2134235" y="2997835"/>
            <a:ext cx="1398905" cy="768350"/>
          </a:xfrm>
          <a:prstGeom prst="rect">
            <a:avLst/>
          </a:prstGeom>
          <a:noFill/>
        </p:spPr>
        <p:txBody>
          <a:bodyPr wrap="square" lIns="91443" tIns="45720" rIns="91443" bIns="45720" rtlCol="0">
            <a:spAutoFit/>
          </a:bodyPr>
          <a:lstStyle/>
          <a:p>
            <a:r>
              <a:rPr lang="en-US" sz="4400" b="1" dirty="0">
                <a:solidFill>
                  <a:schemeClr val="bg1"/>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1.1</a:t>
            </a:r>
            <a:endParaRPr lang="en-US" sz="4400" b="1"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执行流程</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1" name="MH_Other_1"/>
          <p:cNvSpPr/>
          <p:nvPr>
            <p:custDataLst>
              <p:tags r:id="rId1"/>
            </p:custDataLst>
          </p:nvPr>
        </p:nvSpPr>
        <p:spPr>
          <a:xfrm>
            <a:off x="3562051" y="2997594"/>
            <a:ext cx="431800" cy="431800"/>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sp>
        <p:nvSpPr>
          <p:cNvPr id="22" name="MH_Text_1"/>
          <p:cNvSpPr>
            <a:spLocks noChangeArrowheads="1"/>
          </p:cNvSpPr>
          <p:nvPr>
            <p:custDataLst>
              <p:tags r:id="rId2"/>
            </p:custDataLst>
          </p:nvPr>
        </p:nvSpPr>
        <p:spPr bwMode="auto">
          <a:xfrm>
            <a:off x="989330" y="2138045"/>
            <a:ext cx="1034224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创建SpringApplication实例主要执行了如下操作。</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sz="1800" dirty="0">
                <a:solidFill>
                  <a:schemeClr val="accent1"/>
                </a:solidFill>
                <a:latin typeface="微软雅黑" panose="020B0503020204020204" pitchFamily="34" charset="-122"/>
                <a:ea typeface="微软雅黑" panose="020B0503020204020204" pitchFamily="34" charset="-122"/>
                <a:cs typeface="+mn-ea"/>
                <a:sym typeface="+mn-ea"/>
              </a:rPr>
              <a:t>初始化资源加载器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，此处将资源加载器置空。</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sz="1800" dirty="0">
                <a:solidFill>
                  <a:schemeClr val="accent1"/>
                </a:solidFill>
                <a:latin typeface="微软雅黑" panose="020B0503020204020204" pitchFamily="34" charset="-122"/>
                <a:ea typeface="微软雅黑" panose="020B0503020204020204" pitchFamily="34" charset="-122"/>
                <a:cs typeface="+mn-ea"/>
                <a:sym typeface="+mn-ea"/>
              </a:rPr>
              <a:t>初始化加载资源类集合</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sz="1800" dirty="0">
                <a:solidFill>
                  <a:schemeClr val="accent1"/>
                </a:solidFill>
                <a:latin typeface="微软雅黑" panose="020B0503020204020204" pitchFamily="34" charset="-122"/>
                <a:ea typeface="微软雅黑" panose="020B0503020204020204" pitchFamily="34" charset="-122"/>
                <a:cs typeface="+mn-ea"/>
                <a:sym typeface="+mn-ea"/>
              </a:rPr>
              <a:t>推断</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当前</a:t>
            </a:r>
            <a:r>
              <a:rPr sz="1800" dirty="0">
                <a:solidFill>
                  <a:schemeClr val="accent1"/>
                </a:solidFill>
                <a:latin typeface="微软雅黑" panose="020B0503020204020204" pitchFamily="34" charset="-122"/>
                <a:ea typeface="微软雅黑" panose="020B0503020204020204" pitchFamily="34" charset="-122"/>
                <a:cs typeface="+mn-ea"/>
                <a:sym typeface="+mn-ea"/>
              </a:rPr>
              <a:t> W</a:t>
            </a:r>
            <a:r>
              <a:rPr lang="en-US" sz="1800" dirty="0">
                <a:solidFill>
                  <a:schemeClr val="accent1"/>
                </a:solidFill>
                <a:latin typeface="微软雅黑" panose="020B0503020204020204" pitchFamily="34" charset="-122"/>
                <a:ea typeface="微软雅黑" panose="020B0503020204020204" pitchFamily="34" charset="-122"/>
                <a:cs typeface="+mn-ea"/>
                <a:sym typeface="+mn-ea"/>
              </a:rPr>
              <a:t>eb</a:t>
            </a:r>
            <a:r>
              <a:rPr sz="1800" dirty="0">
                <a:solidFill>
                  <a:schemeClr val="accent1"/>
                </a:solidFill>
                <a:latin typeface="微软雅黑" panose="020B0503020204020204" pitchFamily="34" charset="-122"/>
                <a:ea typeface="微软雅黑" panose="020B0503020204020204" pitchFamily="34" charset="-122"/>
                <a:cs typeface="+mn-ea"/>
                <a:sym typeface="+mn-ea"/>
              </a:rPr>
              <a:t> 应用类型</a:t>
            </a:r>
            <a:r>
              <a:rPr lang="zh-CN" sz="1800" dirty="0">
                <a:solidFill>
                  <a:schemeClr val="accent1"/>
                </a:solidFill>
                <a:latin typeface="微软雅黑" panose="020B0503020204020204" pitchFamily="34" charset="-122"/>
                <a:ea typeface="微软雅黑" panose="020B0503020204020204" pitchFamily="34" charset="-122"/>
                <a:cs typeface="+mn-ea"/>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（4）设置应用</a:t>
            </a:r>
            <a:r>
              <a:rPr sz="1800" dirty="0">
                <a:solidFill>
                  <a:schemeClr val="accent1"/>
                </a:solidFill>
                <a:latin typeface="微软雅黑" panose="020B0503020204020204" pitchFamily="34" charset="-122"/>
                <a:ea typeface="微软雅黑" panose="020B0503020204020204" pitchFamily="34" charset="-122"/>
                <a:cs typeface="+mn-ea"/>
                <a:sym typeface="+mn-ea"/>
              </a:rPr>
              <a:t>上下文初始化器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（5）设置</a:t>
            </a:r>
            <a:r>
              <a:rPr sz="1800" dirty="0">
                <a:solidFill>
                  <a:schemeClr val="accent1"/>
                </a:solidFill>
                <a:latin typeface="微软雅黑" panose="020B0503020204020204" pitchFamily="34" charset="-122"/>
                <a:ea typeface="微软雅黑" panose="020B0503020204020204" pitchFamily="34" charset="-122"/>
                <a:cs typeface="+mn-ea"/>
                <a:sym typeface="+mn-ea"/>
              </a:rPr>
              <a:t>监听器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（6）推断</a:t>
            </a:r>
            <a:r>
              <a:rPr sz="1800" dirty="0">
                <a:solidFill>
                  <a:schemeClr val="accent1"/>
                </a:solidFill>
                <a:latin typeface="微软雅黑" panose="020B0503020204020204" pitchFamily="34" charset="-122"/>
                <a:ea typeface="微软雅黑" panose="020B0503020204020204" pitchFamily="34" charset="-122"/>
                <a:cs typeface="+mn-ea"/>
                <a:sym typeface="+mn-ea"/>
              </a:rPr>
              <a:t>主应用类</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1082179" y="1177649"/>
            <a:ext cx="3364230" cy="476885"/>
            <a:chOff x="924031" y="1797999"/>
            <a:chExt cx="3364230" cy="476885"/>
          </a:xfrm>
        </p:grpSpPr>
        <p:sp>
          <p:nvSpPr>
            <p:cNvPr id="10" name="矩形: 圆角 6"/>
            <p:cNvSpPr/>
            <p:nvPr>
              <p:custDataLst>
                <p:tags r:id="rId3"/>
              </p:custDataLst>
            </p:nvPr>
          </p:nvSpPr>
          <p:spPr>
            <a:xfrm>
              <a:off x="979276" y="1813239"/>
              <a:ext cx="3308985"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4"/>
              </p:custDataLst>
            </p:nvPr>
          </p:nvSpPr>
          <p:spPr>
            <a:xfrm>
              <a:off x="924031" y="1797999"/>
              <a:ext cx="329438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1.创建SpringApplication实例</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1.3.3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执行流程</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1" name="MH_Other_1"/>
          <p:cNvSpPr/>
          <p:nvPr>
            <p:custDataLst>
              <p:tags r:id="rId1"/>
            </p:custDataLst>
          </p:nvPr>
        </p:nvSpPr>
        <p:spPr>
          <a:xfrm>
            <a:off x="3562051" y="3284614"/>
            <a:ext cx="431800" cy="431800"/>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sp>
        <p:nvSpPr>
          <p:cNvPr id="22" name="MH_Text_1"/>
          <p:cNvSpPr>
            <a:spLocks noChangeArrowheads="1"/>
          </p:cNvSpPr>
          <p:nvPr>
            <p:custDataLst>
              <p:tags r:id="rId2"/>
            </p:custDataLst>
          </p:nvPr>
        </p:nvSpPr>
        <p:spPr bwMode="auto">
          <a:xfrm>
            <a:off x="4135755" y="1851025"/>
            <a:ext cx="7193280" cy="379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run()方法的</a:t>
            </a:r>
            <a:r>
              <a:rPr sz="1800" dirty="0">
                <a:solidFill>
                  <a:schemeClr val="accent1"/>
                </a:solidFill>
                <a:latin typeface="微软雅黑" panose="020B0503020204020204" pitchFamily="34" charset="-122"/>
                <a:ea typeface="微软雅黑" panose="020B0503020204020204" pitchFamily="34" charset="-122"/>
                <a:cs typeface="+mn-ea"/>
                <a:sym typeface="+mn-ea"/>
              </a:rPr>
              <a:t>核心代码</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执行内容。</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）创建</a:t>
            </a:r>
            <a:r>
              <a:rPr sz="1800" dirty="0">
                <a:solidFill>
                  <a:schemeClr val="accent1"/>
                </a:solidFill>
                <a:latin typeface="微软雅黑" panose="020B0503020204020204" pitchFamily="34" charset="-122"/>
                <a:ea typeface="微软雅黑" panose="020B0503020204020204" pitchFamily="34" charset="-122"/>
                <a:cs typeface="+mn-ea"/>
                <a:sym typeface="+mn-ea"/>
              </a:rPr>
              <a:t>启动上下文对象</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）获取并启动</a:t>
            </a:r>
            <a:r>
              <a:rPr sz="1800" dirty="0">
                <a:solidFill>
                  <a:schemeClr val="accent1"/>
                </a:solidFill>
                <a:latin typeface="微软雅黑" panose="020B0503020204020204" pitchFamily="34" charset="-122"/>
                <a:ea typeface="微软雅黑" panose="020B0503020204020204" pitchFamily="34" charset="-122"/>
                <a:cs typeface="+mn-ea"/>
                <a:sym typeface="+mn-ea"/>
              </a:rPr>
              <a:t>运行监听器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）将应用程序参数</a:t>
            </a:r>
            <a:r>
              <a:rPr sz="1800" dirty="0">
                <a:solidFill>
                  <a:schemeClr val="accent1"/>
                </a:solidFill>
                <a:latin typeface="微软雅黑" panose="020B0503020204020204" pitchFamily="34" charset="-122"/>
                <a:ea typeface="微软雅黑" panose="020B0503020204020204" pitchFamily="34" charset="-122"/>
                <a:cs typeface="+mn-ea"/>
                <a:sym typeface="+mn-ea"/>
              </a:rPr>
              <a:t>封装</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为</a:t>
            </a:r>
            <a:r>
              <a:rPr sz="1800" dirty="0">
                <a:solidFill>
                  <a:schemeClr val="accent1"/>
                </a:solidFill>
                <a:latin typeface="微软雅黑" panose="020B0503020204020204" pitchFamily="34" charset="-122"/>
                <a:ea typeface="微软雅黑" panose="020B0503020204020204" pitchFamily="34" charset="-122"/>
                <a:cs typeface="+mn-ea"/>
                <a:sym typeface="+mn-ea"/>
              </a:rPr>
              <a:t>ApplicationArguments类型对象</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4</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）配置环境信息ConfigurableEnvironment的</a:t>
            </a:r>
            <a:r>
              <a:rPr sz="1800" dirty="0">
                <a:solidFill>
                  <a:schemeClr val="accent1"/>
                </a:solidFill>
                <a:latin typeface="微软雅黑" panose="020B0503020204020204" pitchFamily="34" charset="-122"/>
                <a:ea typeface="微软雅黑" panose="020B0503020204020204" pitchFamily="34" charset="-122"/>
                <a:cs typeface="+mn-ea"/>
                <a:sym typeface="+mn-ea"/>
              </a:rPr>
              <a:t>基础</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a:t>
            </a:r>
            <a:r>
              <a:rPr sz="1800" dirty="0">
                <a:solidFill>
                  <a:schemeClr val="accent1"/>
                </a:solidFill>
                <a:latin typeface="微软雅黑" panose="020B0503020204020204" pitchFamily="34" charset="-122"/>
                <a:ea typeface="微软雅黑" panose="020B0503020204020204" pitchFamily="34" charset="-122"/>
                <a:cs typeface="+mn-ea"/>
                <a:sym typeface="+mn-ea"/>
              </a:rPr>
              <a:t>配置信息</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5</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）配置需要</a:t>
            </a:r>
            <a:r>
              <a:rPr sz="1800" dirty="0">
                <a:solidFill>
                  <a:schemeClr val="accent1"/>
                </a:solidFill>
                <a:latin typeface="微软雅黑" panose="020B0503020204020204" pitchFamily="34" charset="-122"/>
                <a:ea typeface="微软雅黑" panose="020B0503020204020204" pitchFamily="34" charset="-122"/>
                <a:cs typeface="+mn-ea"/>
                <a:sym typeface="+mn-ea"/>
              </a:rPr>
              <a:t>忽略的Bean</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信息。</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sz="1800" dirty="0">
                <a:solidFill>
                  <a:schemeClr val="accent1"/>
                </a:solidFill>
                <a:latin typeface="微软雅黑" panose="020B0503020204020204" pitchFamily="34" charset="-122"/>
                <a:ea typeface="微软雅黑" panose="020B0503020204020204" pitchFamily="34" charset="-122"/>
                <a:cs typeface="+mn-ea"/>
                <a:sym typeface="+mn-ea"/>
              </a:rPr>
              <a:t>创建</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应用程序</a:t>
            </a:r>
            <a:r>
              <a:rPr sz="1800" dirty="0">
                <a:solidFill>
                  <a:schemeClr val="accent1"/>
                </a:solidFill>
                <a:latin typeface="微软雅黑" panose="020B0503020204020204" pitchFamily="34" charset="-122"/>
                <a:ea typeface="微软雅黑" panose="020B0503020204020204" pitchFamily="34" charset="-122"/>
                <a:cs typeface="+mn-ea"/>
                <a:sym typeface="+mn-ea"/>
              </a:rPr>
              <a:t>上下文对象</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，并设置上下文对象的应用程序启动器。</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7</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）对应用上下文环境进行准备。</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8</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）刷新应用程序上下文，</a:t>
            </a:r>
            <a:r>
              <a:rPr sz="1800" dirty="0">
                <a:solidFill>
                  <a:schemeClr val="accent1"/>
                </a:solidFill>
                <a:latin typeface="微软雅黑" panose="020B0503020204020204" pitchFamily="34" charset="-122"/>
                <a:ea typeface="微软雅黑" panose="020B0503020204020204" pitchFamily="34" charset="-122"/>
                <a:cs typeface="+mn-ea"/>
                <a:sym typeface="+mn-ea"/>
              </a:rPr>
              <a:t>初始化</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IoC容器里面的</a:t>
            </a:r>
            <a:r>
              <a:rPr sz="1800" dirty="0">
                <a:solidFill>
                  <a:schemeClr val="accent1"/>
                </a:solidFill>
                <a:latin typeface="微软雅黑" panose="020B0503020204020204" pitchFamily="34" charset="-122"/>
                <a:ea typeface="微软雅黑" panose="020B0503020204020204" pitchFamily="34" charset="-122"/>
                <a:cs typeface="+mn-ea"/>
                <a:sym typeface="+mn-ea"/>
              </a:rPr>
              <a:t>Bean</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9</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）调用了</a:t>
            </a:r>
            <a:r>
              <a:rPr sz="1800" dirty="0">
                <a:solidFill>
                  <a:schemeClr val="accent1"/>
                </a:solidFill>
                <a:latin typeface="微软雅黑" panose="020B0503020204020204" pitchFamily="34" charset="-122"/>
                <a:ea typeface="微软雅黑" panose="020B0503020204020204" pitchFamily="34" charset="-122"/>
                <a:cs typeface="+mn-ea"/>
                <a:sym typeface="+mn-ea"/>
              </a:rPr>
              <a:t>监听器</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的started()方法，</a:t>
            </a:r>
            <a:r>
              <a:rPr sz="1800" dirty="0">
                <a:solidFill>
                  <a:schemeClr val="accent1"/>
                </a:solidFill>
                <a:latin typeface="微软雅黑" panose="020B0503020204020204" pitchFamily="34" charset="-122"/>
                <a:ea typeface="微软雅黑" panose="020B0503020204020204" pitchFamily="34" charset="-122"/>
                <a:cs typeface="+mn-ea"/>
                <a:sym typeface="+mn-ea"/>
              </a:rPr>
              <a:t>通知监听器上下文</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启动完成。</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1137424" y="1177649"/>
            <a:ext cx="3120390" cy="476885"/>
            <a:chOff x="979276" y="1797999"/>
            <a:chExt cx="3120390" cy="476885"/>
          </a:xfrm>
        </p:grpSpPr>
        <p:sp>
          <p:nvSpPr>
            <p:cNvPr id="10" name="矩形: 圆角 6"/>
            <p:cNvSpPr/>
            <p:nvPr>
              <p:custDataLst>
                <p:tags r:id="rId3"/>
              </p:custDataLst>
            </p:nvPr>
          </p:nvSpPr>
          <p:spPr>
            <a:xfrm>
              <a:off x="979276" y="1813239"/>
              <a:ext cx="312039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4"/>
              </p:custDataLst>
            </p:nvPr>
          </p:nvSpPr>
          <p:spPr>
            <a:xfrm>
              <a:off x="995786" y="1797999"/>
              <a:ext cx="305435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2.调用run()方法</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20" name="MH_SubTitle_1"/>
          <p:cNvSpPr/>
          <p:nvPr>
            <p:custDataLst>
              <p:tags r:id="rId5"/>
            </p:custDataLst>
          </p:nvPr>
        </p:nvSpPr>
        <p:spPr>
          <a:xfrm>
            <a:off x="1007745" y="3187065"/>
            <a:ext cx="3013075" cy="722630"/>
          </a:xfrm>
          <a:custGeom>
            <a:avLst/>
            <a:gdLst>
              <a:gd name="connsiteX0" fmla="*/ 0 w 2286028"/>
              <a:gd name="connsiteY0" fmla="*/ 0 h 449944"/>
              <a:gd name="connsiteX1" fmla="*/ 2061028 w 2286028"/>
              <a:gd name="connsiteY1" fmla="*/ 0 h 449944"/>
              <a:gd name="connsiteX2" fmla="*/ 2286028 w 2286028"/>
              <a:gd name="connsiteY2" fmla="*/ 224972 h 449944"/>
              <a:gd name="connsiteX3" fmla="*/ 2061028 w 2286028"/>
              <a:gd name="connsiteY3" fmla="*/ 449944 h 449944"/>
              <a:gd name="connsiteX4" fmla="*/ 2061018 w 2286028"/>
              <a:gd name="connsiteY4" fmla="*/ 449943 h 449944"/>
              <a:gd name="connsiteX5" fmla="*/ 0 w 2286028"/>
              <a:gd name="connsiteY5" fmla="*/ 449943 h 449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6028" h="449944">
                <a:moveTo>
                  <a:pt x="0" y="0"/>
                </a:moveTo>
                <a:lnTo>
                  <a:pt x="2061028" y="0"/>
                </a:lnTo>
                <a:cubicBezTo>
                  <a:pt x="2185292" y="0"/>
                  <a:pt x="2286028" y="100723"/>
                  <a:pt x="2286028" y="224972"/>
                </a:cubicBezTo>
                <a:cubicBezTo>
                  <a:pt x="2286028" y="349221"/>
                  <a:pt x="2185292" y="449944"/>
                  <a:pt x="2061028" y="449944"/>
                </a:cubicBezTo>
                <a:lnTo>
                  <a:pt x="2061018" y="449943"/>
                </a:lnTo>
                <a:lnTo>
                  <a:pt x="0" y="44994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查看run()方法执行的过程</a:t>
            </a:r>
            <a:endParaRPr kumimoji="0" lang="zh-CN" altLang="en-US"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2" name="MH_Other_1"/>
          <p:cNvSpPr/>
          <p:nvPr>
            <p:custDataLst>
              <p:tags r:id="rId6"/>
            </p:custDataLst>
          </p:nvPr>
        </p:nvSpPr>
        <p:spPr>
          <a:xfrm>
            <a:off x="3617296" y="3339859"/>
            <a:ext cx="431800" cy="431800"/>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5031667" y="3014256"/>
            <a:ext cx="6013520" cy="768350"/>
          </a:xfrm>
          <a:prstGeom prst="rect">
            <a:avLst/>
          </a:prstGeom>
          <a:noFill/>
        </p:spPr>
        <p:txBody>
          <a:bodyPr wrap="square" lIns="91443" tIns="45720" rIns="91443" bIns="45720" rtlCol="0">
            <a:spAutoFit/>
          </a:bodyPr>
          <a:lstStyle/>
          <a:p>
            <a:r>
              <a:rPr sz="4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单元测试与热部署</a:t>
            </a:r>
            <a:endParaRPr sz="4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2062480" y="2997835"/>
            <a:ext cx="1398905" cy="768350"/>
          </a:xfrm>
          <a:prstGeom prst="rect">
            <a:avLst/>
          </a:prstGeom>
          <a:noFill/>
        </p:spPr>
        <p:txBody>
          <a:bodyPr wrap="square" lIns="91443" tIns="45720" rIns="91443" bIns="45720" rtlCol="0">
            <a:spAutoFit/>
          </a:bodyPr>
          <a:lstStyle/>
          <a:p>
            <a:r>
              <a:rPr lang="en-US" sz="4400" b="1" dirty="0">
                <a:solidFill>
                  <a:schemeClr val="bg1"/>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1.4</a:t>
            </a:r>
            <a:endParaRPr lang="en-US" sz="4400" b="1"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1"/>
            </p:custDataLst>
          </p:nvPr>
        </p:nvPicPr>
        <p:blipFill>
          <a:blip r:embed="rId2"/>
          <a:stretch>
            <a:fillRect/>
          </a:stretch>
        </p:blipFill>
        <p:spPr>
          <a:xfrm>
            <a:off x="944855" y="2215827"/>
            <a:ext cx="2797737" cy="3896754"/>
          </a:xfrm>
          <a:prstGeom prst="rect">
            <a:avLst/>
          </a:prstGeom>
        </p:spPr>
      </p:pic>
      <p:sp>
        <p:nvSpPr>
          <p:cNvPr id="7" name="TextBox 35"/>
          <p:cNvSpPr txBox="1">
            <a:spLocks noChangeArrowheads="1"/>
          </p:cNvSpPr>
          <p:nvPr>
            <p:custDataLst>
              <p:tags r:id="rId3"/>
            </p:custDataLst>
          </p:nvPr>
        </p:nvSpPr>
        <p:spPr bwMode="auto">
          <a:xfrm>
            <a:off x="3247306" y="1638836"/>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custDataLst>
              <p:tags r:id="rId4"/>
            </p:custDataLst>
          </p:nvPr>
        </p:nvSpPr>
        <p:spPr>
          <a:xfrm>
            <a:off x="2968547" y="1560761"/>
            <a:ext cx="2071316" cy="149294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custDataLst>
              <p:tags r:id="rId5"/>
            </p:custDataLst>
          </p:nvPr>
        </p:nvSpPr>
        <p:spPr bwMode="auto">
          <a:xfrm>
            <a:off x="3214803" y="1698161"/>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custDataLst>
              <p:tags r:id="rId6"/>
            </p:custDataLst>
          </p:nvPr>
        </p:nvSpPr>
        <p:spPr bwMode="auto">
          <a:xfrm>
            <a:off x="5815965" y="2927985"/>
            <a:ext cx="5445760" cy="144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单元测试</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，能够在Spring Boot项目中进行</a:t>
            </a:r>
            <a:r>
              <a:rPr lang="en-US" altLang="zh-CN"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Web</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环境模拟测试和业务组件测试</a:t>
            </a:r>
            <a:endPar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custDataLst>
              <p:tags r:id="rId1"/>
            </p:custDataLst>
          </p:nvPr>
        </p:nvSpPr>
        <p:spPr>
          <a:xfrm>
            <a:off x="1198880" y="2166620"/>
            <a:ext cx="9794240" cy="302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39" name="TextBox 38"/>
          <p:cNvSpPr txBox="1"/>
          <p:nvPr>
            <p:custDataLst>
              <p:tags r:id="rId2"/>
            </p:custDataLst>
          </p:nvPr>
        </p:nvSpPr>
        <p:spPr>
          <a:xfrm>
            <a:off x="1595755" y="2491105"/>
            <a:ext cx="9001125" cy="1511935"/>
          </a:xfrm>
          <a:prstGeom prst="rect">
            <a:avLst/>
          </a:prstGeom>
          <a:noFill/>
        </p:spPr>
        <p:txBody>
          <a:bodyPr wrap="square" lIns="0" tIns="0" rIns="0" bIns="0" rtlCol="0">
            <a:noAutofit/>
          </a:bodyPr>
          <a:p>
            <a:pPr indent="0" algn="just" fontAlgn="auto">
              <a:lnSpc>
                <a:spcPct val="150000"/>
              </a:lnSpc>
            </a:pPr>
            <a:r>
              <a:rPr sz="1800" dirty="0">
                <a:solidFill>
                  <a:schemeClr val="accent1"/>
                </a:solidFill>
                <a:latin typeface="微软雅黑" panose="020B0503020204020204" pitchFamily="34" charset="-122"/>
                <a:ea typeface="微软雅黑" panose="020B0503020204020204" pitchFamily="34" charset="-122"/>
                <a:cs typeface="+mn-ea"/>
                <a:sym typeface="+mn-lt"/>
              </a:rPr>
              <a:t>单元测试</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是针对一个独立的工作单元进行</a:t>
            </a:r>
            <a:r>
              <a:rPr sz="1800" dirty="0">
                <a:solidFill>
                  <a:schemeClr val="accent1"/>
                </a:solidFill>
                <a:latin typeface="微软雅黑" panose="020B0503020204020204" pitchFamily="34" charset="-122"/>
                <a:ea typeface="微软雅黑" panose="020B0503020204020204" pitchFamily="34" charset="-122"/>
                <a:cs typeface="+mn-ea"/>
                <a:sym typeface="+mn-lt"/>
              </a:rPr>
              <a:t>正确性验证</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的</a:t>
            </a:r>
            <a:r>
              <a:rPr sz="1800" dirty="0">
                <a:solidFill>
                  <a:schemeClr val="accent1"/>
                </a:solidFill>
                <a:latin typeface="微软雅黑" panose="020B0503020204020204" pitchFamily="34" charset="-122"/>
                <a:ea typeface="微软雅黑" panose="020B0503020204020204" pitchFamily="34" charset="-122"/>
                <a:cs typeface="+mn-ea"/>
                <a:sym typeface="+mn-lt"/>
              </a:rPr>
              <a:t>测试</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，对程序开发来说非常重要，通过单元测试不仅能</a:t>
            </a:r>
            <a:r>
              <a:rPr sz="1800" dirty="0">
                <a:solidFill>
                  <a:schemeClr val="accent1"/>
                </a:solidFill>
                <a:latin typeface="微软雅黑" panose="020B0503020204020204" pitchFamily="34" charset="-122"/>
                <a:ea typeface="微软雅黑" panose="020B0503020204020204" pitchFamily="34" charset="-122"/>
                <a:cs typeface="+mn-ea"/>
                <a:sym typeface="+mn-lt"/>
              </a:rPr>
              <a:t>增强程序的健壮性</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，而且为</a:t>
            </a:r>
            <a:r>
              <a:rPr sz="1800" dirty="0">
                <a:solidFill>
                  <a:schemeClr val="accent1"/>
                </a:solidFill>
                <a:latin typeface="微软雅黑" panose="020B0503020204020204" pitchFamily="34" charset="-122"/>
                <a:ea typeface="微软雅黑" panose="020B0503020204020204" pitchFamily="34" charset="-122"/>
                <a:cs typeface="+mn-ea"/>
                <a:sym typeface="+mn-lt"/>
              </a:rPr>
              <a:t>程序的重构</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提供了</a:t>
            </a:r>
            <a:r>
              <a:rPr sz="1800" dirty="0">
                <a:solidFill>
                  <a:schemeClr val="accent1"/>
                </a:solidFill>
                <a:latin typeface="微软雅黑" panose="020B0503020204020204" pitchFamily="34" charset="-122"/>
                <a:ea typeface="微软雅黑" panose="020B0503020204020204" pitchFamily="34" charset="-122"/>
                <a:cs typeface="+mn-ea"/>
                <a:sym typeface="+mn-lt"/>
              </a:rPr>
              <a:t>依据</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为</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项目的单元测试提供了很好的支持。</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indent="0" algn="just" fontAlgn="auto">
              <a:lnSpc>
                <a:spcPct val="150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在项目中添加测试依赖启动器后，可以编写相关测试代码对Spring Boot项目中相关功能进行单元测试。根据测试时候是否需要启动Web服务器，可以将单元测试分为</a:t>
            </a:r>
            <a:r>
              <a:rPr sz="1800" dirty="0">
                <a:solidFill>
                  <a:schemeClr val="accent1"/>
                </a:solidFill>
                <a:latin typeface="微软雅黑" panose="020B0503020204020204" pitchFamily="34" charset="-122"/>
                <a:ea typeface="微软雅黑" panose="020B0503020204020204" pitchFamily="34" charset="-122"/>
                <a:cs typeface="+mn-ea"/>
                <a:sym typeface="+mn-lt"/>
              </a:rPr>
              <a:t>Web环境模拟测试</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和</a:t>
            </a:r>
            <a:r>
              <a:rPr sz="1800" dirty="0">
                <a:solidFill>
                  <a:schemeClr val="accent1"/>
                </a:solidFill>
                <a:latin typeface="微软雅黑" panose="020B0503020204020204" pitchFamily="34" charset="-122"/>
                <a:ea typeface="微软雅黑" panose="020B0503020204020204" pitchFamily="34" charset="-122"/>
                <a:cs typeface="+mn-ea"/>
                <a:sym typeface="+mn-lt"/>
              </a:rPr>
              <a:t>业务组件测试</a:t>
            </a:r>
            <a:r>
              <a:rPr lang="zh-CN" sz="1800" dirty="0">
                <a:solidFill>
                  <a:schemeClr val="accent1"/>
                </a:solidFill>
                <a:latin typeface="微软雅黑" panose="020B0503020204020204" pitchFamily="34" charset="-122"/>
                <a:ea typeface="微软雅黑" panose="020B0503020204020204" pitchFamily="34" charset="-122"/>
                <a:cs typeface="+mn-ea"/>
                <a:sym typeface="+mn-lt"/>
              </a:rPr>
              <a:t>。</a:t>
            </a:r>
            <a:endParaRPr lang="zh-CN" sz="18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40" name="矩形 93"/>
          <p:cNvSpPr/>
          <p:nvPr>
            <p:custDataLst>
              <p:tags r:id="rId3"/>
            </p:custDataLst>
          </p:nvPr>
        </p:nvSpPr>
        <p:spPr>
          <a:xfrm>
            <a:off x="1148715" y="210693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41" name="矩形 93"/>
          <p:cNvSpPr/>
          <p:nvPr>
            <p:custDataLst>
              <p:tags r:id="rId4"/>
            </p:custDataLst>
          </p:nvPr>
        </p:nvSpPr>
        <p:spPr>
          <a:xfrm rot="10800000">
            <a:off x="10596880" y="468503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1" name="MH_Other_1"/>
          <p:cNvSpPr/>
          <p:nvPr>
            <p:custDataLst>
              <p:tags r:id="rId1"/>
            </p:custDataLst>
          </p:nvPr>
        </p:nvSpPr>
        <p:spPr>
          <a:xfrm>
            <a:off x="3562051" y="2997594"/>
            <a:ext cx="431800" cy="431800"/>
          </a:xfrm>
          <a:custGeom>
            <a:avLst/>
            <a:gdLst>
              <a:gd name="connsiteX0" fmla="*/ 162177 w 379914"/>
              <a:gd name="connsiteY0" fmla="*/ 97631 h 379866"/>
              <a:gd name="connsiteX1" fmla="*/ 219804 w 379914"/>
              <a:gd name="connsiteY1" fmla="*/ 189932 h 379866"/>
              <a:gd name="connsiteX2" fmla="*/ 162177 w 379914"/>
              <a:gd name="connsiteY2" fmla="*/ 282233 h 379866"/>
              <a:gd name="connsiteX3" fmla="*/ 198210 w 379914"/>
              <a:gd name="connsiteY3" fmla="*/ 282233 h 379866"/>
              <a:gd name="connsiteX4" fmla="*/ 255837 w 379914"/>
              <a:gd name="connsiteY4" fmla="*/ 189932 h 379866"/>
              <a:gd name="connsiteX5" fmla="*/ 198210 w 379914"/>
              <a:gd name="connsiteY5" fmla="*/ 97631 h 379866"/>
              <a:gd name="connsiteX6" fmla="*/ 189957 w 379914"/>
              <a:gd name="connsiteY6" fmla="*/ 0 h 379866"/>
              <a:gd name="connsiteX7" fmla="*/ 379914 w 379914"/>
              <a:gd name="connsiteY7" fmla="*/ 189933 h 379866"/>
              <a:gd name="connsiteX8" fmla="*/ 189957 w 379914"/>
              <a:gd name="connsiteY8" fmla="*/ 379866 h 379866"/>
              <a:gd name="connsiteX9" fmla="*/ 0 w 379914"/>
              <a:gd name="connsiteY9" fmla="*/ 189933 h 379866"/>
              <a:gd name="connsiteX10" fmla="*/ 189957 w 379914"/>
              <a:gd name="connsiteY10" fmla="*/ 0 h 37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914" h="379866">
                <a:moveTo>
                  <a:pt x="162177" y="97631"/>
                </a:moveTo>
                <a:lnTo>
                  <a:pt x="219804" y="189932"/>
                </a:lnTo>
                <a:lnTo>
                  <a:pt x="162177" y="282233"/>
                </a:lnTo>
                <a:lnTo>
                  <a:pt x="198210" y="282233"/>
                </a:lnTo>
                <a:lnTo>
                  <a:pt x="255837" y="189932"/>
                </a:lnTo>
                <a:lnTo>
                  <a:pt x="198210" y="97631"/>
                </a:lnTo>
                <a:close/>
                <a:moveTo>
                  <a:pt x="189957" y="0"/>
                </a:moveTo>
                <a:cubicBezTo>
                  <a:pt x="294867" y="0"/>
                  <a:pt x="379914" y="85036"/>
                  <a:pt x="379914" y="189933"/>
                </a:cubicBezTo>
                <a:cubicBezTo>
                  <a:pt x="379914" y="294830"/>
                  <a:pt x="294867" y="379866"/>
                  <a:pt x="189957" y="379866"/>
                </a:cubicBezTo>
                <a:cubicBezTo>
                  <a:pt x="85047" y="379866"/>
                  <a:pt x="0" y="294830"/>
                  <a:pt x="0" y="189933"/>
                </a:cubicBezTo>
                <a:cubicBezTo>
                  <a:pt x="0" y="85036"/>
                  <a:pt x="85047" y="0"/>
                  <a:pt x="189957"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600" b="0" i="0" u="none" strike="noStrike" kern="1200" cap="none" spc="0" normalizeH="0" baseline="0" noProof="0">
              <a:ln>
                <a:noFill/>
              </a:ln>
              <a:solidFill>
                <a:srgbClr val="84CBC5"/>
              </a:solidFill>
              <a:effectLst/>
              <a:uLnTx/>
              <a:uFillTx/>
              <a:latin typeface="微软雅黑" panose="020B0503020204020204" pitchFamily="34" charset="-122"/>
              <a:ea typeface="微软雅黑" panose="020B0503020204020204" pitchFamily="34" charset="-122"/>
              <a:cs typeface="+mn-lt"/>
            </a:endParaRPr>
          </a:p>
        </p:txBody>
      </p:sp>
      <p:sp>
        <p:nvSpPr>
          <p:cNvPr id="22" name="MH_Text_1"/>
          <p:cNvSpPr>
            <a:spLocks noChangeArrowheads="1"/>
          </p:cNvSpPr>
          <p:nvPr>
            <p:custDataLst>
              <p:tags r:id="rId2"/>
            </p:custDataLst>
          </p:nvPr>
        </p:nvSpPr>
        <p:spPr bwMode="auto">
          <a:xfrm>
            <a:off x="989330" y="1851025"/>
            <a:ext cx="10342245" cy="433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algn="just" defTabSz="1218565" rtl="0" fontAlgn="auto" latinLnBrk="1">
              <a:lnSpc>
                <a:spcPct val="150000"/>
              </a:lnSpc>
              <a:spcBef>
                <a:spcPts val="0"/>
              </a:spcBef>
              <a:buClrTx/>
              <a:buSzTx/>
              <a:buFontTx/>
              <a:buNone/>
            </a:pP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Spring Boot提供了</a:t>
            </a:r>
            <a:r>
              <a:rPr sz="1800" dirty="0">
                <a:solidFill>
                  <a:schemeClr val="accent1"/>
                </a:solidFill>
                <a:latin typeface="微软雅黑" panose="020B0503020204020204" pitchFamily="34" charset="-122"/>
                <a:ea typeface="微软雅黑" panose="020B0503020204020204" pitchFamily="34" charset="-122"/>
                <a:cs typeface="+mn-ea"/>
                <a:sym typeface="+mn-ea"/>
              </a:rPr>
              <a:t>@SpringBootTest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用于</a:t>
            </a:r>
            <a:r>
              <a:rPr sz="1800" dirty="0">
                <a:solidFill>
                  <a:schemeClr val="accent1"/>
                </a:solidFill>
                <a:latin typeface="微软雅黑" panose="020B0503020204020204" pitchFamily="34" charset="-122"/>
                <a:ea typeface="微软雅黑" panose="020B0503020204020204" pitchFamily="34" charset="-122"/>
                <a:cs typeface="+mn-ea"/>
                <a:sym typeface="+mn-ea"/>
              </a:rPr>
              <a:t>修饰单元测试用例类</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。通过@SpringBootTest注解的</a:t>
            </a:r>
            <a:r>
              <a:rPr sz="1800" dirty="0">
                <a:solidFill>
                  <a:schemeClr val="accent1"/>
                </a:solidFill>
                <a:latin typeface="微软雅黑" panose="020B0503020204020204" pitchFamily="34" charset="-122"/>
                <a:ea typeface="微软雅黑" panose="020B0503020204020204" pitchFamily="34" charset="-122"/>
                <a:cs typeface="+mn-ea"/>
                <a:sym typeface="+mn-ea"/>
              </a:rPr>
              <a:t>webEnvironment属性</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可以设置在测试用例中</a:t>
            </a:r>
            <a:r>
              <a:rPr sz="1800" dirty="0">
                <a:solidFill>
                  <a:schemeClr val="accent1"/>
                </a:solidFill>
                <a:latin typeface="微软雅黑" panose="020B0503020204020204" pitchFamily="34" charset="-122"/>
                <a:ea typeface="微软雅黑" panose="020B0503020204020204" pitchFamily="34" charset="-122"/>
                <a:cs typeface="+mn-ea"/>
                <a:sym typeface="+mn-ea"/>
              </a:rPr>
              <a:t>启动Web环境</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。webEnvironment属性可以设置的值有以下4个。</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marR="0" lvl="0" indent="-285750" algn="just" defTabSz="1218565" rtl="0" fontAlgn="auto" latinLnBrk="1">
              <a:lnSpc>
                <a:spcPct val="150000"/>
              </a:lnSpc>
              <a:spcBef>
                <a:spcPts val="0"/>
              </a:spcBef>
              <a:buClrTx/>
              <a:buSzTx/>
              <a:buFont typeface="Wingdings" panose="05000000000000000000" charset="0"/>
              <a:buChar char="l"/>
            </a:pPr>
            <a:r>
              <a:rPr sz="1800" dirty="0">
                <a:solidFill>
                  <a:schemeClr val="accent1"/>
                </a:solidFill>
                <a:latin typeface="微软雅黑" panose="020B0503020204020204" pitchFamily="34" charset="-122"/>
                <a:ea typeface="微软雅黑" panose="020B0503020204020204" pitchFamily="34" charset="-122"/>
                <a:cs typeface="+mn-ea"/>
                <a:sym typeface="+mn-ea"/>
              </a:rPr>
              <a:t>MOCK</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：为webEnvironment属性的默认值，会加载一个WebApplicationContext并提供一个</a:t>
            </a:r>
            <a:r>
              <a:rPr sz="1800" dirty="0">
                <a:solidFill>
                  <a:schemeClr val="accent1"/>
                </a:solidFill>
                <a:latin typeface="微软雅黑" panose="020B0503020204020204" pitchFamily="34" charset="-122"/>
                <a:ea typeface="微软雅黑" panose="020B0503020204020204" pitchFamily="34" charset="-122"/>
                <a:cs typeface="+mn-ea"/>
                <a:sym typeface="+mn-ea"/>
              </a:rPr>
              <a:t>模拟servlet环境</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，属于</a:t>
            </a:r>
            <a:r>
              <a:rPr sz="1800" dirty="0">
                <a:solidFill>
                  <a:schemeClr val="accent1"/>
                </a:solidFill>
                <a:latin typeface="微软雅黑" panose="020B0503020204020204" pitchFamily="34" charset="-122"/>
                <a:ea typeface="微软雅黑" panose="020B0503020204020204" pitchFamily="34" charset="-122"/>
                <a:cs typeface="+mn-ea"/>
                <a:sym typeface="+mn-ea"/>
              </a:rPr>
              <a:t>适配性的配置</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，根据当前的设置确认是否启动Web环境，例如，使用了Servlet的API就会启动Web环境。</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marR="0" lvl="0" indent="-285750" algn="just" defTabSz="1218565" rtl="0" fontAlgn="auto" latinLnBrk="1">
              <a:lnSpc>
                <a:spcPct val="150000"/>
              </a:lnSpc>
              <a:spcBef>
                <a:spcPts val="0"/>
              </a:spcBef>
              <a:buClrTx/>
              <a:buSzTx/>
              <a:buFont typeface="Wingdings" panose="05000000000000000000" charset="0"/>
              <a:buChar char="l"/>
            </a:pPr>
            <a:r>
              <a:rPr sz="1800" dirty="0">
                <a:solidFill>
                  <a:schemeClr val="accent1"/>
                </a:solidFill>
                <a:latin typeface="微软雅黑" panose="020B0503020204020204" pitchFamily="34" charset="-122"/>
                <a:ea typeface="微软雅黑" panose="020B0503020204020204" pitchFamily="34" charset="-122"/>
                <a:cs typeface="+mn-ea"/>
                <a:sym typeface="+mn-ea"/>
              </a:rPr>
              <a:t>DEFINED_PORT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：加载一个EmbeddedWebApplicationContext并提供一个</a:t>
            </a:r>
            <a:r>
              <a:rPr sz="1800" dirty="0">
                <a:solidFill>
                  <a:schemeClr val="accent1"/>
                </a:solidFill>
                <a:latin typeface="微软雅黑" panose="020B0503020204020204" pitchFamily="34" charset="-122"/>
                <a:ea typeface="微软雅黑" panose="020B0503020204020204" pitchFamily="34" charset="-122"/>
                <a:cs typeface="+mn-ea"/>
                <a:sym typeface="+mn-ea"/>
              </a:rPr>
              <a:t>真正的servlet环境</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，使用自</a:t>
            </a:r>
            <a:r>
              <a:rPr sz="1800" dirty="0">
                <a:solidFill>
                  <a:schemeClr val="accent1"/>
                </a:solidFill>
                <a:latin typeface="微软雅黑" panose="020B0503020204020204" pitchFamily="34" charset="-122"/>
                <a:ea typeface="微软雅黑" panose="020B0503020204020204" pitchFamily="34" charset="-122"/>
                <a:cs typeface="+mn-ea"/>
                <a:sym typeface="+mn-ea"/>
              </a:rPr>
              <a:t>定义的端口</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作为Web服务器端口。</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marR="0" lvl="0" indent="-285750" algn="just" defTabSz="1218565" rtl="0" fontAlgn="auto" latinLnBrk="1">
              <a:lnSpc>
                <a:spcPct val="150000"/>
              </a:lnSpc>
              <a:spcBef>
                <a:spcPts val="0"/>
              </a:spcBef>
              <a:buClrTx/>
              <a:buSzTx/>
              <a:buFont typeface="Wingdings" panose="05000000000000000000" charset="0"/>
              <a:buChar char="l"/>
            </a:pPr>
            <a:r>
              <a:rPr sz="1800" dirty="0">
                <a:solidFill>
                  <a:schemeClr val="accent1"/>
                </a:solidFill>
                <a:latin typeface="微软雅黑" panose="020B0503020204020204" pitchFamily="34" charset="-122"/>
                <a:ea typeface="微软雅黑" panose="020B0503020204020204" pitchFamily="34" charset="-122"/>
                <a:cs typeface="+mn-ea"/>
                <a:sym typeface="+mn-ea"/>
              </a:rPr>
              <a:t>RANDOM_PORT</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：加载一个EmbeddedWebApplicationContext并提供一个</a:t>
            </a:r>
            <a:r>
              <a:rPr sz="1800" dirty="0">
                <a:solidFill>
                  <a:schemeClr val="accent1"/>
                </a:solidFill>
                <a:latin typeface="微软雅黑" panose="020B0503020204020204" pitchFamily="34" charset="-122"/>
                <a:ea typeface="微软雅黑" panose="020B0503020204020204" pitchFamily="34" charset="-122"/>
                <a:cs typeface="+mn-ea"/>
                <a:sym typeface="+mn-ea"/>
              </a:rPr>
              <a:t>真正的servlet环境</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，使用</a:t>
            </a:r>
            <a:r>
              <a:rPr sz="1800" dirty="0">
                <a:solidFill>
                  <a:schemeClr val="accent1"/>
                </a:solidFill>
                <a:latin typeface="微软雅黑" panose="020B0503020204020204" pitchFamily="34" charset="-122"/>
                <a:ea typeface="微软雅黑" panose="020B0503020204020204" pitchFamily="34" charset="-122"/>
                <a:cs typeface="+mn-ea"/>
                <a:sym typeface="+mn-ea"/>
              </a:rPr>
              <a:t>随机端口</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作为Web服务器端口。</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285750" marR="0" lvl="0" indent="-285750" algn="just" defTabSz="1218565" rtl="0" fontAlgn="auto" latinLnBrk="1">
              <a:lnSpc>
                <a:spcPct val="150000"/>
              </a:lnSpc>
              <a:spcBef>
                <a:spcPts val="0"/>
              </a:spcBef>
              <a:buClrTx/>
              <a:buSzTx/>
              <a:buFont typeface="Wingdings" panose="05000000000000000000" charset="0"/>
              <a:buChar char="l"/>
            </a:pPr>
            <a:r>
              <a:rPr sz="1800" dirty="0">
                <a:solidFill>
                  <a:schemeClr val="accent1"/>
                </a:solidFill>
                <a:latin typeface="微软雅黑" panose="020B0503020204020204" pitchFamily="34" charset="-122"/>
                <a:ea typeface="微软雅黑" panose="020B0503020204020204" pitchFamily="34" charset="-122"/>
                <a:cs typeface="+mn-ea"/>
                <a:sym typeface="+mn-ea"/>
              </a:rPr>
              <a:t>NONE</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：使用SpringApplication加载ApplicationContext，但</a:t>
            </a:r>
            <a:r>
              <a:rPr sz="1800" dirty="0">
                <a:solidFill>
                  <a:schemeClr val="accent1"/>
                </a:solidFill>
                <a:latin typeface="微软雅黑" panose="020B0503020204020204" pitchFamily="34" charset="-122"/>
                <a:ea typeface="微软雅黑" panose="020B0503020204020204" pitchFamily="34" charset="-122"/>
                <a:cs typeface="+mn-ea"/>
                <a:sym typeface="+mn-ea"/>
              </a:rPr>
              <a:t>不启动Web环境</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grpSp>
        <p:nvGrpSpPr>
          <p:cNvPr id="9" name="组合 8"/>
          <p:cNvGrpSpPr/>
          <p:nvPr/>
        </p:nvGrpSpPr>
        <p:grpSpPr>
          <a:xfrm>
            <a:off x="1137285" y="1177925"/>
            <a:ext cx="2310130" cy="476885"/>
            <a:chOff x="979276" y="1797999"/>
            <a:chExt cx="3120390" cy="476885"/>
          </a:xfrm>
        </p:grpSpPr>
        <p:sp>
          <p:nvSpPr>
            <p:cNvPr id="10" name="矩形: 圆角 6"/>
            <p:cNvSpPr/>
            <p:nvPr>
              <p:custDataLst>
                <p:tags r:id="rId3"/>
              </p:custDataLst>
            </p:nvPr>
          </p:nvSpPr>
          <p:spPr>
            <a:xfrm>
              <a:off x="979276" y="1813239"/>
              <a:ext cx="312039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4"/>
              </p:custDataLst>
            </p:nvPr>
          </p:nvSpPr>
          <p:spPr>
            <a:xfrm>
              <a:off x="995786" y="1797999"/>
              <a:ext cx="305435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1.Web环境模拟测试</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984250" y="1772920"/>
            <a:ext cx="10337800" cy="1337945"/>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在项目chapter01测试文件夹下的com.itheima.chapter01包下编写</a:t>
            </a:r>
            <a:r>
              <a:rPr sz="1800" b="0" dirty="0">
                <a:solidFill>
                  <a:schemeClr val="accent1"/>
                </a:solidFill>
                <a:latin typeface="微软雅黑" panose="020B0503020204020204" pitchFamily="34" charset="-122"/>
                <a:ea typeface="微软雅黑" panose="020B0503020204020204" pitchFamily="34" charset="-122"/>
                <a:cs typeface="+mn-ea"/>
              </a:rPr>
              <a:t>测试用例类WebTest</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，在该类中</a:t>
            </a:r>
            <a:r>
              <a:rPr sz="1800" b="0" dirty="0">
                <a:solidFill>
                  <a:schemeClr val="accent1"/>
                </a:solidFill>
                <a:latin typeface="微软雅黑" panose="020B0503020204020204" pitchFamily="34" charset="-122"/>
                <a:ea typeface="微软雅黑" panose="020B0503020204020204" pitchFamily="34" charset="-122"/>
                <a:cs typeface="+mn-ea"/>
              </a:rPr>
              <a:t>启动Web环境</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，并使用</a:t>
            </a:r>
            <a:r>
              <a:rPr sz="1800" b="0" dirty="0">
                <a:solidFill>
                  <a:schemeClr val="accent1"/>
                </a:solidFill>
                <a:latin typeface="微软雅黑" panose="020B0503020204020204" pitchFamily="34" charset="-122"/>
                <a:ea typeface="微软雅黑" panose="020B0503020204020204" pitchFamily="34" charset="-122"/>
                <a:cs typeface="+mn-ea"/>
              </a:rPr>
              <a:t>随机端口</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作为Web服务器端口。在测试用例类上使用</a:t>
            </a:r>
            <a:r>
              <a:rPr sz="1800" b="0" dirty="0">
                <a:solidFill>
                  <a:schemeClr val="accent1"/>
                </a:solidFill>
                <a:latin typeface="微软雅黑" panose="020B0503020204020204" pitchFamily="34" charset="-122"/>
                <a:ea typeface="微软雅黑" panose="020B0503020204020204" pitchFamily="34" charset="-122"/>
                <a:cs typeface="+mn-ea"/>
              </a:rPr>
              <a:t>@AutoConfigureMockMvc注解</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对Web虚拟调用功能开启，具体如文件1-5所示。</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descr="图片包含 形状&#10;&#10;描述已自动生成"/>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884980" y="3192603"/>
            <a:ext cx="2232248" cy="2232248"/>
          </a:xfrm>
          <a:prstGeom prst="rect">
            <a:avLst/>
          </a:prstGeom>
        </p:spPr>
      </p:pic>
      <p:grpSp>
        <p:nvGrpSpPr>
          <p:cNvPr id="3" name="组合 2"/>
          <p:cNvGrpSpPr/>
          <p:nvPr/>
        </p:nvGrpSpPr>
        <p:grpSpPr>
          <a:xfrm>
            <a:off x="5388978" y="3301477"/>
            <a:ext cx="4098250" cy="2542123"/>
            <a:chOff x="5478588" y="3498327"/>
            <a:chExt cx="4098250" cy="2542123"/>
          </a:xfrm>
        </p:grpSpPr>
        <p:grpSp>
          <p:nvGrpSpPr>
            <p:cNvPr id="14" name="组合 13"/>
            <p:cNvGrpSpPr/>
            <p:nvPr/>
          </p:nvGrpSpPr>
          <p:grpSpPr>
            <a:xfrm>
              <a:off x="5478588" y="3498327"/>
              <a:ext cx="4073003" cy="2163715"/>
              <a:chOff x="5478588" y="3498327"/>
              <a:chExt cx="4073003" cy="2163715"/>
            </a:xfrm>
          </p:grpSpPr>
          <p:sp>
            <p:nvSpPr>
              <p:cNvPr id="16" name="文本框 15"/>
              <p:cNvSpPr txBox="1"/>
              <p:nvPr>
                <p:custDataLst>
                  <p:tags r:id="rId3"/>
                </p:custDataLst>
              </p:nvPr>
            </p:nvSpPr>
            <p:spPr>
              <a:xfrm>
                <a:off x="5478588" y="4245722"/>
                <a:ext cx="4022725" cy="829945"/>
              </a:xfrm>
              <a:prstGeom prst="rect">
                <a:avLst/>
              </a:prstGeom>
              <a:noFill/>
            </p:spPr>
            <p:txBody>
              <a:bodyPr wrap="square" rtlCol="0">
                <a:spAutoFit/>
              </a:bodyPr>
              <a:lstStyle>
                <a:defPPr>
                  <a:defRPr lang="zh-CN"/>
                </a:defPPr>
                <a:lvl1pPr>
                  <a:lnSpc>
                    <a:spcPct val="150000"/>
                  </a:lnSpc>
                  <a:defRPr sz="2000">
                    <a:solidFill>
                      <a:schemeClr val="tx1">
                        <a:lumMod val="75000"/>
                        <a:lumOff val="25000"/>
                      </a:schemeClr>
                    </a:solidFill>
                    <a:latin typeface="+mn-ea"/>
                    <a:cs typeface="+mn-ea"/>
                  </a:defRPr>
                </a:lvl1pPr>
              </a:lstStyle>
              <a:p>
                <a:pPr algn="ctr"/>
                <a:r>
                  <a:rPr lang="zh-CN" altLang="en-US" sz="1600" dirty="0">
                    <a:latin typeface="微软雅黑" panose="020B0503020204020204" pitchFamily="34" charset="-122"/>
                    <a:ea typeface="微软雅黑" panose="020B0503020204020204" pitchFamily="34" charset="-122"/>
                    <a:sym typeface="+mn-ea"/>
                  </a:rPr>
                  <a:t>文件</a:t>
                </a:r>
                <a:r>
                  <a:rPr lang="en-US" altLang="zh-CN" sz="1600" dirty="0">
                    <a:latin typeface="微软雅黑" panose="020B0503020204020204" pitchFamily="34" charset="-122"/>
                    <a:ea typeface="微软雅黑" panose="020B0503020204020204" pitchFamily="34" charset="-122"/>
                    <a:sym typeface="+mn-ea"/>
                  </a:rPr>
                  <a:t>1-5</a:t>
                </a:r>
                <a:endParaRPr lang="zh-CN" altLang="en-US" sz="1600" dirty="0">
                  <a:latin typeface="微软雅黑" panose="020B0503020204020204" pitchFamily="34" charset="-122"/>
                  <a:ea typeface="微软雅黑" panose="020B0503020204020204" pitchFamily="34" charset="-122"/>
                  <a:sym typeface="+mn-ea"/>
                </a:endParaRPr>
              </a:p>
              <a:p>
                <a:pPr algn="ctr"/>
                <a:r>
                  <a:rPr lang="zh-CN" altLang="en-US" sz="1600" dirty="0">
                    <a:latin typeface="微软雅黑" panose="020B0503020204020204" pitchFamily="34" charset="-122"/>
                    <a:ea typeface="微软雅黑" panose="020B0503020204020204" pitchFamily="34" charset="-122"/>
                    <a:sym typeface="+mn-ea"/>
                    <a:hlinkClick r:id="rId4"/>
                  </a:rPr>
                  <a:t>WebTest.java</a:t>
                </a:r>
                <a:endParaRPr lang="zh-CN" altLang="en-US" sz="1600" dirty="0">
                  <a:latin typeface="微软雅黑" panose="020B0503020204020204" pitchFamily="34" charset="-122"/>
                  <a:ea typeface="微软雅黑" panose="020B0503020204020204" pitchFamily="34" charset="-122"/>
                  <a:sym typeface="+mn-ea"/>
                </a:endParaRPr>
              </a:p>
            </p:txBody>
          </p:sp>
          <p:sp>
            <p:nvSpPr>
              <p:cNvPr id="17" name="圆角矩形 16"/>
              <p:cNvSpPr/>
              <p:nvPr>
                <p:custDataLst>
                  <p:tags r:id="rId5"/>
                </p:custDataLst>
              </p:nvPr>
            </p:nvSpPr>
            <p:spPr>
              <a:xfrm>
                <a:off x="5478589" y="3504286"/>
                <a:ext cx="4073002" cy="2157756"/>
              </a:xfrm>
              <a:prstGeom prst="roundRect">
                <a:avLst>
                  <a:gd name="adj" fmla="val 3179"/>
                </a:avLst>
              </a:prstGeom>
              <a:noFill/>
              <a:ln>
                <a:solidFill>
                  <a:srgbClr val="3637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custDataLst>
                  <p:tags r:id="rId6"/>
                </p:custDataLst>
              </p:nvPr>
            </p:nvSpPr>
            <p:spPr>
              <a:xfrm>
                <a:off x="5478588" y="3498327"/>
                <a:ext cx="4073002" cy="369332"/>
              </a:xfrm>
              <a:prstGeom prst="rect">
                <a:avLst/>
              </a:prstGeom>
              <a:solidFill>
                <a:srgbClr val="363736"/>
              </a:solidFill>
            </p:spPr>
            <p:txBody>
              <a:bodyPr wrap="square" rtlCol="0">
                <a:spAutoFit/>
              </a:bodyPr>
              <a:lstStyle/>
              <a:p>
                <a:pPr algn="ctr"/>
                <a:r>
                  <a:rPr kumimoji="1" lang="zh-CN" altLang="en-US" sz="1800" dirty="0">
                    <a:solidFill>
                      <a:srgbClr val="FACA42"/>
                    </a:solidFill>
                    <a:latin typeface="微软雅黑" panose="020B0503020204020204" pitchFamily="34" charset="-122"/>
                    <a:ea typeface="微软雅黑" panose="020B0503020204020204" pitchFamily="34" charset="-122"/>
                  </a:rPr>
                  <a:t>源 代 码</a:t>
                </a:r>
                <a:endParaRPr kumimoji="1" lang="zh-CN" altLang="en-US" sz="1800" dirty="0">
                  <a:solidFill>
                    <a:srgbClr val="FACA42"/>
                  </a:solidFill>
                  <a:latin typeface="微软雅黑" panose="020B0503020204020204" pitchFamily="34" charset="-122"/>
                  <a:ea typeface="微软雅黑" panose="020B0503020204020204" pitchFamily="34" charset="-122"/>
                </a:endParaRPr>
              </a:p>
            </p:txBody>
          </p:sp>
        </p:grpSp>
        <p:pic>
          <p:nvPicPr>
            <p:cNvPr id="15" name="图形 14" descr="触控屏 纯色填充"/>
            <p:cNvPicPr>
              <a:picLocks noChangeAspect="1"/>
            </p:cNvPicPr>
            <p:nvPr>
              <p:custDataLst>
                <p:tags r:id="rId7"/>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62438" y="5126050"/>
              <a:ext cx="914400" cy="914400"/>
            </a:xfrm>
            <a:prstGeom prst="rect">
              <a:avLst/>
            </a:prstGeom>
          </p:spPr>
        </p:pic>
      </p:grpSp>
      <p:grpSp>
        <p:nvGrpSpPr>
          <p:cNvPr id="2" name="组合 1"/>
          <p:cNvGrpSpPr/>
          <p:nvPr/>
        </p:nvGrpSpPr>
        <p:grpSpPr>
          <a:xfrm>
            <a:off x="1137285" y="1177925"/>
            <a:ext cx="2310130" cy="476885"/>
            <a:chOff x="979276" y="1797999"/>
            <a:chExt cx="3120390" cy="476885"/>
          </a:xfrm>
        </p:grpSpPr>
        <p:sp>
          <p:nvSpPr>
            <p:cNvPr id="10" name="矩形: 圆角 6"/>
            <p:cNvSpPr/>
            <p:nvPr>
              <p:custDataLst>
                <p:tags r:id="rId10"/>
              </p:custDataLst>
            </p:nvPr>
          </p:nvSpPr>
          <p:spPr>
            <a:xfrm>
              <a:off x="979276" y="1813239"/>
              <a:ext cx="312039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11"/>
              </p:custDataLst>
            </p:nvPr>
          </p:nvSpPr>
          <p:spPr>
            <a:xfrm>
              <a:off x="995786" y="1797999"/>
              <a:ext cx="305435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1.Web环境模拟测试</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984250" y="1844675"/>
            <a:ext cx="10337800" cy="506730"/>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选中单元测试方法</a:t>
            </a:r>
            <a:r>
              <a:rPr sz="1800" b="0" dirty="0">
                <a:solidFill>
                  <a:schemeClr val="accent1"/>
                </a:solidFill>
                <a:latin typeface="微软雅黑" panose="020B0503020204020204" pitchFamily="34" charset="-122"/>
                <a:ea typeface="微软雅黑" panose="020B0503020204020204" pitchFamily="34" charset="-122"/>
                <a:cs typeface="+mn-ea"/>
              </a:rPr>
              <a:t>testWeb()</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，鼠标右键</a:t>
            </a:r>
            <a:r>
              <a:rPr sz="1800" b="0" dirty="0">
                <a:solidFill>
                  <a:schemeClr val="accent1"/>
                </a:solidFill>
                <a:latin typeface="微软雅黑" panose="020B0503020204020204" pitchFamily="34" charset="-122"/>
                <a:ea typeface="微软雅黑" panose="020B0503020204020204" pitchFamily="34" charset="-122"/>
                <a:cs typeface="+mn-ea"/>
              </a:rPr>
              <a:t>单击“Run ‘testWeb()’”</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选项</a:t>
            </a:r>
            <a:r>
              <a:rPr sz="1800" b="0" dirty="0">
                <a:solidFill>
                  <a:schemeClr val="accent1"/>
                </a:solidFill>
                <a:latin typeface="微软雅黑" panose="020B0503020204020204" pitchFamily="34" charset="-122"/>
                <a:ea typeface="微软雅黑" panose="020B0503020204020204" pitchFamily="34" charset="-122"/>
                <a:cs typeface="+mn-ea"/>
              </a:rPr>
              <a:t>启动</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测试方法。</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组合 1"/>
          <p:cNvGrpSpPr/>
          <p:nvPr/>
        </p:nvGrpSpPr>
        <p:grpSpPr>
          <a:xfrm>
            <a:off x="1137285" y="1177925"/>
            <a:ext cx="2310130" cy="476885"/>
            <a:chOff x="979276" y="1797999"/>
            <a:chExt cx="3120390" cy="476885"/>
          </a:xfrm>
        </p:grpSpPr>
        <p:sp>
          <p:nvSpPr>
            <p:cNvPr id="10" name="矩形: 圆角 6"/>
            <p:cNvSpPr/>
            <p:nvPr>
              <p:custDataLst>
                <p:tags r:id="rId1"/>
              </p:custDataLst>
            </p:nvPr>
          </p:nvSpPr>
          <p:spPr>
            <a:xfrm>
              <a:off x="979276" y="1813239"/>
              <a:ext cx="312039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995786" y="1797999"/>
              <a:ext cx="305435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1.Web环境模拟测试</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pic>
        <p:nvPicPr>
          <p:cNvPr id="4" name="图片 2"/>
          <p:cNvPicPr>
            <a:picLocks noChangeAspect="1"/>
          </p:cNvPicPr>
          <p:nvPr>
            <p:custDataLst>
              <p:tags r:id="rId3"/>
            </p:custDataLst>
          </p:nvPr>
        </p:nvPicPr>
        <p:blipFill>
          <a:blip r:embed="rId4"/>
          <a:stretch>
            <a:fillRect/>
          </a:stretch>
        </p:blipFill>
        <p:spPr>
          <a:xfrm>
            <a:off x="2079942" y="3213418"/>
            <a:ext cx="8146800" cy="178868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984250" y="1701165"/>
            <a:ext cx="10337800" cy="1753235"/>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当</a:t>
            </a:r>
            <a:r>
              <a:rPr sz="1800" b="0" dirty="0">
                <a:solidFill>
                  <a:schemeClr val="accent1"/>
                </a:solidFill>
                <a:latin typeface="微软雅黑" panose="020B0503020204020204" pitchFamily="34" charset="-122"/>
                <a:ea typeface="微软雅黑" panose="020B0503020204020204" pitchFamily="34" charset="-122"/>
                <a:cs typeface="+mn-ea"/>
              </a:rPr>
              <a:t>只需测试</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Service层或DAO层等</a:t>
            </a:r>
            <a:r>
              <a:rPr sz="1800" b="0" dirty="0">
                <a:solidFill>
                  <a:schemeClr val="accent1"/>
                </a:solidFill>
                <a:latin typeface="微软雅黑" panose="020B0503020204020204" pitchFamily="34" charset="-122"/>
                <a:ea typeface="微软雅黑" panose="020B0503020204020204" pitchFamily="34" charset="-122"/>
                <a:cs typeface="+mn-ea"/>
              </a:rPr>
              <a:t>业务组件时</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，则</a:t>
            </a:r>
            <a:r>
              <a:rPr sz="1800" b="0" dirty="0">
                <a:solidFill>
                  <a:schemeClr val="accent1"/>
                </a:solidFill>
                <a:latin typeface="微软雅黑" panose="020B0503020204020204" pitchFamily="34" charset="-122"/>
                <a:ea typeface="微软雅黑" panose="020B0503020204020204" pitchFamily="34" charset="-122"/>
                <a:cs typeface="+mn-ea"/>
              </a:rPr>
              <a:t>不需要启动Web服务器</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，测试方法直接调用被测试组件的方法。</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在项目chapter01的com.itheima.chapter01包下创建名称为</a:t>
            </a:r>
            <a:r>
              <a:rPr sz="1800" b="0" dirty="0">
                <a:solidFill>
                  <a:schemeClr val="accent1"/>
                </a:solidFill>
                <a:latin typeface="微软雅黑" panose="020B0503020204020204" pitchFamily="34" charset="-122"/>
                <a:ea typeface="微软雅黑" panose="020B0503020204020204" pitchFamily="34" charset="-122"/>
                <a:cs typeface="+mn-ea"/>
              </a:rPr>
              <a:t>service的包</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，在该包下</a:t>
            </a:r>
            <a:r>
              <a:rPr sz="1800" b="0" dirty="0">
                <a:solidFill>
                  <a:schemeClr val="accent1"/>
                </a:solidFill>
                <a:latin typeface="微软雅黑" panose="020B0503020204020204" pitchFamily="34" charset="-122"/>
                <a:ea typeface="微软雅黑" panose="020B0503020204020204" pitchFamily="34" charset="-122"/>
                <a:cs typeface="+mn-ea"/>
              </a:rPr>
              <a:t>创建类HelloService</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，具体如文件1-6所示。</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descr="图片包含 形状&#10;&#10;描述已自动生成"/>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884980" y="3192603"/>
            <a:ext cx="2232248" cy="2232248"/>
          </a:xfrm>
          <a:prstGeom prst="rect">
            <a:avLst/>
          </a:prstGeom>
        </p:spPr>
      </p:pic>
      <p:grpSp>
        <p:nvGrpSpPr>
          <p:cNvPr id="3" name="组合 2"/>
          <p:cNvGrpSpPr/>
          <p:nvPr/>
        </p:nvGrpSpPr>
        <p:grpSpPr>
          <a:xfrm>
            <a:off x="5388978" y="3301477"/>
            <a:ext cx="4098250" cy="2542123"/>
            <a:chOff x="5478588" y="3498327"/>
            <a:chExt cx="4098250" cy="2542123"/>
          </a:xfrm>
        </p:grpSpPr>
        <p:grpSp>
          <p:nvGrpSpPr>
            <p:cNvPr id="14" name="组合 13"/>
            <p:cNvGrpSpPr/>
            <p:nvPr/>
          </p:nvGrpSpPr>
          <p:grpSpPr>
            <a:xfrm>
              <a:off x="5478588" y="3498327"/>
              <a:ext cx="4073003" cy="2163715"/>
              <a:chOff x="5478588" y="3498327"/>
              <a:chExt cx="4073003" cy="2163715"/>
            </a:xfrm>
          </p:grpSpPr>
          <p:sp>
            <p:nvSpPr>
              <p:cNvPr id="16" name="文本框 15"/>
              <p:cNvSpPr txBox="1"/>
              <p:nvPr>
                <p:custDataLst>
                  <p:tags r:id="rId3"/>
                </p:custDataLst>
              </p:nvPr>
            </p:nvSpPr>
            <p:spPr>
              <a:xfrm>
                <a:off x="5478588" y="4245722"/>
                <a:ext cx="4022725" cy="829945"/>
              </a:xfrm>
              <a:prstGeom prst="rect">
                <a:avLst/>
              </a:prstGeom>
              <a:noFill/>
            </p:spPr>
            <p:txBody>
              <a:bodyPr wrap="square" rtlCol="0">
                <a:spAutoFit/>
              </a:bodyPr>
              <a:lstStyle>
                <a:defPPr>
                  <a:defRPr lang="zh-CN"/>
                </a:defPPr>
                <a:lvl1pPr>
                  <a:lnSpc>
                    <a:spcPct val="150000"/>
                  </a:lnSpc>
                  <a:defRPr sz="2000">
                    <a:solidFill>
                      <a:schemeClr val="tx1">
                        <a:lumMod val="75000"/>
                        <a:lumOff val="25000"/>
                      </a:schemeClr>
                    </a:solidFill>
                    <a:latin typeface="+mn-ea"/>
                    <a:cs typeface="+mn-ea"/>
                  </a:defRPr>
                </a:lvl1pPr>
              </a:lstStyle>
              <a:p>
                <a:pPr algn="ctr"/>
                <a:r>
                  <a:rPr lang="zh-CN" altLang="en-US" sz="1600" dirty="0">
                    <a:latin typeface="微软雅黑" panose="020B0503020204020204" pitchFamily="34" charset="-122"/>
                    <a:ea typeface="微软雅黑" panose="020B0503020204020204" pitchFamily="34" charset="-122"/>
                    <a:sym typeface="+mn-ea"/>
                  </a:rPr>
                  <a:t>文件</a:t>
                </a:r>
                <a:r>
                  <a:rPr lang="en-US" altLang="zh-CN" sz="1600" dirty="0">
                    <a:latin typeface="微软雅黑" panose="020B0503020204020204" pitchFamily="34" charset="-122"/>
                    <a:ea typeface="微软雅黑" panose="020B0503020204020204" pitchFamily="34" charset="-122"/>
                    <a:sym typeface="+mn-ea"/>
                  </a:rPr>
                  <a:t>1-6</a:t>
                </a:r>
                <a:endParaRPr lang="zh-CN" altLang="en-US" sz="1600" dirty="0">
                  <a:latin typeface="微软雅黑" panose="020B0503020204020204" pitchFamily="34" charset="-122"/>
                  <a:ea typeface="微软雅黑" panose="020B0503020204020204" pitchFamily="34" charset="-122"/>
                  <a:sym typeface="+mn-ea"/>
                </a:endParaRPr>
              </a:p>
              <a:p>
                <a:pPr algn="ctr"/>
                <a:r>
                  <a:rPr lang="zh-CN" altLang="en-US" sz="1600" dirty="0">
                    <a:latin typeface="微软雅黑" panose="020B0503020204020204" pitchFamily="34" charset="-122"/>
                    <a:ea typeface="微软雅黑" panose="020B0503020204020204" pitchFamily="34" charset="-122"/>
                    <a:sym typeface="+mn-ea"/>
                    <a:hlinkClick r:id="rId4" action="ppaction://hlinkfile"/>
                  </a:rPr>
                  <a:t>HelloService.java</a:t>
                </a:r>
                <a:endParaRPr lang="zh-CN" altLang="en-US" sz="1600" dirty="0">
                  <a:latin typeface="微软雅黑" panose="020B0503020204020204" pitchFamily="34" charset="-122"/>
                  <a:ea typeface="微软雅黑" panose="020B0503020204020204" pitchFamily="34" charset="-122"/>
                  <a:sym typeface="+mn-ea"/>
                </a:endParaRPr>
              </a:p>
            </p:txBody>
          </p:sp>
          <p:sp>
            <p:nvSpPr>
              <p:cNvPr id="17" name="圆角矩形 16"/>
              <p:cNvSpPr/>
              <p:nvPr>
                <p:custDataLst>
                  <p:tags r:id="rId5"/>
                </p:custDataLst>
              </p:nvPr>
            </p:nvSpPr>
            <p:spPr>
              <a:xfrm>
                <a:off x="5478589" y="3504286"/>
                <a:ext cx="4073002" cy="2157756"/>
              </a:xfrm>
              <a:prstGeom prst="roundRect">
                <a:avLst>
                  <a:gd name="adj" fmla="val 3179"/>
                </a:avLst>
              </a:prstGeom>
              <a:noFill/>
              <a:ln>
                <a:solidFill>
                  <a:srgbClr val="3637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custDataLst>
                  <p:tags r:id="rId6"/>
                </p:custDataLst>
              </p:nvPr>
            </p:nvSpPr>
            <p:spPr>
              <a:xfrm>
                <a:off x="5478588" y="3498327"/>
                <a:ext cx="4073002" cy="369332"/>
              </a:xfrm>
              <a:prstGeom prst="rect">
                <a:avLst/>
              </a:prstGeom>
              <a:solidFill>
                <a:srgbClr val="363736"/>
              </a:solidFill>
            </p:spPr>
            <p:txBody>
              <a:bodyPr wrap="square" rtlCol="0">
                <a:spAutoFit/>
              </a:bodyPr>
              <a:lstStyle/>
              <a:p>
                <a:pPr algn="ctr"/>
                <a:r>
                  <a:rPr kumimoji="1" lang="zh-CN" altLang="en-US" sz="1800" dirty="0">
                    <a:solidFill>
                      <a:srgbClr val="FACA42"/>
                    </a:solidFill>
                    <a:latin typeface="微软雅黑" panose="020B0503020204020204" pitchFamily="34" charset="-122"/>
                    <a:ea typeface="微软雅黑" panose="020B0503020204020204" pitchFamily="34" charset="-122"/>
                  </a:rPr>
                  <a:t>源 代 码</a:t>
                </a:r>
                <a:endParaRPr kumimoji="1" lang="zh-CN" altLang="en-US" sz="1800" dirty="0">
                  <a:solidFill>
                    <a:srgbClr val="FACA42"/>
                  </a:solidFill>
                  <a:latin typeface="微软雅黑" panose="020B0503020204020204" pitchFamily="34" charset="-122"/>
                  <a:ea typeface="微软雅黑" panose="020B0503020204020204" pitchFamily="34" charset="-122"/>
                </a:endParaRPr>
              </a:p>
            </p:txBody>
          </p:sp>
        </p:grpSp>
        <p:pic>
          <p:nvPicPr>
            <p:cNvPr id="15" name="图形 14" descr="触控屏 纯色填充"/>
            <p:cNvPicPr>
              <a:picLocks noChangeAspect="1"/>
            </p:cNvPicPr>
            <p:nvPr>
              <p:custDataLst>
                <p:tags r:id="rId7"/>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62438" y="5126050"/>
              <a:ext cx="914400" cy="914400"/>
            </a:xfrm>
            <a:prstGeom prst="rect">
              <a:avLst/>
            </a:prstGeom>
          </p:spPr>
        </p:pic>
      </p:grpSp>
      <p:grpSp>
        <p:nvGrpSpPr>
          <p:cNvPr id="2" name="组合 1"/>
          <p:cNvGrpSpPr/>
          <p:nvPr/>
        </p:nvGrpSpPr>
        <p:grpSpPr>
          <a:xfrm>
            <a:off x="1137285" y="1177925"/>
            <a:ext cx="2310130" cy="476885"/>
            <a:chOff x="979276" y="1797999"/>
            <a:chExt cx="3120390" cy="476885"/>
          </a:xfrm>
        </p:grpSpPr>
        <p:sp>
          <p:nvSpPr>
            <p:cNvPr id="10" name="矩形: 圆角 6"/>
            <p:cNvSpPr/>
            <p:nvPr>
              <p:custDataLst>
                <p:tags r:id="rId10"/>
              </p:custDataLst>
            </p:nvPr>
          </p:nvSpPr>
          <p:spPr>
            <a:xfrm>
              <a:off x="979276" y="1813239"/>
              <a:ext cx="312039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11"/>
              </p:custDataLst>
            </p:nvPr>
          </p:nvSpPr>
          <p:spPr>
            <a:xfrm>
              <a:off x="995786" y="1797999"/>
              <a:ext cx="305435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2.业务组件测试</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984250" y="1772920"/>
            <a:ext cx="10337800" cy="922020"/>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定义测试用例类。在项目chapter01测试文件夹下的com.itheima.chapter01包下编写</a:t>
            </a:r>
            <a:r>
              <a:rPr sz="1800" b="0" dirty="0">
                <a:solidFill>
                  <a:schemeClr val="accent1"/>
                </a:solidFill>
                <a:latin typeface="微软雅黑" panose="020B0503020204020204" pitchFamily="34" charset="-122"/>
                <a:ea typeface="微软雅黑" panose="020B0503020204020204" pitchFamily="34" charset="-122"/>
                <a:cs typeface="+mn-ea"/>
              </a:rPr>
              <a:t>测试用例类ServiceTest</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，在该类中</a:t>
            </a:r>
            <a:r>
              <a:rPr sz="1800" b="0" dirty="0">
                <a:solidFill>
                  <a:schemeClr val="accent1"/>
                </a:solidFill>
                <a:latin typeface="微软雅黑" panose="020B0503020204020204" pitchFamily="34" charset="-122"/>
                <a:ea typeface="微软雅黑" panose="020B0503020204020204" pitchFamily="34" charset="-122"/>
                <a:cs typeface="+mn-ea"/>
              </a:rPr>
              <a:t>不启动Web环境</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，具体如文件1-7所示。</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descr="图片包含 形状&#10;&#10;描述已自动生成"/>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1884980" y="3192603"/>
            <a:ext cx="2232248" cy="2232248"/>
          </a:xfrm>
          <a:prstGeom prst="rect">
            <a:avLst/>
          </a:prstGeom>
        </p:spPr>
      </p:pic>
      <p:grpSp>
        <p:nvGrpSpPr>
          <p:cNvPr id="3" name="组合 2"/>
          <p:cNvGrpSpPr/>
          <p:nvPr/>
        </p:nvGrpSpPr>
        <p:grpSpPr>
          <a:xfrm>
            <a:off x="5388978" y="3301477"/>
            <a:ext cx="4098250" cy="2542123"/>
            <a:chOff x="5478588" y="3498327"/>
            <a:chExt cx="4098250" cy="2542123"/>
          </a:xfrm>
        </p:grpSpPr>
        <p:grpSp>
          <p:nvGrpSpPr>
            <p:cNvPr id="14" name="组合 13"/>
            <p:cNvGrpSpPr/>
            <p:nvPr/>
          </p:nvGrpSpPr>
          <p:grpSpPr>
            <a:xfrm>
              <a:off x="5478588" y="3498327"/>
              <a:ext cx="4073003" cy="2163715"/>
              <a:chOff x="5478588" y="3498327"/>
              <a:chExt cx="4073003" cy="2163715"/>
            </a:xfrm>
          </p:grpSpPr>
          <p:sp>
            <p:nvSpPr>
              <p:cNvPr id="16" name="文本框 15"/>
              <p:cNvSpPr txBox="1"/>
              <p:nvPr>
                <p:custDataLst>
                  <p:tags r:id="rId3"/>
                </p:custDataLst>
              </p:nvPr>
            </p:nvSpPr>
            <p:spPr>
              <a:xfrm>
                <a:off x="5478588" y="4245722"/>
                <a:ext cx="4022725" cy="829945"/>
              </a:xfrm>
              <a:prstGeom prst="rect">
                <a:avLst/>
              </a:prstGeom>
              <a:noFill/>
            </p:spPr>
            <p:txBody>
              <a:bodyPr wrap="square" rtlCol="0">
                <a:spAutoFit/>
              </a:bodyPr>
              <a:lstStyle>
                <a:defPPr>
                  <a:defRPr lang="zh-CN"/>
                </a:defPPr>
                <a:lvl1pPr>
                  <a:lnSpc>
                    <a:spcPct val="150000"/>
                  </a:lnSpc>
                  <a:defRPr sz="2000">
                    <a:solidFill>
                      <a:schemeClr val="tx1">
                        <a:lumMod val="75000"/>
                        <a:lumOff val="25000"/>
                      </a:schemeClr>
                    </a:solidFill>
                    <a:latin typeface="+mn-ea"/>
                    <a:cs typeface="+mn-ea"/>
                  </a:defRPr>
                </a:lvl1pPr>
              </a:lstStyle>
              <a:p>
                <a:pPr algn="ctr"/>
                <a:r>
                  <a:rPr lang="zh-CN" altLang="en-US" sz="1600" dirty="0">
                    <a:latin typeface="微软雅黑" panose="020B0503020204020204" pitchFamily="34" charset="-122"/>
                    <a:ea typeface="微软雅黑" panose="020B0503020204020204" pitchFamily="34" charset="-122"/>
                    <a:sym typeface="+mn-ea"/>
                  </a:rPr>
                  <a:t>文件</a:t>
                </a:r>
                <a:r>
                  <a:rPr lang="en-US" altLang="zh-CN" sz="1600" dirty="0">
                    <a:latin typeface="微软雅黑" panose="020B0503020204020204" pitchFamily="34" charset="-122"/>
                    <a:ea typeface="微软雅黑" panose="020B0503020204020204" pitchFamily="34" charset="-122"/>
                    <a:sym typeface="+mn-ea"/>
                  </a:rPr>
                  <a:t>1-7</a:t>
                </a:r>
                <a:endParaRPr lang="zh-CN" altLang="en-US" sz="1600" dirty="0">
                  <a:latin typeface="微软雅黑" panose="020B0503020204020204" pitchFamily="34" charset="-122"/>
                  <a:ea typeface="微软雅黑" panose="020B0503020204020204" pitchFamily="34" charset="-122"/>
                  <a:sym typeface="+mn-ea"/>
                </a:endParaRPr>
              </a:p>
              <a:p>
                <a:pPr algn="ctr"/>
                <a:r>
                  <a:rPr lang="zh-CN" altLang="en-US" sz="1600" dirty="0">
                    <a:latin typeface="微软雅黑" panose="020B0503020204020204" pitchFamily="34" charset="-122"/>
                    <a:ea typeface="微软雅黑" panose="020B0503020204020204" pitchFamily="34" charset="-122"/>
                    <a:sym typeface="+mn-ea"/>
                    <a:hlinkClick r:id="rId4"/>
                  </a:rPr>
                  <a:t>ServiceTest.java</a:t>
                </a:r>
                <a:endParaRPr lang="zh-CN" altLang="en-US" sz="1600" dirty="0">
                  <a:latin typeface="微软雅黑" panose="020B0503020204020204" pitchFamily="34" charset="-122"/>
                  <a:ea typeface="微软雅黑" panose="020B0503020204020204" pitchFamily="34" charset="-122"/>
                  <a:sym typeface="+mn-ea"/>
                </a:endParaRPr>
              </a:p>
            </p:txBody>
          </p:sp>
          <p:sp>
            <p:nvSpPr>
              <p:cNvPr id="17" name="圆角矩形 16"/>
              <p:cNvSpPr/>
              <p:nvPr>
                <p:custDataLst>
                  <p:tags r:id="rId5"/>
                </p:custDataLst>
              </p:nvPr>
            </p:nvSpPr>
            <p:spPr>
              <a:xfrm>
                <a:off x="5478589" y="3504286"/>
                <a:ext cx="4073002" cy="2157756"/>
              </a:xfrm>
              <a:prstGeom prst="roundRect">
                <a:avLst>
                  <a:gd name="adj" fmla="val 3179"/>
                </a:avLst>
              </a:prstGeom>
              <a:noFill/>
              <a:ln>
                <a:solidFill>
                  <a:srgbClr val="3637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custDataLst>
                  <p:tags r:id="rId6"/>
                </p:custDataLst>
              </p:nvPr>
            </p:nvSpPr>
            <p:spPr>
              <a:xfrm>
                <a:off x="5478588" y="3498327"/>
                <a:ext cx="4073002" cy="369332"/>
              </a:xfrm>
              <a:prstGeom prst="rect">
                <a:avLst/>
              </a:prstGeom>
              <a:solidFill>
                <a:srgbClr val="363736"/>
              </a:solidFill>
            </p:spPr>
            <p:txBody>
              <a:bodyPr wrap="square" rtlCol="0">
                <a:spAutoFit/>
              </a:bodyPr>
              <a:lstStyle/>
              <a:p>
                <a:pPr algn="ctr"/>
                <a:r>
                  <a:rPr kumimoji="1" lang="zh-CN" altLang="en-US" sz="1800" dirty="0">
                    <a:solidFill>
                      <a:srgbClr val="FACA42"/>
                    </a:solidFill>
                    <a:latin typeface="微软雅黑" panose="020B0503020204020204" pitchFamily="34" charset="-122"/>
                    <a:ea typeface="微软雅黑" panose="020B0503020204020204" pitchFamily="34" charset="-122"/>
                  </a:rPr>
                  <a:t>源 代 码</a:t>
                </a:r>
                <a:endParaRPr kumimoji="1" lang="zh-CN" altLang="en-US" sz="1800" dirty="0">
                  <a:solidFill>
                    <a:srgbClr val="FACA42"/>
                  </a:solidFill>
                  <a:latin typeface="微软雅黑" panose="020B0503020204020204" pitchFamily="34" charset="-122"/>
                  <a:ea typeface="微软雅黑" panose="020B0503020204020204" pitchFamily="34" charset="-122"/>
                </a:endParaRPr>
              </a:p>
            </p:txBody>
          </p:sp>
        </p:grpSp>
        <p:pic>
          <p:nvPicPr>
            <p:cNvPr id="15" name="图形 14" descr="触控屏 纯色填充"/>
            <p:cNvPicPr>
              <a:picLocks noChangeAspect="1"/>
            </p:cNvPicPr>
            <p:nvPr>
              <p:custDataLst>
                <p:tags r:id="rId7"/>
              </p:custDataLst>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62438" y="5126050"/>
              <a:ext cx="914400" cy="914400"/>
            </a:xfrm>
            <a:prstGeom prst="rect">
              <a:avLst/>
            </a:prstGeom>
          </p:spPr>
        </p:pic>
      </p:grpSp>
      <p:grpSp>
        <p:nvGrpSpPr>
          <p:cNvPr id="2" name="组合 1"/>
          <p:cNvGrpSpPr/>
          <p:nvPr/>
        </p:nvGrpSpPr>
        <p:grpSpPr>
          <a:xfrm>
            <a:off x="1137285" y="1177925"/>
            <a:ext cx="2310130" cy="476885"/>
            <a:chOff x="979276" y="1797999"/>
            <a:chExt cx="3120390" cy="476885"/>
          </a:xfrm>
        </p:grpSpPr>
        <p:sp>
          <p:nvSpPr>
            <p:cNvPr id="10" name="矩形: 圆角 6"/>
            <p:cNvSpPr/>
            <p:nvPr>
              <p:custDataLst>
                <p:tags r:id="rId10"/>
              </p:custDataLst>
            </p:nvPr>
          </p:nvSpPr>
          <p:spPr>
            <a:xfrm>
              <a:off x="979276" y="1813239"/>
              <a:ext cx="312039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11"/>
              </p:custDataLst>
            </p:nvPr>
          </p:nvSpPr>
          <p:spPr>
            <a:xfrm>
              <a:off x="995786" y="1797999"/>
              <a:ext cx="305435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2.业务组件测试</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1.1.1</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Spring Boot简介</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1"/>
            </p:custDataLst>
          </p:nvPr>
        </p:nvPicPr>
        <p:blipFill>
          <a:blip r:embed="rId2"/>
          <a:stretch>
            <a:fillRect/>
          </a:stretch>
        </p:blipFill>
        <p:spPr>
          <a:xfrm>
            <a:off x="944855" y="2215827"/>
            <a:ext cx="2797737" cy="3896754"/>
          </a:xfrm>
          <a:prstGeom prst="rect">
            <a:avLst/>
          </a:prstGeom>
        </p:spPr>
      </p:pic>
      <p:sp>
        <p:nvSpPr>
          <p:cNvPr id="7" name="TextBox 35"/>
          <p:cNvSpPr txBox="1">
            <a:spLocks noChangeArrowheads="1"/>
          </p:cNvSpPr>
          <p:nvPr>
            <p:custDataLst>
              <p:tags r:id="rId3"/>
            </p:custDataLst>
          </p:nvPr>
        </p:nvSpPr>
        <p:spPr bwMode="auto">
          <a:xfrm>
            <a:off x="3247306" y="1638836"/>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custDataLst>
              <p:tags r:id="rId4"/>
            </p:custDataLst>
          </p:nvPr>
        </p:nvSpPr>
        <p:spPr>
          <a:xfrm>
            <a:off x="2968547" y="1560761"/>
            <a:ext cx="2071316" cy="149294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custDataLst>
              <p:tags r:id="rId5"/>
            </p:custDataLst>
          </p:nvPr>
        </p:nvSpPr>
        <p:spPr bwMode="auto">
          <a:xfrm>
            <a:off x="3214803" y="1698161"/>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custDataLst>
              <p:tags r:id="rId6"/>
            </p:custDataLst>
          </p:nvPr>
        </p:nvSpPr>
        <p:spPr bwMode="auto">
          <a:xfrm>
            <a:off x="5815965" y="2927985"/>
            <a:ext cx="544576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简介，能够简述Spring Boot的</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发展过程</a:t>
            </a:r>
            <a:endParaRPr lang="zh-CN" altLang="en-US" dirty="0" smtClean="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单元测试</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984250" y="1916430"/>
            <a:ext cx="10337800" cy="506730"/>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选中单元测试方法</a:t>
            </a:r>
            <a:r>
              <a:rPr sz="1800" b="0" dirty="0">
                <a:solidFill>
                  <a:schemeClr val="accent1"/>
                </a:solidFill>
                <a:latin typeface="微软雅黑" panose="020B0503020204020204" pitchFamily="34" charset="-122"/>
                <a:ea typeface="微软雅黑" panose="020B0503020204020204" pitchFamily="34" charset="-122"/>
                <a:cs typeface="+mn-ea"/>
              </a:rPr>
              <a:t>testService()</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，右键</a:t>
            </a:r>
            <a:r>
              <a:rPr sz="1800" b="0" dirty="0">
                <a:solidFill>
                  <a:schemeClr val="accent1"/>
                </a:solidFill>
                <a:latin typeface="微软雅黑" panose="020B0503020204020204" pitchFamily="34" charset="-122"/>
                <a:ea typeface="微软雅黑" panose="020B0503020204020204" pitchFamily="34" charset="-122"/>
                <a:cs typeface="+mn-ea"/>
              </a:rPr>
              <a:t>单击“Run ‘testService()’”</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选项</a:t>
            </a:r>
            <a:r>
              <a:rPr sz="1800" b="0" dirty="0">
                <a:solidFill>
                  <a:schemeClr val="accent1"/>
                </a:solidFill>
                <a:latin typeface="微软雅黑" panose="020B0503020204020204" pitchFamily="34" charset="-122"/>
                <a:ea typeface="微软雅黑" panose="020B0503020204020204" pitchFamily="34" charset="-122"/>
                <a:cs typeface="+mn-ea"/>
              </a:rPr>
              <a:t>启动</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测试方法。</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 name="组合 2"/>
          <p:cNvGrpSpPr/>
          <p:nvPr/>
        </p:nvGrpSpPr>
        <p:grpSpPr>
          <a:xfrm>
            <a:off x="1137285" y="1177925"/>
            <a:ext cx="2310130" cy="476885"/>
            <a:chOff x="979276" y="1797999"/>
            <a:chExt cx="3120390" cy="476885"/>
          </a:xfrm>
        </p:grpSpPr>
        <p:sp>
          <p:nvSpPr>
            <p:cNvPr id="6" name="矩形: 圆角 6"/>
            <p:cNvSpPr/>
            <p:nvPr>
              <p:custDataLst>
                <p:tags r:id="rId1"/>
              </p:custDataLst>
            </p:nvPr>
          </p:nvSpPr>
          <p:spPr>
            <a:xfrm>
              <a:off x="979276" y="1813239"/>
              <a:ext cx="312039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7" name="文本框 6"/>
            <p:cNvSpPr txBox="1"/>
            <p:nvPr>
              <p:custDataLst>
                <p:tags r:id="rId2"/>
              </p:custDataLst>
            </p:nvPr>
          </p:nvSpPr>
          <p:spPr>
            <a:xfrm>
              <a:off x="995786" y="1797999"/>
              <a:ext cx="305435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2.业务组件测试</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pic>
        <p:nvPicPr>
          <p:cNvPr id="18" name="图片 3"/>
          <p:cNvPicPr>
            <a:picLocks noChangeAspect="1"/>
          </p:cNvPicPr>
          <p:nvPr>
            <p:custDataLst>
              <p:tags r:id="rId3"/>
            </p:custDataLst>
          </p:nvPr>
        </p:nvPicPr>
        <p:blipFill>
          <a:blip r:embed="rId4"/>
          <a:stretch>
            <a:fillRect/>
          </a:stretch>
        </p:blipFill>
        <p:spPr>
          <a:xfrm>
            <a:off x="1703070" y="3213735"/>
            <a:ext cx="8870400" cy="1419093"/>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1.4.2 热部署</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1"/>
            </p:custDataLst>
          </p:nvPr>
        </p:nvPicPr>
        <p:blipFill>
          <a:blip r:embed="rId2"/>
          <a:stretch>
            <a:fillRect/>
          </a:stretch>
        </p:blipFill>
        <p:spPr>
          <a:xfrm>
            <a:off x="944855" y="2215827"/>
            <a:ext cx="2797737" cy="3896754"/>
          </a:xfrm>
          <a:prstGeom prst="rect">
            <a:avLst/>
          </a:prstGeom>
        </p:spPr>
      </p:pic>
      <p:sp>
        <p:nvSpPr>
          <p:cNvPr id="7" name="TextBox 35"/>
          <p:cNvSpPr txBox="1">
            <a:spLocks noChangeArrowheads="1"/>
          </p:cNvSpPr>
          <p:nvPr>
            <p:custDataLst>
              <p:tags r:id="rId3"/>
            </p:custDataLst>
          </p:nvPr>
        </p:nvSpPr>
        <p:spPr bwMode="auto">
          <a:xfrm>
            <a:off x="3247306" y="1638836"/>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custDataLst>
              <p:tags r:id="rId4"/>
            </p:custDataLst>
          </p:nvPr>
        </p:nvSpPr>
        <p:spPr>
          <a:xfrm>
            <a:off x="2968547" y="1560761"/>
            <a:ext cx="2071316" cy="149294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custDataLst>
              <p:tags r:id="rId5"/>
            </p:custDataLst>
          </p:nvPr>
        </p:nvSpPr>
        <p:spPr bwMode="auto">
          <a:xfrm>
            <a:off x="3214803" y="1698161"/>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custDataLst>
              <p:tags r:id="rId6"/>
            </p:custDataLst>
          </p:nvPr>
        </p:nvSpPr>
        <p:spPr bwMode="auto">
          <a:xfrm>
            <a:off x="5815965" y="2927985"/>
            <a:ext cx="544576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热部署</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a:t>
            </a:r>
            <a:r>
              <a:rPr lang="en-US" altLang="zh-CN"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IDEA</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中实现Spring Boot项目的热部署</a:t>
            </a:r>
            <a:endPar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1.4.2 热部署</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custDataLst>
              <p:tags r:id="rId1"/>
            </p:custDataLst>
          </p:nvPr>
        </p:nvSpPr>
        <p:spPr>
          <a:xfrm>
            <a:off x="1198880" y="2166620"/>
            <a:ext cx="9794240" cy="28022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39" name="TextBox 38"/>
          <p:cNvSpPr txBox="1"/>
          <p:nvPr>
            <p:custDataLst>
              <p:tags r:id="rId2"/>
            </p:custDataLst>
          </p:nvPr>
        </p:nvSpPr>
        <p:spPr>
          <a:xfrm>
            <a:off x="1595755" y="2491105"/>
            <a:ext cx="9001125" cy="2309495"/>
          </a:xfrm>
          <a:prstGeom prst="rect">
            <a:avLst/>
          </a:prstGeom>
          <a:noFill/>
        </p:spPr>
        <p:txBody>
          <a:bodyPr wrap="square" lIns="0" tIns="0" rIns="0" bIns="0" rtlCol="0">
            <a:noAutofit/>
          </a:bodyPr>
          <a:p>
            <a:pPr indent="0" algn="just" fontAlgn="auto">
              <a:lnSpc>
                <a:spcPct val="150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在</a:t>
            </a:r>
            <a:r>
              <a:rPr sz="1800" dirty="0">
                <a:solidFill>
                  <a:schemeClr val="accent1"/>
                </a:solidFill>
                <a:latin typeface="微软雅黑" panose="020B0503020204020204" pitchFamily="34" charset="-122"/>
                <a:ea typeface="微软雅黑" panose="020B0503020204020204" pitchFamily="34" charset="-122"/>
                <a:cs typeface="+mn-ea"/>
                <a:sym typeface="+mn-lt"/>
              </a:rPr>
              <a:t>开发过程中</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，可能会不断地修改</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业务代码</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sz="1800" dirty="0">
                <a:solidFill>
                  <a:schemeClr val="accent1"/>
                </a:solidFill>
                <a:latin typeface="微软雅黑" panose="020B0503020204020204" pitchFamily="34" charset="-122"/>
                <a:ea typeface="微软雅黑" panose="020B0503020204020204" pitchFamily="34" charset="-122"/>
                <a:cs typeface="+mn-ea"/>
                <a:sym typeface="+mn-lt"/>
              </a:rPr>
              <a:t>每次修改之后</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想要测试最新的效果往往需要</a:t>
            </a:r>
            <a:r>
              <a:rPr sz="1800" dirty="0">
                <a:solidFill>
                  <a:schemeClr val="accent1"/>
                </a:solidFill>
                <a:latin typeface="微软雅黑" panose="020B0503020204020204" pitchFamily="34" charset="-122"/>
                <a:ea typeface="微软雅黑" panose="020B0503020204020204" pitchFamily="34" charset="-122"/>
                <a:cs typeface="+mn-ea"/>
                <a:sym typeface="+mn-lt"/>
              </a:rPr>
              <a:t>重启服务</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，这种重复的启动操作极大</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地</a:t>
            </a:r>
            <a:r>
              <a:rPr sz="1800" dirty="0">
                <a:solidFill>
                  <a:schemeClr val="accent1"/>
                </a:solidFill>
                <a:latin typeface="微软雅黑" panose="020B0503020204020204" pitchFamily="34" charset="-122"/>
                <a:ea typeface="微软雅黑" panose="020B0503020204020204" pitchFamily="34" charset="-122"/>
                <a:cs typeface="+mn-ea"/>
                <a:sym typeface="+mn-lt"/>
              </a:rPr>
              <a:t>降低</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了程序</a:t>
            </a:r>
            <a:r>
              <a:rPr sz="1800" dirty="0">
                <a:solidFill>
                  <a:schemeClr val="accent1"/>
                </a:solidFill>
                <a:latin typeface="微软雅黑" panose="020B0503020204020204" pitchFamily="34" charset="-122"/>
                <a:ea typeface="微软雅黑" panose="020B0503020204020204" pitchFamily="34" charset="-122"/>
                <a:cs typeface="+mn-ea"/>
                <a:sym typeface="+mn-lt"/>
              </a:rPr>
              <a:t>开发效率</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sz="1800" dirty="0">
                <a:solidFill>
                  <a:schemeClr val="accent1"/>
                </a:solidFill>
                <a:latin typeface="微软雅黑" panose="020B0503020204020204" pitchFamily="34" charset="-122"/>
                <a:ea typeface="微软雅黑" panose="020B0503020204020204" pitchFamily="34" charset="-122"/>
                <a:cs typeface="+mn-ea"/>
                <a:sym typeface="+mn-lt"/>
              </a:rPr>
              <a:t>热部署</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指的是</a:t>
            </a:r>
            <a:r>
              <a:rPr sz="1800" dirty="0">
                <a:solidFill>
                  <a:schemeClr val="accent1"/>
                </a:solidFill>
                <a:latin typeface="微软雅黑" panose="020B0503020204020204" pitchFamily="34" charset="-122"/>
                <a:ea typeface="微软雅黑" panose="020B0503020204020204" pitchFamily="34" charset="-122"/>
                <a:cs typeface="+mn-ea"/>
                <a:sym typeface="+mn-lt"/>
              </a:rPr>
              <a:t>不用重启服务</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，服务器会自己悄悄</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地</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把更新后的程序重新加载一遍。为了</a:t>
            </a:r>
            <a:r>
              <a:rPr sz="1800" dirty="0">
                <a:solidFill>
                  <a:schemeClr val="accent1"/>
                </a:solidFill>
                <a:latin typeface="微软雅黑" panose="020B0503020204020204" pitchFamily="34" charset="-122"/>
                <a:ea typeface="微软雅黑" panose="020B0503020204020204" pitchFamily="34" charset="-122"/>
                <a:cs typeface="+mn-ea"/>
                <a:sym typeface="+mn-lt"/>
              </a:rPr>
              <a:t>提高开发效率</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just" fontAlgn="auto">
              <a:lnSpc>
                <a:spcPct val="150000"/>
              </a:lnSpc>
              <a:buClrTx/>
              <a:buSzTx/>
              <a:buFontTx/>
            </a:pPr>
            <a:r>
              <a:rPr sz="1800" dirty="0">
                <a:solidFill>
                  <a:schemeClr val="accent1"/>
                </a:solidFill>
                <a:latin typeface="微软雅黑" panose="020B0503020204020204" pitchFamily="34" charset="-122"/>
                <a:ea typeface="微软雅黑" panose="020B0503020204020204" pitchFamily="34" charset="-122"/>
                <a:cs typeface="+mn-ea"/>
                <a:sym typeface="+mn-lt"/>
              </a:rPr>
              <a:t>Spring Boot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框架</a:t>
            </a:r>
            <a:r>
              <a:rPr sz="1800" dirty="0">
                <a:solidFill>
                  <a:schemeClr val="accent1"/>
                </a:solidFill>
                <a:latin typeface="微软雅黑" panose="020B0503020204020204" pitchFamily="34" charset="-122"/>
                <a:ea typeface="微软雅黑" panose="020B0503020204020204" pitchFamily="34" charset="-122"/>
                <a:cs typeface="+mn-ea"/>
                <a:sym typeface="+mn-lt"/>
              </a:rPr>
              <a:t>提供</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了进行</a:t>
            </a:r>
            <a:r>
              <a:rPr sz="1800" dirty="0">
                <a:solidFill>
                  <a:schemeClr val="accent1"/>
                </a:solidFill>
                <a:latin typeface="微软雅黑" panose="020B0503020204020204" pitchFamily="34" charset="-122"/>
                <a:ea typeface="微软雅黑" panose="020B0503020204020204" pitchFamily="34" charset="-122"/>
                <a:cs typeface="+mn-ea"/>
                <a:sym typeface="+mn-lt"/>
              </a:rPr>
              <a:t>热部署的依赖</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，用于进行项目热部署。下面在chapter01项目基础上讲解如何进行热部署</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0" name="矩形 93"/>
          <p:cNvSpPr/>
          <p:nvPr>
            <p:custDataLst>
              <p:tags r:id="rId3"/>
            </p:custDataLst>
          </p:nvPr>
        </p:nvSpPr>
        <p:spPr>
          <a:xfrm>
            <a:off x="1148715" y="210693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41" name="矩形 93"/>
          <p:cNvSpPr/>
          <p:nvPr>
            <p:custDataLst>
              <p:tags r:id="rId4"/>
            </p:custDataLst>
          </p:nvPr>
        </p:nvSpPr>
        <p:spPr>
          <a:xfrm rot="10800000">
            <a:off x="10596880" y="4469765"/>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1.4.2 热部署</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9" name="组合 8"/>
          <p:cNvGrpSpPr/>
          <p:nvPr/>
        </p:nvGrpSpPr>
        <p:grpSpPr>
          <a:xfrm>
            <a:off x="1128395" y="1106170"/>
            <a:ext cx="2242820" cy="476885"/>
            <a:chOff x="948323" y="1797999"/>
            <a:chExt cx="3151343" cy="476885"/>
          </a:xfrm>
        </p:grpSpPr>
        <p:sp>
          <p:nvSpPr>
            <p:cNvPr id="10" name="矩形: 圆角 6"/>
            <p:cNvSpPr/>
            <p:nvPr>
              <p:custDataLst>
                <p:tags r:id="rId1"/>
              </p:custDataLst>
            </p:nvPr>
          </p:nvSpPr>
          <p:spPr>
            <a:xfrm>
              <a:off x="979276" y="1813239"/>
              <a:ext cx="312039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948323" y="1797999"/>
              <a:ext cx="305435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1．添加热部署依赖</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grpSp>
        <p:nvGrpSpPr>
          <p:cNvPr id="7" name="组合 8"/>
          <p:cNvGrpSpPr/>
          <p:nvPr/>
        </p:nvGrpSpPr>
        <p:grpSpPr bwMode="auto">
          <a:xfrm>
            <a:off x="983615" y="2788285"/>
            <a:ext cx="10175875" cy="2097405"/>
            <a:chOff x="778520" y="2283718"/>
            <a:chExt cx="9996664" cy="3392174"/>
          </a:xfrm>
        </p:grpSpPr>
        <p:sp>
          <p:nvSpPr>
            <p:cNvPr id="8" name="矩形 7"/>
            <p:cNvSpPr/>
            <p:nvPr>
              <p:custDataLst>
                <p:tags r:id="rId3"/>
              </p:custDataLst>
            </p:nvPr>
          </p:nvSpPr>
          <p:spPr>
            <a:xfrm>
              <a:off x="778520" y="2283718"/>
              <a:ext cx="9996664" cy="33921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2" name="矩形 1"/>
            <p:cNvSpPr/>
            <p:nvPr>
              <p:custDataLst>
                <p:tags r:id="rId4"/>
              </p:custDataLst>
            </p:nvPr>
          </p:nvSpPr>
          <p:spPr>
            <a:xfrm>
              <a:off x="1560458" y="2309032"/>
              <a:ext cx="4930208" cy="3134398"/>
            </a:xfrm>
            <a:prstGeom prst="rect">
              <a:avLst/>
            </a:prstGeom>
          </p:spPr>
          <p:txBody>
            <a:bodyPr wrap="square">
              <a:spAutoFit/>
            </a:bodyPr>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 热部署依赖 --&gt;</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&lt;dependency&gt;</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&lt;groupId&gt;org.springframework.boot&lt;/groupId&gt;</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&lt;artifactId&gt;</a:t>
              </a:r>
              <a:r>
                <a:rPr sz="1600" dirty="0">
                  <a:solidFill>
                    <a:schemeClr val="accent1"/>
                  </a:solidFill>
                  <a:latin typeface="微软雅黑" panose="020B0503020204020204" pitchFamily="34" charset="-122"/>
                  <a:ea typeface="微软雅黑" panose="020B0503020204020204" pitchFamily="34" charset="-122"/>
                  <a:cs typeface="+mn-ea"/>
                  <a:sym typeface="+mn-ea"/>
                </a:rPr>
                <a:t>spring-boot-devtools</a:t>
              </a: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&lt;/dependency&gt;</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grpSp>
      <p:sp>
        <p:nvSpPr>
          <p:cNvPr id="100" name="文本框 99"/>
          <p:cNvSpPr txBox="1"/>
          <p:nvPr/>
        </p:nvSpPr>
        <p:spPr>
          <a:xfrm>
            <a:off x="982980" y="1873885"/>
            <a:ext cx="10265410" cy="506730"/>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在Spring Boot项目进行热部署测试之前，需要先在项目的</a:t>
            </a:r>
            <a:r>
              <a:rPr sz="1800" b="0" dirty="0">
                <a:solidFill>
                  <a:schemeClr val="accent1"/>
                </a:solidFill>
                <a:latin typeface="微软雅黑" panose="020B0503020204020204" pitchFamily="34" charset="-122"/>
                <a:ea typeface="微软雅黑" panose="020B0503020204020204" pitchFamily="34" charset="-122"/>
                <a:cs typeface="+mn-ea"/>
              </a:rPr>
              <a:t>pom.xml</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文件中</a:t>
            </a:r>
            <a:r>
              <a:rPr sz="1800" b="0" dirty="0">
                <a:solidFill>
                  <a:schemeClr val="accent1"/>
                </a:solidFill>
                <a:latin typeface="微软雅黑" panose="020B0503020204020204" pitchFamily="34" charset="-122"/>
                <a:ea typeface="微软雅黑" panose="020B0503020204020204" pitchFamily="34" charset="-122"/>
                <a:cs typeface="+mn-ea"/>
              </a:rPr>
              <a:t>添加热部署依赖</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1.4.2 热部署</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9" name="组合 8"/>
          <p:cNvGrpSpPr/>
          <p:nvPr/>
        </p:nvGrpSpPr>
        <p:grpSpPr>
          <a:xfrm>
            <a:off x="1090295" y="1106170"/>
            <a:ext cx="2297430" cy="476885"/>
            <a:chOff x="948323" y="1797999"/>
            <a:chExt cx="3151343" cy="476885"/>
          </a:xfrm>
        </p:grpSpPr>
        <p:sp>
          <p:nvSpPr>
            <p:cNvPr id="10" name="矩形: 圆角 6"/>
            <p:cNvSpPr/>
            <p:nvPr>
              <p:custDataLst>
                <p:tags r:id="rId1"/>
              </p:custDataLst>
            </p:nvPr>
          </p:nvSpPr>
          <p:spPr>
            <a:xfrm>
              <a:off x="979276" y="1813239"/>
              <a:ext cx="312039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948323" y="1797999"/>
              <a:ext cx="305435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2．设置启动热部署</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3" name="文本框 2"/>
          <p:cNvSpPr txBox="1"/>
          <p:nvPr>
            <p:custDataLst>
              <p:tags r:id="rId3"/>
            </p:custDataLst>
          </p:nvPr>
        </p:nvSpPr>
        <p:spPr>
          <a:xfrm>
            <a:off x="982345" y="1974215"/>
            <a:ext cx="3716655" cy="3412490"/>
          </a:xfrm>
          <a:prstGeom prst="rect">
            <a:avLst/>
          </a:prstGeom>
          <a:noFill/>
          <a:ln w="9525">
            <a:noFill/>
          </a:ln>
        </p:spPr>
        <p:txBody>
          <a:bodyPr wrap="square">
            <a:spAutoFit/>
          </a:bodyPr>
          <a:p>
            <a:pPr indent="0" fontAlgn="auto">
              <a:lnSpc>
                <a:spcPct val="120000"/>
              </a:lnSpc>
            </a:pP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在IDEA的菜单栏中依次选择“</a:t>
            </a:r>
            <a:r>
              <a:rPr sz="1800" b="0" dirty="0">
                <a:solidFill>
                  <a:schemeClr val="accent1"/>
                </a:solidFill>
                <a:latin typeface="微软雅黑" panose="020B0503020204020204" pitchFamily="34" charset="-122"/>
                <a:ea typeface="微软雅黑" panose="020B0503020204020204" pitchFamily="34" charset="-122"/>
                <a:cs typeface="+mn-ea"/>
              </a:rPr>
              <a:t>File”→“Settings”</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，进入IDEA的</a:t>
            </a:r>
            <a:r>
              <a:rPr sz="1800" b="0" dirty="0">
                <a:solidFill>
                  <a:schemeClr val="accent1"/>
                </a:solidFill>
                <a:latin typeface="微软雅黑" panose="020B0503020204020204" pitchFamily="34" charset="-122"/>
                <a:ea typeface="微软雅黑" panose="020B0503020204020204" pitchFamily="34" charset="-122"/>
                <a:cs typeface="+mn-ea"/>
              </a:rPr>
              <a:t>设置对话框</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，然后选择</a:t>
            </a:r>
            <a:r>
              <a:rPr sz="1800" b="0" dirty="0">
                <a:solidFill>
                  <a:schemeClr val="accent1"/>
                </a:solidFill>
                <a:latin typeface="微软雅黑" panose="020B0503020204020204" pitchFamily="34" charset="-122"/>
                <a:ea typeface="微软雅黑" panose="020B0503020204020204" pitchFamily="34" charset="-122"/>
                <a:cs typeface="+mn-ea"/>
              </a:rPr>
              <a:t>“Build，Execution，Deployment”</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sz="1800" b="0" dirty="0">
                <a:solidFill>
                  <a:schemeClr val="accent1"/>
                </a:solidFill>
                <a:latin typeface="微软雅黑" panose="020B0503020204020204" pitchFamily="34" charset="-122"/>
                <a:ea typeface="微软雅黑" panose="020B0503020204020204" pitchFamily="34" charset="-122"/>
                <a:cs typeface="+mn-ea"/>
              </a:rPr>
              <a:t>“Compiler”</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选项</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20000"/>
              </a:lnSpc>
            </a:pPr>
            <a:r>
              <a:rPr lang="en-US" altLang="zh-CN"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在右侧勾选“</a:t>
            </a:r>
            <a:r>
              <a:rPr sz="1800" dirty="0">
                <a:solidFill>
                  <a:schemeClr val="accent1"/>
                </a:solidFill>
                <a:latin typeface="微软雅黑" panose="020B0503020204020204" pitchFamily="34" charset="-122"/>
                <a:ea typeface="微软雅黑" panose="020B0503020204020204" pitchFamily="34" charset="-122"/>
                <a:cs typeface="+mn-ea"/>
                <a:sym typeface="+mn-ea"/>
              </a:rPr>
              <a:t>Build project automatically”选项</a:t>
            </a:r>
            <a:r>
              <a:rPr lang="en-US" altLang="zh-CN"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将项目设置为</a:t>
            </a:r>
            <a:r>
              <a:rPr sz="1800" dirty="0">
                <a:solidFill>
                  <a:schemeClr val="accent1"/>
                </a:solidFill>
                <a:latin typeface="微软雅黑" panose="020B0503020204020204" pitchFamily="34" charset="-122"/>
                <a:ea typeface="微软雅黑" panose="020B0503020204020204" pitchFamily="34" charset="-122"/>
                <a:cs typeface="+mn-ea"/>
                <a:sym typeface="+mn-ea"/>
              </a:rPr>
              <a:t>自动编译</a:t>
            </a:r>
            <a:r>
              <a:rPr lang="en-US" altLang="zh-CN"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，然后单击“Apply”→“OK”按钮</a:t>
            </a:r>
            <a:r>
              <a:rPr sz="1800" dirty="0">
                <a:solidFill>
                  <a:schemeClr val="accent1"/>
                </a:solidFill>
                <a:latin typeface="微软雅黑" panose="020B0503020204020204" pitchFamily="34" charset="-122"/>
                <a:ea typeface="微软雅黑" panose="020B0503020204020204" pitchFamily="34" charset="-122"/>
                <a:cs typeface="+mn-ea"/>
                <a:sym typeface="+mn-ea"/>
              </a:rPr>
              <a:t>保存设置</a:t>
            </a:r>
            <a:r>
              <a:rPr lang="en-US" altLang="zh-CN"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1800" b="0" dirty="0">
              <a:solidFill>
                <a:schemeClr val="accent1"/>
              </a:solidFill>
              <a:latin typeface="微软雅黑" panose="020B0503020204020204" pitchFamily="34" charset="-122"/>
              <a:ea typeface="微软雅黑" panose="020B0503020204020204" pitchFamily="34" charset="-122"/>
              <a:cs typeface="+mn-ea"/>
            </a:endParaRPr>
          </a:p>
        </p:txBody>
      </p:sp>
      <p:pic>
        <p:nvPicPr>
          <p:cNvPr id="23" name="图片 8"/>
          <p:cNvPicPr>
            <a:picLocks noChangeAspect="1"/>
          </p:cNvPicPr>
          <p:nvPr>
            <p:custDataLst>
              <p:tags r:id="rId4"/>
            </p:custDataLst>
          </p:nvPr>
        </p:nvPicPr>
        <p:blipFill>
          <a:blip r:embed="rId5"/>
          <a:stretch>
            <a:fillRect/>
          </a:stretch>
        </p:blipFill>
        <p:spPr>
          <a:xfrm>
            <a:off x="5015547" y="1570990"/>
            <a:ext cx="6346800" cy="4055707"/>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1.4.2 热部署</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9" name="组合 8"/>
          <p:cNvGrpSpPr/>
          <p:nvPr/>
        </p:nvGrpSpPr>
        <p:grpSpPr>
          <a:xfrm>
            <a:off x="1090295" y="1106170"/>
            <a:ext cx="2297430" cy="476885"/>
            <a:chOff x="948323" y="1797999"/>
            <a:chExt cx="3151343" cy="476885"/>
          </a:xfrm>
        </p:grpSpPr>
        <p:sp>
          <p:nvSpPr>
            <p:cNvPr id="10" name="矩形: 圆角 6"/>
            <p:cNvSpPr/>
            <p:nvPr>
              <p:custDataLst>
                <p:tags r:id="rId1"/>
              </p:custDataLst>
            </p:nvPr>
          </p:nvSpPr>
          <p:spPr>
            <a:xfrm>
              <a:off x="979276" y="1813239"/>
              <a:ext cx="312039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948323" y="1797999"/>
              <a:ext cx="305435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2．设置启动热部署</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3" name="文本框 2"/>
          <p:cNvSpPr txBox="1"/>
          <p:nvPr>
            <p:custDataLst>
              <p:tags r:id="rId3"/>
            </p:custDataLst>
          </p:nvPr>
        </p:nvSpPr>
        <p:spPr>
          <a:xfrm>
            <a:off x="982345" y="1974215"/>
            <a:ext cx="3716655" cy="3412490"/>
          </a:xfrm>
          <a:prstGeom prst="rect">
            <a:avLst/>
          </a:prstGeom>
          <a:noFill/>
          <a:ln w="9525">
            <a:noFill/>
          </a:ln>
        </p:spPr>
        <p:txBody>
          <a:bodyPr wrap="square">
            <a:spAutoFit/>
          </a:bodyPr>
          <a:p>
            <a:pPr algn="l" fontAlgn="auto">
              <a:lnSpc>
                <a:spcPct val="120000"/>
              </a:lnSpc>
              <a:buClrTx/>
              <a:buSzTx/>
              <a:buFontTx/>
            </a:pPr>
            <a:r>
              <a:rPr lang="en-US" altLang="zh-CN"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IDEA的</a:t>
            </a:r>
            <a:r>
              <a:rPr sz="1800" dirty="0">
                <a:solidFill>
                  <a:schemeClr val="accent1"/>
                </a:solidFill>
                <a:latin typeface="微软雅黑" panose="020B0503020204020204" pitchFamily="34" charset="-122"/>
                <a:ea typeface="微软雅黑" panose="020B0503020204020204" pitchFamily="34" charset="-122"/>
                <a:cs typeface="+mn-ea"/>
                <a:sym typeface="+mn-ea"/>
              </a:rPr>
              <a:t>设置对话框</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中，选中</a:t>
            </a:r>
            <a:r>
              <a:rPr sz="1800" b="0" dirty="0">
                <a:solidFill>
                  <a:schemeClr val="accent1"/>
                </a:solidFill>
                <a:latin typeface="微软雅黑" panose="020B0503020204020204" pitchFamily="34" charset="-122"/>
                <a:ea typeface="微软雅黑" panose="020B0503020204020204" pitchFamily="34" charset="-122"/>
                <a:cs typeface="+mn-ea"/>
              </a:rPr>
              <a:t>“Advanced Settings”</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选项</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20000"/>
              </a:lnSpc>
              <a:buClrTx/>
              <a:buSzTx/>
              <a:buFontTx/>
            </a:pP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fontAlgn="auto">
              <a:lnSpc>
                <a:spcPct val="120000"/>
              </a:lnSpc>
              <a:buClrTx/>
              <a:buSzTx/>
              <a:buFontTx/>
            </a:pP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在右侧勾选</a:t>
            </a:r>
            <a:r>
              <a:rPr sz="1800" b="0" dirty="0">
                <a:solidFill>
                  <a:schemeClr val="accent1"/>
                </a:solidFill>
                <a:latin typeface="微软雅黑" panose="020B0503020204020204" pitchFamily="34" charset="-122"/>
                <a:ea typeface="微软雅黑" panose="020B0503020204020204" pitchFamily="34" charset="-122"/>
                <a:cs typeface="+mn-ea"/>
              </a:rPr>
              <a:t>“Compiler”</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下的</a:t>
            </a:r>
            <a:r>
              <a:rPr sz="1800" b="0" dirty="0">
                <a:solidFill>
                  <a:schemeClr val="accent1"/>
                </a:solidFill>
                <a:latin typeface="微软雅黑" panose="020B0503020204020204" pitchFamily="34" charset="-122"/>
                <a:ea typeface="微软雅黑" panose="020B0503020204020204" pitchFamily="34" charset="-122"/>
                <a:cs typeface="+mn-ea"/>
              </a:rPr>
              <a:t>“Allow auto-make to start even if developed application is currently running”</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选项，</a:t>
            </a:r>
            <a:r>
              <a:rPr sz="1800" b="0" dirty="0">
                <a:solidFill>
                  <a:schemeClr val="accent1"/>
                </a:solidFill>
                <a:latin typeface="微软雅黑" panose="020B0503020204020204" pitchFamily="34" charset="-122"/>
                <a:ea typeface="微软雅黑" panose="020B0503020204020204" pitchFamily="34" charset="-122"/>
                <a:cs typeface="+mn-ea"/>
              </a:rPr>
              <a:t>允许自动启动</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当前正在运行的应用程序，然后单击“Apply”→“OK”按钮</a:t>
            </a:r>
            <a:r>
              <a:rPr sz="1800" b="0" dirty="0">
                <a:solidFill>
                  <a:schemeClr val="accent1"/>
                </a:solidFill>
                <a:latin typeface="微软雅黑" panose="020B0503020204020204" pitchFamily="34" charset="-122"/>
                <a:ea typeface="微软雅黑" panose="020B0503020204020204" pitchFamily="34" charset="-122"/>
                <a:cs typeface="+mn-ea"/>
              </a:rPr>
              <a:t>保存设置</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4" name="图片 9"/>
          <p:cNvPicPr>
            <a:picLocks noChangeAspect="1"/>
          </p:cNvPicPr>
          <p:nvPr>
            <p:custDataLst>
              <p:tags r:id="rId4"/>
            </p:custDataLst>
          </p:nvPr>
        </p:nvPicPr>
        <p:blipFill>
          <a:blip r:embed="rId5"/>
          <a:stretch>
            <a:fillRect/>
          </a:stretch>
        </p:blipFill>
        <p:spPr>
          <a:xfrm>
            <a:off x="4656772" y="1615440"/>
            <a:ext cx="6706800" cy="4285754"/>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1.4.2 热部署</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984250" y="1844675"/>
            <a:ext cx="10337800" cy="506730"/>
          </a:xfrm>
          <a:prstGeom prst="rect">
            <a:avLst/>
          </a:prstGeom>
          <a:noFill/>
          <a:ln w="9525">
            <a:noFill/>
          </a:ln>
        </p:spPr>
        <p:txBody>
          <a:bodyPr wrap="square">
            <a:spAutoFit/>
          </a:bodyPr>
          <a:p>
            <a:pPr algn="l">
              <a:lnSpc>
                <a:spcPct val="150000"/>
              </a:lnSpc>
              <a:buClrTx/>
              <a:buSzTx/>
              <a:buFontTx/>
            </a:pPr>
            <a:r>
              <a:rPr sz="1800" b="0" dirty="0">
                <a:solidFill>
                  <a:schemeClr val="accent1"/>
                </a:solidFill>
                <a:latin typeface="微软雅黑" panose="020B0503020204020204" pitchFamily="34" charset="-122"/>
                <a:ea typeface="微软雅黑" panose="020B0503020204020204" pitchFamily="34" charset="-122"/>
                <a:cs typeface="+mn-ea"/>
              </a:rPr>
              <a:t>启动chapter01项目</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，在浏览器中</a:t>
            </a:r>
            <a:r>
              <a:rPr sz="1800" b="0" dirty="0">
                <a:solidFill>
                  <a:schemeClr val="accent1"/>
                </a:solidFill>
                <a:latin typeface="微软雅黑" panose="020B0503020204020204" pitchFamily="34" charset="-122"/>
                <a:ea typeface="微软雅黑" panose="020B0503020204020204" pitchFamily="34" charset="-122"/>
                <a:cs typeface="+mn-ea"/>
              </a:rPr>
              <a:t>访问“http://localhost:8080/first”</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组合 1"/>
          <p:cNvGrpSpPr/>
          <p:nvPr/>
        </p:nvGrpSpPr>
        <p:grpSpPr>
          <a:xfrm>
            <a:off x="1137285" y="1177925"/>
            <a:ext cx="2310130" cy="476885"/>
            <a:chOff x="979276" y="1797999"/>
            <a:chExt cx="3120390" cy="476885"/>
          </a:xfrm>
        </p:grpSpPr>
        <p:sp>
          <p:nvSpPr>
            <p:cNvPr id="10" name="矩形: 圆角 6"/>
            <p:cNvSpPr/>
            <p:nvPr>
              <p:custDataLst>
                <p:tags r:id="rId1"/>
              </p:custDataLst>
            </p:nvPr>
          </p:nvSpPr>
          <p:spPr>
            <a:xfrm>
              <a:off x="979276" y="1813239"/>
              <a:ext cx="312039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995786" y="1797999"/>
              <a:ext cx="305435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3．热部署效果测试</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pic>
        <p:nvPicPr>
          <p:cNvPr id="25" name="图片 10"/>
          <p:cNvPicPr>
            <a:picLocks noChangeAspect="1"/>
          </p:cNvPicPr>
          <p:nvPr>
            <p:custDataLst>
              <p:tags r:id="rId3"/>
            </p:custDataLst>
          </p:nvPr>
        </p:nvPicPr>
        <p:blipFill>
          <a:blip r:embed="rId4"/>
          <a:stretch>
            <a:fillRect/>
          </a:stretch>
        </p:blipFill>
        <p:spPr>
          <a:xfrm>
            <a:off x="1846580" y="2717800"/>
            <a:ext cx="8870400" cy="239578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3823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1.4.2 热部署</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984250" y="1844675"/>
            <a:ext cx="10337800" cy="1753235"/>
          </a:xfrm>
          <a:prstGeom prst="rect">
            <a:avLst/>
          </a:prstGeom>
          <a:noFill/>
          <a:ln w="9525">
            <a:noFill/>
          </a:ln>
        </p:spPr>
        <p:txBody>
          <a:bodyPr wrap="square">
            <a:spAutoFit/>
          </a:bodyPr>
          <a:p>
            <a:pPr algn="l">
              <a:lnSpc>
                <a:spcPct val="150000"/>
              </a:lnSpc>
              <a:buClrTx/>
              <a:buSzTx/>
              <a:buFontTx/>
            </a:pPr>
            <a:r>
              <a:rPr sz="1800" b="0" dirty="0">
                <a:solidFill>
                  <a:schemeClr val="accent1"/>
                </a:solidFill>
                <a:latin typeface="微软雅黑" panose="020B0503020204020204" pitchFamily="34" charset="-122"/>
                <a:ea typeface="微软雅黑" panose="020B0503020204020204" pitchFamily="34" charset="-122"/>
                <a:cs typeface="+mn-ea"/>
              </a:rPr>
              <a:t>启动chapter01项目</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，在浏览器</a:t>
            </a:r>
            <a:r>
              <a:rPr sz="1800" b="0" dirty="0">
                <a:solidFill>
                  <a:schemeClr val="accent1"/>
                </a:solidFill>
                <a:latin typeface="微软雅黑" panose="020B0503020204020204" pitchFamily="34" charset="-122"/>
                <a:ea typeface="微软雅黑" panose="020B0503020204020204" pitchFamily="34" charset="-122"/>
                <a:cs typeface="+mn-ea"/>
              </a:rPr>
              <a:t>访问“http://localhost:8080/first”</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为了</a:t>
            </a:r>
            <a:r>
              <a:rPr sz="1800" b="0" dirty="0">
                <a:solidFill>
                  <a:schemeClr val="accent1"/>
                </a:solidFill>
                <a:latin typeface="微软雅黑" panose="020B0503020204020204" pitchFamily="34" charset="-122"/>
                <a:ea typeface="微软雅黑" panose="020B0503020204020204" pitchFamily="34" charset="-122"/>
                <a:cs typeface="+mn-ea"/>
              </a:rPr>
              <a:t>测试</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配置的</a:t>
            </a:r>
            <a:r>
              <a:rPr sz="1800" b="0" dirty="0">
                <a:solidFill>
                  <a:schemeClr val="accent1"/>
                </a:solidFill>
                <a:latin typeface="微软雅黑" panose="020B0503020204020204" pitchFamily="34" charset="-122"/>
                <a:ea typeface="微软雅黑" panose="020B0503020204020204" pitchFamily="34" charset="-122"/>
                <a:cs typeface="+mn-ea"/>
              </a:rPr>
              <a:t>热部署是否有效</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，接下来，在不关闭当前项目的情况下，将</a:t>
            </a:r>
            <a:r>
              <a:rPr sz="1800" b="0" dirty="0">
                <a:solidFill>
                  <a:schemeClr val="accent1"/>
                </a:solidFill>
                <a:latin typeface="微软雅黑" panose="020B0503020204020204" pitchFamily="34" charset="-122"/>
                <a:ea typeface="微软雅黑" panose="020B0503020204020204" pitchFamily="34" charset="-122"/>
                <a:cs typeface="+mn-ea"/>
              </a:rPr>
              <a:t>HelloController类</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a:t>
            </a:r>
            <a:r>
              <a:rPr sz="1800" b="0" dirty="0">
                <a:solidFill>
                  <a:schemeClr val="accent1"/>
                </a:solidFill>
                <a:latin typeface="微软雅黑" panose="020B0503020204020204" pitchFamily="34" charset="-122"/>
                <a:ea typeface="微软雅黑" panose="020B0503020204020204" pitchFamily="34" charset="-122"/>
                <a:cs typeface="+mn-ea"/>
              </a:rPr>
              <a:t>index()方法</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sz="1800" b="0" dirty="0">
                <a:solidFill>
                  <a:schemeClr val="accent1"/>
                </a:solidFill>
                <a:latin typeface="微软雅黑" panose="020B0503020204020204" pitchFamily="34" charset="-122"/>
                <a:ea typeface="微软雅黑" panose="020B0503020204020204" pitchFamily="34" charset="-122"/>
                <a:cs typeface="+mn-ea"/>
              </a:rPr>
              <a:t>返回值修改</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为</a:t>
            </a:r>
            <a:r>
              <a:rPr sz="1800" b="0" dirty="0">
                <a:solidFill>
                  <a:schemeClr val="accent1"/>
                </a:solidFill>
                <a:latin typeface="微软雅黑" panose="020B0503020204020204" pitchFamily="34" charset="-122"/>
                <a:ea typeface="微软雅黑" panose="020B0503020204020204" pitchFamily="34" charset="-122"/>
                <a:cs typeface="+mn-ea"/>
              </a:rPr>
              <a:t>“</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Welcome to Spring Boot Application!---developed”。</a:t>
            </a:r>
            <a:r>
              <a:rPr sz="1800" b="0" dirty="0">
                <a:solidFill>
                  <a:schemeClr val="accent1"/>
                </a:solidFill>
                <a:latin typeface="微软雅黑" panose="020B0503020204020204" pitchFamily="34" charset="-122"/>
                <a:ea typeface="微软雅黑" panose="020B0503020204020204" pitchFamily="34" charset="-122"/>
                <a:cs typeface="+mn-ea"/>
              </a:rPr>
              <a:t>5秒后刷新</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浏览器页面。</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组合 1"/>
          <p:cNvGrpSpPr/>
          <p:nvPr/>
        </p:nvGrpSpPr>
        <p:grpSpPr>
          <a:xfrm>
            <a:off x="1137285" y="1177925"/>
            <a:ext cx="2310130" cy="476885"/>
            <a:chOff x="979276" y="1797999"/>
            <a:chExt cx="3120390" cy="476885"/>
          </a:xfrm>
        </p:grpSpPr>
        <p:sp>
          <p:nvSpPr>
            <p:cNvPr id="10" name="矩形: 圆角 6"/>
            <p:cNvSpPr/>
            <p:nvPr>
              <p:custDataLst>
                <p:tags r:id="rId1"/>
              </p:custDataLst>
            </p:nvPr>
          </p:nvSpPr>
          <p:spPr>
            <a:xfrm>
              <a:off x="979276" y="1813239"/>
              <a:ext cx="312039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995786" y="1797999"/>
              <a:ext cx="3054350"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3．热部署效果测试</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pic>
        <p:nvPicPr>
          <p:cNvPr id="26" name="图片 11"/>
          <p:cNvPicPr>
            <a:picLocks noChangeAspect="1"/>
          </p:cNvPicPr>
          <p:nvPr>
            <p:custDataLst>
              <p:tags r:id="rId3"/>
            </p:custDataLst>
          </p:nvPr>
        </p:nvPicPr>
        <p:blipFill>
          <a:blip r:embed="rId4"/>
          <a:stretch>
            <a:fillRect/>
          </a:stretch>
        </p:blipFill>
        <p:spPr>
          <a:xfrm>
            <a:off x="1846580" y="3789680"/>
            <a:ext cx="8870400" cy="2395788"/>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5031667" y="2727236"/>
            <a:ext cx="6013520" cy="1445260"/>
          </a:xfrm>
          <a:prstGeom prst="rect">
            <a:avLst/>
          </a:prstGeom>
          <a:noFill/>
        </p:spPr>
        <p:txBody>
          <a:bodyPr wrap="square" lIns="91443" tIns="45720" rIns="91443" bIns="45720" rtlCol="0">
            <a:spAutoFit/>
          </a:bodyPr>
          <a:lstStyle/>
          <a:p>
            <a:r>
              <a:rPr sz="4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Boot项目打包和运行</a:t>
            </a:r>
            <a:endParaRPr sz="4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2062480" y="2997835"/>
            <a:ext cx="1398905" cy="768350"/>
          </a:xfrm>
          <a:prstGeom prst="rect">
            <a:avLst/>
          </a:prstGeom>
          <a:noFill/>
        </p:spPr>
        <p:txBody>
          <a:bodyPr wrap="square" lIns="91443" tIns="45720" rIns="91443" bIns="45720" rtlCol="0">
            <a:spAutoFit/>
          </a:bodyPr>
          <a:lstStyle/>
          <a:p>
            <a:r>
              <a:rPr lang="en-US" sz="4400" b="1" dirty="0">
                <a:solidFill>
                  <a:schemeClr val="bg1"/>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1.5</a:t>
            </a:r>
            <a:endParaRPr lang="en-US" sz="4400" b="1"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Spring Boot项目打包和运行</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custDataLst>
              <p:tags r:id="rId1"/>
            </p:custDataLst>
          </p:nvPr>
        </p:nvSpPr>
        <p:spPr>
          <a:xfrm>
            <a:off x="1198880" y="2166620"/>
            <a:ext cx="9794240" cy="30226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39" name="TextBox 38"/>
          <p:cNvSpPr txBox="1"/>
          <p:nvPr>
            <p:custDataLst>
              <p:tags r:id="rId2"/>
            </p:custDataLst>
          </p:nvPr>
        </p:nvSpPr>
        <p:spPr>
          <a:xfrm>
            <a:off x="1595755" y="2453005"/>
            <a:ext cx="9001125" cy="2550795"/>
          </a:xfrm>
          <a:prstGeom prst="rect">
            <a:avLst/>
          </a:prstGeom>
          <a:noFill/>
        </p:spPr>
        <p:txBody>
          <a:bodyPr wrap="square" lIns="0" tIns="0" rIns="0" bIns="0" rtlCol="0">
            <a:noAutofit/>
          </a:bodyPr>
          <a:p>
            <a:pPr algn="just" fontAlgn="auto">
              <a:lnSpc>
                <a:spcPct val="150000"/>
              </a:lnSpc>
              <a:buClrTx/>
              <a:buSzTx/>
              <a:buFontTx/>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在实际开发中，通常项目完成后不会将源代码公布给所有人，而是将项目和其依赖的组件组织成一个可执行文件分发到目标系统上运行或者交付给其他人使用，这个组织的过程也称为</a:t>
            </a:r>
            <a:r>
              <a:rPr sz="1800" dirty="0">
                <a:solidFill>
                  <a:schemeClr val="accent1"/>
                </a:solidFill>
                <a:latin typeface="微软雅黑" panose="020B0503020204020204" pitchFamily="34" charset="-122"/>
                <a:ea typeface="微软雅黑" panose="020B0503020204020204" pitchFamily="34" charset="-122"/>
                <a:cs typeface="+mn-ea"/>
                <a:sym typeface="+mn-lt"/>
              </a:rPr>
              <a:t>打包</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just" fontAlgn="auto">
              <a:lnSpc>
                <a:spcPct val="150000"/>
              </a:lnSpc>
              <a:buClrTx/>
              <a:buSzTx/>
              <a:buFontTx/>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项目打包后在其他环境可以很</a:t>
            </a:r>
            <a:r>
              <a:rPr sz="1800" dirty="0">
                <a:solidFill>
                  <a:schemeClr val="accent1"/>
                </a:solidFill>
                <a:latin typeface="微软雅黑" panose="020B0503020204020204" pitchFamily="34" charset="-122"/>
                <a:ea typeface="微软雅黑" panose="020B0503020204020204" pitchFamily="34" charset="-122"/>
                <a:cs typeface="+mn-ea"/>
                <a:sym typeface="+mn-lt"/>
              </a:rPr>
              <a:t>方便</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的</a:t>
            </a:r>
            <a:r>
              <a:rPr sz="1800" dirty="0">
                <a:solidFill>
                  <a:schemeClr val="accent1"/>
                </a:solidFill>
                <a:latin typeface="微软雅黑" panose="020B0503020204020204" pitchFamily="34" charset="-122"/>
                <a:ea typeface="微软雅黑" panose="020B0503020204020204" pitchFamily="34" charset="-122"/>
                <a:cs typeface="+mn-ea"/>
                <a:sym typeface="+mn-lt"/>
              </a:rPr>
              <a:t>运行</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Boot项目打包时通常会被创建为</a:t>
            </a:r>
            <a:r>
              <a:rPr sz="1800" dirty="0">
                <a:solidFill>
                  <a:schemeClr val="accent1"/>
                </a:solidFill>
                <a:latin typeface="微软雅黑" panose="020B0503020204020204" pitchFamily="34" charset="-122"/>
                <a:ea typeface="微软雅黑" panose="020B0503020204020204" pitchFamily="34" charset="-122"/>
                <a:cs typeface="+mn-ea"/>
                <a:sym typeface="+mn-lt"/>
              </a:rPr>
              <a:t>可执行的JAR包</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或</a:t>
            </a:r>
            <a:r>
              <a:rPr sz="1800" dirty="0">
                <a:solidFill>
                  <a:schemeClr val="accent1"/>
                </a:solidFill>
                <a:latin typeface="微软雅黑" panose="020B0503020204020204" pitchFamily="34" charset="-122"/>
                <a:ea typeface="微软雅黑" panose="020B0503020204020204" pitchFamily="34" charset="-122"/>
                <a:cs typeface="+mn-ea"/>
                <a:sym typeface="+mn-lt"/>
              </a:rPr>
              <a:t>WAR包</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，这两种包内部的文件结构不同，其运行的方式也不相同。下面，分别对这两种方式的打包和运行进行讲解。</a:t>
            </a:r>
            <a:endPar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0" name="矩形 93"/>
          <p:cNvSpPr/>
          <p:nvPr>
            <p:custDataLst>
              <p:tags r:id="rId3"/>
            </p:custDataLst>
          </p:nvPr>
        </p:nvSpPr>
        <p:spPr>
          <a:xfrm>
            <a:off x="1148715" y="210693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41" name="矩形 93"/>
          <p:cNvSpPr/>
          <p:nvPr>
            <p:custDataLst>
              <p:tags r:id="rId4"/>
            </p:custDataLst>
          </p:nvPr>
        </p:nvSpPr>
        <p:spPr>
          <a:xfrm rot="10800000">
            <a:off x="10596880" y="468503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1.1.1</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Spring Boot简介</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965117" y="1230257"/>
            <a:ext cx="10674705" cy="922020"/>
          </a:xfrm>
          <a:prstGeom prst="rect">
            <a:avLst/>
          </a:prstGeom>
          <a:noFill/>
          <a:ln w="9525">
            <a:noFill/>
          </a:ln>
        </p:spPr>
        <p:txBody>
          <a:bodyPr wrap="square">
            <a:spAutoFit/>
          </a:bodyPr>
          <a:lstStyle/>
          <a:p>
            <a:pPr indent="0">
              <a:lnSpc>
                <a:spcPct val="150000"/>
              </a:lnSpc>
              <a:buNone/>
            </a:pP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在</a:t>
            </a:r>
            <a:r>
              <a:rPr lang="zh-CN" altLang="zh-CN" sz="1800" dirty="0">
                <a:solidFill>
                  <a:schemeClr val="accent1"/>
                </a:solidFill>
                <a:latin typeface="微软雅黑" panose="020B0503020204020204" pitchFamily="34" charset="-122"/>
                <a:ea typeface="微软雅黑" panose="020B0503020204020204" pitchFamily="34" charset="-122"/>
                <a:cs typeface="+mn-ea"/>
              </a:rPr>
              <a:t>Spring Boot</a:t>
            </a: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框架出现</a:t>
            </a:r>
            <a:r>
              <a:rPr lang="zh-CN" altLang="zh-CN" sz="1800" dirty="0">
                <a:solidFill>
                  <a:schemeClr val="accent1"/>
                </a:solidFill>
                <a:latin typeface="微软雅黑" panose="020B0503020204020204" pitchFamily="34" charset="-122"/>
                <a:ea typeface="微软雅黑" panose="020B0503020204020204" pitchFamily="34" charset="-122"/>
                <a:cs typeface="+mn-ea"/>
              </a:rPr>
              <a:t>之前</a:t>
            </a: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，为了解决</a:t>
            </a:r>
            <a:r>
              <a:rPr lang="zh-CN" altLang="zh-CN" sz="1800" dirty="0">
                <a:solidFill>
                  <a:schemeClr val="accent1"/>
                </a:solidFill>
                <a:latin typeface="微软雅黑" panose="020B0503020204020204" pitchFamily="34" charset="-122"/>
                <a:ea typeface="微软雅黑" panose="020B0503020204020204" pitchFamily="34" charset="-122"/>
                <a:cs typeface="+mn-ea"/>
              </a:rPr>
              <a:t>Java企业级应用</a:t>
            </a: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开发</a:t>
            </a:r>
            <a:r>
              <a:rPr lang="zh-CN" altLang="zh-CN" sz="1800" dirty="0">
                <a:solidFill>
                  <a:schemeClr val="accent1"/>
                </a:solidFill>
                <a:latin typeface="微软雅黑" panose="020B0503020204020204" pitchFamily="34" charset="-122"/>
                <a:ea typeface="微软雅黑" panose="020B0503020204020204" pitchFamily="34" charset="-122"/>
                <a:cs typeface="+mn-ea"/>
              </a:rPr>
              <a:t>笨重臃肿</a:t>
            </a: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的问题，Java EE最常用的框架是</a:t>
            </a:r>
            <a:r>
              <a:rPr lang="zh-CN" altLang="zh-CN" sz="1800" dirty="0">
                <a:solidFill>
                  <a:schemeClr val="accent1"/>
                </a:solidFill>
                <a:latin typeface="微软雅黑" panose="020B0503020204020204" pitchFamily="34" charset="-122"/>
                <a:ea typeface="微软雅黑" panose="020B0503020204020204" pitchFamily="34" charset="-122"/>
                <a:cs typeface="+mn-ea"/>
              </a:rPr>
              <a:t>Spring</a:t>
            </a: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。Spring是2003年兴起的轻量级的Java开源框架，旨在</a:t>
            </a:r>
            <a:r>
              <a:rPr lang="zh-CN" altLang="zh-CN" sz="1800" dirty="0">
                <a:solidFill>
                  <a:schemeClr val="accent1"/>
                </a:solidFill>
                <a:latin typeface="微软雅黑" panose="020B0503020204020204" pitchFamily="34" charset="-122"/>
                <a:ea typeface="微软雅黑" panose="020B0503020204020204" pitchFamily="34" charset="-122"/>
                <a:cs typeface="+mn-ea"/>
              </a:rPr>
              <a:t>简化Java企业级开发</a:t>
            </a: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a:t>
            </a:r>
            <a:endPar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2" name="Shape 2012"/>
          <p:cNvSpPr/>
          <p:nvPr>
            <p:custDataLst>
              <p:tags r:id="rId1"/>
            </p:custDataLst>
          </p:nvPr>
        </p:nvSpPr>
        <p:spPr>
          <a:xfrm>
            <a:off x="7270690" y="2625997"/>
            <a:ext cx="3561372" cy="1686613"/>
          </a:xfrm>
          <a:prstGeom prst="roundRect">
            <a:avLst>
              <a:gd name="adj" fmla="val 6918"/>
            </a:avLst>
          </a:prstGeom>
          <a:noFill/>
          <a:ln w="12700">
            <a:solidFill>
              <a:srgbClr val="A6AAA9"/>
            </a:solidFill>
            <a:miter lim="400000"/>
          </a:ln>
        </p:spPr>
        <p:txBody>
          <a:bodyPr lIns="19051" tIns="19051" rIns="19051" bIns="19051" anchor="ctr"/>
          <a:lstStyle/>
          <a:p>
            <a:pPr lvl="0"/>
            <a:endParaRPr sz="1735">
              <a:latin typeface="微软雅黑" panose="020B0503020204020204" pitchFamily="34" charset="-122"/>
              <a:ea typeface="微软雅黑" panose="020B0503020204020204" pitchFamily="34" charset="-122"/>
              <a:cs typeface="+mn-ea"/>
              <a:sym typeface="+mn-lt"/>
            </a:endParaRPr>
          </a:p>
        </p:txBody>
      </p:sp>
      <p:sp>
        <p:nvSpPr>
          <p:cNvPr id="3" name="Shape 2013"/>
          <p:cNvSpPr/>
          <p:nvPr>
            <p:custDataLst>
              <p:tags r:id="rId2"/>
            </p:custDataLst>
          </p:nvPr>
        </p:nvSpPr>
        <p:spPr>
          <a:xfrm>
            <a:off x="7270690" y="4556473"/>
            <a:ext cx="3561372" cy="1684827"/>
          </a:xfrm>
          <a:prstGeom prst="roundRect">
            <a:avLst>
              <a:gd name="adj" fmla="val 6925"/>
            </a:avLst>
          </a:prstGeom>
          <a:noFill/>
          <a:ln w="12700">
            <a:solidFill>
              <a:srgbClr val="A6AAA9"/>
            </a:solidFill>
            <a:miter lim="400000"/>
          </a:ln>
        </p:spPr>
        <p:txBody>
          <a:bodyPr lIns="19051" tIns="19051" rIns="19051" bIns="19051" anchor="ctr"/>
          <a:lstStyle/>
          <a:p>
            <a:pPr lvl="0"/>
            <a:endParaRPr sz="1735">
              <a:latin typeface="微软雅黑" panose="020B0503020204020204" pitchFamily="34" charset="-122"/>
              <a:ea typeface="微软雅黑" panose="020B0503020204020204" pitchFamily="34" charset="-122"/>
              <a:cs typeface="+mn-ea"/>
              <a:sym typeface="+mn-lt"/>
            </a:endParaRPr>
          </a:p>
        </p:txBody>
      </p:sp>
      <p:sp>
        <p:nvSpPr>
          <p:cNvPr id="4" name="Shape 2014"/>
          <p:cNvSpPr/>
          <p:nvPr>
            <p:custDataLst>
              <p:tags r:id="rId3"/>
            </p:custDataLst>
          </p:nvPr>
        </p:nvSpPr>
        <p:spPr>
          <a:xfrm>
            <a:off x="1797216" y="4555580"/>
            <a:ext cx="3561372" cy="1686612"/>
          </a:xfrm>
          <a:prstGeom prst="roundRect">
            <a:avLst>
              <a:gd name="adj" fmla="val 6918"/>
            </a:avLst>
          </a:prstGeom>
          <a:noFill/>
          <a:ln w="12700">
            <a:solidFill>
              <a:srgbClr val="A6AAA9"/>
            </a:solidFill>
            <a:miter lim="400000"/>
          </a:ln>
        </p:spPr>
        <p:txBody>
          <a:bodyPr lIns="19051" tIns="19051" rIns="19051" bIns="19051" anchor="ctr"/>
          <a:lstStyle/>
          <a:p>
            <a:pPr lvl="0"/>
            <a:endParaRPr sz="1735">
              <a:latin typeface="微软雅黑" panose="020B0503020204020204" pitchFamily="34" charset="-122"/>
              <a:ea typeface="微软雅黑" panose="020B0503020204020204" pitchFamily="34" charset="-122"/>
              <a:cs typeface="+mn-ea"/>
              <a:sym typeface="+mn-lt"/>
            </a:endParaRPr>
          </a:p>
        </p:txBody>
      </p:sp>
      <p:sp>
        <p:nvSpPr>
          <p:cNvPr id="5" name="Shape 2015"/>
          <p:cNvSpPr/>
          <p:nvPr>
            <p:custDataLst>
              <p:tags r:id="rId4"/>
            </p:custDataLst>
          </p:nvPr>
        </p:nvSpPr>
        <p:spPr>
          <a:xfrm>
            <a:off x="1797216" y="2625997"/>
            <a:ext cx="3561372" cy="1686613"/>
          </a:xfrm>
          <a:prstGeom prst="roundRect">
            <a:avLst>
              <a:gd name="adj" fmla="val 6918"/>
            </a:avLst>
          </a:prstGeom>
          <a:noFill/>
          <a:ln w="12700">
            <a:solidFill>
              <a:srgbClr val="A6AAA9"/>
            </a:solidFill>
            <a:miter lim="400000"/>
          </a:ln>
        </p:spPr>
        <p:txBody>
          <a:bodyPr lIns="19051" tIns="19051" rIns="19051" bIns="19051" anchor="ctr"/>
          <a:lstStyle/>
          <a:p>
            <a:pPr lvl="0"/>
            <a:endParaRPr sz="1735">
              <a:latin typeface="微软雅黑" panose="020B0503020204020204" pitchFamily="34" charset="-122"/>
              <a:ea typeface="微软雅黑" panose="020B0503020204020204" pitchFamily="34" charset="-122"/>
              <a:cs typeface="+mn-ea"/>
              <a:sym typeface="+mn-lt"/>
            </a:endParaRPr>
          </a:p>
        </p:txBody>
      </p:sp>
      <p:sp>
        <p:nvSpPr>
          <p:cNvPr id="7" name="Shape 2016"/>
          <p:cNvSpPr/>
          <p:nvPr>
            <p:custDataLst>
              <p:tags r:id="rId5"/>
            </p:custDataLst>
          </p:nvPr>
        </p:nvSpPr>
        <p:spPr>
          <a:xfrm>
            <a:off x="4867192" y="2993638"/>
            <a:ext cx="2887903" cy="2887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a:miter lim="400000"/>
          </a:ln>
        </p:spPr>
        <p:txBody>
          <a:bodyPr lIns="25400" tIns="25400" rIns="25400" bIns="25400" anchor="ctr"/>
          <a:lstStyle/>
          <a:p>
            <a:pPr lvl="0"/>
            <a:endParaRPr sz="1735">
              <a:latin typeface="微软雅黑" panose="020B0503020204020204" pitchFamily="34" charset="-122"/>
              <a:ea typeface="微软雅黑" panose="020B0503020204020204" pitchFamily="34" charset="-122"/>
              <a:cs typeface="+mn-ea"/>
              <a:sym typeface="+mn-lt"/>
            </a:endParaRPr>
          </a:p>
        </p:txBody>
      </p:sp>
      <p:sp>
        <p:nvSpPr>
          <p:cNvPr id="8" name="Shape 2021"/>
          <p:cNvSpPr/>
          <p:nvPr>
            <p:custDataLst>
              <p:tags r:id="rId6"/>
            </p:custDataLst>
          </p:nvPr>
        </p:nvSpPr>
        <p:spPr>
          <a:xfrm>
            <a:off x="2359204" y="2988832"/>
            <a:ext cx="2612724" cy="894748"/>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lnSpc>
                <a:spcPct val="150000"/>
              </a:lnSpc>
            </a:pPr>
            <a:r>
              <a:rPr lang="zh-CN" altLang="zh-CN" sz="1800" dirty="0">
                <a:solidFill>
                  <a:schemeClr val="accent1"/>
                </a:solidFill>
                <a:latin typeface="微软雅黑" panose="020B0503020204020204" pitchFamily="34" charset="-122"/>
                <a:ea typeface="微软雅黑" panose="020B0503020204020204" pitchFamily="34" charset="-122"/>
                <a:cs typeface="+mn-ea"/>
                <a:sym typeface="+mn-lt"/>
              </a:rPr>
              <a:t>Spring</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框架是轻量级的，但它的</a:t>
            </a:r>
            <a:r>
              <a:rPr lang="zh-CN" altLang="zh-CN" sz="1800" dirty="0">
                <a:solidFill>
                  <a:schemeClr val="accent1"/>
                </a:solidFill>
                <a:latin typeface="微软雅黑" panose="020B0503020204020204" pitchFamily="34" charset="-122"/>
                <a:ea typeface="微软雅黑" panose="020B0503020204020204" pitchFamily="34" charset="-122"/>
                <a:cs typeface="+mn-ea"/>
                <a:sym typeface="+mn-lt"/>
              </a:rPr>
              <a:t>配置</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却是</a:t>
            </a:r>
            <a:r>
              <a:rPr lang="zh-CN" altLang="zh-CN" sz="1800" dirty="0">
                <a:solidFill>
                  <a:schemeClr val="accent1"/>
                </a:solidFill>
                <a:latin typeface="微软雅黑" panose="020B0503020204020204" pitchFamily="34" charset="-122"/>
                <a:ea typeface="微软雅黑" panose="020B0503020204020204" pitchFamily="34" charset="-122"/>
                <a:cs typeface="+mn-ea"/>
                <a:sym typeface="+mn-lt"/>
              </a:rPr>
              <a:t>重量级</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的</a:t>
            </a:r>
            <a:r>
              <a:rPr 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0" name="Shape 2023"/>
          <p:cNvSpPr/>
          <p:nvPr>
            <p:custDataLst>
              <p:tags r:id="rId7"/>
            </p:custDataLst>
          </p:nvPr>
        </p:nvSpPr>
        <p:spPr>
          <a:xfrm>
            <a:off x="2290267" y="4615484"/>
            <a:ext cx="2681661" cy="838091"/>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lnSpc>
                <a:spcPct val="150000"/>
              </a:lnSpc>
            </a:pPr>
            <a:r>
              <a:rPr lang="zh-CN" altLang="zh-CN" sz="1800" dirty="0">
                <a:solidFill>
                  <a:schemeClr val="accent1"/>
                </a:solidFill>
                <a:latin typeface="微软雅黑" panose="020B0503020204020204" pitchFamily="34" charset="-122"/>
                <a:ea typeface="微软雅黑" panose="020B0503020204020204" pitchFamily="34" charset="-122"/>
                <a:cs typeface="+mn-ea"/>
                <a:sym typeface="+mn-lt"/>
              </a:rPr>
              <a:t>早期</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版本的</a:t>
            </a:r>
            <a:r>
              <a:rPr lang="zh-CN" altLang="zh-CN" sz="1800" dirty="0">
                <a:solidFill>
                  <a:schemeClr val="accent1"/>
                </a:solidFill>
                <a:latin typeface="微软雅黑" panose="020B0503020204020204" pitchFamily="34" charset="-122"/>
                <a:ea typeface="微软雅黑" panose="020B0503020204020204" pitchFamily="34" charset="-122"/>
                <a:cs typeface="+mn-ea"/>
                <a:sym typeface="+mn-lt"/>
              </a:rPr>
              <a:t>Spring专注</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于</a:t>
            </a:r>
            <a:r>
              <a:rPr lang="zh-CN" altLang="zh-CN" sz="1800" dirty="0">
                <a:solidFill>
                  <a:schemeClr val="accent1"/>
                </a:solidFill>
                <a:latin typeface="微软雅黑" panose="020B0503020204020204" pitchFamily="34" charset="-122"/>
                <a:ea typeface="微软雅黑" panose="020B0503020204020204" pitchFamily="34" charset="-122"/>
                <a:cs typeface="+mn-ea"/>
                <a:sym typeface="+mn-lt"/>
              </a:rPr>
              <a:t>XML配置</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，开发一个程序需要配置各种XML配置文件</a:t>
            </a:r>
            <a:r>
              <a:rPr 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2" name="Shape 2025"/>
          <p:cNvSpPr/>
          <p:nvPr>
            <p:custDataLst>
              <p:tags r:id="rId8"/>
            </p:custDataLst>
          </p:nvPr>
        </p:nvSpPr>
        <p:spPr>
          <a:xfrm>
            <a:off x="7825905" y="3286853"/>
            <a:ext cx="2450184" cy="894748"/>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endParaRPr sz="16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14" name="Shape 2027"/>
          <p:cNvSpPr/>
          <p:nvPr>
            <p:custDataLst>
              <p:tags r:id="rId9"/>
            </p:custDataLst>
          </p:nvPr>
        </p:nvSpPr>
        <p:spPr>
          <a:xfrm>
            <a:off x="7755096" y="4979509"/>
            <a:ext cx="2597110" cy="758520"/>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lnSpc>
                <a:spcPct val="150000"/>
              </a:lnSpc>
            </a:pP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在</a:t>
            </a:r>
            <a:r>
              <a:rPr lang="zh-CN" altLang="zh-CN" sz="1800" dirty="0">
                <a:solidFill>
                  <a:schemeClr val="accent1"/>
                </a:solidFill>
                <a:latin typeface="微软雅黑" panose="020B0503020204020204" pitchFamily="34" charset="-122"/>
                <a:ea typeface="微软雅黑" panose="020B0503020204020204" pitchFamily="34" charset="-122"/>
                <a:cs typeface="+mn-ea"/>
                <a:sym typeface="+mn-lt"/>
              </a:rPr>
              <a:t>Spring</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中使用</a:t>
            </a:r>
            <a:r>
              <a:rPr lang="zh-CN" altLang="zh-CN" sz="1800" dirty="0">
                <a:solidFill>
                  <a:schemeClr val="accent1"/>
                </a:solidFill>
                <a:latin typeface="微软雅黑" panose="020B0503020204020204" pitchFamily="34" charset="-122"/>
                <a:ea typeface="微软雅黑" panose="020B0503020204020204" pitchFamily="34" charset="-122"/>
                <a:cs typeface="+mn-ea"/>
                <a:sym typeface="+mn-lt"/>
              </a:rPr>
              <a:t>注解开发</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逐渐占据了</a:t>
            </a:r>
            <a:r>
              <a:rPr lang="zh-CN" altLang="zh-CN" sz="1800" dirty="0">
                <a:solidFill>
                  <a:schemeClr val="accent1"/>
                </a:solidFill>
                <a:latin typeface="微软雅黑" panose="020B0503020204020204" pitchFamily="34" charset="-122"/>
                <a:ea typeface="微软雅黑" panose="020B0503020204020204" pitchFamily="34" charset="-122"/>
                <a:cs typeface="+mn-ea"/>
                <a:sym typeface="+mn-lt"/>
              </a:rPr>
              <a:t>主流</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地位</a:t>
            </a:r>
            <a:r>
              <a:rPr 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nvGrpSpPr>
          <p:cNvPr id="16" name="Group 2031"/>
          <p:cNvGrpSpPr/>
          <p:nvPr/>
        </p:nvGrpSpPr>
        <p:grpSpPr>
          <a:xfrm>
            <a:off x="1322572" y="2991561"/>
            <a:ext cx="955485" cy="955485"/>
            <a:chOff x="0" y="0"/>
            <a:chExt cx="1910968" cy="1910968"/>
          </a:xfrm>
        </p:grpSpPr>
        <p:sp>
          <p:nvSpPr>
            <p:cNvPr id="17" name="Shape 2029"/>
            <p:cNvSpPr/>
            <p:nvPr>
              <p:custDataLst>
                <p:tags r:id="rId10"/>
              </p:custDataLst>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cap="flat">
              <a:noFill/>
              <a:miter lim="400000"/>
            </a:ln>
            <a:effectLst/>
          </p:spPr>
          <p:txBody>
            <a:bodyPr wrap="square" lIns="33867" tIns="33867" rIns="33867" bIns="33867" numCol="1" anchor="ctr">
              <a:noAutofit/>
            </a:bodyPr>
            <a:lstStyle/>
            <a:p>
              <a:pPr lvl="0"/>
              <a:endParaRPr sz="1735">
                <a:latin typeface="微软雅黑" panose="020B0503020204020204" pitchFamily="34" charset="-122"/>
                <a:ea typeface="微软雅黑" panose="020B0503020204020204" pitchFamily="34" charset="-122"/>
                <a:cs typeface="+mn-ea"/>
                <a:sym typeface="+mn-lt"/>
              </a:endParaRPr>
            </a:p>
          </p:txBody>
        </p:sp>
        <p:sp>
          <p:nvSpPr>
            <p:cNvPr id="18" name="Shape 2030"/>
            <p:cNvSpPr/>
            <p:nvPr>
              <p:custDataLst>
                <p:tags r:id="rId11"/>
              </p:custDataLst>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735">
                <a:latin typeface="微软雅黑" panose="020B0503020204020204" pitchFamily="34" charset="-122"/>
                <a:ea typeface="微软雅黑" panose="020B0503020204020204" pitchFamily="34" charset="-122"/>
                <a:cs typeface="+mn-ea"/>
                <a:sym typeface="+mn-lt"/>
              </a:endParaRPr>
            </a:p>
          </p:txBody>
        </p:sp>
      </p:grpSp>
      <p:grpSp>
        <p:nvGrpSpPr>
          <p:cNvPr id="19" name="Group 2034"/>
          <p:cNvGrpSpPr/>
          <p:nvPr/>
        </p:nvGrpSpPr>
        <p:grpSpPr>
          <a:xfrm>
            <a:off x="1325239" y="4923812"/>
            <a:ext cx="950151" cy="950151"/>
            <a:chOff x="0" y="0"/>
            <a:chExt cx="1900299" cy="1900299"/>
          </a:xfrm>
        </p:grpSpPr>
        <p:sp>
          <p:nvSpPr>
            <p:cNvPr id="20" name="Shape 2032"/>
            <p:cNvSpPr/>
            <p:nvPr>
              <p:custDataLst>
                <p:tags r:id="rId12"/>
              </p:custDataLst>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cap="flat">
              <a:noFill/>
              <a:miter lim="400000"/>
            </a:ln>
            <a:effectLst/>
          </p:spPr>
          <p:txBody>
            <a:bodyPr wrap="square" lIns="33867" tIns="33867" rIns="33867" bIns="33867" numCol="1" anchor="ctr">
              <a:noAutofit/>
            </a:bodyPr>
            <a:lstStyle/>
            <a:p>
              <a:pPr lvl="0"/>
              <a:endParaRPr sz="1735">
                <a:latin typeface="微软雅黑" panose="020B0503020204020204" pitchFamily="34" charset="-122"/>
                <a:ea typeface="微软雅黑" panose="020B0503020204020204" pitchFamily="34" charset="-122"/>
                <a:cs typeface="+mn-ea"/>
                <a:sym typeface="+mn-lt"/>
              </a:endParaRPr>
            </a:p>
          </p:txBody>
        </p:sp>
        <p:sp>
          <p:nvSpPr>
            <p:cNvPr id="21" name="Shape 2033"/>
            <p:cNvSpPr/>
            <p:nvPr>
              <p:custDataLst>
                <p:tags r:id="rId13"/>
              </p:custDataLst>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735">
                <a:latin typeface="微软雅黑" panose="020B0503020204020204" pitchFamily="34" charset="-122"/>
                <a:ea typeface="微软雅黑" panose="020B0503020204020204" pitchFamily="34" charset="-122"/>
                <a:cs typeface="+mn-ea"/>
                <a:sym typeface="+mn-lt"/>
              </a:endParaRPr>
            </a:p>
          </p:txBody>
        </p:sp>
      </p:grpSp>
      <p:sp>
        <p:nvSpPr>
          <p:cNvPr id="22" name="Shape 2035"/>
          <p:cNvSpPr/>
          <p:nvPr>
            <p:custDataLst>
              <p:tags r:id="rId14"/>
            </p:custDataLst>
          </p:nvPr>
        </p:nvSpPr>
        <p:spPr>
          <a:xfrm>
            <a:off x="10352206" y="4923810"/>
            <a:ext cx="950152" cy="95015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cap="flat">
            <a:noFill/>
            <a:miter lim="400000"/>
          </a:ln>
          <a:effectLst/>
        </p:spPr>
        <p:txBody>
          <a:bodyPr wrap="square" lIns="25400" tIns="25400" rIns="25400" bIns="25400" numCol="1" anchor="ctr">
            <a:noAutofit/>
          </a:bodyPr>
          <a:lstStyle/>
          <a:p>
            <a:pPr lvl="0"/>
            <a:endParaRPr sz="1735">
              <a:latin typeface="微软雅黑" panose="020B0503020204020204" pitchFamily="34" charset="-122"/>
              <a:ea typeface="微软雅黑" panose="020B0503020204020204" pitchFamily="34" charset="-122"/>
              <a:cs typeface="+mn-ea"/>
              <a:sym typeface="+mn-lt"/>
            </a:endParaRPr>
          </a:p>
        </p:txBody>
      </p:sp>
      <p:grpSp>
        <p:nvGrpSpPr>
          <p:cNvPr id="23" name="Group 2040"/>
          <p:cNvGrpSpPr/>
          <p:nvPr/>
        </p:nvGrpSpPr>
        <p:grpSpPr>
          <a:xfrm>
            <a:off x="10346899" y="2991561"/>
            <a:ext cx="955485" cy="955485"/>
            <a:chOff x="0" y="0"/>
            <a:chExt cx="1910968" cy="1910968"/>
          </a:xfrm>
        </p:grpSpPr>
        <p:sp>
          <p:nvSpPr>
            <p:cNvPr id="24" name="Shape 2038"/>
            <p:cNvSpPr/>
            <p:nvPr>
              <p:custDataLst>
                <p:tags r:id="rId15"/>
              </p:custDataLst>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0070C0"/>
            </a:solidFill>
            <a:ln w="12700" cap="flat">
              <a:noFill/>
              <a:miter lim="400000"/>
            </a:ln>
            <a:effectLst/>
          </p:spPr>
          <p:txBody>
            <a:bodyPr wrap="square" lIns="33867" tIns="33867" rIns="33867" bIns="33867" numCol="1" anchor="ctr">
              <a:noAutofit/>
            </a:bodyPr>
            <a:lstStyle/>
            <a:p>
              <a:pPr lvl="0"/>
              <a:endParaRPr sz="1735">
                <a:latin typeface="微软雅黑" panose="020B0503020204020204" pitchFamily="34" charset="-122"/>
                <a:ea typeface="微软雅黑" panose="020B0503020204020204" pitchFamily="34" charset="-122"/>
                <a:cs typeface="+mn-ea"/>
                <a:sym typeface="+mn-lt"/>
              </a:endParaRPr>
            </a:p>
          </p:txBody>
        </p:sp>
        <p:sp>
          <p:nvSpPr>
            <p:cNvPr id="25" name="Shape 2039"/>
            <p:cNvSpPr/>
            <p:nvPr>
              <p:custDataLst>
                <p:tags r:id="rId16"/>
              </p:custDataLst>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735">
                <a:latin typeface="微软雅黑" panose="020B0503020204020204" pitchFamily="34" charset="-122"/>
                <a:ea typeface="微软雅黑" panose="020B0503020204020204" pitchFamily="34" charset="-122"/>
                <a:cs typeface="+mn-ea"/>
                <a:sym typeface="+mn-lt"/>
              </a:endParaRPr>
            </a:p>
          </p:txBody>
        </p:sp>
      </p:grpSp>
      <p:sp>
        <p:nvSpPr>
          <p:cNvPr id="26" name="Text Placeholder 5"/>
          <p:cNvSpPr txBox="1"/>
          <p:nvPr>
            <p:custDataLst>
              <p:tags r:id="rId17"/>
            </p:custDataLst>
          </p:nvPr>
        </p:nvSpPr>
        <p:spPr>
          <a:xfrm>
            <a:off x="5543180" y="4098845"/>
            <a:ext cx="1535488" cy="63371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charset="0"/>
                <a:ea typeface="Open Sans" panose="020B0606030504020204" charset="0"/>
                <a:cs typeface="Open Sans" panose="020B060603050402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2665" b="1" dirty="0">
                <a:solidFill>
                  <a:schemeClr val="bg1"/>
                </a:solidFill>
                <a:latin typeface="微软雅黑" panose="020B0503020204020204" pitchFamily="34" charset="-122"/>
                <a:ea typeface="微软雅黑" panose="020B0503020204020204" pitchFamily="34" charset="-122"/>
                <a:cs typeface="+mn-ea"/>
                <a:sym typeface="+mn-lt"/>
              </a:rPr>
              <a:t>Spring</a:t>
            </a:r>
            <a:endParaRPr lang="en-US" sz="2665" b="1"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30" name="Shape 2036"/>
          <p:cNvSpPr/>
          <p:nvPr>
            <p:custDataLst>
              <p:tags r:id="rId18"/>
            </p:custDataLst>
          </p:nvPr>
        </p:nvSpPr>
        <p:spPr>
          <a:xfrm>
            <a:off x="10626221" y="5184417"/>
            <a:ext cx="402123" cy="428939"/>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735">
              <a:latin typeface="微软雅黑" panose="020B0503020204020204" pitchFamily="34" charset="-122"/>
              <a:ea typeface="微软雅黑" panose="020B0503020204020204" pitchFamily="34" charset="-122"/>
              <a:cs typeface="+mn-ea"/>
              <a:sym typeface="+mn-lt"/>
            </a:endParaRPr>
          </a:p>
        </p:txBody>
      </p:sp>
      <p:sp>
        <p:nvSpPr>
          <p:cNvPr id="27" name="Shape 2027"/>
          <p:cNvSpPr/>
          <p:nvPr>
            <p:custDataLst>
              <p:tags r:id="rId19"/>
            </p:custDataLst>
          </p:nvPr>
        </p:nvSpPr>
        <p:spPr>
          <a:xfrm>
            <a:off x="7677626" y="2925919"/>
            <a:ext cx="2597110" cy="758520"/>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lnSpc>
                <a:spcPct val="150000"/>
              </a:lnSpc>
            </a:pPr>
            <a:r>
              <a:rPr lang="zh-CN" altLang="zh-CN" sz="1800" dirty="0">
                <a:solidFill>
                  <a:schemeClr val="accent1"/>
                </a:solidFill>
                <a:latin typeface="微软雅黑" panose="020B0503020204020204" pitchFamily="34" charset="-122"/>
                <a:ea typeface="微软雅黑" panose="020B0503020204020204" pitchFamily="34" charset="-122"/>
                <a:cs typeface="+mn-ea"/>
                <a:sym typeface="+mn-lt"/>
              </a:rPr>
              <a:t>Spring 4.x</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版本基本</a:t>
            </a:r>
            <a:r>
              <a:rPr lang="zh-CN" altLang="zh-CN" sz="1800" dirty="0">
                <a:solidFill>
                  <a:schemeClr val="accent1"/>
                </a:solidFill>
                <a:latin typeface="微软雅黑" panose="020B0503020204020204" pitchFamily="34" charset="-122"/>
                <a:ea typeface="微软雅黑" panose="020B0503020204020204" pitchFamily="34" charset="-122"/>
                <a:cs typeface="+mn-ea"/>
                <a:sym typeface="+mn-lt"/>
              </a:rPr>
              <a:t>可以脱离XML配置文件</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进行项目开发</a:t>
            </a:r>
            <a:r>
              <a:rPr 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打包为JAR包并运行 </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1"/>
            </p:custDataLst>
          </p:nvPr>
        </p:nvPicPr>
        <p:blipFill>
          <a:blip r:embed="rId2"/>
          <a:stretch>
            <a:fillRect/>
          </a:stretch>
        </p:blipFill>
        <p:spPr>
          <a:xfrm>
            <a:off x="944855" y="2215827"/>
            <a:ext cx="2797737" cy="3896754"/>
          </a:xfrm>
          <a:prstGeom prst="rect">
            <a:avLst/>
          </a:prstGeom>
        </p:spPr>
      </p:pic>
      <p:sp>
        <p:nvSpPr>
          <p:cNvPr id="7" name="TextBox 35"/>
          <p:cNvSpPr txBox="1">
            <a:spLocks noChangeArrowheads="1"/>
          </p:cNvSpPr>
          <p:nvPr>
            <p:custDataLst>
              <p:tags r:id="rId3"/>
            </p:custDataLst>
          </p:nvPr>
        </p:nvSpPr>
        <p:spPr bwMode="auto">
          <a:xfrm>
            <a:off x="3247306" y="1638836"/>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custDataLst>
              <p:tags r:id="rId4"/>
            </p:custDataLst>
          </p:nvPr>
        </p:nvSpPr>
        <p:spPr>
          <a:xfrm>
            <a:off x="2968547" y="1560761"/>
            <a:ext cx="2071316" cy="149294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custDataLst>
              <p:tags r:id="rId5"/>
            </p:custDataLst>
          </p:nvPr>
        </p:nvSpPr>
        <p:spPr bwMode="auto">
          <a:xfrm>
            <a:off x="3214803" y="1698161"/>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custDataLst>
              <p:tags r:id="rId6"/>
            </p:custDataLst>
          </p:nvPr>
        </p:nvSpPr>
        <p:spPr bwMode="auto">
          <a:xfrm>
            <a:off x="5815965" y="2927985"/>
            <a:ext cx="5445760" cy="144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熟悉将</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Boot项目打包为</a:t>
            </a:r>
            <a:r>
              <a:rPr lang="en-US" altLang="zh-CN"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JAR</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包并运行</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，能够独立将Spring Boot项目打包为可执行的</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JAR包并</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运行</a:t>
            </a:r>
            <a:endPar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打包为JAR包并运行 </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custDataLst>
              <p:tags r:id="rId1"/>
            </p:custDataLst>
          </p:nvPr>
        </p:nvSpPr>
        <p:spPr>
          <a:xfrm>
            <a:off x="984250" y="2418715"/>
            <a:ext cx="10337800" cy="1337945"/>
          </a:xfrm>
          <a:prstGeom prst="rect">
            <a:avLst/>
          </a:prstGeom>
          <a:noFill/>
          <a:ln w="9525">
            <a:noFill/>
          </a:ln>
        </p:spPr>
        <p:txBody>
          <a:bodyPr wrap="square">
            <a:spAutoFit/>
          </a:bodyPr>
          <a:p>
            <a:pPr algn="l">
              <a:lnSpc>
                <a:spcPct val="150000"/>
              </a:lnSpc>
              <a:buClrTx/>
              <a:buSzTx/>
              <a:buFontTx/>
            </a:pPr>
            <a:r>
              <a:rPr sz="1800" b="0" dirty="0">
                <a:solidFill>
                  <a:schemeClr val="accent1"/>
                </a:solidFill>
                <a:latin typeface="微软雅黑" panose="020B0503020204020204" pitchFamily="34" charset="-122"/>
                <a:ea typeface="微软雅黑" panose="020B0503020204020204" pitchFamily="34" charset="-122"/>
                <a:cs typeface="+mn-ea"/>
              </a:rPr>
              <a:t>Spring Boot</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应用内嵌了</a:t>
            </a:r>
            <a:r>
              <a:rPr sz="1800" b="0" dirty="0">
                <a:solidFill>
                  <a:schemeClr val="accent1"/>
                </a:solidFill>
                <a:latin typeface="微软雅黑" panose="020B0503020204020204" pitchFamily="34" charset="-122"/>
                <a:ea typeface="微软雅黑" panose="020B0503020204020204" pitchFamily="34" charset="-122"/>
                <a:cs typeface="+mn-ea"/>
              </a:rPr>
              <a:t>Web服务器</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，所以基于Spring Boot开发的Web应用也</a:t>
            </a:r>
            <a:r>
              <a:rPr sz="1800" b="0" dirty="0">
                <a:solidFill>
                  <a:schemeClr val="accent1"/>
                </a:solidFill>
                <a:latin typeface="微软雅黑" panose="020B0503020204020204" pitchFamily="34" charset="-122"/>
                <a:ea typeface="微软雅黑" panose="020B0503020204020204" pitchFamily="34" charset="-122"/>
                <a:cs typeface="+mn-ea"/>
              </a:rPr>
              <a:t>可以独立运行</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，无须部署到其他Web服务器中。下面，以打包chapter01项目为例，</a:t>
            </a:r>
            <a:r>
              <a:rPr sz="1800" b="0" dirty="0">
                <a:solidFill>
                  <a:schemeClr val="accent1"/>
                </a:solidFill>
                <a:latin typeface="微软雅黑" panose="020B0503020204020204" pitchFamily="34" charset="-122"/>
                <a:ea typeface="微软雅黑" panose="020B0503020204020204" pitchFamily="34" charset="-122"/>
                <a:cs typeface="+mn-ea"/>
              </a:rPr>
              <a:t>将Spring Boot项目打包</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为可执行的</a:t>
            </a:r>
            <a:r>
              <a:rPr sz="1800" b="0" dirty="0">
                <a:solidFill>
                  <a:schemeClr val="accent1"/>
                </a:solidFill>
                <a:latin typeface="微软雅黑" panose="020B0503020204020204" pitchFamily="34" charset="-122"/>
                <a:ea typeface="微软雅黑" panose="020B0503020204020204" pitchFamily="34" charset="-122"/>
                <a:cs typeface="+mn-ea"/>
              </a:rPr>
              <a:t>JAR包</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并运行。</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打包为JAR包并运行 </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1"/>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1.打包为可执行的JAR包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3" name="文本框 2"/>
          <p:cNvSpPr txBox="1"/>
          <p:nvPr>
            <p:custDataLst>
              <p:tags r:id="rId3"/>
            </p:custDataLst>
          </p:nvPr>
        </p:nvSpPr>
        <p:spPr>
          <a:xfrm>
            <a:off x="967740" y="2115185"/>
            <a:ext cx="10337800" cy="922020"/>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sz="1800" b="0" dirty="0">
                <a:solidFill>
                  <a:schemeClr val="accent1"/>
                </a:solidFill>
                <a:latin typeface="微软雅黑" panose="020B0503020204020204" pitchFamily="34" charset="-122"/>
                <a:ea typeface="微软雅黑" panose="020B0503020204020204" pitchFamily="34" charset="-122"/>
                <a:cs typeface="+mn-ea"/>
              </a:rPr>
              <a:t>添加Maven打包插件</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。SpringBoot程序是基于Maven创建的，在对Spring Boot项目进行打包前，需要在项目pom.xml文件中加入Maven打包插件。</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 name="组合 8"/>
          <p:cNvGrpSpPr/>
          <p:nvPr/>
        </p:nvGrpSpPr>
        <p:grpSpPr bwMode="auto">
          <a:xfrm>
            <a:off x="977900" y="3146425"/>
            <a:ext cx="10179685" cy="3199765"/>
            <a:chOff x="349937" y="2283718"/>
            <a:chExt cx="10000780" cy="8502875"/>
          </a:xfrm>
        </p:grpSpPr>
        <p:sp>
          <p:nvSpPr>
            <p:cNvPr id="4" name="矩形 3"/>
            <p:cNvSpPr/>
            <p:nvPr>
              <p:custDataLst>
                <p:tags r:id="rId4"/>
              </p:custDataLst>
            </p:nvPr>
          </p:nvSpPr>
          <p:spPr>
            <a:xfrm>
              <a:off x="349937" y="2283718"/>
              <a:ext cx="10000780" cy="85028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6" name="矩形 5"/>
            <p:cNvSpPr/>
            <p:nvPr>
              <p:custDataLst>
                <p:tags r:id="rId5"/>
              </p:custDataLst>
            </p:nvPr>
          </p:nvSpPr>
          <p:spPr>
            <a:xfrm>
              <a:off x="848385" y="2309029"/>
              <a:ext cx="8705064" cy="8094521"/>
            </a:xfrm>
            <a:prstGeom prst="rect">
              <a:avLst/>
            </a:prstGeom>
          </p:spPr>
          <p:txBody>
            <a:bodyPr wrap="square">
              <a:spAutoFit/>
            </a:bodyPr>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&lt;build&gt;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&lt;plugins&gt;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&lt;plugin&gt;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&lt;groupId&gt;org.springframework.boot&lt;/groupId&gt;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r>
                <a:rPr sz="1600" dirty="0">
                  <a:solidFill>
                    <a:schemeClr val="accent1"/>
                  </a:solidFill>
                  <a:latin typeface="微软雅黑" panose="020B0503020204020204" pitchFamily="34" charset="-122"/>
                  <a:ea typeface="微软雅黑" panose="020B0503020204020204" pitchFamily="34" charset="-122"/>
                  <a:cs typeface="+mn-ea"/>
                  <a:sym typeface="+mn-ea"/>
                </a:rPr>
                <a:t>spring-boot-maven-plugin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&lt;/plugin&gt;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&lt;/plugins&gt;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&lt;/build&gt;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打包为JAR包并运行 </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1"/>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1.打包为可执行的JAR包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3" name="文本框 2"/>
          <p:cNvSpPr txBox="1"/>
          <p:nvPr>
            <p:custDataLst>
              <p:tags r:id="rId3"/>
            </p:custDataLst>
          </p:nvPr>
        </p:nvSpPr>
        <p:spPr>
          <a:xfrm>
            <a:off x="1012825" y="1917700"/>
            <a:ext cx="3578860" cy="3830955"/>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a:t>
            </a:r>
            <a:r>
              <a:rPr sz="1800" b="0" dirty="0">
                <a:solidFill>
                  <a:schemeClr val="accent1"/>
                </a:solidFill>
                <a:latin typeface="微软雅黑" panose="020B0503020204020204" pitchFamily="34" charset="-122"/>
                <a:ea typeface="微软雅黑" panose="020B0503020204020204" pitchFamily="34" charset="-122"/>
                <a:cs typeface="+mn-ea"/>
              </a:rPr>
              <a:t>使用IDEA进行打包</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FontTx/>
            </a:pP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lnSpc>
                <a:spcPct val="150000"/>
              </a:lnSpc>
              <a:buClrTx/>
              <a:buSzTx/>
              <a:buFont typeface="Wingdings" panose="05000000000000000000" charset="0"/>
              <a:buChar char="l"/>
            </a:pPr>
            <a:r>
              <a:rPr sz="1800" b="0" dirty="0">
                <a:solidFill>
                  <a:schemeClr val="accent1"/>
                </a:solidFill>
                <a:latin typeface="微软雅黑" panose="020B0503020204020204" pitchFamily="34" charset="-122"/>
                <a:ea typeface="微软雅黑" panose="020B0503020204020204" pitchFamily="34" charset="-122"/>
                <a:cs typeface="+mn-ea"/>
              </a:rPr>
              <a:t>clean命令</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：可以清除所有在构建过程中生成的文件。</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lnSpc>
                <a:spcPct val="150000"/>
              </a:lnSpc>
              <a:buClrTx/>
              <a:buSzTx/>
              <a:buFont typeface="Wingdings" panose="05000000000000000000" charset="0"/>
              <a:buChar char="l"/>
            </a:pPr>
            <a:r>
              <a:rPr sz="1800" b="0" dirty="0">
                <a:solidFill>
                  <a:schemeClr val="accent1"/>
                </a:solidFill>
                <a:latin typeface="微软雅黑" panose="020B0503020204020204" pitchFamily="34" charset="-122"/>
                <a:ea typeface="微软雅黑" panose="020B0503020204020204" pitchFamily="34" charset="-122"/>
                <a:cs typeface="+mn-ea"/>
              </a:rPr>
              <a:t>test命令</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：可以使用合适的单元测试框架来测试编译的源代码。</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lgn="l">
              <a:lnSpc>
                <a:spcPct val="150000"/>
              </a:lnSpc>
              <a:buClrTx/>
              <a:buSzTx/>
              <a:buFont typeface="Wingdings" panose="05000000000000000000" charset="0"/>
              <a:buChar char="l"/>
            </a:pPr>
            <a:r>
              <a:rPr sz="1800" b="0" dirty="0">
                <a:solidFill>
                  <a:schemeClr val="accent1"/>
                </a:solidFill>
                <a:latin typeface="微软雅黑" panose="020B0503020204020204" pitchFamily="34" charset="-122"/>
                <a:ea typeface="微软雅黑" panose="020B0503020204020204" pitchFamily="34" charset="-122"/>
                <a:cs typeface="+mn-ea"/>
              </a:rPr>
              <a:t>package命令</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：可以完成项目编译、单元测试、打包功能。</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1" name="图片 5"/>
          <p:cNvPicPr>
            <a:picLocks noChangeAspect="1"/>
          </p:cNvPicPr>
          <p:nvPr>
            <p:custDataLst>
              <p:tags r:id="rId4"/>
            </p:custDataLst>
          </p:nvPr>
        </p:nvPicPr>
        <p:blipFill>
          <a:blip r:embed="rId5"/>
          <a:stretch>
            <a:fillRect/>
          </a:stretch>
        </p:blipFill>
        <p:spPr>
          <a:xfrm>
            <a:off x="5086667" y="1484948"/>
            <a:ext cx="4320000" cy="4697143"/>
          </a:xfrm>
          <a:prstGeom prst="rect">
            <a:avLst/>
          </a:prstGeom>
          <a:noFill/>
          <a:ln>
            <a:noFill/>
          </a:ln>
        </p:spPr>
      </p:pic>
      <p:sp>
        <p:nvSpPr>
          <p:cNvPr id="8" name="矩形 7"/>
          <p:cNvSpPr/>
          <p:nvPr>
            <p:custDataLst>
              <p:tags r:id="rId6"/>
            </p:custDataLst>
          </p:nvPr>
        </p:nvSpPr>
        <p:spPr>
          <a:xfrm>
            <a:off x="8111490" y="1917700"/>
            <a:ext cx="335915" cy="3473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4" name="矩形 13"/>
          <p:cNvSpPr/>
          <p:nvPr>
            <p:custDataLst>
              <p:tags r:id="rId7"/>
            </p:custDataLst>
          </p:nvPr>
        </p:nvSpPr>
        <p:spPr>
          <a:xfrm>
            <a:off x="6960235" y="2903855"/>
            <a:ext cx="2292350" cy="39687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defTabSz="1218565" latinLnBrk="1">
              <a:lnSpc>
                <a:spcPct val="150000"/>
              </a:lnSpc>
              <a:spcBef>
                <a:spcPts val="0"/>
              </a:spcBef>
              <a:buClrTx/>
              <a:buSzTx/>
              <a:buFontTx/>
            </a:pPr>
            <a:r>
              <a:rPr lang="zh-CN" altLang="en-US" sz="1600" dirty="0">
                <a:solidFill>
                  <a:srgbClr val="FF0000"/>
                </a:solidFill>
                <a:latin typeface="微软雅黑" panose="020B0503020204020204" pitchFamily="34" charset="-122"/>
                <a:ea typeface="微软雅黑" panose="020B0503020204020204" pitchFamily="34" charset="-122"/>
              </a:rPr>
              <a:t>打包时候跳过测试阶段</a:t>
            </a:r>
            <a:endParaRPr lang="zh-CN" altLang="en-US" sz="1600" dirty="0">
              <a:solidFill>
                <a:srgbClr val="FF0000"/>
              </a:solidFill>
              <a:latin typeface="微软雅黑" panose="020B0503020204020204" pitchFamily="34" charset="-122"/>
              <a:ea typeface="微软雅黑" panose="020B0503020204020204" pitchFamily="34" charset="-122"/>
            </a:endParaRPr>
          </a:p>
        </p:txBody>
      </p:sp>
      <p:cxnSp>
        <p:nvCxnSpPr>
          <p:cNvPr id="9" name="直线箭头连接符 5"/>
          <p:cNvCxnSpPr>
            <a:stCxn id="8" idx="2"/>
          </p:cNvCxnSpPr>
          <p:nvPr>
            <p:custDataLst>
              <p:tags r:id="rId8"/>
            </p:custDataLst>
          </p:nvPr>
        </p:nvCxnSpPr>
        <p:spPr>
          <a:xfrm>
            <a:off x="8279448" y="2265045"/>
            <a:ext cx="14605" cy="5886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打包为JAR包并运行 </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custDataLst>
              <p:tags r:id="rId1"/>
            </p:custDataLst>
          </p:nvPr>
        </p:nvSpPr>
        <p:spPr>
          <a:xfrm>
            <a:off x="984250" y="1844675"/>
            <a:ext cx="3390265" cy="1337945"/>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如果打包成功会在项目的</a:t>
            </a:r>
            <a:r>
              <a:rPr sz="1800" b="0" dirty="0">
                <a:solidFill>
                  <a:schemeClr val="accent1"/>
                </a:solidFill>
                <a:latin typeface="微软雅黑" panose="020B0503020204020204" pitchFamily="34" charset="-122"/>
                <a:ea typeface="微软雅黑" panose="020B0503020204020204" pitchFamily="34" charset="-122"/>
                <a:cs typeface="+mn-ea"/>
              </a:rPr>
              <a:t>target</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文件夹下创建</a:t>
            </a:r>
            <a:r>
              <a:rPr sz="1800" b="0" dirty="0">
                <a:solidFill>
                  <a:schemeClr val="accent1"/>
                </a:solidFill>
                <a:latin typeface="微软雅黑" panose="020B0503020204020204" pitchFamily="34" charset="-122"/>
                <a:ea typeface="微软雅黑" panose="020B0503020204020204" pitchFamily="34" charset="-122"/>
                <a:cs typeface="+mn-ea"/>
              </a:rPr>
              <a:t>项目</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对应的可</a:t>
            </a:r>
            <a:r>
              <a:rPr sz="1800" b="0" dirty="0">
                <a:solidFill>
                  <a:schemeClr val="accent1"/>
                </a:solidFill>
                <a:latin typeface="微软雅黑" panose="020B0503020204020204" pitchFamily="34" charset="-122"/>
                <a:ea typeface="微软雅黑" panose="020B0503020204020204" pitchFamily="34" charset="-122"/>
                <a:cs typeface="+mn-ea"/>
              </a:rPr>
              <a:t>执行JAR包</a:t>
            </a:r>
            <a:r>
              <a:rPr lang="zh-CN" sz="1800" b="0" dirty="0">
                <a:solidFill>
                  <a:schemeClr val="accent1"/>
                </a:solidFill>
                <a:latin typeface="微软雅黑" panose="020B0503020204020204" pitchFamily="34" charset="-122"/>
                <a:ea typeface="微软雅黑" panose="020B0503020204020204" pitchFamily="34" charset="-122"/>
                <a:cs typeface="+mn-ea"/>
              </a:rPr>
              <a:t>。</a:t>
            </a:r>
            <a:endParaRPr lang="zh-CN" sz="1800" b="0" dirty="0">
              <a:solidFill>
                <a:schemeClr val="accent1"/>
              </a:solidFill>
              <a:latin typeface="微软雅黑" panose="020B0503020204020204" pitchFamily="34" charset="-122"/>
              <a:ea typeface="微软雅黑" panose="020B0503020204020204" pitchFamily="34" charset="-122"/>
              <a:cs typeface="+mn-ea"/>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2"/>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3"/>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1.打包为可执行的JAR包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pic>
        <p:nvPicPr>
          <p:cNvPr id="29" name="图片 9"/>
          <p:cNvPicPr>
            <a:picLocks noChangeAspect="1"/>
          </p:cNvPicPr>
          <p:nvPr>
            <p:custDataLst>
              <p:tags r:id="rId4"/>
            </p:custDataLst>
          </p:nvPr>
        </p:nvPicPr>
        <p:blipFill>
          <a:blip r:embed="rId5"/>
          <a:stretch>
            <a:fillRect/>
          </a:stretch>
        </p:blipFill>
        <p:spPr>
          <a:xfrm>
            <a:off x="4655502" y="1917700"/>
            <a:ext cx="6714000" cy="435795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打包为JAR包并运行 </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custDataLst>
              <p:tags r:id="rId1"/>
            </p:custDataLst>
          </p:nvPr>
        </p:nvSpPr>
        <p:spPr>
          <a:xfrm>
            <a:off x="984250" y="1844675"/>
            <a:ext cx="10337800" cy="1337945"/>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一个</a:t>
            </a:r>
            <a:r>
              <a:rPr sz="1800" b="0" dirty="0">
                <a:solidFill>
                  <a:schemeClr val="accent1"/>
                </a:solidFill>
                <a:latin typeface="微软雅黑" panose="020B0503020204020204" pitchFamily="34" charset="-122"/>
                <a:ea typeface="微软雅黑" panose="020B0503020204020204" pitchFamily="34" charset="-122"/>
                <a:cs typeface="+mn-ea"/>
              </a:rPr>
              <a:t>可执行</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sz="1800" b="0" dirty="0">
                <a:solidFill>
                  <a:schemeClr val="accent1"/>
                </a:solidFill>
                <a:latin typeface="微软雅黑" panose="020B0503020204020204" pitchFamily="34" charset="-122"/>
                <a:ea typeface="微软雅黑" panose="020B0503020204020204" pitchFamily="34" charset="-122"/>
                <a:cs typeface="+mn-ea"/>
              </a:rPr>
              <a:t>JAR包</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可以由</a:t>
            </a:r>
            <a:r>
              <a:rPr sz="1800" b="0" dirty="0">
                <a:solidFill>
                  <a:schemeClr val="accent1"/>
                </a:solidFill>
                <a:latin typeface="微软雅黑" panose="020B0503020204020204" pitchFamily="34" charset="-122"/>
                <a:ea typeface="微软雅黑" panose="020B0503020204020204" pitchFamily="34" charset="-122"/>
                <a:cs typeface="+mn-ea"/>
              </a:rPr>
              <a:t>JVM</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1800" b="0" dirty="0">
                <a:solidFill>
                  <a:schemeClr val="accent1"/>
                </a:solidFill>
                <a:latin typeface="微软雅黑" panose="020B0503020204020204" pitchFamily="34" charset="-122"/>
                <a:ea typeface="微软雅黑" panose="020B0503020204020204" pitchFamily="34" charset="-122"/>
                <a:cs typeface="+mn-ea"/>
              </a:rPr>
              <a:t>直接执行</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而无须事先提取文件或者设置类路径。对此可以直接使用</a:t>
            </a:r>
            <a:r>
              <a:rPr sz="1800" b="0" dirty="0">
                <a:solidFill>
                  <a:schemeClr val="accent1"/>
                </a:solidFill>
                <a:latin typeface="微软雅黑" panose="020B0503020204020204" pitchFamily="34" charset="-122"/>
                <a:ea typeface="微软雅黑" panose="020B0503020204020204" pitchFamily="34" charset="-122"/>
                <a:cs typeface="+mn-ea"/>
              </a:rPr>
              <a:t>Java命令运行可执行的JAR包</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FontTx/>
            </a:pPr>
            <a:endParaRPr lang="zh-CN" sz="1800" b="0" dirty="0">
              <a:solidFill>
                <a:schemeClr val="accent1"/>
              </a:solidFill>
              <a:latin typeface="微软雅黑" panose="020B0503020204020204" pitchFamily="34" charset="-122"/>
              <a:ea typeface="微软雅黑" panose="020B0503020204020204" pitchFamily="34" charset="-122"/>
              <a:cs typeface="+mn-ea"/>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2"/>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3"/>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2.运行JAR包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4" name="矩形 3"/>
          <p:cNvSpPr/>
          <p:nvPr>
            <p:custDataLst>
              <p:tags r:id="rId4"/>
            </p:custDataLst>
          </p:nvPr>
        </p:nvSpPr>
        <p:spPr>
          <a:xfrm>
            <a:off x="983615" y="3218180"/>
            <a:ext cx="10125710" cy="8591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3" name="矩形 2"/>
          <p:cNvSpPr/>
          <p:nvPr>
            <p:custDataLst>
              <p:tags r:id="rId5"/>
            </p:custDataLst>
          </p:nvPr>
        </p:nvSpPr>
        <p:spPr>
          <a:xfrm>
            <a:off x="1276985" y="3378200"/>
            <a:ext cx="5018405" cy="483870"/>
          </a:xfrm>
          <a:prstGeom prst="rect">
            <a:avLst/>
          </a:prstGeom>
        </p:spPr>
        <p:txBody>
          <a:bodyPr wrap="square">
            <a:noAutofit/>
          </a:bodyPr>
          <a:p>
            <a:pPr algn="l">
              <a:lnSpc>
                <a:spcPct val="150000"/>
              </a:lnSpc>
              <a:defRPr/>
            </a:pPr>
            <a:r>
              <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java –jar JAR包名称</a:t>
            </a:r>
            <a:endParaRPr lang="it-IT"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6" name="圆角矩形 5"/>
          <p:cNvSpPr/>
          <p:nvPr/>
        </p:nvSpPr>
        <p:spPr>
          <a:xfrm>
            <a:off x="8240395" y="3285490"/>
            <a:ext cx="2818130" cy="335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600"/>
              <a:t>运行JAR包的命令的语法格式</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打包为JAR包并运行 </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custDataLst>
              <p:tags r:id="rId1"/>
            </p:custDataLst>
          </p:nvPr>
        </p:nvSpPr>
        <p:spPr>
          <a:xfrm>
            <a:off x="984250" y="1844675"/>
            <a:ext cx="10337800" cy="1337945"/>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运行JAR包时可以选择在IDEA中或者在</a:t>
            </a:r>
            <a:r>
              <a:rPr sz="1800" b="0" dirty="0">
                <a:solidFill>
                  <a:schemeClr val="accent1"/>
                </a:solidFill>
                <a:latin typeface="微软雅黑" panose="020B0503020204020204" pitchFamily="34" charset="-122"/>
                <a:ea typeface="微软雅黑" panose="020B0503020204020204" pitchFamily="34" charset="-122"/>
                <a:cs typeface="+mn-ea"/>
              </a:rPr>
              <a:t>CMD窗口中执行</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，这两种方式没有什么区别，这里选择在CMD窗口中执行。在本地</a:t>
            </a:r>
            <a:r>
              <a:rPr sz="1800" b="0" dirty="0">
                <a:solidFill>
                  <a:schemeClr val="accent1"/>
                </a:solidFill>
                <a:latin typeface="微软雅黑" panose="020B0503020204020204" pitchFamily="34" charset="-122"/>
                <a:ea typeface="微软雅黑" panose="020B0503020204020204" pitchFamily="34" charset="-122"/>
                <a:cs typeface="+mn-ea"/>
              </a:rPr>
              <a:t>打开项目</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sz="1800" b="0" dirty="0">
                <a:solidFill>
                  <a:schemeClr val="accent1"/>
                </a:solidFill>
                <a:latin typeface="微软雅黑" panose="020B0503020204020204" pitchFamily="34" charset="-122"/>
                <a:ea typeface="微软雅黑" panose="020B0503020204020204" pitchFamily="34" charset="-122"/>
                <a:cs typeface="+mn-ea"/>
              </a:rPr>
              <a:t>target文件夹</a:t>
            </a:r>
            <a:r>
              <a:rPr lang="zh-CN" sz="1800" b="0" dirty="0">
                <a:solidFill>
                  <a:schemeClr val="accent1"/>
                </a:solidFill>
                <a:latin typeface="微软雅黑" panose="020B0503020204020204" pitchFamily="34" charset="-122"/>
                <a:ea typeface="微软雅黑" panose="020B0503020204020204" pitchFamily="34" charset="-122"/>
                <a:cs typeface="+mn-ea"/>
              </a:rPr>
              <a:t>。</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FontTx/>
            </a:pPr>
            <a:endParaRPr lang="zh-CN" sz="1800" b="0" dirty="0">
              <a:solidFill>
                <a:schemeClr val="accent1"/>
              </a:solidFill>
              <a:latin typeface="微软雅黑" panose="020B0503020204020204" pitchFamily="34" charset="-122"/>
              <a:ea typeface="微软雅黑" panose="020B0503020204020204" pitchFamily="34" charset="-122"/>
              <a:cs typeface="+mn-ea"/>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2"/>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3"/>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2.运行JAR包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pic>
        <p:nvPicPr>
          <p:cNvPr id="30" name="图片 10"/>
          <p:cNvPicPr>
            <a:picLocks noChangeAspect="1"/>
          </p:cNvPicPr>
          <p:nvPr>
            <p:custDataLst>
              <p:tags r:id="rId4"/>
            </p:custDataLst>
          </p:nvPr>
        </p:nvPicPr>
        <p:blipFill>
          <a:blip r:embed="rId5"/>
          <a:stretch>
            <a:fillRect/>
          </a:stretch>
        </p:blipFill>
        <p:spPr>
          <a:xfrm>
            <a:off x="3100387" y="2925445"/>
            <a:ext cx="5990400" cy="37366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打包为JAR包并运行 </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custDataLst>
              <p:tags r:id="rId1"/>
            </p:custDataLst>
          </p:nvPr>
        </p:nvSpPr>
        <p:spPr>
          <a:xfrm>
            <a:off x="984250" y="1844675"/>
            <a:ext cx="10337800" cy="1337945"/>
          </a:xfrm>
          <a:prstGeom prst="rect">
            <a:avLst/>
          </a:prstGeom>
          <a:noFill/>
          <a:ln w="9525">
            <a:noFill/>
          </a:ln>
        </p:spPr>
        <p:txBody>
          <a:bodyPr wrap="square">
            <a:spAutoFit/>
          </a:bodyPr>
          <a:p>
            <a:pPr algn="l">
              <a:lnSpc>
                <a:spcPct val="150000"/>
              </a:lnSpc>
              <a:buClrTx/>
              <a:buSzTx/>
              <a:buFontTx/>
            </a:pPr>
            <a:r>
              <a:rPr lang="zh-CN"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项目的target文件夹</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的地址栏中</a:t>
            </a:r>
            <a:r>
              <a:rPr sz="1800" b="0" dirty="0">
                <a:solidFill>
                  <a:schemeClr val="accent1"/>
                </a:solidFill>
                <a:latin typeface="微软雅黑" panose="020B0503020204020204" pitchFamily="34" charset="-122"/>
                <a:ea typeface="微软雅黑" panose="020B0503020204020204" pitchFamily="34" charset="-122"/>
                <a:cs typeface="+mn-ea"/>
              </a:rPr>
              <a:t>输出“CMD”</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后按下“Enter”键，</a:t>
            </a:r>
            <a:r>
              <a:rPr sz="1800" b="0" dirty="0">
                <a:solidFill>
                  <a:schemeClr val="accent1"/>
                </a:solidFill>
                <a:latin typeface="微软雅黑" panose="020B0503020204020204" pitchFamily="34" charset="-122"/>
                <a:ea typeface="微软雅黑" panose="020B0503020204020204" pitchFamily="34" charset="-122"/>
                <a:cs typeface="+mn-ea"/>
              </a:rPr>
              <a:t>在当前文件夹路径下打开CMD窗口</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，并在弹出的CMD窗口中</a:t>
            </a:r>
            <a:r>
              <a:rPr sz="1800" b="0" dirty="0">
                <a:solidFill>
                  <a:schemeClr val="accent1"/>
                </a:solidFill>
                <a:latin typeface="微软雅黑" panose="020B0503020204020204" pitchFamily="34" charset="-122"/>
                <a:ea typeface="微软雅黑" panose="020B0503020204020204" pitchFamily="34" charset="-122"/>
                <a:cs typeface="+mn-ea"/>
              </a:rPr>
              <a:t>使用Java命令运行chapter01-0.0.1-SNAPSHOT.jar</a:t>
            </a:r>
            <a:r>
              <a:rPr lang="zh-CN" sz="1800" b="0" dirty="0">
                <a:solidFill>
                  <a:schemeClr val="accent1"/>
                </a:solidFill>
                <a:latin typeface="微软雅黑" panose="020B0503020204020204" pitchFamily="34" charset="-122"/>
                <a:ea typeface="微软雅黑" panose="020B0503020204020204" pitchFamily="34" charset="-122"/>
                <a:cs typeface="+mn-ea"/>
              </a:rPr>
              <a:t>。</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FontTx/>
            </a:pPr>
            <a:endParaRPr lang="zh-CN" sz="1800" b="0" dirty="0">
              <a:solidFill>
                <a:schemeClr val="accent1"/>
              </a:solidFill>
              <a:latin typeface="微软雅黑" panose="020B0503020204020204" pitchFamily="34" charset="-122"/>
              <a:ea typeface="微软雅黑" panose="020B0503020204020204" pitchFamily="34" charset="-122"/>
              <a:cs typeface="+mn-ea"/>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2"/>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3"/>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2.运行JAR包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pic>
        <p:nvPicPr>
          <p:cNvPr id="3" name="图片 11"/>
          <p:cNvPicPr>
            <a:picLocks noChangeAspect="1"/>
          </p:cNvPicPr>
          <p:nvPr>
            <p:custDataLst>
              <p:tags r:id="rId4"/>
            </p:custDataLst>
          </p:nvPr>
        </p:nvPicPr>
        <p:blipFill>
          <a:blip r:embed="rId5"/>
          <a:stretch>
            <a:fillRect/>
          </a:stretch>
        </p:blipFill>
        <p:spPr>
          <a:xfrm>
            <a:off x="2076767" y="3069273"/>
            <a:ext cx="8154000" cy="2738621"/>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sz="2400" b="1" dirty="0">
                <a:solidFill>
                  <a:srgbClr val="595959"/>
                </a:solidFill>
                <a:latin typeface="微软雅黑" panose="020B0503020204020204" pitchFamily="34" charset="-122"/>
                <a:ea typeface="微软雅黑" panose="020B0503020204020204" pitchFamily="34" charset="-122"/>
                <a:cs typeface="+mn-ea"/>
                <a:sym typeface="+mn-lt"/>
              </a:rPr>
              <a:t>打包为JAR包并运行 </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custDataLst>
              <p:tags r:id="rId1"/>
            </p:custDataLst>
          </p:nvPr>
        </p:nvSpPr>
        <p:spPr>
          <a:xfrm>
            <a:off x="984250" y="1844675"/>
            <a:ext cx="10337800" cy="1337945"/>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JAR包运行后，可以对项目进行访问，以测试打包后的效果，在浏览器中</a:t>
            </a:r>
            <a:r>
              <a:rPr sz="1800" b="0" dirty="0">
                <a:solidFill>
                  <a:schemeClr val="accent1"/>
                </a:solidFill>
                <a:latin typeface="微软雅黑" panose="020B0503020204020204" pitchFamily="34" charset="-122"/>
                <a:ea typeface="微软雅黑" panose="020B0503020204020204" pitchFamily="34" charset="-122"/>
                <a:cs typeface="+mn-ea"/>
              </a:rPr>
              <a:t>访问http://localhost:8080/first</a:t>
            </a:r>
            <a:r>
              <a:rPr lang="zh-CN" sz="1800" b="0" dirty="0">
                <a:solidFill>
                  <a:schemeClr val="accent1"/>
                </a:solidFill>
                <a:latin typeface="微软雅黑" panose="020B0503020204020204" pitchFamily="34" charset="-122"/>
                <a:ea typeface="微软雅黑" panose="020B0503020204020204" pitchFamily="34" charset="-122"/>
                <a:cs typeface="+mn-ea"/>
              </a:rPr>
              <a:t>。</a:t>
            </a:r>
            <a:endParaRPr sz="1800" b="0" dirty="0">
              <a:solidFill>
                <a:schemeClr val="accent1"/>
              </a:solidFill>
              <a:latin typeface="微软雅黑" panose="020B0503020204020204" pitchFamily="34" charset="-122"/>
              <a:ea typeface="微软雅黑" panose="020B0503020204020204" pitchFamily="34" charset="-122"/>
              <a:cs typeface="+mn-ea"/>
            </a:endParaRPr>
          </a:p>
          <a:p>
            <a:pPr algn="l">
              <a:lnSpc>
                <a:spcPct val="150000"/>
              </a:lnSpc>
              <a:buClrTx/>
              <a:buSzTx/>
              <a:buFontTx/>
            </a:pPr>
            <a:endParaRPr lang="zh-CN" sz="1800" b="0" dirty="0">
              <a:solidFill>
                <a:schemeClr val="accent1"/>
              </a:solidFill>
              <a:latin typeface="微软雅黑" panose="020B0503020204020204" pitchFamily="34" charset="-122"/>
              <a:ea typeface="微软雅黑" panose="020B0503020204020204" pitchFamily="34" charset="-122"/>
              <a:cs typeface="+mn-ea"/>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2"/>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3"/>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2.运行JAR包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pic>
        <p:nvPicPr>
          <p:cNvPr id="32" name="图片 12"/>
          <p:cNvPicPr>
            <a:picLocks noChangeAspect="1"/>
          </p:cNvPicPr>
          <p:nvPr>
            <p:custDataLst>
              <p:tags r:id="rId4"/>
            </p:custDataLst>
          </p:nvPr>
        </p:nvPicPr>
        <p:blipFill>
          <a:blip r:embed="rId5"/>
          <a:stretch>
            <a:fillRect/>
          </a:stretch>
        </p:blipFill>
        <p:spPr>
          <a:xfrm>
            <a:off x="2062797" y="3213735"/>
            <a:ext cx="8150400" cy="197769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 打包为WAR包并运行</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custDataLst>
              <p:tags r:id="rId1"/>
            </p:custDataLst>
          </p:nvPr>
        </p:nvPicPr>
        <p:blipFill>
          <a:blip r:embed="rId2"/>
          <a:stretch>
            <a:fillRect/>
          </a:stretch>
        </p:blipFill>
        <p:spPr>
          <a:xfrm>
            <a:off x="944855" y="2215827"/>
            <a:ext cx="2797737" cy="3896754"/>
          </a:xfrm>
          <a:prstGeom prst="rect">
            <a:avLst/>
          </a:prstGeom>
        </p:spPr>
      </p:pic>
      <p:sp>
        <p:nvSpPr>
          <p:cNvPr id="7" name="TextBox 35"/>
          <p:cNvSpPr txBox="1">
            <a:spLocks noChangeArrowheads="1"/>
          </p:cNvSpPr>
          <p:nvPr>
            <p:custDataLst>
              <p:tags r:id="rId3"/>
            </p:custDataLst>
          </p:nvPr>
        </p:nvSpPr>
        <p:spPr bwMode="auto">
          <a:xfrm>
            <a:off x="3247306" y="1638836"/>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8" name="椭圆形标注 7"/>
          <p:cNvSpPr/>
          <p:nvPr>
            <p:custDataLst>
              <p:tags r:id="rId4"/>
            </p:custDataLst>
          </p:nvPr>
        </p:nvSpPr>
        <p:spPr>
          <a:xfrm>
            <a:off x="2968547" y="1560761"/>
            <a:ext cx="2071316" cy="1492941"/>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endParaRPr lang="en-US" altLang="zh-CN"/>
          </a:p>
        </p:txBody>
      </p:sp>
      <p:sp>
        <p:nvSpPr>
          <p:cNvPr id="9" name="TextBox 35"/>
          <p:cNvSpPr txBox="1">
            <a:spLocks noChangeArrowheads="1"/>
          </p:cNvSpPr>
          <p:nvPr>
            <p:custDataLst>
              <p:tags r:id="rId5"/>
            </p:custDataLst>
          </p:nvPr>
        </p:nvSpPr>
        <p:spPr bwMode="auto">
          <a:xfrm>
            <a:off x="3214803" y="1698161"/>
            <a:ext cx="1606508"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rPr>
              <a:t>先定一个</a:t>
            </a:r>
            <a:r>
              <a:rPr lang="zh-CN" altLang="en-US" dirty="0" smtClean="0">
                <a:solidFill>
                  <a:srgbClr val="595959"/>
                </a:solidFill>
                <a:latin typeface="微软雅黑" panose="020B0503020204020204" pitchFamily="34" charset="-122"/>
                <a:ea typeface="微软雅黑" panose="020B0503020204020204" pitchFamily="34" charset="-122"/>
              </a:rPr>
              <a:t>小目标！</a:t>
            </a:r>
            <a:endParaRPr lang="zh-CN" altLang="en-US" dirty="0" smtClean="0">
              <a:solidFill>
                <a:srgbClr val="595959"/>
              </a:solidFill>
              <a:latin typeface="微软雅黑" panose="020B0503020204020204" pitchFamily="34" charset="-122"/>
              <a:ea typeface="微软雅黑" panose="020B0503020204020204" pitchFamily="34" charset="-122"/>
            </a:endParaRPr>
          </a:p>
        </p:txBody>
      </p:sp>
      <p:sp>
        <p:nvSpPr>
          <p:cNvPr id="10" name="TextBox 35"/>
          <p:cNvSpPr txBox="1">
            <a:spLocks noChangeArrowheads="1"/>
          </p:cNvSpPr>
          <p:nvPr>
            <p:custDataLst>
              <p:tags r:id="rId6"/>
            </p:custDataLst>
          </p:nvPr>
        </p:nvSpPr>
        <p:spPr bwMode="auto">
          <a:xfrm>
            <a:off x="5815965" y="2927985"/>
            <a:ext cx="5445760" cy="144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了解将</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Spring Boot项目打包为</a:t>
            </a:r>
            <a:r>
              <a:rPr lang="en-US" altLang="zh-CN"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WAR</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包并运行</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，能够将Spring Boot项目打包为</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WAR包并</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部署到</a:t>
            </a:r>
            <a:r>
              <a:rPr lang="en-US" altLang="zh-CN"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Web</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容器中运行</a:t>
            </a:r>
            <a:endPar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1.1.1</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Spring Boot简介</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custDataLst>
              <p:tags r:id="rId1"/>
            </p:custDataLst>
          </p:nvPr>
        </p:nvSpPr>
        <p:spPr>
          <a:xfrm>
            <a:off x="1198880" y="2238375"/>
            <a:ext cx="9794240" cy="271843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39" name="TextBox 38"/>
          <p:cNvSpPr txBox="1"/>
          <p:nvPr>
            <p:custDataLst>
              <p:tags r:id="rId2"/>
            </p:custDataLst>
          </p:nvPr>
        </p:nvSpPr>
        <p:spPr>
          <a:xfrm>
            <a:off x="1595755" y="2347595"/>
            <a:ext cx="9001125" cy="2013585"/>
          </a:xfrm>
          <a:prstGeom prst="rect">
            <a:avLst/>
          </a:prstGeom>
          <a:noFill/>
        </p:spPr>
        <p:txBody>
          <a:bodyPr wrap="square" lIns="0" tIns="0" rIns="0" bIns="0" rtlCol="0">
            <a:noAutofit/>
          </a:bodyPr>
          <a:p>
            <a:pPr algn="just">
              <a:lnSpc>
                <a:spcPct val="150000"/>
              </a:lnSpc>
            </a:pP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Pivotal团队在原有</a:t>
            </a:r>
            <a:r>
              <a:rPr sz="1800" dirty="0">
                <a:solidFill>
                  <a:schemeClr val="accent1"/>
                </a:solidFill>
                <a:latin typeface="微软雅黑" panose="020B0503020204020204" pitchFamily="34" charset="-122"/>
                <a:ea typeface="微软雅黑" panose="020B0503020204020204" pitchFamily="34" charset="-122"/>
                <a:cs typeface="+mn-ea"/>
                <a:sym typeface="+mn-lt"/>
              </a:rPr>
              <a:t>Spring框架的基础上</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通过</a:t>
            </a:r>
            <a:r>
              <a:rPr sz="1800" dirty="0">
                <a:solidFill>
                  <a:schemeClr val="accent1"/>
                </a:solidFill>
                <a:latin typeface="微软雅黑" panose="020B0503020204020204" pitchFamily="34" charset="-122"/>
                <a:ea typeface="微软雅黑" panose="020B0503020204020204" pitchFamily="34" charset="-122"/>
                <a:cs typeface="+mn-ea"/>
                <a:sym typeface="+mn-lt"/>
              </a:rPr>
              <a:t>注解</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的方式进一步</a:t>
            </a:r>
            <a:r>
              <a:rPr sz="1800" dirty="0">
                <a:solidFill>
                  <a:schemeClr val="accent1"/>
                </a:solidFill>
                <a:latin typeface="微软雅黑" panose="020B0503020204020204" pitchFamily="34" charset="-122"/>
                <a:ea typeface="微软雅黑" panose="020B0503020204020204" pitchFamily="34" charset="-122"/>
                <a:cs typeface="+mn-ea"/>
                <a:sym typeface="+mn-lt"/>
              </a:rPr>
              <a:t>简化</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了</a:t>
            </a:r>
            <a:r>
              <a:rPr sz="1800" dirty="0">
                <a:solidFill>
                  <a:schemeClr val="accent1"/>
                </a:solidFill>
                <a:latin typeface="微软雅黑" panose="020B0503020204020204" pitchFamily="34" charset="-122"/>
                <a:ea typeface="微软雅黑" panose="020B0503020204020204" pitchFamily="34" charset="-122"/>
                <a:cs typeface="+mn-ea"/>
                <a:sym typeface="+mn-lt"/>
              </a:rPr>
              <a:t>Spring框架</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的使用，并基于Spring框架开发了</a:t>
            </a:r>
            <a:r>
              <a:rPr sz="1800" dirty="0">
                <a:solidFill>
                  <a:schemeClr val="accent1"/>
                </a:solidFill>
                <a:latin typeface="微软雅黑" panose="020B0503020204020204" pitchFamily="34" charset="-122"/>
                <a:ea typeface="微软雅黑" panose="020B0503020204020204" pitchFamily="34" charset="-122"/>
                <a:cs typeface="+mn-ea"/>
                <a:sym typeface="+mn-lt"/>
              </a:rPr>
              <a:t>全新的Spring Boot框架</a:t>
            </a:r>
            <a:r>
              <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just">
              <a:lnSpc>
                <a:spcPct val="150000"/>
              </a:lnSpc>
            </a:pPr>
            <a:endParaRPr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a:p>
            <a:pPr algn="just">
              <a:lnSpc>
                <a:spcPct val="150000"/>
              </a:lnSpc>
            </a:pP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2014年4月正式推出了Spring Boot 1.0版本，同时在2018年3月又推出了</a:t>
            </a:r>
            <a:r>
              <a:rPr sz="1800" dirty="0">
                <a:solidFill>
                  <a:schemeClr val="accent1"/>
                </a:solidFill>
                <a:latin typeface="微软雅黑" panose="020B0503020204020204" pitchFamily="34" charset="-122"/>
                <a:ea typeface="微软雅黑" panose="020B0503020204020204" pitchFamily="34" charset="-122"/>
                <a:cs typeface="+mn-ea"/>
                <a:sym typeface="+mn-lt"/>
              </a:rPr>
              <a:t>Spring Boot 2.0</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版本</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r>
              <a:rPr lang="en-US" altLang="zh-CN"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Spring Boot 2.x版本在Spring Boot 1.x版本的基础上进行了诸多功能的改进和扩展，同时进行了大量的代码重构</a:t>
            </a:r>
            <a:r>
              <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rPr>
              <a:t>。</a:t>
            </a:r>
            <a:endParaRPr lang="zh-CN" altLang="en-US" sz="18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40" name="矩形 93"/>
          <p:cNvSpPr/>
          <p:nvPr>
            <p:custDataLst>
              <p:tags r:id="rId3"/>
            </p:custDataLst>
          </p:nvPr>
        </p:nvSpPr>
        <p:spPr>
          <a:xfrm>
            <a:off x="1148715" y="2178685"/>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
        <p:nvSpPr>
          <p:cNvPr id="41" name="矩形 93"/>
          <p:cNvSpPr/>
          <p:nvPr>
            <p:custDataLst>
              <p:tags r:id="rId4"/>
            </p:custDataLst>
          </p:nvPr>
        </p:nvSpPr>
        <p:spPr>
          <a:xfrm rot="10800000">
            <a:off x="10631170" y="4432300"/>
            <a:ext cx="384175" cy="5245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 打包为WAR包并运行</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custDataLst>
              <p:tags r:id="rId1"/>
            </p:custDataLst>
          </p:nvPr>
        </p:nvSpPr>
        <p:spPr>
          <a:xfrm>
            <a:off x="984250" y="2490470"/>
            <a:ext cx="10337800" cy="1753235"/>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虽然通过Spring Boot内嵌的Tomcat可以将项目打成JAR包后直接运行，但每个</a:t>
            </a:r>
            <a:r>
              <a:rPr sz="1800" b="0" dirty="0">
                <a:solidFill>
                  <a:schemeClr val="accent1"/>
                </a:solidFill>
                <a:latin typeface="微软雅黑" panose="020B0503020204020204" pitchFamily="34" charset="-122"/>
                <a:ea typeface="微软雅黑" panose="020B0503020204020204" pitchFamily="34" charset="-122"/>
                <a:cs typeface="+mn-ea"/>
              </a:rPr>
              <a:t>JAR包</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a:t>
            </a:r>
            <a:r>
              <a:rPr sz="1800" b="0" dirty="0">
                <a:solidFill>
                  <a:schemeClr val="accent1"/>
                </a:solidFill>
                <a:latin typeface="微软雅黑" panose="020B0503020204020204" pitchFamily="34" charset="-122"/>
                <a:ea typeface="微软雅黑" panose="020B0503020204020204" pitchFamily="34" charset="-122"/>
                <a:cs typeface="+mn-ea"/>
              </a:rPr>
              <a:t>都会包含独立的Web容器</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，对服务器的使用消耗会比较大。当</a:t>
            </a:r>
            <a:r>
              <a:rPr sz="1800" b="0" dirty="0">
                <a:solidFill>
                  <a:schemeClr val="accent1"/>
                </a:solidFill>
                <a:latin typeface="微软雅黑" panose="020B0503020204020204" pitchFamily="34" charset="-122"/>
                <a:ea typeface="微软雅黑" panose="020B0503020204020204" pitchFamily="34" charset="-122"/>
                <a:cs typeface="+mn-ea"/>
              </a:rPr>
              <a:t>想要</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sz="1800" b="0" dirty="0">
                <a:solidFill>
                  <a:schemeClr val="accent1"/>
                </a:solidFill>
                <a:latin typeface="微软雅黑" panose="020B0503020204020204" pitchFamily="34" charset="-122"/>
                <a:ea typeface="微软雅黑" panose="020B0503020204020204" pitchFamily="34" charset="-122"/>
                <a:cs typeface="+mn-ea"/>
              </a:rPr>
              <a:t>一个Web容器中运行多个项目</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时，可以</a:t>
            </a:r>
            <a:r>
              <a:rPr sz="1800" b="0" dirty="0">
                <a:solidFill>
                  <a:schemeClr val="accent1"/>
                </a:solidFill>
                <a:latin typeface="微软雅黑" panose="020B0503020204020204" pitchFamily="34" charset="-122"/>
                <a:ea typeface="微软雅黑" panose="020B0503020204020204" pitchFamily="34" charset="-122"/>
                <a:cs typeface="+mn-ea"/>
              </a:rPr>
              <a:t>把每个项目打包成一个WAR包</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，然后</a:t>
            </a:r>
            <a:r>
              <a:rPr sz="1800" b="0" dirty="0">
                <a:solidFill>
                  <a:schemeClr val="accent1"/>
                </a:solidFill>
                <a:latin typeface="微软雅黑" panose="020B0503020204020204" pitchFamily="34" charset="-122"/>
                <a:ea typeface="微软雅黑" panose="020B0503020204020204" pitchFamily="34" charset="-122"/>
                <a:cs typeface="+mn-ea"/>
              </a:rPr>
              <a:t>部署到Web容器</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中运行。</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下面，以打包chapter01-maven项目为例，将Spring Boot项目打包为WAR包并运行。</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 打包为WAR包并运行</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1"/>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1.打包为可执行的WAR包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3" name="文本框 2"/>
          <p:cNvSpPr txBox="1"/>
          <p:nvPr>
            <p:custDataLst>
              <p:tags r:id="rId3"/>
            </p:custDataLst>
          </p:nvPr>
        </p:nvSpPr>
        <p:spPr>
          <a:xfrm>
            <a:off x="967740" y="1899920"/>
            <a:ext cx="10337800" cy="1337945"/>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sz="1800" b="0" dirty="0">
                <a:solidFill>
                  <a:schemeClr val="accent1"/>
                </a:solidFill>
                <a:latin typeface="微软雅黑" panose="020B0503020204020204" pitchFamily="34" charset="-122"/>
                <a:ea typeface="微软雅黑" panose="020B0503020204020204" pitchFamily="34" charset="-122"/>
                <a:cs typeface="+mn-ea"/>
              </a:rPr>
              <a:t>声明打包方式为war</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。默认情况下创建的Spring Boot项目打包方式为jar，要将项目打包为WAR包，需要在项目的</a:t>
            </a:r>
            <a:r>
              <a:rPr sz="1800" b="0" dirty="0">
                <a:solidFill>
                  <a:schemeClr val="accent1"/>
                </a:solidFill>
                <a:latin typeface="微软雅黑" panose="020B0503020204020204" pitchFamily="34" charset="-122"/>
                <a:ea typeface="微软雅黑" panose="020B0503020204020204" pitchFamily="34" charset="-122"/>
                <a:cs typeface="+mn-ea"/>
              </a:rPr>
              <a:t>pom.xml</a:t>
            </a:r>
            <a:r>
              <a:rPr lang="zh-CN" sz="1800" b="0" dirty="0">
                <a:solidFill>
                  <a:schemeClr val="accent1"/>
                </a:solidFill>
                <a:latin typeface="微软雅黑" panose="020B0503020204020204" pitchFamily="34" charset="-122"/>
                <a:ea typeface="微软雅黑" panose="020B0503020204020204" pitchFamily="34" charset="-122"/>
                <a:cs typeface="+mn-ea"/>
              </a:rPr>
              <a:t>文件</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中声明当前项目的打包方式为war。打开chapter01-maven项目的pom.xml文件，使用</a:t>
            </a:r>
            <a:r>
              <a:rPr sz="1800" b="0" dirty="0">
                <a:solidFill>
                  <a:schemeClr val="accent1"/>
                </a:solidFill>
                <a:latin typeface="微软雅黑" panose="020B0503020204020204" pitchFamily="34" charset="-122"/>
                <a:ea typeface="微软雅黑" panose="020B0503020204020204" pitchFamily="34" charset="-122"/>
                <a:cs typeface="+mn-ea"/>
              </a:rPr>
              <a:t>&lt;packaging&gt;标签</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声明项目打包方式为</a:t>
            </a:r>
            <a:r>
              <a:rPr sz="1800" b="0" dirty="0">
                <a:solidFill>
                  <a:schemeClr val="accent1"/>
                </a:solidFill>
                <a:latin typeface="微软雅黑" panose="020B0503020204020204" pitchFamily="34" charset="-122"/>
                <a:ea typeface="微软雅黑" panose="020B0503020204020204" pitchFamily="34" charset="-122"/>
                <a:cs typeface="+mn-ea"/>
              </a:rPr>
              <a:t>war</a:t>
            </a:r>
            <a:r>
              <a:rPr lang="zh-CN" sz="1800" b="0" dirty="0">
                <a:solidFill>
                  <a:schemeClr val="accent1"/>
                </a:solidFill>
                <a:latin typeface="微软雅黑" panose="020B0503020204020204" pitchFamily="34" charset="-122"/>
                <a:ea typeface="微软雅黑" panose="020B0503020204020204" pitchFamily="34" charset="-122"/>
                <a:cs typeface="+mn-ea"/>
              </a:rPr>
              <a:t>。</a:t>
            </a:r>
            <a:endParaRPr lang="zh-CN" sz="1800" b="0" dirty="0">
              <a:solidFill>
                <a:schemeClr val="accent1"/>
              </a:solidFill>
              <a:latin typeface="微软雅黑" panose="020B0503020204020204" pitchFamily="34" charset="-122"/>
              <a:ea typeface="微软雅黑" panose="020B0503020204020204" pitchFamily="34" charset="-122"/>
              <a:cs typeface="+mn-ea"/>
            </a:endParaRPr>
          </a:p>
        </p:txBody>
      </p:sp>
      <p:grpSp>
        <p:nvGrpSpPr>
          <p:cNvPr id="7" name="组合 8"/>
          <p:cNvGrpSpPr/>
          <p:nvPr/>
        </p:nvGrpSpPr>
        <p:grpSpPr bwMode="auto">
          <a:xfrm>
            <a:off x="977900" y="3433445"/>
            <a:ext cx="10179685" cy="1807210"/>
            <a:chOff x="349937" y="2283718"/>
            <a:chExt cx="10000780" cy="4802378"/>
          </a:xfrm>
        </p:grpSpPr>
        <p:sp>
          <p:nvSpPr>
            <p:cNvPr id="4" name="矩形 3"/>
            <p:cNvSpPr/>
            <p:nvPr>
              <p:custDataLst>
                <p:tags r:id="rId4"/>
              </p:custDataLst>
            </p:nvPr>
          </p:nvSpPr>
          <p:spPr>
            <a:xfrm>
              <a:off x="349937" y="2283718"/>
              <a:ext cx="10000780" cy="48023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6" name="矩形 5"/>
            <p:cNvSpPr/>
            <p:nvPr>
              <p:custDataLst>
                <p:tags r:id="rId5"/>
              </p:custDataLst>
            </p:nvPr>
          </p:nvSpPr>
          <p:spPr>
            <a:xfrm>
              <a:off x="848385" y="2499707"/>
              <a:ext cx="8705064" cy="4167911"/>
            </a:xfrm>
            <a:prstGeom prst="rect">
              <a:avLst/>
            </a:prstGeom>
          </p:spPr>
          <p:txBody>
            <a:bodyPr wrap="square">
              <a:spAutoFit/>
            </a:bodyPr>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&lt;groupId&gt;com.itheima&lt;/groupId&gt;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&lt;artifactId&gt;chapter01-maven&lt;/artifactId&gt;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&lt;version&gt;1.0-SNAPSHOT&lt;/version&gt;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&lt;packaging&gt;</a:t>
              </a:r>
              <a:r>
                <a:rPr sz="1600" dirty="0">
                  <a:solidFill>
                    <a:schemeClr val="accent1"/>
                  </a:solidFill>
                  <a:latin typeface="微软雅黑" panose="020B0503020204020204" pitchFamily="34" charset="-122"/>
                  <a:ea typeface="微软雅黑" panose="020B0503020204020204" pitchFamily="34" charset="-122"/>
                  <a:cs typeface="+mn-ea"/>
                  <a:sym typeface="+mn-ea"/>
                </a:rPr>
                <a:t>war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&lt;/packaging&gt;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 打包为WAR包并运行</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1"/>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1.打包为可执行的WAR包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3" name="文本框 2"/>
          <p:cNvSpPr txBox="1"/>
          <p:nvPr>
            <p:custDataLst>
              <p:tags r:id="rId3"/>
            </p:custDataLst>
          </p:nvPr>
        </p:nvSpPr>
        <p:spPr>
          <a:xfrm>
            <a:off x="967740" y="1899920"/>
            <a:ext cx="10337800" cy="922020"/>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a:t>
            </a:r>
            <a:r>
              <a:rPr sz="1800" b="0" dirty="0">
                <a:solidFill>
                  <a:schemeClr val="accent1"/>
                </a:solidFill>
                <a:latin typeface="微软雅黑" panose="020B0503020204020204" pitchFamily="34" charset="-122"/>
                <a:ea typeface="微软雅黑" panose="020B0503020204020204" pitchFamily="34" charset="-122"/>
                <a:cs typeface="+mn-ea"/>
              </a:rPr>
              <a:t>排除内置Tomcat</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 Boot为项目提供了内嵌的Tomcat服务器，使用外部的Tomcat时，需要在pom.xml文件中排除内置的Tomcat。</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 name="组合 8"/>
          <p:cNvGrpSpPr/>
          <p:nvPr/>
        </p:nvGrpSpPr>
        <p:grpSpPr bwMode="auto">
          <a:xfrm>
            <a:off x="991235" y="2908300"/>
            <a:ext cx="10108565" cy="3907790"/>
            <a:chOff x="363037" y="1269583"/>
            <a:chExt cx="9930910" cy="10384341"/>
          </a:xfrm>
        </p:grpSpPr>
        <p:sp>
          <p:nvSpPr>
            <p:cNvPr id="4" name="矩形 3"/>
            <p:cNvSpPr/>
            <p:nvPr>
              <p:custDataLst>
                <p:tags r:id="rId4"/>
              </p:custDataLst>
            </p:nvPr>
          </p:nvSpPr>
          <p:spPr>
            <a:xfrm>
              <a:off x="363037" y="1269583"/>
              <a:ext cx="9930910" cy="100907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6" name="矩形 5"/>
            <p:cNvSpPr/>
            <p:nvPr>
              <p:custDataLst>
                <p:tags r:id="rId5"/>
              </p:custDataLst>
            </p:nvPr>
          </p:nvSpPr>
          <p:spPr>
            <a:xfrm>
              <a:off x="848385" y="1355641"/>
              <a:ext cx="8705064" cy="10298283"/>
            </a:xfrm>
            <a:prstGeom prst="rect">
              <a:avLst/>
            </a:prstGeom>
          </p:spPr>
          <p:txBody>
            <a:bodyPr wrap="square">
              <a:noAutofit/>
            </a:bodyPr>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&lt;dependency&gt;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&lt;groupId&gt;org.springframework.boot&lt;/groupId&gt;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r>
                <a:rPr sz="1600" dirty="0">
                  <a:solidFill>
                    <a:schemeClr val="accent1"/>
                  </a:solidFill>
                  <a:latin typeface="微软雅黑" panose="020B0503020204020204" pitchFamily="34" charset="-122"/>
                  <a:ea typeface="微软雅黑" panose="020B0503020204020204" pitchFamily="34" charset="-122"/>
                  <a:cs typeface="+mn-ea"/>
                  <a:sym typeface="+mn-ea"/>
                </a:rPr>
                <a:t>spring-boot-starter-web</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&lt;exclusions&gt;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sz="1600" dirty="0">
                  <a:solidFill>
                    <a:schemeClr val="accent1"/>
                  </a:solidFill>
                  <a:latin typeface="微软雅黑" panose="020B0503020204020204" pitchFamily="34" charset="-122"/>
                  <a:ea typeface="微软雅黑" panose="020B0503020204020204" pitchFamily="34" charset="-122"/>
                  <a:cs typeface="+mn-ea"/>
                  <a:sym typeface="+mn-ea"/>
                </a:rPr>
                <a:t> </a:t>
              </a:r>
              <a:r>
                <a:rPr sz="1600" dirty="0">
                  <a:solidFill>
                    <a:schemeClr val="accent1"/>
                  </a:solidFill>
                  <a:latin typeface="微软雅黑" panose="020B0503020204020204" pitchFamily="34" charset="-122"/>
                  <a:ea typeface="微软雅黑" panose="020B0503020204020204" pitchFamily="34" charset="-122"/>
                  <a:cs typeface="+mn-ea"/>
                  <a:sym typeface="+mn-ea"/>
                </a:rPr>
                <a:t>&lt;exclusion&gt;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&lt;groupId&gt;org.springframework.boot&lt;/groupId&gt;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r>
                <a:rPr sz="1600" dirty="0">
                  <a:solidFill>
                    <a:schemeClr val="accent1"/>
                  </a:solidFill>
                  <a:latin typeface="微软雅黑" panose="020B0503020204020204" pitchFamily="34" charset="-122"/>
                  <a:ea typeface="微软雅黑" panose="020B0503020204020204" pitchFamily="34" charset="-122"/>
                  <a:cs typeface="+mn-ea"/>
                  <a:sym typeface="+mn-ea"/>
                </a:rPr>
                <a:t>spring-boot-starter-tomcat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sz="1600" dirty="0">
                  <a:solidFill>
                    <a:schemeClr val="accent1"/>
                  </a:solidFill>
                  <a:latin typeface="微软雅黑" panose="020B0503020204020204" pitchFamily="34" charset="-122"/>
                  <a:ea typeface="微软雅黑" panose="020B0503020204020204" pitchFamily="34" charset="-122"/>
                  <a:cs typeface="+mn-ea"/>
                  <a:sym typeface="+mn-ea"/>
                </a:rPr>
                <a:t>  </a:t>
              </a:r>
              <a:r>
                <a:rPr sz="1600" dirty="0">
                  <a:solidFill>
                    <a:schemeClr val="accent1"/>
                  </a:solidFill>
                  <a:latin typeface="微软雅黑" panose="020B0503020204020204" pitchFamily="34" charset="-122"/>
                  <a:ea typeface="微软雅黑" panose="020B0503020204020204" pitchFamily="34" charset="-122"/>
                  <a:cs typeface="+mn-ea"/>
                  <a:sym typeface="+mn-ea"/>
                </a:rPr>
                <a:t>&lt;/exclusion&gt;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&lt;/exclusions&gt;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&lt;/dependency&gt;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 打包为WAR包并运行</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1"/>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1.打包为可执行的WAR包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3" name="文本框 2"/>
          <p:cNvSpPr txBox="1"/>
          <p:nvPr>
            <p:custDataLst>
              <p:tags r:id="rId3"/>
            </p:custDataLst>
          </p:nvPr>
        </p:nvSpPr>
        <p:spPr>
          <a:xfrm>
            <a:off x="967740" y="1899920"/>
            <a:ext cx="10337800" cy="922020"/>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3</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1800" b="0" dirty="0">
                <a:solidFill>
                  <a:schemeClr val="accent1"/>
                </a:solidFill>
                <a:latin typeface="微软雅黑" panose="020B0503020204020204" pitchFamily="34" charset="-122"/>
                <a:ea typeface="微软雅黑" panose="020B0503020204020204" pitchFamily="34" charset="-122"/>
                <a:cs typeface="+mn-ea"/>
              </a:rPr>
              <a:t>添加Tomcat依赖</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。排除内置的Tomcat后，需要在</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pom.xml</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文件中</a:t>
            </a:r>
            <a:r>
              <a:rPr sz="1800" b="0" dirty="0">
                <a:solidFill>
                  <a:schemeClr val="accent1"/>
                </a:solidFill>
                <a:latin typeface="微软雅黑" panose="020B0503020204020204" pitchFamily="34" charset="-122"/>
                <a:ea typeface="微软雅黑" panose="020B0503020204020204" pitchFamily="34" charset="-122"/>
                <a:cs typeface="+mn-ea"/>
              </a:rPr>
              <a:t>手动添加Tomcat的依赖</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，以便在后续开发中使用对应的API。</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 name="组合 8"/>
          <p:cNvGrpSpPr/>
          <p:nvPr/>
        </p:nvGrpSpPr>
        <p:grpSpPr bwMode="auto">
          <a:xfrm>
            <a:off x="1020445" y="2908300"/>
            <a:ext cx="10123805" cy="2564765"/>
            <a:chOff x="391734" y="1269583"/>
            <a:chExt cx="9945882" cy="10384341"/>
          </a:xfrm>
        </p:grpSpPr>
        <p:sp>
          <p:nvSpPr>
            <p:cNvPr id="4" name="矩形 3"/>
            <p:cNvSpPr/>
            <p:nvPr>
              <p:custDataLst>
                <p:tags r:id="rId4"/>
              </p:custDataLst>
            </p:nvPr>
          </p:nvSpPr>
          <p:spPr>
            <a:xfrm>
              <a:off x="391734" y="1269583"/>
              <a:ext cx="9945882" cy="100912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6" name="矩形 5"/>
            <p:cNvSpPr/>
            <p:nvPr>
              <p:custDataLst>
                <p:tags r:id="rId5"/>
              </p:custDataLst>
            </p:nvPr>
          </p:nvSpPr>
          <p:spPr>
            <a:xfrm>
              <a:off x="848385" y="1355641"/>
              <a:ext cx="8705064" cy="10298283"/>
            </a:xfrm>
            <a:prstGeom prst="rect">
              <a:avLst/>
            </a:prstGeom>
          </p:spPr>
          <p:txBody>
            <a:bodyPr wrap="square">
              <a:noAutofit/>
            </a:bodyPr>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&lt;dependency&gt;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&lt;groupId&gt;org.springframework.boot&lt;/groupId&gt;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r>
                <a:rPr sz="1600" dirty="0">
                  <a:solidFill>
                    <a:schemeClr val="accent1"/>
                  </a:solidFill>
                  <a:latin typeface="微软雅黑" panose="020B0503020204020204" pitchFamily="34" charset="-122"/>
                  <a:ea typeface="微软雅黑" panose="020B0503020204020204" pitchFamily="34" charset="-122"/>
                  <a:cs typeface="+mn-ea"/>
                  <a:sym typeface="+mn-ea"/>
                </a:rPr>
                <a:t>spring-boot-starter-tomcat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&lt;!--仅在编译和测试阶段使用，不会被打包--&gt;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&lt;scope&gt;</a:t>
              </a:r>
              <a:r>
                <a:rPr sz="1600" dirty="0">
                  <a:solidFill>
                    <a:schemeClr val="accent1"/>
                  </a:solidFill>
                  <a:latin typeface="微软雅黑" panose="020B0503020204020204" pitchFamily="34" charset="-122"/>
                  <a:ea typeface="微软雅黑" panose="020B0503020204020204" pitchFamily="34" charset="-122"/>
                  <a:cs typeface="+mn-ea"/>
                  <a:sym typeface="+mn-ea"/>
                </a:rPr>
                <a:t>provided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&lt;/scope&gt;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&lt;/dependency&gt;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 打包为WAR包并运行</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1"/>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1.打包为可执行的WAR包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3" name="文本框 2"/>
          <p:cNvSpPr txBox="1"/>
          <p:nvPr>
            <p:custDataLst>
              <p:tags r:id="rId3"/>
            </p:custDataLst>
          </p:nvPr>
        </p:nvSpPr>
        <p:spPr>
          <a:xfrm>
            <a:off x="967740" y="1899920"/>
            <a:ext cx="10337800" cy="506730"/>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1800" b="0" dirty="0">
                <a:solidFill>
                  <a:schemeClr val="accent1"/>
                </a:solidFill>
                <a:latin typeface="微软雅黑" panose="020B0503020204020204" pitchFamily="34" charset="-122"/>
                <a:ea typeface="微软雅黑" panose="020B0503020204020204" pitchFamily="34" charset="-122"/>
                <a:cs typeface="+mn-ea"/>
              </a:rPr>
              <a:t>添加插件</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。在项目的pom.xml文件中定义</a:t>
            </a:r>
            <a:r>
              <a:rPr sz="1800" b="0" dirty="0">
                <a:solidFill>
                  <a:schemeClr val="accent1"/>
                </a:solidFill>
                <a:latin typeface="微软雅黑" panose="020B0503020204020204" pitchFamily="34" charset="-122"/>
                <a:ea typeface="微软雅黑" panose="020B0503020204020204" pitchFamily="34" charset="-122"/>
                <a:cs typeface="+mn-ea"/>
              </a:rPr>
              <a:t>打包插件</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，以及项目打包后</a:t>
            </a:r>
            <a:r>
              <a:rPr sz="1800" b="0" dirty="0">
                <a:solidFill>
                  <a:schemeClr val="accent1"/>
                </a:solidFill>
                <a:latin typeface="微软雅黑" panose="020B0503020204020204" pitchFamily="34" charset="-122"/>
                <a:ea typeface="微软雅黑" panose="020B0503020204020204" pitchFamily="34" charset="-122"/>
                <a:cs typeface="+mn-ea"/>
              </a:rPr>
              <a:t>包的名称</a:t>
            </a:r>
            <a:r>
              <a:rPr lang="zh-CN" sz="1800" b="0" dirty="0">
                <a:solidFill>
                  <a:schemeClr val="accent1"/>
                </a:solidFill>
                <a:latin typeface="微软雅黑" panose="020B0503020204020204" pitchFamily="34" charset="-122"/>
                <a:ea typeface="微软雅黑" panose="020B0503020204020204" pitchFamily="34" charset="-122"/>
                <a:cs typeface="+mn-ea"/>
              </a:rPr>
              <a:t>。</a:t>
            </a:r>
            <a:endParaRPr lang="zh-CN" sz="1800" b="0" dirty="0">
              <a:solidFill>
                <a:schemeClr val="accent1"/>
              </a:solidFill>
              <a:latin typeface="微软雅黑" panose="020B0503020204020204" pitchFamily="34" charset="-122"/>
              <a:ea typeface="微软雅黑" panose="020B0503020204020204" pitchFamily="34" charset="-122"/>
              <a:cs typeface="+mn-ea"/>
            </a:endParaRPr>
          </a:p>
        </p:txBody>
      </p:sp>
      <p:grpSp>
        <p:nvGrpSpPr>
          <p:cNvPr id="7" name="组合 8"/>
          <p:cNvGrpSpPr/>
          <p:nvPr/>
        </p:nvGrpSpPr>
        <p:grpSpPr bwMode="auto">
          <a:xfrm>
            <a:off x="967740" y="2908300"/>
            <a:ext cx="10190480" cy="3500755"/>
            <a:chOff x="339955" y="1269583"/>
            <a:chExt cx="10011385" cy="10384341"/>
          </a:xfrm>
        </p:grpSpPr>
        <p:sp>
          <p:nvSpPr>
            <p:cNvPr id="4" name="矩形 3"/>
            <p:cNvSpPr/>
            <p:nvPr>
              <p:custDataLst>
                <p:tags r:id="rId4"/>
              </p:custDataLst>
            </p:nvPr>
          </p:nvSpPr>
          <p:spPr>
            <a:xfrm>
              <a:off x="339955" y="1269583"/>
              <a:ext cx="10011385" cy="100904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6" name="矩形 5"/>
            <p:cNvSpPr/>
            <p:nvPr>
              <p:custDataLst>
                <p:tags r:id="rId5"/>
              </p:custDataLst>
            </p:nvPr>
          </p:nvSpPr>
          <p:spPr>
            <a:xfrm>
              <a:off x="848385" y="1355641"/>
              <a:ext cx="8705064" cy="10298283"/>
            </a:xfrm>
            <a:prstGeom prst="rect">
              <a:avLst/>
            </a:prstGeom>
          </p:spPr>
          <p:txBody>
            <a:bodyPr wrap="square">
              <a:noAutofit/>
            </a:bodyPr>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&lt;build&gt;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&lt;finalName&gt;</a:t>
              </a:r>
              <a:r>
                <a:rPr sz="1600" dirty="0">
                  <a:solidFill>
                    <a:schemeClr val="accent1"/>
                  </a:solidFill>
                  <a:latin typeface="微软雅黑" panose="020B0503020204020204" pitchFamily="34" charset="-122"/>
                  <a:ea typeface="微软雅黑" panose="020B0503020204020204" pitchFamily="34" charset="-122"/>
                  <a:cs typeface="+mn-ea"/>
                  <a:sym typeface="+mn-ea"/>
                </a:rPr>
                <a:t>springboot-war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&lt;/finalName&gt;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&lt;plugins&gt;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&lt;plugin&gt;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&lt;groupId&gt;org.springframework.boot&lt;/groupId&gt;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r>
                <a:rPr sz="1600" dirty="0">
                  <a:solidFill>
                    <a:schemeClr val="accent1"/>
                  </a:solidFill>
                  <a:latin typeface="微软雅黑" panose="020B0503020204020204" pitchFamily="34" charset="-122"/>
                  <a:ea typeface="微软雅黑" panose="020B0503020204020204" pitchFamily="34" charset="-122"/>
                  <a:cs typeface="+mn-ea"/>
                  <a:sym typeface="+mn-ea"/>
                </a:rPr>
                <a:t>spring-boot-maven-plugin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&lt;/artifactId&gt;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&lt;/plugin&gt;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&lt;/plugins&gt;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a:p>
              <a:pPr algn="l">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rPr>
                <a:t>&lt;/build&gt;</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 打包为WAR包并运行</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1"/>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1.打包为可执行的WAR包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3" name="文本框 2"/>
          <p:cNvSpPr txBox="1"/>
          <p:nvPr>
            <p:custDataLst>
              <p:tags r:id="rId3"/>
            </p:custDataLst>
          </p:nvPr>
        </p:nvSpPr>
        <p:spPr>
          <a:xfrm>
            <a:off x="967740" y="1899920"/>
            <a:ext cx="10337800" cy="1337945"/>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5</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1800" b="0" dirty="0">
                <a:solidFill>
                  <a:schemeClr val="accent1"/>
                </a:solidFill>
                <a:latin typeface="微软雅黑" panose="020B0503020204020204" pitchFamily="34" charset="-122"/>
                <a:ea typeface="微软雅黑" panose="020B0503020204020204" pitchFamily="34" charset="-122"/>
                <a:cs typeface="+mn-ea"/>
              </a:rPr>
              <a:t>修改Spring Boot启动类</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。Spring</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oot启动项目的方式有很多种，使用外置Tomcat时，默认启动类需要</a:t>
            </a:r>
            <a:r>
              <a:rPr sz="1800" b="0" dirty="0">
                <a:solidFill>
                  <a:schemeClr val="accent1"/>
                </a:solidFill>
                <a:latin typeface="微软雅黑" panose="020B0503020204020204" pitchFamily="34" charset="-122"/>
                <a:ea typeface="微软雅黑" panose="020B0503020204020204" pitchFamily="34" charset="-122"/>
                <a:cs typeface="+mn-ea"/>
              </a:rPr>
              <a:t>继承SpringBootServletInitial</a:t>
            </a:r>
            <a:r>
              <a:rPr sz="1800" dirty="0">
                <a:solidFill>
                  <a:schemeClr val="accent1"/>
                </a:solidFill>
                <a:latin typeface="微软雅黑" panose="020B0503020204020204" pitchFamily="34" charset="-122"/>
                <a:ea typeface="微软雅黑" panose="020B0503020204020204" pitchFamily="34" charset="-122"/>
                <a:cs typeface="+mn-ea"/>
                <a:sym typeface="+mn-ea"/>
              </a:rPr>
              <a:t>i</a:t>
            </a:r>
            <a:r>
              <a:rPr sz="1800" b="0" dirty="0">
                <a:solidFill>
                  <a:schemeClr val="accent1"/>
                </a:solidFill>
                <a:latin typeface="微软雅黑" panose="020B0503020204020204" pitchFamily="34" charset="-122"/>
                <a:ea typeface="微软雅黑" panose="020B0503020204020204" pitchFamily="34" charset="-122"/>
                <a:cs typeface="+mn-ea"/>
              </a:rPr>
              <a:t>zer类</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，并</a:t>
            </a:r>
            <a:r>
              <a:rPr sz="1800" b="0" dirty="0">
                <a:solidFill>
                  <a:schemeClr val="accent1"/>
                </a:solidFill>
                <a:latin typeface="微软雅黑" panose="020B0503020204020204" pitchFamily="34" charset="-122"/>
                <a:ea typeface="微软雅黑" panose="020B0503020204020204" pitchFamily="34" charset="-122"/>
                <a:cs typeface="+mn-ea"/>
              </a:rPr>
              <a:t>重写configure()方法</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。修改后的Spring Boot启动类如文件1-8所示。</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2" name="图片 11" descr="图片包含 形状&#10;&#10;描述已自动生成"/>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884980" y="3192603"/>
            <a:ext cx="2232248" cy="2232248"/>
          </a:xfrm>
          <a:prstGeom prst="rect">
            <a:avLst/>
          </a:prstGeom>
        </p:spPr>
      </p:pic>
      <p:grpSp>
        <p:nvGrpSpPr>
          <p:cNvPr id="5" name="组合 4"/>
          <p:cNvGrpSpPr/>
          <p:nvPr/>
        </p:nvGrpSpPr>
        <p:grpSpPr>
          <a:xfrm>
            <a:off x="5388978" y="3301477"/>
            <a:ext cx="4098250" cy="2542123"/>
            <a:chOff x="5478588" y="3498327"/>
            <a:chExt cx="4098250" cy="2542123"/>
          </a:xfrm>
        </p:grpSpPr>
        <p:grpSp>
          <p:nvGrpSpPr>
            <p:cNvPr id="14" name="组合 13"/>
            <p:cNvGrpSpPr/>
            <p:nvPr/>
          </p:nvGrpSpPr>
          <p:grpSpPr>
            <a:xfrm>
              <a:off x="5478588" y="3498327"/>
              <a:ext cx="4073003" cy="2163715"/>
              <a:chOff x="5478588" y="3498327"/>
              <a:chExt cx="4073003" cy="2163715"/>
            </a:xfrm>
          </p:grpSpPr>
          <p:sp>
            <p:nvSpPr>
              <p:cNvPr id="16" name="文本框 15"/>
              <p:cNvSpPr txBox="1"/>
              <p:nvPr>
                <p:custDataLst>
                  <p:tags r:id="rId6"/>
                </p:custDataLst>
              </p:nvPr>
            </p:nvSpPr>
            <p:spPr>
              <a:xfrm>
                <a:off x="5478588" y="4245722"/>
                <a:ext cx="4022725" cy="829945"/>
              </a:xfrm>
              <a:prstGeom prst="rect">
                <a:avLst/>
              </a:prstGeom>
              <a:noFill/>
            </p:spPr>
            <p:txBody>
              <a:bodyPr wrap="square" rtlCol="0">
                <a:spAutoFit/>
              </a:bodyPr>
              <a:lstStyle>
                <a:defPPr>
                  <a:defRPr lang="zh-CN"/>
                </a:defPPr>
                <a:lvl1pPr>
                  <a:lnSpc>
                    <a:spcPct val="150000"/>
                  </a:lnSpc>
                  <a:defRPr sz="2000">
                    <a:solidFill>
                      <a:schemeClr val="tx1">
                        <a:lumMod val="75000"/>
                        <a:lumOff val="25000"/>
                      </a:schemeClr>
                    </a:solidFill>
                    <a:latin typeface="+mn-ea"/>
                    <a:cs typeface="+mn-ea"/>
                  </a:defRPr>
                </a:lvl1pPr>
              </a:lstStyle>
              <a:p>
                <a:pPr algn="ctr"/>
                <a:r>
                  <a:rPr lang="zh-CN" altLang="en-US" sz="1600" dirty="0">
                    <a:latin typeface="微软雅黑" panose="020B0503020204020204" pitchFamily="34" charset="-122"/>
                    <a:ea typeface="微软雅黑" panose="020B0503020204020204" pitchFamily="34" charset="-122"/>
                    <a:sym typeface="+mn-ea"/>
                  </a:rPr>
                  <a:t>文件</a:t>
                </a:r>
                <a:r>
                  <a:rPr lang="en-US" altLang="zh-CN" sz="1600" dirty="0">
                    <a:latin typeface="微软雅黑" panose="020B0503020204020204" pitchFamily="34" charset="-122"/>
                    <a:ea typeface="微软雅黑" panose="020B0503020204020204" pitchFamily="34" charset="-122"/>
                    <a:sym typeface="+mn-ea"/>
                  </a:rPr>
                  <a:t>1-8</a:t>
                </a:r>
                <a:endParaRPr lang="zh-CN" altLang="en-US" sz="1600" dirty="0">
                  <a:latin typeface="微软雅黑" panose="020B0503020204020204" pitchFamily="34" charset="-122"/>
                  <a:ea typeface="微软雅黑" panose="020B0503020204020204" pitchFamily="34" charset="-122"/>
                  <a:sym typeface="+mn-ea"/>
                </a:endParaRPr>
              </a:p>
              <a:p>
                <a:pPr algn="ctr"/>
                <a:r>
                  <a:rPr lang="zh-CN" altLang="en-US" sz="1600" dirty="0">
                    <a:latin typeface="微软雅黑" panose="020B0503020204020204" pitchFamily="34" charset="-122"/>
                    <a:ea typeface="微软雅黑" panose="020B0503020204020204" pitchFamily="34" charset="-122"/>
                    <a:sym typeface="+mn-ea"/>
                    <a:hlinkClick r:id="rId7" action="ppaction://hlinkfile"/>
                  </a:rPr>
                  <a:t>Chapter01MavenApplication.java</a:t>
                </a:r>
                <a:endParaRPr lang="zh-CN" altLang="en-US" sz="1600" dirty="0">
                  <a:latin typeface="微软雅黑" panose="020B0503020204020204" pitchFamily="34" charset="-122"/>
                  <a:ea typeface="微软雅黑" panose="020B0503020204020204" pitchFamily="34" charset="-122"/>
                  <a:sym typeface="+mn-ea"/>
                </a:endParaRPr>
              </a:p>
            </p:txBody>
          </p:sp>
          <p:sp>
            <p:nvSpPr>
              <p:cNvPr id="17" name="圆角矩形 16"/>
              <p:cNvSpPr/>
              <p:nvPr>
                <p:custDataLst>
                  <p:tags r:id="rId8"/>
                </p:custDataLst>
              </p:nvPr>
            </p:nvSpPr>
            <p:spPr>
              <a:xfrm>
                <a:off x="5478589" y="3504286"/>
                <a:ext cx="4073002" cy="2157756"/>
              </a:xfrm>
              <a:prstGeom prst="roundRect">
                <a:avLst>
                  <a:gd name="adj" fmla="val 3179"/>
                </a:avLst>
              </a:prstGeom>
              <a:noFill/>
              <a:ln>
                <a:solidFill>
                  <a:srgbClr val="3637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custDataLst>
                  <p:tags r:id="rId9"/>
                </p:custDataLst>
              </p:nvPr>
            </p:nvSpPr>
            <p:spPr>
              <a:xfrm>
                <a:off x="5478588" y="3498327"/>
                <a:ext cx="4073002" cy="369332"/>
              </a:xfrm>
              <a:prstGeom prst="rect">
                <a:avLst/>
              </a:prstGeom>
              <a:solidFill>
                <a:srgbClr val="363736"/>
              </a:solidFill>
            </p:spPr>
            <p:txBody>
              <a:bodyPr wrap="square" rtlCol="0">
                <a:spAutoFit/>
              </a:bodyPr>
              <a:lstStyle/>
              <a:p>
                <a:pPr algn="ctr"/>
                <a:r>
                  <a:rPr kumimoji="1" lang="zh-CN" altLang="en-US" sz="1800" dirty="0">
                    <a:solidFill>
                      <a:srgbClr val="FACA42"/>
                    </a:solidFill>
                    <a:latin typeface="微软雅黑" panose="020B0503020204020204" pitchFamily="34" charset="-122"/>
                    <a:ea typeface="微软雅黑" panose="020B0503020204020204" pitchFamily="34" charset="-122"/>
                  </a:rPr>
                  <a:t>源 代 码</a:t>
                </a:r>
                <a:endParaRPr kumimoji="1" lang="zh-CN" altLang="en-US" sz="1800" dirty="0">
                  <a:solidFill>
                    <a:srgbClr val="FACA42"/>
                  </a:solidFill>
                  <a:latin typeface="微软雅黑" panose="020B0503020204020204" pitchFamily="34" charset="-122"/>
                  <a:ea typeface="微软雅黑" panose="020B0503020204020204" pitchFamily="34" charset="-122"/>
                </a:endParaRPr>
              </a:p>
            </p:txBody>
          </p:sp>
        </p:grpSp>
        <p:pic>
          <p:nvPicPr>
            <p:cNvPr id="15" name="图形 14" descr="触控屏 纯色填充"/>
            <p:cNvPicPr>
              <a:picLocks noChangeAspect="1"/>
            </p:cNvPicPr>
            <p:nvPr>
              <p:custDataLst>
                <p:tags r:id="rId10"/>
              </p:custDataLst>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62438" y="5126050"/>
              <a:ext cx="914400" cy="91440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 打包为WAR包并运行</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1"/>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1.打包为可执行的WAR包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3" name="文本框 2"/>
          <p:cNvSpPr txBox="1"/>
          <p:nvPr>
            <p:custDataLst>
              <p:tags r:id="rId3"/>
            </p:custDataLst>
          </p:nvPr>
        </p:nvSpPr>
        <p:spPr>
          <a:xfrm>
            <a:off x="967740" y="1899920"/>
            <a:ext cx="3433445" cy="1337945"/>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a:t>
            </a: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IDEA</a:t>
            </a:r>
            <a:r>
              <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sz="1800" b="0" dirty="0">
                <a:solidFill>
                  <a:schemeClr val="accent1"/>
                </a:solidFill>
                <a:latin typeface="微软雅黑" panose="020B0503020204020204" pitchFamily="34" charset="-122"/>
                <a:ea typeface="微软雅黑" panose="020B0503020204020204" pitchFamily="34" charset="-122"/>
                <a:cs typeface="+mn-ea"/>
              </a:rPr>
              <a:t>Maven</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工具栏中的</a:t>
            </a:r>
            <a:r>
              <a:rPr sz="1800" b="0" dirty="0">
                <a:solidFill>
                  <a:schemeClr val="accent1"/>
                </a:solidFill>
                <a:latin typeface="微软雅黑" panose="020B0503020204020204" pitchFamily="34" charset="-122"/>
                <a:ea typeface="微软雅黑" panose="020B0503020204020204" pitchFamily="34" charset="-122"/>
                <a:cs typeface="+mn-ea"/>
              </a:rPr>
              <a:t>命令打包项目</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，将chapter01-maven项目进行打包。</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3" name="图片 13"/>
          <p:cNvPicPr>
            <a:picLocks noChangeAspect="1"/>
          </p:cNvPicPr>
          <p:nvPr>
            <p:custDataLst>
              <p:tags r:id="rId4"/>
            </p:custDataLst>
          </p:nvPr>
        </p:nvPicPr>
        <p:blipFill>
          <a:blip r:embed="rId5"/>
          <a:stretch>
            <a:fillRect/>
          </a:stretch>
        </p:blipFill>
        <p:spPr>
          <a:xfrm>
            <a:off x="4655185" y="1899603"/>
            <a:ext cx="5986800" cy="43571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 打包为WAR包并运行</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1"/>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2.运行WAR包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3" name="文本框 2"/>
          <p:cNvSpPr txBox="1"/>
          <p:nvPr>
            <p:custDataLst>
              <p:tags r:id="rId3"/>
            </p:custDataLst>
          </p:nvPr>
        </p:nvSpPr>
        <p:spPr>
          <a:xfrm>
            <a:off x="967740" y="1899920"/>
            <a:ext cx="10137140" cy="922020"/>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将打包好的WAR包拷贝到本地</a:t>
            </a:r>
            <a:r>
              <a:rPr sz="1800" b="0" dirty="0">
                <a:solidFill>
                  <a:schemeClr val="accent1"/>
                </a:solidFill>
                <a:latin typeface="微软雅黑" panose="020B0503020204020204" pitchFamily="34" charset="-122"/>
                <a:ea typeface="微软雅黑" panose="020B0503020204020204" pitchFamily="34" charset="-122"/>
                <a:cs typeface="+mn-ea"/>
              </a:rPr>
              <a:t>Tomcat安装目录</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下的</a:t>
            </a:r>
            <a:r>
              <a:rPr sz="1800" b="0" dirty="0">
                <a:solidFill>
                  <a:schemeClr val="accent1"/>
                </a:solidFill>
                <a:latin typeface="微软雅黑" panose="020B0503020204020204" pitchFamily="34" charset="-122"/>
                <a:ea typeface="微软雅黑" panose="020B0503020204020204" pitchFamily="34" charset="-122"/>
                <a:cs typeface="+mn-ea"/>
              </a:rPr>
              <a:t>webapps</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文件夹下，在CMD窗口中执行Tomcat安装目录下bin目录中的</a:t>
            </a:r>
            <a:r>
              <a:rPr sz="1800" b="0" dirty="0">
                <a:solidFill>
                  <a:schemeClr val="accent1"/>
                </a:solidFill>
                <a:latin typeface="微软雅黑" panose="020B0503020204020204" pitchFamily="34" charset="-122"/>
                <a:ea typeface="微软雅黑" panose="020B0503020204020204" pitchFamily="34" charset="-122"/>
                <a:cs typeface="+mn-ea"/>
              </a:rPr>
              <a:t>startup.bat</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命令</a:t>
            </a:r>
            <a:r>
              <a:rPr sz="1800" b="0" dirty="0">
                <a:solidFill>
                  <a:schemeClr val="accent1"/>
                </a:solidFill>
                <a:latin typeface="微软雅黑" panose="020B0503020204020204" pitchFamily="34" charset="-122"/>
                <a:ea typeface="微软雅黑" panose="020B0503020204020204" pitchFamily="34" charset="-122"/>
                <a:cs typeface="+mn-ea"/>
              </a:rPr>
              <a:t>启动Tomcat</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6" name="图片 16"/>
          <p:cNvPicPr>
            <a:picLocks noChangeAspect="1"/>
          </p:cNvPicPr>
          <p:nvPr>
            <p:custDataLst>
              <p:tags r:id="rId4"/>
            </p:custDataLst>
          </p:nvPr>
        </p:nvPicPr>
        <p:blipFill>
          <a:blip r:embed="rId5"/>
          <a:stretch>
            <a:fillRect/>
          </a:stretch>
        </p:blipFill>
        <p:spPr>
          <a:xfrm>
            <a:off x="2501265" y="3069273"/>
            <a:ext cx="7070400" cy="3372902"/>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sz="2400" b="1" dirty="0">
                <a:solidFill>
                  <a:srgbClr val="595959"/>
                </a:solidFill>
                <a:latin typeface="微软雅黑" panose="020B0503020204020204" pitchFamily="34" charset="-122"/>
                <a:ea typeface="微软雅黑" panose="020B0503020204020204" pitchFamily="34" charset="-122"/>
                <a:cs typeface="+mn-ea"/>
                <a:sym typeface="+mn-lt"/>
              </a:rPr>
              <a:t>1.5.2 打包为WAR包并运行</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1077595" y="1177925"/>
            <a:ext cx="2816225" cy="476885"/>
            <a:chOff x="898650" y="1797999"/>
            <a:chExt cx="3803994" cy="476885"/>
          </a:xfrm>
        </p:grpSpPr>
        <p:sp>
          <p:nvSpPr>
            <p:cNvPr id="10" name="矩形: 圆角 6"/>
            <p:cNvSpPr/>
            <p:nvPr>
              <p:custDataLst>
                <p:tags r:id="rId1"/>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custDataLst>
                <p:tags r:id="rId2"/>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2.运行WAR包</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3" name="文本框 2"/>
          <p:cNvSpPr txBox="1"/>
          <p:nvPr>
            <p:custDataLst>
              <p:tags r:id="rId3"/>
            </p:custDataLst>
          </p:nvPr>
        </p:nvSpPr>
        <p:spPr>
          <a:xfrm>
            <a:off x="967740" y="1899920"/>
            <a:ext cx="10137140" cy="506730"/>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在浏览器中访问</a:t>
            </a:r>
            <a:r>
              <a:rPr sz="1800" dirty="0">
                <a:solidFill>
                  <a:schemeClr val="accent1"/>
                </a:solidFill>
                <a:latin typeface="微软雅黑" panose="020B0503020204020204" pitchFamily="34" charset="-122"/>
                <a:ea typeface="微软雅黑" panose="020B0503020204020204" pitchFamily="34" charset="-122"/>
                <a:cs typeface="+mn-ea"/>
                <a:sym typeface="+mn-ea"/>
              </a:rPr>
              <a:t>http://localhost:8080/springboot-web/first</a:t>
            </a:r>
            <a:r>
              <a:rPr lang="zh-CN"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7" name="图片 17"/>
          <p:cNvPicPr>
            <a:picLocks noChangeAspect="1"/>
          </p:cNvPicPr>
          <p:nvPr>
            <p:custDataLst>
              <p:tags r:id="rId4"/>
            </p:custDataLst>
          </p:nvPr>
        </p:nvPicPr>
        <p:blipFill>
          <a:blip r:embed="rId5"/>
          <a:stretch>
            <a:fillRect/>
          </a:stretch>
        </p:blipFill>
        <p:spPr>
          <a:xfrm>
            <a:off x="1658302" y="2925445"/>
            <a:ext cx="8874000" cy="189577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6576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endParaRPr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3" name="图形 22" descr="讲故事"/>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999787" y="824105"/>
            <a:ext cx="1015842" cy="1015842"/>
          </a:xfrm>
          <a:prstGeom prst="rect">
            <a:avLst/>
          </a:prstGeom>
        </p:spPr>
      </p:pic>
      <p:sp>
        <p:nvSpPr>
          <p:cNvPr id="25" name="矩形 24"/>
          <p:cNvSpPr/>
          <p:nvPr>
            <p:custDataLst>
              <p:tags r:id="rId4"/>
            </p:custDataLst>
          </p:nvPr>
        </p:nvSpPr>
        <p:spPr>
          <a:xfrm>
            <a:off x="2437306" y="1034049"/>
            <a:ext cx="2513792"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custDataLst>
              <p:tags r:id="rId5"/>
            </p:custDataLst>
          </p:nvPr>
        </p:nvSpPr>
        <p:spPr>
          <a:xfrm>
            <a:off x="2547253" y="1061315"/>
            <a:ext cx="2293898" cy="645160"/>
          </a:xfrm>
          <a:prstGeom prst="rect">
            <a:avLst/>
          </a:prstGeom>
          <a:noFill/>
        </p:spPr>
        <p:txBody>
          <a:bodyPr wrap="square" rtlCol="0">
            <a:spAutoFit/>
          </a:bodyPr>
          <a:lstStyle/>
          <a:p>
            <a:pPr algn="l"/>
            <a:r>
              <a:rPr lang="zh-CN" altLang="en-US" sz="18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Tomcat启动失败和控制台乱码</a:t>
            </a:r>
            <a:endParaRPr lang="zh-CN" altLang="en-US" sz="1800"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27" name="矩形 26"/>
          <p:cNvSpPr/>
          <p:nvPr>
            <p:custDataLst>
              <p:tags r:id="rId6"/>
            </p:custDataLst>
          </p:nvPr>
        </p:nvSpPr>
        <p:spPr>
          <a:xfrm>
            <a:off x="5055684" y="103404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custDataLst>
              <p:tags r:id="rId7"/>
            </p:custDataLst>
          </p:nvPr>
        </p:nvSpPr>
        <p:spPr>
          <a:xfrm>
            <a:off x="5243383" y="103404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grpSp>
        <p:nvGrpSpPr>
          <p:cNvPr id="4" name="组合 3"/>
          <p:cNvGrpSpPr/>
          <p:nvPr/>
        </p:nvGrpSpPr>
        <p:grpSpPr>
          <a:xfrm>
            <a:off x="1077595" y="2182495"/>
            <a:ext cx="2816225" cy="476885"/>
            <a:chOff x="898650" y="1797999"/>
            <a:chExt cx="3803994" cy="476885"/>
          </a:xfrm>
        </p:grpSpPr>
        <p:sp>
          <p:nvSpPr>
            <p:cNvPr id="5" name="矩形: 圆角 6"/>
            <p:cNvSpPr/>
            <p:nvPr>
              <p:custDataLst>
                <p:tags r:id="rId8"/>
              </p:custDataLst>
            </p:nvPr>
          </p:nvSpPr>
          <p:spPr>
            <a:xfrm>
              <a:off x="979276" y="1813239"/>
              <a:ext cx="3699352"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6" name="文本框 5"/>
            <p:cNvSpPr txBox="1"/>
            <p:nvPr>
              <p:custDataLst>
                <p:tags r:id="rId9"/>
              </p:custDataLst>
            </p:nvPr>
          </p:nvSpPr>
          <p:spPr>
            <a:xfrm>
              <a:off x="898650" y="1797999"/>
              <a:ext cx="3803994" cy="46482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sz="1800" dirty="0">
                  <a:latin typeface="Arial" panose="020B0604020202020204" pitchFamily="34" charset="0"/>
                  <a:ea typeface="思源黑体 CN Normal" panose="020B0400000000000000" pitchFamily="34" charset="-122"/>
                  <a:sym typeface="Arial" panose="020B0604020202020204" pitchFamily="34" charset="0"/>
                </a:rPr>
                <a:t>1.Tomcat启动失败</a:t>
              </a:r>
              <a:endParaRPr sz="1800"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7" name="文本框 6"/>
          <p:cNvSpPr txBox="1"/>
          <p:nvPr>
            <p:custDataLst>
              <p:tags r:id="rId10"/>
            </p:custDataLst>
          </p:nvPr>
        </p:nvSpPr>
        <p:spPr>
          <a:xfrm>
            <a:off x="967740" y="2976245"/>
            <a:ext cx="10137140" cy="922020"/>
          </a:xfrm>
          <a:prstGeom prst="rect">
            <a:avLst/>
          </a:prstGeom>
          <a:noFill/>
          <a:ln w="9525">
            <a:noFill/>
          </a:ln>
        </p:spPr>
        <p:txBody>
          <a:bodyPr wrap="square">
            <a:spAutoFit/>
          </a:bodyPr>
          <a:p>
            <a:pPr algn="l">
              <a:lnSpc>
                <a:spcPct val="150000"/>
              </a:lnSpc>
              <a:buClrTx/>
              <a:buSzTx/>
              <a:buFontTx/>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在CMD窗口执行</a:t>
            </a:r>
            <a:r>
              <a:rPr sz="1800" b="0" dirty="0">
                <a:solidFill>
                  <a:schemeClr val="accent1"/>
                </a:solidFill>
                <a:latin typeface="微软雅黑" panose="020B0503020204020204" pitchFamily="34" charset="-122"/>
                <a:ea typeface="微软雅黑" panose="020B0503020204020204" pitchFamily="34" charset="-122"/>
                <a:cs typeface="+mn-ea"/>
              </a:rPr>
              <a:t>startup.bat命令启动Tomcat</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时，可能</a:t>
            </a:r>
            <a:r>
              <a:rPr sz="1800" b="0" dirty="0">
                <a:solidFill>
                  <a:schemeClr val="accent1"/>
                </a:solidFill>
                <a:latin typeface="微软雅黑" panose="020B0503020204020204" pitchFamily="34" charset="-122"/>
                <a:ea typeface="微软雅黑" panose="020B0503020204020204" pitchFamily="34" charset="-122"/>
                <a:cs typeface="+mn-ea"/>
              </a:rPr>
              <a:t>不能正常启动Tomcat</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，并出现响应的</a:t>
            </a:r>
            <a:r>
              <a:rPr sz="1800" b="0" dirty="0">
                <a:solidFill>
                  <a:schemeClr val="accent1"/>
                </a:solidFill>
                <a:latin typeface="微软雅黑" panose="020B0503020204020204" pitchFamily="34" charset="-122"/>
                <a:ea typeface="微软雅黑" panose="020B0503020204020204" pitchFamily="34" charset="-122"/>
                <a:cs typeface="+mn-ea"/>
              </a:rPr>
              <a:t>提示信息</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 name="图片 9"/>
          <p:cNvPicPr>
            <a:picLocks noChangeAspect="1"/>
          </p:cNvPicPr>
          <p:nvPr>
            <p:custDataLst>
              <p:tags r:id="rId11"/>
            </p:custDataLst>
          </p:nvPr>
        </p:nvPicPr>
        <p:blipFill>
          <a:blip r:embed="rId12"/>
          <a:stretch>
            <a:fillRect/>
          </a:stretch>
        </p:blipFill>
        <p:spPr>
          <a:xfrm>
            <a:off x="2381885" y="3977005"/>
            <a:ext cx="7426800" cy="1630906"/>
          </a:xfrm>
          <a:prstGeom prst="rect">
            <a:avLst/>
          </a:prstGeom>
          <a:noFill/>
          <a:ln>
            <a:noFill/>
          </a:ln>
        </p:spPr>
      </p:pic>
      <p:sp>
        <p:nvSpPr>
          <p:cNvPr id="9" name="矩形 8"/>
          <p:cNvSpPr/>
          <p:nvPr>
            <p:custDataLst>
              <p:tags r:id="rId13"/>
            </p:custDataLst>
          </p:nvPr>
        </p:nvSpPr>
        <p:spPr>
          <a:xfrm>
            <a:off x="2420620" y="4582160"/>
            <a:ext cx="4871085" cy="1758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a:p>
        </p:txBody>
      </p:sp>
      <p:sp>
        <p:nvSpPr>
          <p:cNvPr id="14" name="矩形 13"/>
          <p:cNvSpPr/>
          <p:nvPr>
            <p:custDataLst>
              <p:tags r:id="rId14"/>
            </p:custDataLst>
          </p:nvPr>
        </p:nvSpPr>
        <p:spPr>
          <a:xfrm>
            <a:off x="2218055" y="5774055"/>
            <a:ext cx="7021830" cy="76454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defTabSz="1218565" latinLnBrk="1">
              <a:lnSpc>
                <a:spcPct val="150000"/>
              </a:lnSpc>
              <a:spcBef>
                <a:spcPts val="0"/>
              </a:spcBef>
              <a:buClrTx/>
              <a:buSzTx/>
              <a:buFontTx/>
            </a:pPr>
            <a:r>
              <a:rPr lang="zh-CN" altLang="en-US" sz="1600" dirty="0">
                <a:solidFill>
                  <a:srgbClr val="FF0000"/>
                </a:solidFill>
                <a:latin typeface="微软雅黑" panose="020B0503020204020204" pitchFamily="34" charset="-122"/>
                <a:ea typeface="微软雅黑" panose="020B0503020204020204" pitchFamily="34" charset="-122"/>
              </a:rPr>
              <a:t>JRE_HOME环境变量没有正确定义。对此，可以在计算机的环境变量中新增一个名称为JRE_HOME的环境变量，变量值设置为JDK的安装路径即可。</a:t>
            </a:r>
            <a:endParaRPr lang="zh-CN" altLang="en-US" sz="1600" dirty="0">
              <a:solidFill>
                <a:srgbClr val="FF0000"/>
              </a:solidFill>
              <a:latin typeface="微软雅黑" panose="020B0503020204020204" pitchFamily="34" charset="-122"/>
              <a:ea typeface="微软雅黑" panose="020B0503020204020204" pitchFamily="34" charset="-122"/>
            </a:endParaRPr>
          </a:p>
        </p:txBody>
      </p:sp>
      <p:cxnSp>
        <p:nvCxnSpPr>
          <p:cNvPr id="12" name="直线箭头连接符 5"/>
          <p:cNvCxnSpPr>
            <a:stCxn id="9" idx="2"/>
          </p:cNvCxnSpPr>
          <p:nvPr>
            <p:custDataLst>
              <p:tags r:id="rId15"/>
            </p:custDataLst>
          </p:nvPr>
        </p:nvCxnSpPr>
        <p:spPr>
          <a:xfrm>
            <a:off x="4856163" y="4758055"/>
            <a:ext cx="24765" cy="9759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 name="KSO_WM_UNIT_PLACING_PICTURE_USER_VIEWPORT" val="{&quot;height&quot;:7505,&quot;width&quot;:8304}"/>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UNIT_TABLE_BEAUTIFY" val="smartTable{66f2cc6e-474c-4ebe-832e-4ad06f6729ec}"/>
  <p:tag name="TABLE_ENDDRAG_ORIGIN_RECT" val="813*172"/>
  <p:tag name="TABLE_ENDDRAG_RECT" val="78*208*813*172"/>
</p:tagLst>
</file>

<file path=ppt/tags/tag276.xml><?xml version="1.0" encoding="utf-8"?>
<p:tagLst xmlns:p="http://schemas.openxmlformats.org/presentationml/2006/main">
  <p:tag name="KSO_WM_UNIT_TABLE_BEAUTIFY" val="smartTable{536f064b-d401-4a88-aa20-95c638061f02}"/>
  <p:tag name="TABLE_ENDDRAG_ORIGIN_RECT" val="811*225"/>
  <p:tag name="TABLE_ENDDRAG_RECT" val="77*142*811*225"/>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MH" val="20170719143502"/>
  <p:tag name="MH_LIBRARY" val="GRAPHIC"/>
  <p:tag name="MH_TYPE" val="SubTitle"/>
  <p:tag name="MH_ORDER" val="1"/>
  <p:tag name="KSO_WM_BEAUTIFY_FLAG" val=""/>
</p:tagLst>
</file>

<file path=ppt/tags/tag314.xml><?xml version="1.0" encoding="utf-8"?>
<p:tagLst xmlns:p="http://schemas.openxmlformats.org/presentationml/2006/main">
  <p:tag name="MH" val="20170719143502"/>
  <p:tag name="MH_LIBRARY" val="GRAPHIC"/>
  <p:tag name="MH_TYPE" val="Other"/>
  <p:tag name="MH_ORDER" val="1"/>
  <p:tag name="KSO_WM_BEAUTIFY_FLAG" val=""/>
</p:tagLst>
</file>

<file path=ppt/tags/tag315.xml><?xml version="1.0" encoding="utf-8"?>
<p:tagLst xmlns:p="http://schemas.openxmlformats.org/presentationml/2006/main">
  <p:tag name="MH" val="20170719143502"/>
  <p:tag name="MH_LIBRARY" val="GRAPHIC"/>
  <p:tag name="MH_TYPE" val="Text"/>
  <p:tag name="MH_ORDER" val="1"/>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MH" val="20170719143502"/>
  <p:tag name="MH_LIBRARY" val="GRAPHIC"/>
  <p:tag name="MH_TYPE" val="Text"/>
  <p:tag name="MH_ORDER" val="1"/>
  <p:tag name="KSO_WM_BEAUTIFY_FLAG" val=""/>
</p:tagLst>
</file>

<file path=ppt/tags/tag319.xml><?xml version="1.0" encoding="utf-8"?>
<p:tagLst xmlns:p="http://schemas.openxmlformats.org/presentationml/2006/main">
  <p:tag name="MH" val="20170719143502"/>
  <p:tag name="MH_LIBRARY" val="GRAPHIC"/>
  <p:tag name="MH_TYPE" val="Text"/>
  <p:tag name="MH_ORDER" val="1"/>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MH" val="20170719143502"/>
  <p:tag name="MH_LIBRARY" val="GRAPHIC"/>
  <p:tag name="MH_TYPE" val="SubTitle"/>
  <p:tag name="MH_ORDER" val="1"/>
  <p:tag name="KSO_WM_BEAUTIFY_FLAG" val=""/>
</p:tagLst>
</file>

<file path=ppt/tags/tag321.xml><?xml version="1.0" encoding="utf-8"?>
<p:tagLst xmlns:p="http://schemas.openxmlformats.org/presentationml/2006/main">
  <p:tag name="MH" val="20170719143502"/>
  <p:tag name="MH_LIBRARY" val="GRAPHIC"/>
  <p:tag name="MH_TYPE" val="Other"/>
  <p:tag name="MH_ORDER" val="1"/>
  <p:tag name="KSO_WM_BEAUTIFY_FLAG" val=""/>
</p:tagLst>
</file>

<file path=ppt/tags/tag322.xml><?xml version="1.0" encoding="utf-8"?>
<p:tagLst xmlns:p="http://schemas.openxmlformats.org/presentationml/2006/main">
  <p:tag name="MH" val="20170719143502"/>
  <p:tag name="MH_LIBRARY" val="GRAPHIC"/>
  <p:tag name="MH_TYPE" val="Other"/>
  <p:tag name="MH_ORDER" val="1"/>
  <p:tag name="KSO_WM_BEAUTIFY_FLAG" val=""/>
</p:tagLst>
</file>

<file path=ppt/tags/tag323.xml><?xml version="1.0" encoding="utf-8"?>
<p:tagLst xmlns:p="http://schemas.openxmlformats.org/presentationml/2006/main">
  <p:tag name="MH" val="20170719143502"/>
  <p:tag name="MH_LIBRARY" val="GRAPHIC"/>
  <p:tag name="MH_TYPE" val="Text"/>
  <p:tag name="MH_ORDER" val="1"/>
  <p:tag name="KSO_WM_BEAUTIFY_FLAG" val=""/>
</p:tagLst>
</file>

<file path=ppt/tags/tag324.xml><?xml version="1.0" encoding="utf-8"?>
<p:tagLst xmlns:p="http://schemas.openxmlformats.org/presentationml/2006/main">
  <p:tag name="MH" val="20170719143502"/>
  <p:tag name="MH_LIBRARY" val="GRAPHIC"/>
  <p:tag name="MH_TYPE" val="SubTitle"/>
  <p:tag name="MH_ORDER" val="1"/>
  <p:tag name="KSO_WM_BEAUTIFY_FLAG" val=""/>
</p:tagLst>
</file>

<file path=ppt/tags/tag325.xml><?xml version="1.0" encoding="utf-8"?>
<p:tagLst xmlns:p="http://schemas.openxmlformats.org/presentationml/2006/main">
  <p:tag name="MH" val="20170719143502"/>
  <p:tag name="MH_LIBRARY" val="GRAPHIC"/>
  <p:tag name="MH_TYPE" val="Other"/>
  <p:tag name="MH_ORDER" val="1"/>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MH" val="20170719143502"/>
  <p:tag name="MH_LIBRARY" val="GRAPHIC"/>
  <p:tag name="MH_TYPE" val="Other"/>
  <p:tag name="MH_ORDER" val="1"/>
  <p:tag name="KSO_WM_BEAUTIFY_FLAG" val=""/>
</p:tagLst>
</file>

<file path=ppt/tags/tag329.xml><?xml version="1.0" encoding="utf-8"?>
<p:tagLst xmlns:p="http://schemas.openxmlformats.org/presentationml/2006/main">
  <p:tag name="MH" val="20170719143502"/>
  <p:tag name="MH_LIBRARY" val="GRAPHIC"/>
  <p:tag name="MH_TYPE" val="Text"/>
  <p:tag name="MH_ORDER" val="1"/>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MH" val="20170719143502"/>
  <p:tag name="MH_LIBRARY" val="GRAPHIC"/>
  <p:tag name="MH_TYPE" val="SubTitle"/>
  <p:tag name="MH_ORDER" val="1"/>
  <p:tag name="KSO_WM_BEAUTIFY_FLAG" val=""/>
</p:tagLst>
</file>

<file path=ppt/tags/tag331.xml><?xml version="1.0" encoding="utf-8"?>
<p:tagLst xmlns:p="http://schemas.openxmlformats.org/presentationml/2006/main">
  <p:tag name="MH" val="20170719143502"/>
  <p:tag name="MH_LIBRARY" val="GRAPHIC"/>
  <p:tag name="MH_TYPE" val="Other"/>
  <p:tag name="MH_ORDER" val="1"/>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MH" val="20170719143502"/>
  <p:tag name="MH_LIBRARY" val="GRAPHIC"/>
  <p:tag name="MH_TYPE" val="Text"/>
  <p:tag name="MH_ORDER" val="1"/>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MH" val="20170719143502"/>
  <p:tag name="MH_LIBRARY" val="GRAPHIC"/>
  <p:tag name="MH_TYPE" val="SubTitle"/>
  <p:tag name="MH_ORDER" val="1"/>
  <p:tag name="KSO_WM_BEAUTIFY_FLAG" val=""/>
</p:tagLst>
</file>

<file path=ppt/tags/tag358.xml><?xml version="1.0" encoding="utf-8"?>
<p:tagLst xmlns:p="http://schemas.openxmlformats.org/presentationml/2006/main">
  <p:tag name="MH" val="20170719143502"/>
  <p:tag name="MH_LIBRARY" val="GRAPHIC"/>
  <p:tag name="MH_TYPE" val="Other"/>
  <p:tag name="MH_ORDER" val="1"/>
  <p:tag name="KSO_WM_BEAUTIFY_FLAG" val=""/>
</p:tagLst>
</file>

<file path=ppt/tags/tag359.xml><?xml version="1.0" encoding="utf-8"?>
<p:tagLst xmlns:p="http://schemas.openxmlformats.org/presentationml/2006/main">
  <p:tag name="MH" val="20170719143502"/>
  <p:tag name="MH_LIBRARY" val="GRAPHIC"/>
  <p:tag name="MH_TYPE" val="Text"/>
  <p:tag name="MH_ORDER" val="1"/>
  <p:tag name="KSO_WM_BEAUTIFY_FLAG" val=""/>
</p:tagLst>
</file>

<file path=ppt/tags/tag36.xml><?xml version="1.0" encoding="utf-8"?>
<p:tagLst xmlns:p="http://schemas.openxmlformats.org/presentationml/2006/main">
  <p:tag name="KSO_WM_BEAUTIFY_FLAG" val=""/>
</p:tagLst>
</file>

<file path=ppt/tags/tag360.xml><?xml version="1.0" encoding="utf-8"?>
<p:tagLst xmlns:p="http://schemas.openxmlformats.org/presentationml/2006/main">
  <p:tag name="MH" val="20170719143502"/>
  <p:tag name="MH_LIBRARY" val="GRAPHIC"/>
  <p:tag name="MH_TYPE" val="Other"/>
  <p:tag name="MH_ORDER" val="1"/>
  <p:tag name="KSO_WM_BEAUTIFY_FLAG" val=""/>
</p:tagLst>
</file>

<file path=ppt/tags/tag361.xml><?xml version="1.0" encoding="utf-8"?>
<p:tagLst xmlns:p="http://schemas.openxmlformats.org/presentationml/2006/main">
  <p:tag name="MH" val="20170719143502"/>
  <p:tag name="MH_LIBRARY" val="GRAPHIC"/>
  <p:tag name="MH_TYPE" val="Text"/>
  <p:tag name="MH_ORDER" val="1"/>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MH" val="20170719143502"/>
  <p:tag name="MH_LIBRARY" val="GRAPHIC"/>
  <p:tag name="MH_TYPE" val="Other"/>
  <p:tag name="MH_ORDER" val="1"/>
  <p:tag name="KSO_WM_BEAUTIFY_FLAG" val=""/>
</p:tagLst>
</file>

<file path=ppt/tags/tag365.xml><?xml version="1.0" encoding="utf-8"?>
<p:tagLst xmlns:p="http://schemas.openxmlformats.org/presentationml/2006/main">
  <p:tag name="MH" val="20170719143502"/>
  <p:tag name="MH_LIBRARY" val="GRAPHIC"/>
  <p:tag name="MH_TYPE" val="Text"/>
  <p:tag name="MH_ORDER" val="1"/>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MH" val="20170719143502"/>
  <p:tag name="MH_LIBRARY" val="GRAPHIC"/>
  <p:tag name="MH_TYPE" val="SubTitle"/>
  <p:tag name="MH_ORDER" val="1"/>
  <p:tag name="KSO_WM_BEAUTIFY_FLAG" val=""/>
</p:tagLst>
</file>

<file path=ppt/tags/tag369.xml><?xml version="1.0" encoding="utf-8"?>
<p:tagLst xmlns:p="http://schemas.openxmlformats.org/presentationml/2006/main">
  <p:tag name="MH" val="20170719143502"/>
  <p:tag name="MH_LIBRARY" val="GRAPHIC"/>
  <p:tag name="MH_TYPE" val="Other"/>
  <p:tag name="MH_ORDER" val="1"/>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MH" val="20170719143502"/>
  <p:tag name="MH_LIBRARY" val="GRAPHIC"/>
  <p:tag name="MH_TYPE" val="Other"/>
  <p:tag name="MH_ORDER" val="1"/>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MH" val="20170719143502"/>
  <p:tag name="MH_LIBRARY" val="GRAPHIC"/>
  <p:tag name="MH_TYPE" val="Text"/>
  <p:tag name="MH_ORDER" val="1"/>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 name="KSO_WM_UNIT_PLACING_PICTURE_USER_VIEWPORT" val="{&quot;height&quot;:1821,&quot;width&quot;:8294}"/>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 name="KSO_WM_UNIT_PLACING_PICTURE_USER_VIEWPORT" val="{&quot;height&quot;:5300,&quot;width&quot;:8294}"/>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BEAUTIFY_FLAG" val=""/>
</p:tagLst>
</file>

<file path=ppt/tags/tag525.xml><?xml version="1.0" encoding="utf-8"?>
<p:tagLst xmlns:p="http://schemas.openxmlformats.org/presentationml/2006/main">
  <p:tag name="KSO_WM_BEAUTIFY_FLAG" val=""/>
</p:tagLst>
</file>

<file path=ppt/tags/tag526.xml><?xml version="1.0" encoding="utf-8"?>
<p:tagLst xmlns:p="http://schemas.openxmlformats.org/presentationml/2006/main">
  <p:tag name="KSO_WM_BEAUTIFY_FLAG" val=""/>
</p:tagLst>
</file>

<file path=ppt/tags/tag527.xml><?xml version="1.0" encoding="utf-8"?>
<p:tagLst xmlns:p="http://schemas.openxmlformats.org/presentationml/2006/main">
  <p:tag name="KSO_WM_BEAUTIFY_FLAG" val=""/>
</p:tagLst>
</file>

<file path=ppt/tags/tag528.xml><?xml version="1.0" encoding="utf-8"?>
<p:tagLst xmlns:p="http://schemas.openxmlformats.org/presentationml/2006/main">
  <p:tag name="KSO_WM_BEAUTIFY_FLAG" val=""/>
</p:tagLst>
</file>

<file path=ppt/tags/tag529.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30.xml><?xml version="1.0" encoding="utf-8"?>
<p:tagLst xmlns:p="http://schemas.openxmlformats.org/presentationml/2006/main">
  <p:tag name="KSO_WM_BEAUTIFY_FLAG" val=""/>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MH" val="20180611105247"/>
  <p:tag name="MH_LIBRARY" val="GRAPHIC"/>
  <p:tag name="MH_TYPE" val="Other"/>
  <p:tag name="MH_ORDER" val="1"/>
  <p:tag name="KSO_WM_BEAUTIFY_FLAG" val=""/>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ISPRING_RESOURCE_PATHS_HASH_PRESENTER" val="3f15e6573a385e41c33bb97e7105a62faa5c484"/>
  <p:tag name="COMMONDATA" val="eyJoZGlkIjoiNTQwODNlZjBiNzRkNjZmNWIwNWFhMDg5ODM5YzE3ZjIifQ=="/>
  <p:tag name="KSO_WPP_MARK_KEY" val="982352ae-fb85-4723-8ca9-7b0b57b9b06c"/>
</p:tagLst>
</file>

<file path=ppt/tags/tag55.xml><?xml version="1.0" encoding="utf-8"?>
<p:tagLst xmlns:p="http://schemas.openxmlformats.org/presentationml/2006/main">
  <p:tag name="MH" val="20180611105247"/>
  <p:tag name="MH_LIBRARY" val="GRAPHIC"/>
  <p:tag name="MH_TYPE" val="SubTitle"/>
  <p:tag name="MH_ORDER" val="4"/>
  <p:tag name="KSO_WM_BEAUTIFY_FLAG" val=""/>
</p:tagLst>
</file>

<file path=ppt/tags/tag56.xml><?xml version="1.0" encoding="utf-8"?>
<p:tagLst xmlns:p="http://schemas.openxmlformats.org/presentationml/2006/main">
  <p:tag name="MH" val="20180611105247"/>
  <p:tag name="MH_LIBRARY" val="GRAPHIC"/>
  <p:tag name="MH_TYPE" val="Text"/>
  <p:tag name="MH_ORDER" val="4"/>
  <p:tag name="KSO_WM_BEAUTIFY_FLAG" val=""/>
</p:tagLst>
</file>

<file path=ppt/tags/tag57.xml><?xml version="1.0" encoding="utf-8"?>
<p:tagLst xmlns:p="http://schemas.openxmlformats.org/presentationml/2006/main">
  <p:tag name="MH" val="20180611105247"/>
  <p:tag name="MH_LIBRARY" val="GRAPHIC"/>
  <p:tag name="MH_TYPE" val="Other"/>
  <p:tag name="MH_ORDER" val="2"/>
  <p:tag name="KSO_WM_BEAUTIFY_FLAG" val=""/>
</p:tagLst>
</file>

<file path=ppt/tags/tag58.xml><?xml version="1.0" encoding="utf-8"?>
<p:tagLst xmlns:p="http://schemas.openxmlformats.org/presentationml/2006/main">
  <p:tag name="MH" val="20180611105247"/>
  <p:tag name="MH_LIBRARY" val="GRAPHIC"/>
  <p:tag name="MH_TYPE" val="SubTitle"/>
  <p:tag name="MH_ORDER" val="1"/>
  <p:tag name="KSO_WM_BEAUTIFY_FLAG" val=""/>
</p:tagLst>
</file>

<file path=ppt/tags/tag59.xml><?xml version="1.0" encoding="utf-8"?>
<p:tagLst xmlns:p="http://schemas.openxmlformats.org/presentationml/2006/main">
  <p:tag name="MH" val="20180611105247"/>
  <p:tag name="MH_LIBRARY" val="GRAPHIC"/>
  <p:tag name="MH_TYPE" val="Text"/>
  <p:tag name="MH_ORDER" val="1"/>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MH" val="20180611105247"/>
  <p:tag name="MH_LIBRARY" val="GRAPHIC"/>
  <p:tag name="MH_TYPE" val="Other"/>
  <p:tag name="MH_ORDER" val="3"/>
  <p:tag name="KSO_WM_BEAUTIFY_FLAG" val=""/>
</p:tagLst>
</file>

<file path=ppt/tags/tag61.xml><?xml version="1.0" encoding="utf-8"?>
<p:tagLst xmlns:p="http://schemas.openxmlformats.org/presentationml/2006/main">
  <p:tag name="MH" val="20180611105247"/>
  <p:tag name="MH_LIBRARY" val="GRAPHIC"/>
  <p:tag name="MH_TYPE" val="Other"/>
  <p:tag name="MH_ORDER" val="4"/>
  <p:tag name="KSO_WM_BEAUTIFY_FLAG" val=""/>
</p:tagLst>
</file>

<file path=ppt/tags/tag62.xml><?xml version="1.0" encoding="utf-8"?>
<p:tagLst xmlns:p="http://schemas.openxmlformats.org/presentationml/2006/main">
  <p:tag name="MH" val="20180611105247"/>
  <p:tag name="MH_LIBRARY" val="GRAPHIC"/>
  <p:tag name="MH_TYPE" val="Other"/>
  <p:tag name="MH_ORDER" val="5"/>
  <p:tag name="KSO_WM_BEAUTIFY_FLAG" val=""/>
</p:tagLst>
</file>

<file path=ppt/tags/tag63.xml><?xml version="1.0" encoding="utf-8"?>
<p:tagLst xmlns:p="http://schemas.openxmlformats.org/presentationml/2006/main">
  <p:tag name="MH" val="20180611105247"/>
  <p:tag name="MH_LIBRARY" val="GRAPHIC"/>
  <p:tag name="MH_TYPE" val="Other"/>
  <p:tag name="MH_ORDER" val="6"/>
  <p:tag name="KSO_WM_BEAUTIFY_FLAG" val=""/>
</p:tagLst>
</file>

<file path=ppt/tags/tag64.xml><?xml version="1.0" encoding="utf-8"?>
<p:tagLst xmlns:p="http://schemas.openxmlformats.org/presentationml/2006/main">
  <p:tag name="MH" val="20180611105247"/>
  <p:tag name="MH_LIBRARY" val="GRAPHIC"/>
  <p:tag name="MH_TYPE" val="Other"/>
  <p:tag name="MH_ORDER" val="7"/>
  <p:tag name="KSO_WM_BEAUTIFY_FLAG" val=""/>
</p:tagLst>
</file>

<file path=ppt/tags/tag65.xml><?xml version="1.0" encoding="utf-8"?>
<p:tagLst xmlns:p="http://schemas.openxmlformats.org/presentationml/2006/main">
  <p:tag name="MH" val="20180611105247"/>
  <p:tag name="MH_LIBRARY" val="GRAPHIC"/>
  <p:tag name="MH_TYPE" val="Other"/>
  <p:tag name="MH_ORDER" val="8"/>
  <p:tag name="KSO_WM_BEAUTIFY_FLAG" val=""/>
</p:tagLst>
</file>

<file path=ppt/tags/tag66.xml><?xml version="1.0" encoding="utf-8"?>
<p:tagLst xmlns:p="http://schemas.openxmlformats.org/presentationml/2006/main">
  <p:tag name="MH" val="20180611105247"/>
  <p:tag name="MH_LIBRARY" val="GRAPHIC"/>
  <p:tag name="MH_TYPE" val="SubTitle"/>
  <p:tag name="MH_ORDER" val="3"/>
  <p:tag name="KSO_WM_BEAUTIFY_FLAG" val=""/>
</p:tagLst>
</file>

<file path=ppt/tags/tag67.xml><?xml version="1.0" encoding="utf-8"?>
<p:tagLst xmlns:p="http://schemas.openxmlformats.org/presentationml/2006/main">
  <p:tag name="MH" val="20180611105247"/>
  <p:tag name="MH_LIBRARY" val="GRAPHIC"/>
  <p:tag name="MH_TYPE" val="Text"/>
  <p:tag name="MH_ORDER" val="3"/>
  <p:tag name="KSO_WM_BEAUTIFY_FLAG" val=""/>
</p:tagLst>
</file>

<file path=ppt/tags/tag68.xml><?xml version="1.0" encoding="utf-8"?>
<p:tagLst xmlns:p="http://schemas.openxmlformats.org/presentationml/2006/main">
  <p:tag name="MH" val="20180611105247"/>
  <p:tag name="MH_LIBRARY" val="GRAPHIC"/>
  <p:tag name="MH_TYPE" val="SubTitle"/>
  <p:tag name="MH_ORDER" val="2"/>
  <p:tag name="KSO_WM_BEAUTIFY_FLAG" val=""/>
</p:tagLst>
</file>

<file path=ppt/tags/tag69.xml><?xml version="1.0" encoding="utf-8"?>
<p:tagLst xmlns:p="http://schemas.openxmlformats.org/presentationml/2006/main">
  <p:tag name="MH" val="20180611105247"/>
  <p:tag name="MH_LIBRARY" val="GRAPHIC"/>
  <p:tag name="MH_TYPE" val="Text"/>
  <p:tag name="MH_ORDER" val="2"/>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18111</Words>
  <Application>WPS 演示</Application>
  <PresentationFormat>自定义</PresentationFormat>
  <Paragraphs>987</Paragraphs>
  <Slides>102</Slides>
  <Notes>73</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102</vt:i4>
      </vt:variant>
    </vt:vector>
  </HeadingPairs>
  <TitlesOfParts>
    <vt:vector size="128" baseType="lpstr">
      <vt:lpstr>Arial</vt:lpstr>
      <vt:lpstr>宋体</vt:lpstr>
      <vt:lpstr>Wingdings</vt:lpstr>
      <vt:lpstr>微软雅黑</vt:lpstr>
      <vt:lpstr>思源黑体 CN Medium</vt:lpstr>
      <vt:lpstr>黑体</vt:lpstr>
      <vt:lpstr>字魂58号-创中黑</vt:lpstr>
      <vt:lpstr>Source Han Sans K Bold</vt:lpstr>
      <vt:lpstr>Calibri</vt:lpstr>
      <vt:lpstr>Yu Gothic UI Semibold</vt:lpstr>
      <vt:lpstr>U.S. 101</vt:lpstr>
      <vt:lpstr>Segoe Print</vt:lpstr>
      <vt:lpstr>Roboto</vt:lpstr>
      <vt:lpstr>Times New Roman</vt:lpstr>
      <vt:lpstr>Open Sans Light</vt:lpstr>
      <vt:lpstr>Open Sans</vt:lpstr>
      <vt:lpstr>Open Sans</vt:lpstr>
      <vt:lpstr>等线</vt:lpstr>
      <vt:lpstr>Arial Unicode MS</vt:lpstr>
      <vt:lpstr>微软雅黑 Light</vt:lpstr>
      <vt:lpstr>思源黑体 CN Normal</vt:lpstr>
      <vt:lpstr>Wingdings</vt:lpstr>
      <vt:lpstr>Courier New</vt:lpstr>
      <vt:lpstr>思源黑体 CN Regular</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sunwei</cp:lastModifiedBy>
  <cp:revision>891</cp:revision>
  <dcterms:created xsi:type="dcterms:W3CDTF">2020-11-11T09:29:00Z</dcterms:created>
  <dcterms:modified xsi:type="dcterms:W3CDTF">2025-02-23T13:36:32Z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69DB4B6826B6494390E926BE37E6C64D</vt:lpwstr>
  </property>
</Properties>
</file>