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260" r:id="rId3"/>
    <p:sldId id="259" r:id="rId4"/>
    <p:sldId id="261" r:id="rId5"/>
    <p:sldId id="257" r:id="rId6"/>
    <p:sldId id="258" r:id="rId7"/>
    <p:sldId id="262" r:id="rId8"/>
    <p:sldId id="276" r:id="rId9"/>
    <p:sldId id="353" r:id="rId10"/>
    <p:sldId id="354" r:id="rId11"/>
    <p:sldId id="263" r:id="rId12"/>
    <p:sldId id="358" r:id="rId13"/>
    <p:sldId id="274" r:id="rId14"/>
    <p:sldId id="352" r:id="rId15"/>
    <p:sldId id="277" r:id="rId16"/>
    <p:sldId id="280" r:id="rId17"/>
    <p:sldId id="350" r:id="rId18"/>
    <p:sldId id="281" r:id="rId19"/>
    <p:sldId id="333" r:id="rId20"/>
    <p:sldId id="337" r:id="rId21"/>
    <p:sldId id="334" r:id="rId22"/>
    <p:sldId id="335" r:id="rId23"/>
    <p:sldId id="336" r:id="rId24"/>
    <p:sldId id="332" r:id="rId25"/>
    <p:sldId id="362" r:id="rId26"/>
    <p:sldId id="364" r:id="rId27"/>
    <p:sldId id="338" r:id="rId28"/>
    <p:sldId id="339" r:id="rId29"/>
    <p:sldId id="359" r:id="rId30"/>
    <p:sldId id="278" r:id="rId31"/>
    <p:sldId id="270" r:id="rId32"/>
    <p:sldId id="271" r:id="rId33"/>
    <p:sldId id="272" r:id="rId34"/>
    <p:sldId id="264" r:id="rId35"/>
    <p:sldId id="273" r:id="rId36"/>
    <p:sldId id="356" r:id="rId37"/>
    <p:sldId id="361" r:id="rId38"/>
    <p:sldId id="351" r:id="rId39"/>
    <p:sldId id="279" r:id="rId40"/>
    <p:sldId id="347" r:id="rId41"/>
    <p:sldId id="266" r:id="rId42"/>
    <p:sldId id="267" r:id="rId43"/>
    <p:sldId id="268" r:id="rId44"/>
    <p:sldId id="269" r:id="rId45"/>
    <p:sldId id="349" r:id="rId46"/>
    <p:sldId id="265" r:id="rId47"/>
    <p:sldId id="357" r:id="rId48"/>
    <p:sldId id="360"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A456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208" autoAdjust="0"/>
  </p:normalViewPr>
  <p:slideViewPr>
    <p:cSldViewPr snapToGrid="0">
      <p:cViewPr varScale="1">
        <p:scale>
          <a:sx n="83" d="100"/>
          <a:sy n="83" d="100"/>
        </p:scale>
        <p:origin x="1638" y="9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A2AB23-915C-4A20-A35C-E35A78BBD601}" type="datetimeFigureOut">
              <a:rPr lang="en-US" smtClean="0"/>
              <a:t>8/24/2022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C35790-097B-4F4A-AC65-68906F1196B8}" type="slidenum">
              <a:rPr lang="en-US" smtClean="0"/>
              <a:t>‹#›</a:t>
            </a:fld>
            <a:endParaRPr lang="en-US"/>
          </a:p>
        </p:txBody>
      </p:sp>
    </p:spTree>
    <p:extLst>
      <p:ext uri="{BB962C8B-B14F-4D97-AF65-F5344CB8AC3E}">
        <p14:creationId xmlns:p14="http://schemas.microsoft.com/office/powerpoint/2010/main" val="17618902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a:t>
            </a:r>
          </a:p>
          <a:p>
            <a:r>
              <a:rPr lang="en-US" dirty="0"/>
              <a:t>Duration of this module: 1½ hours </a:t>
            </a:r>
          </a:p>
          <a:p>
            <a:r>
              <a:rPr lang="en-US" dirty="0"/>
              <a:t>(short break after 45 minutes)</a:t>
            </a:r>
          </a:p>
        </p:txBody>
      </p:sp>
      <p:sp>
        <p:nvSpPr>
          <p:cNvPr id="4" name="Slide Number Placeholder 3"/>
          <p:cNvSpPr>
            <a:spLocks noGrp="1"/>
          </p:cNvSpPr>
          <p:nvPr>
            <p:ph type="sldNum" sz="quarter" idx="5"/>
          </p:nvPr>
        </p:nvSpPr>
        <p:spPr/>
        <p:txBody>
          <a:bodyPr/>
          <a:lstStyle/>
          <a:p>
            <a:fld id="{63C35790-097B-4F4A-AC65-68906F1196B8}" type="slidenum">
              <a:rPr lang="en-US" smtClean="0"/>
              <a:t>1</a:t>
            </a:fld>
            <a:endParaRPr lang="en-US"/>
          </a:p>
        </p:txBody>
      </p:sp>
    </p:spTree>
    <p:extLst>
      <p:ext uri="{BB962C8B-B14F-4D97-AF65-F5344CB8AC3E}">
        <p14:creationId xmlns:p14="http://schemas.microsoft.com/office/powerpoint/2010/main" val="899827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noProof="0" dirty="0"/>
              <a:t>DS is the result of a strategic initiative initiated around 8 years ago (pre CloudBridge and the current DHI+ strategies.). </a:t>
            </a:r>
          </a:p>
          <a:p>
            <a:r>
              <a:rPr lang="en-US" b="0" noProof="0" dirty="0"/>
              <a:t>Requirements:</a:t>
            </a:r>
          </a:p>
          <a:p>
            <a:pPr marL="171450" indent="-171450">
              <a:buFont typeface="Arial" panose="020B0604020202020204" pitchFamily="34" charset="0"/>
              <a:buChar char="•"/>
            </a:pPr>
            <a:r>
              <a:rPr lang="en-US" b="0" noProof="0" dirty="0"/>
              <a:t>Technology alignment (MIKE Zero, MIKE Workbench, MIKE+)</a:t>
            </a:r>
          </a:p>
          <a:p>
            <a:pPr marL="171450" indent="-171450">
              <a:buFont typeface="Arial" panose="020B0604020202020204" pitchFamily="34" charset="0"/>
              <a:buChar char="•"/>
            </a:pPr>
            <a:r>
              <a:rPr lang="en-US" b="0" noProof="0" dirty="0"/>
              <a:t>Agile development (not year-long release periods)</a:t>
            </a:r>
          </a:p>
          <a:p>
            <a:pPr marL="171450" indent="-171450">
              <a:buFont typeface="Arial" panose="020B0604020202020204" pitchFamily="34" charset="0"/>
              <a:buChar char="•"/>
            </a:pPr>
            <a:r>
              <a:rPr lang="en-US" b="0" noProof="0" dirty="0"/>
              <a:t>Supporting distributed, service-oriented (web/mobile) applications (Online Services, DSS). What we normally refer to as </a:t>
            </a:r>
            <a:r>
              <a:rPr lang="en-US" b="1" noProof="0" dirty="0"/>
              <a:t>Business applications</a:t>
            </a:r>
            <a:r>
              <a:rPr lang="en-US" b="0" noProof="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noProof="0" dirty="0"/>
              <a:t>Data integration with heterogenous data sources (data abstraction)</a:t>
            </a:r>
          </a:p>
          <a:p>
            <a:pPr marL="171450" indent="-171450">
              <a:buFont typeface="Arial" panose="020B0604020202020204" pitchFamily="34" charset="0"/>
              <a:buChar char="•"/>
            </a:pPr>
            <a:r>
              <a:rPr lang="en-US" b="0" noProof="0" dirty="0"/>
              <a:t>Community-driven. Transcending geographic and organizational boundaries.  (Slogan: “Think Group First!”)</a:t>
            </a:r>
          </a:p>
        </p:txBody>
      </p:sp>
      <p:sp>
        <p:nvSpPr>
          <p:cNvPr id="4" name="Slide Number Placeholder 3"/>
          <p:cNvSpPr>
            <a:spLocks noGrp="1"/>
          </p:cNvSpPr>
          <p:nvPr>
            <p:ph type="sldNum" sz="quarter" idx="5"/>
          </p:nvPr>
        </p:nvSpPr>
        <p:spPr/>
        <p:txBody>
          <a:bodyPr/>
          <a:lstStyle/>
          <a:p>
            <a:fld id="{63C35790-097B-4F4A-AC65-68906F1196B8}" type="slidenum">
              <a:rPr lang="en-US" smtClean="0"/>
              <a:t>10</a:t>
            </a:fld>
            <a:endParaRPr lang="en-US"/>
          </a:p>
        </p:txBody>
      </p:sp>
    </p:spTree>
    <p:extLst>
      <p:ext uri="{BB962C8B-B14F-4D97-AF65-F5344CB8AC3E}">
        <p14:creationId xmlns:p14="http://schemas.microsoft.com/office/powerpoint/2010/main" val="16849860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Libraries instead of “yet another framework” (MIKE Operations, </a:t>
            </a:r>
            <a:r>
              <a:rPr lang="en-US" sz="1200" b="0" i="0" kern="1200" dirty="0" err="1">
                <a:solidFill>
                  <a:schemeClr val="tx1"/>
                </a:solidFill>
                <a:effectLst/>
                <a:latin typeface="+mn-lt"/>
                <a:ea typeface="+mn-ea"/>
                <a:cs typeface="+mn-cs"/>
              </a:rPr>
              <a:t>DIMS.Core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MIKEZero</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What is the difference?</a:t>
            </a:r>
            <a:endParaRPr lang="en-US" sz="1200" b="1"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a:t>
            </a:r>
            <a:r>
              <a:rPr lang="en-US" sz="1200" b="1" i="0" kern="1200" dirty="0">
                <a:solidFill>
                  <a:schemeClr val="tx1"/>
                </a:solidFill>
                <a:effectLst/>
                <a:latin typeface="+mn-lt"/>
                <a:ea typeface="+mn-ea"/>
                <a:cs typeface="+mn-cs"/>
              </a:rPr>
              <a:t>short: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Library: your code call library code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Framework: Framework calls your code (</a:t>
            </a:r>
            <a:r>
              <a:rPr lang="en-US" sz="1200" b="1" i="0" kern="1200" dirty="0">
                <a:solidFill>
                  <a:schemeClr val="tx1"/>
                </a:solidFill>
                <a:effectLst/>
                <a:latin typeface="+mn-lt"/>
                <a:ea typeface="+mn-ea"/>
                <a:cs typeface="+mn-cs"/>
              </a:rPr>
              <a:t>Inversion of Control</a:t>
            </a:r>
            <a:r>
              <a:rPr lang="en-US" sz="1200" b="0" i="0" kern="1200" dirty="0">
                <a:solidFill>
                  <a:schemeClr val="tx1"/>
                </a:solidFill>
                <a:effectLst/>
                <a:latin typeface="+mn-lt"/>
                <a:ea typeface="+mn-ea"/>
                <a:cs typeface="+mn-cs"/>
              </a:rPr>
              <a:t>). </a:t>
            </a:r>
          </a:p>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NOTE: "You" is </a:t>
            </a:r>
            <a:r>
              <a:rPr lang="en-US" sz="1200" b="1" i="0" kern="1200" dirty="0">
                <a:solidFill>
                  <a:schemeClr val="tx1"/>
                </a:solidFill>
                <a:effectLst/>
                <a:latin typeface="+mn-lt"/>
                <a:ea typeface="+mn-ea"/>
                <a:cs typeface="+mn-cs"/>
              </a:rPr>
              <a:t>persona</a:t>
            </a:r>
            <a:r>
              <a:rPr lang="en-US" sz="1200" b="0" i="0" kern="1200" dirty="0">
                <a:solidFill>
                  <a:schemeClr val="tx1"/>
                </a:solidFill>
                <a:effectLst/>
                <a:latin typeface="+mn-lt"/>
                <a:ea typeface="+mn-ea"/>
                <a:cs typeface="+mn-cs"/>
              </a:rPr>
              <a:t> of an application developer.</a:t>
            </a:r>
          </a:p>
          <a:p>
            <a:endParaRPr lang="en-US" sz="1200" b="0" i="0" kern="1200" dirty="0">
              <a:solidFill>
                <a:schemeClr val="tx1"/>
              </a:solidFill>
              <a:effectLst/>
              <a:latin typeface="+mn-lt"/>
              <a:ea typeface="+mn-ea"/>
              <a:cs typeface="+mn-cs"/>
            </a:endParaRPr>
          </a:p>
          <a:p>
            <a:pPr marL="0" indent="0">
              <a:buFont typeface="Arial" panose="020B0604020202020204" pitchFamily="34" charset="0"/>
              <a:buNone/>
            </a:pPr>
            <a:r>
              <a:rPr lang="en-US" sz="1200" b="0" i="0" kern="1200" dirty="0">
                <a:solidFill>
                  <a:schemeClr val="tx1"/>
                </a:solidFill>
                <a:effectLst/>
                <a:latin typeface="+mn-lt"/>
                <a:ea typeface="+mn-ea"/>
                <a:cs typeface="+mn-cs"/>
              </a:rPr>
              <a:t>Library : You (as an application developer) are in control</a:t>
            </a:r>
          </a:p>
          <a:p>
            <a:r>
              <a:rPr lang="en-US" sz="1200" b="0" i="0" kern="1200" dirty="0">
                <a:solidFill>
                  <a:schemeClr val="tx1"/>
                </a:solidFill>
                <a:effectLst/>
                <a:latin typeface="+mn-lt"/>
                <a:ea typeface="+mn-ea"/>
                <a:cs typeface="+mn-cs"/>
              </a:rPr>
              <a:t>Framework: Framework takes control. They are opinionated. Dictates stuff. Your application code needs to be crammed into the boundaries of the framework.</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Not inherently evil,</a:t>
            </a:r>
            <a:r>
              <a:rPr lang="en-US" sz="1200" b="0" i="0" kern="1200" dirty="0">
                <a:solidFill>
                  <a:schemeClr val="tx1"/>
                </a:solidFill>
                <a:effectLst/>
                <a:latin typeface="+mn-lt"/>
                <a:ea typeface="+mn-ea"/>
                <a:cs typeface="+mn-cs"/>
              </a:rPr>
              <a:t> though. Keep at an </a:t>
            </a:r>
            <a:r>
              <a:rPr lang="en-US" sz="1200" b="1" i="0" kern="1200" dirty="0">
                <a:solidFill>
                  <a:schemeClr val="tx1"/>
                </a:solidFill>
                <a:effectLst/>
                <a:latin typeface="+mn-lt"/>
                <a:ea typeface="+mn-ea"/>
                <a:cs typeface="+mn-cs"/>
              </a:rPr>
              <a:t>arms length</a:t>
            </a:r>
            <a:r>
              <a:rPr lang="en-US" sz="1200" b="0" i="0" kern="1200" dirty="0">
                <a:solidFill>
                  <a:schemeClr val="tx1"/>
                </a:solidFill>
                <a:effectLst/>
                <a:latin typeface="+mn-lt"/>
                <a:ea typeface="+mn-ea"/>
                <a:cs typeface="+mn-cs"/>
              </a:rPr>
              <a:t>. Find the right </a:t>
            </a:r>
            <a:r>
              <a:rPr lang="en-US" sz="1200" b="1" i="0" kern="1200" dirty="0">
                <a:solidFill>
                  <a:schemeClr val="tx1"/>
                </a:solidFill>
                <a:effectLst/>
                <a:latin typeface="+mn-lt"/>
                <a:ea typeface="+mn-ea"/>
                <a:cs typeface="+mn-cs"/>
              </a:rPr>
              <a:t>balance</a:t>
            </a:r>
            <a:r>
              <a:rPr lang="en-US" sz="1200" b="0" i="0" kern="1200" dirty="0">
                <a:solidFill>
                  <a:schemeClr val="tx1"/>
                </a:solidFill>
                <a:effectLst/>
                <a:latin typeface="+mn-lt"/>
                <a:ea typeface="+mn-ea"/>
                <a:cs typeface="+mn-cs"/>
              </a:rPr>
              <a:t>. Robert Martin: "you can </a:t>
            </a:r>
            <a:r>
              <a:rPr lang="en-US" sz="1200" b="1" i="0" kern="1200" dirty="0">
                <a:solidFill>
                  <a:schemeClr val="tx1"/>
                </a:solidFill>
                <a:effectLst/>
                <a:latin typeface="+mn-lt"/>
                <a:ea typeface="+mn-ea"/>
                <a:cs typeface="+mn-cs"/>
              </a:rPr>
              <a:t>date</a:t>
            </a:r>
            <a:r>
              <a:rPr lang="en-US" sz="1200" b="0" i="0" kern="1200" dirty="0">
                <a:solidFill>
                  <a:schemeClr val="tx1"/>
                </a:solidFill>
                <a:effectLst/>
                <a:latin typeface="+mn-lt"/>
                <a:ea typeface="+mn-ea"/>
                <a:cs typeface="+mn-cs"/>
              </a:rPr>
              <a:t> frameworks, but don't marry them"</a:t>
            </a:r>
          </a:p>
        </p:txBody>
      </p:sp>
      <p:sp>
        <p:nvSpPr>
          <p:cNvPr id="4" name="Slide Number Placeholder 3"/>
          <p:cNvSpPr>
            <a:spLocks noGrp="1"/>
          </p:cNvSpPr>
          <p:nvPr>
            <p:ph type="sldNum" sz="quarter" idx="5"/>
          </p:nvPr>
        </p:nvSpPr>
        <p:spPr/>
        <p:txBody>
          <a:bodyPr/>
          <a:lstStyle/>
          <a:p>
            <a:fld id="{6D418852-0D5F-403C-8171-A70A423D8A3B}" type="slidenum">
              <a:rPr lang="en-US" smtClean="0"/>
              <a:t>11</a:t>
            </a:fld>
            <a:endParaRPr lang="en-US"/>
          </a:p>
        </p:txBody>
      </p:sp>
    </p:spTree>
    <p:extLst>
      <p:ext uri="{BB962C8B-B14F-4D97-AF65-F5344CB8AC3E}">
        <p14:creationId xmlns:p14="http://schemas.microsoft.com/office/powerpoint/2010/main" val="21837642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So, described in a single sentence, this is what Domain Services is:</a:t>
            </a:r>
          </a:p>
          <a:p>
            <a:endParaRPr lang="en-US"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dirty="0"/>
              <a:t>A collection of reusable libraries for developing service-oriented applications</a:t>
            </a:r>
          </a:p>
          <a:p>
            <a:endParaRPr lang="en-US" noProof="0" dirty="0"/>
          </a:p>
          <a:p>
            <a:r>
              <a:rPr lang="en-US" noProof="0" dirty="0"/>
              <a:t>NOTE: I use the terms ”library” and ”component” interchangeable.</a:t>
            </a:r>
          </a:p>
        </p:txBody>
      </p:sp>
      <p:sp>
        <p:nvSpPr>
          <p:cNvPr id="4" name="Slide Number Placeholder 3"/>
          <p:cNvSpPr>
            <a:spLocks noGrp="1"/>
          </p:cNvSpPr>
          <p:nvPr>
            <p:ph type="sldNum" sz="quarter" idx="5"/>
          </p:nvPr>
        </p:nvSpPr>
        <p:spPr/>
        <p:txBody>
          <a:bodyPr/>
          <a:lstStyle/>
          <a:p>
            <a:fld id="{63C35790-097B-4F4A-AC65-68906F1196B8}" type="slidenum">
              <a:rPr lang="en-US" smtClean="0"/>
              <a:t>12</a:t>
            </a:fld>
            <a:endParaRPr lang="en-US"/>
          </a:p>
        </p:txBody>
      </p:sp>
    </p:spTree>
    <p:extLst>
      <p:ext uri="{BB962C8B-B14F-4D97-AF65-F5344CB8AC3E}">
        <p14:creationId xmlns:p14="http://schemas.microsoft.com/office/powerpoint/2010/main" val="34113168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1100F"/>
                </a:solidFill>
                <a:effectLst/>
                <a:latin typeface="Segoe UI" panose="020B0502040204020203" pitchFamily="34" charset="0"/>
              </a:rPr>
              <a:t>Luckily, now 8 years later, this still fits perfectly with the current DHI strategy.</a:t>
            </a:r>
          </a:p>
          <a:p>
            <a:endParaRPr lang="en-US" b="0" i="0" dirty="0">
              <a:solidFill>
                <a:srgbClr val="11100F"/>
              </a:solidFill>
              <a:effectLst/>
              <a:latin typeface="Segoe UI" panose="020B0502040204020203" pitchFamily="34" charset="0"/>
            </a:endParaRPr>
          </a:p>
          <a:p>
            <a:r>
              <a:rPr lang="en-US" b="0" i="0" dirty="0">
                <a:solidFill>
                  <a:srgbClr val="11100F"/>
                </a:solidFill>
                <a:effectLst/>
                <a:latin typeface="Segoe UI" panose="020B0502040204020203" pitchFamily="34" charset="0"/>
              </a:rPr>
              <a:t>Examples: at the latest Town Hall meeting, our CEO presented this diagram illustrating how the new DHI+ strategy aims to establish an innovative and collaborative culture based on a high degree of </a:t>
            </a:r>
            <a:r>
              <a:rPr lang="en-US" b="0" i="1" dirty="0">
                <a:solidFill>
                  <a:srgbClr val="11100F"/>
                </a:solidFill>
                <a:effectLst/>
                <a:latin typeface="Segoe UI" panose="020B0502040204020203" pitchFamily="34" charset="0"/>
              </a:rPr>
              <a:t>autonomy</a:t>
            </a:r>
            <a:r>
              <a:rPr lang="en-US" b="0" i="0" dirty="0">
                <a:solidFill>
                  <a:srgbClr val="11100F"/>
                </a:solidFill>
                <a:effectLst/>
                <a:latin typeface="Segoe UI" panose="020B0502040204020203" pitchFamily="34" charset="0"/>
              </a:rPr>
              <a:t> as well as a high degree of </a:t>
            </a:r>
            <a:r>
              <a:rPr lang="en-US" b="0" i="1" dirty="0">
                <a:solidFill>
                  <a:srgbClr val="11100F"/>
                </a:solidFill>
                <a:effectLst/>
                <a:latin typeface="Segoe UI" panose="020B0502040204020203" pitchFamily="34" charset="0"/>
              </a:rPr>
              <a:t>alignment</a:t>
            </a:r>
            <a:r>
              <a:rPr lang="en-US" b="0" i="0" dirty="0">
                <a:solidFill>
                  <a:srgbClr val="11100F"/>
                </a:solidFill>
                <a:effectLst/>
                <a:latin typeface="Segoe UI" panose="020B0502040204020203" pitchFamily="34" charset="0"/>
              </a:rPr>
              <a:t>. Domain Services perfectly sustain this strategy.</a:t>
            </a:r>
          </a:p>
          <a:p>
            <a:endParaRPr lang="en-US" b="0" i="0" dirty="0">
              <a:solidFill>
                <a:srgbClr val="11100F"/>
              </a:solidFill>
              <a:effectLst/>
              <a:latin typeface="Segoe UI" panose="020B0502040204020203"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11100F"/>
                </a:solidFill>
                <a:effectLst/>
                <a:latin typeface="Segoe UI" panose="020B0502040204020203" pitchFamily="34" charset="0"/>
              </a:rPr>
              <a:t>The fact that these libraries are shared across all DHI, leads to a high degree of </a:t>
            </a:r>
            <a:r>
              <a:rPr lang="en-US" b="0" i="1" dirty="0">
                <a:solidFill>
                  <a:srgbClr val="11100F"/>
                </a:solidFill>
                <a:effectLst/>
                <a:latin typeface="Segoe UI" panose="020B0502040204020203" pitchFamily="34" charset="0"/>
              </a:rPr>
              <a:t>alignment</a:t>
            </a:r>
            <a:r>
              <a:rPr lang="en-US" b="0" i="0" dirty="0">
                <a:solidFill>
                  <a:srgbClr val="11100F"/>
                </a:solidFill>
                <a:effectLst/>
                <a:latin typeface="Segoe UI" panose="020B0502040204020203" pitchFamily="34" charset="0"/>
              </a:rPr>
              <a:t>. </a:t>
            </a:r>
          </a:p>
          <a:p>
            <a:pPr marL="171450" indent="-171450">
              <a:buFont typeface="Arial" panose="020B0604020202020204" pitchFamily="34" charset="0"/>
              <a:buChar char="•"/>
            </a:pPr>
            <a:r>
              <a:rPr lang="en-US" b="0" i="0" dirty="0">
                <a:solidFill>
                  <a:srgbClr val="11100F"/>
                </a:solidFill>
                <a:effectLst/>
                <a:latin typeface="Segoe UI" panose="020B0502040204020203" pitchFamily="34" charset="0"/>
              </a:rPr>
              <a:t>At the same time, for a software developer, libraries provide a high degree of </a:t>
            </a:r>
            <a:r>
              <a:rPr lang="en-US" b="0" i="1" dirty="0">
                <a:solidFill>
                  <a:srgbClr val="11100F"/>
                </a:solidFill>
                <a:effectLst/>
                <a:latin typeface="Segoe UI" panose="020B0502040204020203" pitchFamily="34" charset="0"/>
              </a:rPr>
              <a:t>autonomy</a:t>
            </a:r>
            <a:r>
              <a:rPr lang="en-US" b="0" i="0" dirty="0">
                <a:solidFill>
                  <a:srgbClr val="11100F"/>
                </a:solidFill>
                <a:effectLst/>
                <a:latin typeface="Segoe UI" panose="020B0502040204020203" pitchFamily="34" charset="0"/>
              </a:rPr>
              <a:t>, as you can cherry-pick whatever you need in a particular context. </a:t>
            </a:r>
          </a:p>
          <a:p>
            <a:pPr marL="171450" indent="-171450">
              <a:buFont typeface="Arial" panose="020B0604020202020204" pitchFamily="34" charset="0"/>
              <a:buChar char="•"/>
            </a:pPr>
            <a:r>
              <a:rPr lang="en-US" b="0" i="0" dirty="0">
                <a:solidFill>
                  <a:srgbClr val="11100F"/>
                </a:solidFill>
                <a:effectLst/>
                <a:latin typeface="Segoe UI" panose="020B0502040204020203" pitchFamily="34" charset="0"/>
              </a:rPr>
              <a:t>Furthermore, DS is maintained using the open-source model, which provide for a high degree of community-led </a:t>
            </a:r>
            <a:r>
              <a:rPr lang="en-US" b="0" i="1" dirty="0">
                <a:solidFill>
                  <a:srgbClr val="11100F"/>
                </a:solidFill>
                <a:effectLst/>
                <a:latin typeface="Segoe UI" panose="020B0502040204020203" pitchFamily="34" charset="0"/>
              </a:rPr>
              <a:t>collaboration</a:t>
            </a:r>
            <a:r>
              <a:rPr lang="en-US" b="0" i="0" dirty="0">
                <a:solidFill>
                  <a:srgbClr val="11100F"/>
                </a:solidFill>
                <a:effectLst/>
                <a:latin typeface="Segoe UI" panose="020B0502040204020203" pitchFamily="34" charset="0"/>
              </a:rPr>
              <a:t>.</a:t>
            </a:r>
          </a:p>
          <a:p>
            <a:endParaRPr lang="en-US" b="0" i="0" dirty="0">
              <a:solidFill>
                <a:srgbClr val="11100F"/>
              </a:solidFill>
              <a:effectLst/>
              <a:latin typeface="Segoe UI" panose="020B0502040204020203" pitchFamily="34" charset="0"/>
            </a:endParaRPr>
          </a:p>
          <a:p>
            <a:r>
              <a:rPr lang="en-US" b="0" i="0" dirty="0">
                <a:solidFill>
                  <a:srgbClr val="11100F"/>
                </a:solidFill>
                <a:effectLst/>
                <a:latin typeface="Segoe UI" panose="020B0502040204020203" pitchFamily="34" charset="0"/>
              </a:rPr>
              <a:t>In that sense, DS perfectly sustains even the newest DHI strategy (DHI+)</a:t>
            </a:r>
            <a:endParaRPr lang="en-US" dirty="0"/>
          </a:p>
        </p:txBody>
      </p:sp>
      <p:sp>
        <p:nvSpPr>
          <p:cNvPr id="4" name="Slide Number Placeholder 3"/>
          <p:cNvSpPr>
            <a:spLocks noGrp="1"/>
          </p:cNvSpPr>
          <p:nvPr>
            <p:ph type="sldNum" sz="quarter" idx="5"/>
          </p:nvPr>
        </p:nvSpPr>
        <p:spPr/>
        <p:txBody>
          <a:bodyPr/>
          <a:lstStyle/>
          <a:p>
            <a:fld id="{63C35790-097B-4F4A-AC65-68906F1196B8}" type="slidenum">
              <a:rPr lang="en-US" smtClean="0"/>
              <a:t>13</a:t>
            </a:fld>
            <a:endParaRPr lang="en-US"/>
          </a:p>
        </p:txBody>
      </p:sp>
    </p:spTree>
    <p:extLst>
      <p:ext uri="{BB962C8B-B14F-4D97-AF65-F5344CB8AC3E}">
        <p14:creationId xmlns:p14="http://schemas.microsoft.com/office/powerpoint/2010/main" val="22691899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Domain Driven Design (or DDD).</a:t>
            </a:r>
          </a:p>
          <a:p>
            <a:r>
              <a:rPr lang="en-US" noProof="0" dirty="0"/>
              <a:t>These are the design principles from where Domain Services has its name. </a:t>
            </a:r>
          </a:p>
          <a:p>
            <a:endParaRPr lang="en-US" noProof="0" dirty="0"/>
          </a:p>
          <a:p>
            <a:r>
              <a:rPr lang="en-US" noProof="0" dirty="0"/>
              <a:t>DDD is about modeling real-world concepts into the software. Revolves around an object-oriented model of the domain – the domain model. An object model that comprise </a:t>
            </a:r>
            <a:r>
              <a:rPr lang="en-US" i="1" noProof="0" dirty="0"/>
              <a:t>data</a:t>
            </a:r>
            <a:r>
              <a:rPr lang="en-US" noProof="0" dirty="0"/>
              <a:t> as well as </a:t>
            </a:r>
            <a:r>
              <a:rPr lang="en-US" i="1" noProof="0" dirty="0"/>
              <a:t>behavior</a:t>
            </a:r>
            <a:r>
              <a:rPr lang="en-US" noProof="0" dirty="0"/>
              <a:t>.</a:t>
            </a:r>
          </a:p>
          <a:p>
            <a:endParaRPr lang="en-US" noProof="0" dirty="0"/>
          </a:p>
          <a:p>
            <a:r>
              <a:rPr lang="en-US" noProof="0" dirty="0"/>
              <a:t>DDD Defines terms such as </a:t>
            </a:r>
            <a:r>
              <a:rPr lang="en-US" i="1" noProof="0" dirty="0"/>
              <a:t>entities</a:t>
            </a:r>
            <a:r>
              <a:rPr lang="en-US" noProof="0" dirty="0"/>
              <a:t>, </a:t>
            </a:r>
            <a:r>
              <a:rPr lang="en-US" i="1" noProof="0" dirty="0"/>
              <a:t>repositories</a:t>
            </a:r>
            <a:r>
              <a:rPr lang="en-US" noProof="0" dirty="0"/>
              <a:t> and </a:t>
            </a:r>
            <a:r>
              <a:rPr lang="en-US" i="1" noProof="0" dirty="0"/>
              <a:t>services</a:t>
            </a:r>
            <a:r>
              <a:rPr lang="en-US" noProof="0" dirty="0"/>
              <a:t> which you will see heavily represented in the Domain Services code.</a:t>
            </a:r>
          </a:p>
        </p:txBody>
      </p:sp>
      <p:sp>
        <p:nvSpPr>
          <p:cNvPr id="4" name="Slide Number Placeholder 3"/>
          <p:cNvSpPr>
            <a:spLocks noGrp="1"/>
          </p:cNvSpPr>
          <p:nvPr>
            <p:ph type="sldNum" sz="quarter" idx="5"/>
          </p:nvPr>
        </p:nvSpPr>
        <p:spPr/>
        <p:txBody>
          <a:bodyPr/>
          <a:lstStyle/>
          <a:p>
            <a:fld id="{63C35790-097B-4F4A-AC65-68906F1196B8}" type="slidenum">
              <a:rPr lang="en-US" smtClean="0"/>
              <a:t>15</a:t>
            </a:fld>
            <a:endParaRPr lang="en-US"/>
          </a:p>
        </p:txBody>
      </p:sp>
    </p:spTree>
    <p:extLst>
      <p:ext uri="{BB962C8B-B14F-4D97-AF65-F5344CB8AC3E}">
        <p14:creationId xmlns:p14="http://schemas.microsoft.com/office/powerpoint/2010/main" val="21232618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When it comes to the architecture, DSS is guide by an architectural pattern called “Clean Architectural”. </a:t>
            </a:r>
          </a:p>
          <a:p>
            <a:endParaRPr lang="en-US" noProof="0" dirty="0"/>
          </a:p>
          <a:p>
            <a:r>
              <a:rPr lang="en-US" noProof="0" dirty="0"/>
              <a:t>The term "Clean Architecture" was originally </a:t>
            </a:r>
            <a:r>
              <a:rPr lang="en-US" b="1" noProof="0" dirty="0"/>
              <a:t>coined</a:t>
            </a:r>
            <a:r>
              <a:rPr lang="en-US" noProof="0" dirty="0"/>
              <a:t> by Robert. C. Martin – one of the </a:t>
            </a:r>
            <a:r>
              <a:rPr lang="en-US" b="1" noProof="0" dirty="0"/>
              <a:t>fathers of the Agile Manifesto</a:t>
            </a:r>
            <a:r>
              <a:rPr lang="en-US" noProof="0" dirty="0"/>
              <a:t> for software development.</a:t>
            </a:r>
          </a:p>
          <a:p>
            <a:r>
              <a:rPr lang="en-US" noProof="0" dirty="0"/>
              <a:t>3 key characteristics:</a:t>
            </a:r>
          </a:p>
          <a:p>
            <a:pPr marL="228600" indent="-228600">
              <a:buAutoNum type="arabicPeriod"/>
            </a:pPr>
            <a:r>
              <a:rPr lang="en-US" b="0" noProof="0" dirty="0"/>
              <a:t>Clear separation between </a:t>
            </a:r>
            <a:r>
              <a:rPr lang="en-US" b="0" i="1" noProof="0" dirty="0"/>
              <a:t>essentials</a:t>
            </a:r>
            <a:r>
              <a:rPr lang="en-US" b="0" noProof="0" dirty="0"/>
              <a:t> and </a:t>
            </a:r>
            <a:r>
              <a:rPr lang="en-US" b="0" i="1" noProof="0" dirty="0"/>
              <a:t>details</a:t>
            </a:r>
            <a:r>
              <a:rPr lang="en-US" b="0" noProof="0" dirty="0"/>
              <a:t>. E.g. UI and storage technologies are considered </a:t>
            </a:r>
            <a:r>
              <a:rPr lang="en-US" b="1" noProof="0" dirty="0"/>
              <a:t>Implementation details</a:t>
            </a:r>
            <a:endParaRPr lang="en-US" b="0" noProof="0" dirty="0"/>
          </a:p>
          <a:p>
            <a:pPr marL="228600" indent="-228600">
              <a:buAutoNum type="arabicPeriod"/>
            </a:pPr>
            <a:r>
              <a:rPr lang="en-US" b="0" noProof="0" dirty="0"/>
              <a:t>Maintainability</a:t>
            </a:r>
          </a:p>
          <a:p>
            <a:pPr marL="228600" indent="-228600">
              <a:buAutoNum type="arabicPeriod"/>
            </a:pPr>
            <a:r>
              <a:rPr lang="en-US" sz="1200" b="0" i="0" kern="1200" dirty="0">
                <a:solidFill>
                  <a:schemeClr val="tx1"/>
                </a:solidFill>
                <a:effectLst/>
                <a:latin typeface="+mn-lt"/>
                <a:ea typeface="+mn-ea"/>
                <a:cs typeface="+mn-cs"/>
              </a:rPr>
              <a:t>No need to Cram your application into the constraints of a framework. Cherry pick.</a:t>
            </a:r>
          </a:p>
          <a:p>
            <a:pPr marL="0" indent="0">
              <a:buNone/>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6D418852-0D5F-403C-8171-A70A423D8A3B}" type="slidenum">
              <a:rPr lang="en-US" smtClean="0"/>
              <a:t>16</a:t>
            </a:fld>
            <a:endParaRPr lang="en-US"/>
          </a:p>
        </p:txBody>
      </p:sp>
    </p:spTree>
    <p:extLst>
      <p:ext uri="{BB962C8B-B14F-4D97-AF65-F5344CB8AC3E}">
        <p14:creationId xmlns:p14="http://schemas.microsoft.com/office/powerpoint/2010/main" val="19029011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noProof="0" dirty="0"/>
              <a:t>Quote</a:t>
            </a:r>
            <a:r>
              <a:rPr lang="en-US" b="0" baseline="0" noProof="0" dirty="0"/>
              <a:t> about Clean Architecture – </a:t>
            </a:r>
            <a:r>
              <a:rPr lang="en-US" b="1" baseline="0" noProof="0" dirty="0"/>
              <a:t>and DS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baseline="0" noProof="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baseline="0" noProof="0" dirty="0"/>
              <a:t>What are those “major decisions” (details)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noProof="0" dirty="0"/>
              <a:t>UI technologies (Polymer, React, WinForms, WPF)</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noProof="0" dirty="0"/>
              <a:t>Storage technologies (Postgres </a:t>
            </a:r>
            <a:r>
              <a:rPr lang="en-US" b="0" baseline="0" noProof="0" dirty="0" err="1"/>
              <a:t>db</a:t>
            </a:r>
            <a:r>
              <a:rPr lang="en-US" b="0" baseline="0" noProof="0" dirty="0"/>
              <a:t>, MO </a:t>
            </a:r>
            <a:r>
              <a:rPr lang="en-US" b="0" baseline="0" noProof="0" dirty="0" err="1"/>
              <a:t>db</a:t>
            </a:r>
            <a:r>
              <a:rPr lang="en-US" b="0" baseline="0" noProof="0" dirty="0"/>
              <a:t>, MIKE </a:t>
            </a:r>
            <a:r>
              <a:rPr lang="en-US" b="0" baseline="0" noProof="0" dirty="0" err="1"/>
              <a:t>dfs</a:t>
            </a:r>
            <a:r>
              <a:rPr lang="en-US" b="0" baseline="0" noProof="0" dirty="0"/>
              <a:t> files, MIKE Cloud Platform)</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noProof="0" dirty="0"/>
              <a:t>Logging (files, database)</a:t>
            </a:r>
            <a:endParaRPr lang="en-US" b="0" baseline="0" noProof="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noProof="0" dirty="0"/>
              <a:t>Security (built-in or 3</a:t>
            </a:r>
            <a:r>
              <a:rPr lang="en-US" baseline="30000" noProof="0" dirty="0"/>
              <a:t>rd</a:t>
            </a:r>
            <a:r>
              <a:rPr lang="en-US" baseline="0" noProof="0" dirty="0"/>
              <a:t> party services)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noProof="0" dirty="0"/>
              <a:t>hosting (on prem/Azure/Amazon).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noProof="0" dirty="0"/>
              <a:t>Maximizes the decisions that are </a:t>
            </a:r>
            <a:r>
              <a:rPr lang="en-US" b="1" baseline="0" noProof="0" dirty="0"/>
              <a:t>NOT</a:t>
            </a:r>
            <a:r>
              <a:rPr lang="en-US" baseline="0" noProof="0" dirty="0"/>
              <a:t> made in advance. Allows you to </a:t>
            </a:r>
            <a:r>
              <a:rPr lang="en-US" b="1" baseline="0" noProof="0" dirty="0"/>
              <a:t>defer</a:t>
            </a:r>
            <a:r>
              <a:rPr lang="en-US" baseline="0" noProof="0" dirty="0"/>
              <a:t> and </a:t>
            </a:r>
            <a:r>
              <a:rPr lang="en-US" b="1" baseline="0" noProof="0" dirty="0"/>
              <a:t>revert</a:t>
            </a:r>
            <a:r>
              <a:rPr lang="en-US" baseline="0" noProof="0" dirty="0"/>
              <a:t> decisions as long as possible.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noProof="0" dirty="0"/>
              <a:t>Requirements</a:t>
            </a:r>
            <a:r>
              <a:rPr lang="en-US" baseline="0" noProof="0" dirty="0"/>
              <a:t> ALWAYS change.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baseline="0" noProof="0" dirty="0"/>
              <a:t>Obviously, </a:t>
            </a:r>
            <a:r>
              <a:rPr lang="en-US" b="1" baseline="0" noProof="0" dirty="0"/>
              <a:t>Eventually decided</a:t>
            </a:r>
            <a:r>
              <a:rPr lang="en-US" baseline="0" noProof="0" dirty="0"/>
              <a:t> by the application developers themselves.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noProof="0" dirty="0"/>
              <a:t>Compose</a:t>
            </a:r>
            <a:r>
              <a:rPr lang="en-US" baseline="0" noProof="0" dirty="0"/>
              <a:t> and </a:t>
            </a:r>
            <a:r>
              <a:rPr lang="en-US" b="1" baseline="0" noProof="0" dirty="0"/>
              <a:t>Configure </a:t>
            </a:r>
            <a:r>
              <a:rPr lang="en-US" baseline="0" noProof="0" dirty="0"/>
              <a:t>their application from </a:t>
            </a:r>
            <a:r>
              <a:rPr lang="en-US" b="1" baseline="0" noProof="0" dirty="0"/>
              <a:t>prebuild components </a:t>
            </a:r>
            <a:r>
              <a:rPr lang="en-US" b="0" baseline="0" noProof="0" dirty="0"/>
              <a:t>(and possibly </a:t>
            </a:r>
            <a:r>
              <a:rPr lang="en-US" b="1" baseline="0" noProof="0" dirty="0"/>
              <a:t>custom extensions</a:t>
            </a:r>
            <a:r>
              <a:rPr lang="en-US" b="0" baseline="0" noProof="0" dirty="0"/>
              <a:t>)</a:t>
            </a:r>
            <a:endParaRPr lang="en-US"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baseline="0" noProof="0" dirty="0"/>
              <a:t>Such an architecture is </a:t>
            </a:r>
            <a:r>
              <a:rPr lang="en-US" b="1" baseline="0" noProof="0" dirty="0"/>
              <a:t>Powerful</a:t>
            </a:r>
            <a:r>
              <a:rPr lang="en-US" baseline="0" noProof="0" dirty="0"/>
              <a:t> but </a:t>
            </a:r>
            <a:r>
              <a:rPr lang="en-US" b="1" baseline="0" noProof="0" dirty="0"/>
              <a:t>highly</a:t>
            </a:r>
            <a:r>
              <a:rPr lang="en-US" baseline="0" noProof="0" dirty="0"/>
              <a:t> </a:t>
            </a:r>
            <a:r>
              <a:rPr lang="en-US" b="1" baseline="0" noProof="0" dirty="0"/>
              <a:t>flexible =&gt; Appreciated</a:t>
            </a:r>
            <a:r>
              <a:rPr lang="en-US" baseline="0" noProof="0" dirty="0"/>
              <a:t> by BUs.</a:t>
            </a:r>
            <a:endParaRPr lang="en-US" noProof="0" dirty="0"/>
          </a:p>
          <a:p>
            <a:endParaRPr lang="en-US" dirty="0"/>
          </a:p>
        </p:txBody>
      </p:sp>
      <p:sp>
        <p:nvSpPr>
          <p:cNvPr id="4" name="Slide Number Placeholder 3"/>
          <p:cNvSpPr>
            <a:spLocks noGrp="1"/>
          </p:cNvSpPr>
          <p:nvPr>
            <p:ph type="sldNum" sz="quarter" idx="5"/>
          </p:nvPr>
        </p:nvSpPr>
        <p:spPr/>
        <p:txBody>
          <a:bodyPr/>
          <a:lstStyle/>
          <a:p>
            <a:fld id="{6D418852-0D5F-403C-8171-A70A423D8A3B}" type="slidenum">
              <a:rPr lang="en-US" smtClean="0"/>
              <a:t>17</a:t>
            </a:fld>
            <a:endParaRPr lang="en-US"/>
          </a:p>
        </p:txBody>
      </p:sp>
    </p:spTree>
    <p:extLst>
      <p:ext uri="{BB962C8B-B14F-4D97-AF65-F5344CB8AC3E}">
        <p14:creationId xmlns:p14="http://schemas.microsoft.com/office/powerpoint/2010/main" val="963939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Another name for Clean Architecture</a:t>
            </a:r>
          </a:p>
          <a:p>
            <a:r>
              <a:rPr lang="en-US" b="1" noProof="0" dirty="0"/>
              <a:t>Because:</a:t>
            </a:r>
            <a:r>
              <a:rPr lang="en-US" noProof="0" dirty="0"/>
              <a:t> Depicted as a number of </a:t>
            </a:r>
            <a:r>
              <a:rPr lang="en-US" b="1" noProof="0" dirty="0"/>
              <a:t>concentric layers</a:t>
            </a:r>
          </a:p>
          <a:p>
            <a:r>
              <a:rPr lang="en-US" b="1" noProof="0" dirty="0"/>
              <a:t>Center</a:t>
            </a:r>
            <a:r>
              <a:rPr lang="en-US" noProof="0" dirty="0"/>
              <a:t>: Domain Model &amp; services. Aka. </a:t>
            </a:r>
            <a:r>
              <a:rPr lang="en-US" b="1" noProof="0" dirty="0"/>
              <a:t>"Business Layer"</a:t>
            </a:r>
          </a:p>
          <a:p>
            <a:r>
              <a:rPr lang="en-US" b="1" noProof="0" dirty="0"/>
              <a:t>Outer layer</a:t>
            </a:r>
            <a:r>
              <a:rPr lang="en-US" noProof="0" dirty="0"/>
              <a:t> (Infrastructure). Dependencies on </a:t>
            </a:r>
            <a:r>
              <a:rPr lang="en-US" b="1" noProof="0" dirty="0"/>
              <a:t>3</a:t>
            </a:r>
            <a:r>
              <a:rPr lang="en-US" b="1" baseline="30000" noProof="0" dirty="0"/>
              <a:t>rd</a:t>
            </a:r>
            <a:r>
              <a:rPr lang="en-US" b="1" noProof="0" dirty="0"/>
              <a:t> party technologies </a:t>
            </a:r>
            <a:r>
              <a:rPr lang="en-US" b="0" noProof="0" dirty="0"/>
              <a:t>(ASP.NET Core, React)</a:t>
            </a:r>
            <a:r>
              <a:rPr lang="en-US" b="1" noProof="0" dirty="0"/>
              <a:t> </a:t>
            </a:r>
          </a:p>
          <a:p>
            <a:r>
              <a:rPr lang="en-US" b="1" noProof="0" dirty="0"/>
              <a:t>Light blue: </a:t>
            </a:r>
            <a:r>
              <a:rPr lang="en-US" b="0" noProof="0" dirty="0"/>
              <a:t>3</a:t>
            </a:r>
            <a:r>
              <a:rPr lang="en-US" b="0" baseline="30000" noProof="0" dirty="0"/>
              <a:t>rd</a:t>
            </a:r>
            <a:r>
              <a:rPr lang="en-US" b="0" noProof="0" dirty="0"/>
              <a:t> party</a:t>
            </a:r>
            <a:r>
              <a:rPr lang="en-US" b="1" noProof="0" dirty="0"/>
              <a:t>. Dark blue: </a:t>
            </a:r>
            <a:r>
              <a:rPr lang="en-US" noProof="0" dirty="0"/>
              <a:t>DS components</a:t>
            </a:r>
            <a:endParaRPr lang="en-US" b="0" noProof="0" dirty="0"/>
          </a:p>
          <a:p>
            <a:r>
              <a:rPr lang="en-US" b="1" noProof="0" dirty="0"/>
              <a:t>NOTE</a:t>
            </a:r>
            <a:r>
              <a:rPr lang="en-US" b="0" noProof="0" dirty="0"/>
              <a:t>: No outward </a:t>
            </a:r>
            <a:r>
              <a:rPr lang="en-US" b="1" noProof="0" dirty="0"/>
              <a:t>dependencies</a:t>
            </a:r>
            <a:r>
              <a:rPr lang="en-US" noProof="0" dirty="0"/>
              <a:t> from domain model and services to infrastructure layer (</a:t>
            </a:r>
            <a:r>
              <a:rPr lang="en-US" b="1" noProof="0" dirty="0"/>
              <a:t>arrows</a:t>
            </a:r>
            <a:r>
              <a:rPr lang="en-US" noProof="0" dirty="0"/>
              <a:t>) -&gt; </a:t>
            </a:r>
            <a:r>
              <a:rPr lang="en-US" b="1" noProof="0" dirty="0"/>
              <a:t>BL independent</a:t>
            </a:r>
            <a:r>
              <a:rPr lang="en-US" noProof="0" dirty="0"/>
              <a:t> on any infrastructure!</a:t>
            </a:r>
          </a:p>
          <a:p>
            <a:r>
              <a:rPr lang="en-US" b="1" noProof="0" dirty="0"/>
              <a:t>4 categories</a:t>
            </a:r>
            <a:r>
              <a:rPr lang="en-US" noProof="0" dirty="0"/>
              <a:t> of infrastructure components.</a:t>
            </a:r>
          </a:p>
          <a:p>
            <a:r>
              <a:rPr lang="en-US" b="1" strike="sngStrike" noProof="0" dirty="0"/>
              <a:t>75%</a:t>
            </a:r>
            <a:r>
              <a:rPr lang="en-US" strike="sngStrike" noProof="0" dirty="0"/>
              <a:t> library (consumes – </a:t>
            </a:r>
            <a:r>
              <a:rPr lang="en-US" b="1" strike="sngStrike" noProof="0" dirty="0"/>
              <a:t>call</a:t>
            </a:r>
            <a:r>
              <a:rPr lang="en-US" strike="sngStrike" noProof="0" dirty="0"/>
              <a:t> methods), 25% framework (implements).</a:t>
            </a:r>
          </a:p>
          <a:p>
            <a:r>
              <a:rPr lang="en-US" noProof="0" dirty="0"/>
              <a:t>5 categories in all: go through them </a:t>
            </a:r>
            <a:r>
              <a:rPr lang="en-US" b="1" noProof="0" dirty="0"/>
              <a:t>One-by-one</a:t>
            </a:r>
            <a:r>
              <a:rPr lang="en-US" noProof="0" dirty="0"/>
              <a:t>.</a:t>
            </a:r>
          </a:p>
          <a:p>
            <a:endParaRPr lang="en-US"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trike="noStrike" noProof="0" dirty="0"/>
              <a:t>(*) BTW, Should be clear by now, where the inspiration for the DS logo came from </a:t>
            </a:r>
            <a:r>
              <a:rPr lang="en-US" strike="noStrike" noProof="0" dirty="0">
                <a:sym typeface="Wingdings" panose="05000000000000000000" pitchFamily="2" charset="2"/>
              </a:rPr>
              <a:t></a:t>
            </a:r>
            <a:endParaRPr lang="en-US" strike="noStrike" noProof="0" dirty="0"/>
          </a:p>
          <a:p>
            <a:endParaRPr lang="en-US" noProof="0" dirty="0"/>
          </a:p>
          <a:p>
            <a:endParaRPr lang="da-DK" dirty="0"/>
          </a:p>
          <a:p>
            <a:endParaRPr lang="en-US" dirty="0"/>
          </a:p>
        </p:txBody>
      </p:sp>
      <p:sp>
        <p:nvSpPr>
          <p:cNvPr id="4" name="Slide Number Placeholder 3"/>
          <p:cNvSpPr>
            <a:spLocks noGrp="1"/>
          </p:cNvSpPr>
          <p:nvPr>
            <p:ph type="sldNum" sz="quarter" idx="5"/>
          </p:nvPr>
        </p:nvSpPr>
        <p:spPr/>
        <p:txBody>
          <a:bodyPr/>
          <a:lstStyle/>
          <a:p>
            <a:fld id="{6D418852-0D5F-403C-8171-A70A423D8A3B}" type="slidenum">
              <a:rPr lang="en-US" smtClean="0"/>
              <a:t>18</a:t>
            </a:fld>
            <a:endParaRPr lang="en-US"/>
          </a:p>
        </p:txBody>
      </p:sp>
    </p:spTree>
    <p:extLst>
      <p:ext uri="{BB962C8B-B14F-4D97-AF65-F5344CB8AC3E}">
        <p14:creationId xmlns:p14="http://schemas.microsoft.com/office/powerpoint/2010/main" val="1747214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Interface</a:t>
            </a:r>
            <a:r>
              <a:rPr lang="en-US" sz="1200" b="0" i="0" kern="1200" dirty="0">
                <a:solidFill>
                  <a:schemeClr val="tx1"/>
                </a:solidFill>
                <a:effectLst/>
                <a:latin typeface="+mn-lt"/>
                <a:ea typeface="+mn-ea"/>
                <a:cs typeface="+mn-cs"/>
              </a:rPr>
              <a:t> definitions and </a:t>
            </a:r>
            <a:r>
              <a:rPr lang="en-US" sz="1200" b="1" i="0" kern="1200" dirty="0">
                <a:solidFill>
                  <a:schemeClr val="tx1"/>
                </a:solidFill>
                <a:effectLst/>
                <a:latin typeface="+mn-lt"/>
                <a:ea typeface="+mn-ea"/>
                <a:cs typeface="+mn-cs"/>
              </a:rPr>
              <a:t>abstract base classes</a:t>
            </a:r>
            <a:r>
              <a:rPr lang="en-US" sz="1200" b="0" i="0" kern="1200" dirty="0">
                <a:solidFill>
                  <a:schemeClr val="tx1"/>
                </a:solidFill>
                <a:effectLst/>
                <a:latin typeface="+mn-lt"/>
                <a:ea typeface="+mn-ea"/>
                <a:cs typeface="+mn-cs"/>
              </a:rPr>
              <a:t> (abstractions)-&gt; </a:t>
            </a:r>
            <a:r>
              <a:rPr lang="en-US" sz="1200" b="1" i="0" kern="1200" dirty="0">
                <a:solidFill>
                  <a:schemeClr val="tx1"/>
                </a:solidFill>
                <a:effectLst/>
                <a:latin typeface="+mn-lt"/>
                <a:ea typeface="+mn-ea"/>
                <a:cs typeface="+mn-cs"/>
              </a:rPr>
              <a:t>Extensibility</a:t>
            </a:r>
            <a:r>
              <a:rPr lang="en-US" sz="1200" b="0" i="0" kern="1200" dirty="0">
                <a:solidFill>
                  <a:schemeClr val="tx1"/>
                </a:solidFill>
                <a:effectLst/>
                <a:latin typeface="+mn-lt"/>
                <a:ea typeface="+mn-ea"/>
                <a:cs typeface="+mn-cs"/>
              </a:rPr>
              <a:t> points</a:t>
            </a:r>
            <a:r>
              <a:rPr lang="en-US" dirty="0"/>
              <a:t>. </a:t>
            </a:r>
            <a:r>
              <a:rPr lang="en-US" b="1" dirty="0"/>
              <a:t>80+</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sym typeface="Wingdings" panose="05000000000000000000" pitchFamily="2" charset="2"/>
              </a:rPr>
              <a:t>&lt;---</a:t>
            </a:r>
            <a:r>
              <a:rPr lang="en-US" sz="1200" b="1" i="0" kern="1200" dirty="0">
                <a:solidFill>
                  <a:schemeClr val="tx1"/>
                </a:solidFill>
                <a:effectLst/>
                <a:latin typeface="+mn-lt"/>
                <a:ea typeface="+mn-ea"/>
                <a:cs typeface="+mn-cs"/>
              </a:rPr>
              <a:t>Examples---&gt;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Fundamental</a:t>
            </a:r>
            <a:r>
              <a:rPr lang="en-US" sz="1200" b="0" i="0" kern="1200" dirty="0">
                <a:solidFill>
                  <a:schemeClr val="tx1"/>
                </a:solidFill>
                <a:effectLst/>
                <a:latin typeface="+mn-lt"/>
                <a:ea typeface="+mn-ea"/>
                <a:cs typeface="+mn-cs"/>
              </a:rPr>
              <a:t> abstractions in </a:t>
            </a:r>
            <a:r>
              <a:rPr lang="en-US" sz="1200" b="1" i="0" kern="1200" dirty="0">
                <a:solidFill>
                  <a:schemeClr val="tx1"/>
                </a:solidFill>
                <a:effectLst/>
                <a:latin typeface="+mn-lt"/>
                <a:ea typeface="+mn-ea"/>
                <a:cs typeface="+mn-cs"/>
              </a:rPr>
              <a:t>assembly</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DHI.Services</a:t>
            </a:r>
            <a:r>
              <a:rPr lang="en-US" sz="1200" b="0" i="0" kern="1200" dirty="0">
                <a:solidFill>
                  <a:schemeClr val="tx1"/>
                </a:solidFill>
                <a:effectLst/>
                <a:latin typeface="+mn-lt"/>
                <a:ea typeface="+mn-ea"/>
                <a:cs typeface="+mn-cs"/>
              </a:rPr>
              <a:t> – job execution in </a:t>
            </a:r>
            <a:r>
              <a:rPr lang="en-US" sz="1200" b="0" i="0" kern="1200" dirty="0" err="1">
                <a:solidFill>
                  <a:schemeClr val="tx1"/>
                </a:solidFill>
                <a:effectLst/>
                <a:latin typeface="+mn-lt"/>
                <a:ea typeface="+mn-ea"/>
                <a:cs typeface="+mn-cs"/>
              </a:rPr>
              <a:t>DHI.Services.Jobs</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Same assemblies: </a:t>
            </a:r>
            <a:r>
              <a:rPr lang="en-US" sz="1200" b="1" i="0" kern="1200" dirty="0">
                <a:solidFill>
                  <a:schemeClr val="tx1"/>
                </a:solidFill>
                <a:effectLst/>
                <a:latin typeface="+mn-lt"/>
                <a:ea typeface="+mn-ea"/>
                <a:cs typeface="+mn-cs"/>
              </a:rPr>
              <a:t>Stateless</a:t>
            </a:r>
            <a:r>
              <a:rPr lang="en-US" sz="1200" b="0" i="0" kern="1200" dirty="0">
                <a:solidFill>
                  <a:schemeClr val="tx1"/>
                </a:solidFill>
                <a:effectLst/>
                <a:latin typeface="+mn-lt"/>
                <a:ea typeface="+mn-ea"/>
                <a:cs typeface="+mn-cs"/>
              </a:rPr>
              <a:t> services =&gt; ideal for web services (web APIs) – more later</a:t>
            </a:r>
          </a:p>
          <a:p>
            <a:r>
              <a:rPr lang="en-US" b="0" dirty="0"/>
              <a:t>In general:</a:t>
            </a:r>
            <a:r>
              <a:rPr lang="en-US" b="1" dirty="0"/>
              <a:t> Pure</a:t>
            </a:r>
            <a:r>
              <a:rPr lang="en-US" dirty="0"/>
              <a:t> .NET components (aka. </a:t>
            </a:r>
            <a:r>
              <a:rPr lang="en-US" b="1" dirty="0"/>
              <a:t>POCOs</a:t>
            </a:r>
            <a:r>
              <a:rPr lang="en-US" dirty="0"/>
              <a:t>). </a:t>
            </a:r>
            <a:r>
              <a:rPr lang="en-US" b="1" dirty="0"/>
              <a:t>No </a:t>
            </a:r>
            <a:r>
              <a:rPr lang="en-US" b="0" dirty="0"/>
              <a:t>outward</a:t>
            </a:r>
            <a:r>
              <a:rPr lang="en-US" b="1" dirty="0"/>
              <a:t> dependencies</a:t>
            </a:r>
            <a:r>
              <a:rPr lang="en-US" dirty="0"/>
              <a:t>. Result of using </a:t>
            </a:r>
            <a:r>
              <a:rPr lang="en-US" b="1" dirty="0"/>
              <a:t>DIP</a:t>
            </a:r>
            <a:r>
              <a:rPr lang="en-US" b="0" dirty="0"/>
              <a:t> - more later</a:t>
            </a:r>
            <a:r>
              <a:rPr lang="en-US" dirty="0"/>
              <a:t>.</a:t>
            </a:r>
          </a:p>
        </p:txBody>
      </p:sp>
      <p:sp>
        <p:nvSpPr>
          <p:cNvPr id="4" name="Slide Number Placeholder 3"/>
          <p:cNvSpPr>
            <a:spLocks noGrp="1"/>
          </p:cNvSpPr>
          <p:nvPr>
            <p:ph type="sldNum" sz="quarter" idx="5"/>
          </p:nvPr>
        </p:nvSpPr>
        <p:spPr/>
        <p:txBody>
          <a:bodyPr/>
          <a:lstStyle/>
          <a:p>
            <a:fld id="{6D418852-0D5F-403C-8171-A70A423D8A3B}" type="slidenum">
              <a:rPr lang="en-US" smtClean="0"/>
              <a:t>19</a:t>
            </a:fld>
            <a:endParaRPr lang="en-US"/>
          </a:p>
        </p:txBody>
      </p:sp>
    </p:spTree>
    <p:extLst>
      <p:ext uri="{BB962C8B-B14F-4D97-AF65-F5344CB8AC3E}">
        <p14:creationId xmlns:p14="http://schemas.microsoft.com/office/powerpoint/2010/main" val="33742232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noProof="0" dirty="0"/>
              <a:t>Contains </a:t>
            </a:r>
            <a:r>
              <a:rPr lang="en-US" b="1" noProof="0" dirty="0"/>
              <a:t>Concrete</a:t>
            </a:r>
            <a:r>
              <a:rPr lang="en-US" noProof="0" dirty="0"/>
              <a:t> technology-specific implementations of abstractions.</a:t>
            </a:r>
          </a:p>
          <a:p>
            <a:r>
              <a:rPr lang="en-US" noProof="0" dirty="0"/>
              <a:t>Also known as "</a:t>
            </a:r>
            <a:r>
              <a:rPr lang="en-US" b="1" noProof="0" dirty="0"/>
              <a:t>plugins</a:t>
            </a:r>
            <a:r>
              <a:rPr lang="en-US" noProof="0" dirty="0"/>
              <a:t>"</a:t>
            </a:r>
          </a:p>
          <a:p>
            <a:r>
              <a:rPr lang="en-US" noProof="0" dirty="0"/>
              <a:t>A </a:t>
            </a:r>
            <a:r>
              <a:rPr lang="en-US" b="1" noProof="0" dirty="0"/>
              <a:t>typically </a:t>
            </a:r>
            <a:r>
              <a:rPr lang="en-US" b="0" noProof="0" dirty="0"/>
              <a:t>plugin</a:t>
            </a:r>
            <a:r>
              <a:rPr lang="en-US" noProof="0" dirty="0"/>
              <a:t> is an implementation of a </a:t>
            </a:r>
            <a:r>
              <a:rPr lang="en-US" b="1" noProof="0" dirty="0"/>
              <a:t>Repository-</a:t>
            </a:r>
            <a:r>
              <a:rPr lang="en-US" b="0" noProof="0" dirty="0"/>
              <a:t>interface</a:t>
            </a:r>
            <a:r>
              <a:rPr lang="en-US" noProof="0" dirty="0"/>
              <a:t>.</a:t>
            </a:r>
          </a:p>
          <a:p>
            <a:r>
              <a:rPr lang="en-US" noProof="0" dirty="0"/>
              <a:t>Plugins are </a:t>
            </a:r>
            <a:r>
              <a:rPr lang="en-US" b="1" noProof="0" dirty="0"/>
              <a:t>grouped</a:t>
            </a:r>
            <a:r>
              <a:rPr lang="en-US" noProof="0" dirty="0"/>
              <a:t> in assemblies called </a:t>
            </a:r>
            <a:r>
              <a:rPr lang="en-US" b="1" noProof="0" dirty="0"/>
              <a:t>providers</a:t>
            </a:r>
            <a:r>
              <a:rPr lang="en-US" noProof="0" dirty="0"/>
              <a:t>. Each provider component</a:t>
            </a:r>
            <a:r>
              <a:rPr lang="en-US" sz="1200" b="0" i="0" kern="1200" dirty="0">
                <a:solidFill>
                  <a:schemeClr val="tx1"/>
                </a:solidFill>
                <a:effectLst/>
                <a:latin typeface="+mn-lt"/>
                <a:ea typeface="+mn-ea"/>
                <a:cs typeface="+mn-cs"/>
              </a:rPr>
              <a:t> has a dependency on </a:t>
            </a:r>
            <a:r>
              <a:rPr lang="en-US" sz="1200" b="1" i="0" kern="1200" dirty="0">
                <a:solidFill>
                  <a:schemeClr val="tx1"/>
                </a:solidFill>
                <a:effectLst/>
                <a:latin typeface="+mn-lt"/>
                <a:ea typeface="+mn-ea"/>
                <a:cs typeface="+mn-cs"/>
              </a:rPr>
              <a:t>one-and-only-one specific technology</a:t>
            </a:r>
            <a:r>
              <a:rPr lang="en-US" sz="1200" b="0" i="0" kern="1200" dirty="0">
                <a:solidFill>
                  <a:schemeClr val="tx1"/>
                </a:solidFill>
                <a:effectLst/>
                <a:latin typeface="+mn-lt"/>
                <a:ea typeface="+mn-ea"/>
                <a:cs typeface="+mn-cs"/>
              </a:rPr>
              <a:t> - e.g. PostgreSQL.</a:t>
            </a:r>
            <a:endParaRPr lang="en-US" noProof="0" dirty="0"/>
          </a:p>
        </p:txBody>
      </p:sp>
      <p:sp>
        <p:nvSpPr>
          <p:cNvPr id="4" name="Slide Number Placeholder 3"/>
          <p:cNvSpPr>
            <a:spLocks noGrp="1"/>
          </p:cNvSpPr>
          <p:nvPr>
            <p:ph type="sldNum" sz="quarter" idx="5"/>
          </p:nvPr>
        </p:nvSpPr>
        <p:spPr/>
        <p:txBody>
          <a:bodyPr/>
          <a:lstStyle/>
          <a:p>
            <a:fld id="{6D418852-0D5F-403C-8171-A70A423D8A3B}" type="slidenum">
              <a:rPr lang="en-US" smtClean="0"/>
              <a:t>20</a:t>
            </a:fld>
            <a:endParaRPr lang="en-US"/>
          </a:p>
        </p:txBody>
      </p:sp>
    </p:spTree>
    <p:extLst>
      <p:ext uri="{BB962C8B-B14F-4D97-AF65-F5344CB8AC3E}">
        <p14:creationId xmlns:p14="http://schemas.microsoft.com/office/powerpoint/2010/main" val="2812511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noProof="0" dirty="0"/>
              <a:t>I am the original creator of DS</a:t>
            </a:r>
          </a:p>
          <a:p>
            <a:pPr marL="171450" indent="-171450">
              <a:buFont typeface="Arial" panose="020B0604020202020204" pitchFamily="34" charset="0"/>
              <a:buChar char="•"/>
            </a:pPr>
            <a:r>
              <a:rPr lang="en-US" noProof="0" dirty="0"/>
              <a:t>Franz is the creator of the WF-part of DS. He built the Seaport OPX NCOS Online service in Australia using DS + WF.</a:t>
            </a:r>
          </a:p>
          <a:p>
            <a:pPr marL="171450" indent="-171450">
              <a:buFont typeface="Arial" panose="020B0604020202020204" pitchFamily="34" charset="0"/>
              <a:buChar char="•"/>
            </a:pPr>
            <a:r>
              <a:rPr lang="en-US" noProof="0" dirty="0"/>
              <a:t>Dylan is one of the most experienced users of DS+WF components. Built several business applications using this tech stack.</a:t>
            </a:r>
          </a:p>
        </p:txBody>
      </p:sp>
      <p:sp>
        <p:nvSpPr>
          <p:cNvPr id="4" name="Slide Number Placeholder 3"/>
          <p:cNvSpPr>
            <a:spLocks noGrp="1"/>
          </p:cNvSpPr>
          <p:nvPr>
            <p:ph type="sldNum" sz="quarter" idx="5"/>
          </p:nvPr>
        </p:nvSpPr>
        <p:spPr/>
        <p:txBody>
          <a:bodyPr/>
          <a:lstStyle/>
          <a:p>
            <a:fld id="{63C35790-097B-4F4A-AC65-68906F1196B8}" type="slidenum">
              <a:rPr lang="en-US" smtClean="0"/>
              <a:t>2</a:t>
            </a:fld>
            <a:endParaRPr lang="en-US"/>
          </a:p>
        </p:txBody>
      </p:sp>
    </p:spTree>
    <p:extLst>
      <p:ext uri="{BB962C8B-B14F-4D97-AF65-F5344CB8AC3E}">
        <p14:creationId xmlns:p14="http://schemas.microsoft.com/office/powerpoint/2010/main" val="22245063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Exposes the .NET services (center) as </a:t>
            </a:r>
            <a:r>
              <a:rPr lang="en-US" sz="1200" b="1" i="0" kern="1200" dirty="0">
                <a:solidFill>
                  <a:schemeClr val="tx1"/>
                </a:solidFill>
                <a:effectLst/>
                <a:latin typeface="+mn-lt"/>
                <a:ea typeface="+mn-ea"/>
                <a:cs typeface="+mn-cs"/>
              </a:rPr>
              <a:t>http-based Web API </a:t>
            </a:r>
            <a:r>
              <a:rPr lang="en-US" sz="1200" b="0" i="0" kern="1200" dirty="0">
                <a:solidFill>
                  <a:schemeClr val="tx1"/>
                </a:solidFill>
                <a:effectLst/>
                <a:latin typeface="+mn-lt"/>
                <a:ea typeface="+mn-ea"/>
                <a:cs typeface="+mn-cs"/>
              </a:rPr>
              <a:t>components (</a:t>
            </a:r>
            <a:r>
              <a:rPr lang="en-US" sz="1200" b="1" i="0" kern="1200" dirty="0">
                <a:solidFill>
                  <a:schemeClr val="tx1"/>
                </a:solidFill>
                <a:effectLst/>
                <a:latin typeface="+mn-lt"/>
                <a:ea typeface="+mn-ea"/>
                <a:cs typeface="+mn-cs"/>
              </a:rPr>
              <a:t>REST</a:t>
            </a: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HTTP is a </a:t>
            </a:r>
            <a:r>
              <a:rPr lang="en-US" sz="1200" b="1" i="0" kern="1200" dirty="0">
                <a:solidFill>
                  <a:schemeClr val="tx1"/>
                </a:solidFill>
                <a:effectLst/>
                <a:latin typeface="+mn-lt"/>
                <a:ea typeface="+mn-ea"/>
                <a:cs typeface="+mn-cs"/>
              </a:rPr>
              <a:t>stateless protocol</a:t>
            </a:r>
            <a:r>
              <a:rPr lang="en-US" sz="1200" b="0" i="0" kern="1200" dirty="0">
                <a:solidFill>
                  <a:schemeClr val="tx1"/>
                </a:solidFill>
                <a:effectLst/>
                <a:latin typeface="+mn-lt"/>
                <a:ea typeface="+mn-ea"/>
                <a:cs typeface="+mn-cs"/>
              </a:rPr>
              <a:t> -&gt; the stateless .NET services are perfectly suited to form the basis.</a:t>
            </a:r>
          </a:p>
          <a:p>
            <a:r>
              <a:rPr lang="en-US" sz="1200" b="1" i="0" kern="1200" dirty="0">
                <a:solidFill>
                  <a:schemeClr val="tx1"/>
                </a:solidFill>
                <a:effectLst/>
                <a:latin typeface="+mn-lt"/>
                <a:ea typeface="+mn-ea"/>
                <a:cs typeface="+mn-cs"/>
              </a:rPr>
              <a:t>Lean</a:t>
            </a:r>
            <a:r>
              <a:rPr lang="en-US" sz="1200" b="0" i="0" kern="1200" dirty="0">
                <a:solidFill>
                  <a:schemeClr val="tx1"/>
                </a:solidFill>
                <a:effectLst/>
                <a:latin typeface="+mn-lt"/>
                <a:ea typeface="+mn-ea"/>
                <a:cs typeface="+mn-cs"/>
              </a:rPr>
              <a:t>. Merely </a:t>
            </a:r>
            <a:r>
              <a:rPr lang="en-US" sz="1200" b="1" i="0" kern="1200" dirty="0">
                <a:solidFill>
                  <a:schemeClr val="tx1"/>
                </a:solidFill>
                <a:effectLst/>
                <a:latin typeface="+mn-lt"/>
                <a:ea typeface="+mn-ea"/>
                <a:cs typeface="+mn-cs"/>
              </a:rPr>
              <a:t>Thin wrappers</a:t>
            </a:r>
            <a:r>
              <a:rPr lang="en-US" sz="1200" b="0" i="0" kern="1200" dirty="0">
                <a:solidFill>
                  <a:schemeClr val="tx1"/>
                </a:solidFill>
                <a:effectLst/>
                <a:latin typeface="+mn-lt"/>
                <a:ea typeface="+mn-ea"/>
                <a:cs typeface="+mn-cs"/>
              </a:rPr>
              <a:t> around the .NET services.</a:t>
            </a:r>
          </a:p>
          <a:p>
            <a:r>
              <a:rPr lang="en-US" sz="1200" b="1" i="0" kern="1200" dirty="0">
                <a:solidFill>
                  <a:schemeClr val="tx1"/>
                </a:solidFill>
                <a:effectLst/>
                <a:latin typeface="+mn-lt"/>
                <a:ea typeface="+mn-ea"/>
                <a:cs typeface="+mn-cs"/>
              </a:rPr>
              <a:t>ASP.NET Core</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6D418852-0D5F-403C-8171-A70A423D8A3B}" type="slidenum">
              <a:rPr lang="en-US" smtClean="0"/>
              <a:t>21</a:t>
            </a:fld>
            <a:endParaRPr lang="en-US"/>
          </a:p>
        </p:txBody>
      </p:sp>
    </p:spTree>
    <p:extLst>
      <p:ext uri="{BB962C8B-B14F-4D97-AF65-F5344CB8AC3E}">
        <p14:creationId xmlns:p14="http://schemas.microsoft.com/office/powerpoint/2010/main" val="14085638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Reusable </a:t>
            </a:r>
            <a:r>
              <a:rPr lang="en-US" b="1" dirty="0" err="1"/>
              <a:t>JaveScript</a:t>
            </a:r>
            <a:r>
              <a:rPr lang="en-US" dirty="0"/>
              <a:t> components.</a:t>
            </a:r>
          </a:p>
          <a:p>
            <a:r>
              <a:rPr lang="en-US" dirty="0"/>
              <a:t>First Google </a:t>
            </a:r>
            <a:r>
              <a:rPr lang="en-US" b="1" dirty="0"/>
              <a:t>Polymer - </a:t>
            </a:r>
            <a:r>
              <a:rPr lang="en-US" dirty="0"/>
              <a:t>Now </a:t>
            </a:r>
            <a:r>
              <a:rPr lang="en-US" b="1" dirty="0"/>
              <a:t>React</a:t>
            </a:r>
            <a:r>
              <a:rPr lang="en-US" dirty="0"/>
              <a:t> components.</a:t>
            </a:r>
          </a:p>
          <a:p>
            <a:r>
              <a:rPr lang="en-US" dirty="0"/>
              <a:t>So, </a:t>
            </a:r>
            <a:r>
              <a:rPr lang="en-US" b="1" dirty="0"/>
              <a:t>both</a:t>
            </a:r>
            <a:r>
              <a:rPr lang="en-US" dirty="0"/>
              <a:t> Web API and Web UI components have been </a:t>
            </a:r>
            <a:r>
              <a:rPr lang="en-US" b="1" dirty="0"/>
              <a:t>refactored</a:t>
            </a:r>
            <a:r>
              <a:rPr lang="en-US" dirty="0"/>
              <a:t>. </a:t>
            </a:r>
          </a:p>
          <a:p>
            <a:r>
              <a:rPr lang="en-US" b="1" dirty="0"/>
              <a:t>Demonstrates</a:t>
            </a:r>
            <a:r>
              <a:rPr lang="en-US" dirty="0"/>
              <a:t> the decoupled nature.</a:t>
            </a:r>
          </a:p>
          <a:p>
            <a:r>
              <a:rPr lang="en-US" dirty="0"/>
              <a:t>Infrastructure components easily </a:t>
            </a:r>
            <a:r>
              <a:rPr lang="en-US" b="1" dirty="0"/>
              <a:t>replaceable</a:t>
            </a:r>
            <a:r>
              <a:rPr lang="en-US" dirty="0"/>
              <a:t>.</a:t>
            </a:r>
          </a:p>
        </p:txBody>
      </p:sp>
      <p:sp>
        <p:nvSpPr>
          <p:cNvPr id="4" name="Slide Number Placeholder 3"/>
          <p:cNvSpPr>
            <a:spLocks noGrp="1"/>
          </p:cNvSpPr>
          <p:nvPr>
            <p:ph type="sldNum" sz="quarter" idx="5"/>
          </p:nvPr>
        </p:nvSpPr>
        <p:spPr/>
        <p:txBody>
          <a:bodyPr/>
          <a:lstStyle/>
          <a:p>
            <a:fld id="{6D418852-0D5F-403C-8171-A70A423D8A3B}" type="slidenum">
              <a:rPr lang="en-US" smtClean="0"/>
              <a:t>22</a:t>
            </a:fld>
            <a:endParaRPr lang="en-US"/>
          </a:p>
        </p:txBody>
      </p:sp>
    </p:spTree>
    <p:extLst>
      <p:ext uri="{BB962C8B-B14F-4D97-AF65-F5344CB8AC3E}">
        <p14:creationId xmlns:p14="http://schemas.microsoft.com/office/powerpoint/2010/main" val="32802780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Workflow </a:t>
            </a:r>
            <a:r>
              <a:rPr lang="en-US" sz="1200" b="1" i="0" kern="1200" dirty="0">
                <a:solidFill>
                  <a:schemeClr val="tx1"/>
                </a:solidFill>
                <a:effectLst/>
                <a:latin typeface="+mn-lt"/>
                <a:ea typeface="+mn-ea"/>
                <a:cs typeface="+mn-cs"/>
              </a:rPr>
              <a:t>actions</a:t>
            </a:r>
            <a:r>
              <a:rPr lang="en-US" sz="1200" b="0" i="0" kern="1200" dirty="0">
                <a:solidFill>
                  <a:schemeClr val="tx1"/>
                </a:solidFill>
                <a:effectLst/>
                <a:latin typeface="+mn-lt"/>
                <a:ea typeface="+mn-ea"/>
                <a:cs typeface="+mn-cs"/>
              </a:rPr>
              <a:t> are small </a:t>
            </a:r>
            <a:r>
              <a:rPr lang="en-US" sz="1200" b="1" i="0" kern="1200" dirty="0">
                <a:solidFill>
                  <a:schemeClr val="tx1"/>
                </a:solidFill>
                <a:effectLst/>
                <a:latin typeface="+mn-lt"/>
                <a:ea typeface="+mn-ea"/>
                <a:cs typeface="+mn-cs"/>
              </a:rPr>
              <a:t>blocks</a:t>
            </a:r>
            <a:r>
              <a:rPr lang="en-US" sz="1200" b="0" i="0" kern="1200" dirty="0">
                <a:solidFill>
                  <a:schemeClr val="tx1"/>
                </a:solidFill>
                <a:effectLst/>
                <a:latin typeface="+mn-lt"/>
                <a:ea typeface="+mn-ea"/>
                <a:cs typeface="+mn-cs"/>
              </a:rPr>
              <a:t> of functionality that can be combined to form workflow </a:t>
            </a:r>
            <a:r>
              <a:rPr lang="en-US" sz="1200" b="1" i="0" kern="1200" dirty="0">
                <a:solidFill>
                  <a:schemeClr val="tx1"/>
                </a:solidFill>
                <a:effectLst/>
                <a:latin typeface="+mn-lt"/>
                <a:ea typeface="+mn-ea"/>
                <a:cs typeface="+mn-cs"/>
              </a:rPr>
              <a:t>sequences</a:t>
            </a:r>
          </a:p>
          <a:p>
            <a:r>
              <a:rPr lang="en-US" sz="1200" b="0" i="0" kern="1200" dirty="0">
                <a:solidFill>
                  <a:schemeClr val="tx1"/>
                </a:solidFill>
                <a:effectLst/>
                <a:latin typeface="+mn-lt"/>
                <a:ea typeface="+mn-ea"/>
                <a:cs typeface="+mn-cs"/>
              </a:rPr>
              <a:t>Preferably, thin </a:t>
            </a:r>
            <a:r>
              <a:rPr lang="en-US" sz="1200" b="1" i="0" kern="1200" dirty="0">
                <a:solidFill>
                  <a:schemeClr val="tx1"/>
                </a:solidFill>
                <a:effectLst/>
                <a:latin typeface="+mn-lt"/>
                <a:ea typeface="+mn-ea"/>
                <a:cs typeface="+mn-cs"/>
              </a:rPr>
              <a:t>wrappers</a:t>
            </a:r>
            <a:r>
              <a:rPr lang="en-US" sz="1200" b="0" i="0" kern="1200" dirty="0">
                <a:solidFill>
                  <a:schemeClr val="tx1"/>
                </a:solidFill>
                <a:effectLst/>
                <a:latin typeface="+mn-lt"/>
                <a:ea typeface="+mn-ea"/>
                <a:cs typeface="+mn-cs"/>
              </a:rPr>
              <a:t> of business functionality in DS BL – or other pure .NET libraries</a:t>
            </a:r>
          </a:p>
          <a:p>
            <a:r>
              <a:rPr lang="en-US" sz="1200" b="0" i="0" kern="1200" dirty="0">
                <a:solidFill>
                  <a:schemeClr val="tx1"/>
                </a:solidFill>
                <a:effectLst/>
                <a:latin typeface="+mn-lt"/>
                <a:ea typeface="+mn-ea"/>
                <a:cs typeface="+mn-cs"/>
              </a:rPr>
              <a:t>Previously Implemented using </a:t>
            </a:r>
            <a:r>
              <a:rPr lang="en-US" sz="1200" b="1" i="0" kern="1200" dirty="0">
                <a:solidFill>
                  <a:schemeClr val="tx1"/>
                </a:solidFill>
                <a:effectLst/>
                <a:latin typeface="+mn-lt"/>
                <a:ea typeface="+mn-ea"/>
                <a:cs typeface="+mn-cs"/>
              </a:rPr>
              <a:t>Windows Workflow Foundation </a:t>
            </a:r>
            <a:r>
              <a:rPr lang="en-US" sz="1200" b="0" i="0" kern="1200" dirty="0">
                <a:solidFill>
                  <a:schemeClr val="tx1"/>
                </a:solidFill>
                <a:effectLst/>
                <a:latin typeface="+mn-lt"/>
                <a:ea typeface="+mn-ea"/>
                <a:cs typeface="+mn-cs"/>
              </a:rPr>
              <a:t>(part or the .NET Framework)</a:t>
            </a:r>
          </a:p>
          <a:p>
            <a:r>
              <a:rPr lang="en-US" sz="1200" b="1" i="0" kern="1200" dirty="0">
                <a:solidFill>
                  <a:schemeClr val="tx1"/>
                </a:solidFill>
                <a:effectLst/>
                <a:latin typeface="+mn-lt"/>
                <a:ea typeface="+mn-ea"/>
                <a:cs typeface="+mn-cs"/>
              </a:rPr>
              <a:t>Executed</a:t>
            </a:r>
            <a:r>
              <a:rPr lang="en-US" sz="1200" b="0" i="0" kern="1200" dirty="0">
                <a:solidFill>
                  <a:schemeClr val="tx1"/>
                </a:solidFill>
                <a:effectLst/>
                <a:latin typeface="+mn-lt"/>
                <a:ea typeface="+mn-ea"/>
                <a:cs typeface="+mn-cs"/>
              </a:rPr>
              <a:t> using the </a:t>
            </a:r>
            <a:r>
              <a:rPr lang="en-US" sz="1200" b="1" i="0" kern="1200" dirty="0">
                <a:solidFill>
                  <a:schemeClr val="tx1"/>
                </a:solidFill>
                <a:effectLst/>
                <a:latin typeface="+mn-lt"/>
                <a:ea typeface="+mn-ea"/>
                <a:cs typeface="+mn-cs"/>
              </a:rPr>
              <a:t>Jobs</a:t>
            </a:r>
            <a:r>
              <a:rPr lang="en-US" sz="1200" b="0" i="0" kern="1200" dirty="0">
                <a:solidFill>
                  <a:schemeClr val="tx1"/>
                </a:solidFill>
                <a:effectLst/>
                <a:latin typeface="+mn-lt"/>
                <a:ea typeface="+mn-ea"/>
                <a:cs typeface="+mn-cs"/>
              </a:rPr>
              <a:t>-functionality of DS.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powerhouse</a:t>
            </a:r>
            <a:r>
              <a:rPr lang="en-US" sz="1200" b="0" i="0" kern="1200" dirty="0">
                <a:solidFill>
                  <a:schemeClr val="tx1"/>
                </a:solidFill>
                <a:effectLst/>
                <a:latin typeface="+mn-lt"/>
                <a:ea typeface="+mn-ea"/>
                <a:cs typeface="+mn-cs"/>
              </a:rPr>
              <a:t> for extending DS with reusable business functionality.</a:t>
            </a:r>
          </a:p>
          <a:p>
            <a:endParaRPr lang="en-US" b="0" dirty="0"/>
          </a:p>
        </p:txBody>
      </p:sp>
      <p:sp>
        <p:nvSpPr>
          <p:cNvPr id="4" name="Slide Number Placeholder 3"/>
          <p:cNvSpPr>
            <a:spLocks noGrp="1"/>
          </p:cNvSpPr>
          <p:nvPr>
            <p:ph type="sldNum" sz="quarter" idx="5"/>
          </p:nvPr>
        </p:nvSpPr>
        <p:spPr/>
        <p:txBody>
          <a:bodyPr/>
          <a:lstStyle/>
          <a:p>
            <a:fld id="{6D418852-0D5F-403C-8171-A70A423D8A3B}" type="slidenum">
              <a:rPr lang="en-US" smtClean="0"/>
              <a:t>23</a:t>
            </a:fld>
            <a:endParaRPr lang="en-US"/>
          </a:p>
        </p:txBody>
      </p:sp>
    </p:spTree>
    <p:extLst>
      <p:ext uri="{BB962C8B-B14F-4D97-AF65-F5344CB8AC3E}">
        <p14:creationId xmlns:p14="http://schemas.microsoft.com/office/powerpoint/2010/main" val="31419567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The same onion rings </a:t>
            </a:r>
            <a:r>
              <a:rPr lang="en-US" b="1" noProof="0" dirty="0"/>
              <a:t>exploded</a:t>
            </a:r>
            <a:r>
              <a:rPr lang="en-US" noProof="0" dirty="0"/>
              <a:t> a bit more. Allows more details.</a:t>
            </a:r>
            <a:endParaRPr lang="en-US" b="1" noProof="0" dirty="0"/>
          </a:p>
          <a:p>
            <a:r>
              <a:rPr lang="en-US" noProof="0" dirty="0"/>
              <a:t>In the very </a:t>
            </a:r>
            <a:r>
              <a:rPr lang="en-US" b="1" noProof="0" dirty="0"/>
              <a:t>core</a:t>
            </a:r>
            <a:r>
              <a:rPr lang="en-US" noProof="0" dirty="0"/>
              <a:t>: </a:t>
            </a:r>
          </a:p>
          <a:p>
            <a:pPr marL="171450" indent="-171450">
              <a:buFont typeface="Arial" panose="020B0604020202020204" pitchFamily="34" charset="0"/>
              <a:buChar char="•"/>
            </a:pPr>
            <a:r>
              <a:rPr lang="en-US" noProof="0" dirty="0"/>
              <a:t>the most </a:t>
            </a:r>
            <a:r>
              <a:rPr lang="en-US" b="1" noProof="0" dirty="0"/>
              <a:t>stable</a:t>
            </a:r>
            <a:r>
              <a:rPr lang="en-US" noProof="0" dirty="0"/>
              <a:t> domain models for geometry, physical quantities and units etc.</a:t>
            </a:r>
          </a:p>
          <a:p>
            <a:pPr marL="171450" indent="-171450">
              <a:buFont typeface="Arial" panose="020B0604020202020204" pitchFamily="34" charset="0"/>
              <a:buChar char="•"/>
            </a:pPr>
            <a:r>
              <a:rPr lang="en-US" noProof="0" dirty="0"/>
              <a:t>The most </a:t>
            </a:r>
            <a:r>
              <a:rPr lang="en-US" b="1" noProof="0" dirty="0"/>
              <a:t>basic abstractions </a:t>
            </a:r>
            <a:r>
              <a:rPr lang="en-US" noProof="0" dirty="0"/>
              <a:t>of entities, repositories, services etc.</a:t>
            </a:r>
          </a:p>
          <a:p>
            <a:pPr marL="171450" indent="-171450">
              <a:buFont typeface="Arial" panose="020B0604020202020204" pitchFamily="34" charset="0"/>
              <a:buChar char="•"/>
            </a:pPr>
            <a:endParaRPr lang="en-US" noProof="0" dirty="0"/>
          </a:p>
          <a:p>
            <a:pPr marL="0" indent="0">
              <a:buFont typeface="Arial" panose="020B0604020202020204" pitchFamily="34" charset="0"/>
              <a:buNone/>
            </a:pPr>
            <a:r>
              <a:rPr lang="en-US" noProof="0" dirty="0"/>
              <a:t>GIS + leaflet</a:t>
            </a:r>
          </a:p>
          <a:p>
            <a:pPr marL="0" indent="0">
              <a:buFont typeface="Arial" panose="020B0604020202020204" pitchFamily="34" charset="0"/>
              <a:buNone/>
            </a:pPr>
            <a:r>
              <a:rPr lang="en-US" noProof="0" dirty="0"/>
              <a:t>WF</a:t>
            </a:r>
          </a:p>
          <a:p>
            <a:pPr marL="0" indent="0">
              <a:buFont typeface="Arial" panose="020B0604020202020204" pitchFamily="34" charset="0"/>
              <a:buNone/>
            </a:pPr>
            <a:endParaRPr lang="en-US" noProof="0" dirty="0"/>
          </a:p>
          <a:p>
            <a:pPr marL="0" indent="0">
              <a:buFont typeface="Arial" panose="020B0604020202020204" pitchFamily="34" charset="0"/>
              <a:buNone/>
            </a:pPr>
            <a:r>
              <a:rPr lang="en-US" b="1" noProof="0" dirty="0"/>
              <a:t>No</a:t>
            </a:r>
            <a:r>
              <a:rPr lang="en-US" noProof="0" dirty="0"/>
              <a:t> </a:t>
            </a:r>
            <a:r>
              <a:rPr lang="en-US" b="1" noProof="0" dirty="0"/>
              <a:t>outward dependencies </a:t>
            </a:r>
            <a:r>
              <a:rPr lang="en-US" noProof="0" dirty="0"/>
              <a:t>from the BL</a:t>
            </a:r>
          </a:p>
        </p:txBody>
      </p:sp>
      <p:sp>
        <p:nvSpPr>
          <p:cNvPr id="4" name="Slide Number Placeholder 3"/>
          <p:cNvSpPr>
            <a:spLocks noGrp="1"/>
          </p:cNvSpPr>
          <p:nvPr>
            <p:ph type="sldNum" sz="quarter" idx="5"/>
          </p:nvPr>
        </p:nvSpPr>
        <p:spPr/>
        <p:txBody>
          <a:bodyPr/>
          <a:lstStyle/>
          <a:p>
            <a:fld id="{6D418852-0D5F-403C-8171-A70A423D8A3B}" type="slidenum">
              <a:rPr lang="en-US" smtClean="0"/>
              <a:t>24</a:t>
            </a:fld>
            <a:endParaRPr lang="en-US"/>
          </a:p>
        </p:txBody>
      </p:sp>
    </p:spTree>
    <p:extLst>
      <p:ext uri="{BB962C8B-B14F-4D97-AF65-F5344CB8AC3E}">
        <p14:creationId xmlns:p14="http://schemas.microsoft.com/office/powerpoint/2010/main" val="17223052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DS is implemented using the SOLID design principles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02122"/>
                </a:solidFill>
                <a:effectLst/>
                <a:latin typeface="Arial" panose="020B0604020202020204" pitchFamily="34" charset="0"/>
              </a:rPr>
              <a:t>SOLID is an acronym for five object-oriented design principles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02122"/>
                </a:solidFill>
                <a:effectLst/>
                <a:latin typeface="Arial" panose="020B0604020202020204" pitchFamily="34" charset="0"/>
              </a:rPr>
              <a:t>I will not go into details with all of them, but just emphasize a single one, which is very important for the DS design.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02122"/>
                </a:solidFill>
                <a:effectLst/>
                <a:latin typeface="Arial" panose="020B0604020202020204" pitchFamily="34" charset="0"/>
              </a:rPr>
              <a:t>This is the last one “Dependency Inversion” (represented by the “D” in SOLID)</a:t>
            </a:r>
            <a:endParaRPr lang="en-US" dirty="0"/>
          </a:p>
        </p:txBody>
      </p:sp>
      <p:sp>
        <p:nvSpPr>
          <p:cNvPr id="4" name="Slide Number Placeholder 3"/>
          <p:cNvSpPr>
            <a:spLocks noGrp="1"/>
          </p:cNvSpPr>
          <p:nvPr>
            <p:ph type="sldNum" sz="quarter" idx="5"/>
          </p:nvPr>
        </p:nvSpPr>
        <p:spPr/>
        <p:txBody>
          <a:bodyPr/>
          <a:lstStyle/>
          <a:p>
            <a:fld id="{63C35790-097B-4F4A-AC65-68906F1196B8}" type="slidenum">
              <a:rPr lang="en-US" smtClean="0"/>
              <a:t>25</a:t>
            </a:fld>
            <a:endParaRPr lang="en-US"/>
          </a:p>
        </p:txBody>
      </p:sp>
    </p:spTree>
    <p:extLst>
      <p:ext uri="{BB962C8B-B14F-4D97-AF65-F5344CB8AC3E}">
        <p14:creationId xmlns:p14="http://schemas.microsoft.com/office/powerpoint/2010/main" val="37290701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DIP states that “</a:t>
            </a:r>
            <a:r>
              <a:rPr lang="en-US" sz="1200" dirty="0"/>
              <a:t>High-level modules should not depend on low-level modules. Both should depend on abstractions”</a:t>
            </a:r>
            <a:endParaRPr lang="en-US" noProof="0" dirty="0"/>
          </a:p>
          <a:p>
            <a:r>
              <a:rPr lang="en-US" noProof="0" dirty="0"/>
              <a:t>Best illustrated by a simple example.</a:t>
            </a:r>
          </a:p>
          <a:p>
            <a:r>
              <a:rPr lang="en-US" noProof="0" dirty="0"/>
              <a:t>&lt;---elaborate---&gt;</a:t>
            </a:r>
          </a:p>
          <a:p>
            <a:endParaRPr lang="en-US" noProof="0" dirty="0"/>
          </a:p>
          <a:p>
            <a:r>
              <a:rPr lang="en-US" noProof="0" dirty="0"/>
              <a:t>Advantages:</a:t>
            </a:r>
          </a:p>
          <a:p>
            <a:pPr marL="171450" indent="-171450">
              <a:buFont typeface="Arial" panose="020B0604020202020204" pitchFamily="34" charset="0"/>
              <a:buChar char="•"/>
            </a:pPr>
            <a:r>
              <a:rPr lang="en-US" b="1" noProof="0" dirty="0"/>
              <a:t>Decoupling</a:t>
            </a:r>
            <a:r>
              <a:rPr lang="en-US" noProof="0" dirty="0"/>
              <a:t> (Domain functionality is decoupled from infrastructure – for example storage technologies)</a:t>
            </a:r>
          </a:p>
          <a:p>
            <a:pPr marL="171450" indent="-171450">
              <a:buFont typeface="Arial" panose="020B0604020202020204" pitchFamily="34" charset="0"/>
              <a:buChar char="•"/>
            </a:pPr>
            <a:r>
              <a:rPr lang="en-US" b="1" noProof="0" dirty="0"/>
              <a:t>Testability</a:t>
            </a:r>
            <a:r>
              <a:rPr lang="en-US" noProof="0" dirty="0"/>
              <a:t> increases dramatically (</a:t>
            </a:r>
            <a:r>
              <a:rPr lang="en-US" b="1" noProof="0" dirty="0"/>
              <a:t>mock/fake</a:t>
            </a:r>
            <a:r>
              <a:rPr lang="en-US" noProof="0" dirty="0"/>
              <a:t> objects – ex. </a:t>
            </a:r>
            <a:r>
              <a:rPr lang="en-US" b="1" noProof="0" dirty="0"/>
              <a:t>in-memory</a:t>
            </a:r>
            <a:r>
              <a:rPr lang="en-US" noProof="0" dirty="0"/>
              <a:t> repository)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dirty="0"/>
              <a:t>Sustains </a:t>
            </a:r>
            <a:r>
              <a:rPr lang="en-US" b="1" noProof="0" dirty="0"/>
              <a:t>agile development</a:t>
            </a:r>
            <a:r>
              <a:rPr lang="en-US" noProof="0" dirty="0"/>
              <a:t>. Perfect for </a:t>
            </a:r>
            <a:r>
              <a:rPr lang="en-US" b="1" noProof="0" dirty="0"/>
              <a:t>distributed teams</a:t>
            </a:r>
            <a:r>
              <a:rPr lang="en-US" noProof="0" dirty="0"/>
              <a:t> and </a:t>
            </a:r>
            <a:r>
              <a:rPr lang="en-US" b="1" noProof="0" dirty="0"/>
              <a:t>Internal OSS</a:t>
            </a:r>
            <a:r>
              <a:rPr lang="en-US" noProof="0" dirty="0"/>
              <a:t> as we practice it.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In other words: the </a:t>
            </a:r>
            <a:r>
              <a:rPr lang="en-US" b="1" noProof="0" dirty="0"/>
              <a:t>magic</a:t>
            </a:r>
            <a:r>
              <a:rPr lang="en-US" noProof="0" dirty="0"/>
              <a:t> principle. It is the one principle that makes most of the difference.</a:t>
            </a:r>
          </a:p>
          <a:p>
            <a:r>
              <a:rPr lang="en-US" noProof="0" dirty="0"/>
              <a:t>DIP -&gt; Storage agnostic functionality, high testability and high maintainability.</a:t>
            </a:r>
          </a:p>
        </p:txBody>
      </p:sp>
      <p:sp>
        <p:nvSpPr>
          <p:cNvPr id="4" name="Slide Number Placeholder 3"/>
          <p:cNvSpPr>
            <a:spLocks noGrp="1"/>
          </p:cNvSpPr>
          <p:nvPr>
            <p:ph type="sldNum" sz="quarter" idx="5"/>
          </p:nvPr>
        </p:nvSpPr>
        <p:spPr/>
        <p:txBody>
          <a:bodyPr/>
          <a:lstStyle/>
          <a:p>
            <a:fld id="{6D418852-0D5F-403C-8171-A70A423D8A3B}" type="slidenum">
              <a:rPr lang="en-US" smtClean="0"/>
              <a:t>26</a:t>
            </a:fld>
            <a:endParaRPr lang="en-US"/>
          </a:p>
        </p:txBody>
      </p:sp>
    </p:spTree>
    <p:extLst>
      <p:ext uri="{BB962C8B-B14F-4D97-AF65-F5344CB8AC3E}">
        <p14:creationId xmlns:p14="http://schemas.microsoft.com/office/powerpoint/2010/main" val="12511516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noProof="0" dirty="0"/>
              <a:t>Same story </a:t>
            </a:r>
            <a:r>
              <a:rPr lang="en-US" b="0" noProof="0" dirty="0"/>
              <a:t>– but </a:t>
            </a:r>
            <a:r>
              <a:rPr lang="en-US" b="1" noProof="0" dirty="0"/>
              <a:t>Conventional</a:t>
            </a:r>
            <a:r>
              <a:rPr lang="en-US" noProof="0" dirty="0"/>
              <a:t> vertical view</a:t>
            </a:r>
          </a:p>
          <a:p>
            <a:r>
              <a:rPr lang="en-US" b="1" noProof="0" dirty="0"/>
              <a:t>Light blue</a:t>
            </a:r>
            <a:r>
              <a:rPr lang="en-US" noProof="0" dirty="0"/>
              <a:t> is DS assemblies – </a:t>
            </a:r>
            <a:r>
              <a:rPr lang="en-US" b="1" noProof="0" dirty="0"/>
              <a:t>purple</a:t>
            </a:r>
            <a:r>
              <a:rPr lang="en-US" noProof="0" dirty="0"/>
              <a:t> is 3</a:t>
            </a:r>
            <a:r>
              <a:rPr lang="en-US" baseline="30000" noProof="0" dirty="0"/>
              <a:t>rd</a:t>
            </a:r>
            <a:r>
              <a:rPr lang="en-US" noProof="0" dirty="0"/>
              <a:t> party library.</a:t>
            </a:r>
          </a:p>
          <a:p>
            <a:r>
              <a:rPr lang="en-US" b="1" noProof="0" dirty="0"/>
              <a:t>One BL</a:t>
            </a:r>
            <a:r>
              <a:rPr lang="en-US" noProof="0" dirty="0"/>
              <a:t> component and </a:t>
            </a:r>
            <a:r>
              <a:rPr lang="en-US" b="1" noProof="0" dirty="0"/>
              <a:t>two infrastructure</a:t>
            </a:r>
            <a:r>
              <a:rPr lang="en-US" noProof="0" dirty="0"/>
              <a:t> components</a:t>
            </a:r>
          </a:p>
          <a:p>
            <a:r>
              <a:rPr lang="en-US" noProof="0" dirty="0"/>
              <a:t>Object dependency graph involved in a </a:t>
            </a:r>
            <a:r>
              <a:rPr lang="en-US" b="1" noProof="0" dirty="0"/>
              <a:t>single HTTP request </a:t>
            </a:r>
            <a:r>
              <a:rPr lang="en-US" b="0" noProof="0" dirty="0"/>
              <a:t>for some time series values</a:t>
            </a:r>
          </a:p>
          <a:p>
            <a:pPr marL="228600" indent="-228600">
              <a:buAutoNum type="arabicPeriod"/>
            </a:pPr>
            <a:r>
              <a:rPr lang="en-US" noProof="0" dirty="0"/>
              <a:t>The </a:t>
            </a:r>
            <a:r>
              <a:rPr lang="en-US" b="1" noProof="0" dirty="0"/>
              <a:t>components</a:t>
            </a:r>
            <a:r>
              <a:rPr lang="en-US" noProof="0" dirty="0"/>
              <a:t> (from center)</a:t>
            </a:r>
          </a:p>
          <a:p>
            <a:pPr marL="228600" indent="-228600">
              <a:buAutoNum type="arabicPeriod"/>
            </a:pPr>
            <a:r>
              <a:rPr lang="en-US" noProof="0" dirty="0"/>
              <a:t>The </a:t>
            </a:r>
            <a:r>
              <a:rPr lang="en-US" b="1" noProof="0" dirty="0"/>
              <a:t>call stack</a:t>
            </a:r>
            <a:r>
              <a:rPr lang="en-US" noProof="0" dirty="0"/>
              <a:t>.</a:t>
            </a:r>
          </a:p>
        </p:txBody>
      </p:sp>
      <p:sp>
        <p:nvSpPr>
          <p:cNvPr id="4" name="Slide Number Placeholder 3"/>
          <p:cNvSpPr>
            <a:spLocks noGrp="1"/>
          </p:cNvSpPr>
          <p:nvPr>
            <p:ph type="sldNum" sz="quarter" idx="5"/>
          </p:nvPr>
        </p:nvSpPr>
        <p:spPr/>
        <p:txBody>
          <a:bodyPr/>
          <a:lstStyle/>
          <a:p>
            <a:fld id="{6D418852-0D5F-403C-8171-A70A423D8A3B}" type="slidenum">
              <a:rPr lang="en-US" smtClean="0"/>
              <a:t>27</a:t>
            </a:fld>
            <a:endParaRPr lang="en-US"/>
          </a:p>
        </p:txBody>
      </p:sp>
    </p:spTree>
    <p:extLst>
      <p:ext uri="{BB962C8B-B14F-4D97-AF65-F5344CB8AC3E}">
        <p14:creationId xmlns:p14="http://schemas.microsoft.com/office/powerpoint/2010/main" val="3772883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DS uses </a:t>
            </a:r>
            <a:r>
              <a:rPr lang="en-US" b="1" noProof="0" dirty="0"/>
              <a:t>dependency injection</a:t>
            </a:r>
            <a:r>
              <a:rPr lang="en-US" noProof="0" dirty="0"/>
              <a:t> -&gt; </a:t>
            </a:r>
          </a:p>
          <a:p>
            <a:r>
              <a:rPr lang="en-US" b="1" noProof="0" dirty="0"/>
              <a:t>DI Container</a:t>
            </a:r>
            <a:r>
              <a:rPr lang="en-US" noProof="0" dirty="0"/>
              <a:t> (ASP.NET Core built-in DI container). Register concrete types for abstractions</a:t>
            </a:r>
          </a:p>
          <a:p>
            <a:r>
              <a:rPr lang="en-US" noProof="0" dirty="0"/>
              <a:t>DIY (</a:t>
            </a:r>
            <a:r>
              <a:rPr lang="en-US" b="1" noProof="0" dirty="0"/>
              <a:t>Pure DI</a:t>
            </a:r>
            <a:r>
              <a:rPr lang="en-US" noProof="0" dirty="0"/>
              <a:t>). Build object graph conventionally using constructors (the </a:t>
            </a:r>
            <a:r>
              <a:rPr lang="en-US" b="1" noProof="0" dirty="0"/>
              <a:t>new</a:t>
            </a:r>
            <a:r>
              <a:rPr lang="en-US" noProof="0" dirty="0"/>
              <a:t> keyword)</a:t>
            </a:r>
          </a:p>
          <a:p>
            <a:endParaRPr lang="en-US" noProof="0" dirty="0"/>
          </a:p>
          <a:p>
            <a:r>
              <a:rPr lang="en-US" noProof="0" dirty="0"/>
              <a:t>More about this in module 2.</a:t>
            </a:r>
          </a:p>
        </p:txBody>
      </p:sp>
      <p:sp>
        <p:nvSpPr>
          <p:cNvPr id="4" name="Slide Number Placeholder 3"/>
          <p:cNvSpPr>
            <a:spLocks noGrp="1"/>
          </p:cNvSpPr>
          <p:nvPr>
            <p:ph type="sldNum" sz="quarter" idx="5"/>
          </p:nvPr>
        </p:nvSpPr>
        <p:spPr/>
        <p:txBody>
          <a:bodyPr/>
          <a:lstStyle/>
          <a:p>
            <a:fld id="{6D418852-0D5F-403C-8171-A70A423D8A3B}" type="slidenum">
              <a:rPr lang="en-US" smtClean="0"/>
              <a:t>28</a:t>
            </a:fld>
            <a:endParaRPr lang="en-US"/>
          </a:p>
        </p:txBody>
      </p:sp>
    </p:spTree>
    <p:extLst>
      <p:ext uri="{BB962C8B-B14F-4D97-AF65-F5344CB8AC3E}">
        <p14:creationId xmlns:p14="http://schemas.microsoft.com/office/powerpoint/2010/main" val="40509402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a:t>5 </a:t>
            </a:r>
            <a:r>
              <a:rPr lang="da-DK" dirty="0" err="1"/>
              <a:t>minutes</a:t>
            </a:r>
            <a:endParaRPr lang="en-US" dirty="0"/>
          </a:p>
        </p:txBody>
      </p:sp>
      <p:sp>
        <p:nvSpPr>
          <p:cNvPr id="4" name="Slide Number Placeholder 3"/>
          <p:cNvSpPr>
            <a:spLocks noGrp="1"/>
          </p:cNvSpPr>
          <p:nvPr>
            <p:ph type="sldNum" sz="quarter" idx="5"/>
          </p:nvPr>
        </p:nvSpPr>
        <p:spPr/>
        <p:txBody>
          <a:bodyPr/>
          <a:lstStyle/>
          <a:p>
            <a:fld id="{63C35790-097B-4F4A-AC65-68906F1196B8}" type="slidenum">
              <a:rPr lang="en-US" smtClean="0"/>
              <a:t>29</a:t>
            </a:fld>
            <a:endParaRPr lang="en-US"/>
          </a:p>
        </p:txBody>
      </p:sp>
    </p:spTree>
    <p:extLst>
      <p:ext uri="{BB962C8B-B14F-4D97-AF65-F5344CB8AC3E}">
        <p14:creationId xmlns:p14="http://schemas.microsoft.com/office/powerpoint/2010/main" val="13216083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Organization and processes around DS</a:t>
            </a:r>
          </a:p>
          <a:p>
            <a:endParaRPr lang="en-US" dirty="0"/>
          </a:p>
        </p:txBody>
      </p:sp>
      <p:sp>
        <p:nvSpPr>
          <p:cNvPr id="4" name="Slide Number Placeholder 3"/>
          <p:cNvSpPr>
            <a:spLocks noGrp="1"/>
          </p:cNvSpPr>
          <p:nvPr>
            <p:ph type="sldNum" sz="quarter" idx="5"/>
          </p:nvPr>
        </p:nvSpPr>
        <p:spPr/>
        <p:txBody>
          <a:bodyPr/>
          <a:lstStyle/>
          <a:p>
            <a:fld id="{63C35790-097B-4F4A-AC65-68906F1196B8}" type="slidenum">
              <a:rPr lang="en-US" smtClean="0"/>
              <a:t>30</a:t>
            </a:fld>
            <a:endParaRPr lang="en-US"/>
          </a:p>
        </p:txBody>
      </p:sp>
    </p:spTree>
    <p:extLst>
      <p:ext uri="{BB962C8B-B14F-4D97-AF65-F5344CB8AC3E}">
        <p14:creationId xmlns:p14="http://schemas.microsoft.com/office/powerpoint/2010/main" val="5658428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noProof="0" dirty="0"/>
              <a:t>We will split the modules between us like this. (Actually, I expect to learn a lot my self from attending module 3, 4 &amp; 5…)</a:t>
            </a:r>
          </a:p>
          <a:p>
            <a:pPr marL="171450" indent="-171450">
              <a:buFont typeface="Arial" panose="020B0604020202020204" pitchFamily="34" charset="0"/>
              <a:buChar char="•"/>
            </a:pPr>
            <a:r>
              <a:rPr lang="en-US" noProof="0" dirty="0"/>
              <a:t>Each module will consist of a live session and a bit of ”homework” in the form of tests and possibly small coding assignments.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dirty="0"/>
              <a:t>Tests and assignments is something you do </a:t>
            </a:r>
            <a:r>
              <a:rPr lang="en-US" b="1" noProof="0" dirty="0"/>
              <a:t>in between </a:t>
            </a:r>
            <a:r>
              <a:rPr lang="en-US" noProof="0" dirty="0"/>
              <a:t>the modules. Probably less than 1 hour.</a:t>
            </a:r>
          </a:p>
          <a:p>
            <a:pPr marL="171450" indent="-171450">
              <a:buFont typeface="Arial" panose="020B0604020202020204" pitchFamily="34" charset="0"/>
              <a:buChar char="•"/>
            </a:pPr>
            <a:r>
              <a:rPr lang="en-US" noProof="0" dirty="0"/>
              <a:t>We will complete 1 module each week.</a:t>
            </a:r>
          </a:p>
          <a:p>
            <a:pPr marL="171450" indent="-171450">
              <a:buFont typeface="Arial" panose="020B0604020202020204" pitchFamily="34" charset="0"/>
              <a:buChar char="•"/>
            </a:pPr>
            <a:r>
              <a:rPr lang="en-US" noProof="0" dirty="0"/>
              <a:t>The ”Follow Up” events will be used to follow up on these assignments (feedback, Q&amp;A etc.)</a:t>
            </a:r>
          </a:p>
        </p:txBody>
      </p:sp>
      <p:sp>
        <p:nvSpPr>
          <p:cNvPr id="4" name="Slide Number Placeholder 3"/>
          <p:cNvSpPr>
            <a:spLocks noGrp="1"/>
          </p:cNvSpPr>
          <p:nvPr>
            <p:ph type="sldNum" sz="quarter" idx="5"/>
          </p:nvPr>
        </p:nvSpPr>
        <p:spPr/>
        <p:txBody>
          <a:bodyPr/>
          <a:lstStyle/>
          <a:p>
            <a:fld id="{63C35790-097B-4F4A-AC65-68906F1196B8}" type="slidenum">
              <a:rPr lang="en-US" smtClean="0"/>
              <a:t>3</a:t>
            </a:fld>
            <a:endParaRPr lang="en-US"/>
          </a:p>
        </p:txBody>
      </p:sp>
    </p:spTree>
    <p:extLst>
      <p:ext uri="{BB962C8B-B14F-4D97-AF65-F5344CB8AC3E}">
        <p14:creationId xmlns:p14="http://schemas.microsoft.com/office/powerpoint/2010/main" val="42063489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The Domain Services components are governed using what we call an </a:t>
            </a:r>
            <a:r>
              <a:rPr lang="en-US" b="1" i="0" noProof="0" dirty="0"/>
              <a:t>internal</a:t>
            </a:r>
            <a:r>
              <a:rPr lang="en-US" noProof="0" dirty="0"/>
              <a:t> (#) Open-Source process – a process that is similar to that of Open-Source Software – only practiced within the boundaries of DHI.</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In practice this means that </a:t>
            </a:r>
            <a:r>
              <a:rPr lang="en-US" b="1" i="0" noProof="0" dirty="0"/>
              <a:t>every</a:t>
            </a:r>
            <a:r>
              <a:rPr lang="en-US" noProof="0" dirty="0"/>
              <a:t> software developer within DHI can easily </a:t>
            </a:r>
            <a:r>
              <a:rPr lang="en-US" b="1" noProof="0" dirty="0"/>
              <a:t>consume</a:t>
            </a:r>
            <a:r>
              <a:rPr lang="en-US" noProof="0" dirty="0"/>
              <a:t> (#) as well as </a:t>
            </a:r>
            <a:r>
              <a:rPr lang="en-US" b="1" noProof="0" dirty="0"/>
              <a:t>contribute</a:t>
            </a:r>
            <a:r>
              <a:rPr lang="en-US" b="0" noProof="0" dirty="0"/>
              <a:t> (#) to the Domain Services components</a:t>
            </a:r>
            <a:r>
              <a:rPr lang="en-US" noProof="0" dirty="0"/>
              <a:t>. As a software developer this gives you a high degree of </a:t>
            </a:r>
            <a:r>
              <a:rPr lang="en-US" b="1" noProof="0" dirty="0"/>
              <a:t>flexibility</a:t>
            </a:r>
            <a:r>
              <a:rPr lang="en-US" noProof="0" dirty="0"/>
              <a:t> (#) and </a:t>
            </a:r>
            <a:r>
              <a:rPr lang="en-US" b="1" noProof="0" dirty="0"/>
              <a:t>control</a:t>
            </a:r>
            <a:r>
              <a:rPr lang="en-US" b="0" noProof="0" dirty="0"/>
              <a:t> (#).</a:t>
            </a:r>
            <a:r>
              <a:rPr lang="en-US" noProof="0" dirty="0"/>
              <a:t> With this model, bug-fixes and new features can be processed and released within a few days – or even hours.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noProof="0" dirty="0"/>
          </a:p>
          <a:p>
            <a:endParaRPr lang="en-US" dirty="0"/>
          </a:p>
        </p:txBody>
      </p:sp>
      <p:sp>
        <p:nvSpPr>
          <p:cNvPr id="4" name="Slide Number Placeholder 3"/>
          <p:cNvSpPr>
            <a:spLocks noGrp="1"/>
          </p:cNvSpPr>
          <p:nvPr>
            <p:ph type="sldNum" sz="quarter" idx="5"/>
          </p:nvPr>
        </p:nvSpPr>
        <p:spPr/>
        <p:txBody>
          <a:bodyPr/>
          <a:lstStyle/>
          <a:p>
            <a:fld id="{9E69813A-3D99-4230-876E-C23EBA345AF8}" type="slidenum">
              <a:rPr lang="en-US" smtClean="0"/>
              <a:t>31</a:t>
            </a:fld>
            <a:endParaRPr lang="en-US"/>
          </a:p>
        </p:txBody>
      </p:sp>
    </p:spTree>
    <p:extLst>
      <p:ext uri="{BB962C8B-B14F-4D97-AF65-F5344CB8AC3E}">
        <p14:creationId xmlns:p14="http://schemas.microsoft.com/office/powerpoint/2010/main" val="21383451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Thousands of well-known software projects are governed using the open-source software model. These are just a few of the open-source projects that we - at DHI - frequently use in our own software projects.</a:t>
            </a:r>
          </a:p>
          <a:p>
            <a:endParaRPr lang="en-US" noProof="0" dirty="0"/>
          </a:p>
          <a:p>
            <a:r>
              <a:rPr lang="en-US" noProof="0" dirty="0"/>
              <a:t>Several large companies actively support open-source – for example </a:t>
            </a:r>
            <a:r>
              <a:rPr lang="en-US" b="1" noProof="0" dirty="0"/>
              <a:t>Facebook</a:t>
            </a:r>
            <a:r>
              <a:rPr lang="en-US" noProof="0" dirty="0"/>
              <a:t> with the React JavaScript library and </a:t>
            </a:r>
            <a:r>
              <a:rPr lang="en-US" b="1" noProof="0" dirty="0"/>
              <a:t>Microsoft</a:t>
            </a:r>
            <a:r>
              <a:rPr lang="en-US" noProof="0" dirty="0"/>
              <a:t> with the .NET programming platform. Likewise – only within the boundaries of DHI – we govern DS using the same principles.</a:t>
            </a:r>
          </a:p>
        </p:txBody>
      </p:sp>
      <p:sp>
        <p:nvSpPr>
          <p:cNvPr id="4" name="Slide Number Placeholder 3"/>
          <p:cNvSpPr>
            <a:spLocks noGrp="1"/>
          </p:cNvSpPr>
          <p:nvPr>
            <p:ph type="sldNum" sz="quarter" idx="5"/>
          </p:nvPr>
        </p:nvSpPr>
        <p:spPr/>
        <p:txBody>
          <a:bodyPr/>
          <a:lstStyle/>
          <a:p>
            <a:fld id="{9E69813A-3D99-4230-876E-C23EBA345AF8}" type="slidenum">
              <a:rPr lang="en-US" smtClean="0"/>
              <a:t>32</a:t>
            </a:fld>
            <a:endParaRPr lang="en-US"/>
          </a:p>
        </p:txBody>
      </p:sp>
    </p:spTree>
    <p:extLst>
      <p:ext uri="{BB962C8B-B14F-4D97-AF65-F5344CB8AC3E}">
        <p14:creationId xmlns:p14="http://schemas.microsoft.com/office/powerpoint/2010/main" val="39226249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Almost all open-source projects use GitHub as their platform – So does DS. However, for now the Domain Services code repositories are </a:t>
            </a:r>
            <a:r>
              <a:rPr lang="en-US" b="1" noProof="0" dirty="0"/>
              <a:t>private</a:t>
            </a:r>
            <a:r>
              <a:rPr lang="en-US" noProof="0" dirty="0"/>
              <a:t> – not public. Only GitHub users affiliated with the DHI Organization can view and contribute to the source code.</a:t>
            </a:r>
          </a:p>
          <a:p>
            <a:endParaRPr lang="en-US" noProof="0" dirty="0"/>
          </a:p>
          <a:p>
            <a:r>
              <a:rPr lang="en-US" noProof="0" dirty="0"/>
              <a:t>The Domain Services components (libraries) are released as individually versioned software packages on NuGet. Each package is its own little product. NuGet is the package manager for the Microsoft .NET ecosystem. This way, NuGet becomes a repository of components that can be easily shared across all software development projects at DHI. </a:t>
            </a:r>
          </a:p>
          <a:p>
            <a:endParaRPr lang="en-US" noProof="0" dirty="0"/>
          </a:p>
        </p:txBody>
      </p:sp>
      <p:sp>
        <p:nvSpPr>
          <p:cNvPr id="4" name="Slide Number Placeholder 3"/>
          <p:cNvSpPr>
            <a:spLocks noGrp="1"/>
          </p:cNvSpPr>
          <p:nvPr>
            <p:ph type="sldNum" sz="quarter" idx="5"/>
          </p:nvPr>
        </p:nvSpPr>
        <p:spPr/>
        <p:txBody>
          <a:bodyPr/>
          <a:lstStyle/>
          <a:p>
            <a:fld id="{9E69813A-3D99-4230-876E-C23EBA345AF8}" type="slidenum">
              <a:rPr lang="en-US" smtClean="0"/>
              <a:t>33</a:t>
            </a:fld>
            <a:endParaRPr lang="en-US"/>
          </a:p>
        </p:txBody>
      </p:sp>
    </p:spTree>
    <p:extLst>
      <p:ext uri="{BB962C8B-B14F-4D97-AF65-F5344CB8AC3E}">
        <p14:creationId xmlns:p14="http://schemas.microsoft.com/office/powerpoint/2010/main" val="7571035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On a high level, DS is governed as any other productized software asset within DHI – there is a </a:t>
            </a:r>
            <a:r>
              <a:rPr lang="en-US" b="1" noProof="0" dirty="0"/>
              <a:t>Product Owner</a:t>
            </a:r>
            <a:r>
              <a:rPr lang="en-US" noProof="0" dirty="0"/>
              <a:t> and a </a:t>
            </a:r>
            <a:r>
              <a:rPr lang="en-US" b="1" noProof="0" dirty="0"/>
              <a:t>Product Manager</a:t>
            </a:r>
            <a:r>
              <a:rPr lang="en-US" noProof="0" dirty="0"/>
              <a:t>. They are responsible for matters such as overall strategy, budgets, roadmaps and backlogs.</a:t>
            </a:r>
          </a:p>
          <a:p>
            <a:endParaRPr lang="en-US" noProof="0" dirty="0"/>
          </a:p>
          <a:p>
            <a:r>
              <a:rPr lang="en-US" noProof="0" dirty="0"/>
              <a:t>At a lower level, the practical day-to-day governance follow that of open-source projects. In this model there are 3 different roles: maintainers, contributors and users.</a:t>
            </a:r>
          </a:p>
          <a:p>
            <a:endParaRPr lang="en-US" noProof="0" dirty="0"/>
          </a:p>
          <a:p>
            <a:r>
              <a:rPr lang="en-US" noProof="0" dirty="0"/>
              <a:t>The </a:t>
            </a:r>
            <a:r>
              <a:rPr lang="en-US" b="1" noProof="0" dirty="0"/>
              <a:t>maintainers</a:t>
            </a:r>
            <a:r>
              <a:rPr lang="en-US" noProof="0" dirty="0"/>
              <a:t> are the curators of the source code. While balancing the needs among users and contributors, the maintainers have the overall responsibility of the quality of the source code. The practical work involves </a:t>
            </a:r>
            <a:r>
              <a:rPr lang="en-US" b="1" noProof="0" dirty="0"/>
              <a:t>moderation</a:t>
            </a:r>
            <a:r>
              <a:rPr lang="en-US" noProof="0" dirty="0"/>
              <a:t> of issues, code </a:t>
            </a:r>
            <a:r>
              <a:rPr lang="en-US" b="1" noProof="0" dirty="0"/>
              <a:t>review</a:t>
            </a:r>
            <a:r>
              <a:rPr lang="en-US" noProof="0" dirty="0"/>
              <a:t> and </a:t>
            </a:r>
            <a:r>
              <a:rPr lang="en-US" b="1" noProof="0" dirty="0"/>
              <a:t>release management</a:t>
            </a:r>
            <a:r>
              <a:rPr lang="en-US" noProof="0" dirty="0"/>
              <a:t>.</a:t>
            </a:r>
          </a:p>
          <a:p>
            <a:endParaRPr lang="en-US" noProof="0" dirty="0"/>
          </a:p>
          <a:p>
            <a:r>
              <a:rPr lang="en-US" b="1" noProof="0" dirty="0"/>
              <a:t>Contributors</a:t>
            </a:r>
            <a:r>
              <a:rPr lang="en-US" noProof="0" dirty="0"/>
              <a:t> are more loosely affiliated. Contributors are developers who have commit privileges to the source code repository and have made one or more contributions to the code. Maybe they have fixed a bug that they found themselves, or they have extended the functionality to meet the needs of some project that they worked on. </a:t>
            </a:r>
          </a:p>
          <a:p>
            <a:endParaRPr lang="en-US" noProof="0" dirty="0"/>
          </a:p>
          <a:p>
            <a:r>
              <a:rPr lang="en-US" b="1" noProof="0" dirty="0"/>
              <a:t>Users</a:t>
            </a:r>
            <a:r>
              <a:rPr lang="en-US" noProof="0" dirty="0"/>
              <a:t> are consumers of the released components – the NuGet packages. The typical user is a software developer in a business unit working on a business application. Some users take a more active role than just consumers – by spreading the word, educating and supporting other consumers, reporting issues etc.</a:t>
            </a:r>
          </a:p>
          <a:p>
            <a:endParaRPr lang="en-US" noProof="0" dirty="0"/>
          </a:p>
          <a:p>
            <a:r>
              <a:rPr lang="en-US" noProof="0" dirty="0"/>
              <a:t>One person can easily take many roles. Typically, a maintainer is also a contributor. And contributors are almost always also users.</a:t>
            </a:r>
          </a:p>
          <a:p>
            <a:endParaRPr lang="en-US" noProof="0" dirty="0"/>
          </a:p>
          <a:p>
            <a:r>
              <a:rPr lang="en-US" noProof="0" dirty="0"/>
              <a:t>The actual persons holding these roles are scattered across the organizational and geographical boundaries within the DHI group – thus mimicking open-source projects in the outside world.</a:t>
            </a:r>
          </a:p>
        </p:txBody>
      </p:sp>
      <p:sp>
        <p:nvSpPr>
          <p:cNvPr id="4" name="Slide Number Placeholder 3"/>
          <p:cNvSpPr>
            <a:spLocks noGrp="1"/>
          </p:cNvSpPr>
          <p:nvPr>
            <p:ph type="sldNum" sz="quarter" idx="5"/>
          </p:nvPr>
        </p:nvSpPr>
        <p:spPr/>
        <p:txBody>
          <a:bodyPr/>
          <a:lstStyle/>
          <a:p>
            <a:fld id="{9E69813A-3D99-4230-876E-C23EBA345AF8}" type="slidenum">
              <a:rPr lang="en-US" smtClean="0"/>
              <a:t>34</a:t>
            </a:fld>
            <a:endParaRPr lang="en-US"/>
          </a:p>
        </p:txBody>
      </p:sp>
    </p:spTree>
    <p:extLst>
      <p:ext uri="{BB962C8B-B14F-4D97-AF65-F5344CB8AC3E}">
        <p14:creationId xmlns:p14="http://schemas.microsoft.com/office/powerpoint/2010/main" val="4112742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44444"/>
                </a:solidFill>
                <a:effectLst/>
                <a:latin typeface="Helvetica Neue"/>
              </a:rPr>
              <a:t>The code is maintained using the GitHub flow. Let’s see an examples of this:</a:t>
            </a:r>
          </a:p>
          <a:p>
            <a:endParaRPr lang="en-US" noProof="0" dirty="0"/>
          </a:p>
          <a:p>
            <a:pPr marL="228600" indent="-228600">
              <a:buFont typeface="+mj-lt"/>
              <a:buAutoNum type="arabicPeriod"/>
            </a:pPr>
            <a:r>
              <a:rPr lang="en-US" noProof="0" dirty="0"/>
              <a:t>A user discovers a bug in the foobar </a:t>
            </a:r>
            <a:r>
              <a:rPr lang="en-US" noProof="0" dirty="0" err="1"/>
              <a:t>nuget</a:t>
            </a:r>
            <a:r>
              <a:rPr lang="en-US" noProof="0" dirty="0"/>
              <a:t> package and </a:t>
            </a:r>
            <a:r>
              <a:rPr lang="en-US" b="0" noProof="0" dirty="0"/>
              <a:t>files an </a:t>
            </a:r>
            <a:r>
              <a:rPr lang="en-US" b="1" noProof="0" dirty="0"/>
              <a:t>issue</a:t>
            </a:r>
            <a:r>
              <a:rPr lang="en-US" noProof="0" dirty="0"/>
              <a:t> in the GitHub issue tracker</a:t>
            </a:r>
          </a:p>
          <a:p>
            <a:pPr marL="228600" indent="-228600">
              <a:buFont typeface="+mj-lt"/>
              <a:buAutoNum type="arabicPeriod"/>
            </a:pPr>
            <a:r>
              <a:rPr lang="en-US" noProof="0" dirty="0"/>
              <a:t>A contributor picks up the issue and creates a dedicated </a:t>
            </a:r>
            <a:r>
              <a:rPr lang="en-US" b="1" noProof="0" dirty="0"/>
              <a:t>branch</a:t>
            </a:r>
            <a:r>
              <a:rPr lang="en-US" noProof="0" dirty="0"/>
              <a:t> for fixing the issue</a:t>
            </a:r>
          </a:p>
          <a:p>
            <a:pPr marL="228600" indent="-228600">
              <a:buFont typeface="+mj-lt"/>
              <a:buAutoNum type="arabicPeriod"/>
            </a:pPr>
            <a:r>
              <a:rPr lang="en-US" noProof="0" dirty="0"/>
              <a:t>Once the fix is ready, and properly covered by unit tests, the contributor creates a so-called </a:t>
            </a:r>
            <a:r>
              <a:rPr lang="en-US" b="1" noProof="0" dirty="0"/>
              <a:t>pull-request</a:t>
            </a:r>
            <a:r>
              <a:rPr lang="en-US" noProof="0" dirty="0"/>
              <a:t>. This is a signal to the maintainer that the code is ready for review</a:t>
            </a:r>
          </a:p>
          <a:p>
            <a:pPr marL="228600" indent="-228600">
              <a:buFont typeface="+mj-lt"/>
              <a:buAutoNum type="arabicPeriod"/>
            </a:pPr>
            <a:r>
              <a:rPr lang="en-US" noProof="0" dirty="0"/>
              <a:t>The maintainer </a:t>
            </a:r>
            <a:r>
              <a:rPr lang="en-US" b="1" noProof="0" dirty="0"/>
              <a:t>reviews</a:t>
            </a:r>
            <a:r>
              <a:rPr lang="en-US" noProof="0" dirty="0"/>
              <a:t> and approves the pull request</a:t>
            </a:r>
          </a:p>
          <a:p>
            <a:pPr marL="228600" indent="-228600">
              <a:buFont typeface="+mj-lt"/>
              <a:buAutoNum type="arabicPeriod"/>
            </a:pPr>
            <a:r>
              <a:rPr lang="en-US" noProof="0" dirty="0"/>
              <a:t>Then he </a:t>
            </a:r>
            <a:r>
              <a:rPr lang="en-US" b="1" noProof="0" dirty="0"/>
              <a:t>merges</a:t>
            </a:r>
            <a:r>
              <a:rPr lang="en-US" noProof="0" dirty="0"/>
              <a:t> the development branch into the trunk. This operation automatically closes the pull request. The issue is also closed – either automatically or manually.</a:t>
            </a:r>
          </a:p>
          <a:p>
            <a:pPr marL="228600" indent="-228600">
              <a:buFont typeface="+mj-lt"/>
              <a:buAutoNum type="arabicPeriod"/>
            </a:pPr>
            <a:r>
              <a:rPr lang="en-US" noProof="0" dirty="0"/>
              <a:t>Now he can </a:t>
            </a:r>
            <a:r>
              <a:rPr lang="en-US" b="1" noProof="0" dirty="0"/>
              <a:t>delete</a:t>
            </a:r>
            <a:r>
              <a:rPr lang="en-US" noProof="0" dirty="0"/>
              <a:t> the development </a:t>
            </a:r>
            <a:r>
              <a:rPr lang="en-US" b="1" noProof="0" dirty="0"/>
              <a:t>branch</a:t>
            </a:r>
            <a:r>
              <a:rPr lang="en-US" noProof="0" dirty="0"/>
              <a:t>.</a:t>
            </a:r>
          </a:p>
          <a:p>
            <a:pPr marL="228600" indent="-228600">
              <a:buFont typeface="+mj-lt"/>
              <a:buAutoNum type="arabicPeriod"/>
            </a:pPr>
            <a:r>
              <a:rPr lang="en-US" noProof="0" dirty="0"/>
              <a:t>Then the maintainer </a:t>
            </a:r>
            <a:r>
              <a:rPr lang="en-US" b="1" noProof="0" dirty="0"/>
              <a:t>builds and deploys</a:t>
            </a:r>
            <a:r>
              <a:rPr lang="en-US" noProof="0" dirty="0"/>
              <a:t> a package with a new version number to </a:t>
            </a:r>
            <a:r>
              <a:rPr lang="en-US" noProof="0" dirty="0" err="1"/>
              <a:t>nuget</a:t>
            </a:r>
            <a:endParaRPr lang="en-US" noProof="0" dirty="0"/>
          </a:p>
          <a:p>
            <a:pPr marL="228600" indent="-228600">
              <a:buFont typeface="+mj-lt"/>
              <a:buAutoNum type="arabicPeriod"/>
            </a:pPr>
            <a:r>
              <a:rPr lang="en-US" noProof="0" dirty="0"/>
              <a:t>From here it can be fetched and </a:t>
            </a:r>
            <a:r>
              <a:rPr lang="en-US" b="1" noProof="0" dirty="0"/>
              <a:t>consumed</a:t>
            </a:r>
            <a:r>
              <a:rPr lang="en-US" noProof="0" dirty="0"/>
              <a:t> by the users</a:t>
            </a:r>
          </a:p>
        </p:txBody>
      </p:sp>
      <p:sp>
        <p:nvSpPr>
          <p:cNvPr id="4" name="Slide Number Placeholder 3"/>
          <p:cNvSpPr>
            <a:spLocks noGrp="1"/>
          </p:cNvSpPr>
          <p:nvPr>
            <p:ph type="sldNum" sz="quarter" idx="5"/>
          </p:nvPr>
        </p:nvSpPr>
        <p:spPr/>
        <p:txBody>
          <a:bodyPr/>
          <a:lstStyle/>
          <a:p>
            <a:fld id="{9E69813A-3D99-4230-876E-C23EBA345AF8}" type="slidenum">
              <a:rPr lang="en-US" smtClean="0"/>
              <a:t>35</a:t>
            </a:fld>
            <a:endParaRPr lang="en-US"/>
          </a:p>
        </p:txBody>
      </p:sp>
    </p:spTree>
    <p:extLst>
      <p:ext uri="{BB962C8B-B14F-4D97-AF65-F5344CB8AC3E}">
        <p14:creationId xmlns:p14="http://schemas.microsoft.com/office/powerpoint/2010/main" val="15766575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Versioning scheme (semantic versioning).</a:t>
            </a:r>
          </a:p>
          <a:p>
            <a:r>
              <a:rPr lang="en-US" noProof="0" dirty="0"/>
              <a:t>3 digits.</a:t>
            </a:r>
          </a:p>
        </p:txBody>
      </p:sp>
      <p:sp>
        <p:nvSpPr>
          <p:cNvPr id="4" name="Slide Number Placeholder 3"/>
          <p:cNvSpPr>
            <a:spLocks noGrp="1"/>
          </p:cNvSpPr>
          <p:nvPr>
            <p:ph type="sldNum" sz="quarter" idx="5"/>
          </p:nvPr>
        </p:nvSpPr>
        <p:spPr/>
        <p:txBody>
          <a:bodyPr/>
          <a:lstStyle/>
          <a:p>
            <a:fld id="{63C35790-097B-4F4A-AC65-68906F1196B8}" type="slidenum">
              <a:rPr lang="en-US" smtClean="0"/>
              <a:t>36</a:t>
            </a:fld>
            <a:endParaRPr lang="en-US"/>
          </a:p>
        </p:txBody>
      </p:sp>
    </p:spTree>
    <p:extLst>
      <p:ext uri="{BB962C8B-B14F-4D97-AF65-F5344CB8AC3E}">
        <p14:creationId xmlns:p14="http://schemas.microsoft.com/office/powerpoint/2010/main" val="30144414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finalize this section: This is an image of the list of contributors to the core GitHub repository (21)</a:t>
            </a:r>
          </a:p>
          <a:p>
            <a:endParaRPr lang="en-US" dirty="0"/>
          </a:p>
          <a:p>
            <a:r>
              <a:rPr lang="en-US" dirty="0"/>
              <a:t>You can see that quite a few employees have contributed to this code repository through the years. </a:t>
            </a:r>
          </a:p>
        </p:txBody>
      </p:sp>
      <p:sp>
        <p:nvSpPr>
          <p:cNvPr id="4" name="Slide Number Placeholder 3"/>
          <p:cNvSpPr>
            <a:spLocks noGrp="1"/>
          </p:cNvSpPr>
          <p:nvPr>
            <p:ph type="sldNum" sz="quarter" idx="5"/>
          </p:nvPr>
        </p:nvSpPr>
        <p:spPr/>
        <p:txBody>
          <a:bodyPr/>
          <a:lstStyle/>
          <a:p>
            <a:fld id="{63C35790-097B-4F4A-AC65-68906F1196B8}" type="slidenum">
              <a:rPr lang="en-US" smtClean="0"/>
              <a:t>37</a:t>
            </a:fld>
            <a:endParaRPr lang="en-US"/>
          </a:p>
        </p:txBody>
      </p:sp>
    </p:spTree>
    <p:extLst>
      <p:ext uri="{BB962C8B-B14F-4D97-AF65-F5344CB8AC3E}">
        <p14:creationId xmlns:p14="http://schemas.microsoft.com/office/powerpoint/2010/main" val="37584487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Technically, Domain Services is a number of software components – also know as libraries – that are released as individually versioned packages on NuGet. </a:t>
            </a:r>
          </a:p>
          <a:p>
            <a:endParaRPr lang="en-US" noProof="0" dirty="0"/>
          </a:p>
          <a:p>
            <a:r>
              <a:rPr lang="en-US" noProof="0" dirty="0"/>
              <a:t>The software libraries can be compared to LEGO blocks (#). You can compose your application from the individual libraries just as you would compose a house from a collection of LEGO blocks (#-#-#). This way (#), NuGet becomes a repository of components that can be shared across all business applications at DHI (#-#). </a:t>
            </a:r>
          </a:p>
        </p:txBody>
      </p:sp>
      <p:sp>
        <p:nvSpPr>
          <p:cNvPr id="4" name="Slide Number Placeholder 3"/>
          <p:cNvSpPr>
            <a:spLocks noGrp="1"/>
          </p:cNvSpPr>
          <p:nvPr>
            <p:ph type="sldNum" sz="quarter" idx="5"/>
          </p:nvPr>
        </p:nvSpPr>
        <p:spPr/>
        <p:txBody>
          <a:bodyPr/>
          <a:lstStyle/>
          <a:p>
            <a:fld id="{6D418852-0D5F-403C-8171-A70A423D8A3B}" type="slidenum">
              <a:rPr lang="en-US" smtClean="0"/>
              <a:t>39</a:t>
            </a:fld>
            <a:endParaRPr lang="en-US"/>
          </a:p>
        </p:txBody>
      </p:sp>
    </p:spTree>
    <p:extLst>
      <p:ext uri="{BB962C8B-B14F-4D97-AF65-F5344CB8AC3E}">
        <p14:creationId xmlns:p14="http://schemas.microsoft.com/office/powerpoint/2010/main" val="35651966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Deployed as </a:t>
            </a:r>
            <a:r>
              <a:rPr lang="en-US" b="1" dirty="0"/>
              <a:t>versioned packages</a:t>
            </a:r>
            <a:r>
              <a:rPr lang="en-US" dirty="0"/>
              <a:t> at </a:t>
            </a:r>
            <a:r>
              <a:rPr lang="en-US" b="1" dirty="0"/>
              <a:t>internal</a:t>
            </a:r>
            <a:r>
              <a:rPr lang="en-US" dirty="0"/>
              <a:t> </a:t>
            </a:r>
            <a:r>
              <a:rPr lang="en-US" dirty="0" err="1"/>
              <a:t>nuget</a:t>
            </a:r>
            <a:r>
              <a:rPr lang="en-US" dirty="0"/>
              <a:t> feeds</a:t>
            </a:r>
          </a:p>
          <a:p>
            <a:r>
              <a:rPr lang="en-US" dirty="0"/>
              <a:t>Currently, around </a:t>
            </a:r>
            <a:r>
              <a:rPr lang="en-US" b="1" dirty="0"/>
              <a:t>50</a:t>
            </a:r>
            <a:r>
              <a:rPr lang="en-US" dirty="0"/>
              <a:t> packages in total</a:t>
            </a:r>
          </a:p>
          <a:p>
            <a:r>
              <a:rPr lang="en-US" dirty="0"/>
              <a:t>Easily accessible for </a:t>
            </a:r>
            <a:r>
              <a:rPr lang="en-US" b="1" dirty="0"/>
              <a:t>any</a:t>
            </a:r>
            <a:r>
              <a:rPr lang="en-US" dirty="0"/>
              <a:t> developer at DHI using the </a:t>
            </a:r>
            <a:r>
              <a:rPr lang="en-US" b="1" dirty="0"/>
              <a:t>NuGet package Manager </a:t>
            </a:r>
            <a:r>
              <a:rPr lang="en-US" dirty="0"/>
              <a:t>within Visual Studio</a:t>
            </a:r>
          </a:p>
          <a:p>
            <a:endParaRPr lang="en-US" dirty="0"/>
          </a:p>
        </p:txBody>
      </p:sp>
      <p:sp>
        <p:nvSpPr>
          <p:cNvPr id="4" name="Slide Number Placeholder 3"/>
          <p:cNvSpPr>
            <a:spLocks noGrp="1"/>
          </p:cNvSpPr>
          <p:nvPr>
            <p:ph type="sldNum" sz="quarter" idx="5"/>
          </p:nvPr>
        </p:nvSpPr>
        <p:spPr/>
        <p:txBody>
          <a:bodyPr/>
          <a:lstStyle/>
          <a:p>
            <a:fld id="{6D418852-0D5F-403C-8171-A70A423D8A3B}" type="slidenum">
              <a:rPr lang="en-US" smtClean="0"/>
              <a:t>40</a:t>
            </a:fld>
            <a:endParaRPr lang="en-US"/>
          </a:p>
        </p:txBody>
      </p:sp>
    </p:spTree>
    <p:extLst>
      <p:ext uri="{BB962C8B-B14F-4D97-AF65-F5344CB8AC3E}">
        <p14:creationId xmlns:p14="http://schemas.microsoft.com/office/powerpoint/2010/main" val="15845690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noProof="0" dirty="0"/>
              <a:t>Blue boxes represent existing components which can be fetched as NuGet packages</a:t>
            </a:r>
          </a:p>
          <a:p>
            <a:pPr marL="171450" indent="-171450">
              <a:buFont typeface="Arial" panose="020B0604020202020204" pitchFamily="34" charset="0"/>
              <a:buChar char="•"/>
            </a:pPr>
            <a:r>
              <a:rPr lang="en-US" noProof="0" dirty="0"/>
              <a:t>Green boxes represent code that you write yourself</a:t>
            </a:r>
          </a:p>
          <a:p>
            <a:pPr marL="171450" indent="-171450">
              <a:buFont typeface="Arial" panose="020B0604020202020204" pitchFamily="34" charset="0"/>
              <a:buChar char="•"/>
            </a:pPr>
            <a:r>
              <a:rPr lang="en-US" noProof="0" dirty="0"/>
              <a:t>Range from writing no (or very little) code yourself (all out-of-the-box) to writing more code yourself</a:t>
            </a:r>
          </a:p>
        </p:txBody>
      </p:sp>
      <p:sp>
        <p:nvSpPr>
          <p:cNvPr id="4" name="Slide Number Placeholder 3"/>
          <p:cNvSpPr>
            <a:spLocks noGrp="1"/>
          </p:cNvSpPr>
          <p:nvPr>
            <p:ph type="sldNum" sz="quarter" idx="5"/>
          </p:nvPr>
        </p:nvSpPr>
        <p:spPr/>
        <p:txBody>
          <a:bodyPr/>
          <a:lstStyle/>
          <a:p>
            <a:fld id="{A65FD82C-1C47-4033-90FF-832DCB53BF63}" type="slidenum">
              <a:rPr lang="en-US" smtClean="0"/>
              <a:t>41</a:t>
            </a:fld>
            <a:endParaRPr lang="en-US"/>
          </a:p>
        </p:txBody>
      </p:sp>
    </p:spTree>
    <p:extLst>
      <p:ext uri="{BB962C8B-B14F-4D97-AF65-F5344CB8AC3E}">
        <p14:creationId xmlns:p14="http://schemas.microsoft.com/office/powerpoint/2010/main" val="39146531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We have gathered the course materials in a GitHub Repository:</a:t>
            </a:r>
          </a:p>
          <a:p>
            <a:endParaRPr lang="en-US" noProof="0" dirty="0"/>
          </a:p>
          <a:p>
            <a:pPr marL="171450" indent="-171450">
              <a:buFont typeface="Arial" panose="020B0604020202020204" pitchFamily="34" charset="0"/>
              <a:buChar char="•"/>
            </a:pPr>
            <a:r>
              <a:rPr lang="en-US" noProof="0" dirty="0"/>
              <a:t>PP Presentations</a:t>
            </a:r>
          </a:p>
          <a:p>
            <a:pPr marL="171450" indent="-171450">
              <a:buFont typeface="Arial" panose="020B0604020202020204" pitchFamily="34" charset="0"/>
              <a:buChar char="•"/>
            </a:pPr>
            <a:r>
              <a:rPr lang="en-US" noProof="0" dirty="0"/>
              <a:t>Source code for a sample application which will be used as a reference throughout the course.</a:t>
            </a:r>
          </a:p>
        </p:txBody>
      </p:sp>
      <p:sp>
        <p:nvSpPr>
          <p:cNvPr id="4" name="Slide Number Placeholder 3"/>
          <p:cNvSpPr>
            <a:spLocks noGrp="1"/>
          </p:cNvSpPr>
          <p:nvPr>
            <p:ph type="sldNum" sz="quarter" idx="5"/>
          </p:nvPr>
        </p:nvSpPr>
        <p:spPr/>
        <p:txBody>
          <a:bodyPr/>
          <a:lstStyle/>
          <a:p>
            <a:fld id="{63C35790-097B-4F4A-AC65-68906F1196B8}" type="slidenum">
              <a:rPr lang="en-US" smtClean="0"/>
              <a:t>4</a:t>
            </a:fld>
            <a:endParaRPr lang="en-US"/>
          </a:p>
        </p:txBody>
      </p:sp>
    </p:spTree>
    <p:extLst>
      <p:ext uri="{BB962C8B-B14F-4D97-AF65-F5344CB8AC3E}">
        <p14:creationId xmlns:p14="http://schemas.microsoft.com/office/powerpoint/2010/main" val="158295182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noProof="0" dirty="0"/>
              <a:t>Full vertical slice within a specific domain – including a Web API and even React UI</a:t>
            </a:r>
          </a:p>
          <a:p>
            <a:pPr marL="171450" indent="-171450">
              <a:buFont typeface="Arial" panose="020B0604020202020204" pitchFamily="34" charset="0"/>
              <a:buChar char="•"/>
            </a:pPr>
            <a:r>
              <a:rPr lang="en-US" noProof="0" dirty="0"/>
              <a:t>Starting point: VS project templates</a:t>
            </a:r>
          </a:p>
        </p:txBody>
      </p:sp>
      <p:sp>
        <p:nvSpPr>
          <p:cNvPr id="4" name="Slide Number Placeholder 3"/>
          <p:cNvSpPr>
            <a:spLocks noGrp="1"/>
          </p:cNvSpPr>
          <p:nvPr>
            <p:ph type="sldNum" sz="quarter" idx="5"/>
          </p:nvPr>
        </p:nvSpPr>
        <p:spPr/>
        <p:txBody>
          <a:bodyPr/>
          <a:lstStyle/>
          <a:p>
            <a:fld id="{A65FD82C-1C47-4033-90FF-832DCB53BF63}" type="slidenum">
              <a:rPr lang="en-US" smtClean="0"/>
              <a:t>42</a:t>
            </a:fld>
            <a:endParaRPr lang="en-US"/>
          </a:p>
        </p:txBody>
      </p:sp>
    </p:spTree>
    <p:extLst>
      <p:ext uri="{BB962C8B-B14F-4D97-AF65-F5344CB8AC3E}">
        <p14:creationId xmlns:p14="http://schemas.microsoft.com/office/powerpoint/2010/main" val="6335238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noProof="0" dirty="0"/>
              <a:t>The Web API are merely details – They are thin wrappers around pure .NET services</a:t>
            </a:r>
          </a:p>
          <a:p>
            <a:pPr marL="171450" indent="-171450">
              <a:buFont typeface="Arial" panose="020B0604020202020204" pitchFamily="34" charset="0"/>
              <a:buChar char="•"/>
            </a:pPr>
            <a:r>
              <a:rPr lang="en-US" noProof="0" dirty="0"/>
              <a:t>Isolated in their own components</a:t>
            </a:r>
          </a:p>
          <a:p>
            <a:pPr marL="171450" indent="-171450">
              <a:buFont typeface="Arial" panose="020B0604020202020204" pitchFamily="34" charset="0"/>
              <a:buChar char="•"/>
            </a:pPr>
            <a:r>
              <a:rPr lang="en-US" noProof="0" dirty="0"/>
              <a:t>This is where the actual business logic resides</a:t>
            </a:r>
          </a:p>
          <a:p>
            <a:pPr marL="171450" indent="-171450">
              <a:buFont typeface="Arial" panose="020B0604020202020204" pitchFamily="34" charset="0"/>
              <a:buChar char="•"/>
            </a:pPr>
            <a:r>
              <a:rPr lang="en-US" noProof="0" dirty="0"/>
              <a:t>Can be used directly from for example a classic .NET desktop application (MPC)</a:t>
            </a:r>
          </a:p>
        </p:txBody>
      </p:sp>
      <p:sp>
        <p:nvSpPr>
          <p:cNvPr id="4" name="Slide Number Placeholder 3"/>
          <p:cNvSpPr>
            <a:spLocks noGrp="1"/>
          </p:cNvSpPr>
          <p:nvPr>
            <p:ph type="sldNum" sz="quarter" idx="5"/>
          </p:nvPr>
        </p:nvSpPr>
        <p:spPr/>
        <p:txBody>
          <a:bodyPr/>
          <a:lstStyle/>
          <a:p>
            <a:fld id="{A65FD82C-1C47-4033-90FF-832DCB53BF63}" type="slidenum">
              <a:rPr lang="en-US" smtClean="0"/>
              <a:t>43</a:t>
            </a:fld>
            <a:endParaRPr lang="en-US"/>
          </a:p>
        </p:txBody>
      </p:sp>
    </p:spTree>
    <p:extLst>
      <p:ext uri="{BB962C8B-B14F-4D97-AF65-F5344CB8AC3E}">
        <p14:creationId xmlns:p14="http://schemas.microsoft.com/office/powerpoint/2010/main" val="164377044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noProof="0" dirty="0"/>
              <a:t>Core contains generic interfaces and base classes for DDD types (entities, services &amp; repositories)</a:t>
            </a:r>
          </a:p>
          <a:p>
            <a:pPr marL="171450" indent="-171450">
              <a:buFont typeface="Arial" panose="020B0604020202020204" pitchFamily="34" charset="0"/>
              <a:buChar char="•"/>
            </a:pPr>
            <a:r>
              <a:rPr lang="en-US" noProof="0" dirty="0"/>
              <a:t>Can be used to create your own service-oriented types</a:t>
            </a:r>
          </a:p>
          <a:p>
            <a:pPr marL="171450" indent="-171450">
              <a:buFont typeface="Arial" panose="020B0604020202020204" pitchFamily="34" charset="0"/>
              <a:buChar char="•"/>
            </a:pPr>
            <a:r>
              <a:rPr lang="en-US" noProof="0" dirty="0"/>
              <a:t>Simply install </a:t>
            </a:r>
            <a:r>
              <a:rPr lang="en-US" noProof="0" dirty="0" err="1"/>
              <a:t>DHI.Services</a:t>
            </a:r>
            <a:r>
              <a:rPr lang="en-US" noProof="0" dirty="0"/>
              <a:t> and get going.</a:t>
            </a:r>
          </a:p>
        </p:txBody>
      </p:sp>
      <p:sp>
        <p:nvSpPr>
          <p:cNvPr id="4" name="Slide Number Placeholder 3"/>
          <p:cNvSpPr>
            <a:spLocks noGrp="1"/>
          </p:cNvSpPr>
          <p:nvPr>
            <p:ph type="sldNum" sz="quarter" idx="5"/>
          </p:nvPr>
        </p:nvSpPr>
        <p:spPr/>
        <p:txBody>
          <a:bodyPr/>
          <a:lstStyle/>
          <a:p>
            <a:fld id="{A65FD82C-1C47-4033-90FF-832DCB53BF63}" type="slidenum">
              <a:rPr lang="en-US" smtClean="0"/>
              <a:t>44</a:t>
            </a:fld>
            <a:endParaRPr lang="en-US"/>
          </a:p>
        </p:txBody>
      </p:sp>
    </p:spTree>
    <p:extLst>
      <p:ext uri="{BB962C8B-B14F-4D97-AF65-F5344CB8AC3E}">
        <p14:creationId xmlns:p14="http://schemas.microsoft.com/office/powerpoint/2010/main" val="423152585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Install as </a:t>
            </a:r>
            <a:r>
              <a:rPr lang="en-US" b="1" dirty="0"/>
              <a:t>VS extension</a:t>
            </a:r>
            <a:r>
              <a:rPr lang="en-US" dirty="0"/>
              <a:t> from the </a:t>
            </a:r>
            <a:r>
              <a:rPr lang="en-US" b="1" dirty="0"/>
              <a:t>Software Center </a:t>
            </a:r>
            <a:r>
              <a:rPr lang="en-US" b="0" dirty="0"/>
              <a:t>or</a:t>
            </a:r>
            <a:r>
              <a:rPr lang="en-US" b="1" dirty="0"/>
              <a:t> Visual Studio Market Place</a:t>
            </a:r>
          </a:p>
          <a:p>
            <a:r>
              <a:rPr lang="en-US" b="0" dirty="0"/>
              <a:t>Plug into the UI side-by-side the official project templates</a:t>
            </a:r>
          </a:p>
          <a:p>
            <a:endParaRPr lang="en-US" b="1" dirty="0"/>
          </a:p>
        </p:txBody>
      </p:sp>
      <p:sp>
        <p:nvSpPr>
          <p:cNvPr id="4" name="Slide Number Placeholder 3"/>
          <p:cNvSpPr>
            <a:spLocks noGrp="1"/>
          </p:cNvSpPr>
          <p:nvPr>
            <p:ph type="sldNum" sz="quarter" idx="5"/>
          </p:nvPr>
        </p:nvSpPr>
        <p:spPr/>
        <p:txBody>
          <a:bodyPr/>
          <a:lstStyle/>
          <a:p>
            <a:fld id="{6D418852-0D5F-403C-8171-A70A423D8A3B}" type="slidenum">
              <a:rPr lang="en-US" smtClean="0"/>
              <a:t>45</a:t>
            </a:fld>
            <a:endParaRPr lang="en-US"/>
          </a:p>
        </p:txBody>
      </p:sp>
    </p:spTree>
    <p:extLst>
      <p:ext uri="{BB962C8B-B14F-4D97-AF65-F5344CB8AC3E}">
        <p14:creationId xmlns:p14="http://schemas.microsoft.com/office/powerpoint/2010/main" val="36995018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case no. 2 (Using the .NET services directly)</a:t>
            </a:r>
          </a:p>
        </p:txBody>
      </p:sp>
      <p:sp>
        <p:nvSpPr>
          <p:cNvPr id="4" name="Slide Number Placeholder 3"/>
          <p:cNvSpPr>
            <a:spLocks noGrp="1"/>
          </p:cNvSpPr>
          <p:nvPr>
            <p:ph type="sldNum" sz="quarter" idx="5"/>
          </p:nvPr>
        </p:nvSpPr>
        <p:spPr/>
        <p:txBody>
          <a:bodyPr/>
          <a:lstStyle/>
          <a:p>
            <a:fld id="{63C35790-097B-4F4A-AC65-68906F1196B8}" type="slidenum">
              <a:rPr lang="en-US" smtClean="0"/>
              <a:t>46</a:t>
            </a:fld>
            <a:endParaRPr lang="en-US"/>
          </a:p>
        </p:txBody>
      </p:sp>
    </p:spTree>
    <p:extLst>
      <p:ext uri="{BB962C8B-B14F-4D97-AF65-F5344CB8AC3E}">
        <p14:creationId xmlns:p14="http://schemas.microsoft.com/office/powerpoint/2010/main" val="215789871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C35790-097B-4F4A-AC65-68906F1196B8}" type="slidenum">
              <a:rPr lang="en-US" smtClean="0"/>
              <a:t>47</a:t>
            </a:fld>
            <a:endParaRPr lang="en-US"/>
          </a:p>
        </p:txBody>
      </p:sp>
    </p:spTree>
    <p:extLst>
      <p:ext uri="{BB962C8B-B14F-4D97-AF65-F5344CB8AC3E}">
        <p14:creationId xmlns:p14="http://schemas.microsoft.com/office/powerpoint/2010/main" val="87227991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Wrap Up. Before next live session (a week from now)</a:t>
            </a:r>
          </a:p>
          <a:p>
            <a:endParaRPr lang="en-US" noProof="0" dirty="0"/>
          </a:p>
          <a:p>
            <a:r>
              <a:rPr lang="en-US" noProof="0" dirty="0"/>
              <a:t>Go to the Campus site. Under module 1 you will find:</a:t>
            </a:r>
          </a:p>
          <a:p>
            <a:endParaRPr lang="en-US" noProof="0" dirty="0"/>
          </a:p>
          <a:p>
            <a:pPr marL="171450" indent="-171450">
              <a:buFont typeface="Arial" panose="020B0604020202020204" pitchFamily="34" charset="0"/>
              <a:buChar char="•"/>
            </a:pPr>
            <a:r>
              <a:rPr lang="en-US" noProof="0" dirty="0"/>
              <a:t>A test (as many times as you want – until you get it right…)</a:t>
            </a:r>
          </a:p>
          <a:p>
            <a:pPr marL="171450" indent="-171450">
              <a:buFont typeface="Arial" panose="020B0604020202020204" pitchFamily="34" charset="0"/>
              <a:buChar char="•"/>
            </a:pPr>
            <a:r>
              <a:rPr lang="en-US" noProof="0" dirty="0"/>
              <a:t>An assignment (Do what I just did in the demo.)</a:t>
            </a:r>
          </a:p>
          <a:p>
            <a:pPr marL="171450" indent="-171450">
              <a:buFont typeface="Arial" panose="020B0604020202020204" pitchFamily="34" charset="0"/>
              <a:buChar char="•"/>
            </a:pPr>
            <a:r>
              <a:rPr lang="en-US" noProof="0" dirty="0"/>
              <a:t>Provide feedback </a:t>
            </a:r>
          </a:p>
          <a:p>
            <a:endParaRPr lang="en-US" dirty="0"/>
          </a:p>
        </p:txBody>
      </p:sp>
      <p:sp>
        <p:nvSpPr>
          <p:cNvPr id="4" name="Slide Number Placeholder 3"/>
          <p:cNvSpPr>
            <a:spLocks noGrp="1"/>
          </p:cNvSpPr>
          <p:nvPr>
            <p:ph type="sldNum" sz="quarter" idx="5"/>
          </p:nvPr>
        </p:nvSpPr>
        <p:spPr/>
        <p:txBody>
          <a:bodyPr/>
          <a:lstStyle/>
          <a:p>
            <a:fld id="{63C35790-097B-4F4A-AC65-68906F1196B8}" type="slidenum">
              <a:rPr lang="en-US" smtClean="0"/>
              <a:t>48</a:t>
            </a:fld>
            <a:endParaRPr lang="en-US"/>
          </a:p>
        </p:txBody>
      </p:sp>
    </p:spTree>
    <p:extLst>
      <p:ext uri="{BB962C8B-B14F-4D97-AF65-F5344CB8AC3E}">
        <p14:creationId xmlns:p14="http://schemas.microsoft.com/office/powerpoint/2010/main" val="39674046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A bit more about this sample application.</a:t>
            </a:r>
          </a:p>
          <a:p>
            <a:endParaRPr lang="en-US"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The sample application is a relatively </a:t>
            </a:r>
            <a:r>
              <a:rPr lang="en-US" i="1" noProof="0" dirty="0"/>
              <a:t>simple</a:t>
            </a:r>
            <a:r>
              <a:rPr lang="en-US" noProof="0" dirty="0"/>
              <a:t> – yet </a:t>
            </a:r>
            <a:r>
              <a:rPr lang="en-US" i="1" noProof="0" dirty="0"/>
              <a:t>realistic</a:t>
            </a:r>
            <a:r>
              <a:rPr lang="en-US" noProof="0" dirty="0"/>
              <a:t> application.</a:t>
            </a:r>
          </a:p>
          <a:p>
            <a:endParaRPr lang="en-US" noProof="0" dirty="0"/>
          </a:p>
          <a:p>
            <a:r>
              <a:rPr lang="en-US" b="0" i="0" dirty="0">
                <a:solidFill>
                  <a:srgbClr val="454545"/>
                </a:solidFill>
                <a:effectLst/>
                <a:latin typeface="Roboto" panose="02000000000000000000" pitchFamily="2" charset="0"/>
              </a:rPr>
              <a:t>The application orchestrates a MIKE 11 model execution workflow and displays the simulation results in a web application. In that sense, it mimics the functionality of a typical DHI business application.</a:t>
            </a:r>
            <a:endParaRPr lang="en-US" noProof="0" dirty="0"/>
          </a:p>
          <a:p>
            <a:pPr marL="0" indent="0">
              <a:buFont typeface="Arial" panose="020B0604020202020204" pitchFamily="34" charset="0"/>
              <a:buNone/>
            </a:pPr>
            <a:endParaRPr lang="en-US" noProof="0" dirty="0"/>
          </a:p>
          <a:p>
            <a:pPr marL="171450" indent="-171450">
              <a:buFont typeface="Arial" panose="020B0604020202020204" pitchFamily="34" charset="0"/>
              <a:buChar char="•"/>
            </a:pPr>
            <a:r>
              <a:rPr lang="en-US" noProof="0" dirty="0"/>
              <a:t>It also has a very typical architecture for a DS/WF-based application</a:t>
            </a:r>
          </a:p>
          <a:p>
            <a:pPr marL="171450" indent="-171450">
              <a:buFont typeface="Arial" panose="020B0604020202020204" pitchFamily="34" charset="0"/>
              <a:buChar char="•"/>
            </a:pPr>
            <a:r>
              <a:rPr lang="en-US" noProof="0" dirty="0"/>
              <a:t>4 application services</a:t>
            </a:r>
          </a:p>
          <a:p>
            <a:pPr marL="628650" lvl="1" indent="-171450">
              <a:buFont typeface="Arial" panose="020B0604020202020204" pitchFamily="34" charset="0"/>
              <a:buChar char="•"/>
            </a:pPr>
            <a:r>
              <a:rPr lang="en-US" noProof="0" dirty="0"/>
              <a:t>Auth server: (web server). Security aspects (user accounts and their privileges). Issues access tokens to the client for accessing the actual web server.</a:t>
            </a:r>
          </a:p>
          <a:p>
            <a:pPr marL="628650" lvl="1" indent="-171450">
              <a:buFont typeface="Arial" panose="020B0604020202020204" pitchFamily="34" charset="0"/>
              <a:buChar char="•"/>
            </a:pPr>
            <a:r>
              <a:rPr lang="en-US" noProof="0" dirty="0"/>
              <a:t>Web server. Backend for the application. Start jobs, request status, view results (time series or maps etc.). REST API, but also some real-time messaging (</a:t>
            </a:r>
            <a:r>
              <a:rPr lang="en-US" noProof="0" dirty="0" err="1"/>
              <a:t>SignalR</a:t>
            </a:r>
            <a:r>
              <a:rPr lang="en-US" noProof="0" dirty="0"/>
              <a:t>/WebSocket) for example for real-time update of job progress.</a:t>
            </a:r>
          </a:p>
          <a:p>
            <a:pPr marL="628650" lvl="1" indent="-171450">
              <a:buFont typeface="Arial" panose="020B0604020202020204" pitchFamily="34" charset="0"/>
              <a:buChar char="•"/>
            </a:pPr>
            <a:r>
              <a:rPr lang="en-US" noProof="0" dirty="0"/>
              <a:t>Job Orchestrator: Orchestrate job execution (incl. load balancing). Typical job: Model execution.</a:t>
            </a:r>
          </a:p>
          <a:p>
            <a:pPr marL="628650" lvl="1" indent="-171450">
              <a:buFont typeface="Arial" panose="020B0604020202020204" pitchFamily="34" charset="0"/>
              <a:buChar char="•"/>
            </a:pPr>
            <a:r>
              <a:rPr lang="en-US" noProof="0" dirty="0"/>
              <a:t>One or more job hosts: Actual execution of jobs. </a:t>
            </a:r>
          </a:p>
          <a:p>
            <a:pPr marL="171450" indent="-171450">
              <a:buFont typeface="Arial" panose="020B0604020202020204" pitchFamily="34" charset="0"/>
              <a:buChar char="•"/>
            </a:pPr>
            <a:r>
              <a:rPr lang="en-US" noProof="0" dirty="0"/>
              <a:t>All 4 application services </a:t>
            </a:r>
            <a:r>
              <a:rPr lang="en-US" i="1" noProof="0" dirty="0"/>
              <a:t>can</a:t>
            </a:r>
            <a:r>
              <a:rPr lang="en-US" noProof="0" dirty="0"/>
              <a:t> run on a single machine, which is good for rapid prototyping and debugging, but in production. It will typically be distributed to individual resources for robustness and scalability.</a:t>
            </a:r>
          </a:p>
          <a:p>
            <a:pPr marL="171450" indent="-171450">
              <a:buFont typeface="Arial" panose="020B0604020202020204" pitchFamily="34" charset="0"/>
              <a:buChar char="•"/>
            </a:pPr>
            <a:r>
              <a:rPr lang="en-US" noProof="0" dirty="0"/>
              <a:t>Application services communicate with infrastructure-services. </a:t>
            </a:r>
          </a:p>
          <a:p>
            <a:pPr marL="628650" lvl="1" indent="-171450">
              <a:buFont typeface="Arial" panose="020B0604020202020204" pitchFamily="34" charset="0"/>
              <a:buChar char="•"/>
            </a:pPr>
            <a:r>
              <a:rPr lang="en-US" noProof="0" dirty="0"/>
              <a:t>PostgreSQL databases (user accounts, job status etc.).</a:t>
            </a:r>
          </a:p>
          <a:p>
            <a:pPr marL="628650" lvl="1" indent="-171450">
              <a:buFont typeface="Arial" panose="020B0604020202020204" pitchFamily="34" charset="0"/>
              <a:buChar char="•"/>
            </a:pPr>
            <a:r>
              <a:rPr lang="en-US" noProof="0" dirty="0"/>
              <a:t>MIKE Cloud services (time series data storage)</a:t>
            </a:r>
          </a:p>
          <a:p>
            <a:pPr marL="171450" lvl="0" indent="-171450">
              <a:buFont typeface="Arial" panose="020B0604020202020204" pitchFamily="34" charset="0"/>
              <a:buChar char="•"/>
            </a:pPr>
            <a:r>
              <a:rPr lang="en-US" noProof="0" dirty="0"/>
              <a:t>Client (browser) running the frontend (JavaScript) code.</a:t>
            </a:r>
          </a:p>
          <a:p>
            <a:pPr marL="0" indent="0">
              <a:buFont typeface="Arial" panose="020B0604020202020204" pitchFamily="34" charset="0"/>
              <a:buNone/>
            </a:pPr>
            <a:endParaRPr lang="en-US" noProof="0" dirty="0"/>
          </a:p>
          <a:p>
            <a:pPr marL="0" indent="0">
              <a:buFont typeface="Arial" panose="020B0604020202020204" pitchFamily="34" charset="0"/>
              <a:buNone/>
            </a:pPr>
            <a:r>
              <a:rPr lang="en-US" noProof="0" dirty="0"/>
              <a:t>May seem overwhelming at first glance. We will gradually work our way into it during the course.</a:t>
            </a:r>
          </a:p>
        </p:txBody>
      </p:sp>
      <p:sp>
        <p:nvSpPr>
          <p:cNvPr id="4" name="Slide Number Placeholder 3"/>
          <p:cNvSpPr>
            <a:spLocks noGrp="1"/>
          </p:cNvSpPr>
          <p:nvPr>
            <p:ph type="sldNum" sz="quarter" idx="5"/>
          </p:nvPr>
        </p:nvSpPr>
        <p:spPr/>
        <p:txBody>
          <a:bodyPr/>
          <a:lstStyle/>
          <a:p>
            <a:fld id="{63C35790-097B-4F4A-AC65-68906F1196B8}" type="slidenum">
              <a:rPr lang="en-US" smtClean="0"/>
              <a:t>5</a:t>
            </a:fld>
            <a:endParaRPr lang="en-US"/>
          </a:p>
        </p:txBody>
      </p:sp>
    </p:spTree>
    <p:extLst>
      <p:ext uri="{BB962C8B-B14F-4D97-AF65-F5344CB8AC3E}">
        <p14:creationId xmlns:p14="http://schemas.microsoft.com/office/powerpoint/2010/main" val="4727416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err="1"/>
              <a:t>We</a:t>
            </a:r>
            <a:r>
              <a:rPr lang="da-DK" dirty="0"/>
              <a:t> </a:t>
            </a:r>
            <a:r>
              <a:rPr lang="da-DK" dirty="0" err="1"/>
              <a:t>will</a:t>
            </a:r>
            <a:r>
              <a:rPr lang="da-DK" dirty="0"/>
              <a:t> </a:t>
            </a:r>
            <a:r>
              <a:rPr lang="da-DK" dirty="0" err="1"/>
              <a:t>gradually</a:t>
            </a:r>
            <a:r>
              <a:rPr lang="da-DK" dirty="0"/>
              <a:t> </a:t>
            </a:r>
            <a:r>
              <a:rPr lang="da-DK" dirty="0" err="1"/>
              <a:t>work</a:t>
            </a:r>
            <a:r>
              <a:rPr lang="da-DK" dirty="0"/>
              <a:t> </a:t>
            </a:r>
            <a:r>
              <a:rPr lang="da-DK" dirty="0" err="1"/>
              <a:t>our</a:t>
            </a:r>
            <a:r>
              <a:rPr lang="da-DK" dirty="0"/>
              <a:t> </a:t>
            </a:r>
            <a:r>
              <a:rPr lang="da-DK" dirty="0" err="1"/>
              <a:t>way</a:t>
            </a:r>
            <a:r>
              <a:rPr lang="da-DK" dirty="0"/>
              <a:t> </a:t>
            </a:r>
            <a:r>
              <a:rPr lang="da-DK" dirty="0" err="1"/>
              <a:t>into</a:t>
            </a:r>
            <a:r>
              <a:rPr lang="da-DK" dirty="0"/>
              <a:t> </a:t>
            </a:r>
            <a:r>
              <a:rPr lang="da-DK" dirty="0" err="1"/>
              <a:t>this</a:t>
            </a:r>
            <a:r>
              <a:rPr lang="da-DK" dirty="0"/>
              <a:t> </a:t>
            </a:r>
            <a:r>
              <a:rPr lang="da-DK" dirty="0" err="1"/>
              <a:t>architecture</a:t>
            </a:r>
            <a:r>
              <a:rPr lang="da-DK" dirty="0"/>
              <a:t> </a:t>
            </a:r>
            <a:r>
              <a:rPr lang="da-DK" dirty="0" err="1"/>
              <a:t>during</a:t>
            </a:r>
            <a:r>
              <a:rPr lang="da-DK" dirty="0"/>
              <a:t> the 5 </a:t>
            </a:r>
            <a:r>
              <a:rPr lang="da-DK" dirty="0" err="1"/>
              <a:t>modules</a:t>
            </a:r>
            <a:endParaRPr lang="en-US" dirty="0"/>
          </a:p>
        </p:txBody>
      </p:sp>
      <p:sp>
        <p:nvSpPr>
          <p:cNvPr id="4" name="Slide Number Placeholder 3"/>
          <p:cNvSpPr>
            <a:spLocks noGrp="1"/>
          </p:cNvSpPr>
          <p:nvPr>
            <p:ph type="sldNum" sz="quarter" idx="5"/>
          </p:nvPr>
        </p:nvSpPr>
        <p:spPr/>
        <p:txBody>
          <a:bodyPr/>
          <a:lstStyle/>
          <a:p>
            <a:fld id="{63C35790-097B-4F4A-AC65-68906F1196B8}" type="slidenum">
              <a:rPr lang="en-US" smtClean="0"/>
              <a:t>6</a:t>
            </a:fld>
            <a:endParaRPr lang="en-US"/>
          </a:p>
        </p:txBody>
      </p:sp>
    </p:spTree>
    <p:extLst>
      <p:ext uri="{BB962C8B-B14F-4D97-AF65-F5344CB8AC3E}">
        <p14:creationId xmlns:p14="http://schemas.microsoft.com/office/powerpoint/2010/main" val="15427930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Before digging into the matter; I have created a small poll. To have a bit of live interaction and make sure we are all awake.</a:t>
            </a:r>
          </a:p>
        </p:txBody>
      </p:sp>
      <p:sp>
        <p:nvSpPr>
          <p:cNvPr id="4" name="Slide Number Placeholder 3"/>
          <p:cNvSpPr>
            <a:spLocks noGrp="1"/>
          </p:cNvSpPr>
          <p:nvPr>
            <p:ph type="sldNum" sz="quarter" idx="5"/>
          </p:nvPr>
        </p:nvSpPr>
        <p:spPr/>
        <p:txBody>
          <a:bodyPr/>
          <a:lstStyle/>
          <a:p>
            <a:fld id="{63C35790-097B-4F4A-AC65-68906F1196B8}" type="slidenum">
              <a:rPr lang="en-US" smtClean="0"/>
              <a:t>7</a:t>
            </a:fld>
            <a:endParaRPr lang="en-US"/>
          </a:p>
        </p:txBody>
      </p:sp>
    </p:spTree>
    <p:extLst>
      <p:ext uri="{BB962C8B-B14F-4D97-AF65-F5344CB8AC3E}">
        <p14:creationId xmlns:p14="http://schemas.microsoft.com/office/powerpoint/2010/main" val="34982624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This first module of the course will be a bit theoretic. But please be patient, I promise that in the end and in the following modules, we will dive much more into the practical details.</a:t>
            </a:r>
          </a:p>
          <a:p>
            <a:endParaRPr lang="en-US" noProof="0" dirty="0"/>
          </a:p>
          <a:p>
            <a:pPr marL="171450" indent="-171450">
              <a:buFont typeface="Arial" panose="020B0604020202020204" pitchFamily="34" charset="0"/>
              <a:buChar char="•"/>
            </a:pPr>
            <a:r>
              <a:rPr lang="en-US" noProof="0" dirty="0"/>
              <a:t>Purpose: Why was it made. What does it solve?</a:t>
            </a:r>
          </a:p>
          <a:p>
            <a:pPr marL="171450" indent="-171450">
              <a:buFont typeface="Arial" panose="020B0604020202020204" pitchFamily="34" charset="0"/>
              <a:buChar char="•"/>
            </a:pPr>
            <a:r>
              <a:rPr lang="en-US" noProof="0" dirty="0"/>
              <a:t>Overall design principles and architectural pattens that have guided the development process</a:t>
            </a:r>
          </a:p>
          <a:p>
            <a:pPr marL="171450" indent="-171450">
              <a:buFont typeface="Arial" panose="020B0604020202020204" pitchFamily="34" charset="0"/>
              <a:buChar char="•"/>
            </a:pPr>
            <a:r>
              <a:rPr lang="en-US" noProof="0" dirty="0"/>
              <a:t>Organization and processes around DS</a:t>
            </a:r>
          </a:p>
          <a:p>
            <a:pPr marL="171450" indent="-171450">
              <a:buFont typeface="Arial" panose="020B0604020202020204" pitchFamily="34" charset="0"/>
              <a:buChar char="•"/>
            </a:pPr>
            <a:r>
              <a:rPr lang="en-US" noProof="0" dirty="0"/>
              <a:t>How to get started using the NuGet package manager and the visual studio project templates.</a:t>
            </a:r>
          </a:p>
          <a:p>
            <a:pPr marL="171450" indent="-171450">
              <a:buFont typeface="Arial" panose="020B0604020202020204" pitchFamily="34" charset="0"/>
              <a:buChar char="•"/>
            </a:pPr>
            <a:r>
              <a:rPr lang="en-US" noProof="0" dirty="0"/>
              <a:t>Demo. So at least in the end of this presentation, you will see a bit of live coding</a:t>
            </a:r>
          </a:p>
        </p:txBody>
      </p:sp>
      <p:sp>
        <p:nvSpPr>
          <p:cNvPr id="4" name="Slide Number Placeholder 3"/>
          <p:cNvSpPr>
            <a:spLocks noGrp="1"/>
          </p:cNvSpPr>
          <p:nvPr>
            <p:ph type="sldNum" sz="quarter" idx="5"/>
          </p:nvPr>
        </p:nvSpPr>
        <p:spPr/>
        <p:txBody>
          <a:bodyPr/>
          <a:lstStyle/>
          <a:p>
            <a:fld id="{63C35790-097B-4F4A-AC65-68906F1196B8}" type="slidenum">
              <a:rPr lang="en-US" smtClean="0"/>
              <a:t>8</a:t>
            </a:fld>
            <a:endParaRPr lang="en-US"/>
          </a:p>
        </p:txBody>
      </p:sp>
    </p:spTree>
    <p:extLst>
      <p:ext uri="{BB962C8B-B14F-4D97-AF65-F5344CB8AC3E}">
        <p14:creationId xmlns:p14="http://schemas.microsoft.com/office/powerpoint/2010/main" val="19969703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did we make DS? Which problems does it solve?</a:t>
            </a:r>
          </a:p>
        </p:txBody>
      </p:sp>
      <p:sp>
        <p:nvSpPr>
          <p:cNvPr id="4" name="Slide Number Placeholder 3"/>
          <p:cNvSpPr>
            <a:spLocks noGrp="1"/>
          </p:cNvSpPr>
          <p:nvPr>
            <p:ph type="sldNum" sz="quarter" idx="5"/>
          </p:nvPr>
        </p:nvSpPr>
        <p:spPr/>
        <p:txBody>
          <a:bodyPr/>
          <a:lstStyle/>
          <a:p>
            <a:fld id="{63C35790-097B-4F4A-AC65-68906F1196B8}" type="slidenum">
              <a:rPr lang="en-US" smtClean="0"/>
              <a:t>9</a:t>
            </a:fld>
            <a:endParaRPr lang="en-US"/>
          </a:p>
        </p:txBody>
      </p:sp>
    </p:spTree>
    <p:extLst>
      <p:ext uri="{BB962C8B-B14F-4D97-AF65-F5344CB8AC3E}">
        <p14:creationId xmlns:p14="http://schemas.microsoft.com/office/powerpoint/2010/main" val="1450004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E152D-92CE-4FFA-8E80-A898A7E672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C963EC8-82AB-4F3C-A74B-5010AA4638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82C57A2-B568-405D-A49B-747AA0C53F53}"/>
              </a:ext>
            </a:extLst>
          </p:cNvPr>
          <p:cNvSpPr>
            <a:spLocks noGrp="1"/>
          </p:cNvSpPr>
          <p:nvPr>
            <p:ph type="dt" sz="half" idx="10"/>
          </p:nvPr>
        </p:nvSpPr>
        <p:spPr/>
        <p:txBody>
          <a:bodyPr/>
          <a:lstStyle/>
          <a:p>
            <a:fld id="{973BC00D-352D-4681-8132-8CC5EB9D512D}" type="datetimeFigureOut">
              <a:rPr lang="en-US" smtClean="0"/>
              <a:t>8/24/2022</a:t>
            </a:fld>
            <a:endParaRPr lang="en-US"/>
          </a:p>
        </p:txBody>
      </p:sp>
      <p:sp>
        <p:nvSpPr>
          <p:cNvPr id="5" name="Footer Placeholder 4">
            <a:extLst>
              <a:ext uri="{FF2B5EF4-FFF2-40B4-BE49-F238E27FC236}">
                <a16:creationId xmlns:a16="http://schemas.microsoft.com/office/drawing/2014/main" id="{DF059270-388F-4EC9-BD4B-630D14FCC5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F0A637-9446-4D56-9812-2E10FDFEABDC}"/>
              </a:ext>
            </a:extLst>
          </p:cNvPr>
          <p:cNvSpPr>
            <a:spLocks noGrp="1"/>
          </p:cNvSpPr>
          <p:nvPr>
            <p:ph type="sldNum" sz="quarter" idx="12"/>
          </p:nvPr>
        </p:nvSpPr>
        <p:spPr/>
        <p:txBody>
          <a:bodyPr/>
          <a:lstStyle/>
          <a:p>
            <a:fld id="{3C9473B8-D7E1-44D5-8274-5DA97A0AA3DD}" type="slidenum">
              <a:rPr lang="en-US" smtClean="0"/>
              <a:t>‹#›</a:t>
            </a:fld>
            <a:endParaRPr lang="en-US"/>
          </a:p>
        </p:txBody>
      </p:sp>
    </p:spTree>
    <p:extLst>
      <p:ext uri="{BB962C8B-B14F-4D97-AF65-F5344CB8AC3E}">
        <p14:creationId xmlns:p14="http://schemas.microsoft.com/office/powerpoint/2010/main" val="1869107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B2E9F-4B35-43E4-A85C-3AF36CED3B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2F6DCF-AAAE-4D7C-97A2-8A208825F0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F8A88D-DA1F-4B0F-9CC7-ED815FDDA29C}"/>
              </a:ext>
            </a:extLst>
          </p:cNvPr>
          <p:cNvSpPr>
            <a:spLocks noGrp="1"/>
          </p:cNvSpPr>
          <p:nvPr>
            <p:ph type="dt" sz="half" idx="10"/>
          </p:nvPr>
        </p:nvSpPr>
        <p:spPr/>
        <p:txBody>
          <a:bodyPr/>
          <a:lstStyle/>
          <a:p>
            <a:fld id="{973BC00D-352D-4681-8132-8CC5EB9D512D}" type="datetimeFigureOut">
              <a:rPr lang="en-US" smtClean="0"/>
              <a:t>8/24/2022</a:t>
            </a:fld>
            <a:endParaRPr lang="en-US"/>
          </a:p>
        </p:txBody>
      </p:sp>
      <p:sp>
        <p:nvSpPr>
          <p:cNvPr id="5" name="Footer Placeholder 4">
            <a:extLst>
              <a:ext uri="{FF2B5EF4-FFF2-40B4-BE49-F238E27FC236}">
                <a16:creationId xmlns:a16="http://schemas.microsoft.com/office/drawing/2014/main" id="{798E290C-B17C-4396-85F2-AD0C25F5F8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07B38D-BEE2-497B-AE48-0AFFB61A99D4}"/>
              </a:ext>
            </a:extLst>
          </p:cNvPr>
          <p:cNvSpPr>
            <a:spLocks noGrp="1"/>
          </p:cNvSpPr>
          <p:nvPr>
            <p:ph type="sldNum" sz="quarter" idx="12"/>
          </p:nvPr>
        </p:nvSpPr>
        <p:spPr/>
        <p:txBody>
          <a:bodyPr/>
          <a:lstStyle/>
          <a:p>
            <a:fld id="{3C9473B8-D7E1-44D5-8274-5DA97A0AA3DD}" type="slidenum">
              <a:rPr lang="en-US" smtClean="0"/>
              <a:t>‹#›</a:t>
            </a:fld>
            <a:endParaRPr lang="en-US"/>
          </a:p>
        </p:txBody>
      </p:sp>
    </p:spTree>
    <p:extLst>
      <p:ext uri="{BB962C8B-B14F-4D97-AF65-F5344CB8AC3E}">
        <p14:creationId xmlns:p14="http://schemas.microsoft.com/office/powerpoint/2010/main" val="295458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C11512-5BC6-4915-8062-03502722077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CAFECAF-17E5-40C7-9A5C-40926D4381F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0EEF60-DD7E-4CBD-A9E5-C522E297EAD8}"/>
              </a:ext>
            </a:extLst>
          </p:cNvPr>
          <p:cNvSpPr>
            <a:spLocks noGrp="1"/>
          </p:cNvSpPr>
          <p:nvPr>
            <p:ph type="dt" sz="half" idx="10"/>
          </p:nvPr>
        </p:nvSpPr>
        <p:spPr/>
        <p:txBody>
          <a:bodyPr/>
          <a:lstStyle/>
          <a:p>
            <a:fld id="{973BC00D-352D-4681-8132-8CC5EB9D512D}" type="datetimeFigureOut">
              <a:rPr lang="en-US" smtClean="0"/>
              <a:t>8/24/2022</a:t>
            </a:fld>
            <a:endParaRPr lang="en-US"/>
          </a:p>
        </p:txBody>
      </p:sp>
      <p:sp>
        <p:nvSpPr>
          <p:cNvPr id="5" name="Footer Placeholder 4">
            <a:extLst>
              <a:ext uri="{FF2B5EF4-FFF2-40B4-BE49-F238E27FC236}">
                <a16:creationId xmlns:a16="http://schemas.microsoft.com/office/drawing/2014/main" id="{41B1400C-B05F-49C5-B497-BBF2E0A928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FB3A68-F93E-42D5-B3A3-CA7056FECAC8}"/>
              </a:ext>
            </a:extLst>
          </p:cNvPr>
          <p:cNvSpPr>
            <a:spLocks noGrp="1"/>
          </p:cNvSpPr>
          <p:nvPr>
            <p:ph type="sldNum" sz="quarter" idx="12"/>
          </p:nvPr>
        </p:nvSpPr>
        <p:spPr/>
        <p:txBody>
          <a:bodyPr/>
          <a:lstStyle/>
          <a:p>
            <a:fld id="{3C9473B8-D7E1-44D5-8274-5DA97A0AA3DD}" type="slidenum">
              <a:rPr lang="en-US" smtClean="0"/>
              <a:t>‹#›</a:t>
            </a:fld>
            <a:endParaRPr lang="en-US"/>
          </a:p>
        </p:txBody>
      </p:sp>
    </p:spTree>
    <p:extLst>
      <p:ext uri="{BB962C8B-B14F-4D97-AF65-F5344CB8AC3E}">
        <p14:creationId xmlns:p14="http://schemas.microsoft.com/office/powerpoint/2010/main" val="4073249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1CA0E-54D0-447B-9B53-FF46C674DC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EE7F83-5145-49C1-93E3-16CD390464A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06C94B-86A0-4394-A3F1-DB5A103CD1EE}"/>
              </a:ext>
            </a:extLst>
          </p:cNvPr>
          <p:cNvSpPr>
            <a:spLocks noGrp="1"/>
          </p:cNvSpPr>
          <p:nvPr>
            <p:ph type="dt" sz="half" idx="10"/>
          </p:nvPr>
        </p:nvSpPr>
        <p:spPr/>
        <p:txBody>
          <a:bodyPr/>
          <a:lstStyle/>
          <a:p>
            <a:fld id="{973BC00D-352D-4681-8132-8CC5EB9D512D}" type="datetimeFigureOut">
              <a:rPr lang="en-US" smtClean="0"/>
              <a:t>8/24/2022</a:t>
            </a:fld>
            <a:endParaRPr lang="en-US"/>
          </a:p>
        </p:txBody>
      </p:sp>
      <p:sp>
        <p:nvSpPr>
          <p:cNvPr id="5" name="Footer Placeholder 4">
            <a:extLst>
              <a:ext uri="{FF2B5EF4-FFF2-40B4-BE49-F238E27FC236}">
                <a16:creationId xmlns:a16="http://schemas.microsoft.com/office/drawing/2014/main" id="{FF3B7E3C-9986-4C07-9132-34C1422640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DF2C38-3BE0-4F62-96BE-7EF78E3C6762}"/>
              </a:ext>
            </a:extLst>
          </p:cNvPr>
          <p:cNvSpPr>
            <a:spLocks noGrp="1"/>
          </p:cNvSpPr>
          <p:nvPr>
            <p:ph type="sldNum" sz="quarter" idx="12"/>
          </p:nvPr>
        </p:nvSpPr>
        <p:spPr/>
        <p:txBody>
          <a:bodyPr/>
          <a:lstStyle/>
          <a:p>
            <a:fld id="{3C9473B8-D7E1-44D5-8274-5DA97A0AA3DD}" type="slidenum">
              <a:rPr lang="en-US" smtClean="0"/>
              <a:t>‹#›</a:t>
            </a:fld>
            <a:endParaRPr lang="en-US"/>
          </a:p>
        </p:txBody>
      </p:sp>
    </p:spTree>
    <p:extLst>
      <p:ext uri="{BB962C8B-B14F-4D97-AF65-F5344CB8AC3E}">
        <p14:creationId xmlns:p14="http://schemas.microsoft.com/office/powerpoint/2010/main" val="2637261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2C8C4-1A87-42EA-AFA5-24310D9188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87E89DB-38BA-4895-BAC4-AC256A91E2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92747E-ECAB-4F4F-9A77-818DA2CF50C9}"/>
              </a:ext>
            </a:extLst>
          </p:cNvPr>
          <p:cNvSpPr>
            <a:spLocks noGrp="1"/>
          </p:cNvSpPr>
          <p:nvPr>
            <p:ph type="dt" sz="half" idx="10"/>
          </p:nvPr>
        </p:nvSpPr>
        <p:spPr/>
        <p:txBody>
          <a:bodyPr/>
          <a:lstStyle/>
          <a:p>
            <a:fld id="{973BC00D-352D-4681-8132-8CC5EB9D512D}" type="datetimeFigureOut">
              <a:rPr lang="en-US" smtClean="0"/>
              <a:t>8/24/2022</a:t>
            </a:fld>
            <a:endParaRPr lang="en-US"/>
          </a:p>
        </p:txBody>
      </p:sp>
      <p:sp>
        <p:nvSpPr>
          <p:cNvPr id="5" name="Footer Placeholder 4">
            <a:extLst>
              <a:ext uri="{FF2B5EF4-FFF2-40B4-BE49-F238E27FC236}">
                <a16:creationId xmlns:a16="http://schemas.microsoft.com/office/drawing/2014/main" id="{BC835C8E-ED1F-4608-B337-65041C66BB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B97AEB-6BA8-499E-98D2-F2F566D9A959}"/>
              </a:ext>
            </a:extLst>
          </p:cNvPr>
          <p:cNvSpPr>
            <a:spLocks noGrp="1"/>
          </p:cNvSpPr>
          <p:nvPr>
            <p:ph type="sldNum" sz="quarter" idx="12"/>
          </p:nvPr>
        </p:nvSpPr>
        <p:spPr/>
        <p:txBody>
          <a:bodyPr/>
          <a:lstStyle/>
          <a:p>
            <a:fld id="{3C9473B8-D7E1-44D5-8274-5DA97A0AA3DD}" type="slidenum">
              <a:rPr lang="en-US" smtClean="0"/>
              <a:t>‹#›</a:t>
            </a:fld>
            <a:endParaRPr lang="en-US"/>
          </a:p>
        </p:txBody>
      </p:sp>
    </p:spTree>
    <p:extLst>
      <p:ext uri="{BB962C8B-B14F-4D97-AF65-F5344CB8AC3E}">
        <p14:creationId xmlns:p14="http://schemas.microsoft.com/office/powerpoint/2010/main" val="278563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40320-B8EE-44CD-BC45-62DE5FDAC3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8D6A41-CFE9-43D2-92F6-FDB3FE29CE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8CA82AE-77B3-4387-A149-F2FC41854A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2D8964-6849-4A6F-BE22-2864ACB3B429}"/>
              </a:ext>
            </a:extLst>
          </p:cNvPr>
          <p:cNvSpPr>
            <a:spLocks noGrp="1"/>
          </p:cNvSpPr>
          <p:nvPr>
            <p:ph type="dt" sz="half" idx="10"/>
          </p:nvPr>
        </p:nvSpPr>
        <p:spPr/>
        <p:txBody>
          <a:bodyPr/>
          <a:lstStyle/>
          <a:p>
            <a:fld id="{973BC00D-352D-4681-8132-8CC5EB9D512D}" type="datetimeFigureOut">
              <a:rPr lang="en-US" smtClean="0"/>
              <a:t>8/24/2022</a:t>
            </a:fld>
            <a:endParaRPr lang="en-US"/>
          </a:p>
        </p:txBody>
      </p:sp>
      <p:sp>
        <p:nvSpPr>
          <p:cNvPr id="6" name="Footer Placeholder 5">
            <a:extLst>
              <a:ext uri="{FF2B5EF4-FFF2-40B4-BE49-F238E27FC236}">
                <a16:creationId xmlns:a16="http://schemas.microsoft.com/office/drawing/2014/main" id="{A910E19F-195A-4D66-AA6B-4CB0A88CEA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CE2C11-528C-4A95-8930-9AD02577F0C7}"/>
              </a:ext>
            </a:extLst>
          </p:cNvPr>
          <p:cNvSpPr>
            <a:spLocks noGrp="1"/>
          </p:cNvSpPr>
          <p:nvPr>
            <p:ph type="sldNum" sz="quarter" idx="12"/>
          </p:nvPr>
        </p:nvSpPr>
        <p:spPr/>
        <p:txBody>
          <a:bodyPr/>
          <a:lstStyle/>
          <a:p>
            <a:fld id="{3C9473B8-D7E1-44D5-8274-5DA97A0AA3DD}" type="slidenum">
              <a:rPr lang="en-US" smtClean="0"/>
              <a:t>‹#›</a:t>
            </a:fld>
            <a:endParaRPr lang="en-US"/>
          </a:p>
        </p:txBody>
      </p:sp>
    </p:spTree>
    <p:extLst>
      <p:ext uri="{BB962C8B-B14F-4D97-AF65-F5344CB8AC3E}">
        <p14:creationId xmlns:p14="http://schemas.microsoft.com/office/powerpoint/2010/main" val="4204369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012FB-29FF-46BE-8479-9C355375D5C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583FAE5-F9FC-4CB4-B4DD-E8CB4621DC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BFCD826-68E9-4A9F-8632-EECF495B743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1177FE8-405B-4DDF-87A5-B38D403BE5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08C168-54C3-44BF-9B22-C0F1F75325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63AB67-E331-4461-84EE-9FD177FE88F0}"/>
              </a:ext>
            </a:extLst>
          </p:cNvPr>
          <p:cNvSpPr>
            <a:spLocks noGrp="1"/>
          </p:cNvSpPr>
          <p:nvPr>
            <p:ph type="dt" sz="half" idx="10"/>
          </p:nvPr>
        </p:nvSpPr>
        <p:spPr/>
        <p:txBody>
          <a:bodyPr/>
          <a:lstStyle/>
          <a:p>
            <a:fld id="{973BC00D-352D-4681-8132-8CC5EB9D512D}" type="datetimeFigureOut">
              <a:rPr lang="en-US" smtClean="0"/>
              <a:t>8/24/2022</a:t>
            </a:fld>
            <a:endParaRPr lang="en-US"/>
          </a:p>
        </p:txBody>
      </p:sp>
      <p:sp>
        <p:nvSpPr>
          <p:cNvPr id="8" name="Footer Placeholder 7">
            <a:extLst>
              <a:ext uri="{FF2B5EF4-FFF2-40B4-BE49-F238E27FC236}">
                <a16:creationId xmlns:a16="http://schemas.microsoft.com/office/drawing/2014/main" id="{B9F7E0F4-95C3-4644-8F62-D96FCBF0C86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97B23AA-8E60-42CD-874D-492B693EA7F9}"/>
              </a:ext>
            </a:extLst>
          </p:cNvPr>
          <p:cNvSpPr>
            <a:spLocks noGrp="1"/>
          </p:cNvSpPr>
          <p:nvPr>
            <p:ph type="sldNum" sz="quarter" idx="12"/>
          </p:nvPr>
        </p:nvSpPr>
        <p:spPr/>
        <p:txBody>
          <a:bodyPr/>
          <a:lstStyle/>
          <a:p>
            <a:fld id="{3C9473B8-D7E1-44D5-8274-5DA97A0AA3DD}" type="slidenum">
              <a:rPr lang="en-US" smtClean="0"/>
              <a:t>‹#›</a:t>
            </a:fld>
            <a:endParaRPr lang="en-US"/>
          </a:p>
        </p:txBody>
      </p:sp>
    </p:spTree>
    <p:extLst>
      <p:ext uri="{BB962C8B-B14F-4D97-AF65-F5344CB8AC3E}">
        <p14:creationId xmlns:p14="http://schemas.microsoft.com/office/powerpoint/2010/main" val="2605074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4A3C0-AC2D-465D-B2C4-C6D305206C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AE18044-B764-4007-8510-A52EF54C68A8}"/>
              </a:ext>
            </a:extLst>
          </p:cNvPr>
          <p:cNvSpPr>
            <a:spLocks noGrp="1"/>
          </p:cNvSpPr>
          <p:nvPr>
            <p:ph type="dt" sz="half" idx="10"/>
          </p:nvPr>
        </p:nvSpPr>
        <p:spPr/>
        <p:txBody>
          <a:bodyPr/>
          <a:lstStyle/>
          <a:p>
            <a:fld id="{973BC00D-352D-4681-8132-8CC5EB9D512D}" type="datetimeFigureOut">
              <a:rPr lang="en-US" smtClean="0"/>
              <a:t>8/24/2022</a:t>
            </a:fld>
            <a:endParaRPr lang="en-US"/>
          </a:p>
        </p:txBody>
      </p:sp>
      <p:sp>
        <p:nvSpPr>
          <p:cNvPr id="4" name="Footer Placeholder 3">
            <a:extLst>
              <a:ext uri="{FF2B5EF4-FFF2-40B4-BE49-F238E27FC236}">
                <a16:creationId xmlns:a16="http://schemas.microsoft.com/office/drawing/2014/main" id="{7EC75EA8-3387-4766-9D0C-3341E0B214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9302F72-608E-4240-BFE1-8B21AF777CB9}"/>
              </a:ext>
            </a:extLst>
          </p:cNvPr>
          <p:cNvSpPr>
            <a:spLocks noGrp="1"/>
          </p:cNvSpPr>
          <p:nvPr>
            <p:ph type="sldNum" sz="quarter" idx="12"/>
          </p:nvPr>
        </p:nvSpPr>
        <p:spPr/>
        <p:txBody>
          <a:bodyPr/>
          <a:lstStyle/>
          <a:p>
            <a:fld id="{3C9473B8-D7E1-44D5-8274-5DA97A0AA3DD}" type="slidenum">
              <a:rPr lang="en-US" smtClean="0"/>
              <a:t>‹#›</a:t>
            </a:fld>
            <a:endParaRPr lang="en-US"/>
          </a:p>
        </p:txBody>
      </p:sp>
    </p:spTree>
    <p:extLst>
      <p:ext uri="{BB962C8B-B14F-4D97-AF65-F5344CB8AC3E}">
        <p14:creationId xmlns:p14="http://schemas.microsoft.com/office/powerpoint/2010/main" val="3426992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5167F5-A22B-4B90-9D4C-308468542A3C}"/>
              </a:ext>
            </a:extLst>
          </p:cNvPr>
          <p:cNvSpPr>
            <a:spLocks noGrp="1"/>
          </p:cNvSpPr>
          <p:nvPr>
            <p:ph type="dt" sz="half" idx="10"/>
          </p:nvPr>
        </p:nvSpPr>
        <p:spPr/>
        <p:txBody>
          <a:bodyPr/>
          <a:lstStyle/>
          <a:p>
            <a:fld id="{973BC00D-352D-4681-8132-8CC5EB9D512D}" type="datetimeFigureOut">
              <a:rPr lang="en-US" smtClean="0"/>
              <a:t>8/24/2022</a:t>
            </a:fld>
            <a:endParaRPr lang="en-US"/>
          </a:p>
        </p:txBody>
      </p:sp>
      <p:sp>
        <p:nvSpPr>
          <p:cNvPr id="3" name="Footer Placeholder 2">
            <a:extLst>
              <a:ext uri="{FF2B5EF4-FFF2-40B4-BE49-F238E27FC236}">
                <a16:creationId xmlns:a16="http://schemas.microsoft.com/office/drawing/2014/main" id="{161999D6-6E11-4C5B-86FD-9756CC663B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4B9EF02-AA3B-4C27-8763-7EDE8540AC56}"/>
              </a:ext>
            </a:extLst>
          </p:cNvPr>
          <p:cNvSpPr>
            <a:spLocks noGrp="1"/>
          </p:cNvSpPr>
          <p:nvPr>
            <p:ph type="sldNum" sz="quarter" idx="12"/>
          </p:nvPr>
        </p:nvSpPr>
        <p:spPr/>
        <p:txBody>
          <a:bodyPr/>
          <a:lstStyle/>
          <a:p>
            <a:fld id="{3C9473B8-D7E1-44D5-8274-5DA97A0AA3DD}" type="slidenum">
              <a:rPr lang="en-US" smtClean="0"/>
              <a:t>‹#›</a:t>
            </a:fld>
            <a:endParaRPr lang="en-US"/>
          </a:p>
        </p:txBody>
      </p:sp>
    </p:spTree>
    <p:extLst>
      <p:ext uri="{BB962C8B-B14F-4D97-AF65-F5344CB8AC3E}">
        <p14:creationId xmlns:p14="http://schemas.microsoft.com/office/powerpoint/2010/main" val="2095029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C1294-1EF9-4CB0-9281-F7F1919424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E32C93F-0C54-4B12-9011-8A59B40FC1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57D442-0761-4616-B4A8-49A2A88DE9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C4FABE-9940-4DC4-8B75-1AB0271816E0}"/>
              </a:ext>
            </a:extLst>
          </p:cNvPr>
          <p:cNvSpPr>
            <a:spLocks noGrp="1"/>
          </p:cNvSpPr>
          <p:nvPr>
            <p:ph type="dt" sz="half" idx="10"/>
          </p:nvPr>
        </p:nvSpPr>
        <p:spPr/>
        <p:txBody>
          <a:bodyPr/>
          <a:lstStyle/>
          <a:p>
            <a:fld id="{973BC00D-352D-4681-8132-8CC5EB9D512D}" type="datetimeFigureOut">
              <a:rPr lang="en-US" smtClean="0"/>
              <a:t>8/24/2022</a:t>
            </a:fld>
            <a:endParaRPr lang="en-US"/>
          </a:p>
        </p:txBody>
      </p:sp>
      <p:sp>
        <p:nvSpPr>
          <p:cNvPr id="6" name="Footer Placeholder 5">
            <a:extLst>
              <a:ext uri="{FF2B5EF4-FFF2-40B4-BE49-F238E27FC236}">
                <a16:creationId xmlns:a16="http://schemas.microsoft.com/office/drawing/2014/main" id="{69DD3241-28F1-415D-94DA-392E967801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4DF9FF-5705-4F78-8879-D25DFDDA6588}"/>
              </a:ext>
            </a:extLst>
          </p:cNvPr>
          <p:cNvSpPr>
            <a:spLocks noGrp="1"/>
          </p:cNvSpPr>
          <p:nvPr>
            <p:ph type="sldNum" sz="quarter" idx="12"/>
          </p:nvPr>
        </p:nvSpPr>
        <p:spPr/>
        <p:txBody>
          <a:bodyPr/>
          <a:lstStyle/>
          <a:p>
            <a:fld id="{3C9473B8-D7E1-44D5-8274-5DA97A0AA3DD}" type="slidenum">
              <a:rPr lang="en-US" smtClean="0"/>
              <a:t>‹#›</a:t>
            </a:fld>
            <a:endParaRPr lang="en-US"/>
          </a:p>
        </p:txBody>
      </p:sp>
    </p:spTree>
    <p:extLst>
      <p:ext uri="{BB962C8B-B14F-4D97-AF65-F5344CB8AC3E}">
        <p14:creationId xmlns:p14="http://schemas.microsoft.com/office/powerpoint/2010/main" val="160296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456BF-A790-4E4D-AB5D-7320351868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484DE0C-573A-4304-AF20-73BCDA1B88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4A23276-E349-46BA-8B9B-8DCBB26A72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1E51E9-9610-458F-BFF0-36C1E5AD272D}"/>
              </a:ext>
            </a:extLst>
          </p:cNvPr>
          <p:cNvSpPr>
            <a:spLocks noGrp="1"/>
          </p:cNvSpPr>
          <p:nvPr>
            <p:ph type="dt" sz="half" idx="10"/>
          </p:nvPr>
        </p:nvSpPr>
        <p:spPr/>
        <p:txBody>
          <a:bodyPr/>
          <a:lstStyle/>
          <a:p>
            <a:fld id="{973BC00D-352D-4681-8132-8CC5EB9D512D}" type="datetimeFigureOut">
              <a:rPr lang="en-US" smtClean="0"/>
              <a:t>8/24/2022</a:t>
            </a:fld>
            <a:endParaRPr lang="en-US"/>
          </a:p>
        </p:txBody>
      </p:sp>
      <p:sp>
        <p:nvSpPr>
          <p:cNvPr id="6" name="Footer Placeholder 5">
            <a:extLst>
              <a:ext uri="{FF2B5EF4-FFF2-40B4-BE49-F238E27FC236}">
                <a16:creationId xmlns:a16="http://schemas.microsoft.com/office/drawing/2014/main" id="{8C902326-7E9A-459E-AF28-6FBD4ED22A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FA5265-CA89-42BF-81CB-5AD8B8B279D0}"/>
              </a:ext>
            </a:extLst>
          </p:cNvPr>
          <p:cNvSpPr>
            <a:spLocks noGrp="1"/>
          </p:cNvSpPr>
          <p:nvPr>
            <p:ph type="sldNum" sz="quarter" idx="12"/>
          </p:nvPr>
        </p:nvSpPr>
        <p:spPr/>
        <p:txBody>
          <a:bodyPr/>
          <a:lstStyle/>
          <a:p>
            <a:fld id="{3C9473B8-D7E1-44D5-8274-5DA97A0AA3DD}" type="slidenum">
              <a:rPr lang="en-US" smtClean="0"/>
              <a:t>‹#›</a:t>
            </a:fld>
            <a:endParaRPr lang="en-US"/>
          </a:p>
        </p:txBody>
      </p:sp>
    </p:spTree>
    <p:extLst>
      <p:ext uri="{BB962C8B-B14F-4D97-AF65-F5344CB8AC3E}">
        <p14:creationId xmlns:p14="http://schemas.microsoft.com/office/powerpoint/2010/main" val="2316064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8DBCFB-16E0-4309-8C12-52EFFB0EF3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743AC75-FE0B-4002-85AA-FF10DF135F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36235E-3E99-49C5-BAB1-18BB54FD44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3BC00D-352D-4681-8132-8CC5EB9D512D}" type="datetimeFigureOut">
              <a:rPr lang="en-US" smtClean="0"/>
              <a:t>8/24/2022</a:t>
            </a:fld>
            <a:endParaRPr lang="en-US"/>
          </a:p>
        </p:txBody>
      </p:sp>
      <p:sp>
        <p:nvSpPr>
          <p:cNvPr id="5" name="Footer Placeholder 4">
            <a:extLst>
              <a:ext uri="{FF2B5EF4-FFF2-40B4-BE49-F238E27FC236}">
                <a16:creationId xmlns:a16="http://schemas.microsoft.com/office/drawing/2014/main" id="{4F30E092-1D25-4707-A408-7C2BE392B1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36276A-E17A-468A-AA25-EB49459D3D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9473B8-D7E1-44D5-8274-5DA97A0AA3DD}" type="slidenum">
              <a:rPr lang="en-US" smtClean="0"/>
              <a:t>‹#›</a:t>
            </a:fld>
            <a:endParaRPr lang="en-US"/>
          </a:p>
        </p:txBody>
      </p:sp>
    </p:spTree>
    <p:extLst>
      <p:ext uri="{BB962C8B-B14F-4D97-AF65-F5344CB8AC3E}">
        <p14:creationId xmlns:p14="http://schemas.microsoft.com/office/powerpoint/2010/main" val="20367474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22.jpe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25.xml"/><Relationship Id="rId1" Type="http://schemas.openxmlformats.org/officeDocument/2006/relationships/slideLayout" Target="../slideLayouts/slideLayout6.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7.xml"/><Relationship Id="rId1" Type="http://schemas.openxmlformats.org/officeDocument/2006/relationships/slideLayout" Target="../slideLayouts/slideLayout6.xml"/><Relationship Id="rId4" Type="http://schemas.openxmlformats.org/officeDocument/2006/relationships/image" Target="../media/image42.png"/></Relationships>
</file>

<file path=ppt/slides/_rels/slide2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jpeg"/></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microsoft.com/office/2007/relationships/hdphoto" Target="../media/hdphoto2.wdp"/></Relationships>
</file>

<file path=ppt/slides/_rels/slide3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notesSlide" Target="../notesSlides/notesSlide31.xml"/><Relationship Id="rId1" Type="http://schemas.openxmlformats.org/officeDocument/2006/relationships/slideLayout" Target="../slideLayouts/slideLayout7.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3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51.png"/></Relationships>
</file>

<file path=ppt/slides/_rels/slide3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3.xml"/><Relationship Id="rId1" Type="http://schemas.openxmlformats.org/officeDocument/2006/relationships/slideLayout" Target="../slideLayouts/slideLayout6.xml"/><Relationship Id="rId5" Type="http://schemas.openxmlformats.org/officeDocument/2006/relationships/image" Target="../media/image54.jpeg"/><Relationship Id="rId4" Type="http://schemas.openxmlformats.org/officeDocument/2006/relationships/image" Target="../media/image53.jpeg"/></Relationships>
</file>

<file path=ppt/slides/_rels/slide35.xml.rels><?xml version="1.0" encoding="UTF-8" standalone="yes"?>
<Relationships xmlns="http://schemas.openxmlformats.org/package/2006/relationships"><Relationship Id="rId8" Type="http://schemas.openxmlformats.org/officeDocument/2006/relationships/image" Target="../media/image54.jpeg"/><Relationship Id="rId13" Type="http://schemas.openxmlformats.org/officeDocument/2006/relationships/image" Target="../media/image60.png"/><Relationship Id="rId3" Type="http://schemas.openxmlformats.org/officeDocument/2006/relationships/image" Target="../media/image51.png"/><Relationship Id="rId7" Type="http://schemas.openxmlformats.org/officeDocument/2006/relationships/image" Target="../media/image53.jpeg"/><Relationship Id="rId12" Type="http://schemas.openxmlformats.org/officeDocument/2006/relationships/image" Target="../media/image59.png"/><Relationship Id="rId2" Type="http://schemas.openxmlformats.org/officeDocument/2006/relationships/notesSlide" Target="../notesSlides/notesSlide34.xml"/><Relationship Id="rId1" Type="http://schemas.openxmlformats.org/officeDocument/2006/relationships/slideLayout" Target="../slideLayouts/slideLayout6.xml"/><Relationship Id="rId6" Type="http://schemas.openxmlformats.org/officeDocument/2006/relationships/image" Target="../media/image56.png"/><Relationship Id="rId11" Type="http://schemas.openxmlformats.org/officeDocument/2006/relationships/image" Target="../media/image58.png"/><Relationship Id="rId5" Type="http://schemas.openxmlformats.org/officeDocument/2006/relationships/image" Target="../media/image55.png"/><Relationship Id="rId10" Type="http://schemas.openxmlformats.org/officeDocument/2006/relationships/image" Target="../media/image57.png"/><Relationship Id="rId4" Type="http://schemas.openxmlformats.org/officeDocument/2006/relationships/image" Target="../media/image50.png"/><Relationship Id="rId9" Type="http://schemas.openxmlformats.org/officeDocument/2006/relationships/image" Target="../media/image52.png"/></Relationships>
</file>

<file path=ppt/slides/_rels/slide3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4.xml"/><Relationship Id="rId1" Type="http://schemas.openxmlformats.org/officeDocument/2006/relationships/slideLayout" Target="../slideLayouts/slideLayout7.xml"/><Relationship Id="rId4" Type="http://schemas.microsoft.com/office/2007/relationships/hdphoto" Target="../media/hdphoto2.wdp"/></Relationships>
</file>

<file path=ppt/slides/_rels/slide4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svg"/><Relationship Id="rId9" Type="http://schemas.openxmlformats.org/officeDocument/2006/relationships/image" Target="../media/image15.png"/></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svg"/><Relationship Id="rId9"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microsoft.com/office/2007/relationships/hdphoto" Target="../media/hdphoto2.wdp"/></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F3850-EB13-40A1-B195-E7B9B024341F}"/>
              </a:ext>
            </a:extLst>
          </p:cNvPr>
          <p:cNvSpPr>
            <a:spLocks noGrp="1"/>
          </p:cNvSpPr>
          <p:nvPr>
            <p:ph type="ctrTitle"/>
          </p:nvPr>
        </p:nvSpPr>
        <p:spPr>
          <a:xfrm>
            <a:off x="1329677" y="3802421"/>
            <a:ext cx="9144000" cy="804866"/>
          </a:xfrm>
        </p:spPr>
        <p:txBody>
          <a:bodyPr>
            <a:normAutofit/>
          </a:bodyPr>
          <a:lstStyle/>
          <a:p>
            <a:r>
              <a:rPr lang="en-US" sz="4000" dirty="0"/>
              <a:t>Module 1: Introduction</a:t>
            </a:r>
          </a:p>
        </p:txBody>
      </p:sp>
      <p:pic>
        <p:nvPicPr>
          <p:cNvPr id="4" name="Picture 3">
            <a:extLst>
              <a:ext uri="{FF2B5EF4-FFF2-40B4-BE49-F238E27FC236}">
                <a16:creationId xmlns:a16="http://schemas.microsoft.com/office/drawing/2014/main" id="{4D9C9F3C-EBC7-4133-A8EF-E67DE227BFB8}"/>
              </a:ext>
            </a:extLst>
          </p:cNvPr>
          <p:cNvPicPr>
            <a:picLocks noChangeAspect="1"/>
          </p:cNvPicPr>
          <p:nvPr/>
        </p:nvPicPr>
        <p:blipFill>
          <a:blip r:embed="rId3"/>
          <a:stretch>
            <a:fillRect/>
          </a:stretch>
        </p:blipFill>
        <p:spPr>
          <a:xfrm>
            <a:off x="3547493" y="2809870"/>
            <a:ext cx="4875339" cy="738999"/>
          </a:xfrm>
          <a:prstGeom prst="rect">
            <a:avLst/>
          </a:prstGeom>
        </p:spPr>
      </p:pic>
      <p:pic>
        <p:nvPicPr>
          <p:cNvPr id="2050" name="Picture 2" descr="Campus">
            <a:extLst>
              <a:ext uri="{FF2B5EF4-FFF2-40B4-BE49-F238E27FC236}">
                <a16:creationId xmlns:a16="http://schemas.microsoft.com/office/drawing/2014/main" id="{CD501E43-3218-E223-3815-374892942046}"/>
              </a:ext>
            </a:extLst>
          </p:cNvPr>
          <p:cNvPicPr>
            <a:picLocks noChangeAspect="1" noChangeArrowheads="1"/>
          </p:cNvPicPr>
          <p:nvPr/>
        </p:nvPicPr>
        <p:blipFill>
          <a:blip r:embed="rId4">
            <a:duotone>
              <a:prstClr val="black"/>
              <a:srgbClr val="0A4565">
                <a:tint val="45000"/>
                <a:satMod val="400000"/>
              </a:srgbClr>
            </a:duotone>
            <a:alphaModFix/>
            <a:extLst>
              <a:ext uri="{BEBA8EAE-BF5A-486C-A8C5-ECC9F3942E4B}">
                <a14:imgProps xmlns:a14="http://schemas.microsoft.com/office/drawing/2010/main">
                  <a14:imgLayer r:embed="rId5">
                    <a14:imgEffect>
                      <a14:colorTemperature colorTemp="1500"/>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502272" y="330324"/>
            <a:ext cx="1557438" cy="540192"/>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E2E537FD-ED4F-3363-CF2C-9F7E30DE3CAB}"/>
              </a:ext>
            </a:extLst>
          </p:cNvPr>
          <p:cNvSpPr txBox="1">
            <a:spLocks/>
          </p:cNvSpPr>
          <p:nvPr/>
        </p:nvSpPr>
        <p:spPr>
          <a:xfrm>
            <a:off x="1674610" y="1714509"/>
            <a:ext cx="9144000" cy="804866"/>
          </a:xfrm>
          <a:prstGeom prst="rect">
            <a:avLst/>
          </a:prstGeom>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t>Developing Business Applications with</a:t>
            </a:r>
          </a:p>
        </p:txBody>
      </p:sp>
    </p:spTree>
    <p:extLst>
      <p:ext uri="{BB962C8B-B14F-4D97-AF65-F5344CB8AC3E}">
        <p14:creationId xmlns:p14="http://schemas.microsoft.com/office/powerpoint/2010/main" val="1081683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4 Steps to Successful Strategy Development - Effective Managers">
            <a:extLst>
              <a:ext uri="{FF2B5EF4-FFF2-40B4-BE49-F238E27FC236}">
                <a16:creationId xmlns:a16="http://schemas.microsoft.com/office/drawing/2014/main" id="{4220984F-74AF-4B4B-630F-CA6CB40EDF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4411" y="1588392"/>
            <a:ext cx="6063177" cy="3681215"/>
          </a:xfrm>
          <a:prstGeom prst="rect">
            <a:avLst/>
          </a:prstGeom>
          <a:noFill/>
          <a:extLst>
            <a:ext uri="{909E8E84-426E-40DD-AFC4-6F175D3DCCD1}">
              <a14:hiddenFill xmlns:a14="http://schemas.microsoft.com/office/drawing/2010/main">
                <a:solidFill>
                  <a:srgbClr val="FFFFFF"/>
                </a:solidFill>
              </a14:hiddenFill>
            </a:ext>
          </a:extLst>
        </p:spPr>
      </p:pic>
      <p:sp>
        <p:nvSpPr>
          <p:cNvPr id="2" name="Speech Bubble: Rectangle with Corners Rounded 1">
            <a:extLst>
              <a:ext uri="{FF2B5EF4-FFF2-40B4-BE49-F238E27FC236}">
                <a16:creationId xmlns:a16="http://schemas.microsoft.com/office/drawing/2014/main" id="{94D1A7E3-733A-89E0-EBBB-9BF902F1849F}"/>
              </a:ext>
            </a:extLst>
          </p:cNvPr>
          <p:cNvSpPr/>
          <p:nvPr/>
        </p:nvSpPr>
        <p:spPr>
          <a:xfrm>
            <a:off x="792284" y="800686"/>
            <a:ext cx="1547446" cy="685800"/>
          </a:xfrm>
          <a:prstGeom prst="wedgeRoundRectCallout">
            <a:avLst>
              <a:gd name="adj1" fmla="val 60076"/>
              <a:gd name="adj2" fmla="val 148654"/>
              <a:gd name="adj3" fmla="val 16667"/>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Technology alignment</a:t>
            </a:r>
          </a:p>
        </p:txBody>
      </p:sp>
      <p:sp>
        <p:nvSpPr>
          <p:cNvPr id="4" name="Speech Bubble: Rectangle with Corners Rounded 3">
            <a:extLst>
              <a:ext uri="{FF2B5EF4-FFF2-40B4-BE49-F238E27FC236}">
                <a16:creationId xmlns:a16="http://schemas.microsoft.com/office/drawing/2014/main" id="{8072C782-D745-EA4D-81D7-239DC772C319}"/>
              </a:ext>
            </a:extLst>
          </p:cNvPr>
          <p:cNvSpPr/>
          <p:nvPr/>
        </p:nvSpPr>
        <p:spPr>
          <a:xfrm>
            <a:off x="407962" y="3086100"/>
            <a:ext cx="1547446" cy="685800"/>
          </a:xfrm>
          <a:prstGeom prst="wedgeRoundRectCallout">
            <a:avLst>
              <a:gd name="adj1" fmla="val 60076"/>
              <a:gd name="adj2" fmla="val 148654"/>
              <a:gd name="adj3" fmla="val 16667"/>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Multi-user</a:t>
            </a:r>
          </a:p>
        </p:txBody>
      </p:sp>
      <p:sp>
        <p:nvSpPr>
          <p:cNvPr id="5" name="Speech Bubble: Rectangle with Corners Rounded 4">
            <a:extLst>
              <a:ext uri="{FF2B5EF4-FFF2-40B4-BE49-F238E27FC236}">
                <a16:creationId xmlns:a16="http://schemas.microsoft.com/office/drawing/2014/main" id="{06973F8F-572B-3235-827D-2E70C12E6853}"/>
              </a:ext>
            </a:extLst>
          </p:cNvPr>
          <p:cNvSpPr/>
          <p:nvPr/>
        </p:nvSpPr>
        <p:spPr>
          <a:xfrm>
            <a:off x="2654102" y="5953759"/>
            <a:ext cx="1547446" cy="685800"/>
          </a:xfrm>
          <a:prstGeom prst="wedgeRoundRectCallout">
            <a:avLst>
              <a:gd name="adj1" fmla="val 43661"/>
              <a:gd name="adj2" fmla="val -123568"/>
              <a:gd name="adj3" fmla="val 16667"/>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da-DK" dirty="0"/>
              <a:t>Web &amp; mobile</a:t>
            </a:r>
            <a:endParaRPr lang="en-US" dirty="0"/>
          </a:p>
        </p:txBody>
      </p:sp>
      <p:sp>
        <p:nvSpPr>
          <p:cNvPr id="6" name="Speech Bubble: Rectangle with Corners Rounded 5">
            <a:extLst>
              <a:ext uri="{FF2B5EF4-FFF2-40B4-BE49-F238E27FC236}">
                <a16:creationId xmlns:a16="http://schemas.microsoft.com/office/drawing/2014/main" id="{4937E828-CD7B-CBFE-5949-F8181083BCD6}"/>
              </a:ext>
            </a:extLst>
          </p:cNvPr>
          <p:cNvSpPr/>
          <p:nvPr/>
        </p:nvSpPr>
        <p:spPr>
          <a:xfrm>
            <a:off x="9961686" y="4418707"/>
            <a:ext cx="1547446" cy="685800"/>
          </a:xfrm>
          <a:prstGeom prst="wedgeRoundRectCallout">
            <a:avLst>
              <a:gd name="adj1" fmla="val -54823"/>
              <a:gd name="adj2" fmla="val -136531"/>
              <a:gd name="adj3" fmla="val 16667"/>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Data abstraction</a:t>
            </a:r>
          </a:p>
        </p:txBody>
      </p:sp>
      <p:sp>
        <p:nvSpPr>
          <p:cNvPr id="8" name="Speech Bubble: Rectangle with Corners Rounded 7">
            <a:extLst>
              <a:ext uri="{FF2B5EF4-FFF2-40B4-BE49-F238E27FC236}">
                <a16:creationId xmlns:a16="http://schemas.microsoft.com/office/drawing/2014/main" id="{5D1F7FED-E9BC-FDB0-0992-F2FBB71CBF08}"/>
              </a:ext>
            </a:extLst>
          </p:cNvPr>
          <p:cNvSpPr/>
          <p:nvPr/>
        </p:nvSpPr>
        <p:spPr>
          <a:xfrm>
            <a:off x="6867380" y="5953759"/>
            <a:ext cx="1547446" cy="685800"/>
          </a:xfrm>
          <a:prstGeom prst="wedgeRoundRectCallout">
            <a:avLst>
              <a:gd name="adj1" fmla="val -37145"/>
              <a:gd name="adj2" fmla="val -124765"/>
              <a:gd name="adj3" fmla="val 16667"/>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da-DK" dirty="0"/>
              <a:t>Agility</a:t>
            </a:r>
            <a:endParaRPr lang="en-US" dirty="0"/>
          </a:p>
        </p:txBody>
      </p:sp>
      <p:sp>
        <p:nvSpPr>
          <p:cNvPr id="10" name="Speech Bubble: Rectangle with Corners Rounded 9">
            <a:extLst>
              <a:ext uri="{FF2B5EF4-FFF2-40B4-BE49-F238E27FC236}">
                <a16:creationId xmlns:a16="http://schemas.microsoft.com/office/drawing/2014/main" id="{2E08EF69-5C8B-1084-90B6-70C24E5C7938}"/>
              </a:ext>
            </a:extLst>
          </p:cNvPr>
          <p:cNvSpPr/>
          <p:nvPr/>
        </p:nvSpPr>
        <p:spPr>
          <a:xfrm>
            <a:off x="5495780" y="218441"/>
            <a:ext cx="1547446" cy="685800"/>
          </a:xfrm>
          <a:prstGeom prst="wedgeRoundRectCallout">
            <a:avLst>
              <a:gd name="adj1" fmla="val -53560"/>
              <a:gd name="adj2" fmla="val 136346"/>
              <a:gd name="adj3" fmla="val 16667"/>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Cloud</a:t>
            </a:r>
          </a:p>
        </p:txBody>
      </p:sp>
      <p:sp>
        <p:nvSpPr>
          <p:cNvPr id="11" name="Speech Bubble: Rectangle with Corners Rounded 10">
            <a:extLst>
              <a:ext uri="{FF2B5EF4-FFF2-40B4-BE49-F238E27FC236}">
                <a16:creationId xmlns:a16="http://schemas.microsoft.com/office/drawing/2014/main" id="{A9B4339A-07F7-C3BA-5D9A-2227EACEC512}"/>
              </a:ext>
            </a:extLst>
          </p:cNvPr>
          <p:cNvSpPr/>
          <p:nvPr/>
        </p:nvSpPr>
        <p:spPr>
          <a:xfrm>
            <a:off x="9941170" y="894777"/>
            <a:ext cx="1547446" cy="685800"/>
          </a:xfrm>
          <a:prstGeom prst="wedgeRoundRectCallout">
            <a:avLst>
              <a:gd name="adj1" fmla="val -53560"/>
              <a:gd name="adj2" fmla="val 136346"/>
              <a:gd name="adj3" fmla="val 16667"/>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da-DK" dirty="0"/>
              <a:t>Community driven</a:t>
            </a:r>
            <a:endParaRPr lang="en-US" dirty="0"/>
          </a:p>
        </p:txBody>
      </p:sp>
    </p:spTree>
    <p:extLst>
      <p:ext uri="{BB962C8B-B14F-4D97-AF65-F5344CB8AC3E}">
        <p14:creationId xmlns:p14="http://schemas.microsoft.com/office/powerpoint/2010/main" val="1219851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A83D5-DE33-4A75-AF6F-A8283A4AA9F8}"/>
              </a:ext>
            </a:extLst>
          </p:cNvPr>
          <p:cNvSpPr>
            <a:spLocks noGrp="1"/>
          </p:cNvSpPr>
          <p:nvPr>
            <p:ph type="title"/>
          </p:nvPr>
        </p:nvSpPr>
        <p:spPr>
          <a:xfrm>
            <a:off x="838200" y="365125"/>
            <a:ext cx="10515600" cy="1325563"/>
          </a:xfrm>
        </p:spPr>
        <p:txBody>
          <a:bodyPr>
            <a:normAutofit/>
          </a:bodyPr>
          <a:lstStyle/>
          <a:p>
            <a:pPr algn="ctr"/>
            <a:r>
              <a:rPr lang="da-DK" dirty="0"/>
              <a:t>Libraries vs. Frameworks</a:t>
            </a:r>
            <a:endParaRPr lang="en-US" dirty="0"/>
          </a:p>
        </p:txBody>
      </p:sp>
      <p:pic>
        <p:nvPicPr>
          <p:cNvPr id="3" name="Picture 2" descr="A close up of a piece of paper&#10;&#10;Description automatically generated">
            <a:extLst>
              <a:ext uri="{FF2B5EF4-FFF2-40B4-BE49-F238E27FC236}">
                <a16:creationId xmlns:a16="http://schemas.microsoft.com/office/drawing/2014/main" id="{057EB985-861F-47BA-A23E-48BF09CA0AFE}"/>
              </a:ext>
            </a:extLst>
          </p:cNvPr>
          <p:cNvPicPr>
            <a:picLocks noChangeAspect="1"/>
          </p:cNvPicPr>
          <p:nvPr/>
        </p:nvPicPr>
        <p:blipFill rotWithShape="1">
          <a:blip r:embed="rId3"/>
          <a:srcRect t="4604" r="1" b="4535"/>
          <a:stretch/>
        </p:blipFill>
        <p:spPr>
          <a:xfrm>
            <a:off x="1519882" y="2069986"/>
            <a:ext cx="9242854" cy="3821217"/>
          </a:xfrm>
          <a:prstGeom prst="rect">
            <a:avLst/>
          </a:prstGeom>
        </p:spPr>
      </p:pic>
      <p:pic>
        <p:nvPicPr>
          <p:cNvPr id="4" name="Picture 6" descr="Do Not Use text rubber seal stamp watermark. Tag inside rectangular banner with grunge design and scratched texture. Inclined vector blue ink sticker on a white background. Stock Vector - 69927340">
            <a:extLst>
              <a:ext uri="{FF2B5EF4-FFF2-40B4-BE49-F238E27FC236}">
                <a16:creationId xmlns:a16="http://schemas.microsoft.com/office/drawing/2014/main" id="{A281CF8B-6E11-8799-CF53-D8A23D5E1A3D}"/>
              </a:ext>
            </a:extLst>
          </p:cNvPr>
          <p:cNvPicPr>
            <a:picLocks noChangeAspect="1" noChangeArrowheads="1"/>
          </p:cNvPicPr>
          <p:nvPr/>
        </p:nvPicPr>
        <p:blipFill>
          <a:blip r:embed="rId4">
            <a:duotone>
              <a:schemeClr val="accent2">
                <a:shade val="45000"/>
                <a:satMod val="135000"/>
              </a:schemeClr>
              <a:prstClr val="white"/>
            </a:duotone>
            <a:alphaModFix amt="40000"/>
            <a:extLst>
              <a:ext uri="{28A0092B-C50C-407E-A947-70E740481C1C}">
                <a14:useLocalDpi xmlns:a14="http://schemas.microsoft.com/office/drawing/2010/main" val="0"/>
              </a:ext>
            </a:extLst>
          </a:blip>
          <a:srcRect/>
          <a:stretch>
            <a:fillRect/>
          </a:stretch>
        </p:blipFill>
        <p:spPr bwMode="auto">
          <a:xfrm>
            <a:off x="5973939" y="1027906"/>
            <a:ext cx="4286250" cy="2124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4737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B9221E-AD15-4446-14E8-DFF1EF1B52B9}"/>
              </a:ext>
            </a:extLst>
          </p:cNvPr>
          <p:cNvSpPr txBox="1"/>
          <p:nvPr/>
        </p:nvSpPr>
        <p:spPr>
          <a:xfrm>
            <a:off x="2621070" y="3088014"/>
            <a:ext cx="6949858" cy="954107"/>
          </a:xfrm>
          <a:prstGeom prst="rect">
            <a:avLst/>
          </a:prstGeom>
          <a:noFill/>
        </p:spPr>
        <p:txBody>
          <a:bodyPr wrap="square" rtlCol="0">
            <a:spAutoFit/>
          </a:bodyPr>
          <a:lstStyle/>
          <a:p>
            <a:r>
              <a:rPr lang="en-US" sz="2800" i="1" dirty="0"/>
              <a:t>A collection of reusable libraries for developing service-oriented business applications</a:t>
            </a:r>
          </a:p>
        </p:txBody>
      </p:sp>
      <p:pic>
        <p:nvPicPr>
          <p:cNvPr id="3" name="Picture 2">
            <a:extLst>
              <a:ext uri="{FF2B5EF4-FFF2-40B4-BE49-F238E27FC236}">
                <a16:creationId xmlns:a16="http://schemas.microsoft.com/office/drawing/2014/main" id="{E5D6F4EA-3BEA-7E34-649A-2023F6231F9F}"/>
              </a:ext>
            </a:extLst>
          </p:cNvPr>
          <p:cNvPicPr>
            <a:picLocks noChangeAspect="1"/>
          </p:cNvPicPr>
          <p:nvPr/>
        </p:nvPicPr>
        <p:blipFill>
          <a:blip r:embed="rId3"/>
          <a:stretch>
            <a:fillRect/>
          </a:stretch>
        </p:blipFill>
        <p:spPr>
          <a:xfrm>
            <a:off x="4464754" y="2258725"/>
            <a:ext cx="3262491" cy="494525"/>
          </a:xfrm>
          <a:prstGeom prst="rect">
            <a:avLst/>
          </a:prstGeom>
        </p:spPr>
      </p:pic>
    </p:spTree>
    <p:extLst>
      <p:ext uri="{BB962C8B-B14F-4D97-AF65-F5344CB8AC3E}">
        <p14:creationId xmlns:p14="http://schemas.microsoft.com/office/powerpoint/2010/main" val="38098370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248ACAD-0A20-5E06-4720-E23D48760B24}"/>
              </a:ext>
            </a:extLst>
          </p:cNvPr>
          <p:cNvPicPr>
            <a:picLocks noChangeAspect="1"/>
          </p:cNvPicPr>
          <p:nvPr/>
        </p:nvPicPr>
        <p:blipFill>
          <a:blip r:embed="rId3"/>
          <a:stretch>
            <a:fillRect/>
          </a:stretch>
        </p:blipFill>
        <p:spPr>
          <a:xfrm>
            <a:off x="2986087" y="600075"/>
            <a:ext cx="6063435" cy="5515590"/>
          </a:xfrm>
          <a:prstGeom prst="rect">
            <a:avLst/>
          </a:prstGeom>
        </p:spPr>
      </p:pic>
      <p:pic>
        <p:nvPicPr>
          <p:cNvPr id="3" name="Picture 2">
            <a:extLst>
              <a:ext uri="{FF2B5EF4-FFF2-40B4-BE49-F238E27FC236}">
                <a16:creationId xmlns:a16="http://schemas.microsoft.com/office/drawing/2014/main" id="{6D217321-724E-97CF-E21A-9348C3D25155}"/>
              </a:ext>
            </a:extLst>
          </p:cNvPr>
          <p:cNvPicPr>
            <a:picLocks noChangeAspect="1"/>
          </p:cNvPicPr>
          <p:nvPr/>
        </p:nvPicPr>
        <p:blipFill>
          <a:blip r:embed="rId4"/>
          <a:stretch>
            <a:fillRect/>
          </a:stretch>
        </p:blipFill>
        <p:spPr>
          <a:xfrm>
            <a:off x="5873004" y="1037515"/>
            <a:ext cx="3332909" cy="505199"/>
          </a:xfrm>
          <a:prstGeom prst="rect">
            <a:avLst/>
          </a:prstGeom>
        </p:spPr>
      </p:pic>
    </p:spTree>
    <p:extLst>
      <p:ext uri="{BB962C8B-B14F-4D97-AF65-F5344CB8AC3E}">
        <p14:creationId xmlns:p14="http://schemas.microsoft.com/office/powerpoint/2010/main" val="2841675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95C7AD-28A6-6FFA-F6A5-977AB6EDBB6E}"/>
              </a:ext>
            </a:extLst>
          </p:cNvPr>
          <p:cNvSpPr txBox="1"/>
          <p:nvPr/>
        </p:nvSpPr>
        <p:spPr>
          <a:xfrm>
            <a:off x="3492242" y="3044279"/>
            <a:ext cx="5207516" cy="769441"/>
          </a:xfrm>
          <a:prstGeom prst="rect">
            <a:avLst/>
          </a:prstGeom>
          <a:noFill/>
        </p:spPr>
        <p:txBody>
          <a:bodyPr wrap="none" rtlCol="0">
            <a:spAutoFit/>
          </a:bodyPr>
          <a:lstStyle/>
          <a:p>
            <a:r>
              <a:rPr lang="da-DK" sz="4400" dirty="0"/>
              <a:t>Design &amp; Architecture</a:t>
            </a:r>
            <a:endParaRPr lang="en-US" sz="4400" dirty="0"/>
          </a:p>
        </p:txBody>
      </p:sp>
      <p:pic>
        <p:nvPicPr>
          <p:cNvPr id="3" name="Picture 4" descr="Agenda - letters written in beautiful boxes on white background Stock  Illustration | Adobe Stock">
            <a:extLst>
              <a:ext uri="{FF2B5EF4-FFF2-40B4-BE49-F238E27FC236}">
                <a16:creationId xmlns:a16="http://schemas.microsoft.com/office/drawing/2014/main" id="{30984BD1-75EC-C86C-91B4-6B7F9B72EA11}"/>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580180" y="259964"/>
            <a:ext cx="2182902" cy="899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57910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Virtual Domain-driven design – Podcast – Podtail">
            <a:extLst>
              <a:ext uri="{FF2B5EF4-FFF2-40B4-BE49-F238E27FC236}">
                <a16:creationId xmlns:a16="http://schemas.microsoft.com/office/drawing/2014/main" id="{796E2BB8-8F82-998C-4231-0076E881B1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6378" y="1119378"/>
            <a:ext cx="4619243" cy="4619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34404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BC91CAD-D77D-49CB-86C0-A056F72F56C9}"/>
              </a:ext>
            </a:extLst>
          </p:cNvPr>
          <p:cNvSpPr txBox="1"/>
          <p:nvPr/>
        </p:nvSpPr>
        <p:spPr>
          <a:xfrm>
            <a:off x="7343422" y="3655935"/>
            <a:ext cx="4490012" cy="461665"/>
          </a:xfrm>
          <a:prstGeom prst="rect">
            <a:avLst/>
          </a:prstGeom>
          <a:noFill/>
        </p:spPr>
        <p:txBody>
          <a:bodyPr wrap="none" rtlCol="0">
            <a:spAutoFit/>
          </a:bodyPr>
          <a:lstStyle>
            <a:defPPr>
              <a:defRPr lang="en-US"/>
            </a:defPPr>
            <a:lvl1pPr>
              <a:defRPr sz="2400">
                <a:solidFill>
                  <a:schemeClr val="accent1">
                    <a:lumMod val="50000"/>
                  </a:schemeClr>
                </a:solidFill>
              </a:defRPr>
            </a:lvl1pPr>
          </a:lstStyle>
          <a:p>
            <a:r>
              <a:rPr lang="en-US" dirty="0"/>
              <a:t>Loose coupling and high testability</a:t>
            </a:r>
          </a:p>
        </p:txBody>
      </p:sp>
      <p:sp>
        <p:nvSpPr>
          <p:cNvPr id="9" name="TextBox 8">
            <a:extLst>
              <a:ext uri="{FF2B5EF4-FFF2-40B4-BE49-F238E27FC236}">
                <a16:creationId xmlns:a16="http://schemas.microsoft.com/office/drawing/2014/main" id="{15AA8151-6353-4AAA-8502-01A0A20CC65B}"/>
              </a:ext>
            </a:extLst>
          </p:cNvPr>
          <p:cNvSpPr txBox="1"/>
          <p:nvPr/>
        </p:nvSpPr>
        <p:spPr>
          <a:xfrm>
            <a:off x="1760380" y="5508455"/>
            <a:ext cx="3420936" cy="461665"/>
          </a:xfrm>
          <a:prstGeom prst="rect">
            <a:avLst/>
          </a:prstGeom>
          <a:noFill/>
        </p:spPr>
        <p:txBody>
          <a:bodyPr wrap="none" rtlCol="0">
            <a:spAutoFit/>
          </a:bodyPr>
          <a:lstStyle/>
          <a:p>
            <a:r>
              <a:rPr lang="en-US" sz="2400" dirty="0">
                <a:solidFill>
                  <a:schemeClr val="accent1">
                    <a:lumMod val="50000"/>
                  </a:schemeClr>
                </a:solidFill>
              </a:rPr>
              <a:t>No framework constraints</a:t>
            </a:r>
          </a:p>
        </p:txBody>
      </p:sp>
      <p:sp>
        <p:nvSpPr>
          <p:cNvPr id="10" name="TextBox 9">
            <a:extLst>
              <a:ext uri="{FF2B5EF4-FFF2-40B4-BE49-F238E27FC236}">
                <a16:creationId xmlns:a16="http://schemas.microsoft.com/office/drawing/2014/main" id="{DA70CE2B-D6D9-4CAD-B538-497ABD5B1CC1}"/>
              </a:ext>
            </a:extLst>
          </p:cNvPr>
          <p:cNvSpPr txBox="1"/>
          <p:nvPr/>
        </p:nvSpPr>
        <p:spPr>
          <a:xfrm>
            <a:off x="1344087" y="1066693"/>
            <a:ext cx="5999335" cy="461665"/>
          </a:xfrm>
          <a:prstGeom prst="rect">
            <a:avLst/>
          </a:prstGeom>
          <a:noFill/>
        </p:spPr>
        <p:txBody>
          <a:bodyPr wrap="none" rtlCol="0">
            <a:spAutoFit/>
          </a:bodyPr>
          <a:lstStyle/>
          <a:p>
            <a:r>
              <a:rPr lang="en-US" sz="2400" dirty="0">
                <a:solidFill>
                  <a:schemeClr val="accent1">
                    <a:lumMod val="50000"/>
                  </a:schemeClr>
                </a:solidFill>
              </a:rPr>
              <a:t>Independence on UI- and storage technologies</a:t>
            </a:r>
          </a:p>
        </p:txBody>
      </p:sp>
      <p:pic>
        <p:nvPicPr>
          <p:cNvPr id="7170" name="Picture 2" descr="Clean Architecture e-bog fra Robert Martin - 9780134494326 | Rakuten Kobo  Danmark">
            <a:extLst>
              <a:ext uri="{FF2B5EF4-FFF2-40B4-BE49-F238E27FC236}">
                <a16:creationId xmlns:a16="http://schemas.microsoft.com/office/drawing/2014/main" id="{C386C274-CCDE-4ADC-697F-F905D3FE7B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1901" y="1968769"/>
            <a:ext cx="2388071" cy="3120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6142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9ACA90-FA99-4FCE-8D18-682E02F53E2F}"/>
              </a:ext>
            </a:extLst>
          </p:cNvPr>
          <p:cNvSpPr txBox="1"/>
          <p:nvPr/>
        </p:nvSpPr>
        <p:spPr>
          <a:xfrm>
            <a:off x="2009081" y="2787982"/>
            <a:ext cx="7620741" cy="4616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1" u="none" strike="noStrike" kern="0" cap="none" spc="0" normalizeH="0" baseline="0" noProof="0" dirty="0">
                <a:ln>
                  <a:noFill/>
                </a:ln>
                <a:solidFill>
                  <a:prstClr val="black"/>
                </a:solidFill>
                <a:effectLst/>
                <a:uLnTx/>
                <a:uFillTx/>
              </a:rPr>
              <a:t>“A good architecture allows major decisions to be deferred”</a:t>
            </a:r>
          </a:p>
        </p:txBody>
      </p:sp>
      <p:sp>
        <p:nvSpPr>
          <p:cNvPr id="3" name="TextBox 2">
            <a:extLst>
              <a:ext uri="{FF2B5EF4-FFF2-40B4-BE49-F238E27FC236}">
                <a16:creationId xmlns:a16="http://schemas.microsoft.com/office/drawing/2014/main" id="{3C962BB5-4B7E-41AA-8222-201134574F1E}"/>
              </a:ext>
            </a:extLst>
          </p:cNvPr>
          <p:cNvSpPr txBox="1"/>
          <p:nvPr/>
        </p:nvSpPr>
        <p:spPr>
          <a:xfrm>
            <a:off x="7427785" y="3339600"/>
            <a:ext cx="1781908"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kern="0" dirty="0">
                <a:solidFill>
                  <a:prstClr val="black"/>
                </a:solidFill>
              </a:rPr>
              <a:t>Robert C. Martin</a:t>
            </a:r>
            <a:endParaRPr kumimoji="0" lang="en-US" sz="1800" b="0" i="0" u="none" strike="noStrike" kern="0" cap="none" spc="0" normalizeH="0" baseline="0" noProof="0" dirty="0">
              <a:ln>
                <a:noFill/>
              </a:ln>
              <a:solidFill>
                <a:prstClr val="black"/>
              </a:solidFill>
              <a:effectLst/>
              <a:uLnTx/>
              <a:uFillTx/>
            </a:endParaRPr>
          </a:p>
        </p:txBody>
      </p:sp>
      <p:sp>
        <p:nvSpPr>
          <p:cNvPr id="4" name="TextBox 3">
            <a:extLst>
              <a:ext uri="{FF2B5EF4-FFF2-40B4-BE49-F238E27FC236}">
                <a16:creationId xmlns:a16="http://schemas.microsoft.com/office/drawing/2014/main" id="{9AE51172-1606-4FE9-B80B-684610D1B673}"/>
              </a:ext>
            </a:extLst>
          </p:cNvPr>
          <p:cNvSpPr txBox="1"/>
          <p:nvPr/>
        </p:nvSpPr>
        <p:spPr>
          <a:xfrm>
            <a:off x="3204519" y="1135045"/>
            <a:ext cx="1917961" cy="400110"/>
          </a:xfrm>
          <a:prstGeom prst="rect">
            <a:avLst/>
          </a:prstGeom>
          <a:noFill/>
        </p:spPr>
        <p:txBody>
          <a:bodyPr wrap="none" rtlCol="0">
            <a:spAutoFit/>
          </a:bodyPr>
          <a:lstStyle/>
          <a:p>
            <a:r>
              <a:rPr lang="en-US" sz="2000" dirty="0">
                <a:solidFill>
                  <a:schemeClr val="accent5">
                    <a:lumMod val="75000"/>
                  </a:schemeClr>
                </a:solidFill>
              </a:rPr>
              <a:t>UI technologies?</a:t>
            </a:r>
          </a:p>
        </p:txBody>
      </p:sp>
      <p:sp>
        <p:nvSpPr>
          <p:cNvPr id="5" name="TextBox 4">
            <a:extLst>
              <a:ext uri="{FF2B5EF4-FFF2-40B4-BE49-F238E27FC236}">
                <a16:creationId xmlns:a16="http://schemas.microsoft.com/office/drawing/2014/main" id="{70B426CC-CA61-40E7-BB16-8BCE6AC935FE}"/>
              </a:ext>
            </a:extLst>
          </p:cNvPr>
          <p:cNvSpPr txBox="1"/>
          <p:nvPr/>
        </p:nvSpPr>
        <p:spPr>
          <a:xfrm>
            <a:off x="6187605" y="1555306"/>
            <a:ext cx="2480359" cy="400110"/>
          </a:xfrm>
          <a:prstGeom prst="rect">
            <a:avLst/>
          </a:prstGeom>
          <a:noFill/>
        </p:spPr>
        <p:txBody>
          <a:bodyPr wrap="none" rtlCol="0">
            <a:spAutoFit/>
          </a:bodyPr>
          <a:lstStyle/>
          <a:p>
            <a:r>
              <a:rPr lang="en-US" sz="2000" dirty="0">
                <a:solidFill>
                  <a:schemeClr val="accent5">
                    <a:lumMod val="75000"/>
                  </a:schemeClr>
                </a:solidFill>
              </a:rPr>
              <a:t>Storage technologies?</a:t>
            </a:r>
          </a:p>
        </p:txBody>
      </p:sp>
      <p:sp>
        <p:nvSpPr>
          <p:cNvPr id="6" name="TextBox 5">
            <a:extLst>
              <a:ext uri="{FF2B5EF4-FFF2-40B4-BE49-F238E27FC236}">
                <a16:creationId xmlns:a16="http://schemas.microsoft.com/office/drawing/2014/main" id="{B85084A8-B78B-4FB6-B09D-372BFBCB84DF}"/>
              </a:ext>
            </a:extLst>
          </p:cNvPr>
          <p:cNvSpPr txBox="1"/>
          <p:nvPr/>
        </p:nvSpPr>
        <p:spPr>
          <a:xfrm>
            <a:off x="5638130" y="4902584"/>
            <a:ext cx="1144865" cy="400110"/>
          </a:xfrm>
          <a:prstGeom prst="rect">
            <a:avLst/>
          </a:prstGeom>
          <a:noFill/>
        </p:spPr>
        <p:txBody>
          <a:bodyPr wrap="none" rtlCol="0">
            <a:spAutoFit/>
          </a:bodyPr>
          <a:lstStyle/>
          <a:p>
            <a:r>
              <a:rPr lang="en-US" sz="2000" dirty="0">
                <a:solidFill>
                  <a:schemeClr val="accent5">
                    <a:lumMod val="75000"/>
                  </a:schemeClr>
                </a:solidFill>
              </a:rPr>
              <a:t>Security?</a:t>
            </a:r>
          </a:p>
        </p:txBody>
      </p:sp>
      <p:sp>
        <p:nvSpPr>
          <p:cNvPr id="7" name="TextBox 6">
            <a:extLst>
              <a:ext uri="{FF2B5EF4-FFF2-40B4-BE49-F238E27FC236}">
                <a16:creationId xmlns:a16="http://schemas.microsoft.com/office/drawing/2014/main" id="{EA83B238-9737-4393-B42C-55B617D5D30E}"/>
              </a:ext>
            </a:extLst>
          </p:cNvPr>
          <p:cNvSpPr txBox="1"/>
          <p:nvPr/>
        </p:nvSpPr>
        <p:spPr>
          <a:xfrm>
            <a:off x="2653343" y="4349499"/>
            <a:ext cx="1102353" cy="400110"/>
          </a:xfrm>
          <a:prstGeom prst="rect">
            <a:avLst/>
          </a:prstGeom>
          <a:noFill/>
        </p:spPr>
        <p:txBody>
          <a:bodyPr wrap="none" rtlCol="0">
            <a:spAutoFit/>
          </a:bodyPr>
          <a:lstStyle/>
          <a:p>
            <a:r>
              <a:rPr lang="en-US" sz="2000" dirty="0">
                <a:solidFill>
                  <a:schemeClr val="accent5">
                    <a:lumMod val="75000"/>
                  </a:schemeClr>
                </a:solidFill>
              </a:rPr>
              <a:t>Logging?</a:t>
            </a:r>
          </a:p>
        </p:txBody>
      </p:sp>
      <p:sp>
        <p:nvSpPr>
          <p:cNvPr id="8" name="TextBox 7">
            <a:extLst>
              <a:ext uri="{FF2B5EF4-FFF2-40B4-BE49-F238E27FC236}">
                <a16:creationId xmlns:a16="http://schemas.microsoft.com/office/drawing/2014/main" id="{A410CD1F-3338-4B9D-9BF2-C7890220EFD1}"/>
              </a:ext>
            </a:extLst>
          </p:cNvPr>
          <p:cNvSpPr txBox="1"/>
          <p:nvPr/>
        </p:nvSpPr>
        <p:spPr>
          <a:xfrm>
            <a:off x="8990109" y="4374783"/>
            <a:ext cx="1097095" cy="400110"/>
          </a:xfrm>
          <a:prstGeom prst="rect">
            <a:avLst/>
          </a:prstGeom>
          <a:noFill/>
        </p:spPr>
        <p:txBody>
          <a:bodyPr wrap="none" rtlCol="0">
            <a:spAutoFit/>
          </a:bodyPr>
          <a:lstStyle/>
          <a:p>
            <a:r>
              <a:rPr lang="da-DK" sz="2000" dirty="0">
                <a:solidFill>
                  <a:schemeClr val="accent5">
                    <a:lumMod val="75000"/>
                  </a:schemeClr>
                </a:solidFill>
              </a:rPr>
              <a:t>H</a:t>
            </a:r>
            <a:r>
              <a:rPr lang="en-US" sz="2000" dirty="0" err="1">
                <a:solidFill>
                  <a:schemeClr val="accent5">
                    <a:lumMod val="75000"/>
                  </a:schemeClr>
                </a:solidFill>
              </a:rPr>
              <a:t>osting</a:t>
            </a:r>
            <a:r>
              <a:rPr lang="en-US" sz="2000" dirty="0">
                <a:solidFill>
                  <a:schemeClr val="accent5">
                    <a:lumMod val="75000"/>
                  </a:schemeClr>
                </a:solidFill>
              </a:rPr>
              <a:t>?</a:t>
            </a:r>
          </a:p>
        </p:txBody>
      </p:sp>
    </p:spTree>
    <p:extLst>
      <p:ext uri="{BB962C8B-B14F-4D97-AF65-F5344CB8AC3E}">
        <p14:creationId xmlns:p14="http://schemas.microsoft.com/office/powerpoint/2010/main" val="2177621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CAE39-4780-4E00-BD6D-DE051C15AE2B}"/>
              </a:ext>
            </a:extLst>
          </p:cNvPr>
          <p:cNvSpPr>
            <a:spLocks noGrp="1"/>
          </p:cNvSpPr>
          <p:nvPr>
            <p:ph type="title"/>
          </p:nvPr>
        </p:nvSpPr>
        <p:spPr>
          <a:xfrm>
            <a:off x="838200" y="365126"/>
            <a:ext cx="10515600" cy="821124"/>
          </a:xfrm>
        </p:spPr>
        <p:txBody>
          <a:bodyPr/>
          <a:lstStyle/>
          <a:p>
            <a:pPr algn="ctr"/>
            <a:r>
              <a:rPr lang="en-US" dirty="0"/>
              <a:t>Onion Architecture</a:t>
            </a:r>
          </a:p>
        </p:txBody>
      </p:sp>
      <p:pic>
        <p:nvPicPr>
          <p:cNvPr id="3" name="Picture 2">
            <a:extLst>
              <a:ext uri="{FF2B5EF4-FFF2-40B4-BE49-F238E27FC236}">
                <a16:creationId xmlns:a16="http://schemas.microsoft.com/office/drawing/2014/main" id="{663C2EB1-BE5A-E135-029B-01F2BCBFC30E}"/>
              </a:ext>
            </a:extLst>
          </p:cNvPr>
          <p:cNvPicPr>
            <a:picLocks noChangeAspect="1"/>
          </p:cNvPicPr>
          <p:nvPr/>
        </p:nvPicPr>
        <p:blipFill>
          <a:blip r:embed="rId3"/>
          <a:stretch>
            <a:fillRect/>
          </a:stretch>
        </p:blipFill>
        <p:spPr>
          <a:xfrm>
            <a:off x="2893799" y="1186250"/>
            <a:ext cx="6404401" cy="5345956"/>
          </a:xfrm>
          <a:prstGeom prst="rect">
            <a:avLst/>
          </a:prstGeom>
        </p:spPr>
      </p:pic>
      <p:pic>
        <p:nvPicPr>
          <p:cNvPr id="8" name="Picture 7" descr="Icon&#10;&#10;Description automatically generated">
            <a:extLst>
              <a:ext uri="{FF2B5EF4-FFF2-40B4-BE49-F238E27FC236}">
                <a16:creationId xmlns:a16="http://schemas.microsoft.com/office/drawing/2014/main" id="{966B465D-7957-A30C-E7DF-0415A1E789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5816" y="1939045"/>
            <a:ext cx="3840365" cy="3840365"/>
          </a:xfrm>
          <a:prstGeom prst="rect">
            <a:avLst/>
          </a:prstGeom>
        </p:spPr>
      </p:pic>
    </p:spTree>
    <p:extLst>
      <p:ext uri="{BB962C8B-B14F-4D97-AF65-F5344CB8AC3E}">
        <p14:creationId xmlns:p14="http://schemas.microsoft.com/office/powerpoint/2010/main" val="547363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xit" presetSubtype="0" fill="hold" nodeType="withEffect">
                                  <p:stCondLst>
                                    <p:cond delay="0"/>
                                  </p:stCondLst>
                                  <p:childTnLst>
                                    <p:animEffect transition="out" filter="fade">
                                      <p:cBhvr>
                                        <p:cTn id="9" dur="500"/>
                                        <p:tgtEl>
                                          <p:spTgt spid="3"/>
                                        </p:tgtEl>
                                      </p:cBhvr>
                                    </p:animEffect>
                                    <p:set>
                                      <p:cBhvr>
                                        <p:cTn id="10"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5B016994-0D8E-4EDF-C031-4513E32D74D6}"/>
              </a:ext>
            </a:extLst>
          </p:cNvPr>
          <p:cNvPicPr>
            <a:picLocks noChangeAspect="1"/>
          </p:cNvPicPr>
          <p:nvPr/>
        </p:nvPicPr>
        <p:blipFill>
          <a:blip r:embed="rId3"/>
          <a:stretch>
            <a:fillRect/>
          </a:stretch>
        </p:blipFill>
        <p:spPr>
          <a:xfrm>
            <a:off x="3685603" y="1060427"/>
            <a:ext cx="4820793" cy="4788000"/>
          </a:xfrm>
          <a:prstGeom prst="rect">
            <a:avLst/>
          </a:prstGeom>
        </p:spPr>
      </p:pic>
      <p:sp>
        <p:nvSpPr>
          <p:cNvPr id="3" name="Rectangle 2">
            <a:extLst>
              <a:ext uri="{FF2B5EF4-FFF2-40B4-BE49-F238E27FC236}">
                <a16:creationId xmlns:a16="http://schemas.microsoft.com/office/drawing/2014/main" id="{45731FEC-AD10-423D-8785-78E414CEFB08}"/>
              </a:ext>
            </a:extLst>
          </p:cNvPr>
          <p:cNvSpPr/>
          <p:nvPr/>
        </p:nvSpPr>
        <p:spPr>
          <a:xfrm>
            <a:off x="3950043" y="3761778"/>
            <a:ext cx="1804087" cy="407773"/>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latin typeface="Consolas" panose="020B0609020204030204" pitchFamily="49" charset="0"/>
              </a:rPr>
              <a:t>DHI.Services</a:t>
            </a:r>
            <a:endParaRPr lang="en-US" sz="1600" dirty="0">
              <a:solidFill>
                <a:schemeClr val="accent6">
                  <a:lumMod val="40000"/>
                  <a:lumOff val="6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93A8A72A-61EA-44D5-88B9-2E62E509098B}"/>
              </a:ext>
            </a:extLst>
          </p:cNvPr>
          <p:cNvSpPr/>
          <p:nvPr/>
        </p:nvSpPr>
        <p:spPr>
          <a:xfrm>
            <a:off x="4950940" y="2512427"/>
            <a:ext cx="2741476" cy="407773"/>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latin typeface="Consolas" panose="020B0609020204030204" pitchFamily="49" charset="0"/>
              </a:rPr>
              <a:t>DHI.Services.</a:t>
            </a:r>
            <a:r>
              <a:rPr lang="en-US" sz="1600" dirty="0" err="1">
                <a:solidFill>
                  <a:schemeClr val="accent6">
                    <a:lumMod val="40000"/>
                    <a:lumOff val="60000"/>
                  </a:schemeClr>
                </a:solidFill>
                <a:latin typeface="Consolas" panose="020B0609020204030204" pitchFamily="49" charset="0"/>
              </a:rPr>
              <a:t>TimeSeries</a:t>
            </a:r>
            <a:endParaRPr lang="en-US" sz="1600" dirty="0">
              <a:solidFill>
                <a:schemeClr val="accent6">
                  <a:lumMod val="40000"/>
                  <a:lumOff val="60000"/>
                </a:schemeClr>
              </a:solidFill>
              <a:latin typeface="Consolas" panose="020B0609020204030204" pitchFamily="49" charset="0"/>
            </a:endParaRPr>
          </a:p>
        </p:txBody>
      </p:sp>
      <p:sp>
        <p:nvSpPr>
          <p:cNvPr id="5" name="Rectangle 4">
            <a:extLst>
              <a:ext uri="{FF2B5EF4-FFF2-40B4-BE49-F238E27FC236}">
                <a16:creationId xmlns:a16="http://schemas.microsoft.com/office/drawing/2014/main" id="{3A66B05B-0F81-4CCA-857B-10642B78ACC3}"/>
              </a:ext>
            </a:extLst>
          </p:cNvPr>
          <p:cNvSpPr/>
          <p:nvPr/>
        </p:nvSpPr>
        <p:spPr>
          <a:xfrm>
            <a:off x="6096000" y="3958631"/>
            <a:ext cx="2137719" cy="407773"/>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latin typeface="Consolas" panose="020B0609020204030204" pitchFamily="49" charset="0"/>
              </a:rPr>
              <a:t>DHI.Services.</a:t>
            </a:r>
            <a:r>
              <a:rPr lang="en-US" sz="1600" dirty="0" err="1">
                <a:solidFill>
                  <a:schemeClr val="accent6">
                    <a:lumMod val="40000"/>
                    <a:lumOff val="60000"/>
                  </a:schemeClr>
                </a:solidFill>
                <a:latin typeface="Consolas" panose="020B0609020204030204" pitchFamily="49" charset="0"/>
              </a:rPr>
              <a:t>Jobs</a:t>
            </a:r>
            <a:endParaRPr lang="en-US" sz="1600" dirty="0">
              <a:solidFill>
                <a:schemeClr val="accent6">
                  <a:lumMod val="40000"/>
                  <a:lumOff val="60000"/>
                </a:schemeClr>
              </a:solidFill>
              <a:latin typeface="Consolas" panose="020B0609020204030204" pitchFamily="49" charset="0"/>
            </a:endParaRPr>
          </a:p>
        </p:txBody>
      </p:sp>
      <p:grpSp>
        <p:nvGrpSpPr>
          <p:cNvPr id="22" name="Group 21">
            <a:extLst>
              <a:ext uri="{FF2B5EF4-FFF2-40B4-BE49-F238E27FC236}">
                <a16:creationId xmlns:a16="http://schemas.microsoft.com/office/drawing/2014/main" id="{BEAA3C98-4D0D-44EF-9663-18CC3579CA59}"/>
              </a:ext>
            </a:extLst>
          </p:cNvPr>
          <p:cNvGrpSpPr/>
          <p:nvPr/>
        </p:nvGrpSpPr>
        <p:grpSpPr>
          <a:xfrm>
            <a:off x="729049" y="395416"/>
            <a:ext cx="2837173" cy="3225114"/>
            <a:chOff x="729049" y="395416"/>
            <a:chExt cx="2837173" cy="3225114"/>
          </a:xfrm>
        </p:grpSpPr>
        <p:sp>
          <p:nvSpPr>
            <p:cNvPr id="17" name="Oval 16">
              <a:extLst>
                <a:ext uri="{FF2B5EF4-FFF2-40B4-BE49-F238E27FC236}">
                  <a16:creationId xmlns:a16="http://schemas.microsoft.com/office/drawing/2014/main" id="{6667875D-3567-4596-ACCF-196ACE8ED13C}"/>
                </a:ext>
              </a:extLst>
            </p:cNvPr>
            <p:cNvSpPr/>
            <p:nvPr/>
          </p:nvSpPr>
          <p:spPr>
            <a:xfrm rot="2665513">
              <a:off x="729049" y="395416"/>
              <a:ext cx="2837173" cy="3225114"/>
            </a:xfrm>
            <a:prstGeom prst="ellipse">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A4E1E06C-A932-491B-8AA0-29F277CF0FA7}"/>
                </a:ext>
              </a:extLst>
            </p:cNvPr>
            <p:cNvSpPr/>
            <p:nvPr/>
          </p:nvSpPr>
          <p:spPr>
            <a:xfrm>
              <a:off x="1864796" y="1034577"/>
              <a:ext cx="1155693" cy="407773"/>
            </a:xfrm>
            <a:prstGeom prst="rect">
              <a:avLst/>
            </a:prstGeom>
            <a:solidFill>
              <a:srgbClr val="4BAC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latin typeface="Consolas" panose="020B0609020204030204" pitchFamily="49" charset="0"/>
                </a:rPr>
                <a:t>IEntity</a:t>
              </a:r>
              <a:endParaRPr lang="en-US" sz="1600" dirty="0">
                <a:solidFill>
                  <a:schemeClr val="accent6">
                    <a:lumMod val="40000"/>
                    <a:lumOff val="60000"/>
                  </a:schemeClr>
                </a:solidFill>
                <a:latin typeface="Consolas" panose="020B0609020204030204" pitchFamily="49" charset="0"/>
              </a:endParaRPr>
            </a:p>
          </p:txBody>
        </p:sp>
        <p:sp>
          <p:nvSpPr>
            <p:cNvPr id="7" name="Rectangle 6">
              <a:extLst>
                <a:ext uri="{FF2B5EF4-FFF2-40B4-BE49-F238E27FC236}">
                  <a16:creationId xmlns:a16="http://schemas.microsoft.com/office/drawing/2014/main" id="{0F4E9A1A-CACF-4D56-98C0-61BFA289A883}"/>
                </a:ext>
              </a:extLst>
            </p:cNvPr>
            <p:cNvSpPr/>
            <p:nvPr/>
          </p:nvSpPr>
          <p:spPr>
            <a:xfrm>
              <a:off x="1248210" y="1737221"/>
              <a:ext cx="1637226" cy="407773"/>
            </a:xfrm>
            <a:prstGeom prst="rect">
              <a:avLst/>
            </a:prstGeom>
            <a:solidFill>
              <a:srgbClr val="4BAC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latin typeface="Consolas" panose="020B0609020204030204" pitchFamily="49" charset="0"/>
                </a:rPr>
                <a:t>IRepository</a:t>
              </a:r>
              <a:endParaRPr lang="en-US" sz="1600" dirty="0">
                <a:solidFill>
                  <a:schemeClr val="accent6">
                    <a:lumMod val="40000"/>
                    <a:lumOff val="60000"/>
                  </a:schemeClr>
                </a:solidFill>
                <a:latin typeface="Consolas" panose="020B0609020204030204" pitchFamily="49" charset="0"/>
              </a:endParaRPr>
            </a:p>
          </p:txBody>
        </p:sp>
        <p:sp>
          <p:nvSpPr>
            <p:cNvPr id="9" name="Rectangle 8">
              <a:extLst>
                <a:ext uri="{FF2B5EF4-FFF2-40B4-BE49-F238E27FC236}">
                  <a16:creationId xmlns:a16="http://schemas.microsoft.com/office/drawing/2014/main" id="{ED77D945-278C-4C17-8044-DFF1D23FC4B7}"/>
                </a:ext>
              </a:extLst>
            </p:cNvPr>
            <p:cNvSpPr/>
            <p:nvPr/>
          </p:nvSpPr>
          <p:spPr>
            <a:xfrm>
              <a:off x="1253947" y="2483830"/>
              <a:ext cx="1336756" cy="407773"/>
            </a:xfrm>
            <a:prstGeom prst="rect">
              <a:avLst/>
            </a:prstGeom>
            <a:solidFill>
              <a:srgbClr val="4BAC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latin typeface="Consolas" panose="020B0609020204030204" pitchFamily="49" charset="0"/>
                </a:rPr>
                <a:t>IService</a:t>
              </a:r>
              <a:endParaRPr lang="en-US" sz="1600" dirty="0">
                <a:solidFill>
                  <a:schemeClr val="accent6">
                    <a:lumMod val="40000"/>
                    <a:lumOff val="60000"/>
                  </a:schemeClr>
                </a:solidFill>
                <a:latin typeface="Consolas" panose="020B0609020204030204" pitchFamily="49" charset="0"/>
              </a:endParaRPr>
            </a:p>
          </p:txBody>
        </p:sp>
        <p:sp>
          <p:nvSpPr>
            <p:cNvPr id="18" name="TextBox 17">
              <a:extLst>
                <a:ext uri="{FF2B5EF4-FFF2-40B4-BE49-F238E27FC236}">
                  <a16:creationId xmlns:a16="http://schemas.microsoft.com/office/drawing/2014/main" id="{D09980E6-E957-4F26-9E6E-DB551868CE99}"/>
                </a:ext>
              </a:extLst>
            </p:cNvPr>
            <p:cNvSpPr txBox="1"/>
            <p:nvPr/>
          </p:nvSpPr>
          <p:spPr>
            <a:xfrm>
              <a:off x="1922325" y="596079"/>
              <a:ext cx="612668" cy="369332"/>
            </a:xfrm>
            <a:prstGeom prst="rect">
              <a:avLst/>
            </a:prstGeom>
            <a:noFill/>
          </p:spPr>
          <p:txBody>
            <a:bodyPr wrap="none" rtlCol="0">
              <a:spAutoFit/>
            </a:bodyPr>
            <a:lstStyle/>
            <a:p>
              <a:r>
                <a:rPr lang="da-DK" dirty="0">
                  <a:solidFill>
                    <a:schemeClr val="tx2"/>
                  </a:solidFill>
                </a:rPr>
                <a:t>DDD</a:t>
              </a:r>
              <a:endParaRPr lang="en-US" dirty="0">
                <a:solidFill>
                  <a:schemeClr val="tx2"/>
                </a:solidFill>
              </a:endParaRPr>
            </a:p>
          </p:txBody>
        </p:sp>
      </p:grpSp>
      <p:grpSp>
        <p:nvGrpSpPr>
          <p:cNvPr id="28" name="Group 27">
            <a:extLst>
              <a:ext uri="{FF2B5EF4-FFF2-40B4-BE49-F238E27FC236}">
                <a16:creationId xmlns:a16="http://schemas.microsoft.com/office/drawing/2014/main" id="{25000331-E62B-49AE-871E-6488E827BFFC}"/>
              </a:ext>
            </a:extLst>
          </p:cNvPr>
          <p:cNvGrpSpPr/>
          <p:nvPr/>
        </p:nvGrpSpPr>
        <p:grpSpPr>
          <a:xfrm>
            <a:off x="8060919" y="164024"/>
            <a:ext cx="3676402" cy="2977996"/>
            <a:chOff x="8060919" y="164024"/>
            <a:chExt cx="3676402" cy="2977996"/>
          </a:xfrm>
        </p:grpSpPr>
        <p:sp>
          <p:nvSpPr>
            <p:cNvPr id="23" name="Oval 22">
              <a:extLst>
                <a:ext uri="{FF2B5EF4-FFF2-40B4-BE49-F238E27FC236}">
                  <a16:creationId xmlns:a16="http://schemas.microsoft.com/office/drawing/2014/main" id="{23BFB8D2-E864-4BFB-B491-E2AB2BA80245}"/>
                </a:ext>
              </a:extLst>
            </p:cNvPr>
            <p:cNvSpPr/>
            <p:nvPr/>
          </p:nvSpPr>
          <p:spPr>
            <a:xfrm rot="17143475">
              <a:off x="8410122" y="-185179"/>
              <a:ext cx="2977996" cy="3676402"/>
            </a:xfrm>
            <a:prstGeom prst="ellipse">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1A575D60-6981-47EA-80F0-91AB79F7F0B5}"/>
                </a:ext>
              </a:extLst>
            </p:cNvPr>
            <p:cNvSpPr/>
            <p:nvPr/>
          </p:nvSpPr>
          <p:spPr>
            <a:xfrm>
              <a:off x="8808735" y="1466434"/>
              <a:ext cx="2621355" cy="407773"/>
            </a:xfrm>
            <a:prstGeom prst="rect">
              <a:avLst/>
            </a:prstGeom>
            <a:solidFill>
              <a:srgbClr val="4BAC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latin typeface="Consolas" panose="020B0609020204030204" pitchFamily="49" charset="0"/>
                </a:rPr>
                <a:t>ICloudInstanceHandler</a:t>
              </a:r>
              <a:endParaRPr lang="en-US" sz="1600" dirty="0">
                <a:solidFill>
                  <a:schemeClr val="accent6">
                    <a:lumMod val="40000"/>
                    <a:lumOff val="60000"/>
                  </a:schemeClr>
                </a:solidFill>
                <a:latin typeface="Consolas" panose="020B0609020204030204" pitchFamily="49" charset="0"/>
              </a:endParaRPr>
            </a:p>
          </p:txBody>
        </p:sp>
        <p:sp>
          <p:nvSpPr>
            <p:cNvPr id="14" name="Rectangle 13">
              <a:extLst>
                <a:ext uri="{FF2B5EF4-FFF2-40B4-BE49-F238E27FC236}">
                  <a16:creationId xmlns:a16="http://schemas.microsoft.com/office/drawing/2014/main" id="{A865A6DA-48ED-4D81-9B1A-CA2F4848BAB7}"/>
                </a:ext>
              </a:extLst>
            </p:cNvPr>
            <p:cNvSpPr/>
            <p:nvPr/>
          </p:nvSpPr>
          <p:spPr>
            <a:xfrm>
              <a:off x="8961133" y="2175367"/>
              <a:ext cx="1950643" cy="407773"/>
            </a:xfrm>
            <a:prstGeom prst="rect">
              <a:avLst/>
            </a:prstGeom>
            <a:solidFill>
              <a:srgbClr val="4BAC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latin typeface="Consolas" panose="020B0609020204030204" pitchFamily="49" charset="0"/>
                </a:rPr>
                <a:t>ILoadBalancer</a:t>
              </a:r>
              <a:endParaRPr lang="en-US" sz="1600" dirty="0">
                <a:solidFill>
                  <a:schemeClr val="accent6">
                    <a:lumMod val="40000"/>
                    <a:lumOff val="60000"/>
                  </a:schemeClr>
                </a:solidFill>
                <a:latin typeface="Consolas" panose="020B0609020204030204" pitchFamily="49" charset="0"/>
              </a:endParaRPr>
            </a:p>
          </p:txBody>
        </p:sp>
        <p:sp>
          <p:nvSpPr>
            <p:cNvPr id="15" name="Rectangle 14">
              <a:extLst>
                <a:ext uri="{FF2B5EF4-FFF2-40B4-BE49-F238E27FC236}">
                  <a16:creationId xmlns:a16="http://schemas.microsoft.com/office/drawing/2014/main" id="{8820059D-8657-4B10-9119-BE00F9136117}"/>
                </a:ext>
              </a:extLst>
            </p:cNvPr>
            <p:cNvSpPr/>
            <p:nvPr/>
          </p:nvSpPr>
          <p:spPr>
            <a:xfrm>
              <a:off x="8618046" y="790329"/>
              <a:ext cx="1175616" cy="407773"/>
            </a:xfrm>
            <a:prstGeom prst="rect">
              <a:avLst/>
            </a:prstGeom>
            <a:solidFill>
              <a:srgbClr val="4BAC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latin typeface="Consolas" panose="020B0609020204030204" pitchFamily="49" charset="0"/>
                </a:rPr>
                <a:t>IWorker</a:t>
              </a:r>
              <a:endParaRPr lang="en-US" sz="1600" dirty="0">
                <a:solidFill>
                  <a:schemeClr val="accent6">
                    <a:lumMod val="40000"/>
                    <a:lumOff val="60000"/>
                  </a:schemeClr>
                </a:solidFill>
                <a:latin typeface="Consolas" panose="020B0609020204030204" pitchFamily="49" charset="0"/>
              </a:endParaRPr>
            </a:p>
          </p:txBody>
        </p:sp>
        <p:sp>
          <p:nvSpPr>
            <p:cNvPr id="20" name="TextBox 19">
              <a:extLst>
                <a:ext uri="{FF2B5EF4-FFF2-40B4-BE49-F238E27FC236}">
                  <a16:creationId xmlns:a16="http://schemas.microsoft.com/office/drawing/2014/main" id="{B8C390CD-5BDB-49D2-86AE-6272CA493C70}"/>
                </a:ext>
              </a:extLst>
            </p:cNvPr>
            <p:cNvSpPr txBox="1"/>
            <p:nvPr/>
          </p:nvSpPr>
          <p:spPr>
            <a:xfrm>
              <a:off x="8961133" y="337331"/>
              <a:ext cx="1468992" cy="369332"/>
            </a:xfrm>
            <a:prstGeom prst="rect">
              <a:avLst/>
            </a:prstGeom>
            <a:noFill/>
          </p:spPr>
          <p:txBody>
            <a:bodyPr wrap="none" rtlCol="0">
              <a:spAutoFit/>
            </a:bodyPr>
            <a:lstStyle/>
            <a:p>
              <a:r>
                <a:rPr lang="en-US" dirty="0">
                  <a:solidFill>
                    <a:schemeClr val="tx2"/>
                  </a:solidFill>
                </a:rPr>
                <a:t>Job Execution</a:t>
              </a:r>
            </a:p>
          </p:txBody>
        </p:sp>
      </p:grpSp>
      <p:grpSp>
        <p:nvGrpSpPr>
          <p:cNvPr id="27" name="Group 26">
            <a:extLst>
              <a:ext uri="{FF2B5EF4-FFF2-40B4-BE49-F238E27FC236}">
                <a16:creationId xmlns:a16="http://schemas.microsoft.com/office/drawing/2014/main" id="{30499DDB-AF1D-4F54-8A75-7A0D692E9472}"/>
              </a:ext>
            </a:extLst>
          </p:cNvPr>
          <p:cNvGrpSpPr/>
          <p:nvPr/>
        </p:nvGrpSpPr>
        <p:grpSpPr>
          <a:xfrm>
            <a:off x="8099378" y="3827576"/>
            <a:ext cx="3729276" cy="2652283"/>
            <a:chOff x="8099378" y="3827576"/>
            <a:chExt cx="3729276" cy="2652283"/>
          </a:xfrm>
        </p:grpSpPr>
        <p:sp>
          <p:nvSpPr>
            <p:cNvPr id="25" name="Oval 24">
              <a:extLst>
                <a:ext uri="{FF2B5EF4-FFF2-40B4-BE49-F238E27FC236}">
                  <a16:creationId xmlns:a16="http://schemas.microsoft.com/office/drawing/2014/main" id="{EEC43114-60A3-4E03-8B56-558DB7E8D868}"/>
                </a:ext>
              </a:extLst>
            </p:cNvPr>
            <p:cNvSpPr/>
            <p:nvPr/>
          </p:nvSpPr>
          <p:spPr>
            <a:xfrm rot="4647751">
              <a:off x="8637874" y="3289080"/>
              <a:ext cx="2652283" cy="3729276"/>
            </a:xfrm>
            <a:prstGeom prst="ellipse">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FF4C68E-3E83-4767-BD66-BCB4E6092C45}"/>
                </a:ext>
              </a:extLst>
            </p:cNvPr>
            <p:cNvSpPr/>
            <p:nvPr/>
          </p:nvSpPr>
          <p:spPr>
            <a:xfrm>
              <a:off x="8889094" y="4529327"/>
              <a:ext cx="2191264" cy="407773"/>
            </a:xfrm>
            <a:prstGeom prst="rect">
              <a:avLst/>
            </a:prstGeom>
            <a:solidFill>
              <a:srgbClr val="4BAC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latin typeface="Consolas" panose="020B0609020204030204" pitchFamily="49" charset="0"/>
                </a:rPr>
                <a:t>IOtpAuthenticator</a:t>
              </a:r>
              <a:endParaRPr lang="en-US" sz="1600" dirty="0">
                <a:solidFill>
                  <a:schemeClr val="accent6">
                    <a:lumMod val="40000"/>
                    <a:lumOff val="60000"/>
                  </a:schemeClr>
                </a:solidFill>
                <a:latin typeface="Consolas" panose="020B0609020204030204" pitchFamily="49" charset="0"/>
              </a:endParaRPr>
            </a:p>
          </p:txBody>
        </p:sp>
        <p:sp>
          <p:nvSpPr>
            <p:cNvPr id="16" name="Rectangle 15">
              <a:extLst>
                <a:ext uri="{FF2B5EF4-FFF2-40B4-BE49-F238E27FC236}">
                  <a16:creationId xmlns:a16="http://schemas.microsoft.com/office/drawing/2014/main" id="{4BF0151C-1443-494F-B08F-53AB211C058B}"/>
                </a:ext>
              </a:extLst>
            </p:cNvPr>
            <p:cNvSpPr/>
            <p:nvPr/>
          </p:nvSpPr>
          <p:spPr>
            <a:xfrm>
              <a:off x="8445260" y="5274114"/>
              <a:ext cx="2804312" cy="407773"/>
            </a:xfrm>
            <a:prstGeom prst="rect">
              <a:avLst/>
            </a:prstGeom>
            <a:solidFill>
              <a:srgbClr val="4BAC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latin typeface="Consolas" panose="020B0609020204030204" pitchFamily="49" charset="0"/>
                </a:rPr>
                <a:t>IAuthenticationProvider</a:t>
              </a:r>
              <a:endParaRPr lang="en-US" sz="1600" dirty="0">
                <a:solidFill>
                  <a:schemeClr val="accent6">
                    <a:lumMod val="40000"/>
                    <a:lumOff val="60000"/>
                  </a:schemeClr>
                </a:solidFill>
                <a:latin typeface="Consolas" panose="020B0609020204030204" pitchFamily="49" charset="0"/>
              </a:endParaRPr>
            </a:p>
          </p:txBody>
        </p:sp>
        <p:sp>
          <p:nvSpPr>
            <p:cNvPr id="21" name="TextBox 20">
              <a:extLst>
                <a:ext uri="{FF2B5EF4-FFF2-40B4-BE49-F238E27FC236}">
                  <a16:creationId xmlns:a16="http://schemas.microsoft.com/office/drawing/2014/main" id="{DB01A0ED-F201-454A-B2C7-E34BD92D5A5B}"/>
                </a:ext>
              </a:extLst>
            </p:cNvPr>
            <p:cNvSpPr txBox="1"/>
            <p:nvPr/>
          </p:nvSpPr>
          <p:spPr>
            <a:xfrm>
              <a:off x="9637595" y="4005251"/>
              <a:ext cx="939681" cy="369332"/>
            </a:xfrm>
            <a:prstGeom prst="rect">
              <a:avLst/>
            </a:prstGeom>
            <a:noFill/>
          </p:spPr>
          <p:txBody>
            <a:bodyPr wrap="none" rtlCol="0">
              <a:spAutoFit/>
            </a:bodyPr>
            <a:lstStyle/>
            <a:p>
              <a:r>
                <a:rPr lang="da-DK" dirty="0">
                  <a:solidFill>
                    <a:schemeClr val="tx2"/>
                  </a:solidFill>
                </a:rPr>
                <a:t>Security</a:t>
              </a:r>
              <a:endParaRPr lang="en-US" dirty="0">
                <a:solidFill>
                  <a:schemeClr val="tx2"/>
                </a:solidFill>
              </a:endParaRPr>
            </a:p>
          </p:txBody>
        </p:sp>
      </p:grpSp>
      <p:grpSp>
        <p:nvGrpSpPr>
          <p:cNvPr id="26" name="Group 25">
            <a:extLst>
              <a:ext uri="{FF2B5EF4-FFF2-40B4-BE49-F238E27FC236}">
                <a16:creationId xmlns:a16="http://schemas.microsoft.com/office/drawing/2014/main" id="{643E3545-3363-4F0F-BAAB-8B52DC813538}"/>
              </a:ext>
            </a:extLst>
          </p:cNvPr>
          <p:cNvGrpSpPr/>
          <p:nvPr/>
        </p:nvGrpSpPr>
        <p:grpSpPr>
          <a:xfrm>
            <a:off x="1277505" y="3770639"/>
            <a:ext cx="2513621" cy="2778468"/>
            <a:chOff x="1277505" y="3770639"/>
            <a:chExt cx="2513621" cy="2778468"/>
          </a:xfrm>
        </p:grpSpPr>
        <p:sp>
          <p:nvSpPr>
            <p:cNvPr id="24" name="Oval 23">
              <a:extLst>
                <a:ext uri="{FF2B5EF4-FFF2-40B4-BE49-F238E27FC236}">
                  <a16:creationId xmlns:a16="http://schemas.microsoft.com/office/drawing/2014/main" id="{6D4B14AE-896B-4EAB-88A4-A244562B998C}"/>
                </a:ext>
              </a:extLst>
            </p:cNvPr>
            <p:cNvSpPr/>
            <p:nvPr/>
          </p:nvSpPr>
          <p:spPr>
            <a:xfrm rot="19828186">
              <a:off x="1277505" y="3770639"/>
              <a:ext cx="2513621" cy="2778468"/>
            </a:xfrm>
            <a:prstGeom prst="ellipse">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EFFB14C-D452-4037-AE53-633D13315218}"/>
                </a:ext>
              </a:extLst>
            </p:cNvPr>
            <p:cNvSpPr/>
            <p:nvPr/>
          </p:nvSpPr>
          <p:spPr>
            <a:xfrm>
              <a:off x="1945025" y="5345134"/>
              <a:ext cx="1584877" cy="407773"/>
            </a:xfrm>
            <a:prstGeom prst="rect">
              <a:avLst/>
            </a:prstGeom>
            <a:solidFill>
              <a:srgbClr val="4BAC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latin typeface="Consolas" panose="020B0609020204030204" pitchFamily="49" charset="0"/>
                </a:rPr>
                <a:t>ILogReader</a:t>
              </a:r>
              <a:endParaRPr lang="en-US" sz="1600" dirty="0">
                <a:solidFill>
                  <a:schemeClr val="accent6">
                    <a:lumMod val="40000"/>
                    <a:lumOff val="60000"/>
                  </a:schemeClr>
                </a:solidFill>
                <a:latin typeface="Consolas" panose="020B0609020204030204" pitchFamily="49" charset="0"/>
              </a:endParaRPr>
            </a:p>
          </p:txBody>
        </p:sp>
        <p:sp>
          <p:nvSpPr>
            <p:cNvPr id="11" name="Rectangle 10">
              <a:extLst>
                <a:ext uri="{FF2B5EF4-FFF2-40B4-BE49-F238E27FC236}">
                  <a16:creationId xmlns:a16="http://schemas.microsoft.com/office/drawing/2014/main" id="{4B33911D-F42F-44E2-8AB5-35BEEC1A7B19}"/>
                </a:ext>
              </a:extLst>
            </p:cNvPr>
            <p:cNvSpPr/>
            <p:nvPr/>
          </p:nvSpPr>
          <p:spPr>
            <a:xfrm>
              <a:off x="1516632" y="4620074"/>
              <a:ext cx="1584877" cy="407773"/>
            </a:xfrm>
            <a:prstGeom prst="rect">
              <a:avLst/>
            </a:prstGeom>
            <a:solidFill>
              <a:srgbClr val="4BAC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latin typeface="Consolas" panose="020B0609020204030204" pitchFamily="49" charset="0"/>
                </a:rPr>
                <a:t>ILogWriter</a:t>
              </a:r>
              <a:endParaRPr lang="en-US" sz="1600" dirty="0">
                <a:solidFill>
                  <a:schemeClr val="accent6">
                    <a:lumMod val="40000"/>
                    <a:lumOff val="60000"/>
                  </a:schemeClr>
                </a:solidFill>
                <a:latin typeface="Consolas" panose="020B0609020204030204" pitchFamily="49" charset="0"/>
              </a:endParaRPr>
            </a:p>
          </p:txBody>
        </p:sp>
        <p:sp>
          <p:nvSpPr>
            <p:cNvPr id="19" name="TextBox 18">
              <a:extLst>
                <a:ext uri="{FF2B5EF4-FFF2-40B4-BE49-F238E27FC236}">
                  <a16:creationId xmlns:a16="http://schemas.microsoft.com/office/drawing/2014/main" id="{6509AA99-D08C-4341-8B39-B9CE7A9C5D55}"/>
                </a:ext>
              </a:extLst>
            </p:cNvPr>
            <p:cNvSpPr txBox="1"/>
            <p:nvPr/>
          </p:nvSpPr>
          <p:spPr>
            <a:xfrm>
              <a:off x="1791544" y="4034290"/>
              <a:ext cx="908134" cy="369332"/>
            </a:xfrm>
            <a:prstGeom prst="rect">
              <a:avLst/>
            </a:prstGeom>
            <a:noFill/>
          </p:spPr>
          <p:txBody>
            <a:bodyPr wrap="none" rtlCol="0">
              <a:spAutoFit/>
            </a:bodyPr>
            <a:lstStyle/>
            <a:p>
              <a:r>
                <a:rPr lang="en-US" dirty="0">
                  <a:solidFill>
                    <a:schemeClr val="tx2"/>
                  </a:solidFill>
                </a:rPr>
                <a:t>Logging</a:t>
              </a:r>
            </a:p>
          </p:txBody>
        </p:sp>
      </p:grpSp>
      <p:grpSp>
        <p:nvGrpSpPr>
          <p:cNvPr id="2" name="Group 1">
            <a:extLst>
              <a:ext uri="{FF2B5EF4-FFF2-40B4-BE49-F238E27FC236}">
                <a16:creationId xmlns:a16="http://schemas.microsoft.com/office/drawing/2014/main" id="{A566A582-228D-414B-BE7E-282614AA1788}"/>
              </a:ext>
            </a:extLst>
          </p:cNvPr>
          <p:cNvGrpSpPr/>
          <p:nvPr/>
        </p:nvGrpSpPr>
        <p:grpSpPr>
          <a:xfrm>
            <a:off x="2945381" y="2969189"/>
            <a:ext cx="5486212" cy="1964524"/>
            <a:chOff x="2945381" y="2969189"/>
            <a:chExt cx="5486212" cy="1964524"/>
          </a:xfrm>
        </p:grpSpPr>
        <p:sp>
          <p:nvSpPr>
            <p:cNvPr id="29" name="Arrow: Right 28">
              <a:extLst>
                <a:ext uri="{FF2B5EF4-FFF2-40B4-BE49-F238E27FC236}">
                  <a16:creationId xmlns:a16="http://schemas.microsoft.com/office/drawing/2014/main" id="{C7D6AE2E-4FB2-4B76-9162-CD0A9FD77D5E}"/>
                </a:ext>
              </a:extLst>
            </p:cNvPr>
            <p:cNvSpPr/>
            <p:nvPr/>
          </p:nvSpPr>
          <p:spPr>
            <a:xfrm rot="19988535">
              <a:off x="3511480" y="4325849"/>
              <a:ext cx="747334" cy="407773"/>
            </a:xfrm>
            <a:prstGeom prst="rightArrow">
              <a:avLst/>
            </a:prstGeom>
            <a:solidFill>
              <a:srgbClr val="4BACC6"/>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1" name="Arrow: Right 30">
              <a:extLst>
                <a:ext uri="{FF2B5EF4-FFF2-40B4-BE49-F238E27FC236}">
                  <a16:creationId xmlns:a16="http://schemas.microsoft.com/office/drawing/2014/main" id="{19F67C13-F8EB-4C14-8970-AAC9BAB8A584}"/>
                </a:ext>
              </a:extLst>
            </p:cNvPr>
            <p:cNvSpPr/>
            <p:nvPr/>
          </p:nvSpPr>
          <p:spPr>
            <a:xfrm rot="2378147">
              <a:off x="2945381" y="2969189"/>
              <a:ext cx="1466068" cy="407773"/>
            </a:xfrm>
            <a:prstGeom prst="rightArrow">
              <a:avLst/>
            </a:prstGeom>
            <a:solidFill>
              <a:srgbClr val="4BACC6"/>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2" name="Arrow: Right 31">
              <a:extLst>
                <a:ext uri="{FF2B5EF4-FFF2-40B4-BE49-F238E27FC236}">
                  <a16:creationId xmlns:a16="http://schemas.microsoft.com/office/drawing/2014/main" id="{1FC8756C-C171-444A-8A35-7C9B8356705D}"/>
                </a:ext>
              </a:extLst>
            </p:cNvPr>
            <p:cNvSpPr/>
            <p:nvPr/>
          </p:nvSpPr>
          <p:spPr>
            <a:xfrm rot="11670895">
              <a:off x="5431216" y="4525940"/>
              <a:ext cx="3000377" cy="407773"/>
            </a:xfrm>
            <a:prstGeom prst="rightArrow">
              <a:avLst/>
            </a:prstGeom>
            <a:solidFill>
              <a:srgbClr val="4BACC6"/>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grpSp>
      <p:sp>
        <p:nvSpPr>
          <p:cNvPr id="33" name="Arrow: Right 32">
            <a:extLst>
              <a:ext uri="{FF2B5EF4-FFF2-40B4-BE49-F238E27FC236}">
                <a16:creationId xmlns:a16="http://schemas.microsoft.com/office/drawing/2014/main" id="{AF3F4FD4-D97A-4F66-8618-BBEFDAC6411A}"/>
              </a:ext>
            </a:extLst>
          </p:cNvPr>
          <p:cNvSpPr/>
          <p:nvPr/>
        </p:nvSpPr>
        <p:spPr>
          <a:xfrm rot="7598708">
            <a:off x="6973887" y="2798054"/>
            <a:ext cx="2081391" cy="407773"/>
          </a:xfrm>
          <a:prstGeom prst="rightArrow">
            <a:avLst/>
          </a:prstGeom>
          <a:solidFill>
            <a:srgbClr val="4BACC6"/>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5793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500"/>
                                        <p:tgtEl>
                                          <p:spTgt spid="2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500"/>
                                        <p:tgtEl>
                                          <p:spTgt spid="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par>
                                <p:cTn id="34" presetID="10" presetClass="entr" presetSubtype="0" fill="hold" nodeType="with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fade">
                                      <p:cBhvr>
                                        <p:cTn id="36" dur="500"/>
                                        <p:tgtEl>
                                          <p:spTgt spid="2"/>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3"/>
                                        </p:tgtEl>
                                        <p:attrNameLst>
                                          <p:attrName>style.visibility</p:attrName>
                                        </p:attrNameLst>
                                      </p:cBhvr>
                                      <p:to>
                                        <p:strVal val="visible"/>
                                      </p:to>
                                    </p:set>
                                    <p:animEffect transition="in" filter="fade">
                                      <p:cBhvr>
                                        <p:cTn id="41" dur="500"/>
                                        <p:tgtEl>
                                          <p:spTgt spid="33"/>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xit" presetSubtype="0" fill="hold" nodeType="clickEffect">
                                  <p:stCondLst>
                                    <p:cond delay="0"/>
                                  </p:stCondLst>
                                  <p:childTnLst>
                                    <p:set>
                                      <p:cBhvr>
                                        <p:cTn id="45" dur="1" fill="hold">
                                          <p:stCondLst>
                                            <p:cond delay="0"/>
                                          </p:stCondLst>
                                        </p:cTn>
                                        <p:tgtEl>
                                          <p:spTgt spid="22"/>
                                        </p:tgtEl>
                                        <p:attrNameLst>
                                          <p:attrName>style.visibility</p:attrName>
                                        </p:attrNameLst>
                                      </p:cBhvr>
                                      <p:to>
                                        <p:strVal val="hidden"/>
                                      </p:to>
                                    </p:set>
                                  </p:childTnLst>
                                </p:cTn>
                              </p:par>
                              <p:par>
                                <p:cTn id="46" presetID="1" presetClass="exit" presetSubtype="0" fill="hold" nodeType="withEffect">
                                  <p:stCondLst>
                                    <p:cond delay="0"/>
                                  </p:stCondLst>
                                  <p:childTnLst>
                                    <p:set>
                                      <p:cBhvr>
                                        <p:cTn id="47" dur="1" fill="hold">
                                          <p:stCondLst>
                                            <p:cond delay="0"/>
                                          </p:stCondLst>
                                        </p:cTn>
                                        <p:tgtEl>
                                          <p:spTgt spid="26"/>
                                        </p:tgtEl>
                                        <p:attrNameLst>
                                          <p:attrName>style.visibility</p:attrName>
                                        </p:attrNameLst>
                                      </p:cBhvr>
                                      <p:to>
                                        <p:strVal val="hidden"/>
                                      </p:to>
                                    </p:set>
                                  </p:childTnLst>
                                </p:cTn>
                              </p:par>
                              <p:par>
                                <p:cTn id="48" presetID="1" presetClass="exit" presetSubtype="0" fill="hold" nodeType="withEffect">
                                  <p:stCondLst>
                                    <p:cond delay="0"/>
                                  </p:stCondLst>
                                  <p:childTnLst>
                                    <p:set>
                                      <p:cBhvr>
                                        <p:cTn id="49" dur="1" fill="hold">
                                          <p:stCondLst>
                                            <p:cond delay="0"/>
                                          </p:stCondLst>
                                        </p:cTn>
                                        <p:tgtEl>
                                          <p:spTgt spid="28"/>
                                        </p:tgtEl>
                                        <p:attrNameLst>
                                          <p:attrName>style.visibility</p:attrName>
                                        </p:attrNameLst>
                                      </p:cBhvr>
                                      <p:to>
                                        <p:strVal val="hidden"/>
                                      </p:to>
                                    </p:set>
                                  </p:childTnLst>
                                </p:cTn>
                              </p:par>
                              <p:par>
                                <p:cTn id="50" presetID="1" presetClass="exit" presetSubtype="0" fill="hold" nodeType="withEffect">
                                  <p:stCondLst>
                                    <p:cond delay="0"/>
                                  </p:stCondLst>
                                  <p:childTnLst>
                                    <p:set>
                                      <p:cBhvr>
                                        <p:cTn id="51" dur="1" fill="hold">
                                          <p:stCondLst>
                                            <p:cond delay="0"/>
                                          </p:stCondLst>
                                        </p:cTn>
                                        <p:tgtEl>
                                          <p:spTgt spid="27"/>
                                        </p:tgtEl>
                                        <p:attrNameLst>
                                          <p:attrName>style.visibility</p:attrName>
                                        </p:attrNameLst>
                                      </p:cBhvr>
                                      <p:to>
                                        <p:strVal val="hidden"/>
                                      </p:to>
                                    </p:set>
                                  </p:childTnLst>
                                </p:cTn>
                              </p:par>
                              <p:par>
                                <p:cTn id="52" presetID="1" presetClass="exit" presetSubtype="0" fill="hold" nodeType="withEffect">
                                  <p:stCondLst>
                                    <p:cond delay="0"/>
                                  </p:stCondLst>
                                  <p:childTnLst>
                                    <p:set>
                                      <p:cBhvr>
                                        <p:cTn id="53" dur="1" fill="hold">
                                          <p:stCondLst>
                                            <p:cond delay="0"/>
                                          </p:stCondLst>
                                        </p:cTn>
                                        <p:tgtEl>
                                          <p:spTgt spid="2"/>
                                        </p:tgtEl>
                                        <p:attrNameLst>
                                          <p:attrName>style.visibility</p:attrName>
                                        </p:attrNameLst>
                                      </p:cBhvr>
                                      <p:to>
                                        <p:strVal val="hidden"/>
                                      </p:to>
                                    </p:set>
                                  </p:childTnLst>
                                </p:cTn>
                              </p:par>
                            </p:childTnLst>
                          </p:cTn>
                        </p:par>
                        <p:par>
                          <p:cTn id="54" fill="hold">
                            <p:stCondLst>
                              <p:cond delay="0"/>
                            </p:stCondLst>
                            <p:childTnLst>
                              <p:par>
                                <p:cTn id="55" presetID="1" presetClass="exit" presetSubtype="0" fill="hold" grpId="1" nodeType="afterEffect">
                                  <p:stCondLst>
                                    <p:cond delay="0"/>
                                  </p:stCondLst>
                                  <p:childTnLst>
                                    <p:set>
                                      <p:cBhvr>
                                        <p:cTn id="56" dur="1" fill="hold">
                                          <p:stCondLst>
                                            <p:cond delay="0"/>
                                          </p:stCondLst>
                                        </p:cTn>
                                        <p:tgtEl>
                                          <p:spTgt spid="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33" grpId="0" animBg="1"/>
      <p:bldP spid="33"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D748366-D1F4-B298-617B-8CCF49A44B98}"/>
              </a:ext>
            </a:extLst>
          </p:cNvPr>
          <p:cNvPicPr>
            <a:picLocks noChangeAspect="1"/>
          </p:cNvPicPr>
          <p:nvPr/>
        </p:nvPicPr>
        <p:blipFill>
          <a:blip r:embed="rId3"/>
          <a:stretch>
            <a:fillRect/>
          </a:stretch>
        </p:blipFill>
        <p:spPr>
          <a:xfrm>
            <a:off x="1444917" y="1679510"/>
            <a:ext cx="9227747" cy="3470987"/>
          </a:xfrm>
          <a:prstGeom prst="rect">
            <a:avLst/>
          </a:prstGeom>
        </p:spPr>
      </p:pic>
    </p:spTree>
    <p:extLst>
      <p:ext uri="{BB962C8B-B14F-4D97-AF65-F5344CB8AC3E}">
        <p14:creationId xmlns:p14="http://schemas.microsoft.com/office/powerpoint/2010/main" val="34234067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2B0BC5-D75C-482F-AAE9-C5CF3A1C0727}"/>
              </a:ext>
            </a:extLst>
          </p:cNvPr>
          <p:cNvSpPr/>
          <p:nvPr/>
        </p:nvSpPr>
        <p:spPr>
          <a:xfrm>
            <a:off x="580767" y="5461686"/>
            <a:ext cx="3768811" cy="407773"/>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latin typeface="Consolas" panose="020B0609020204030204" pitchFamily="49" charset="0"/>
              </a:rPr>
              <a:t>DHI.Services.Provider.</a:t>
            </a:r>
            <a:r>
              <a:rPr lang="en-US" sz="1600" dirty="0" err="1">
                <a:solidFill>
                  <a:schemeClr val="accent6">
                    <a:lumMod val="40000"/>
                    <a:lumOff val="60000"/>
                  </a:schemeClr>
                </a:solidFill>
                <a:latin typeface="Consolas" panose="020B0609020204030204" pitchFamily="49" charset="0"/>
              </a:rPr>
              <a:t>MIKECore</a:t>
            </a:r>
            <a:endParaRPr lang="en-US" sz="1600" dirty="0">
              <a:solidFill>
                <a:schemeClr val="accent6">
                  <a:lumMod val="40000"/>
                  <a:lumOff val="6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DE1FE167-7930-4F44-82BF-AC603ABCDDB8}"/>
              </a:ext>
            </a:extLst>
          </p:cNvPr>
          <p:cNvSpPr/>
          <p:nvPr/>
        </p:nvSpPr>
        <p:spPr>
          <a:xfrm>
            <a:off x="4159559" y="6141307"/>
            <a:ext cx="3872881" cy="407773"/>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latin typeface="Consolas" panose="020B0609020204030204" pitchFamily="49" charset="0"/>
              </a:rPr>
              <a:t>DHI.Services.Provider.</a:t>
            </a:r>
            <a:r>
              <a:rPr lang="en-US" sz="1600" dirty="0" err="1">
                <a:solidFill>
                  <a:schemeClr val="accent6">
                    <a:lumMod val="40000"/>
                    <a:lumOff val="60000"/>
                  </a:schemeClr>
                </a:solidFill>
                <a:latin typeface="Consolas" panose="020B0609020204030204" pitchFamily="49" charset="0"/>
              </a:rPr>
              <a:t>PostgreSQL</a:t>
            </a:r>
            <a:endParaRPr lang="en-US" sz="1600" dirty="0">
              <a:solidFill>
                <a:schemeClr val="accent6">
                  <a:lumMod val="40000"/>
                  <a:lumOff val="60000"/>
                </a:schemeClr>
              </a:solidFill>
              <a:latin typeface="Consolas" panose="020B0609020204030204" pitchFamily="49" charset="0"/>
            </a:endParaRPr>
          </a:p>
        </p:txBody>
      </p:sp>
      <p:sp>
        <p:nvSpPr>
          <p:cNvPr id="5" name="Rectangle 4">
            <a:extLst>
              <a:ext uri="{FF2B5EF4-FFF2-40B4-BE49-F238E27FC236}">
                <a16:creationId xmlns:a16="http://schemas.microsoft.com/office/drawing/2014/main" id="{ECB39E46-263B-4F74-BF11-6B342D9857A4}"/>
              </a:ext>
            </a:extLst>
          </p:cNvPr>
          <p:cNvSpPr/>
          <p:nvPr/>
        </p:nvSpPr>
        <p:spPr>
          <a:xfrm>
            <a:off x="7750703" y="5430793"/>
            <a:ext cx="3872881" cy="407773"/>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latin typeface="Consolas" panose="020B0609020204030204" pitchFamily="49" charset="0"/>
              </a:rPr>
              <a:t>DHI.Services.Provider.</a:t>
            </a:r>
            <a:r>
              <a:rPr lang="en-US" sz="1600" dirty="0" err="1">
                <a:solidFill>
                  <a:schemeClr val="accent6">
                    <a:lumMod val="40000"/>
                    <a:lumOff val="60000"/>
                  </a:schemeClr>
                </a:solidFill>
                <a:latin typeface="Consolas" panose="020B0609020204030204" pitchFamily="49" charset="0"/>
              </a:rPr>
              <a:t>MIKECloud</a:t>
            </a:r>
            <a:endParaRPr lang="en-US" sz="1600" dirty="0">
              <a:solidFill>
                <a:schemeClr val="accent6">
                  <a:lumMod val="40000"/>
                  <a:lumOff val="60000"/>
                </a:schemeClr>
              </a:solidFill>
              <a:latin typeface="Consolas" panose="020B0609020204030204" pitchFamily="49" charset="0"/>
            </a:endParaRPr>
          </a:p>
        </p:txBody>
      </p:sp>
      <p:pic>
        <p:nvPicPr>
          <p:cNvPr id="3" name="Picture 2">
            <a:extLst>
              <a:ext uri="{FF2B5EF4-FFF2-40B4-BE49-F238E27FC236}">
                <a16:creationId xmlns:a16="http://schemas.microsoft.com/office/drawing/2014/main" id="{52A97A43-AD5A-77D3-8E86-8A4E19237673}"/>
              </a:ext>
            </a:extLst>
          </p:cNvPr>
          <p:cNvPicPr>
            <a:picLocks noChangeAspect="1"/>
          </p:cNvPicPr>
          <p:nvPr/>
        </p:nvPicPr>
        <p:blipFill>
          <a:blip r:embed="rId3"/>
          <a:stretch>
            <a:fillRect/>
          </a:stretch>
        </p:blipFill>
        <p:spPr>
          <a:xfrm>
            <a:off x="3685602" y="1056516"/>
            <a:ext cx="4820794" cy="4788000"/>
          </a:xfrm>
          <a:prstGeom prst="rect">
            <a:avLst/>
          </a:prstGeom>
        </p:spPr>
      </p:pic>
    </p:spTree>
    <p:extLst>
      <p:ext uri="{BB962C8B-B14F-4D97-AF65-F5344CB8AC3E}">
        <p14:creationId xmlns:p14="http://schemas.microsoft.com/office/powerpoint/2010/main" val="2897928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49D6A20-DB82-4472-9353-B663E589FB3A}"/>
              </a:ext>
            </a:extLst>
          </p:cNvPr>
          <p:cNvSpPr/>
          <p:nvPr/>
        </p:nvSpPr>
        <p:spPr>
          <a:xfrm>
            <a:off x="568410" y="996373"/>
            <a:ext cx="3768811" cy="407773"/>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latin typeface="Consolas" panose="020B0609020204030204" pitchFamily="49" charset="0"/>
              </a:rPr>
              <a:t>DHI.Services.</a:t>
            </a:r>
            <a:r>
              <a:rPr lang="en-US" sz="1600" dirty="0" err="1">
                <a:solidFill>
                  <a:schemeClr val="accent6">
                    <a:lumMod val="40000"/>
                    <a:lumOff val="60000"/>
                  </a:schemeClr>
                </a:solidFill>
                <a:latin typeface="Consolas" panose="020B0609020204030204" pitchFamily="49" charset="0"/>
              </a:rPr>
              <a:t>TimeSeries</a:t>
            </a:r>
            <a:r>
              <a:rPr lang="en-US" sz="1600" dirty="0" err="1">
                <a:latin typeface="Consolas" panose="020B0609020204030204" pitchFamily="49" charset="0"/>
              </a:rPr>
              <a:t>.WebApi</a:t>
            </a:r>
            <a:endParaRPr lang="en-US" sz="1600" dirty="0">
              <a:solidFill>
                <a:schemeClr val="accent6">
                  <a:lumMod val="40000"/>
                  <a:lumOff val="6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83B610D5-87A3-44ED-A7B2-FA7E93749AD1}"/>
              </a:ext>
            </a:extLst>
          </p:cNvPr>
          <p:cNvSpPr/>
          <p:nvPr/>
        </p:nvSpPr>
        <p:spPr>
          <a:xfrm>
            <a:off x="4567881" y="397070"/>
            <a:ext cx="3056238" cy="407773"/>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latin typeface="Consolas" panose="020B0609020204030204" pitchFamily="49" charset="0"/>
              </a:rPr>
              <a:t>DHI.Services.</a:t>
            </a:r>
            <a:r>
              <a:rPr lang="en-US" sz="1600" dirty="0" err="1">
                <a:solidFill>
                  <a:schemeClr val="accent6">
                    <a:lumMod val="40000"/>
                    <a:lumOff val="60000"/>
                  </a:schemeClr>
                </a:solidFill>
                <a:latin typeface="Consolas" panose="020B0609020204030204" pitchFamily="49" charset="0"/>
              </a:rPr>
              <a:t>Jobs</a:t>
            </a:r>
            <a:r>
              <a:rPr lang="en-US" sz="1600" dirty="0" err="1">
                <a:latin typeface="Consolas" panose="020B0609020204030204" pitchFamily="49" charset="0"/>
              </a:rPr>
              <a:t>.WebApi</a:t>
            </a:r>
            <a:endParaRPr lang="en-US" sz="1600" dirty="0">
              <a:solidFill>
                <a:schemeClr val="accent6">
                  <a:lumMod val="40000"/>
                  <a:lumOff val="60000"/>
                </a:schemeClr>
              </a:solidFill>
              <a:latin typeface="Consolas" panose="020B0609020204030204" pitchFamily="49" charset="0"/>
            </a:endParaRPr>
          </a:p>
        </p:txBody>
      </p:sp>
      <p:sp>
        <p:nvSpPr>
          <p:cNvPr id="5" name="Rectangle 4">
            <a:extLst>
              <a:ext uri="{FF2B5EF4-FFF2-40B4-BE49-F238E27FC236}">
                <a16:creationId xmlns:a16="http://schemas.microsoft.com/office/drawing/2014/main" id="{DACD73B6-838E-4255-972B-FC2DDCD04354}"/>
              </a:ext>
            </a:extLst>
          </p:cNvPr>
          <p:cNvSpPr/>
          <p:nvPr/>
        </p:nvSpPr>
        <p:spPr>
          <a:xfrm>
            <a:off x="7832125" y="1045800"/>
            <a:ext cx="3768811" cy="407773"/>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latin typeface="Consolas" panose="020B0609020204030204" pitchFamily="49" charset="0"/>
              </a:rPr>
              <a:t>DHI.Services.</a:t>
            </a:r>
            <a:r>
              <a:rPr lang="en-US" sz="1600" dirty="0" err="1">
                <a:solidFill>
                  <a:schemeClr val="accent6">
                    <a:lumMod val="40000"/>
                    <a:lumOff val="60000"/>
                  </a:schemeClr>
                </a:solidFill>
                <a:latin typeface="Consolas" panose="020B0609020204030204" pitchFamily="49" charset="0"/>
              </a:rPr>
              <a:t>Security</a:t>
            </a:r>
            <a:r>
              <a:rPr lang="en-US" sz="1600" dirty="0" err="1">
                <a:latin typeface="Consolas" panose="020B0609020204030204" pitchFamily="49" charset="0"/>
              </a:rPr>
              <a:t>.WebApi</a:t>
            </a:r>
            <a:endParaRPr lang="en-US" sz="1600" dirty="0">
              <a:solidFill>
                <a:schemeClr val="accent6">
                  <a:lumMod val="40000"/>
                  <a:lumOff val="60000"/>
                </a:schemeClr>
              </a:solidFill>
              <a:latin typeface="Consolas" panose="020B0609020204030204" pitchFamily="49" charset="0"/>
            </a:endParaRPr>
          </a:p>
        </p:txBody>
      </p:sp>
      <p:pic>
        <p:nvPicPr>
          <p:cNvPr id="2" name="Picture 1">
            <a:extLst>
              <a:ext uri="{FF2B5EF4-FFF2-40B4-BE49-F238E27FC236}">
                <a16:creationId xmlns:a16="http://schemas.microsoft.com/office/drawing/2014/main" id="{B15BCB8C-E02C-B51E-49C0-27EEFCC9D137}"/>
              </a:ext>
            </a:extLst>
          </p:cNvPr>
          <p:cNvPicPr>
            <a:picLocks noChangeAspect="1"/>
          </p:cNvPicPr>
          <p:nvPr/>
        </p:nvPicPr>
        <p:blipFill>
          <a:blip r:embed="rId3"/>
          <a:stretch>
            <a:fillRect/>
          </a:stretch>
        </p:blipFill>
        <p:spPr>
          <a:xfrm>
            <a:off x="3685603" y="1056042"/>
            <a:ext cx="4820794" cy="4788000"/>
          </a:xfrm>
          <a:prstGeom prst="rect">
            <a:avLst/>
          </a:prstGeom>
        </p:spPr>
      </p:pic>
    </p:spTree>
    <p:extLst>
      <p:ext uri="{BB962C8B-B14F-4D97-AF65-F5344CB8AC3E}">
        <p14:creationId xmlns:p14="http://schemas.microsoft.com/office/powerpoint/2010/main" val="3131684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126B948-B286-492D-B71E-76C5116DF69E}"/>
              </a:ext>
            </a:extLst>
          </p:cNvPr>
          <p:cNvSpPr/>
          <p:nvPr/>
        </p:nvSpPr>
        <p:spPr>
          <a:xfrm>
            <a:off x="1177535" y="2114659"/>
            <a:ext cx="2360139" cy="407773"/>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sz="1600" dirty="0" err="1">
                <a:latin typeface="Consolas" panose="020B0609020204030204" pitchFamily="49" charset="0"/>
              </a:rPr>
              <a:t>LeafletAnimation</a:t>
            </a:r>
            <a:endParaRPr lang="en-US" sz="1600" dirty="0">
              <a:solidFill>
                <a:schemeClr val="accent6">
                  <a:lumMod val="40000"/>
                  <a:lumOff val="6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3A693B7A-0E90-4297-BB20-3EB4349E2CC4}"/>
              </a:ext>
            </a:extLst>
          </p:cNvPr>
          <p:cNvSpPr/>
          <p:nvPr/>
        </p:nvSpPr>
        <p:spPr>
          <a:xfrm>
            <a:off x="1035910" y="3225113"/>
            <a:ext cx="2022388" cy="407773"/>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sz="1600" dirty="0" err="1">
                <a:latin typeface="Consolas" panose="020B0609020204030204" pitchFamily="49" charset="0"/>
              </a:rPr>
              <a:t>ScenariosTable</a:t>
            </a:r>
            <a:endParaRPr lang="en-US" sz="1600" dirty="0">
              <a:solidFill>
                <a:schemeClr val="accent6">
                  <a:lumMod val="40000"/>
                  <a:lumOff val="60000"/>
                </a:schemeClr>
              </a:solidFill>
              <a:latin typeface="Consolas" panose="020B0609020204030204" pitchFamily="49" charset="0"/>
            </a:endParaRPr>
          </a:p>
        </p:txBody>
      </p:sp>
      <p:sp>
        <p:nvSpPr>
          <p:cNvPr id="5" name="Rectangle 4">
            <a:extLst>
              <a:ext uri="{FF2B5EF4-FFF2-40B4-BE49-F238E27FC236}">
                <a16:creationId xmlns:a16="http://schemas.microsoft.com/office/drawing/2014/main" id="{5A920E75-CDA4-4075-BADA-D0FC57D4ADD7}"/>
              </a:ext>
            </a:extLst>
          </p:cNvPr>
          <p:cNvSpPr/>
          <p:nvPr/>
        </p:nvSpPr>
        <p:spPr>
          <a:xfrm>
            <a:off x="1898584" y="4335567"/>
            <a:ext cx="1647566" cy="407773"/>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sz="1600" dirty="0" err="1">
                <a:latin typeface="Consolas" panose="020B0609020204030204" pitchFamily="49" charset="0"/>
              </a:rPr>
              <a:t>JobsList</a:t>
            </a:r>
            <a:endParaRPr lang="en-US" sz="1600" dirty="0">
              <a:solidFill>
                <a:schemeClr val="accent6">
                  <a:lumMod val="40000"/>
                  <a:lumOff val="60000"/>
                </a:schemeClr>
              </a:solidFill>
              <a:latin typeface="Consolas" panose="020B0609020204030204" pitchFamily="49" charset="0"/>
            </a:endParaRPr>
          </a:p>
        </p:txBody>
      </p:sp>
      <p:pic>
        <p:nvPicPr>
          <p:cNvPr id="2" name="Picture 1">
            <a:extLst>
              <a:ext uri="{FF2B5EF4-FFF2-40B4-BE49-F238E27FC236}">
                <a16:creationId xmlns:a16="http://schemas.microsoft.com/office/drawing/2014/main" id="{7C3F64FE-CE51-841E-35CB-978EDF2B439F}"/>
              </a:ext>
            </a:extLst>
          </p:cNvPr>
          <p:cNvPicPr>
            <a:picLocks noChangeAspect="1"/>
          </p:cNvPicPr>
          <p:nvPr/>
        </p:nvPicPr>
        <p:blipFill>
          <a:blip r:embed="rId3"/>
          <a:stretch>
            <a:fillRect/>
          </a:stretch>
        </p:blipFill>
        <p:spPr>
          <a:xfrm>
            <a:off x="3685603" y="1056515"/>
            <a:ext cx="4820794" cy="4788000"/>
          </a:xfrm>
          <a:prstGeom prst="rect">
            <a:avLst/>
          </a:prstGeom>
        </p:spPr>
      </p:pic>
    </p:spTree>
    <p:extLst>
      <p:ext uri="{BB962C8B-B14F-4D97-AF65-F5344CB8AC3E}">
        <p14:creationId xmlns:p14="http://schemas.microsoft.com/office/powerpoint/2010/main" val="2269556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B228548-964C-7C92-59BE-91866EC0E231}"/>
              </a:ext>
            </a:extLst>
          </p:cNvPr>
          <p:cNvPicPr>
            <a:picLocks noChangeAspect="1"/>
          </p:cNvPicPr>
          <p:nvPr/>
        </p:nvPicPr>
        <p:blipFill>
          <a:blip r:embed="rId3"/>
          <a:stretch>
            <a:fillRect/>
          </a:stretch>
        </p:blipFill>
        <p:spPr>
          <a:xfrm>
            <a:off x="3685603" y="1056515"/>
            <a:ext cx="4820794" cy="4788000"/>
          </a:xfrm>
          <a:prstGeom prst="rect">
            <a:avLst/>
          </a:prstGeom>
        </p:spPr>
      </p:pic>
      <p:sp>
        <p:nvSpPr>
          <p:cNvPr id="3" name="Rectangle 2">
            <a:extLst>
              <a:ext uri="{FF2B5EF4-FFF2-40B4-BE49-F238E27FC236}">
                <a16:creationId xmlns:a16="http://schemas.microsoft.com/office/drawing/2014/main" id="{A5022CE7-B8EB-4AD1-81BE-B2445E7E55D7}"/>
              </a:ext>
            </a:extLst>
          </p:cNvPr>
          <p:cNvSpPr/>
          <p:nvPr/>
        </p:nvSpPr>
        <p:spPr>
          <a:xfrm>
            <a:off x="8683276" y="1917761"/>
            <a:ext cx="3125420" cy="407773"/>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latin typeface="Consolas" panose="020B0609020204030204" pitchFamily="49" charset="0"/>
              </a:rPr>
              <a:t>DHI.Workflow.</a:t>
            </a:r>
            <a:r>
              <a:rPr lang="en-US" sz="1600" dirty="0" err="1">
                <a:solidFill>
                  <a:schemeClr val="bg1"/>
                </a:solidFill>
                <a:latin typeface="Consolas" panose="020B0609020204030204" pitchFamily="49" charset="0"/>
              </a:rPr>
              <a:t>Actions</a:t>
            </a:r>
            <a:r>
              <a:rPr lang="en-US" sz="1600" dirty="0" err="1">
                <a:solidFill>
                  <a:schemeClr val="accent6">
                    <a:lumMod val="40000"/>
                    <a:lumOff val="60000"/>
                  </a:schemeClr>
                </a:solidFill>
                <a:latin typeface="Consolas" panose="020B0609020204030204" pitchFamily="49" charset="0"/>
              </a:rPr>
              <a:t>.Core</a:t>
            </a:r>
            <a:endParaRPr lang="en-US" sz="1600" dirty="0">
              <a:solidFill>
                <a:schemeClr val="accent6">
                  <a:lumMod val="40000"/>
                  <a:lumOff val="6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74E7FD1-9BB0-4BD1-ADEB-B586482F980E}"/>
              </a:ext>
            </a:extLst>
          </p:cNvPr>
          <p:cNvSpPr/>
          <p:nvPr/>
        </p:nvSpPr>
        <p:spPr>
          <a:xfrm>
            <a:off x="8960431" y="3225113"/>
            <a:ext cx="3013699" cy="407773"/>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latin typeface="Consolas" panose="020B0609020204030204" pitchFamily="49" charset="0"/>
              </a:rPr>
              <a:t>DHI.Workflow.Actions.</a:t>
            </a:r>
            <a:r>
              <a:rPr lang="en-US" sz="1600" dirty="0" err="1">
                <a:solidFill>
                  <a:schemeClr val="accent6">
                    <a:lumMod val="40000"/>
                    <a:lumOff val="60000"/>
                  </a:schemeClr>
                </a:solidFill>
                <a:latin typeface="Consolas" panose="020B0609020204030204" pitchFamily="49" charset="0"/>
              </a:rPr>
              <a:t>Jobs</a:t>
            </a:r>
            <a:endParaRPr lang="en-US" sz="1600" dirty="0">
              <a:solidFill>
                <a:schemeClr val="accent6">
                  <a:lumMod val="40000"/>
                  <a:lumOff val="60000"/>
                </a:schemeClr>
              </a:solidFill>
              <a:latin typeface="Consolas" panose="020B0609020204030204" pitchFamily="49" charset="0"/>
            </a:endParaRPr>
          </a:p>
        </p:txBody>
      </p:sp>
      <p:sp>
        <p:nvSpPr>
          <p:cNvPr id="5" name="Rectangle 4">
            <a:extLst>
              <a:ext uri="{FF2B5EF4-FFF2-40B4-BE49-F238E27FC236}">
                <a16:creationId xmlns:a16="http://schemas.microsoft.com/office/drawing/2014/main" id="{2D536A2D-554B-4FA1-8D91-F9A48BF89FED}"/>
              </a:ext>
            </a:extLst>
          </p:cNvPr>
          <p:cNvSpPr/>
          <p:nvPr/>
        </p:nvSpPr>
        <p:spPr>
          <a:xfrm>
            <a:off x="8326419" y="4532465"/>
            <a:ext cx="3733776" cy="407773"/>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latin typeface="Consolas" panose="020B0609020204030204" pitchFamily="49" charset="0"/>
              </a:rPr>
              <a:t>DHI.Workflow.Actions.</a:t>
            </a:r>
            <a:r>
              <a:rPr lang="en-US" sz="1600" dirty="0" err="1">
                <a:solidFill>
                  <a:schemeClr val="accent6">
                    <a:lumMod val="40000"/>
                    <a:lumOff val="60000"/>
                  </a:schemeClr>
                </a:solidFill>
                <a:latin typeface="Consolas" panose="020B0609020204030204" pitchFamily="49" charset="0"/>
              </a:rPr>
              <a:t>TimeSeries</a:t>
            </a:r>
            <a:endParaRPr lang="en-US" sz="1600" dirty="0">
              <a:solidFill>
                <a:schemeClr val="accent6">
                  <a:lumMod val="40000"/>
                  <a:lumOff val="60000"/>
                </a:schemeClr>
              </a:solidFill>
              <a:latin typeface="Consolas" panose="020B0609020204030204" pitchFamily="49" charset="0"/>
            </a:endParaRPr>
          </a:p>
        </p:txBody>
      </p:sp>
    </p:spTree>
    <p:extLst>
      <p:ext uri="{BB962C8B-B14F-4D97-AF65-F5344CB8AC3E}">
        <p14:creationId xmlns:p14="http://schemas.microsoft.com/office/powerpoint/2010/main" val="698577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CC70C24-DF49-4EEA-A7F0-BEDA129F9A7D}"/>
              </a:ext>
            </a:extLst>
          </p:cNvPr>
          <p:cNvPicPr>
            <a:picLocks noChangeAspect="1"/>
          </p:cNvPicPr>
          <p:nvPr/>
        </p:nvPicPr>
        <p:blipFill>
          <a:blip r:embed="rId3"/>
          <a:stretch>
            <a:fillRect/>
          </a:stretch>
        </p:blipFill>
        <p:spPr>
          <a:xfrm>
            <a:off x="704335" y="198571"/>
            <a:ext cx="10787450" cy="6458392"/>
          </a:xfrm>
          <a:prstGeom prst="rect">
            <a:avLst/>
          </a:prstGeom>
        </p:spPr>
      </p:pic>
    </p:spTree>
    <p:extLst>
      <p:ext uri="{BB962C8B-B14F-4D97-AF65-F5344CB8AC3E}">
        <p14:creationId xmlns:p14="http://schemas.microsoft.com/office/powerpoint/2010/main" val="22650997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y we need Solid Principles and it's types - Knoldus Blogs">
            <a:extLst>
              <a:ext uri="{FF2B5EF4-FFF2-40B4-BE49-F238E27FC236}">
                <a16:creationId xmlns:a16="http://schemas.microsoft.com/office/drawing/2014/main" id="{2DB2064D-4D07-D079-1261-8E4D9263A7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7184" y="1682751"/>
            <a:ext cx="10614223" cy="3039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48119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C278853D-788E-1116-65F1-1DC664DD2A05}"/>
              </a:ext>
            </a:extLst>
          </p:cNvPr>
          <p:cNvPicPr>
            <a:picLocks noChangeAspect="1"/>
          </p:cNvPicPr>
          <p:nvPr/>
        </p:nvPicPr>
        <p:blipFill>
          <a:blip r:embed="rId3"/>
          <a:stretch>
            <a:fillRect/>
          </a:stretch>
        </p:blipFill>
        <p:spPr>
          <a:xfrm rot="20747989">
            <a:off x="2002873" y="5375697"/>
            <a:ext cx="2670279" cy="920576"/>
          </a:xfrm>
          <a:prstGeom prst="rect">
            <a:avLst/>
          </a:prstGeom>
        </p:spPr>
      </p:pic>
      <p:sp>
        <p:nvSpPr>
          <p:cNvPr id="2" name="Title 1">
            <a:extLst>
              <a:ext uri="{FF2B5EF4-FFF2-40B4-BE49-F238E27FC236}">
                <a16:creationId xmlns:a16="http://schemas.microsoft.com/office/drawing/2014/main" id="{116A90AE-52D1-400E-860F-EBC9B150EBDC}"/>
              </a:ext>
            </a:extLst>
          </p:cNvPr>
          <p:cNvSpPr>
            <a:spLocks noGrp="1"/>
          </p:cNvSpPr>
          <p:nvPr>
            <p:ph type="title"/>
          </p:nvPr>
        </p:nvSpPr>
        <p:spPr>
          <a:xfrm>
            <a:off x="838200" y="365126"/>
            <a:ext cx="10515600" cy="941852"/>
          </a:xfrm>
        </p:spPr>
        <p:txBody>
          <a:bodyPr>
            <a:normAutofit fontScale="90000"/>
          </a:bodyPr>
          <a:lstStyle/>
          <a:p>
            <a:pPr algn="ctr"/>
            <a:r>
              <a:rPr lang="en-US" dirty="0"/>
              <a:t>Dependency Inversion Principle</a:t>
            </a:r>
            <a:br>
              <a:rPr lang="en-US" dirty="0"/>
            </a:br>
            <a:r>
              <a:rPr lang="en-US" sz="2200" dirty="0"/>
              <a:t>"High-level modules should not depend on low-level modules. Both should depend on abstractions"</a:t>
            </a:r>
            <a:endParaRPr lang="en-US" dirty="0"/>
          </a:p>
        </p:txBody>
      </p:sp>
      <p:pic>
        <p:nvPicPr>
          <p:cNvPr id="10" name="Picture 9">
            <a:extLst>
              <a:ext uri="{FF2B5EF4-FFF2-40B4-BE49-F238E27FC236}">
                <a16:creationId xmlns:a16="http://schemas.microsoft.com/office/drawing/2014/main" id="{8827499D-52FA-355E-9D9D-045453FF4A40}"/>
              </a:ext>
            </a:extLst>
          </p:cNvPr>
          <p:cNvPicPr>
            <a:picLocks noChangeAspect="1"/>
          </p:cNvPicPr>
          <p:nvPr/>
        </p:nvPicPr>
        <p:blipFill>
          <a:blip r:embed="rId4"/>
          <a:stretch>
            <a:fillRect/>
          </a:stretch>
        </p:blipFill>
        <p:spPr>
          <a:xfrm>
            <a:off x="1077516" y="3906593"/>
            <a:ext cx="4520995" cy="1391076"/>
          </a:xfrm>
          <a:prstGeom prst="rect">
            <a:avLst/>
          </a:prstGeom>
        </p:spPr>
      </p:pic>
      <p:pic>
        <p:nvPicPr>
          <p:cNvPr id="12" name="Picture 11">
            <a:extLst>
              <a:ext uri="{FF2B5EF4-FFF2-40B4-BE49-F238E27FC236}">
                <a16:creationId xmlns:a16="http://schemas.microsoft.com/office/drawing/2014/main" id="{1BC449E6-00C3-4512-8E93-53936034C65E}"/>
              </a:ext>
            </a:extLst>
          </p:cNvPr>
          <p:cNvPicPr>
            <a:picLocks noChangeAspect="1"/>
          </p:cNvPicPr>
          <p:nvPr/>
        </p:nvPicPr>
        <p:blipFill>
          <a:blip r:embed="rId5"/>
          <a:stretch>
            <a:fillRect/>
          </a:stretch>
        </p:blipFill>
        <p:spPr>
          <a:xfrm>
            <a:off x="6433513" y="4470552"/>
            <a:ext cx="5446021" cy="2387448"/>
          </a:xfrm>
          <a:prstGeom prst="rect">
            <a:avLst/>
          </a:prstGeom>
        </p:spPr>
      </p:pic>
      <p:pic>
        <p:nvPicPr>
          <p:cNvPr id="13" name="Picture 12">
            <a:extLst>
              <a:ext uri="{FF2B5EF4-FFF2-40B4-BE49-F238E27FC236}">
                <a16:creationId xmlns:a16="http://schemas.microsoft.com/office/drawing/2014/main" id="{FF459BE2-D861-38A5-840F-41EB13DB4001}"/>
              </a:ext>
            </a:extLst>
          </p:cNvPr>
          <p:cNvPicPr>
            <a:picLocks noChangeAspect="1"/>
          </p:cNvPicPr>
          <p:nvPr/>
        </p:nvPicPr>
        <p:blipFill>
          <a:blip r:embed="rId6"/>
          <a:stretch>
            <a:fillRect/>
          </a:stretch>
        </p:blipFill>
        <p:spPr>
          <a:xfrm>
            <a:off x="7199721" y="1623473"/>
            <a:ext cx="3603048" cy="2847079"/>
          </a:xfrm>
          <a:prstGeom prst="rect">
            <a:avLst/>
          </a:prstGeom>
        </p:spPr>
      </p:pic>
      <p:pic>
        <p:nvPicPr>
          <p:cNvPr id="14" name="Picture 13">
            <a:extLst>
              <a:ext uri="{FF2B5EF4-FFF2-40B4-BE49-F238E27FC236}">
                <a16:creationId xmlns:a16="http://schemas.microsoft.com/office/drawing/2014/main" id="{F87160DD-D703-AB52-86D5-8CE8DF95A40C}"/>
              </a:ext>
            </a:extLst>
          </p:cNvPr>
          <p:cNvPicPr>
            <a:picLocks noChangeAspect="1"/>
          </p:cNvPicPr>
          <p:nvPr/>
        </p:nvPicPr>
        <p:blipFill>
          <a:blip r:embed="rId7"/>
          <a:stretch>
            <a:fillRect/>
          </a:stretch>
        </p:blipFill>
        <p:spPr>
          <a:xfrm>
            <a:off x="1536490" y="1671785"/>
            <a:ext cx="3603048" cy="1981372"/>
          </a:xfrm>
          <a:prstGeom prst="rect">
            <a:avLst/>
          </a:prstGeom>
        </p:spPr>
      </p:pic>
    </p:spTree>
    <p:extLst>
      <p:ext uri="{BB962C8B-B14F-4D97-AF65-F5344CB8AC3E}">
        <p14:creationId xmlns:p14="http://schemas.microsoft.com/office/powerpoint/2010/main" val="3721334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FFE4E3D4-52B5-4D57-B500-5DC8E71B72AF}"/>
              </a:ext>
            </a:extLst>
          </p:cNvPr>
          <p:cNvPicPr>
            <a:picLocks noChangeAspect="1"/>
          </p:cNvPicPr>
          <p:nvPr/>
        </p:nvPicPr>
        <p:blipFill>
          <a:blip r:embed="rId3"/>
          <a:stretch>
            <a:fillRect/>
          </a:stretch>
        </p:blipFill>
        <p:spPr>
          <a:xfrm>
            <a:off x="1919878" y="368543"/>
            <a:ext cx="8352244" cy="6120914"/>
          </a:xfrm>
          <a:prstGeom prst="rect">
            <a:avLst/>
          </a:prstGeom>
        </p:spPr>
      </p:pic>
    </p:spTree>
    <p:extLst>
      <p:ext uri="{BB962C8B-B14F-4D97-AF65-F5344CB8AC3E}">
        <p14:creationId xmlns:p14="http://schemas.microsoft.com/office/powerpoint/2010/main" val="8156295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D239367-5077-B5BB-AFEC-E45A7794CBC6}"/>
              </a:ext>
            </a:extLst>
          </p:cNvPr>
          <p:cNvPicPr>
            <a:picLocks noChangeAspect="1"/>
          </p:cNvPicPr>
          <p:nvPr/>
        </p:nvPicPr>
        <p:blipFill>
          <a:blip r:embed="rId3"/>
          <a:stretch>
            <a:fillRect/>
          </a:stretch>
        </p:blipFill>
        <p:spPr>
          <a:xfrm>
            <a:off x="0" y="3864735"/>
            <a:ext cx="12192000" cy="2628139"/>
          </a:xfrm>
          <a:prstGeom prst="rect">
            <a:avLst/>
          </a:prstGeom>
        </p:spPr>
      </p:pic>
      <p:sp>
        <p:nvSpPr>
          <p:cNvPr id="2" name="Title 1">
            <a:extLst>
              <a:ext uri="{FF2B5EF4-FFF2-40B4-BE49-F238E27FC236}">
                <a16:creationId xmlns:a16="http://schemas.microsoft.com/office/drawing/2014/main" id="{75742121-A16C-4B02-973E-F9015507F688}"/>
              </a:ext>
            </a:extLst>
          </p:cNvPr>
          <p:cNvSpPr>
            <a:spLocks noGrp="1"/>
          </p:cNvSpPr>
          <p:nvPr>
            <p:ph type="title"/>
          </p:nvPr>
        </p:nvSpPr>
        <p:spPr>
          <a:xfrm>
            <a:off x="838200" y="365126"/>
            <a:ext cx="10515600" cy="858194"/>
          </a:xfrm>
        </p:spPr>
        <p:txBody>
          <a:bodyPr/>
          <a:lstStyle/>
          <a:p>
            <a:pPr algn="ctr"/>
            <a:r>
              <a:rPr lang="en-US" dirty="0"/>
              <a:t>Object Composition</a:t>
            </a:r>
          </a:p>
        </p:txBody>
      </p:sp>
      <p:sp>
        <p:nvSpPr>
          <p:cNvPr id="5" name="TextBox 4">
            <a:extLst>
              <a:ext uri="{FF2B5EF4-FFF2-40B4-BE49-F238E27FC236}">
                <a16:creationId xmlns:a16="http://schemas.microsoft.com/office/drawing/2014/main" id="{BB6CFA76-4421-4F70-802F-76E366FA87C8}"/>
              </a:ext>
            </a:extLst>
          </p:cNvPr>
          <p:cNvSpPr txBox="1"/>
          <p:nvPr/>
        </p:nvSpPr>
        <p:spPr>
          <a:xfrm>
            <a:off x="702631" y="3982924"/>
            <a:ext cx="3797899" cy="400110"/>
          </a:xfrm>
          <a:prstGeom prst="rect">
            <a:avLst/>
          </a:prstGeom>
          <a:noFill/>
        </p:spPr>
        <p:txBody>
          <a:bodyPr wrap="none" rtlCol="0">
            <a:spAutoFit/>
          </a:bodyPr>
          <a:lstStyle/>
          <a:p>
            <a:r>
              <a:rPr lang="da-DK" sz="2000" dirty="0"/>
              <a:t>Using DI Container (ASP.NET Core):</a:t>
            </a:r>
            <a:endParaRPr lang="en-US" sz="2000" dirty="0"/>
          </a:p>
        </p:txBody>
      </p:sp>
      <p:pic>
        <p:nvPicPr>
          <p:cNvPr id="4" name="Picture 3">
            <a:extLst>
              <a:ext uri="{FF2B5EF4-FFF2-40B4-BE49-F238E27FC236}">
                <a16:creationId xmlns:a16="http://schemas.microsoft.com/office/drawing/2014/main" id="{4A028482-831E-17BA-55DD-2AEDEA004BAC}"/>
              </a:ext>
            </a:extLst>
          </p:cNvPr>
          <p:cNvPicPr>
            <a:picLocks noChangeAspect="1"/>
          </p:cNvPicPr>
          <p:nvPr/>
        </p:nvPicPr>
        <p:blipFill>
          <a:blip r:embed="rId4"/>
          <a:stretch>
            <a:fillRect/>
          </a:stretch>
        </p:blipFill>
        <p:spPr>
          <a:xfrm>
            <a:off x="967409" y="1104052"/>
            <a:ext cx="9992139" cy="2878872"/>
          </a:xfrm>
          <a:prstGeom prst="rect">
            <a:avLst/>
          </a:prstGeom>
        </p:spPr>
      </p:pic>
    </p:spTree>
    <p:extLst>
      <p:ext uri="{BB962C8B-B14F-4D97-AF65-F5344CB8AC3E}">
        <p14:creationId xmlns:p14="http://schemas.microsoft.com/office/powerpoint/2010/main" val="18514068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576221B-5445-C99C-807A-E57066650809}"/>
              </a:ext>
            </a:extLst>
          </p:cNvPr>
          <p:cNvPicPr>
            <a:picLocks noChangeAspect="1"/>
          </p:cNvPicPr>
          <p:nvPr/>
        </p:nvPicPr>
        <p:blipFill>
          <a:blip r:embed="rId3"/>
          <a:stretch>
            <a:fillRect/>
          </a:stretch>
        </p:blipFill>
        <p:spPr>
          <a:xfrm>
            <a:off x="2905648" y="1305857"/>
            <a:ext cx="6380704" cy="4246286"/>
          </a:xfrm>
          <a:prstGeom prst="rect">
            <a:avLst/>
          </a:prstGeom>
        </p:spPr>
      </p:pic>
    </p:spTree>
    <p:extLst>
      <p:ext uri="{BB962C8B-B14F-4D97-AF65-F5344CB8AC3E}">
        <p14:creationId xmlns:p14="http://schemas.microsoft.com/office/powerpoint/2010/main" val="2185139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1557">
            <a:extLst>
              <a:ext uri="{FF2B5EF4-FFF2-40B4-BE49-F238E27FC236}">
                <a16:creationId xmlns:a16="http://schemas.microsoft.com/office/drawing/2014/main" id="{27C8B857-6AE7-55EA-5788-46F28E7C68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6452" y="912846"/>
            <a:ext cx="412879" cy="41287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1557">
            <a:extLst>
              <a:ext uri="{FF2B5EF4-FFF2-40B4-BE49-F238E27FC236}">
                <a16:creationId xmlns:a16="http://schemas.microsoft.com/office/drawing/2014/main" id="{6E83D9AE-ED48-F4FA-48B2-C60B6D7C1B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6452" y="1777454"/>
            <a:ext cx="412879" cy="41287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1557">
            <a:extLst>
              <a:ext uri="{FF2B5EF4-FFF2-40B4-BE49-F238E27FC236}">
                <a16:creationId xmlns:a16="http://schemas.microsoft.com/office/drawing/2014/main" id="{E6AD903B-2B17-3707-A269-5E58BA6476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6451" y="2513537"/>
            <a:ext cx="412879" cy="41287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1558">
            <a:extLst>
              <a:ext uri="{FF2B5EF4-FFF2-40B4-BE49-F238E27FC236}">
                <a16:creationId xmlns:a16="http://schemas.microsoft.com/office/drawing/2014/main" id="{DF3BBD0E-2179-1312-70C8-DDA36EED52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6450" y="3060570"/>
            <a:ext cx="412879" cy="41287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1558">
            <a:extLst>
              <a:ext uri="{FF2B5EF4-FFF2-40B4-BE49-F238E27FC236}">
                <a16:creationId xmlns:a16="http://schemas.microsoft.com/office/drawing/2014/main" id="{499DC5EE-D301-E4BE-3581-43FE70C293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6449" y="3796653"/>
            <a:ext cx="412879" cy="41287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1559">
            <a:extLst>
              <a:ext uri="{FF2B5EF4-FFF2-40B4-BE49-F238E27FC236}">
                <a16:creationId xmlns:a16="http://schemas.microsoft.com/office/drawing/2014/main" id="{EB9C43FF-15EA-AB6B-D0AD-B88822147F9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26448" y="4384791"/>
            <a:ext cx="412880" cy="41288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1559">
            <a:extLst>
              <a:ext uri="{FF2B5EF4-FFF2-40B4-BE49-F238E27FC236}">
                <a16:creationId xmlns:a16="http://schemas.microsoft.com/office/drawing/2014/main" id="{86927E71-28A0-61EF-6BC2-69EA9943EF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26448" y="5042959"/>
            <a:ext cx="412880" cy="41288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1559">
            <a:extLst>
              <a:ext uri="{FF2B5EF4-FFF2-40B4-BE49-F238E27FC236}">
                <a16:creationId xmlns:a16="http://schemas.microsoft.com/office/drawing/2014/main" id="{0BEE28D3-2B34-E229-2BEB-C888FEEDBA9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26448" y="5944377"/>
            <a:ext cx="412880" cy="41288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BE6EFE5D-10A7-B4E4-11EF-4CE1F29CA544}"/>
              </a:ext>
            </a:extLst>
          </p:cNvPr>
          <p:cNvPicPr>
            <a:picLocks noChangeAspect="1"/>
          </p:cNvPicPr>
          <p:nvPr/>
        </p:nvPicPr>
        <p:blipFill>
          <a:blip r:embed="rId6"/>
          <a:stretch>
            <a:fillRect/>
          </a:stretch>
        </p:blipFill>
        <p:spPr>
          <a:xfrm>
            <a:off x="2791238" y="409952"/>
            <a:ext cx="6609524" cy="6038095"/>
          </a:xfrm>
          <a:prstGeom prst="rect">
            <a:avLst/>
          </a:prstGeom>
        </p:spPr>
      </p:pic>
    </p:spTree>
    <p:extLst>
      <p:ext uri="{BB962C8B-B14F-4D97-AF65-F5344CB8AC3E}">
        <p14:creationId xmlns:p14="http://schemas.microsoft.com/office/powerpoint/2010/main" val="10835654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95C7AD-28A6-6FFA-F6A5-977AB6EDBB6E}"/>
              </a:ext>
            </a:extLst>
          </p:cNvPr>
          <p:cNvSpPr txBox="1"/>
          <p:nvPr/>
        </p:nvSpPr>
        <p:spPr>
          <a:xfrm>
            <a:off x="4142342" y="3044279"/>
            <a:ext cx="2946640" cy="769441"/>
          </a:xfrm>
          <a:prstGeom prst="rect">
            <a:avLst/>
          </a:prstGeom>
          <a:noFill/>
        </p:spPr>
        <p:txBody>
          <a:bodyPr wrap="none" rtlCol="0">
            <a:spAutoFit/>
          </a:bodyPr>
          <a:lstStyle/>
          <a:p>
            <a:r>
              <a:rPr lang="en-US" sz="4400"/>
              <a:t>Governance</a:t>
            </a:r>
          </a:p>
        </p:txBody>
      </p:sp>
      <p:pic>
        <p:nvPicPr>
          <p:cNvPr id="3" name="Picture 4" descr="Agenda - letters written in beautiful boxes on white background Stock  Illustration | Adobe Stock">
            <a:extLst>
              <a:ext uri="{FF2B5EF4-FFF2-40B4-BE49-F238E27FC236}">
                <a16:creationId xmlns:a16="http://schemas.microsoft.com/office/drawing/2014/main" id="{AA44DCFF-0DF7-6671-4F9F-D89857F03E41}"/>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580180" y="259964"/>
            <a:ext cx="2182902" cy="899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80304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Image result for open source software">
            <a:extLst>
              <a:ext uri="{FF2B5EF4-FFF2-40B4-BE49-F238E27FC236}">
                <a16:creationId xmlns:a16="http://schemas.microsoft.com/office/drawing/2014/main" id="{08635F93-F26B-49A0-AEF2-ACDD481562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8624" y="2315153"/>
            <a:ext cx="5860952" cy="222845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0B170999-B1BF-44FE-B2BB-2BFE7CE78798}"/>
              </a:ext>
            </a:extLst>
          </p:cNvPr>
          <p:cNvSpPr/>
          <p:nvPr/>
        </p:nvSpPr>
        <p:spPr>
          <a:xfrm>
            <a:off x="6110586" y="2624075"/>
            <a:ext cx="1317027" cy="523220"/>
          </a:xfrm>
          <a:prstGeom prst="rect">
            <a:avLst/>
          </a:prstGeom>
        </p:spPr>
        <p:txBody>
          <a:bodyPr wrap="none">
            <a:spAutoFit/>
          </a:bodyPr>
          <a:lstStyle/>
          <a:p>
            <a:r>
              <a:rPr lang="en-US" sz="2800" i="1" dirty="0"/>
              <a:t>Internal</a:t>
            </a:r>
          </a:p>
        </p:txBody>
      </p:sp>
      <p:sp>
        <p:nvSpPr>
          <p:cNvPr id="4" name="Rectangle 3">
            <a:extLst>
              <a:ext uri="{FF2B5EF4-FFF2-40B4-BE49-F238E27FC236}">
                <a16:creationId xmlns:a16="http://schemas.microsoft.com/office/drawing/2014/main" id="{208101D3-4202-4F7A-AB02-99E3EB174014}"/>
              </a:ext>
            </a:extLst>
          </p:cNvPr>
          <p:cNvSpPr/>
          <p:nvPr/>
        </p:nvSpPr>
        <p:spPr>
          <a:xfrm>
            <a:off x="1662856" y="3556955"/>
            <a:ext cx="1762214" cy="584775"/>
          </a:xfrm>
          <a:prstGeom prst="rect">
            <a:avLst/>
          </a:prstGeom>
        </p:spPr>
        <p:txBody>
          <a:bodyPr wrap="none">
            <a:spAutoFit/>
          </a:bodyPr>
          <a:lstStyle/>
          <a:p>
            <a:r>
              <a:rPr lang="en-US" sz="3200" dirty="0"/>
              <a:t>Flexibility</a:t>
            </a:r>
          </a:p>
        </p:txBody>
      </p:sp>
      <p:sp>
        <p:nvSpPr>
          <p:cNvPr id="5" name="Rectangle 4">
            <a:extLst>
              <a:ext uri="{FF2B5EF4-FFF2-40B4-BE49-F238E27FC236}">
                <a16:creationId xmlns:a16="http://schemas.microsoft.com/office/drawing/2014/main" id="{95EE134B-B31D-4A11-8E5B-84A115288FC9}"/>
              </a:ext>
            </a:extLst>
          </p:cNvPr>
          <p:cNvSpPr/>
          <p:nvPr/>
        </p:nvSpPr>
        <p:spPr>
          <a:xfrm>
            <a:off x="3123324" y="4693782"/>
            <a:ext cx="1418209" cy="584775"/>
          </a:xfrm>
          <a:prstGeom prst="rect">
            <a:avLst/>
          </a:prstGeom>
        </p:spPr>
        <p:txBody>
          <a:bodyPr wrap="none">
            <a:spAutoFit/>
          </a:bodyPr>
          <a:lstStyle/>
          <a:p>
            <a:r>
              <a:rPr lang="en-US" sz="3200" dirty="0"/>
              <a:t>Control</a:t>
            </a:r>
          </a:p>
        </p:txBody>
      </p:sp>
      <p:sp>
        <p:nvSpPr>
          <p:cNvPr id="6" name="Rectangle 5">
            <a:extLst>
              <a:ext uri="{FF2B5EF4-FFF2-40B4-BE49-F238E27FC236}">
                <a16:creationId xmlns:a16="http://schemas.microsoft.com/office/drawing/2014/main" id="{76B1BB8C-025C-44D8-9856-4FBC2C6A33DB}"/>
              </a:ext>
            </a:extLst>
          </p:cNvPr>
          <p:cNvSpPr/>
          <p:nvPr/>
        </p:nvSpPr>
        <p:spPr>
          <a:xfrm>
            <a:off x="2959434" y="1580200"/>
            <a:ext cx="1745991" cy="584775"/>
          </a:xfrm>
          <a:prstGeom prst="rect">
            <a:avLst/>
          </a:prstGeom>
        </p:spPr>
        <p:txBody>
          <a:bodyPr wrap="none">
            <a:spAutoFit/>
          </a:bodyPr>
          <a:lstStyle/>
          <a:p>
            <a:r>
              <a:rPr lang="en-US" sz="3200" dirty="0"/>
              <a:t>Consume</a:t>
            </a:r>
          </a:p>
        </p:txBody>
      </p:sp>
      <p:sp>
        <p:nvSpPr>
          <p:cNvPr id="7" name="Rectangle 6">
            <a:extLst>
              <a:ext uri="{FF2B5EF4-FFF2-40B4-BE49-F238E27FC236}">
                <a16:creationId xmlns:a16="http://schemas.microsoft.com/office/drawing/2014/main" id="{2677F14C-853F-4B5A-B3C6-BACD9FC80229}"/>
              </a:ext>
            </a:extLst>
          </p:cNvPr>
          <p:cNvSpPr/>
          <p:nvPr/>
        </p:nvSpPr>
        <p:spPr>
          <a:xfrm>
            <a:off x="1325929" y="2480516"/>
            <a:ext cx="1978234" cy="584775"/>
          </a:xfrm>
          <a:prstGeom prst="rect">
            <a:avLst/>
          </a:prstGeom>
        </p:spPr>
        <p:txBody>
          <a:bodyPr wrap="none">
            <a:spAutoFit/>
          </a:bodyPr>
          <a:lstStyle/>
          <a:p>
            <a:r>
              <a:rPr lang="en-US" sz="3200" dirty="0"/>
              <a:t>Contribute</a:t>
            </a:r>
          </a:p>
        </p:txBody>
      </p:sp>
    </p:spTree>
    <p:extLst>
      <p:ext uri="{BB962C8B-B14F-4D97-AF65-F5344CB8AC3E}">
        <p14:creationId xmlns:p14="http://schemas.microsoft.com/office/powerpoint/2010/main" val="3430920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052" name="Picture 4" descr="ReactJS Architecture (1 of 3): Configuring React">
            <a:extLst>
              <a:ext uri="{FF2B5EF4-FFF2-40B4-BE49-F238E27FC236}">
                <a16:creationId xmlns:a16="http://schemas.microsoft.com/office/drawing/2014/main" id="{06B275D4-B172-4E40-98ED-49F66E064E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2615" y="636270"/>
            <a:ext cx="2892628" cy="166243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Linux logo - Transparent PNG &amp; SVG vector file">
            <a:extLst>
              <a:ext uri="{FF2B5EF4-FFF2-40B4-BE49-F238E27FC236}">
                <a16:creationId xmlns:a16="http://schemas.microsoft.com/office/drawing/2014/main" id="{B1298B71-389F-4508-B29E-4203BF31DF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4926" y="1802708"/>
            <a:ext cx="2846069" cy="2846069"/>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Import multiple CSV files into the Postgres through Java/Scala code. -  Knoldus Blogs">
            <a:extLst>
              <a:ext uri="{FF2B5EF4-FFF2-40B4-BE49-F238E27FC236}">
                <a16:creationId xmlns:a16="http://schemas.microsoft.com/office/drawing/2014/main" id="{82794890-B7A7-46A4-8107-95EDBF8FB03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80985" y="723222"/>
            <a:ext cx="2032749" cy="1857932"/>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Python Logo PNG Image | PNG All">
            <a:extLst>
              <a:ext uri="{FF2B5EF4-FFF2-40B4-BE49-F238E27FC236}">
                <a16:creationId xmlns:a16="http://schemas.microsoft.com/office/drawing/2014/main" id="{B5291769-46F0-4F17-9EEA-081879A12FB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24875" y="4504287"/>
            <a:ext cx="2846070" cy="1423035"/>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descr="The Runtime Identifier Imperative in .NET Core 3 Deployment">
            <a:extLst>
              <a:ext uri="{FF2B5EF4-FFF2-40B4-BE49-F238E27FC236}">
                <a16:creationId xmlns:a16="http://schemas.microsoft.com/office/drawing/2014/main" id="{AE0900CC-D548-4A47-A661-24BD593549B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37310" y="4034790"/>
            <a:ext cx="3324860" cy="16624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37490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8" name="Picture 14" descr="GitHub - NuGet/Home: Repo for NuGet Client issues">
            <a:extLst>
              <a:ext uri="{FF2B5EF4-FFF2-40B4-BE49-F238E27FC236}">
                <a16:creationId xmlns:a16="http://schemas.microsoft.com/office/drawing/2014/main" id="{1A897366-2F39-46C6-A91E-4179E74EED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6722" y="2852551"/>
            <a:ext cx="3791755" cy="1152898"/>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GitHub logo">
            <a:extLst>
              <a:ext uri="{FF2B5EF4-FFF2-40B4-BE49-F238E27FC236}">
                <a16:creationId xmlns:a16="http://schemas.microsoft.com/office/drawing/2014/main" id="{B010EFA1-8365-4017-8C1C-0A8FDE94FF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5034" y="2014673"/>
            <a:ext cx="2954145" cy="26705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39511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EE7C1-67E1-44A7-B411-02ADE5BDF3C3}"/>
              </a:ext>
            </a:extLst>
          </p:cNvPr>
          <p:cNvSpPr>
            <a:spLocks noGrp="1"/>
          </p:cNvSpPr>
          <p:nvPr>
            <p:ph type="title"/>
          </p:nvPr>
        </p:nvSpPr>
        <p:spPr>
          <a:xfrm>
            <a:off x="838200" y="365126"/>
            <a:ext cx="10515600" cy="1073334"/>
          </a:xfrm>
        </p:spPr>
        <p:txBody>
          <a:bodyPr/>
          <a:lstStyle/>
          <a:p>
            <a:r>
              <a:rPr lang="en-US" dirty="0"/>
              <a:t>Roles</a:t>
            </a:r>
          </a:p>
        </p:txBody>
      </p:sp>
      <p:sp>
        <p:nvSpPr>
          <p:cNvPr id="3" name="TextBox 2">
            <a:extLst>
              <a:ext uri="{FF2B5EF4-FFF2-40B4-BE49-F238E27FC236}">
                <a16:creationId xmlns:a16="http://schemas.microsoft.com/office/drawing/2014/main" id="{76E4FC7B-BA84-4738-878E-A51EC2A00CFC}"/>
              </a:ext>
            </a:extLst>
          </p:cNvPr>
          <p:cNvSpPr txBox="1"/>
          <p:nvPr/>
        </p:nvSpPr>
        <p:spPr>
          <a:xfrm>
            <a:off x="1927347" y="3322471"/>
            <a:ext cx="2287421" cy="584775"/>
          </a:xfrm>
          <a:prstGeom prst="rect">
            <a:avLst/>
          </a:prstGeom>
          <a:noFill/>
        </p:spPr>
        <p:txBody>
          <a:bodyPr wrap="none" rtlCol="0">
            <a:spAutoFit/>
          </a:bodyPr>
          <a:lstStyle/>
          <a:p>
            <a:r>
              <a:rPr lang="en-US" sz="3200" dirty="0"/>
              <a:t>Contributors</a:t>
            </a:r>
          </a:p>
        </p:txBody>
      </p:sp>
      <p:sp>
        <p:nvSpPr>
          <p:cNvPr id="4" name="TextBox 3">
            <a:extLst>
              <a:ext uri="{FF2B5EF4-FFF2-40B4-BE49-F238E27FC236}">
                <a16:creationId xmlns:a16="http://schemas.microsoft.com/office/drawing/2014/main" id="{1967630C-B5E7-4087-B012-9FC758156602}"/>
              </a:ext>
            </a:extLst>
          </p:cNvPr>
          <p:cNvSpPr txBox="1"/>
          <p:nvPr/>
        </p:nvSpPr>
        <p:spPr>
          <a:xfrm>
            <a:off x="5743985" y="2437539"/>
            <a:ext cx="184731" cy="369332"/>
          </a:xfrm>
          <a:prstGeom prst="rect">
            <a:avLst/>
          </a:prstGeom>
          <a:noFill/>
        </p:spPr>
        <p:txBody>
          <a:bodyPr wrap="none" rtlCol="0">
            <a:spAutoFit/>
          </a:bodyPr>
          <a:lstStyle/>
          <a:p>
            <a:endParaRPr lang="en-US" dirty="0"/>
          </a:p>
        </p:txBody>
      </p:sp>
      <p:sp>
        <p:nvSpPr>
          <p:cNvPr id="5" name="TextBox 4">
            <a:extLst>
              <a:ext uri="{FF2B5EF4-FFF2-40B4-BE49-F238E27FC236}">
                <a16:creationId xmlns:a16="http://schemas.microsoft.com/office/drawing/2014/main" id="{8BC7ED4B-B060-4921-8B28-A6AAA3D12155}"/>
              </a:ext>
            </a:extLst>
          </p:cNvPr>
          <p:cNvSpPr txBox="1"/>
          <p:nvPr/>
        </p:nvSpPr>
        <p:spPr>
          <a:xfrm>
            <a:off x="4524924" y="4747166"/>
            <a:ext cx="1107419" cy="584775"/>
          </a:xfrm>
          <a:prstGeom prst="rect">
            <a:avLst/>
          </a:prstGeom>
          <a:noFill/>
        </p:spPr>
        <p:txBody>
          <a:bodyPr wrap="none" rtlCol="0">
            <a:spAutoFit/>
          </a:bodyPr>
          <a:lstStyle/>
          <a:p>
            <a:r>
              <a:rPr lang="da-DK" sz="3200" dirty="0"/>
              <a:t>Users</a:t>
            </a:r>
            <a:endParaRPr lang="en-US" sz="3200" dirty="0"/>
          </a:p>
        </p:txBody>
      </p:sp>
      <p:sp>
        <p:nvSpPr>
          <p:cNvPr id="6" name="TextBox 5">
            <a:extLst>
              <a:ext uri="{FF2B5EF4-FFF2-40B4-BE49-F238E27FC236}">
                <a16:creationId xmlns:a16="http://schemas.microsoft.com/office/drawing/2014/main" id="{28A39181-DCA4-4536-8954-39342198E86F}"/>
              </a:ext>
            </a:extLst>
          </p:cNvPr>
          <p:cNvSpPr txBox="1"/>
          <p:nvPr/>
        </p:nvSpPr>
        <p:spPr>
          <a:xfrm>
            <a:off x="6287842" y="2622205"/>
            <a:ext cx="2180662" cy="584775"/>
          </a:xfrm>
          <a:prstGeom prst="rect">
            <a:avLst/>
          </a:prstGeom>
          <a:noFill/>
        </p:spPr>
        <p:txBody>
          <a:bodyPr wrap="none" rtlCol="0">
            <a:spAutoFit/>
          </a:bodyPr>
          <a:lstStyle>
            <a:defPPr>
              <a:defRPr lang="en-US"/>
            </a:defPPr>
            <a:lvl1pPr>
              <a:defRPr sz="2800"/>
            </a:lvl1pPr>
          </a:lstStyle>
          <a:p>
            <a:r>
              <a:rPr lang="en-US" sz="3200" dirty="0"/>
              <a:t>Maintainers</a:t>
            </a:r>
          </a:p>
        </p:txBody>
      </p:sp>
      <p:pic>
        <p:nvPicPr>
          <p:cNvPr id="4108" name="Picture 12" descr="Ninja Laptop Hacker - Free vector graphic on Pixabay">
            <a:extLst>
              <a:ext uri="{FF2B5EF4-FFF2-40B4-BE49-F238E27FC236}">
                <a16:creationId xmlns:a16="http://schemas.microsoft.com/office/drawing/2014/main" id="{5433AD3C-6CEC-4C3C-8DBB-36782679C9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9970" y="2278526"/>
            <a:ext cx="1461826" cy="1178628"/>
          </a:xfrm>
          <a:prstGeom prst="rect">
            <a:avLst/>
          </a:prstGeom>
          <a:noFill/>
          <a:extLst>
            <a:ext uri="{909E8E84-426E-40DD-AFC4-6F175D3DCCD1}">
              <a14:hiddenFill xmlns:a14="http://schemas.microsoft.com/office/drawing/2010/main">
                <a:solidFill>
                  <a:srgbClr val="FFFFFF"/>
                </a:solidFill>
              </a14:hiddenFill>
            </a:ext>
          </a:extLst>
        </p:spPr>
      </p:pic>
      <p:pic>
        <p:nvPicPr>
          <p:cNvPr id="4110" name="Picture 14" descr="Ninjacody">
            <a:extLst>
              <a:ext uri="{FF2B5EF4-FFF2-40B4-BE49-F238E27FC236}">
                <a16:creationId xmlns:a16="http://schemas.microsoft.com/office/drawing/2014/main" id="{8A987E5E-B12B-4033-8218-EDA347641A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39546" y="1438459"/>
            <a:ext cx="1337840" cy="1337840"/>
          </a:xfrm>
          <a:prstGeom prst="rect">
            <a:avLst/>
          </a:prstGeom>
          <a:noFill/>
          <a:extLst>
            <a:ext uri="{909E8E84-426E-40DD-AFC4-6F175D3DCCD1}">
              <a14:hiddenFill xmlns:a14="http://schemas.microsoft.com/office/drawing/2010/main">
                <a:solidFill>
                  <a:srgbClr val="FFFFFF"/>
                </a:solidFill>
              </a14:hiddenFill>
            </a:ext>
          </a:extLst>
        </p:spPr>
      </p:pic>
      <p:pic>
        <p:nvPicPr>
          <p:cNvPr id="4120" name="Picture 24" descr="itninja – MMD Services">
            <a:extLst>
              <a:ext uri="{FF2B5EF4-FFF2-40B4-BE49-F238E27FC236}">
                <a16:creationId xmlns:a16="http://schemas.microsoft.com/office/drawing/2014/main" id="{D4848C03-1159-4ECD-95BD-F84E92416CD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76652" y="4419462"/>
            <a:ext cx="1409086" cy="1178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47730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ylinder 12">
            <a:extLst>
              <a:ext uri="{FF2B5EF4-FFF2-40B4-BE49-F238E27FC236}">
                <a16:creationId xmlns:a16="http://schemas.microsoft.com/office/drawing/2014/main" id="{662966B3-05B3-41F4-9567-83C247339DFF}"/>
              </a:ext>
            </a:extLst>
          </p:cNvPr>
          <p:cNvSpPr/>
          <p:nvPr/>
        </p:nvSpPr>
        <p:spPr>
          <a:xfrm>
            <a:off x="8767286" y="2286000"/>
            <a:ext cx="2765362" cy="2743200"/>
          </a:xfrm>
          <a:prstGeom prst="can">
            <a:avLst>
              <a:gd name="adj" fmla="val 33406"/>
            </a:avLst>
          </a:prstGeom>
          <a:solidFill>
            <a:schemeClr val="accent5">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EF0E4CA-B52E-407B-8F5C-1B5ED42E3526}"/>
              </a:ext>
            </a:extLst>
          </p:cNvPr>
          <p:cNvSpPr/>
          <p:nvPr/>
        </p:nvSpPr>
        <p:spPr>
          <a:xfrm>
            <a:off x="720151" y="2005489"/>
            <a:ext cx="3738324" cy="3349126"/>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152C9DE-1ED5-4761-A813-674BB40AF0B2}"/>
              </a:ext>
            </a:extLst>
          </p:cNvPr>
          <p:cNvSpPr>
            <a:spLocks noGrp="1"/>
          </p:cNvSpPr>
          <p:nvPr>
            <p:ph type="title"/>
          </p:nvPr>
        </p:nvSpPr>
        <p:spPr>
          <a:xfrm>
            <a:off x="838200" y="365125"/>
            <a:ext cx="10515600" cy="636157"/>
          </a:xfrm>
        </p:spPr>
        <p:txBody>
          <a:bodyPr>
            <a:normAutofit fontScale="90000"/>
          </a:bodyPr>
          <a:lstStyle/>
          <a:p>
            <a:r>
              <a:rPr lang="da-DK" dirty="0"/>
              <a:t>GitHub flow</a:t>
            </a:r>
            <a:endParaRPr lang="en-US" dirty="0"/>
          </a:p>
        </p:txBody>
      </p:sp>
      <p:cxnSp>
        <p:nvCxnSpPr>
          <p:cNvPr id="4" name="Straight Arrow Connector 3">
            <a:extLst>
              <a:ext uri="{FF2B5EF4-FFF2-40B4-BE49-F238E27FC236}">
                <a16:creationId xmlns:a16="http://schemas.microsoft.com/office/drawing/2014/main" id="{C3F4CE70-E0E6-4742-97FA-D5A8F9228AA1}"/>
              </a:ext>
            </a:extLst>
          </p:cNvPr>
          <p:cNvCxnSpPr>
            <a:cxnSpLocks/>
            <a:stCxn id="28" idx="2"/>
            <a:endCxn id="23" idx="3"/>
          </p:cNvCxnSpPr>
          <p:nvPr/>
        </p:nvCxnSpPr>
        <p:spPr>
          <a:xfrm rot="5400000">
            <a:off x="3791029" y="723375"/>
            <a:ext cx="1939447" cy="3499467"/>
          </a:xfrm>
          <a:prstGeom prst="curvedConnector2">
            <a:avLst/>
          </a:prstGeom>
          <a:ln w="41275">
            <a:tailEnd type="triangle" w="lg" len="lg"/>
          </a:ln>
        </p:spPr>
        <p:style>
          <a:lnRef idx="1">
            <a:schemeClr val="accent1"/>
          </a:lnRef>
          <a:fillRef idx="0">
            <a:schemeClr val="accent1"/>
          </a:fillRef>
          <a:effectRef idx="0">
            <a:schemeClr val="accent1"/>
          </a:effectRef>
          <a:fontRef idx="minor">
            <a:schemeClr val="tx1"/>
          </a:fontRef>
        </p:style>
      </p:cxnSp>
      <p:pic>
        <p:nvPicPr>
          <p:cNvPr id="10" name="Picture 28" descr="GitHub logo">
            <a:extLst>
              <a:ext uri="{FF2B5EF4-FFF2-40B4-BE49-F238E27FC236}">
                <a16:creationId xmlns:a16="http://schemas.microsoft.com/office/drawing/2014/main" id="{974A7B8A-1A31-4F4D-800B-677D889514DC}"/>
              </a:ext>
            </a:extLst>
          </p:cNvPr>
          <p:cNvPicPr>
            <a:picLocks noChangeAspect="1" noChangeArrowheads="1"/>
          </p:cNvPicPr>
          <p:nvPr/>
        </p:nvPicPr>
        <p:blipFill>
          <a:blip r:embed="rId3">
            <a:alphaModFix amt="70000"/>
            <a:extLst>
              <a:ext uri="{28A0092B-C50C-407E-A947-70E740481C1C}">
                <a14:useLocalDpi xmlns:a14="http://schemas.microsoft.com/office/drawing/2010/main" val="0"/>
              </a:ext>
            </a:extLst>
          </a:blip>
          <a:srcRect/>
          <a:stretch>
            <a:fillRect/>
          </a:stretch>
        </p:blipFill>
        <p:spPr bwMode="auto">
          <a:xfrm>
            <a:off x="2083816" y="2139906"/>
            <a:ext cx="775536" cy="70108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4" descr="GitHub - NuGet/Home: Repo for NuGet Client issues">
            <a:extLst>
              <a:ext uri="{FF2B5EF4-FFF2-40B4-BE49-F238E27FC236}">
                <a16:creationId xmlns:a16="http://schemas.microsoft.com/office/drawing/2014/main" id="{3F6C46B3-7FF5-4F2D-87E6-D0EF8D2B6E09}"/>
              </a:ext>
            </a:extLst>
          </p:cNvPr>
          <p:cNvPicPr>
            <a:picLocks noChangeAspect="1" noChangeArrowheads="1"/>
          </p:cNvPicPr>
          <p:nvPr/>
        </p:nvPicPr>
        <p:blipFill>
          <a:blip r:embed="rId4">
            <a:alphaModFix amt="70000"/>
            <a:extLst>
              <a:ext uri="{28A0092B-C50C-407E-A947-70E740481C1C}">
                <a14:useLocalDpi xmlns:a14="http://schemas.microsoft.com/office/drawing/2010/main" val="0"/>
              </a:ext>
            </a:extLst>
          </a:blip>
          <a:srcRect/>
          <a:stretch>
            <a:fillRect/>
          </a:stretch>
        </p:blipFill>
        <p:spPr bwMode="auto">
          <a:xfrm>
            <a:off x="9321157" y="2481060"/>
            <a:ext cx="1585091" cy="481953"/>
          </a:xfrm>
          <a:prstGeom prst="rect">
            <a:avLst/>
          </a:prstGeom>
          <a:noFill/>
          <a:extLst>
            <a:ext uri="{909E8E84-426E-40DD-AFC4-6F175D3DCCD1}">
              <a14:hiddenFill xmlns:a14="http://schemas.microsoft.com/office/drawing/2010/main">
                <a:solidFill>
                  <a:srgbClr val="FFFFFF"/>
                </a:solidFill>
              </a14:hiddenFill>
            </a:ext>
          </a:extLst>
        </p:spPr>
      </p:pic>
      <p:grpSp>
        <p:nvGrpSpPr>
          <p:cNvPr id="53" name="Group 52">
            <a:extLst>
              <a:ext uri="{FF2B5EF4-FFF2-40B4-BE49-F238E27FC236}">
                <a16:creationId xmlns:a16="http://schemas.microsoft.com/office/drawing/2014/main" id="{43C32F29-7138-4790-B58A-299E07F607A2}"/>
              </a:ext>
            </a:extLst>
          </p:cNvPr>
          <p:cNvGrpSpPr/>
          <p:nvPr/>
        </p:nvGrpSpPr>
        <p:grpSpPr>
          <a:xfrm>
            <a:off x="8873350" y="3350015"/>
            <a:ext cx="2382394" cy="504957"/>
            <a:chOff x="8873350" y="3350015"/>
            <a:chExt cx="2382394" cy="504957"/>
          </a:xfrm>
        </p:grpSpPr>
        <p:pic>
          <p:nvPicPr>
            <p:cNvPr id="15" name="Picture 16" descr="NuGet Gallery | Home">
              <a:extLst>
                <a:ext uri="{FF2B5EF4-FFF2-40B4-BE49-F238E27FC236}">
                  <a16:creationId xmlns:a16="http://schemas.microsoft.com/office/drawing/2014/main" id="{2DE3A099-340A-4F3F-9532-82E8575B30B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73350" y="3350015"/>
              <a:ext cx="504957" cy="504957"/>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46E6FFF2-B37C-4DD0-9F4E-C764EE6AF628}"/>
                </a:ext>
              </a:extLst>
            </p:cNvPr>
            <p:cNvSpPr txBox="1"/>
            <p:nvPr/>
          </p:nvSpPr>
          <p:spPr>
            <a:xfrm>
              <a:off x="9378307" y="3402439"/>
              <a:ext cx="1877437" cy="400110"/>
            </a:xfrm>
            <a:prstGeom prst="rect">
              <a:avLst/>
            </a:prstGeom>
            <a:noFill/>
          </p:spPr>
          <p:txBody>
            <a:bodyPr wrap="none" rtlCol="0">
              <a:spAutoFit/>
            </a:bodyPr>
            <a:lstStyle/>
            <a:p>
              <a:r>
                <a:rPr lang="en-US" sz="2000" dirty="0">
                  <a:latin typeface="Consolas" panose="020B0609020204030204" pitchFamily="49" charset="0"/>
                </a:rPr>
                <a:t>foobar 4.7.4</a:t>
              </a:r>
            </a:p>
          </p:txBody>
        </p:sp>
      </p:grpSp>
      <p:grpSp>
        <p:nvGrpSpPr>
          <p:cNvPr id="52" name="Group 51">
            <a:extLst>
              <a:ext uri="{FF2B5EF4-FFF2-40B4-BE49-F238E27FC236}">
                <a16:creationId xmlns:a16="http://schemas.microsoft.com/office/drawing/2014/main" id="{AA270FBE-AC41-4047-8CF1-A25B17A87C7C}"/>
              </a:ext>
            </a:extLst>
          </p:cNvPr>
          <p:cNvGrpSpPr/>
          <p:nvPr/>
        </p:nvGrpSpPr>
        <p:grpSpPr>
          <a:xfrm>
            <a:off x="8865730" y="3936755"/>
            <a:ext cx="2382394" cy="504957"/>
            <a:chOff x="8865730" y="3936755"/>
            <a:chExt cx="2382394" cy="504957"/>
          </a:xfrm>
        </p:grpSpPr>
        <p:pic>
          <p:nvPicPr>
            <p:cNvPr id="18" name="Picture 16" descr="NuGet Gallery | Home">
              <a:extLst>
                <a:ext uri="{FF2B5EF4-FFF2-40B4-BE49-F238E27FC236}">
                  <a16:creationId xmlns:a16="http://schemas.microsoft.com/office/drawing/2014/main" id="{65658BC8-6D14-40BE-B375-8C734150A2B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65730" y="3936755"/>
              <a:ext cx="504957" cy="504957"/>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27AE624F-4625-4AD4-B742-7FA4A682003E}"/>
                </a:ext>
              </a:extLst>
            </p:cNvPr>
            <p:cNvSpPr txBox="1"/>
            <p:nvPr/>
          </p:nvSpPr>
          <p:spPr>
            <a:xfrm>
              <a:off x="9370687" y="3989179"/>
              <a:ext cx="1877437" cy="400110"/>
            </a:xfrm>
            <a:prstGeom prst="rect">
              <a:avLst/>
            </a:prstGeom>
            <a:noFill/>
          </p:spPr>
          <p:txBody>
            <a:bodyPr wrap="none" rtlCol="0">
              <a:spAutoFit/>
            </a:bodyPr>
            <a:lstStyle/>
            <a:p>
              <a:r>
                <a:rPr lang="en-US" sz="2000" dirty="0">
                  <a:latin typeface="Consolas" panose="020B0609020204030204" pitchFamily="49" charset="0"/>
                </a:rPr>
                <a:t>foobar 4.7.3</a:t>
              </a:r>
            </a:p>
          </p:txBody>
        </p:sp>
      </p:grpSp>
      <p:grpSp>
        <p:nvGrpSpPr>
          <p:cNvPr id="21" name="Group 20">
            <a:extLst>
              <a:ext uri="{FF2B5EF4-FFF2-40B4-BE49-F238E27FC236}">
                <a16:creationId xmlns:a16="http://schemas.microsoft.com/office/drawing/2014/main" id="{02F17593-C075-4C9D-83A6-3941FDF923D1}"/>
              </a:ext>
            </a:extLst>
          </p:cNvPr>
          <p:cNvGrpSpPr/>
          <p:nvPr/>
        </p:nvGrpSpPr>
        <p:grpSpPr>
          <a:xfrm>
            <a:off x="4165811" y="1152571"/>
            <a:ext cx="1712386" cy="461665"/>
            <a:chOff x="4907520" y="3157742"/>
            <a:chExt cx="1712386" cy="461665"/>
          </a:xfrm>
        </p:grpSpPr>
        <p:sp>
          <p:nvSpPr>
            <p:cNvPr id="3" name="Oval 2">
              <a:extLst>
                <a:ext uri="{FF2B5EF4-FFF2-40B4-BE49-F238E27FC236}">
                  <a16:creationId xmlns:a16="http://schemas.microsoft.com/office/drawing/2014/main" id="{A4C38ADA-7D31-4398-8560-765B05FCB85D}"/>
                </a:ext>
              </a:extLst>
            </p:cNvPr>
            <p:cNvSpPr/>
            <p:nvPr/>
          </p:nvSpPr>
          <p:spPr>
            <a:xfrm>
              <a:off x="4907520" y="3190574"/>
              <a:ext cx="396000" cy="39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a:t>1</a:t>
              </a:r>
              <a:endParaRPr lang="en-US" dirty="0"/>
            </a:p>
          </p:txBody>
        </p:sp>
        <p:sp>
          <p:nvSpPr>
            <p:cNvPr id="20" name="TextBox 19">
              <a:extLst>
                <a:ext uri="{FF2B5EF4-FFF2-40B4-BE49-F238E27FC236}">
                  <a16:creationId xmlns:a16="http://schemas.microsoft.com/office/drawing/2014/main" id="{4860C80E-DEF4-4B8D-ABC5-DD30D671135B}"/>
                </a:ext>
              </a:extLst>
            </p:cNvPr>
            <p:cNvSpPr txBox="1"/>
            <p:nvPr/>
          </p:nvSpPr>
          <p:spPr>
            <a:xfrm>
              <a:off x="5303520" y="3157742"/>
              <a:ext cx="1316386" cy="461665"/>
            </a:xfrm>
            <a:prstGeom prst="rect">
              <a:avLst/>
            </a:prstGeom>
            <a:noFill/>
          </p:spPr>
          <p:txBody>
            <a:bodyPr wrap="none" rtlCol="0">
              <a:spAutoFit/>
            </a:bodyPr>
            <a:lstStyle/>
            <a:p>
              <a:r>
                <a:rPr lang="da-DK" sz="2400" dirty="0"/>
                <a:t>File issue</a:t>
              </a:r>
              <a:endParaRPr lang="en-US" sz="2400" dirty="0"/>
            </a:p>
          </p:txBody>
        </p:sp>
      </p:grpSp>
      <p:pic>
        <p:nvPicPr>
          <p:cNvPr id="22" name="Picture 20">
            <a:extLst>
              <a:ext uri="{FF2B5EF4-FFF2-40B4-BE49-F238E27FC236}">
                <a16:creationId xmlns:a16="http://schemas.microsoft.com/office/drawing/2014/main" id="{5BE8672C-89AA-482A-A85B-756B8849544D}"/>
              </a:ext>
            </a:extLst>
          </p:cNvPr>
          <p:cNvPicPr>
            <a:picLocks noChangeAspect="1" noChangeArrowheads="1"/>
          </p:cNvPicPr>
          <p:nvPr/>
        </p:nvPicPr>
        <p:blipFill>
          <a:blip r:embed="rId6">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75844" y="3229773"/>
            <a:ext cx="426116" cy="426116"/>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6001AD6A-AB50-4CC6-91F2-A48195688BBE}"/>
              </a:ext>
            </a:extLst>
          </p:cNvPr>
          <p:cNvSpPr txBox="1"/>
          <p:nvPr/>
        </p:nvSpPr>
        <p:spPr>
          <a:xfrm>
            <a:off x="1301960" y="3211999"/>
            <a:ext cx="1709058" cy="461665"/>
          </a:xfrm>
          <a:prstGeom prst="rect">
            <a:avLst/>
          </a:prstGeom>
          <a:noFill/>
        </p:spPr>
        <p:txBody>
          <a:bodyPr wrap="none" rtlCol="0">
            <a:spAutoFit/>
          </a:bodyPr>
          <a:lstStyle/>
          <a:p>
            <a:r>
              <a:rPr lang="da-DK" sz="2400" dirty="0" err="1"/>
              <a:t>foobar</a:t>
            </a:r>
            <a:r>
              <a:rPr lang="da-DK" sz="2400" dirty="0"/>
              <a:t> issue</a:t>
            </a:r>
            <a:endParaRPr lang="en-US" sz="2400" dirty="0"/>
          </a:p>
        </p:txBody>
      </p:sp>
      <p:pic>
        <p:nvPicPr>
          <p:cNvPr id="26" name="Picture 14" descr="Maintainer">
            <a:extLst>
              <a:ext uri="{FF2B5EF4-FFF2-40B4-BE49-F238E27FC236}">
                <a16:creationId xmlns:a16="http://schemas.microsoft.com/office/drawing/2014/main" id="{A19C510C-26F6-45B8-BE9A-A55B4595C77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79391" y="5078951"/>
            <a:ext cx="842953" cy="842953"/>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4" descr="User">
            <a:extLst>
              <a:ext uri="{FF2B5EF4-FFF2-40B4-BE49-F238E27FC236}">
                <a16:creationId xmlns:a16="http://schemas.microsoft.com/office/drawing/2014/main" id="{DF9EE227-E7A1-4C99-B200-1E2ACCA7778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89008" y="798297"/>
            <a:ext cx="842954" cy="705088"/>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2" descr="Ninja Laptop Hacker - Free vector graphic on Pixabay">
            <a:extLst>
              <a:ext uri="{FF2B5EF4-FFF2-40B4-BE49-F238E27FC236}">
                <a16:creationId xmlns:a16="http://schemas.microsoft.com/office/drawing/2014/main" id="{94D5FC8B-4A1B-4417-BF3D-4CD75BF1EDF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29773" y="2306531"/>
            <a:ext cx="775536" cy="625292"/>
          </a:xfrm>
          <a:prstGeom prst="rect">
            <a:avLst/>
          </a:prstGeom>
          <a:noFill/>
          <a:extLst>
            <a:ext uri="{909E8E84-426E-40DD-AFC4-6F175D3DCCD1}">
              <a14:hiddenFill xmlns:a14="http://schemas.microsoft.com/office/drawing/2010/main">
                <a:solidFill>
                  <a:srgbClr val="FFFFFF"/>
                </a:solidFill>
              </a14:hiddenFill>
            </a:ext>
          </a:extLst>
        </p:spPr>
      </p:pic>
      <p:grpSp>
        <p:nvGrpSpPr>
          <p:cNvPr id="30" name="Group 29">
            <a:extLst>
              <a:ext uri="{FF2B5EF4-FFF2-40B4-BE49-F238E27FC236}">
                <a16:creationId xmlns:a16="http://schemas.microsoft.com/office/drawing/2014/main" id="{E7728D65-375D-42AA-94A0-4A87C69E26F3}"/>
              </a:ext>
            </a:extLst>
          </p:cNvPr>
          <p:cNvGrpSpPr/>
          <p:nvPr/>
        </p:nvGrpSpPr>
        <p:grpSpPr>
          <a:xfrm>
            <a:off x="4698449" y="2898991"/>
            <a:ext cx="2332236" cy="461665"/>
            <a:chOff x="4907520" y="3157742"/>
            <a:chExt cx="2332236" cy="461665"/>
          </a:xfrm>
        </p:grpSpPr>
        <p:sp>
          <p:nvSpPr>
            <p:cNvPr id="31" name="Oval 30">
              <a:extLst>
                <a:ext uri="{FF2B5EF4-FFF2-40B4-BE49-F238E27FC236}">
                  <a16:creationId xmlns:a16="http://schemas.microsoft.com/office/drawing/2014/main" id="{DA64A0B9-CBE0-4987-B252-668C8584F05B}"/>
                </a:ext>
              </a:extLst>
            </p:cNvPr>
            <p:cNvSpPr/>
            <p:nvPr/>
          </p:nvSpPr>
          <p:spPr>
            <a:xfrm>
              <a:off x="4907520" y="3190574"/>
              <a:ext cx="396000" cy="39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a:t>2</a:t>
              </a:r>
              <a:endParaRPr lang="en-US" dirty="0"/>
            </a:p>
          </p:txBody>
        </p:sp>
        <p:sp>
          <p:nvSpPr>
            <p:cNvPr id="32" name="TextBox 31">
              <a:extLst>
                <a:ext uri="{FF2B5EF4-FFF2-40B4-BE49-F238E27FC236}">
                  <a16:creationId xmlns:a16="http://schemas.microsoft.com/office/drawing/2014/main" id="{B0E6A149-9793-4216-9637-B4E31C6E70A1}"/>
                </a:ext>
              </a:extLst>
            </p:cNvPr>
            <p:cNvSpPr txBox="1"/>
            <p:nvPr/>
          </p:nvSpPr>
          <p:spPr>
            <a:xfrm>
              <a:off x="5303520" y="3157742"/>
              <a:ext cx="1936236" cy="461665"/>
            </a:xfrm>
            <a:prstGeom prst="rect">
              <a:avLst/>
            </a:prstGeom>
            <a:noFill/>
          </p:spPr>
          <p:txBody>
            <a:bodyPr wrap="none" rtlCol="0">
              <a:spAutoFit/>
            </a:bodyPr>
            <a:lstStyle/>
            <a:p>
              <a:r>
                <a:rPr lang="en-US" sz="2400" dirty="0"/>
                <a:t>Create branch</a:t>
              </a:r>
            </a:p>
          </p:txBody>
        </p:sp>
      </p:grpSp>
      <p:grpSp>
        <p:nvGrpSpPr>
          <p:cNvPr id="35" name="Group 34">
            <a:extLst>
              <a:ext uri="{FF2B5EF4-FFF2-40B4-BE49-F238E27FC236}">
                <a16:creationId xmlns:a16="http://schemas.microsoft.com/office/drawing/2014/main" id="{D083D57A-6CB5-4FE5-9030-1F6A72276AE2}"/>
              </a:ext>
            </a:extLst>
          </p:cNvPr>
          <p:cNvGrpSpPr/>
          <p:nvPr/>
        </p:nvGrpSpPr>
        <p:grpSpPr>
          <a:xfrm>
            <a:off x="963328" y="3776821"/>
            <a:ext cx="1744723" cy="493775"/>
            <a:chOff x="1351948" y="3628231"/>
            <a:chExt cx="1744723" cy="493775"/>
          </a:xfrm>
        </p:grpSpPr>
        <p:pic>
          <p:nvPicPr>
            <p:cNvPr id="33" name="Picture 10" descr="Git, branch icon - Free download on Iconfinder">
              <a:extLst>
                <a:ext uri="{FF2B5EF4-FFF2-40B4-BE49-F238E27FC236}">
                  <a16:creationId xmlns:a16="http://schemas.microsoft.com/office/drawing/2014/main" id="{2B87FD02-B4E5-4955-A081-94689353EC3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51948" y="3628231"/>
              <a:ext cx="308609" cy="493775"/>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a:extLst>
                <a:ext uri="{FF2B5EF4-FFF2-40B4-BE49-F238E27FC236}">
                  <a16:creationId xmlns:a16="http://schemas.microsoft.com/office/drawing/2014/main" id="{A7D5C184-3E73-44DB-AE9E-AF5FF6208AE3}"/>
                </a:ext>
              </a:extLst>
            </p:cNvPr>
            <p:cNvSpPr txBox="1"/>
            <p:nvPr/>
          </p:nvSpPr>
          <p:spPr>
            <a:xfrm>
              <a:off x="1690580" y="3644285"/>
              <a:ext cx="1406091" cy="461665"/>
            </a:xfrm>
            <a:prstGeom prst="rect">
              <a:avLst/>
            </a:prstGeom>
            <a:noFill/>
          </p:spPr>
          <p:txBody>
            <a:bodyPr wrap="none" rtlCol="0">
              <a:spAutoFit/>
            </a:bodyPr>
            <a:lstStyle/>
            <a:p>
              <a:r>
                <a:rPr lang="da-DK" sz="2400" dirty="0" err="1"/>
                <a:t>foobar</a:t>
              </a:r>
              <a:r>
                <a:rPr lang="da-DK" sz="2400" dirty="0"/>
                <a:t>-fix</a:t>
              </a:r>
              <a:endParaRPr lang="en-US" sz="2400" dirty="0"/>
            </a:p>
          </p:txBody>
        </p:sp>
      </p:grpSp>
      <p:pic>
        <p:nvPicPr>
          <p:cNvPr id="36" name="Picture 12" descr="Pull, git, request icon - Free download on Iconfinder">
            <a:extLst>
              <a:ext uri="{FF2B5EF4-FFF2-40B4-BE49-F238E27FC236}">
                <a16:creationId xmlns:a16="http://schemas.microsoft.com/office/drawing/2014/main" id="{4722724D-5A35-4813-80F4-598810ABCF5C}"/>
              </a:ext>
            </a:extLst>
          </p:cNvPr>
          <p:cNvPicPr>
            <a:picLocks noChangeAspect="1" noChangeArrowheads="1"/>
          </p:cNvPicPr>
          <p:nvPr/>
        </p:nvPicPr>
        <p:blipFill>
          <a:blip r:embed="rId11">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31628" y="4391529"/>
            <a:ext cx="308609" cy="411478"/>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a:extLst>
              <a:ext uri="{FF2B5EF4-FFF2-40B4-BE49-F238E27FC236}">
                <a16:creationId xmlns:a16="http://schemas.microsoft.com/office/drawing/2014/main" id="{A48B50B7-45A4-41F5-B1E3-E22C3CBD7EA9}"/>
              </a:ext>
            </a:extLst>
          </p:cNvPr>
          <p:cNvSpPr txBox="1"/>
          <p:nvPr/>
        </p:nvSpPr>
        <p:spPr>
          <a:xfrm>
            <a:off x="1301960" y="4344550"/>
            <a:ext cx="2963119" cy="461665"/>
          </a:xfrm>
          <a:prstGeom prst="rect">
            <a:avLst/>
          </a:prstGeom>
          <a:noFill/>
        </p:spPr>
        <p:txBody>
          <a:bodyPr wrap="none" rtlCol="0">
            <a:spAutoFit/>
          </a:bodyPr>
          <a:lstStyle/>
          <a:p>
            <a:r>
              <a:rPr lang="en-US" sz="2400" dirty="0" err="1"/>
              <a:t>foobar</a:t>
            </a:r>
            <a:r>
              <a:rPr lang="en-US" sz="2400" dirty="0"/>
              <a:t>-fix pull request</a:t>
            </a:r>
          </a:p>
        </p:txBody>
      </p:sp>
      <p:grpSp>
        <p:nvGrpSpPr>
          <p:cNvPr id="39" name="Group 38">
            <a:extLst>
              <a:ext uri="{FF2B5EF4-FFF2-40B4-BE49-F238E27FC236}">
                <a16:creationId xmlns:a16="http://schemas.microsoft.com/office/drawing/2014/main" id="{BD64A2FE-4690-45A4-8E6C-2FC7532963C6}"/>
              </a:ext>
            </a:extLst>
          </p:cNvPr>
          <p:cNvGrpSpPr/>
          <p:nvPr/>
        </p:nvGrpSpPr>
        <p:grpSpPr>
          <a:xfrm>
            <a:off x="3987945" y="3250156"/>
            <a:ext cx="2956188" cy="461665"/>
            <a:chOff x="4907520" y="3157742"/>
            <a:chExt cx="2956188" cy="461665"/>
          </a:xfrm>
        </p:grpSpPr>
        <p:sp>
          <p:nvSpPr>
            <p:cNvPr id="40" name="Oval 39">
              <a:extLst>
                <a:ext uri="{FF2B5EF4-FFF2-40B4-BE49-F238E27FC236}">
                  <a16:creationId xmlns:a16="http://schemas.microsoft.com/office/drawing/2014/main" id="{609B9B79-7AC0-4CB5-B653-1ED35E48E82F}"/>
                </a:ext>
              </a:extLst>
            </p:cNvPr>
            <p:cNvSpPr/>
            <p:nvPr/>
          </p:nvSpPr>
          <p:spPr>
            <a:xfrm>
              <a:off x="4907520" y="3190574"/>
              <a:ext cx="396000" cy="39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a:t>3</a:t>
              </a:r>
              <a:endParaRPr lang="en-US" dirty="0"/>
            </a:p>
          </p:txBody>
        </p:sp>
        <p:sp>
          <p:nvSpPr>
            <p:cNvPr id="41" name="TextBox 40">
              <a:extLst>
                <a:ext uri="{FF2B5EF4-FFF2-40B4-BE49-F238E27FC236}">
                  <a16:creationId xmlns:a16="http://schemas.microsoft.com/office/drawing/2014/main" id="{7DC4C8D8-2884-415B-8F4C-9441FCB3823C}"/>
                </a:ext>
              </a:extLst>
            </p:cNvPr>
            <p:cNvSpPr txBox="1"/>
            <p:nvPr/>
          </p:nvSpPr>
          <p:spPr>
            <a:xfrm>
              <a:off x="5303520" y="3157742"/>
              <a:ext cx="2560188" cy="461665"/>
            </a:xfrm>
            <a:prstGeom prst="rect">
              <a:avLst/>
            </a:prstGeom>
            <a:noFill/>
          </p:spPr>
          <p:txBody>
            <a:bodyPr wrap="none" rtlCol="0">
              <a:spAutoFit/>
            </a:bodyPr>
            <a:lstStyle/>
            <a:p>
              <a:r>
                <a:rPr lang="en-US" sz="2400" dirty="0"/>
                <a:t>Create pull request</a:t>
              </a:r>
            </a:p>
          </p:txBody>
        </p:sp>
      </p:grpSp>
      <p:cxnSp>
        <p:nvCxnSpPr>
          <p:cNvPr id="42" name="Straight Arrow Connector 3">
            <a:extLst>
              <a:ext uri="{FF2B5EF4-FFF2-40B4-BE49-F238E27FC236}">
                <a16:creationId xmlns:a16="http://schemas.microsoft.com/office/drawing/2014/main" id="{1011D0CC-5406-4161-A831-EF92458D107D}"/>
              </a:ext>
            </a:extLst>
          </p:cNvPr>
          <p:cNvCxnSpPr>
            <a:cxnSpLocks/>
            <a:stCxn id="29" idx="2"/>
            <a:endCxn id="34" idx="3"/>
          </p:cNvCxnSpPr>
          <p:nvPr/>
        </p:nvCxnSpPr>
        <p:spPr>
          <a:xfrm rot="5400000">
            <a:off x="4466854" y="1173020"/>
            <a:ext cx="1091885" cy="4609490"/>
          </a:xfrm>
          <a:prstGeom prst="curvedConnector2">
            <a:avLst/>
          </a:prstGeom>
          <a:ln w="41275">
            <a:tailEnd type="triangle" w="lg" len="lg"/>
          </a:ln>
        </p:spPr>
        <p:style>
          <a:lnRef idx="1">
            <a:schemeClr val="accent1"/>
          </a:lnRef>
          <a:fillRef idx="0">
            <a:schemeClr val="accent1"/>
          </a:fillRef>
          <a:effectRef idx="0">
            <a:schemeClr val="accent1"/>
          </a:effectRef>
          <a:fontRef idx="minor">
            <a:schemeClr val="tx1"/>
          </a:fontRef>
        </p:style>
      </p:cxnSp>
      <p:cxnSp>
        <p:nvCxnSpPr>
          <p:cNvPr id="46" name="Straight Arrow Connector 3">
            <a:extLst>
              <a:ext uri="{FF2B5EF4-FFF2-40B4-BE49-F238E27FC236}">
                <a16:creationId xmlns:a16="http://schemas.microsoft.com/office/drawing/2014/main" id="{6BD3AB2B-1D3F-4F7D-A5CA-A6ED9BA4D4CA}"/>
              </a:ext>
            </a:extLst>
          </p:cNvPr>
          <p:cNvCxnSpPr>
            <a:cxnSpLocks/>
            <a:stCxn id="29" idx="2"/>
            <a:endCxn id="37" idx="3"/>
          </p:cNvCxnSpPr>
          <p:nvPr/>
        </p:nvCxnSpPr>
        <p:spPr>
          <a:xfrm rot="5400000">
            <a:off x="4969530" y="2227372"/>
            <a:ext cx="1643560" cy="3052462"/>
          </a:xfrm>
          <a:prstGeom prst="curvedConnector2">
            <a:avLst/>
          </a:prstGeom>
          <a:ln w="41275">
            <a:tailEnd type="triangle" w="lg" len="lg"/>
          </a:ln>
        </p:spPr>
        <p:style>
          <a:lnRef idx="1">
            <a:schemeClr val="accent1"/>
          </a:lnRef>
          <a:fillRef idx="0">
            <a:schemeClr val="accent1"/>
          </a:fillRef>
          <a:effectRef idx="0">
            <a:schemeClr val="accent1"/>
          </a:effectRef>
          <a:fontRef idx="minor">
            <a:schemeClr val="tx1"/>
          </a:fontRef>
        </p:style>
      </p:cxnSp>
      <p:cxnSp>
        <p:nvCxnSpPr>
          <p:cNvPr id="50" name="Straight Arrow Connector 3">
            <a:extLst>
              <a:ext uri="{FF2B5EF4-FFF2-40B4-BE49-F238E27FC236}">
                <a16:creationId xmlns:a16="http://schemas.microsoft.com/office/drawing/2014/main" id="{177C8587-FB53-4E7B-9F4B-7297B34A47A9}"/>
              </a:ext>
            </a:extLst>
          </p:cNvPr>
          <p:cNvCxnSpPr>
            <a:cxnSpLocks/>
            <a:stCxn id="28" idx="3"/>
            <a:endCxn id="15" idx="1"/>
          </p:cNvCxnSpPr>
          <p:nvPr/>
        </p:nvCxnSpPr>
        <p:spPr>
          <a:xfrm>
            <a:off x="6931962" y="1150841"/>
            <a:ext cx="1941388" cy="2451653"/>
          </a:xfrm>
          <a:prstGeom prst="curvedConnector3">
            <a:avLst>
              <a:gd name="adj1" fmla="val 50000"/>
            </a:avLst>
          </a:prstGeom>
          <a:ln w="41275">
            <a:tailEnd type="triangle" w="lg" len="lg"/>
          </a:ln>
        </p:spPr>
        <p:style>
          <a:lnRef idx="1">
            <a:schemeClr val="accent1"/>
          </a:lnRef>
          <a:fillRef idx="0">
            <a:schemeClr val="accent1"/>
          </a:fillRef>
          <a:effectRef idx="0">
            <a:schemeClr val="accent1"/>
          </a:effectRef>
          <a:fontRef idx="minor">
            <a:schemeClr val="tx1"/>
          </a:fontRef>
        </p:style>
      </p:cxnSp>
      <p:grpSp>
        <p:nvGrpSpPr>
          <p:cNvPr id="56" name="Group 55">
            <a:extLst>
              <a:ext uri="{FF2B5EF4-FFF2-40B4-BE49-F238E27FC236}">
                <a16:creationId xmlns:a16="http://schemas.microsoft.com/office/drawing/2014/main" id="{9403B4B6-9630-42F5-BECB-8D7011AF1756}"/>
              </a:ext>
            </a:extLst>
          </p:cNvPr>
          <p:cNvGrpSpPr/>
          <p:nvPr/>
        </p:nvGrpSpPr>
        <p:grpSpPr>
          <a:xfrm>
            <a:off x="7384362" y="635724"/>
            <a:ext cx="2345444" cy="461665"/>
            <a:chOff x="4907520" y="3157742"/>
            <a:chExt cx="2345444" cy="461665"/>
          </a:xfrm>
        </p:grpSpPr>
        <p:sp>
          <p:nvSpPr>
            <p:cNvPr id="57" name="Oval 56">
              <a:extLst>
                <a:ext uri="{FF2B5EF4-FFF2-40B4-BE49-F238E27FC236}">
                  <a16:creationId xmlns:a16="http://schemas.microsoft.com/office/drawing/2014/main" id="{FC8E4753-387A-4EEA-ACFA-8DC612E3FF2E}"/>
                </a:ext>
              </a:extLst>
            </p:cNvPr>
            <p:cNvSpPr/>
            <p:nvPr/>
          </p:nvSpPr>
          <p:spPr>
            <a:xfrm>
              <a:off x="4907520" y="3190574"/>
              <a:ext cx="396000" cy="39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a:t>8</a:t>
              </a:r>
              <a:endParaRPr lang="en-US" dirty="0"/>
            </a:p>
          </p:txBody>
        </p:sp>
        <p:sp>
          <p:nvSpPr>
            <p:cNvPr id="58" name="TextBox 57">
              <a:extLst>
                <a:ext uri="{FF2B5EF4-FFF2-40B4-BE49-F238E27FC236}">
                  <a16:creationId xmlns:a16="http://schemas.microsoft.com/office/drawing/2014/main" id="{E49D1F84-F13D-44E6-A6C4-D17C865368EA}"/>
                </a:ext>
              </a:extLst>
            </p:cNvPr>
            <p:cNvSpPr txBox="1"/>
            <p:nvPr/>
          </p:nvSpPr>
          <p:spPr>
            <a:xfrm>
              <a:off x="5303520" y="3157742"/>
              <a:ext cx="1949444" cy="461665"/>
            </a:xfrm>
            <a:prstGeom prst="rect">
              <a:avLst/>
            </a:prstGeom>
            <a:noFill/>
          </p:spPr>
          <p:txBody>
            <a:bodyPr wrap="none" rtlCol="0">
              <a:spAutoFit/>
            </a:bodyPr>
            <a:lstStyle/>
            <a:p>
              <a:r>
                <a:rPr lang="en-US" sz="2400" dirty="0"/>
                <a:t>Fetch package</a:t>
              </a:r>
            </a:p>
          </p:txBody>
        </p:sp>
      </p:grpSp>
      <p:grpSp>
        <p:nvGrpSpPr>
          <p:cNvPr id="61" name="Group 60">
            <a:extLst>
              <a:ext uri="{FF2B5EF4-FFF2-40B4-BE49-F238E27FC236}">
                <a16:creationId xmlns:a16="http://schemas.microsoft.com/office/drawing/2014/main" id="{827B3B26-575C-4A60-9A3B-8B0F2CF1729B}"/>
              </a:ext>
            </a:extLst>
          </p:cNvPr>
          <p:cNvGrpSpPr/>
          <p:nvPr/>
        </p:nvGrpSpPr>
        <p:grpSpPr>
          <a:xfrm>
            <a:off x="2831926" y="5444625"/>
            <a:ext cx="3033453" cy="461665"/>
            <a:chOff x="4907520" y="3157742"/>
            <a:chExt cx="3033453" cy="461665"/>
          </a:xfrm>
        </p:grpSpPr>
        <p:sp>
          <p:nvSpPr>
            <p:cNvPr id="62" name="Oval 61">
              <a:extLst>
                <a:ext uri="{FF2B5EF4-FFF2-40B4-BE49-F238E27FC236}">
                  <a16:creationId xmlns:a16="http://schemas.microsoft.com/office/drawing/2014/main" id="{5AB1C9F3-B1E5-45FF-BF95-C9D1149CB09B}"/>
                </a:ext>
              </a:extLst>
            </p:cNvPr>
            <p:cNvSpPr/>
            <p:nvPr/>
          </p:nvSpPr>
          <p:spPr>
            <a:xfrm>
              <a:off x="4907520" y="3190574"/>
              <a:ext cx="396000" cy="39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a:t>4</a:t>
              </a:r>
              <a:endParaRPr lang="en-US" dirty="0"/>
            </a:p>
          </p:txBody>
        </p:sp>
        <p:sp>
          <p:nvSpPr>
            <p:cNvPr id="63" name="TextBox 62">
              <a:extLst>
                <a:ext uri="{FF2B5EF4-FFF2-40B4-BE49-F238E27FC236}">
                  <a16:creationId xmlns:a16="http://schemas.microsoft.com/office/drawing/2014/main" id="{CDDAFD76-80B6-4CF6-AFD1-E8D0B0315EC8}"/>
                </a:ext>
              </a:extLst>
            </p:cNvPr>
            <p:cNvSpPr txBox="1"/>
            <p:nvPr/>
          </p:nvSpPr>
          <p:spPr>
            <a:xfrm>
              <a:off x="5303520" y="3157742"/>
              <a:ext cx="2637453" cy="461665"/>
            </a:xfrm>
            <a:prstGeom prst="rect">
              <a:avLst/>
            </a:prstGeom>
            <a:noFill/>
          </p:spPr>
          <p:txBody>
            <a:bodyPr wrap="none" rtlCol="0">
              <a:spAutoFit/>
            </a:bodyPr>
            <a:lstStyle/>
            <a:p>
              <a:r>
                <a:rPr lang="en-US" sz="2400" dirty="0"/>
                <a:t>Review pull request</a:t>
              </a:r>
            </a:p>
          </p:txBody>
        </p:sp>
      </p:grpSp>
      <p:grpSp>
        <p:nvGrpSpPr>
          <p:cNvPr id="64" name="Group 63">
            <a:extLst>
              <a:ext uri="{FF2B5EF4-FFF2-40B4-BE49-F238E27FC236}">
                <a16:creationId xmlns:a16="http://schemas.microsoft.com/office/drawing/2014/main" id="{4EFC4273-03EF-4193-9FA6-BFEF422E6101}"/>
              </a:ext>
            </a:extLst>
          </p:cNvPr>
          <p:cNvGrpSpPr/>
          <p:nvPr/>
        </p:nvGrpSpPr>
        <p:grpSpPr>
          <a:xfrm>
            <a:off x="3203442" y="5545563"/>
            <a:ext cx="2953239" cy="461665"/>
            <a:chOff x="4907520" y="3157742"/>
            <a:chExt cx="2953239" cy="461665"/>
          </a:xfrm>
        </p:grpSpPr>
        <p:sp>
          <p:nvSpPr>
            <p:cNvPr id="65" name="Oval 64">
              <a:extLst>
                <a:ext uri="{FF2B5EF4-FFF2-40B4-BE49-F238E27FC236}">
                  <a16:creationId xmlns:a16="http://schemas.microsoft.com/office/drawing/2014/main" id="{46965950-434F-47D3-8563-7ADB8123D7B4}"/>
                </a:ext>
              </a:extLst>
            </p:cNvPr>
            <p:cNvSpPr/>
            <p:nvPr/>
          </p:nvSpPr>
          <p:spPr>
            <a:xfrm>
              <a:off x="4907520" y="3190574"/>
              <a:ext cx="396000" cy="39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a:t>5</a:t>
              </a:r>
              <a:endParaRPr lang="en-US" dirty="0"/>
            </a:p>
          </p:txBody>
        </p:sp>
        <p:sp>
          <p:nvSpPr>
            <p:cNvPr id="66" name="TextBox 65">
              <a:extLst>
                <a:ext uri="{FF2B5EF4-FFF2-40B4-BE49-F238E27FC236}">
                  <a16:creationId xmlns:a16="http://schemas.microsoft.com/office/drawing/2014/main" id="{2498E6FC-F612-4A20-9B6F-536F32CA5D99}"/>
                </a:ext>
              </a:extLst>
            </p:cNvPr>
            <p:cNvSpPr txBox="1"/>
            <p:nvPr/>
          </p:nvSpPr>
          <p:spPr>
            <a:xfrm>
              <a:off x="5303520" y="3157742"/>
              <a:ext cx="2557239" cy="461665"/>
            </a:xfrm>
            <a:prstGeom prst="rect">
              <a:avLst/>
            </a:prstGeom>
            <a:noFill/>
          </p:spPr>
          <p:txBody>
            <a:bodyPr wrap="none" rtlCol="0">
              <a:spAutoFit/>
            </a:bodyPr>
            <a:lstStyle/>
            <a:p>
              <a:r>
                <a:rPr lang="en-US" sz="2400" dirty="0"/>
                <a:t>Merge pull request</a:t>
              </a:r>
            </a:p>
          </p:txBody>
        </p:sp>
      </p:grpSp>
      <p:grpSp>
        <p:nvGrpSpPr>
          <p:cNvPr id="67" name="Group 66">
            <a:extLst>
              <a:ext uri="{FF2B5EF4-FFF2-40B4-BE49-F238E27FC236}">
                <a16:creationId xmlns:a16="http://schemas.microsoft.com/office/drawing/2014/main" id="{25AEF280-31A5-4EF6-9E32-2809A5238895}"/>
              </a:ext>
            </a:extLst>
          </p:cNvPr>
          <p:cNvGrpSpPr/>
          <p:nvPr/>
        </p:nvGrpSpPr>
        <p:grpSpPr>
          <a:xfrm>
            <a:off x="7186362" y="5774081"/>
            <a:ext cx="3754740" cy="461665"/>
            <a:chOff x="4907520" y="3157742"/>
            <a:chExt cx="3754740" cy="461665"/>
          </a:xfrm>
        </p:grpSpPr>
        <p:sp>
          <p:nvSpPr>
            <p:cNvPr id="68" name="Oval 67">
              <a:extLst>
                <a:ext uri="{FF2B5EF4-FFF2-40B4-BE49-F238E27FC236}">
                  <a16:creationId xmlns:a16="http://schemas.microsoft.com/office/drawing/2014/main" id="{231B1290-C6FB-45F3-B787-7C86838FF89A}"/>
                </a:ext>
              </a:extLst>
            </p:cNvPr>
            <p:cNvSpPr/>
            <p:nvPr/>
          </p:nvSpPr>
          <p:spPr>
            <a:xfrm>
              <a:off x="4907520" y="3190574"/>
              <a:ext cx="396000" cy="39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a:t>7</a:t>
              </a:r>
              <a:endParaRPr lang="en-US" dirty="0"/>
            </a:p>
          </p:txBody>
        </p:sp>
        <p:sp>
          <p:nvSpPr>
            <p:cNvPr id="69" name="TextBox 68">
              <a:extLst>
                <a:ext uri="{FF2B5EF4-FFF2-40B4-BE49-F238E27FC236}">
                  <a16:creationId xmlns:a16="http://schemas.microsoft.com/office/drawing/2014/main" id="{BA03631D-1343-46E6-90C8-CDB40A20B058}"/>
                </a:ext>
              </a:extLst>
            </p:cNvPr>
            <p:cNvSpPr txBox="1"/>
            <p:nvPr/>
          </p:nvSpPr>
          <p:spPr>
            <a:xfrm>
              <a:off x="5303520" y="3157742"/>
              <a:ext cx="3358740" cy="461665"/>
            </a:xfrm>
            <a:prstGeom prst="rect">
              <a:avLst/>
            </a:prstGeom>
            <a:noFill/>
          </p:spPr>
          <p:txBody>
            <a:bodyPr wrap="none" rtlCol="0">
              <a:spAutoFit/>
            </a:bodyPr>
            <a:lstStyle/>
            <a:p>
              <a:r>
                <a:rPr lang="en-US" sz="2400" dirty="0"/>
                <a:t>Build and deploy package</a:t>
              </a:r>
            </a:p>
          </p:txBody>
        </p:sp>
      </p:grpSp>
      <p:grpSp>
        <p:nvGrpSpPr>
          <p:cNvPr id="70" name="Group 69">
            <a:extLst>
              <a:ext uri="{FF2B5EF4-FFF2-40B4-BE49-F238E27FC236}">
                <a16:creationId xmlns:a16="http://schemas.microsoft.com/office/drawing/2014/main" id="{1318DFD4-470A-43EA-8A32-AD36ABADB3C3}"/>
              </a:ext>
            </a:extLst>
          </p:cNvPr>
          <p:cNvGrpSpPr/>
          <p:nvPr/>
        </p:nvGrpSpPr>
        <p:grpSpPr>
          <a:xfrm>
            <a:off x="4871299" y="4638999"/>
            <a:ext cx="2332684" cy="461665"/>
            <a:chOff x="4907520" y="3157742"/>
            <a:chExt cx="2332684" cy="461665"/>
          </a:xfrm>
        </p:grpSpPr>
        <p:sp>
          <p:nvSpPr>
            <p:cNvPr id="71" name="Oval 70">
              <a:extLst>
                <a:ext uri="{FF2B5EF4-FFF2-40B4-BE49-F238E27FC236}">
                  <a16:creationId xmlns:a16="http://schemas.microsoft.com/office/drawing/2014/main" id="{46BA7345-E42C-4EC5-8D17-538139C6CE31}"/>
                </a:ext>
              </a:extLst>
            </p:cNvPr>
            <p:cNvSpPr/>
            <p:nvPr/>
          </p:nvSpPr>
          <p:spPr>
            <a:xfrm>
              <a:off x="4907520" y="3190574"/>
              <a:ext cx="396000" cy="39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a:t>6</a:t>
              </a:r>
              <a:endParaRPr lang="en-US" dirty="0"/>
            </a:p>
          </p:txBody>
        </p:sp>
        <p:sp>
          <p:nvSpPr>
            <p:cNvPr id="72" name="TextBox 71">
              <a:extLst>
                <a:ext uri="{FF2B5EF4-FFF2-40B4-BE49-F238E27FC236}">
                  <a16:creationId xmlns:a16="http://schemas.microsoft.com/office/drawing/2014/main" id="{43C51189-1273-4027-A857-A8F983F9AF33}"/>
                </a:ext>
              </a:extLst>
            </p:cNvPr>
            <p:cNvSpPr txBox="1"/>
            <p:nvPr/>
          </p:nvSpPr>
          <p:spPr>
            <a:xfrm>
              <a:off x="5303520" y="3157742"/>
              <a:ext cx="1936684" cy="461665"/>
            </a:xfrm>
            <a:prstGeom prst="rect">
              <a:avLst/>
            </a:prstGeom>
            <a:noFill/>
          </p:spPr>
          <p:txBody>
            <a:bodyPr wrap="none" rtlCol="0">
              <a:spAutoFit/>
            </a:bodyPr>
            <a:lstStyle/>
            <a:p>
              <a:r>
                <a:rPr lang="en-US" sz="2400" dirty="0"/>
                <a:t>Delete branch</a:t>
              </a:r>
            </a:p>
          </p:txBody>
        </p:sp>
      </p:grpSp>
      <p:cxnSp>
        <p:nvCxnSpPr>
          <p:cNvPr id="73" name="Straight Arrow Connector 3">
            <a:extLst>
              <a:ext uri="{FF2B5EF4-FFF2-40B4-BE49-F238E27FC236}">
                <a16:creationId xmlns:a16="http://schemas.microsoft.com/office/drawing/2014/main" id="{2F3ED783-B9B5-442C-9C51-EECD29AFAADD}"/>
              </a:ext>
            </a:extLst>
          </p:cNvPr>
          <p:cNvCxnSpPr>
            <a:cxnSpLocks/>
            <a:stCxn id="26" idx="3"/>
            <a:endCxn id="15" idx="1"/>
          </p:cNvCxnSpPr>
          <p:nvPr/>
        </p:nvCxnSpPr>
        <p:spPr>
          <a:xfrm flipV="1">
            <a:off x="7022344" y="3602494"/>
            <a:ext cx="1851006" cy="1897934"/>
          </a:xfrm>
          <a:prstGeom prst="curvedConnector3">
            <a:avLst>
              <a:gd name="adj1" fmla="val 50000"/>
            </a:avLst>
          </a:prstGeom>
          <a:ln w="41275">
            <a:tailEnd type="triangle" w="lg" len="lg"/>
          </a:ln>
        </p:spPr>
        <p:style>
          <a:lnRef idx="1">
            <a:schemeClr val="accent1"/>
          </a:lnRef>
          <a:fillRef idx="0">
            <a:schemeClr val="accent1"/>
          </a:fillRef>
          <a:effectRef idx="0">
            <a:schemeClr val="accent1"/>
          </a:effectRef>
          <a:fontRef idx="minor">
            <a:schemeClr val="tx1"/>
          </a:fontRef>
        </p:style>
      </p:cxnSp>
      <p:cxnSp>
        <p:nvCxnSpPr>
          <p:cNvPr id="76" name="Straight Arrow Connector 3">
            <a:extLst>
              <a:ext uri="{FF2B5EF4-FFF2-40B4-BE49-F238E27FC236}">
                <a16:creationId xmlns:a16="http://schemas.microsoft.com/office/drawing/2014/main" id="{E365799D-20D6-4354-BF2F-2404054A09F6}"/>
              </a:ext>
            </a:extLst>
          </p:cNvPr>
          <p:cNvCxnSpPr>
            <a:cxnSpLocks/>
            <a:stCxn id="26" idx="1"/>
            <a:endCxn id="37" idx="3"/>
          </p:cNvCxnSpPr>
          <p:nvPr/>
        </p:nvCxnSpPr>
        <p:spPr>
          <a:xfrm rot="10800000">
            <a:off x="4265079" y="4575384"/>
            <a:ext cx="1914312" cy="925045"/>
          </a:xfrm>
          <a:prstGeom prst="curvedConnector3">
            <a:avLst>
              <a:gd name="adj1" fmla="val 50000"/>
            </a:avLst>
          </a:prstGeom>
          <a:ln w="41275">
            <a:tailEnd type="triangle" w="lg" len="lg"/>
          </a:ln>
        </p:spPr>
        <p:style>
          <a:lnRef idx="1">
            <a:schemeClr val="accent1"/>
          </a:lnRef>
          <a:fillRef idx="0">
            <a:schemeClr val="accent1"/>
          </a:fillRef>
          <a:effectRef idx="0">
            <a:schemeClr val="accent1"/>
          </a:effectRef>
          <a:fontRef idx="minor">
            <a:schemeClr val="tx1"/>
          </a:fontRef>
        </p:style>
      </p:cxnSp>
      <p:cxnSp>
        <p:nvCxnSpPr>
          <p:cNvPr id="79" name="Straight Arrow Connector 3">
            <a:extLst>
              <a:ext uri="{FF2B5EF4-FFF2-40B4-BE49-F238E27FC236}">
                <a16:creationId xmlns:a16="http://schemas.microsoft.com/office/drawing/2014/main" id="{C8102091-B1E1-435F-B308-6814D263902A}"/>
              </a:ext>
            </a:extLst>
          </p:cNvPr>
          <p:cNvCxnSpPr>
            <a:cxnSpLocks/>
            <a:stCxn id="26" idx="1"/>
            <a:endCxn id="34" idx="3"/>
          </p:cNvCxnSpPr>
          <p:nvPr/>
        </p:nvCxnSpPr>
        <p:spPr>
          <a:xfrm rot="10800000">
            <a:off x="2708051" y="4023708"/>
            <a:ext cx="3471340" cy="1476720"/>
          </a:xfrm>
          <a:prstGeom prst="curvedConnector3">
            <a:avLst>
              <a:gd name="adj1" fmla="val 50000"/>
            </a:avLst>
          </a:prstGeom>
          <a:ln w="41275">
            <a:tailEnd type="triangle" w="lg" len="lg"/>
          </a:ln>
        </p:spPr>
        <p:style>
          <a:lnRef idx="1">
            <a:schemeClr val="accent1"/>
          </a:lnRef>
          <a:fillRef idx="0">
            <a:schemeClr val="accent1"/>
          </a:fillRef>
          <a:effectRef idx="0">
            <a:schemeClr val="accent1"/>
          </a:effectRef>
          <a:fontRef idx="minor">
            <a:schemeClr val="tx1"/>
          </a:fontRef>
        </p:style>
      </p:cxnSp>
      <p:pic>
        <p:nvPicPr>
          <p:cNvPr id="88" name="Picture 22" descr="Issue icon - Octicons">
            <a:extLst>
              <a:ext uri="{FF2B5EF4-FFF2-40B4-BE49-F238E27FC236}">
                <a16:creationId xmlns:a16="http://schemas.microsoft.com/office/drawing/2014/main" id="{7834D20D-48CA-480B-9DD5-E23DEDD47D6A}"/>
              </a:ext>
            </a:extLst>
          </p:cNvPr>
          <p:cNvPicPr>
            <a:picLocks noChangeAspect="1" noChangeArrowheads="1"/>
          </p:cNvPicPr>
          <p:nvPr/>
        </p:nvPicPr>
        <p:blipFill>
          <a:blip r:embed="rId1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58077" y="3209253"/>
            <a:ext cx="470886" cy="470886"/>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18" descr="Merge, git icon - Free download on Iconfinder">
            <a:extLst>
              <a:ext uri="{FF2B5EF4-FFF2-40B4-BE49-F238E27FC236}">
                <a16:creationId xmlns:a16="http://schemas.microsoft.com/office/drawing/2014/main" id="{DACC593B-192C-4CBC-BC85-1E8EF9269081}"/>
              </a:ext>
            </a:extLst>
          </p:cNvPr>
          <p:cNvPicPr>
            <a:picLocks noChangeAspect="1" noChangeArrowheads="1"/>
          </p:cNvPicPr>
          <p:nvPr/>
        </p:nvPicPr>
        <p:blipFill>
          <a:blip r:embed="rId1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40731" y="4377326"/>
            <a:ext cx="326459" cy="4352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7352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4"/>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21"/>
                                        </p:tgtEl>
                                        <p:attrNameLst>
                                          <p:attrName>style.visibility</p:attrName>
                                        </p:attrNameLst>
                                      </p:cBhvr>
                                      <p:to>
                                        <p:strVal val="hidden"/>
                                      </p:to>
                                    </p:set>
                                  </p:childTnLst>
                                </p:cTn>
                              </p:par>
                              <p:par>
                                <p:cTn id="23" presetID="10" presetClass="entr" presetSubtype="0" fill="hold" nodeType="with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fade">
                                      <p:cBhvr>
                                        <p:cTn id="25" dur="500"/>
                                        <p:tgtEl>
                                          <p:spTgt spid="42"/>
                                        </p:tgtEl>
                                      </p:cBhvr>
                                    </p:animEffect>
                                  </p:childTnLst>
                                </p:cTn>
                              </p:par>
                              <p:par>
                                <p:cTn id="26" presetID="10" presetClass="entr" presetSubtype="0" fill="hold" nodeType="with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fade">
                                      <p:cBhvr>
                                        <p:cTn id="28" dur="500"/>
                                        <p:tgtEl>
                                          <p:spTgt spid="30"/>
                                        </p:tgtEl>
                                      </p:cBhvr>
                                    </p:animEffect>
                                  </p:childTnLst>
                                </p:cTn>
                              </p:par>
                              <p:par>
                                <p:cTn id="29" presetID="10" presetClass="entr" presetSubtype="0" fill="hold" nodeType="with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fade">
                                      <p:cBhvr>
                                        <p:cTn id="31" dur="500"/>
                                        <p:tgtEl>
                                          <p:spTgt spid="35"/>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nodeType="clickEffect">
                                  <p:stCondLst>
                                    <p:cond delay="0"/>
                                  </p:stCondLst>
                                  <p:childTnLst>
                                    <p:set>
                                      <p:cBhvr>
                                        <p:cTn id="35" dur="1" fill="hold">
                                          <p:stCondLst>
                                            <p:cond delay="0"/>
                                          </p:stCondLst>
                                        </p:cTn>
                                        <p:tgtEl>
                                          <p:spTgt spid="42"/>
                                        </p:tgtEl>
                                        <p:attrNameLst>
                                          <p:attrName>style.visibility</p:attrName>
                                        </p:attrNameLst>
                                      </p:cBhvr>
                                      <p:to>
                                        <p:strVal val="hidden"/>
                                      </p:to>
                                    </p:set>
                                  </p:childTnLst>
                                </p:cTn>
                              </p:par>
                            </p:childTnLst>
                          </p:cTn>
                        </p:par>
                        <p:par>
                          <p:cTn id="36" fill="hold">
                            <p:stCondLst>
                              <p:cond delay="0"/>
                            </p:stCondLst>
                            <p:childTnLst>
                              <p:par>
                                <p:cTn id="37" presetID="1" presetClass="exit" presetSubtype="0" fill="hold" nodeType="afterEffect">
                                  <p:stCondLst>
                                    <p:cond delay="0"/>
                                  </p:stCondLst>
                                  <p:childTnLst>
                                    <p:set>
                                      <p:cBhvr>
                                        <p:cTn id="38" dur="1" fill="hold">
                                          <p:stCondLst>
                                            <p:cond delay="0"/>
                                          </p:stCondLst>
                                        </p:cTn>
                                        <p:tgtEl>
                                          <p:spTgt spid="30"/>
                                        </p:tgtEl>
                                        <p:attrNameLst>
                                          <p:attrName>style.visibility</p:attrName>
                                        </p:attrNameLst>
                                      </p:cBhvr>
                                      <p:to>
                                        <p:strVal val="hidden"/>
                                      </p:to>
                                    </p:set>
                                  </p:childTnLst>
                                </p:cTn>
                              </p:par>
                              <p:par>
                                <p:cTn id="39" presetID="10" presetClass="entr" presetSubtype="0" fill="hold" nodeType="withEffect">
                                  <p:stCondLst>
                                    <p:cond delay="0"/>
                                  </p:stCondLst>
                                  <p:childTnLst>
                                    <p:set>
                                      <p:cBhvr>
                                        <p:cTn id="40" dur="1" fill="hold">
                                          <p:stCondLst>
                                            <p:cond delay="0"/>
                                          </p:stCondLst>
                                        </p:cTn>
                                        <p:tgtEl>
                                          <p:spTgt spid="46"/>
                                        </p:tgtEl>
                                        <p:attrNameLst>
                                          <p:attrName>style.visibility</p:attrName>
                                        </p:attrNameLst>
                                      </p:cBhvr>
                                      <p:to>
                                        <p:strVal val="visible"/>
                                      </p:to>
                                    </p:set>
                                    <p:animEffect transition="in" filter="fade">
                                      <p:cBhvr>
                                        <p:cTn id="41" dur="500"/>
                                        <p:tgtEl>
                                          <p:spTgt spid="46"/>
                                        </p:tgtEl>
                                      </p:cBhvr>
                                    </p:animEffect>
                                  </p:childTnLst>
                                </p:cTn>
                              </p:par>
                              <p:par>
                                <p:cTn id="42" presetID="10" presetClass="entr" presetSubtype="0" fill="hold" nodeType="withEffect">
                                  <p:stCondLst>
                                    <p:cond delay="0"/>
                                  </p:stCondLst>
                                  <p:childTnLst>
                                    <p:set>
                                      <p:cBhvr>
                                        <p:cTn id="43" dur="1" fill="hold">
                                          <p:stCondLst>
                                            <p:cond delay="0"/>
                                          </p:stCondLst>
                                        </p:cTn>
                                        <p:tgtEl>
                                          <p:spTgt spid="39"/>
                                        </p:tgtEl>
                                        <p:attrNameLst>
                                          <p:attrName>style.visibility</p:attrName>
                                        </p:attrNameLst>
                                      </p:cBhvr>
                                      <p:to>
                                        <p:strVal val="visible"/>
                                      </p:to>
                                    </p:set>
                                    <p:animEffect transition="in" filter="fade">
                                      <p:cBhvr>
                                        <p:cTn id="44" dur="500"/>
                                        <p:tgtEl>
                                          <p:spTgt spid="39"/>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7"/>
                                        </p:tgtEl>
                                        <p:attrNameLst>
                                          <p:attrName>style.visibility</p:attrName>
                                        </p:attrNameLst>
                                      </p:cBhvr>
                                      <p:to>
                                        <p:strVal val="visible"/>
                                      </p:to>
                                    </p:set>
                                    <p:animEffect transition="in" filter="fade">
                                      <p:cBhvr>
                                        <p:cTn id="47" dur="500"/>
                                        <p:tgtEl>
                                          <p:spTgt spid="37"/>
                                        </p:tgtEl>
                                      </p:cBhvr>
                                    </p:animEffect>
                                  </p:childTnLst>
                                </p:cTn>
                              </p:par>
                              <p:par>
                                <p:cTn id="48" presetID="10" presetClass="entr" presetSubtype="0" fill="hold" nodeType="withEffect">
                                  <p:stCondLst>
                                    <p:cond delay="0"/>
                                  </p:stCondLst>
                                  <p:childTnLst>
                                    <p:set>
                                      <p:cBhvr>
                                        <p:cTn id="49" dur="1" fill="hold">
                                          <p:stCondLst>
                                            <p:cond delay="0"/>
                                          </p:stCondLst>
                                        </p:cTn>
                                        <p:tgtEl>
                                          <p:spTgt spid="36"/>
                                        </p:tgtEl>
                                        <p:attrNameLst>
                                          <p:attrName>style.visibility</p:attrName>
                                        </p:attrNameLst>
                                      </p:cBhvr>
                                      <p:to>
                                        <p:strVal val="visible"/>
                                      </p:to>
                                    </p:set>
                                    <p:animEffect transition="in" filter="fade">
                                      <p:cBhvr>
                                        <p:cTn id="50" dur="500"/>
                                        <p:tgtEl>
                                          <p:spTgt spid="36"/>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nodeType="clickEffect">
                                  <p:stCondLst>
                                    <p:cond delay="0"/>
                                  </p:stCondLst>
                                  <p:childTnLst>
                                    <p:set>
                                      <p:cBhvr>
                                        <p:cTn id="54" dur="1" fill="hold">
                                          <p:stCondLst>
                                            <p:cond delay="0"/>
                                          </p:stCondLst>
                                        </p:cTn>
                                        <p:tgtEl>
                                          <p:spTgt spid="46"/>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39"/>
                                        </p:tgtEl>
                                        <p:attrNameLst>
                                          <p:attrName>style.visibility</p:attrName>
                                        </p:attrNameLst>
                                      </p:cBhvr>
                                      <p:to>
                                        <p:strVal val="hidden"/>
                                      </p:to>
                                    </p:set>
                                  </p:childTnLst>
                                </p:cTn>
                              </p:par>
                              <p:par>
                                <p:cTn id="57" presetID="10" presetClass="entr" presetSubtype="0" fill="hold" nodeType="withEffect">
                                  <p:stCondLst>
                                    <p:cond delay="0"/>
                                  </p:stCondLst>
                                  <p:childTnLst>
                                    <p:set>
                                      <p:cBhvr>
                                        <p:cTn id="58" dur="1" fill="hold">
                                          <p:stCondLst>
                                            <p:cond delay="0"/>
                                          </p:stCondLst>
                                        </p:cTn>
                                        <p:tgtEl>
                                          <p:spTgt spid="76"/>
                                        </p:tgtEl>
                                        <p:attrNameLst>
                                          <p:attrName>style.visibility</p:attrName>
                                        </p:attrNameLst>
                                      </p:cBhvr>
                                      <p:to>
                                        <p:strVal val="visible"/>
                                      </p:to>
                                    </p:set>
                                    <p:animEffect transition="in" filter="fade">
                                      <p:cBhvr>
                                        <p:cTn id="59" dur="500"/>
                                        <p:tgtEl>
                                          <p:spTgt spid="76"/>
                                        </p:tgtEl>
                                      </p:cBhvr>
                                    </p:animEffect>
                                  </p:childTnLst>
                                </p:cTn>
                              </p:par>
                              <p:par>
                                <p:cTn id="60" presetID="10" presetClass="entr" presetSubtype="0" fill="hold" nodeType="withEffect">
                                  <p:stCondLst>
                                    <p:cond delay="0"/>
                                  </p:stCondLst>
                                  <p:childTnLst>
                                    <p:set>
                                      <p:cBhvr>
                                        <p:cTn id="61" dur="1" fill="hold">
                                          <p:stCondLst>
                                            <p:cond delay="0"/>
                                          </p:stCondLst>
                                        </p:cTn>
                                        <p:tgtEl>
                                          <p:spTgt spid="61"/>
                                        </p:tgtEl>
                                        <p:attrNameLst>
                                          <p:attrName>style.visibility</p:attrName>
                                        </p:attrNameLst>
                                      </p:cBhvr>
                                      <p:to>
                                        <p:strVal val="visible"/>
                                      </p:to>
                                    </p:set>
                                    <p:animEffect transition="in" filter="fade">
                                      <p:cBhvr>
                                        <p:cTn id="62" dur="500"/>
                                        <p:tgtEl>
                                          <p:spTgt spid="61"/>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nodeType="clickEffect">
                                  <p:stCondLst>
                                    <p:cond delay="0"/>
                                  </p:stCondLst>
                                  <p:childTnLst>
                                    <p:set>
                                      <p:cBhvr>
                                        <p:cTn id="66" dur="1" fill="hold">
                                          <p:stCondLst>
                                            <p:cond delay="0"/>
                                          </p:stCondLst>
                                        </p:cTn>
                                        <p:tgtEl>
                                          <p:spTgt spid="61"/>
                                        </p:tgtEl>
                                        <p:attrNameLst>
                                          <p:attrName>style.visibility</p:attrName>
                                        </p:attrNameLst>
                                      </p:cBhvr>
                                      <p:to>
                                        <p:strVal val="hidden"/>
                                      </p:to>
                                    </p:set>
                                  </p:childTnLst>
                                </p:cTn>
                              </p:par>
                              <p:par>
                                <p:cTn id="67" presetID="1" presetClass="exit" presetSubtype="0" fill="hold" nodeType="withEffect">
                                  <p:stCondLst>
                                    <p:cond delay="0"/>
                                  </p:stCondLst>
                                  <p:childTnLst>
                                    <p:set>
                                      <p:cBhvr>
                                        <p:cTn id="68" dur="1" fill="hold">
                                          <p:stCondLst>
                                            <p:cond delay="0"/>
                                          </p:stCondLst>
                                        </p:cTn>
                                        <p:tgtEl>
                                          <p:spTgt spid="36"/>
                                        </p:tgtEl>
                                        <p:attrNameLst>
                                          <p:attrName>style.visibility</p:attrName>
                                        </p:attrNameLst>
                                      </p:cBhvr>
                                      <p:to>
                                        <p:strVal val="hidden"/>
                                      </p:to>
                                    </p:set>
                                  </p:childTnLst>
                                </p:cTn>
                              </p:par>
                              <p:par>
                                <p:cTn id="69" presetID="9" presetClass="emph" presetSubtype="0" grpId="1" nodeType="withEffect">
                                  <p:stCondLst>
                                    <p:cond delay="0"/>
                                  </p:stCondLst>
                                  <p:childTnLst>
                                    <p:set>
                                      <p:cBhvr>
                                        <p:cTn id="70" dur="indefinite"/>
                                        <p:tgtEl>
                                          <p:spTgt spid="37"/>
                                        </p:tgtEl>
                                        <p:attrNameLst>
                                          <p:attrName>style.opacity</p:attrName>
                                        </p:attrNameLst>
                                      </p:cBhvr>
                                      <p:to>
                                        <p:strVal val="0.5"/>
                                      </p:to>
                                    </p:set>
                                    <p:animEffect filter="image" prLst="opacity: 0.5">
                                      <p:cBhvr rctx="IE">
                                        <p:cTn id="71" dur="indefinite"/>
                                        <p:tgtEl>
                                          <p:spTgt spid="37"/>
                                        </p:tgtEl>
                                      </p:cBhvr>
                                    </p:animEffect>
                                  </p:childTnLst>
                                </p:cTn>
                              </p:par>
                            </p:childTnLst>
                          </p:cTn>
                        </p:par>
                        <p:par>
                          <p:cTn id="72" fill="hold">
                            <p:stCondLst>
                              <p:cond delay="0"/>
                            </p:stCondLst>
                            <p:childTnLst>
                              <p:par>
                                <p:cTn id="73" presetID="1" presetClass="exit" presetSubtype="0" fill="hold" nodeType="afterEffect">
                                  <p:stCondLst>
                                    <p:cond delay="0"/>
                                  </p:stCondLst>
                                  <p:childTnLst>
                                    <p:set>
                                      <p:cBhvr>
                                        <p:cTn id="74" dur="1" fill="hold">
                                          <p:stCondLst>
                                            <p:cond delay="0"/>
                                          </p:stCondLst>
                                        </p:cTn>
                                        <p:tgtEl>
                                          <p:spTgt spid="22"/>
                                        </p:tgtEl>
                                        <p:attrNameLst>
                                          <p:attrName>style.visibility</p:attrName>
                                        </p:attrNameLst>
                                      </p:cBhvr>
                                      <p:to>
                                        <p:strVal val="hidden"/>
                                      </p:to>
                                    </p:set>
                                  </p:childTnLst>
                                </p:cTn>
                              </p:par>
                              <p:par>
                                <p:cTn id="75" presetID="9" presetClass="emph" presetSubtype="0" grpId="1" nodeType="withEffect">
                                  <p:stCondLst>
                                    <p:cond delay="0"/>
                                  </p:stCondLst>
                                  <p:childTnLst>
                                    <p:set>
                                      <p:cBhvr>
                                        <p:cTn id="76" dur="indefinite"/>
                                        <p:tgtEl>
                                          <p:spTgt spid="23"/>
                                        </p:tgtEl>
                                        <p:attrNameLst>
                                          <p:attrName>style.opacity</p:attrName>
                                        </p:attrNameLst>
                                      </p:cBhvr>
                                      <p:to>
                                        <p:strVal val="0.5"/>
                                      </p:to>
                                    </p:set>
                                    <p:animEffect filter="image" prLst="opacity: 0.5">
                                      <p:cBhvr rctx="IE">
                                        <p:cTn id="77" dur="indefinite"/>
                                        <p:tgtEl>
                                          <p:spTgt spid="23"/>
                                        </p:tgtEl>
                                      </p:cBhvr>
                                    </p:animEffect>
                                  </p:childTnLst>
                                </p:cTn>
                              </p:par>
                              <p:par>
                                <p:cTn id="78" presetID="10" presetClass="entr" presetSubtype="0" fill="hold" nodeType="withEffect">
                                  <p:stCondLst>
                                    <p:cond delay="0"/>
                                  </p:stCondLst>
                                  <p:childTnLst>
                                    <p:set>
                                      <p:cBhvr>
                                        <p:cTn id="79" dur="1" fill="hold">
                                          <p:stCondLst>
                                            <p:cond delay="0"/>
                                          </p:stCondLst>
                                        </p:cTn>
                                        <p:tgtEl>
                                          <p:spTgt spid="88"/>
                                        </p:tgtEl>
                                        <p:attrNameLst>
                                          <p:attrName>style.visibility</p:attrName>
                                        </p:attrNameLst>
                                      </p:cBhvr>
                                      <p:to>
                                        <p:strVal val="visible"/>
                                      </p:to>
                                    </p:set>
                                    <p:animEffect transition="in" filter="fade">
                                      <p:cBhvr>
                                        <p:cTn id="80" dur="500"/>
                                        <p:tgtEl>
                                          <p:spTgt spid="88"/>
                                        </p:tgtEl>
                                      </p:cBhvr>
                                    </p:animEffect>
                                  </p:childTnLst>
                                </p:cTn>
                              </p:par>
                              <p:par>
                                <p:cTn id="81" presetID="10" presetClass="entr" presetSubtype="0" fill="hold" nodeType="withEffect">
                                  <p:stCondLst>
                                    <p:cond delay="0"/>
                                  </p:stCondLst>
                                  <p:childTnLst>
                                    <p:set>
                                      <p:cBhvr>
                                        <p:cTn id="82" dur="1" fill="hold">
                                          <p:stCondLst>
                                            <p:cond delay="0"/>
                                          </p:stCondLst>
                                        </p:cTn>
                                        <p:tgtEl>
                                          <p:spTgt spid="64"/>
                                        </p:tgtEl>
                                        <p:attrNameLst>
                                          <p:attrName>style.visibility</p:attrName>
                                        </p:attrNameLst>
                                      </p:cBhvr>
                                      <p:to>
                                        <p:strVal val="visible"/>
                                      </p:to>
                                    </p:set>
                                    <p:animEffect transition="in" filter="fade">
                                      <p:cBhvr>
                                        <p:cTn id="83" dur="500"/>
                                        <p:tgtEl>
                                          <p:spTgt spid="64"/>
                                        </p:tgtEl>
                                      </p:cBhvr>
                                    </p:animEffect>
                                  </p:childTnLst>
                                </p:cTn>
                              </p:par>
                              <p:par>
                                <p:cTn id="84" presetID="10" presetClass="entr" presetSubtype="0" fill="hold" nodeType="withEffect">
                                  <p:stCondLst>
                                    <p:cond delay="0"/>
                                  </p:stCondLst>
                                  <p:childTnLst>
                                    <p:set>
                                      <p:cBhvr>
                                        <p:cTn id="85" dur="1" fill="hold">
                                          <p:stCondLst>
                                            <p:cond delay="0"/>
                                          </p:stCondLst>
                                        </p:cTn>
                                        <p:tgtEl>
                                          <p:spTgt spid="89"/>
                                        </p:tgtEl>
                                        <p:attrNameLst>
                                          <p:attrName>style.visibility</p:attrName>
                                        </p:attrNameLst>
                                      </p:cBhvr>
                                      <p:to>
                                        <p:strVal val="visible"/>
                                      </p:to>
                                    </p:set>
                                    <p:animEffect transition="in" filter="fade">
                                      <p:cBhvr>
                                        <p:cTn id="86" dur="500"/>
                                        <p:tgtEl>
                                          <p:spTgt spid="89"/>
                                        </p:tgtEl>
                                      </p:cBhvr>
                                    </p:animEffec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nodeType="clickEffect">
                                  <p:stCondLst>
                                    <p:cond delay="0"/>
                                  </p:stCondLst>
                                  <p:childTnLst>
                                    <p:set>
                                      <p:cBhvr>
                                        <p:cTn id="90" dur="1" fill="hold">
                                          <p:stCondLst>
                                            <p:cond delay="0"/>
                                          </p:stCondLst>
                                        </p:cTn>
                                        <p:tgtEl>
                                          <p:spTgt spid="76"/>
                                        </p:tgtEl>
                                        <p:attrNameLst>
                                          <p:attrName>style.visibility</p:attrName>
                                        </p:attrNameLst>
                                      </p:cBhvr>
                                      <p:to>
                                        <p:strVal val="hidden"/>
                                      </p:to>
                                    </p:set>
                                  </p:childTnLst>
                                </p:cTn>
                              </p:par>
                              <p:par>
                                <p:cTn id="91" presetID="1" presetClass="exit" presetSubtype="0" fill="hold" nodeType="withEffect">
                                  <p:stCondLst>
                                    <p:cond delay="0"/>
                                  </p:stCondLst>
                                  <p:childTnLst>
                                    <p:set>
                                      <p:cBhvr>
                                        <p:cTn id="92" dur="1" fill="hold">
                                          <p:stCondLst>
                                            <p:cond delay="0"/>
                                          </p:stCondLst>
                                        </p:cTn>
                                        <p:tgtEl>
                                          <p:spTgt spid="64"/>
                                        </p:tgtEl>
                                        <p:attrNameLst>
                                          <p:attrName>style.visibility</p:attrName>
                                        </p:attrNameLst>
                                      </p:cBhvr>
                                      <p:to>
                                        <p:strVal val="hidden"/>
                                      </p:to>
                                    </p:set>
                                  </p:childTnLst>
                                </p:cTn>
                              </p:par>
                              <p:par>
                                <p:cTn id="93" presetID="10" presetClass="entr" presetSubtype="0" fill="hold" nodeType="withEffect">
                                  <p:stCondLst>
                                    <p:cond delay="0"/>
                                  </p:stCondLst>
                                  <p:childTnLst>
                                    <p:set>
                                      <p:cBhvr>
                                        <p:cTn id="94" dur="1" fill="hold">
                                          <p:stCondLst>
                                            <p:cond delay="0"/>
                                          </p:stCondLst>
                                        </p:cTn>
                                        <p:tgtEl>
                                          <p:spTgt spid="79"/>
                                        </p:tgtEl>
                                        <p:attrNameLst>
                                          <p:attrName>style.visibility</p:attrName>
                                        </p:attrNameLst>
                                      </p:cBhvr>
                                      <p:to>
                                        <p:strVal val="visible"/>
                                      </p:to>
                                    </p:set>
                                    <p:animEffect transition="in" filter="fade">
                                      <p:cBhvr>
                                        <p:cTn id="95" dur="500"/>
                                        <p:tgtEl>
                                          <p:spTgt spid="79"/>
                                        </p:tgtEl>
                                      </p:cBhvr>
                                    </p:animEffect>
                                  </p:childTnLst>
                                </p:cTn>
                              </p:par>
                              <p:par>
                                <p:cTn id="96" presetID="10" presetClass="entr" presetSubtype="0" fill="hold" nodeType="withEffect">
                                  <p:stCondLst>
                                    <p:cond delay="0"/>
                                  </p:stCondLst>
                                  <p:childTnLst>
                                    <p:set>
                                      <p:cBhvr>
                                        <p:cTn id="97" dur="1" fill="hold">
                                          <p:stCondLst>
                                            <p:cond delay="0"/>
                                          </p:stCondLst>
                                        </p:cTn>
                                        <p:tgtEl>
                                          <p:spTgt spid="70"/>
                                        </p:tgtEl>
                                        <p:attrNameLst>
                                          <p:attrName>style.visibility</p:attrName>
                                        </p:attrNameLst>
                                      </p:cBhvr>
                                      <p:to>
                                        <p:strVal val="visible"/>
                                      </p:to>
                                    </p:set>
                                    <p:animEffect transition="in" filter="fade">
                                      <p:cBhvr>
                                        <p:cTn id="98" dur="500"/>
                                        <p:tgtEl>
                                          <p:spTgt spid="70"/>
                                        </p:tgtEl>
                                      </p:cBhvr>
                                    </p:animEffect>
                                  </p:childTnLst>
                                </p:cTn>
                              </p:par>
                              <p:par>
                                <p:cTn id="99" presetID="31" presetClass="exit" presetSubtype="0" fill="hold" nodeType="withEffect">
                                  <p:stCondLst>
                                    <p:cond delay="0"/>
                                  </p:stCondLst>
                                  <p:childTnLst>
                                    <p:anim calcmode="lin" valueType="num">
                                      <p:cBhvr>
                                        <p:cTn id="100" dur="1000"/>
                                        <p:tgtEl>
                                          <p:spTgt spid="35"/>
                                        </p:tgtEl>
                                        <p:attrNameLst>
                                          <p:attrName>ppt_w</p:attrName>
                                        </p:attrNameLst>
                                      </p:cBhvr>
                                      <p:tavLst>
                                        <p:tav tm="0">
                                          <p:val>
                                            <p:strVal val="ppt_w"/>
                                          </p:val>
                                        </p:tav>
                                        <p:tav tm="100000">
                                          <p:val>
                                            <p:fltVal val="0"/>
                                          </p:val>
                                        </p:tav>
                                      </p:tavLst>
                                    </p:anim>
                                    <p:anim calcmode="lin" valueType="num">
                                      <p:cBhvr>
                                        <p:cTn id="101" dur="1000"/>
                                        <p:tgtEl>
                                          <p:spTgt spid="35"/>
                                        </p:tgtEl>
                                        <p:attrNameLst>
                                          <p:attrName>ppt_h</p:attrName>
                                        </p:attrNameLst>
                                      </p:cBhvr>
                                      <p:tavLst>
                                        <p:tav tm="0">
                                          <p:val>
                                            <p:strVal val="ppt_h"/>
                                          </p:val>
                                        </p:tav>
                                        <p:tav tm="100000">
                                          <p:val>
                                            <p:fltVal val="0"/>
                                          </p:val>
                                        </p:tav>
                                      </p:tavLst>
                                    </p:anim>
                                    <p:anim calcmode="lin" valueType="num">
                                      <p:cBhvr>
                                        <p:cTn id="102" dur="1000"/>
                                        <p:tgtEl>
                                          <p:spTgt spid="35"/>
                                        </p:tgtEl>
                                        <p:attrNameLst>
                                          <p:attrName>style.rotation</p:attrName>
                                        </p:attrNameLst>
                                      </p:cBhvr>
                                      <p:tavLst>
                                        <p:tav tm="0">
                                          <p:val>
                                            <p:fltVal val="0"/>
                                          </p:val>
                                        </p:tav>
                                        <p:tav tm="100000">
                                          <p:val>
                                            <p:fltVal val="90"/>
                                          </p:val>
                                        </p:tav>
                                      </p:tavLst>
                                    </p:anim>
                                    <p:animEffect transition="out" filter="fade">
                                      <p:cBhvr>
                                        <p:cTn id="103" dur="1000"/>
                                        <p:tgtEl>
                                          <p:spTgt spid="35"/>
                                        </p:tgtEl>
                                      </p:cBhvr>
                                    </p:animEffect>
                                    <p:set>
                                      <p:cBhvr>
                                        <p:cTn id="104" dur="1" fill="hold">
                                          <p:stCondLst>
                                            <p:cond delay="999"/>
                                          </p:stCondLst>
                                        </p:cTn>
                                        <p:tgtEl>
                                          <p:spTgt spid="35"/>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1" presetClass="exit" presetSubtype="0" fill="hold" nodeType="clickEffect">
                                  <p:stCondLst>
                                    <p:cond delay="0"/>
                                  </p:stCondLst>
                                  <p:childTnLst>
                                    <p:set>
                                      <p:cBhvr>
                                        <p:cTn id="108" dur="1" fill="hold">
                                          <p:stCondLst>
                                            <p:cond delay="0"/>
                                          </p:stCondLst>
                                        </p:cTn>
                                        <p:tgtEl>
                                          <p:spTgt spid="79"/>
                                        </p:tgtEl>
                                        <p:attrNameLst>
                                          <p:attrName>style.visibility</p:attrName>
                                        </p:attrNameLst>
                                      </p:cBhvr>
                                      <p:to>
                                        <p:strVal val="hidden"/>
                                      </p:to>
                                    </p:set>
                                  </p:childTnLst>
                                </p:cTn>
                              </p:par>
                              <p:par>
                                <p:cTn id="109" presetID="1" presetClass="exit" presetSubtype="0" fill="hold" nodeType="withEffect">
                                  <p:stCondLst>
                                    <p:cond delay="0"/>
                                  </p:stCondLst>
                                  <p:childTnLst>
                                    <p:set>
                                      <p:cBhvr>
                                        <p:cTn id="110" dur="1" fill="hold">
                                          <p:stCondLst>
                                            <p:cond delay="0"/>
                                          </p:stCondLst>
                                        </p:cTn>
                                        <p:tgtEl>
                                          <p:spTgt spid="70"/>
                                        </p:tgtEl>
                                        <p:attrNameLst>
                                          <p:attrName>style.visibility</p:attrName>
                                        </p:attrNameLst>
                                      </p:cBhvr>
                                      <p:to>
                                        <p:strVal val="hidden"/>
                                      </p:to>
                                    </p:set>
                                  </p:childTnLst>
                                </p:cTn>
                              </p:par>
                              <p:par>
                                <p:cTn id="111" presetID="10" presetClass="entr" presetSubtype="0" fill="hold" nodeType="withEffect">
                                  <p:stCondLst>
                                    <p:cond delay="0"/>
                                  </p:stCondLst>
                                  <p:childTnLst>
                                    <p:set>
                                      <p:cBhvr>
                                        <p:cTn id="112" dur="1" fill="hold">
                                          <p:stCondLst>
                                            <p:cond delay="0"/>
                                          </p:stCondLst>
                                        </p:cTn>
                                        <p:tgtEl>
                                          <p:spTgt spid="73"/>
                                        </p:tgtEl>
                                        <p:attrNameLst>
                                          <p:attrName>style.visibility</p:attrName>
                                        </p:attrNameLst>
                                      </p:cBhvr>
                                      <p:to>
                                        <p:strVal val="visible"/>
                                      </p:to>
                                    </p:set>
                                    <p:animEffect transition="in" filter="fade">
                                      <p:cBhvr>
                                        <p:cTn id="113" dur="500"/>
                                        <p:tgtEl>
                                          <p:spTgt spid="73"/>
                                        </p:tgtEl>
                                      </p:cBhvr>
                                    </p:animEffect>
                                  </p:childTnLst>
                                </p:cTn>
                              </p:par>
                              <p:par>
                                <p:cTn id="114" presetID="10" presetClass="entr" presetSubtype="0" fill="hold" nodeType="withEffect">
                                  <p:stCondLst>
                                    <p:cond delay="0"/>
                                  </p:stCondLst>
                                  <p:childTnLst>
                                    <p:set>
                                      <p:cBhvr>
                                        <p:cTn id="115" dur="1" fill="hold">
                                          <p:stCondLst>
                                            <p:cond delay="0"/>
                                          </p:stCondLst>
                                        </p:cTn>
                                        <p:tgtEl>
                                          <p:spTgt spid="67"/>
                                        </p:tgtEl>
                                        <p:attrNameLst>
                                          <p:attrName>style.visibility</p:attrName>
                                        </p:attrNameLst>
                                      </p:cBhvr>
                                      <p:to>
                                        <p:strVal val="visible"/>
                                      </p:to>
                                    </p:set>
                                    <p:animEffect transition="in" filter="fade">
                                      <p:cBhvr>
                                        <p:cTn id="116" dur="500"/>
                                        <p:tgtEl>
                                          <p:spTgt spid="67"/>
                                        </p:tgtEl>
                                      </p:cBhvr>
                                    </p:animEffect>
                                  </p:childTnLst>
                                </p:cTn>
                              </p:par>
                              <p:par>
                                <p:cTn id="117" presetID="42" presetClass="entr" presetSubtype="0" fill="hold" nodeType="withEffect">
                                  <p:stCondLst>
                                    <p:cond delay="0"/>
                                  </p:stCondLst>
                                  <p:childTnLst>
                                    <p:set>
                                      <p:cBhvr>
                                        <p:cTn id="118" dur="1" fill="hold">
                                          <p:stCondLst>
                                            <p:cond delay="0"/>
                                          </p:stCondLst>
                                        </p:cTn>
                                        <p:tgtEl>
                                          <p:spTgt spid="53"/>
                                        </p:tgtEl>
                                        <p:attrNameLst>
                                          <p:attrName>style.visibility</p:attrName>
                                        </p:attrNameLst>
                                      </p:cBhvr>
                                      <p:to>
                                        <p:strVal val="visible"/>
                                      </p:to>
                                    </p:set>
                                    <p:animEffect transition="in" filter="fade">
                                      <p:cBhvr>
                                        <p:cTn id="119" dur="1000"/>
                                        <p:tgtEl>
                                          <p:spTgt spid="53"/>
                                        </p:tgtEl>
                                      </p:cBhvr>
                                    </p:animEffect>
                                    <p:anim calcmode="lin" valueType="num">
                                      <p:cBhvr>
                                        <p:cTn id="120" dur="1000" fill="hold"/>
                                        <p:tgtEl>
                                          <p:spTgt spid="53"/>
                                        </p:tgtEl>
                                        <p:attrNameLst>
                                          <p:attrName>ppt_x</p:attrName>
                                        </p:attrNameLst>
                                      </p:cBhvr>
                                      <p:tavLst>
                                        <p:tav tm="0">
                                          <p:val>
                                            <p:strVal val="#ppt_x"/>
                                          </p:val>
                                        </p:tav>
                                        <p:tav tm="100000">
                                          <p:val>
                                            <p:strVal val="#ppt_x"/>
                                          </p:val>
                                        </p:tav>
                                      </p:tavLst>
                                    </p:anim>
                                    <p:anim calcmode="lin" valueType="num">
                                      <p:cBhvr>
                                        <p:cTn id="121"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122" fill="hold">
                      <p:stCondLst>
                        <p:cond delay="indefinite"/>
                      </p:stCondLst>
                      <p:childTnLst>
                        <p:par>
                          <p:cTn id="123" fill="hold">
                            <p:stCondLst>
                              <p:cond delay="0"/>
                            </p:stCondLst>
                            <p:childTnLst>
                              <p:par>
                                <p:cTn id="124" presetID="1" presetClass="exit" presetSubtype="0" fill="hold" nodeType="clickEffect">
                                  <p:stCondLst>
                                    <p:cond delay="0"/>
                                  </p:stCondLst>
                                  <p:childTnLst>
                                    <p:set>
                                      <p:cBhvr>
                                        <p:cTn id="125" dur="1" fill="hold">
                                          <p:stCondLst>
                                            <p:cond delay="0"/>
                                          </p:stCondLst>
                                        </p:cTn>
                                        <p:tgtEl>
                                          <p:spTgt spid="73"/>
                                        </p:tgtEl>
                                        <p:attrNameLst>
                                          <p:attrName>style.visibility</p:attrName>
                                        </p:attrNameLst>
                                      </p:cBhvr>
                                      <p:to>
                                        <p:strVal val="hidden"/>
                                      </p:to>
                                    </p:set>
                                  </p:childTnLst>
                                </p:cTn>
                              </p:par>
                              <p:par>
                                <p:cTn id="126" presetID="1" presetClass="exit" presetSubtype="0" fill="hold" nodeType="withEffect">
                                  <p:stCondLst>
                                    <p:cond delay="0"/>
                                  </p:stCondLst>
                                  <p:childTnLst>
                                    <p:set>
                                      <p:cBhvr>
                                        <p:cTn id="127" dur="1" fill="hold">
                                          <p:stCondLst>
                                            <p:cond delay="0"/>
                                          </p:stCondLst>
                                        </p:cTn>
                                        <p:tgtEl>
                                          <p:spTgt spid="67"/>
                                        </p:tgtEl>
                                        <p:attrNameLst>
                                          <p:attrName>style.visibility</p:attrName>
                                        </p:attrNameLst>
                                      </p:cBhvr>
                                      <p:to>
                                        <p:strVal val="hidden"/>
                                      </p:to>
                                    </p:set>
                                  </p:childTnLst>
                                </p:cTn>
                              </p:par>
                              <p:par>
                                <p:cTn id="128" presetID="10" presetClass="entr" presetSubtype="0" fill="hold" nodeType="withEffect">
                                  <p:stCondLst>
                                    <p:cond delay="0"/>
                                  </p:stCondLst>
                                  <p:childTnLst>
                                    <p:set>
                                      <p:cBhvr>
                                        <p:cTn id="129" dur="1" fill="hold">
                                          <p:stCondLst>
                                            <p:cond delay="0"/>
                                          </p:stCondLst>
                                        </p:cTn>
                                        <p:tgtEl>
                                          <p:spTgt spid="50"/>
                                        </p:tgtEl>
                                        <p:attrNameLst>
                                          <p:attrName>style.visibility</p:attrName>
                                        </p:attrNameLst>
                                      </p:cBhvr>
                                      <p:to>
                                        <p:strVal val="visible"/>
                                      </p:to>
                                    </p:set>
                                    <p:animEffect transition="in" filter="fade">
                                      <p:cBhvr>
                                        <p:cTn id="130" dur="500"/>
                                        <p:tgtEl>
                                          <p:spTgt spid="50"/>
                                        </p:tgtEl>
                                      </p:cBhvr>
                                    </p:animEffect>
                                  </p:childTnLst>
                                </p:cTn>
                              </p:par>
                              <p:par>
                                <p:cTn id="131" presetID="10" presetClass="entr" presetSubtype="0" fill="hold" nodeType="withEffect">
                                  <p:stCondLst>
                                    <p:cond delay="0"/>
                                  </p:stCondLst>
                                  <p:childTnLst>
                                    <p:set>
                                      <p:cBhvr>
                                        <p:cTn id="132" dur="1" fill="hold">
                                          <p:stCondLst>
                                            <p:cond delay="0"/>
                                          </p:stCondLst>
                                        </p:cTn>
                                        <p:tgtEl>
                                          <p:spTgt spid="56"/>
                                        </p:tgtEl>
                                        <p:attrNameLst>
                                          <p:attrName>style.visibility</p:attrName>
                                        </p:attrNameLst>
                                      </p:cBhvr>
                                      <p:to>
                                        <p:strVal val="visible"/>
                                      </p:to>
                                    </p:set>
                                    <p:animEffect transition="in" filter="fade">
                                      <p:cBhvr>
                                        <p:cTn id="133"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3" grpId="1"/>
      <p:bldP spid="37" grpId="0"/>
      <p:bldP spid="37" grpId="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24E8EAF-4385-1843-F1FC-10F8FA1870EB}"/>
              </a:ext>
            </a:extLst>
          </p:cNvPr>
          <p:cNvPicPr>
            <a:picLocks noChangeAspect="1"/>
          </p:cNvPicPr>
          <p:nvPr/>
        </p:nvPicPr>
        <p:blipFill>
          <a:blip r:embed="rId3"/>
          <a:stretch>
            <a:fillRect/>
          </a:stretch>
        </p:blipFill>
        <p:spPr>
          <a:xfrm>
            <a:off x="2319130" y="1760150"/>
            <a:ext cx="7553739" cy="3337699"/>
          </a:xfrm>
          <a:prstGeom prst="rect">
            <a:avLst/>
          </a:prstGeom>
        </p:spPr>
      </p:pic>
    </p:spTree>
    <p:extLst>
      <p:ext uri="{BB962C8B-B14F-4D97-AF65-F5344CB8AC3E}">
        <p14:creationId xmlns:p14="http://schemas.microsoft.com/office/powerpoint/2010/main" val="6767367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DF1A8A2-D902-8DFA-934D-D0A12BA24828}"/>
              </a:ext>
            </a:extLst>
          </p:cNvPr>
          <p:cNvPicPr>
            <a:picLocks noChangeAspect="1"/>
          </p:cNvPicPr>
          <p:nvPr/>
        </p:nvPicPr>
        <p:blipFill>
          <a:blip r:embed="rId3"/>
          <a:stretch>
            <a:fillRect/>
          </a:stretch>
        </p:blipFill>
        <p:spPr>
          <a:xfrm>
            <a:off x="3010285" y="1529000"/>
            <a:ext cx="6171429" cy="3800000"/>
          </a:xfrm>
          <a:prstGeom prst="rect">
            <a:avLst/>
          </a:prstGeom>
        </p:spPr>
      </p:pic>
    </p:spTree>
    <p:extLst>
      <p:ext uri="{BB962C8B-B14F-4D97-AF65-F5344CB8AC3E}">
        <p14:creationId xmlns:p14="http://schemas.microsoft.com/office/powerpoint/2010/main" val="21436990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95C7AD-28A6-6FFA-F6A5-977AB6EDBB6E}"/>
              </a:ext>
            </a:extLst>
          </p:cNvPr>
          <p:cNvSpPr txBox="1"/>
          <p:nvPr/>
        </p:nvSpPr>
        <p:spPr>
          <a:xfrm>
            <a:off x="3737534" y="3044279"/>
            <a:ext cx="4716932" cy="769441"/>
          </a:xfrm>
          <a:prstGeom prst="rect">
            <a:avLst/>
          </a:prstGeom>
          <a:noFill/>
        </p:spPr>
        <p:txBody>
          <a:bodyPr wrap="none" rtlCol="0">
            <a:spAutoFit/>
          </a:bodyPr>
          <a:lstStyle/>
          <a:p>
            <a:r>
              <a:rPr lang="en-US" sz="4400" dirty="0"/>
              <a:t>How to get started?</a:t>
            </a:r>
          </a:p>
        </p:txBody>
      </p:sp>
      <p:pic>
        <p:nvPicPr>
          <p:cNvPr id="3" name="Picture 4" descr="Agenda - letters written in beautiful boxes on white background Stock  Illustration | Adobe Stock">
            <a:extLst>
              <a:ext uri="{FF2B5EF4-FFF2-40B4-BE49-F238E27FC236}">
                <a16:creationId xmlns:a16="http://schemas.microsoft.com/office/drawing/2014/main" id="{2A7AF4F1-9660-5662-2DAA-5B12780F743C}"/>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580180" y="259964"/>
            <a:ext cx="2182902" cy="899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84490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nuget">
            <a:extLst>
              <a:ext uri="{FF2B5EF4-FFF2-40B4-BE49-F238E27FC236}">
                <a16:creationId xmlns:a16="http://schemas.microsoft.com/office/drawing/2014/main" id="{E575BB6A-A1AA-48CA-9499-E038D8EFA2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1510" y="615332"/>
            <a:ext cx="3186294" cy="968806"/>
          </a:xfrm>
          <a:prstGeom prst="rect">
            <a:avLst/>
          </a:prstGeom>
          <a:noFill/>
          <a:extLst>
            <a:ext uri="{909E8E84-426E-40DD-AFC4-6F175D3DCCD1}">
              <a14:hiddenFill xmlns:a14="http://schemas.microsoft.com/office/drawing/2010/main">
                <a:solidFill>
                  <a:srgbClr val="FFFFFF"/>
                </a:solidFill>
              </a14:hiddenFill>
            </a:ext>
          </a:extLst>
        </p:spPr>
      </p:pic>
      <p:grpSp>
        <p:nvGrpSpPr>
          <p:cNvPr id="22" name="Group 21">
            <a:extLst>
              <a:ext uri="{FF2B5EF4-FFF2-40B4-BE49-F238E27FC236}">
                <a16:creationId xmlns:a16="http://schemas.microsoft.com/office/drawing/2014/main" id="{4A008763-7733-44E2-9DBB-6474A95B8815}"/>
              </a:ext>
            </a:extLst>
          </p:cNvPr>
          <p:cNvGrpSpPr/>
          <p:nvPr/>
        </p:nvGrpSpPr>
        <p:grpSpPr>
          <a:xfrm>
            <a:off x="1657869" y="3664476"/>
            <a:ext cx="1003661" cy="513799"/>
            <a:chOff x="6494301" y="4444678"/>
            <a:chExt cx="2418205" cy="1143543"/>
          </a:xfrm>
          <a:solidFill>
            <a:schemeClr val="bg1"/>
          </a:solidFill>
        </p:grpSpPr>
        <p:sp>
          <p:nvSpPr>
            <p:cNvPr id="23" name="Rectangle 22">
              <a:extLst>
                <a:ext uri="{FF2B5EF4-FFF2-40B4-BE49-F238E27FC236}">
                  <a16:creationId xmlns:a16="http://schemas.microsoft.com/office/drawing/2014/main" id="{7805B42E-DCC7-4B79-9253-A083D34E7250}"/>
                </a:ext>
              </a:extLst>
            </p:cNvPr>
            <p:cNvSpPr/>
            <p:nvPr/>
          </p:nvSpPr>
          <p:spPr>
            <a:xfrm>
              <a:off x="6494301" y="4655433"/>
              <a:ext cx="2418205" cy="932788"/>
            </a:xfrm>
            <a:prstGeom prst="rect">
              <a:avLst/>
            </a:prstGeom>
            <a:grp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Rectangle 23">
              <a:extLst>
                <a:ext uri="{FF2B5EF4-FFF2-40B4-BE49-F238E27FC236}">
                  <a16:creationId xmlns:a16="http://schemas.microsoft.com/office/drawing/2014/main" id="{1D1AE3AE-D446-4169-A942-78462E125435}"/>
                </a:ext>
              </a:extLst>
            </p:cNvPr>
            <p:cNvSpPr/>
            <p:nvPr/>
          </p:nvSpPr>
          <p:spPr>
            <a:xfrm>
              <a:off x="6636936" y="4444678"/>
              <a:ext cx="481494" cy="210274"/>
            </a:xfrm>
            <a:prstGeom prst="rect">
              <a:avLst/>
            </a:prstGeom>
            <a:grp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Rectangle 24">
              <a:extLst>
                <a:ext uri="{FF2B5EF4-FFF2-40B4-BE49-F238E27FC236}">
                  <a16:creationId xmlns:a16="http://schemas.microsoft.com/office/drawing/2014/main" id="{52EE9A42-E360-4097-8937-0FCA64B20B2E}"/>
                </a:ext>
              </a:extLst>
            </p:cNvPr>
            <p:cNvSpPr/>
            <p:nvPr/>
          </p:nvSpPr>
          <p:spPr>
            <a:xfrm>
              <a:off x="7462656" y="4445642"/>
              <a:ext cx="481494" cy="210274"/>
            </a:xfrm>
            <a:prstGeom prst="rect">
              <a:avLst/>
            </a:prstGeom>
            <a:grp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Rectangle 25">
              <a:extLst>
                <a:ext uri="{FF2B5EF4-FFF2-40B4-BE49-F238E27FC236}">
                  <a16:creationId xmlns:a16="http://schemas.microsoft.com/office/drawing/2014/main" id="{52761BCD-E5E4-4307-B9CB-A1BA1D32C471}"/>
                </a:ext>
              </a:extLst>
            </p:cNvPr>
            <p:cNvSpPr/>
            <p:nvPr/>
          </p:nvSpPr>
          <p:spPr>
            <a:xfrm>
              <a:off x="8288376" y="4444678"/>
              <a:ext cx="481494" cy="210274"/>
            </a:xfrm>
            <a:prstGeom prst="rect">
              <a:avLst/>
            </a:prstGeom>
            <a:grp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7" name="Group 26">
            <a:extLst>
              <a:ext uri="{FF2B5EF4-FFF2-40B4-BE49-F238E27FC236}">
                <a16:creationId xmlns:a16="http://schemas.microsoft.com/office/drawing/2014/main" id="{72CDDF93-E66E-499A-8669-3E3C44A38231}"/>
              </a:ext>
            </a:extLst>
          </p:cNvPr>
          <p:cNvGrpSpPr/>
          <p:nvPr/>
        </p:nvGrpSpPr>
        <p:grpSpPr>
          <a:xfrm>
            <a:off x="5881304" y="3073284"/>
            <a:ext cx="1003661" cy="513799"/>
            <a:chOff x="6494301" y="4444678"/>
            <a:chExt cx="2418205" cy="1143543"/>
          </a:xfrm>
          <a:solidFill>
            <a:schemeClr val="bg1"/>
          </a:solidFill>
        </p:grpSpPr>
        <p:sp>
          <p:nvSpPr>
            <p:cNvPr id="28" name="Rectangle 27">
              <a:extLst>
                <a:ext uri="{FF2B5EF4-FFF2-40B4-BE49-F238E27FC236}">
                  <a16:creationId xmlns:a16="http://schemas.microsoft.com/office/drawing/2014/main" id="{BDB12857-96EB-4825-A2C8-4C4DE8520BD4}"/>
                </a:ext>
              </a:extLst>
            </p:cNvPr>
            <p:cNvSpPr/>
            <p:nvPr/>
          </p:nvSpPr>
          <p:spPr>
            <a:xfrm>
              <a:off x="6494301" y="4655433"/>
              <a:ext cx="2418205" cy="932788"/>
            </a:xfrm>
            <a:prstGeom prst="rect">
              <a:avLst/>
            </a:prstGeom>
            <a:grp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Rectangle 28">
              <a:extLst>
                <a:ext uri="{FF2B5EF4-FFF2-40B4-BE49-F238E27FC236}">
                  <a16:creationId xmlns:a16="http://schemas.microsoft.com/office/drawing/2014/main" id="{28631F09-5AFF-4A6A-826C-BF92F1016E06}"/>
                </a:ext>
              </a:extLst>
            </p:cNvPr>
            <p:cNvSpPr/>
            <p:nvPr/>
          </p:nvSpPr>
          <p:spPr>
            <a:xfrm>
              <a:off x="6636936" y="4444678"/>
              <a:ext cx="481494" cy="210274"/>
            </a:xfrm>
            <a:prstGeom prst="rect">
              <a:avLst/>
            </a:prstGeom>
            <a:grp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Rectangle 29">
              <a:extLst>
                <a:ext uri="{FF2B5EF4-FFF2-40B4-BE49-F238E27FC236}">
                  <a16:creationId xmlns:a16="http://schemas.microsoft.com/office/drawing/2014/main" id="{33954221-1338-4941-A515-3CE9B7CEEF6A}"/>
                </a:ext>
              </a:extLst>
            </p:cNvPr>
            <p:cNvSpPr/>
            <p:nvPr/>
          </p:nvSpPr>
          <p:spPr>
            <a:xfrm>
              <a:off x="7462656" y="4445642"/>
              <a:ext cx="481494" cy="210274"/>
            </a:xfrm>
            <a:prstGeom prst="rect">
              <a:avLst/>
            </a:prstGeom>
            <a:grp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1" name="Rectangle 30">
              <a:extLst>
                <a:ext uri="{FF2B5EF4-FFF2-40B4-BE49-F238E27FC236}">
                  <a16:creationId xmlns:a16="http://schemas.microsoft.com/office/drawing/2014/main" id="{E123C69E-800D-4B37-A821-81D47F4E985F}"/>
                </a:ext>
              </a:extLst>
            </p:cNvPr>
            <p:cNvSpPr/>
            <p:nvPr/>
          </p:nvSpPr>
          <p:spPr>
            <a:xfrm>
              <a:off x="8288376" y="4444678"/>
              <a:ext cx="481494" cy="210274"/>
            </a:xfrm>
            <a:prstGeom prst="rect">
              <a:avLst/>
            </a:prstGeom>
            <a:grp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32" name="Group 31">
            <a:extLst>
              <a:ext uri="{FF2B5EF4-FFF2-40B4-BE49-F238E27FC236}">
                <a16:creationId xmlns:a16="http://schemas.microsoft.com/office/drawing/2014/main" id="{3BC859EA-2192-45D8-A0D0-6C0EDE8866B6}"/>
              </a:ext>
            </a:extLst>
          </p:cNvPr>
          <p:cNvGrpSpPr/>
          <p:nvPr/>
        </p:nvGrpSpPr>
        <p:grpSpPr>
          <a:xfrm>
            <a:off x="5438674" y="4068861"/>
            <a:ext cx="1003661" cy="513799"/>
            <a:chOff x="6494301" y="4444678"/>
            <a:chExt cx="2418205" cy="1143543"/>
          </a:xfrm>
          <a:solidFill>
            <a:schemeClr val="bg1"/>
          </a:solidFill>
        </p:grpSpPr>
        <p:sp>
          <p:nvSpPr>
            <p:cNvPr id="33" name="Rectangle 32">
              <a:extLst>
                <a:ext uri="{FF2B5EF4-FFF2-40B4-BE49-F238E27FC236}">
                  <a16:creationId xmlns:a16="http://schemas.microsoft.com/office/drawing/2014/main" id="{48B50E7C-FE24-4D93-8B90-4B425916C666}"/>
                </a:ext>
              </a:extLst>
            </p:cNvPr>
            <p:cNvSpPr/>
            <p:nvPr/>
          </p:nvSpPr>
          <p:spPr>
            <a:xfrm>
              <a:off x="6494301" y="4655433"/>
              <a:ext cx="2418205" cy="932788"/>
            </a:xfrm>
            <a:prstGeom prst="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4" name="Rectangle 33">
              <a:extLst>
                <a:ext uri="{FF2B5EF4-FFF2-40B4-BE49-F238E27FC236}">
                  <a16:creationId xmlns:a16="http://schemas.microsoft.com/office/drawing/2014/main" id="{7F56FFE2-18F3-4307-9E3D-26B5BCC56A09}"/>
                </a:ext>
              </a:extLst>
            </p:cNvPr>
            <p:cNvSpPr/>
            <p:nvPr/>
          </p:nvSpPr>
          <p:spPr>
            <a:xfrm>
              <a:off x="6636936" y="4444678"/>
              <a:ext cx="481494" cy="210274"/>
            </a:xfrm>
            <a:prstGeom prst="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Rectangle 34">
              <a:extLst>
                <a:ext uri="{FF2B5EF4-FFF2-40B4-BE49-F238E27FC236}">
                  <a16:creationId xmlns:a16="http://schemas.microsoft.com/office/drawing/2014/main" id="{ABBDFD9D-EC8A-479F-83C6-DCF55AAFF582}"/>
                </a:ext>
              </a:extLst>
            </p:cNvPr>
            <p:cNvSpPr/>
            <p:nvPr/>
          </p:nvSpPr>
          <p:spPr>
            <a:xfrm>
              <a:off x="7462656" y="4445642"/>
              <a:ext cx="481494" cy="210274"/>
            </a:xfrm>
            <a:prstGeom prst="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Rectangle 35">
              <a:extLst>
                <a:ext uri="{FF2B5EF4-FFF2-40B4-BE49-F238E27FC236}">
                  <a16:creationId xmlns:a16="http://schemas.microsoft.com/office/drawing/2014/main" id="{F0FA7AD7-BB5E-4840-974F-ACB688B8CC74}"/>
                </a:ext>
              </a:extLst>
            </p:cNvPr>
            <p:cNvSpPr/>
            <p:nvPr/>
          </p:nvSpPr>
          <p:spPr>
            <a:xfrm>
              <a:off x="8288376" y="4444678"/>
              <a:ext cx="481494" cy="210274"/>
            </a:xfrm>
            <a:prstGeom prst="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37" name="Group 36">
            <a:extLst>
              <a:ext uri="{FF2B5EF4-FFF2-40B4-BE49-F238E27FC236}">
                <a16:creationId xmlns:a16="http://schemas.microsoft.com/office/drawing/2014/main" id="{2C5419F3-2D25-4830-B7BC-2550523F621B}"/>
              </a:ext>
            </a:extLst>
          </p:cNvPr>
          <p:cNvGrpSpPr/>
          <p:nvPr/>
        </p:nvGrpSpPr>
        <p:grpSpPr>
          <a:xfrm>
            <a:off x="4811797" y="2332384"/>
            <a:ext cx="1003661" cy="513799"/>
            <a:chOff x="6494301" y="4444678"/>
            <a:chExt cx="2418205" cy="1143543"/>
          </a:xfrm>
          <a:solidFill>
            <a:schemeClr val="bg1"/>
          </a:solidFill>
        </p:grpSpPr>
        <p:sp>
          <p:nvSpPr>
            <p:cNvPr id="38" name="Rectangle 37">
              <a:extLst>
                <a:ext uri="{FF2B5EF4-FFF2-40B4-BE49-F238E27FC236}">
                  <a16:creationId xmlns:a16="http://schemas.microsoft.com/office/drawing/2014/main" id="{DA78CE29-A697-477E-843A-859E40F5CE91}"/>
                </a:ext>
              </a:extLst>
            </p:cNvPr>
            <p:cNvSpPr/>
            <p:nvPr/>
          </p:nvSpPr>
          <p:spPr>
            <a:xfrm>
              <a:off x="6494301" y="4655433"/>
              <a:ext cx="2418205" cy="932788"/>
            </a:xfrm>
            <a:prstGeom prst="rect">
              <a:avLst/>
            </a:prstGeom>
            <a:grp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9" name="Rectangle 38">
              <a:extLst>
                <a:ext uri="{FF2B5EF4-FFF2-40B4-BE49-F238E27FC236}">
                  <a16:creationId xmlns:a16="http://schemas.microsoft.com/office/drawing/2014/main" id="{3CCBB41A-D2A6-4C03-9BA7-9DF7FEFD467B}"/>
                </a:ext>
              </a:extLst>
            </p:cNvPr>
            <p:cNvSpPr/>
            <p:nvPr/>
          </p:nvSpPr>
          <p:spPr>
            <a:xfrm>
              <a:off x="6636936" y="4444678"/>
              <a:ext cx="481494" cy="210274"/>
            </a:xfrm>
            <a:prstGeom prst="rect">
              <a:avLst/>
            </a:prstGeom>
            <a:grp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Rectangle 39">
              <a:extLst>
                <a:ext uri="{FF2B5EF4-FFF2-40B4-BE49-F238E27FC236}">
                  <a16:creationId xmlns:a16="http://schemas.microsoft.com/office/drawing/2014/main" id="{D617C4F7-596E-4DD1-A107-0E63836B3B99}"/>
                </a:ext>
              </a:extLst>
            </p:cNvPr>
            <p:cNvSpPr/>
            <p:nvPr/>
          </p:nvSpPr>
          <p:spPr>
            <a:xfrm>
              <a:off x="7462656" y="4445642"/>
              <a:ext cx="481494" cy="210274"/>
            </a:xfrm>
            <a:prstGeom prst="rect">
              <a:avLst/>
            </a:prstGeom>
            <a:grp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Rectangle 40">
              <a:extLst>
                <a:ext uri="{FF2B5EF4-FFF2-40B4-BE49-F238E27FC236}">
                  <a16:creationId xmlns:a16="http://schemas.microsoft.com/office/drawing/2014/main" id="{BEEFA88B-9584-4508-A715-6935D88BF8F1}"/>
                </a:ext>
              </a:extLst>
            </p:cNvPr>
            <p:cNvSpPr/>
            <p:nvPr/>
          </p:nvSpPr>
          <p:spPr>
            <a:xfrm>
              <a:off x="8288376" y="4444678"/>
              <a:ext cx="481494" cy="210274"/>
            </a:xfrm>
            <a:prstGeom prst="rect">
              <a:avLst/>
            </a:prstGeom>
            <a:grp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42" name="Group 41">
            <a:extLst>
              <a:ext uri="{FF2B5EF4-FFF2-40B4-BE49-F238E27FC236}">
                <a16:creationId xmlns:a16="http://schemas.microsoft.com/office/drawing/2014/main" id="{B8913A82-F556-4BB2-9AA1-4B6DD259B7B0}"/>
              </a:ext>
            </a:extLst>
          </p:cNvPr>
          <p:cNvGrpSpPr/>
          <p:nvPr/>
        </p:nvGrpSpPr>
        <p:grpSpPr>
          <a:xfrm>
            <a:off x="3048105" y="3767429"/>
            <a:ext cx="1003661" cy="513799"/>
            <a:chOff x="6494301" y="4444678"/>
            <a:chExt cx="2418205" cy="1143543"/>
          </a:xfrm>
          <a:solidFill>
            <a:schemeClr val="bg1"/>
          </a:solidFill>
        </p:grpSpPr>
        <p:sp>
          <p:nvSpPr>
            <p:cNvPr id="43" name="Rectangle 42">
              <a:extLst>
                <a:ext uri="{FF2B5EF4-FFF2-40B4-BE49-F238E27FC236}">
                  <a16:creationId xmlns:a16="http://schemas.microsoft.com/office/drawing/2014/main" id="{F9A3BAB1-806F-4D4B-A92A-D5281E1170E4}"/>
                </a:ext>
              </a:extLst>
            </p:cNvPr>
            <p:cNvSpPr/>
            <p:nvPr/>
          </p:nvSpPr>
          <p:spPr>
            <a:xfrm>
              <a:off x="6494301" y="4655433"/>
              <a:ext cx="2418205" cy="932788"/>
            </a:xfrm>
            <a:prstGeom prst="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4" name="Rectangle 43">
              <a:extLst>
                <a:ext uri="{FF2B5EF4-FFF2-40B4-BE49-F238E27FC236}">
                  <a16:creationId xmlns:a16="http://schemas.microsoft.com/office/drawing/2014/main" id="{9EF520AD-A192-411D-8567-9CA851BC2DD7}"/>
                </a:ext>
              </a:extLst>
            </p:cNvPr>
            <p:cNvSpPr/>
            <p:nvPr/>
          </p:nvSpPr>
          <p:spPr>
            <a:xfrm>
              <a:off x="6636936" y="4444678"/>
              <a:ext cx="481494" cy="210274"/>
            </a:xfrm>
            <a:prstGeom prst="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Rectangle 44">
              <a:extLst>
                <a:ext uri="{FF2B5EF4-FFF2-40B4-BE49-F238E27FC236}">
                  <a16:creationId xmlns:a16="http://schemas.microsoft.com/office/drawing/2014/main" id="{011AA8E0-9904-4265-BA03-3130C25376E0}"/>
                </a:ext>
              </a:extLst>
            </p:cNvPr>
            <p:cNvSpPr/>
            <p:nvPr/>
          </p:nvSpPr>
          <p:spPr>
            <a:xfrm>
              <a:off x="7462656" y="4445642"/>
              <a:ext cx="481494" cy="210274"/>
            </a:xfrm>
            <a:prstGeom prst="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Rectangle 45">
              <a:extLst>
                <a:ext uri="{FF2B5EF4-FFF2-40B4-BE49-F238E27FC236}">
                  <a16:creationId xmlns:a16="http://schemas.microsoft.com/office/drawing/2014/main" id="{300AA72D-3882-4D4B-815E-E5CA563D8EA2}"/>
                </a:ext>
              </a:extLst>
            </p:cNvPr>
            <p:cNvSpPr/>
            <p:nvPr/>
          </p:nvSpPr>
          <p:spPr>
            <a:xfrm>
              <a:off x="8288376" y="4444678"/>
              <a:ext cx="481494" cy="210274"/>
            </a:xfrm>
            <a:prstGeom prst="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47" name="Group 46">
            <a:extLst>
              <a:ext uri="{FF2B5EF4-FFF2-40B4-BE49-F238E27FC236}">
                <a16:creationId xmlns:a16="http://schemas.microsoft.com/office/drawing/2014/main" id="{192F0A9D-B83A-4594-A98D-6BC30F11C4B5}"/>
              </a:ext>
            </a:extLst>
          </p:cNvPr>
          <p:cNvGrpSpPr/>
          <p:nvPr/>
        </p:nvGrpSpPr>
        <p:grpSpPr>
          <a:xfrm>
            <a:off x="3526428" y="4389056"/>
            <a:ext cx="1003661" cy="513799"/>
            <a:chOff x="6494301" y="4444678"/>
            <a:chExt cx="2418205" cy="1143543"/>
          </a:xfrm>
          <a:solidFill>
            <a:schemeClr val="bg1"/>
          </a:solidFill>
        </p:grpSpPr>
        <p:sp>
          <p:nvSpPr>
            <p:cNvPr id="48" name="Rectangle 47">
              <a:extLst>
                <a:ext uri="{FF2B5EF4-FFF2-40B4-BE49-F238E27FC236}">
                  <a16:creationId xmlns:a16="http://schemas.microsoft.com/office/drawing/2014/main" id="{AA92C0CA-7C46-496A-A89F-3881C74468B5}"/>
                </a:ext>
              </a:extLst>
            </p:cNvPr>
            <p:cNvSpPr/>
            <p:nvPr/>
          </p:nvSpPr>
          <p:spPr>
            <a:xfrm>
              <a:off x="6494301" y="4655433"/>
              <a:ext cx="2418205" cy="932788"/>
            </a:xfrm>
            <a:prstGeom prst="rect">
              <a:avLst/>
            </a:prstGeom>
            <a:grp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9" name="Rectangle 48">
              <a:extLst>
                <a:ext uri="{FF2B5EF4-FFF2-40B4-BE49-F238E27FC236}">
                  <a16:creationId xmlns:a16="http://schemas.microsoft.com/office/drawing/2014/main" id="{DA87A011-5EC0-4973-937D-A6D64AC64E70}"/>
                </a:ext>
              </a:extLst>
            </p:cNvPr>
            <p:cNvSpPr/>
            <p:nvPr/>
          </p:nvSpPr>
          <p:spPr>
            <a:xfrm>
              <a:off x="6636936" y="4444678"/>
              <a:ext cx="481494" cy="210274"/>
            </a:xfrm>
            <a:prstGeom prst="rect">
              <a:avLst/>
            </a:prstGeom>
            <a:grp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0" name="Rectangle 49">
              <a:extLst>
                <a:ext uri="{FF2B5EF4-FFF2-40B4-BE49-F238E27FC236}">
                  <a16:creationId xmlns:a16="http://schemas.microsoft.com/office/drawing/2014/main" id="{573DA8CE-E77C-4C14-A10F-ADF2009728AD}"/>
                </a:ext>
              </a:extLst>
            </p:cNvPr>
            <p:cNvSpPr/>
            <p:nvPr/>
          </p:nvSpPr>
          <p:spPr>
            <a:xfrm>
              <a:off x="7462656" y="4445642"/>
              <a:ext cx="481494" cy="210274"/>
            </a:xfrm>
            <a:prstGeom prst="rect">
              <a:avLst/>
            </a:prstGeom>
            <a:grp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1" name="Rectangle 50">
              <a:extLst>
                <a:ext uri="{FF2B5EF4-FFF2-40B4-BE49-F238E27FC236}">
                  <a16:creationId xmlns:a16="http://schemas.microsoft.com/office/drawing/2014/main" id="{2C757FF3-984A-488C-A09D-9B1016DFD4C9}"/>
                </a:ext>
              </a:extLst>
            </p:cNvPr>
            <p:cNvSpPr/>
            <p:nvPr/>
          </p:nvSpPr>
          <p:spPr>
            <a:xfrm>
              <a:off x="8288376" y="4444678"/>
              <a:ext cx="481494" cy="210274"/>
            </a:xfrm>
            <a:prstGeom prst="rect">
              <a:avLst/>
            </a:prstGeom>
            <a:grp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52" name="Group 51">
            <a:extLst>
              <a:ext uri="{FF2B5EF4-FFF2-40B4-BE49-F238E27FC236}">
                <a16:creationId xmlns:a16="http://schemas.microsoft.com/office/drawing/2014/main" id="{60682115-B13E-453A-9D22-E0C034F5BFA0}"/>
              </a:ext>
            </a:extLst>
          </p:cNvPr>
          <p:cNvGrpSpPr/>
          <p:nvPr/>
        </p:nvGrpSpPr>
        <p:grpSpPr>
          <a:xfrm>
            <a:off x="2452310" y="2454167"/>
            <a:ext cx="1003661" cy="513799"/>
            <a:chOff x="6494301" y="4444678"/>
            <a:chExt cx="2418205" cy="1143543"/>
          </a:xfrm>
          <a:solidFill>
            <a:schemeClr val="bg1"/>
          </a:solidFill>
        </p:grpSpPr>
        <p:sp>
          <p:nvSpPr>
            <p:cNvPr id="53" name="Rectangle 52">
              <a:extLst>
                <a:ext uri="{FF2B5EF4-FFF2-40B4-BE49-F238E27FC236}">
                  <a16:creationId xmlns:a16="http://schemas.microsoft.com/office/drawing/2014/main" id="{D0171F6F-0FA1-4E18-A3D5-BF3DE4A58D7C}"/>
                </a:ext>
              </a:extLst>
            </p:cNvPr>
            <p:cNvSpPr/>
            <p:nvPr/>
          </p:nvSpPr>
          <p:spPr>
            <a:xfrm>
              <a:off x="6494301" y="4655433"/>
              <a:ext cx="2418205" cy="932788"/>
            </a:xfrm>
            <a:prstGeom prst="rect">
              <a:avLst/>
            </a:prstGeom>
            <a:grp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4" name="Rectangle 53">
              <a:extLst>
                <a:ext uri="{FF2B5EF4-FFF2-40B4-BE49-F238E27FC236}">
                  <a16:creationId xmlns:a16="http://schemas.microsoft.com/office/drawing/2014/main" id="{36AE5E93-81BF-4E84-B7C5-3E6C97E2CE98}"/>
                </a:ext>
              </a:extLst>
            </p:cNvPr>
            <p:cNvSpPr/>
            <p:nvPr/>
          </p:nvSpPr>
          <p:spPr>
            <a:xfrm>
              <a:off x="6636936" y="4444678"/>
              <a:ext cx="481494" cy="210274"/>
            </a:xfrm>
            <a:prstGeom prst="rect">
              <a:avLst/>
            </a:prstGeom>
            <a:grp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5" name="Rectangle 54">
              <a:extLst>
                <a:ext uri="{FF2B5EF4-FFF2-40B4-BE49-F238E27FC236}">
                  <a16:creationId xmlns:a16="http://schemas.microsoft.com/office/drawing/2014/main" id="{5B3F182D-F412-4049-9038-86670068C41E}"/>
                </a:ext>
              </a:extLst>
            </p:cNvPr>
            <p:cNvSpPr/>
            <p:nvPr/>
          </p:nvSpPr>
          <p:spPr>
            <a:xfrm>
              <a:off x="7462656" y="4445642"/>
              <a:ext cx="481494" cy="210274"/>
            </a:xfrm>
            <a:prstGeom prst="rect">
              <a:avLst/>
            </a:prstGeom>
            <a:grp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6" name="Rectangle 55">
              <a:extLst>
                <a:ext uri="{FF2B5EF4-FFF2-40B4-BE49-F238E27FC236}">
                  <a16:creationId xmlns:a16="http://schemas.microsoft.com/office/drawing/2014/main" id="{CB83EC51-08D5-47CB-904C-2104165552CE}"/>
                </a:ext>
              </a:extLst>
            </p:cNvPr>
            <p:cNvSpPr/>
            <p:nvPr/>
          </p:nvSpPr>
          <p:spPr>
            <a:xfrm>
              <a:off x="8288376" y="4444678"/>
              <a:ext cx="481494" cy="210274"/>
            </a:xfrm>
            <a:prstGeom prst="rect">
              <a:avLst/>
            </a:prstGeom>
            <a:grp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57" name="Group 56">
            <a:extLst>
              <a:ext uri="{FF2B5EF4-FFF2-40B4-BE49-F238E27FC236}">
                <a16:creationId xmlns:a16="http://schemas.microsoft.com/office/drawing/2014/main" id="{9B0E4B0C-8CDE-4901-9EBD-1669EA6062FE}"/>
              </a:ext>
            </a:extLst>
          </p:cNvPr>
          <p:cNvGrpSpPr/>
          <p:nvPr/>
        </p:nvGrpSpPr>
        <p:grpSpPr>
          <a:xfrm>
            <a:off x="3555816" y="3127444"/>
            <a:ext cx="1003661" cy="513799"/>
            <a:chOff x="6494301" y="4444678"/>
            <a:chExt cx="2418205" cy="1143543"/>
          </a:xfrm>
          <a:solidFill>
            <a:schemeClr val="bg1"/>
          </a:solidFill>
        </p:grpSpPr>
        <p:sp>
          <p:nvSpPr>
            <p:cNvPr id="58" name="Rectangle 57">
              <a:extLst>
                <a:ext uri="{FF2B5EF4-FFF2-40B4-BE49-F238E27FC236}">
                  <a16:creationId xmlns:a16="http://schemas.microsoft.com/office/drawing/2014/main" id="{0C389C8E-42AD-499D-8045-585AE3953B47}"/>
                </a:ext>
              </a:extLst>
            </p:cNvPr>
            <p:cNvSpPr/>
            <p:nvPr/>
          </p:nvSpPr>
          <p:spPr>
            <a:xfrm>
              <a:off x="6494301" y="4655433"/>
              <a:ext cx="2418205" cy="932788"/>
            </a:xfrm>
            <a:prstGeom prst="rect">
              <a:avLst/>
            </a:prstGeom>
            <a:grp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9" name="Rectangle 58">
              <a:extLst>
                <a:ext uri="{FF2B5EF4-FFF2-40B4-BE49-F238E27FC236}">
                  <a16:creationId xmlns:a16="http://schemas.microsoft.com/office/drawing/2014/main" id="{F62280DC-0FE3-4D3E-90FE-50E5B5E82838}"/>
                </a:ext>
              </a:extLst>
            </p:cNvPr>
            <p:cNvSpPr/>
            <p:nvPr/>
          </p:nvSpPr>
          <p:spPr>
            <a:xfrm>
              <a:off x="6636936" y="4444678"/>
              <a:ext cx="481494" cy="210274"/>
            </a:xfrm>
            <a:prstGeom prst="rect">
              <a:avLst/>
            </a:prstGeom>
            <a:grp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0" name="Rectangle 59">
              <a:extLst>
                <a:ext uri="{FF2B5EF4-FFF2-40B4-BE49-F238E27FC236}">
                  <a16:creationId xmlns:a16="http://schemas.microsoft.com/office/drawing/2014/main" id="{14CCA5CE-7E6B-416F-A6F2-651D89DDE726}"/>
                </a:ext>
              </a:extLst>
            </p:cNvPr>
            <p:cNvSpPr/>
            <p:nvPr/>
          </p:nvSpPr>
          <p:spPr>
            <a:xfrm>
              <a:off x="7462656" y="4445642"/>
              <a:ext cx="481494" cy="210274"/>
            </a:xfrm>
            <a:prstGeom prst="rect">
              <a:avLst/>
            </a:prstGeom>
            <a:grp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1" name="Rectangle 60">
              <a:extLst>
                <a:ext uri="{FF2B5EF4-FFF2-40B4-BE49-F238E27FC236}">
                  <a16:creationId xmlns:a16="http://schemas.microsoft.com/office/drawing/2014/main" id="{C0A1C7B9-3344-47C4-A908-D47A92E0A1BF}"/>
                </a:ext>
              </a:extLst>
            </p:cNvPr>
            <p:cNvSpPr/>
            <p:nvPr/>
          </p:nvSpPr>
          <p:spPr>
            <a:xfrm>
              <a:off x="8288376" y="4444678"/>
              <a:ext cx="481494" cy="210274"/>
            </a:xfrm>
            <a:prstGeom prst="rect">
              <a:avLst/>
            </a:prstGeom>
            <a:grp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6" name="Cloud 5">
            <a:extLst>
              <a:ext uri="{FF2B5EF4-FFF2-40B4-BE49-F238E27FC236}">
                <a16:creationId xmlns:a16="http://schemas.microsoft.com/office/drawing/2014/main" id="{58C80078-40DB-4693-994B-EE47AD1342AC}"/>
              </a:ext>
            </a:extLst>
          </p:cNvPr>
          <p:cNvSpPr/>
          <p:nvPr/>
        </p:nvSpPr>
        <p:spPr>
          <a:xfrm>
            <a:off x="891240" y="1623435"/>
            <a:ext cx="7144199" cy="4340461"/>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B5297A7D-EEEE-4B71-A937-08562071997B}"/>
              </a:ext>
            </a:extLst>
          </p:cNvPr>
          <p:cNvSpPr/>
          <p:nvPr/>
        </p:nvSpPr>
        <p:spPr>
          <a:xfrm>
            <a:off x="9120998" y="590306"/>
            <a:ext cx="2408349" cy="247274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a-DK" sz="2000" dirty="0">
                <a:solidFill>
                  <a:schemeClr val="tx1"/>
                </a:solidFill>
              </a:rPr>
              <a:t>Application 1</a:t>
            </a:r>
            <a:endParaRPr lang="en-US" sz="2000" dirty="0">
              <a:solidFill>
                <a:schemeClr val="tx1"/>
              </a:solidFill>
            </a:endParaRPr>
          </a:p>
        </p:txBody>
      </p:sp>
      <p:sp>
        <p:nvSpPr>
          <p:cNvPr id="79" name="Rectangle: Rounded Corners 78">
            <a:extLst>
              <a:ext uri="{FF2B5EF4-FFF2-40B4-BE49-F238E27FC236}">
                <a16:creationId xmlns:a16="http://schemas.microsoft.com/office/drawing/2014/main" id="{F63F931D-DD09-45FF-9C3D-28104D3B45FB}"/>
              </a:ext>
            </a:extLst>
          </p:cNvPr>
          <p:cNvSpPr/>
          <p:nvPr/>
        </p:nvSpPr>
        <p:spPr>
          <a:xfrm>
            <a:off x="9120998" y="3856657"/>
            <a:ext cx="2408349" cy="210723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a-DK" sz="2000" dirty="0">
                <a:solidFill>
                  <a:schemeClr val="tx1"/>
                </a:solidFill>
              </a:rPr>
              <a:t>Application 2</a:t>
            </a:r>
            <a:endParaRPr lang="en-US" sz="2000" dirty="0">
              <a:solidFill>
                <a:schemeClr val="tx1"/>
              </a:solidFill>
            </a:endParaRPr>
          </a:p>
        </p:txBody>
      </p:sp>
      <p:grpSp>
        <p:nvGrpSpPr>
          <p:cNvPr id="80" name="Group 79">
            <a:extLst>
              <a:ext uri="{FF2B5EF4-FFF2-40B4-BE49-F238E27FC236}">
                <a16:creationId xmlns:a16="http://schemas.microsoft.com/office/drawing/2014/main" id="{F1900B0A-34CD-47BA-BA2C-2C62B8812026}"/>
              </a:ext>
            </a:extLst>
          </p:cNvPr>
          <p:cNvGrpSpPr/>
          <p:nvPr/>
        </p:nvGrpSpPr>
        <p:grpSpPr>
          <a:xfrm>
            <a:off x="9801695" y="2291744"/>
            <a:ext cx="1003661" cy="513799"/>
            <a:chOff x="6494301" y="4444678"/>
            <a:chExt cx="2418205" cy="1143543"/>
          </a:xfrm>
          <a:solidFill>
            <a:schemeClr val="bg1"/>
          </a:solidFill>
        </p:grpSpPr>
        <p:sp>
          <p:nvSpPr>
            <p:cNvPr id="81" name="Rectangle 80">
              <a:extLst>
                <a:ext uri="{FF2B5EF4-FFF2-40B4-BE49-F238E27FC236}">
                  <a16:creationId xmlns:a16="http://schemas.microsoft.com/office/drawing/2014/main" id="{1C11E144-1986-42F1-97B5-264CD158B5DB}"/>
                </a:ext>
              </a:extLst>
            </p:cNvPr>
            <p:cNvSpPr/>
            <p:nvPr/>
          </p:nvSpPr>
          <p:spPr>
            <a:xfrm>
              <a:off x="6494301" y="4655433"/>
              <a:ext cx="2418205" cy="932788"/>
            </a:xfrm>
            <a:prstGeom prst="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err="1">
                  <a:solidFill>
                    <a:schemeClr val="tx1"/>
                  </a:solidFill>
                </a:rPr>
                <a:t>Ver</a:t>
              </a:r>
              <a:r>
                <a:rPr lang="da-DK" dirty="0">
                  <a:solidFill>
                    <a:schemeClr val="tx1"/>
                  </a:solidFill>
                </a:rPr>
                <a:t> 1.4</a:t>
              </a:r>
              <a:endParaRPr lang="en-US" dirty="0">
                <a:solidFill>
                  <a:schemeClr val="tx1"/>
                </a:solidFill>
              </a:endParaRPr>
            </a:p>
          </p:txBody>
        </p:sp>
        <p:sp>
          <p:nvSpPr>
            <p:cNvPr id="82" name="Rectangle 81">
              <a:extLst>
                <a:ext uri="{FF2B5EF4-FFF2-40B4-BE49-F238E27FC236}">
                  <a16:creationId xmlns:a16="http://schemas.microsoft.com/office/drawing/2014/main" id="{47918B73-AA75-43D3-8DDD-4EAB5F544565}"/>
                </a:ext>
              </a:extLst>
            </p:cNvPr>
            <p:cNvSpPr/>
            <p:nvPr/>
          </p:nvSpPr>
          <p:spPr>
            <a:xfrm>
              <a:off x="6636936" y="4444678"/>
              <a:ext cx="481494" cy="210274"/>
            </a:xfrm>
            <a:prstGeom prst="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3" name="Rectangle 82">
              <a:extLst>
                <a:ext uri="{FF2B5EF4-FFF2-40B4-BE49-F238E27FC236}">
                  <a16:creationId xmlns:a16="http://schemas.microsoft.com/office/drawing/2014/main" id="{7C4CA318-FB7F-4EB2-9966-AF12A2BCFEF7}"/>
                </a:ext>
              </a:extLst>
            </p:cNvPr>
            <p:cNvSpPr/>
            <p:nvPr/>
          </p:nvSpPr>
          <p:spPr>
            <a:xfrm>
              <a:off x="7462656" y="4445642"/>
              <a:ext cx="481494" cy="210274"/>
            </a:xfrm>
            <a:prstGeom prst="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4" name="Rectangle 83">
              <a:extLst>
                <a:ext uri="{FF2B5EF4-FFF2-40B4-BE49-F238E27FC236}">
                  <a16:creationId xmlns:a16="http://schemas.microsoft.com/office/drawing/2014/main" id="{FDA3A734-738E-4C05-934F-52928E26C8BC}"/>
                </a:ext>
              </a:extLst>
            </p:cNvPr>
            <p:cNvSpPr/>
            <p:nvPr/>
          </p:nvSpPr>
          <p:spPr>
            <a:xfrm>
              <a:off x="8288376" y="4444678"/>
              <a:ext cx="481494" cy="210274"/>
            </a:xfrm>
            <a:prstGeom prst="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85" name="Group 84">
            <a:extLst>
              <a:ext uri="{FF2B5EF4-FFF2-40B4-BE49-F238E27FC236}">
                <a16:creationId xmlns:a16="http://schemas.microsoft.com/office/drawing/2014/main" id="{9359859B-82ED-45B4-A431-1A542DC8E350}"/>
              </a:ext>
            </a:extLst>
          </p:cNvPr>
          <p:cNvGrpSpPr/>
          <p:nvPr/>
        </p:nvGrpSpPr>
        <p:grpSpPr>
          <a:xfrm>
            <a:off x="9801694" y="1826678"/>
            <a:ext cx="1003661" cy="526678"/>
            <a:chOff x="6494301" y="4444678"/>
            <a:chExt cx="2418205" cy="1172207"/>
          </a:xfrm>
          <a:solidFill>
            <a:schemeClr val="bg1"/>
          </a:solidFill>
        </p:grpSpPr>
        <p:sp>
          <p:nvSpPr>
            <p:cNvPr id="86" name="Rectangle 85">
              <a:extLst>
                <a:ext uri="{FF2B5EF4-FFF2-40B4-BE49-F238E27FC236}">
                  <a16:creationId xmlns:a16="http://schemas.microsoft.com/office/drawing/2014/main" id="{8E00B5E5-27DA-4DD5-B7E7-83197041A3EF}"/>
                </a:ext>
              </a:extLst>
            </p:cNvPr>
            <p:cNvSpPr/>
            <p:nvPr/>
          </p:nvSpPr>
          <p:spPr>
            <a:xfrm>
              <a:off x="6494301" y="4684097"/>
              <a:ext cx="2418205" cy="932788"/>
            </a:xfrm>
            <a:prstGeom prst="rect">
              <a:avLst/>
            </a:prstGeom>
            <a:grp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err="1">
                  <a:solidFill>
                    <a:schemeClr val="tx1"/>
                  </a:solidFill>
                </a:rPr>
                <a:t>Ver</a:t>
              </a:r>
              <a:r>
                <a:rPr lang="da-DK" dirty="0">
                  <a:solidFill>
                    <a:schemeClr val="tx1"/>
                  </a:solidFill>
                </a:rPr>
                <a:t> 1.1</a:t>
              </a:r>
              <a:endParaRPr lang="en-US" dirty="0">
                <a:solidFill>
                  <a:schemeClr val="tx1"/>
                </a:solidFill>
              </a:endParaRPr>
            </a:p>
          </p:txBody>
        </p:sp>
        <p:sp>
          <p:nvSpPr>
            <p:cNvPr id="87" name="Rectangle 86">
              <a:extLst>
                <a:ext uri="{FF2B5EF4-FFF2-40B4-BE49-F238E27FC236}">
                  <a16:creationId xmlns:a16="http://schemas.microsoft.com/office/drawing/2014/main" id="{BE32B5A2-D031-4BDC-B03B-19252E506F68}"/>
                </a:ext>
              </a:extLst>
            </p:cNvPr>
            <p:cNvSpPr/>
            <p:nvPr/>
          </p:nvSpPr>
          <p:spPr>
            <a:xfrm>
              <a:off x="6636936" y="4444678"/>
              <a:ext cx="481494" cy="210274"/>
            </a:xfrm>
            <a:prstGeom prst="rect">
              <a:avLst/>
            </a:prstGeom>
            <a:grp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8" name="Rectangle 87">
              <a:extLst>
                <a:ext uri="{FF2B5EF4-FFF2-40B4-BE49-F238E27FC236}">
                  <a16:creationId xmlns:a16="http://schemas.microsoft.com/office/drawing/2014/main" id="{A43D494D-7A40-484C-BB12-6531139F9DFE}"/>
                </a:ext>
              </a:extLst>
            </p:cNvPr>
            <p:cNvSpPr/>
            <p:nvPr/>
          </p:nvSpPr>
          <p:spPr>
            <a:xfrm>
              <a:off x="7462656" y="4445642"/>
              <a:ext cx="481494" cy="210274"/>
            </a:xfrm>
            <a:prstGeom prst="rect">
              <a:avLst/>
            </a:prstGeom>
            <a:grp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9" name="Rectangle 88">
              <a:extLst>
                <a:ext uri="{FF2B5EF4-FFF2-40B4-BE49-F238E27FC236}">
                  <a16:creationId xmlns:a16="http://schemas.microsoft.com/office/drawing/2014/main" id="{02B810A7-1F55-4BDD-8DC4-3ED306DB4993}"/>
                </a:ext>
              </a:extLst>
            </p:cNvPr>
            <p:cNvSpPr/>
            <p:nvPr/>
          </p:nvSpPr>
          <p:spPr>
            <a:xfrm>
              <a:off x="8288376" y="4444678"/>
              <a:ext cx="481494" cy="210274"/>
            </a:xfrm>
            <a:prstGeom prst="rect">
              <a:avLst/>
            </a:prstGeom>
            <a:grp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90" name="Group 89">
            <a:extLst>
              <a:ext uri="{FF2B5EF4-FFF2-40B4-BE49-F238E27FC236}">
                <a16:creationId xmlns:a16="http://schemas.microsoft.com/office/drawing/2014/main" id="{3BD1A52F-7263-4A6F-A096-AE76DD30A39E}"/>
              </a:ext>
            </a:extLst>
          </p:cNvPr>
          <p:cNvGrpSpPr/>
          <p:nvPr/>
        </p:nvGrpSpPr>
        <p:grpSpPr>
          <a:xfrm>
            <a:off x="9801693" y="1386199"/>
            <a:ext cx="1003661" cy="513799"/>
            <a:chOff x="6494301" y="4444678"/>
            <a:chExt cx="2418205" cy="1143543"/>
          </a:xfrm>
          <a:solidFill>
            <a:schemeClr val="bg1"/>
          </a:solidFill>
        </p:grpSpPr>
        <p:sp>
          <p:nvSpPr>
            <p:cNvPr id="91" name="Rectangle 90">
              <a:extLst>
                <a:ext uri="{FF2B5EF4-FFF2-40B4-BE49-F238E27FC236}">
                  <a16:creationId xmlns:a16="http://schemas.microsoft.com/office/drawing/2014/main" id="{8FC7A1CA-393B-4BDF-A4D7-866D4545D44A}"/>
                </a:ext>
              </a:extLst>
            </p:cNvPr>
            <p:cNvSpPr/>
            <p:nvPr/>
          </p:nvSpPr>
          <p:spPr>
            <a:xfrm>
              <a:off x="6494301" y="4655433"/>
              <a:ext cx="2418205" cy="932788"/>
            </a:xfrm>
            <a:prstGeom prst="rect">
              <a:avLst/>
            </a:prstGeom>
            <a:grp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err="1">
                  <a:solidFill>
                    <a:schemeClr val="tx1"/>
                  </a:solidFill>
                </a:rPr>
                <a:t>Ver</a:t>
              </a:r>
              <a:r>
                <a:rPr lang="da-DK" dirty="0">
                  <a:solidFill>
                    <a:schemeClr val="tx1"/>
                  </a:solidFill>
                </a:rPr>
                <a:t> 2.11</a:t>
              </a:r>
              <a:endParaRPr lang="en-US" dirty="0">
                <a:solidFill>
                  <a:schemeClr val="tx1"/>
                </a:solidFill>
              </a:endParaRPr>
            </a:p>
          </p:txBody>
        </p:sp>
        <p:sp>
          <p:nvSpPr>
            <p:cNvPr id="92" name="Rectangle 91">
              <a:extLst>
                <a:ext uri="{FF2B5EF4-FFF2-40B4-BE49-F238E27FC236}">
                  <a16:creationId xmlns:a16="http://schemas.microsoft.com/office/drawing/2014/main" id="{C455E006-68CC-4E69-B976-2F19704663DF}"/>
                </a:ext>
              </a:extLst>
            </p:cNvPr>
            <p:cNvSpPr/>
            <p:nvPr/>
          </p:nvSpPr>
          <p:spPr>
            <a:xfrm>
              <a:off x="6636936" y="4444678"/>
              <a:ext cx="481494" cy="210274"/>
            </a:xfrm>
            <a:prstGeom prst="rect">
              <a:avLst/>
            </a:prstGeom>
            <a:grp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3" name="Rectangle 92">
              <a:extLst>
                <a:ext uri="{FF2B5EF4-FFF2-40B4-BE49-F238E27FC236}">
                  <a16:creationId xmlns:a16="http://schemas.microsoft.com/office/drawing/2014/main" id="{4146C3AD-CBB0-4C6C-9DCF-D370ADB87E7B}"/>
                </a:ext>
              </a:extLst>
            </p:cNvPr>
            <p:cNvSpPr/>
            <p:nvPr/>
          </p:nvSpPr>
          <p:spPr>
            <a:xfrm>
              <a:off x="7462656" y="4445642"/>
              <a:ext cx="481494" cy="210274"/>
            </a:xfrm>
            <a:prstGeom prst="rect">
              <a:avLst/>
            </a:prstGeom>
            <a:grp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4" name="Rectangle 93">
              <a:extLst>
                <a:ext uri="{FF2B5EF4-FFF2-40B4-BE49-F238E27FC236}">
                  <a16:creationId xmlns:a16="http://schemas.microsoft.com/office/drawing/2014/main" id="{D206A209-2C1B-405E-9073-5CBA78449906}"/>
                </a:ext>
              </a:extLst>
            </p:cNvPr>
            <p:cNvSpPr/>
            <p:nvPr/>
          </p:nvSpPr>
          <p:spPr>
            <a:xfrm>
              <a:off x="8288376" y="4444678"/>
              <a:ext cx="481494" cy="210274"/>
            </a:xfrm>
            <a:prstGeom prst="rect">
              <a:avLst/>
            </a:prstGeom>
            <a:grp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76" name="Group 75">
            <a:extLst>
              <a:ext uri="{FF2B5EF4-FFF2-40B4-BE49-F238E27FC236}">
                <a16:creationId xmlns:a16="http://schemas.microsoft.com/office/drawing/2014/main" id="{D1F87DAB-8188-4D53-8F0F-A6DCBAC9E31D}"/>
              </a:ext>
            </a:extLst>
          </p:cNvPr>
          <p:cNvGrpSpPr/>
          <p:nvPr/>
        </p:nvGrpSpPr>
        <p:grpSpPr>
          <a:xfrm>
            <a:off x="9801693" y="5024108"/>
            <a:ext cx="1003661" cy="513799"/>
            <a:chOff x="6494301" y="4444678"/>
            <a:chExt cx="2418205" cy="1143543"/>
          </a:xfrm>
          <a:solidFill>
            <a:schemeClr val="bg1"/>
          </a:solidFill>
        </p:grpSpPr>
        <p:sp>
          <p:nvSpPr>
            <p:cNvPr id="77" name="Rectangle 76">
              <a:extLst>
                <a:ext uri="{FF2B5EF4-FFF2-40B4-BE49-F238E27FC236}">
                  <a16:creationId xmlns:a16="http://schemas.microsoft.com/office/drawing/2014/main" id="{94F476E5-4A9C-4057-9F9A-62EDF8481C8C}"/>
                </a:ext>
              </a:extLst>
            </p:cNvPr>
            <p:cNvSpPr/>
            <p:nvPr/>
          </p:nvSpPr>
          <p:spPr>
            <a:xfrm>
              <a:off x="6494301" y="4655433"/>
              <a:ext cx="2418205" cy="932788"/>
            </a:xfrm>
            <a:prstGeom prst="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err="1">
                  <a:solidFill>
                    <a:schemeClr val="tx1"/>
                  </a:solidFill>
                </a:rPr>
                <a:t>Ver</a:t>
              </a:r>
              <a:r>
                <a:rPr lang="da-DK" dirty="0">
                  <a:solidFill>
                    <a:schemeClr val="tx1"/>
                  </a:solidFill>
                </a:rPr>
                <a:t> 2.1</a:t>
              </a:r>
              <a:endParaRPr lang="en-US" dirty="0">
                <a:solidFill>
                  <a:schemeClr val="tx1"/>
                </a:solidFill>
              </a:endParaRPr>
            </a:p>
          </p:txBody>
        </p:sp>
        <p:sp>
          <p:nvSpPr>
            <p:cNvPr id="78" name="Rectangle 77">
              <a:extLst>
                <a:ext uri="{FF2B5EF4-FFF2-40B4-BE49-F238E27FC236}">
                  <a16:creationId xmlns:a16="http://schemas.microsoft.com/office/drawing/2014/main" id="{A2FBA082-66D3-4609-B716-BFDA25F1068A}"/>
                </a:ext>
              </a:extLst>
            </p:cNvPr>
            <p:cNvSpPr/>
            <p:nvPr/>
          </p:nvSpPr>
          <p:spPr>
            <a:xfrm>
              <a:off x="6636936" y="4444678"/>
              <a:ext cx="481494" cy="210274"/>
            </a:xfrm>
            <a:prstGeom prst="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5" name="Rectangle 104">
              <a:extLst>
                <a:ext uri="{FF2B5EF4-FFF2-40B4-BE49-F238E27FC236}">
                  <a16:creationId xmlns:a16="http://schemas.microsoft.com/office/drawing/2014/main" id="{BE47647C-12A6-47B5-9D6F-1B0A7A7CB717}"/>
                </a:ext>
              </a:extLst>
            </p:cNvPr>
            <p:cNvSpPr/>
            <p:nvPr/>
          </p:nvSpPr>
          <p:spPr>
            <a:xfrm>
              <a:off x="7462656" y="4445642"/>
              <a:ext cx="481494" cy="210274"/>
            </a:xfrm>
            <a:prstGeom prst="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6" name="Rectangle 105">
              <a:extLst>
                <a:ext uri="{FF2B5EF4-FFF2-40B4-BE49-F238E27FC236}">
                  <a16:creationId xmlns:a16="http://schemas.microsoft.com/office/drawing/2014/main" id="{97712EC6-705B-46C0-AC92-90093CB7949B}"/>
                </a:ext>
              </a:extLst>
            </p:cNvPr>
            <p:cNvSpPr/>
            <p:nvPr/>
          </p:nvSpPr>
          <p:spPr>
            <a:xfrm>
              <a:off x="8288376" y="4444678"/>
              <a:ext cx="481494" cy="210274"/>
            </a:xfrm>
            <a:prstGeom prst="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07" name="Group 106">
            <a:extLst>
              <a:ext uri="{FF2B5EF4-FFF2-40B4-BE49-F238E27FC236}">
                <a16:creationId xmlns:a16="http://schemas.microsoft.com/office/drawing/2014/main" id="{130F69C2-F52E-41CA-A800-C352283CDA4C}"/>
              </a:ext>
            </a:extLst>
          </p:cNvPr>
          <p:cNvGrpSpPr/>
          <p:nvPr/>
        </p:nvGrpSpPr>
        <p:grpSpPr>
          <a:xfrm>
            <a:off x="9801692" y="4559042"/>
            <a:ext cx="1003661" cy="526678"/>
            <a:chOff x="6494301" y="4444678"/>
            <a:chExt cx="2418205" cy="1172207"/>
          </a:xfrm>
          <a:solidFill>
            <a:schemeClr val="bg1"/>
          </a:solidFill>
        </p:grpSpPr>
        <p:sp>
          <p:nvSpPr>
            <p:cNvPr id="108" name="Rectangle 107">
              <a:extLst>
                <a:ext uri="{FF2B5EF4-FFF2-40B4-BE49-F238E27FC236}">
                  <a16:creationId xmlns:a16="http://schemas.microsoft.com/office/drawing/2014/main" id="{0D60E9AE-4E6C-43BB-A1E8-C4250391F9B9}"/>
                </a:ext>
              </a:extLst>
            </p:cNvPr>
            <p:cNvSpPr/>
            <p:nvPr/>
          </p:nvSpPr>
          <p:spPr>
            <a:xfrm>
              <a:off x="6494301" y="4684097"/>
              <a:ext cx="2418205" cy="932788"/>
            </a:xfrm>
            <a:prstGeom prst="rect">
              <a:avLst/>
            </a:prstGeom>
            <a:grp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err="1">
                  <a:solidFill>
                    <a:schemeClr val="tx1"/>
                  </a:solidFill>
                </a:rPr>
                <a:t>Ver</a:t>
              </a:r>
              <a:r>
                <a:rPr lang="da-DK" dirty="0">
                  <a:solidFill>
                    <a:schemeClr val="tx1"/>
                  </a:solidFill>
                </a:rPr>
                <a:t> 4.0</a:t>
              </a:r>
              <a:endParaRPr lang="en-US" dirty="0">
                <a:solidFill>
                  <a:schemeClr val="tx1"/>
                </a:solidFill>
              </a:endParaRPr>
            </a:p>
          </p:txBody>
        </p:sp>
        <p:sp>
          <p:nvSpPr>
            <p:cNvPr id="109" name="Rectangle 108">
              <a:extLst>
                <a:ext uri="{FF2B5EF4-FFF2-40B4-BE49-F238E27FC236}">
                  <a16:creationId xmlns:a16="http://schemas.microsoft.com/office/drawing/2014/main" id="{14331C19-EFCE-453D-AA60-779024F439C0}"/>
                </a:ext>
              </a:extLst>
            </p:cNvPr>
            <p:cNvSpPr/>
            <p:nvPr/>
          </p:nvSpPr>
          <p:spPr>
            <a:xfrm>
              <a:off x="6636936" y="4444678"/>
              <a:ext cx="481494" cy="210274"/>
            </a:xfrm>
            <a:prstGeom prst="rect">
              <a:avLst/>
            </a:prstGeom>
            <a:grp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0" name="Rectangle 109">
              <a:extLst>
                <a:ext uri="{FF2B5EF4-FFF2-40B4-BE49-F238E27FC236}">
                  <a16:creationId xmlns:a16="http://schemas.microsoft.com/office/drawing/2014/main" id="{A1D4E18A-F471-485F-B65A-61A488BB54D7}"/>
                </a:ext>
              </a:extLst>
            </p:cNvPr>
            <p:cNvSpPr/>
            <p:nvPr/>
          </p:nvSpPr>
          <p:spPr>
            <a:xfrm>
              <a:off x="7462656" y="4445642"/>
              <a:ext cx="481494" cy="210274"/>
            </a:xfrm>
            <a:prstGeom prst="rect">
              <a:avLst/>
            </a:prstGeom>
            <a:grp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1" name="Rectangle 110">
              <a:extLst>
                <a:ext uri="{FF2B5EF4-FFF2-40B4-BE49-F238E27FC236}">
                  <a16:creationId xmlns:a16="http://schemas.microsoft.com/office/drawing/2014/main" id="{AECB0B66-7CCA-4762-AFB4-D71811BF572E}"/>
                </a:ext>
              </a:extLst>
            </p:cNvPr>
            <p:cNvSpPr/>
            <p:nvPr/>
          </p:nvSpPr>
          <p:spPr>
            <a:xfrm>
              <a:off x="8288376" y="4444678"/>
              <a:ext cx="481494" cy="210274"/>
            </a:xfrm>
            <a:prstGeom prst="rect">
              <a:avLst/>
            </a:prstGeom>
            <a:grp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3583759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80"/>
                                        </p:tgtEl>
                                        <p:attrNameLst>
                                          <p:attrName>style.visibility</p:attrName>
                                        </p:attrNameLst>
                                      </p:cBhvr>
                                      <p:to>
                                        <p:strVal val="visible"/>
                                      </p:to>
                                    </p:set>
                                  </p:childTnLst>
                                </p:cTn>
                              </p:par>
                              <p:par>
                                <p:cTn id="12" presetID="42" presetClass="path" presetSubtype="0" accel="50000" decel="50000" fill="hold" nodeType="withEffect">
                                  <p:stCondLst>
                                    <p:cond delay="0"/>
                                  </p:stCondLst>
                                  <p:childTnLst>
                                    <p:animMotion origin="layout" path="M -0.35781 0.25926 L -3.33333E-6 3.7037E-7 " pathEditMode="relative" rAng="0" ptsTypes="AA">
                                      <p:cBhvr>
                                        <p:cTn id="13" dur="1500" fill="hold"/>
                                        <p:tgtEl>
                                          <p:spTgt spid="80"/>
                                        </p:tgtEl>
                                        <p:attrNameLst>
                                          <p:attrName>ppt_x</p:attrName>
                                          <p:attrName>ppt_y</p:attrName>
                                        </p:attrNameLst>
                                      </p:cBhvr>
                                      <p:rCtr x="17930" y="-12870"/>
                                    </p:animMotion>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85"/>
                                        </p:tgtEl>
                                        <p:attrNameLst>
                                          <p:attrName>style.visibility</p:attrName>
                                        </p:attrNameLst>
                                      </p:cBhvr>
                                      <p:to>
                                        <p:strVal val="visible"/>
                                      </p:to>
                                    </p:set>
                                  </p:childTnLst>
                                </p:cTn>
                              </p:par>
                              <p:par>
                                <p:cTn id="18" presetID="42" presetClass="path" presetSubtype="0" accel="50000" decel="50000" fill="hold" nodeType="withEffect">
                                  <p:stCondLst>
                                    <p:cond delay="0"/>
                                  </p:stCondLst>
                                  <p:childTnLst>
                                    <p:animMotion origin="layout" path="M -0.32148 0.1838 L -3.33333E-6 3.33333E-6 " pathEditMode="relative" rAng="0" ptsTypes="AA">
                                      <p:cBhvr>
                                        <p:cTn id="19" dur="1500" fill="hold"/>
                                        <p:tgtEl>
                                          <p:spTgt spid="85"/>
                                        </p:tgtEl>
                                        <p:attrNameLst>
                                          <p:attrName>ppt_x</p:attrName>
                                          <p:attrName>ppt_y</p:attrName>
                                        </p:attrNameLst>
                                      </p:cBhvr>
                                      <p:rCtr x="16107" y="-8912"/>
                                    </p:animMotion>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90"/>
                                        </p:tgtEl>
                                        <p:attrNameLst>
                                          <p:attrName>style.visibility</p:attrName>
                                        </p:attrNameLst>
                                      </p:cBhvr>
                                      <p:to>
                                        <p:strVal val="visible"/>
                                      </p:to>
                                    </p:set>
                                  </p:childTnLst>
                                </p:cTn>
                              </p:par>
                              <p:par>
                                <p:cTn id="24" presetID="42" presetClass="path" presetSubtype="0" accel="50000" decel="50000" fill="hold" nodeType="withEffect">
                                  <p:stCondLst>
                                    <p:cond delay="0"/>
                                  </p:stCondLst>
                                  <p:childTnLst>
                                    <p:animMotion origin="layout" path="M -0.40859 0.13773 L -3.33333E-6 4.44444E-6 " pathEditMode="relative" rAng="0" ptsTypes="AA">
                                      <p:cBhvr>
                                        <p:cTn id="25" dur="1500" fill="hold"/>
                                        <p:tgtEl>
                                          <p:spTgt spid="90"/>
                                        </p:tgtEl>
                                        <p:attrNameLst>
                                          <p:attrName>ppt_x</p:attrName>
                                          <p:attrName>ppt_y</p:attrName>
                                        </p:attrNameLst>
                                      </p:cBhvr>
                                      <p:rCtr x="20469" y="-7037"/>
                                    </p:animMotion>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9"/>
                                        </p:tgtEl>
                                        <p:attrNameLst>
                                          <p:attrName>style.visibility</p:attrName>
                                        </p:attrNameLst>
                                      </p:cBhvr>
                                      <p:to>
                                        <p:strVal val="visible"/>
                                      </p:to>
                                    </p:set>
                                    <p:animEffect transition="in" filter="fade">
                                      <p:cBhvr>
                                        <p:cTn id="30" dur="500"/>
                                        <p:tgtEl>
                                          <p:spTgt spid="79"/>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6"/>
                                        </p:tgtEl>
                                        <p:attrNameLst>
                                          <p:attrName>style.visibility</p:attrName>
                                        </p:attrNameLst>
                                      </p:cBhvr>
                                      <p:to>
                                        <p:strVal val="visible"/>
                                      </p:to>
                                    </p:set>
                                  </p:childTnLst>
                                </p:cTn>
                              </p:par>
                              <p:par>
                                <p:cTn id="35" presetID="42" presetClass="path" presetSubtype="0" accel="50000" decel="50000" fill="hold" nodeType="withEffect">
                                  <p:stCondLst>
                                    <p:cond delay="0"/>
                                  </p:stCondLst>
                                  <p:childTnLst>
                                    <p:animMotion origin="layout" path="M -0.35781 -0.13611 L -3.33333E-6 -4.44444E-6 " pathEditMode="relative" rAng="0" ptsTypes="AA">
                                      <p:cBhvr>
                                        <p:cTn id="36" dur="1500" fill="hold"/>
                                        <p:tgtEl>
                                          <p:spTgt spid="76"/>
                                        </p:tgtEl>
                                        <p:attrNameLst>
                                          <p:attrName>ppt_x</p:attrName>
                                          <p:attrName>ppt_y</p:attrName>
                                        </p:attrNameLst>
                                      </p:cBhvr>
                                      <p:rCtr x="17930" y="6458"/>
                                    </p:animMotion>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07"/>
                                        </p:tgtEl>
                                        <p:attrNameLst>
                                          <p:attrName>style.visibility</p:attrName>
                                        </p:attrNameLst>
                                      </p:cBhvr>
                                      <p:to>
                                        <p:strVal val="visible"/>
                                      </p:to>
                                    </p:set>
                                  </p:childTnLst>
                                </p:cTn>
                              </p:par>
                              <p:par>
                                <p:cTn id="41" presetID="42" presetClass="path" presetSubtype="0" accel="50000" decel="50000" fill="hold" nodeType="withEffect">
                                  <p:stCondLst>
                                    <p:cond delay="0"/>
                                  </p:stCondLst>
                                  <p:childTnLst>
                                    <p:animMotion origin="layout" path="M -0.51276 -0.20694 L -1.875E-6 7.40741E-7 " pathEditMode="relative" rAng="0" ptsTypes="AA">
                                      <p:cBhvr>
                                        <p:cTn id="42" dur="1500" fill="hold"/>
                                        <p:tgtEl>
                                          <p:spTgt spid="107"/>
                                        </p:tgtEl>
                                        <p:attrNameLst>
                                          <p:attrName>ppt_x</p:attrName>
                                          <p:attrName>ppt_y</p:attrName>
                                        </p:attrNameLst>
                                      </p:cBhvr>
                                      <p:rCtr x="25625" y="1032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7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325D181-11F3-F3EC-B795-B4D023955B28}"/>
              </a:ext>
            </a:extLst>
          </p:cNvPr>
          <p:cNvPicPr>
            <a:picLocks noChangeAspect="1"/>
          </p:cNvPicPr>
          <p:nvPr/>
        </p:nvPicPr>
        <p:blipFill>
          <a:blip r:embed="rId3"/>
          <a:stretch>
            <a:fillRect/>
          </a:stretch>
        </p:blipFill>
        <p:spPr>
          <a:xfrm>
            <a:off x="1847461" y="509404"/>
            <a:ext cx="8559466" cy="5882065"/>
          </a:xfrm>
          <a:prstGeom prst="rect">
            <a:avLst/>
          </a:prstGeom>
        </p:spPr>
      </p:pic>
    </p:spTree>
    <p:extLst>
      <p:ext uri="{BB962C8B-B14F-4D97-AF65-F5344CB8AC3E}">
        <p14:creationId xmlns:p14="http://schemas.microsoft.com/office/powerpoint/2010/main" val="21033370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66928-A660-4178-B42F-38C8BE16145C}"/>
              </a:ext>
            </a:extLst>
          </p:cNvPr>
          <p:cNvSpPr>
            <a:spLocks noGrp="1"/>
          </p:cNvSpPr>
          <p:nvPr>
            <p:ph type="title"/>
          </p:nvPr>
        </p:nvSpPr>
        <p:spPr>
          <a:xfrm>
            <a:off x="838200" y="365126"/>
            <a:ext cx="10515600" cy="635771"/>
          </a:xfrm>
        </p:spPr>
        <p:txBody>
          <a:bodyPr>
            <a:normAutofit fontScale="90000"/>
          </a:bodyPr>
          <a:lstStyle/>
          <a:p>
            <a:pPr algn="ctr"/>
            <a:r>
              <a:rPr lang="da-DK" dirty="0"/>
              <a:t>NuGet as a Platform</a:t>
            </a:r>
            <a:endParaRPr lang="en-US" dirty="0"/>
          </a:p>
        </p:txBody>
      </p:sp>
      <p:pic>
        <p:nvPicPr>
          <p:cNvPr id="7" name="Picture 6">
            <a:extLst>
              <a:ext uri="{FF2B5EF4-FFF2-40B4-BE49-F238E27FC236}">
                <a16:creationId xmlns:a16="http://schemas.microsoft.com/office/drawing/2014/main" id="{993C423E-8C5C-D82E-2381-3274824A0AE2}"/>
              </a:ext>
            </a:extLst>
          </p:cNvPr>
          <p:cNvPicPr>
            <a:picLocks noChangeAspect="1"/>
          </p:cNvPicPr>
          <p:nvPr/>
        </p:nvPicPr>
        <p:blipFill>
          <a:blip r:embed="rId3"/>
          <a:stretch>
            <a:fillRect/>
          </a:stretch>
        </p:blipFill>
        <p:spPr>
          <a:xfrm>
            <a:off x="1963271" y="1233850"/>
            <a:ext cx="8265457" cy="5090529"/>
          </a:xfrm>
          <a:prstGeom prst="rect">
            <a:avLst/>
          </a:prstGeom>
        </p:spPr>
      </p:pic>
    </p:spTree>
    <p:extLst>
      <p:ext uri="{BB962C8B-B14F-4D97-AF65-F5344CB8AC3E}">
        <p14:creationId xmlns:p14="http://schemas.microsoft.com/office/powerpoint/2010/main" val="35946624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488E8-879C-44F1-85FE-F179D4B3269F}"/>
              </a:ext>
            </a:extLst>
          </p:cNvPr>
          <p:cNvSpPr>
            <a:spLocks noGrp="1"/>
          </p:cNvSpPr>
          <p:nvPr>
            <p:ph type="title"/>
          </p:nvPr>
        </p:nvSpPr>
        <p:spPr>
          <a:xfrm>
            <a:off x="838200" y="365126"/>
            <a:ext cx="10515600" cy="673100"/>
          </a:xfrm>
        </p:spPr>
        <p:txBody>
          <a:bodyPr>
            <a:normAutofit/>
          </a:bodyPr>
          <a:lstStyle/>
          <a:p>
            <a:r>
              <a:rPr lang="en-US" sz="3600" dirty="0"/>
              <a:t>How to leverage the Domain Services components</a:t>
            </a:r>
          </a:p>
        </p:txBody>
      </p:sp>
      <p:pic>
        <p:nvPicPr>
          <p:cNvPr id="1026" name="Picture 2">
            <a:extLst>
              <a:ext uri="{FF2B5EF4-FFF2-40B4-BE49-F238E27FC236}">
                <a16:creationId xmlns:a16="http://schemas.microsoft.com/office/drawing/2014/main" id="{67F94E37-018D-40E9-B537-1905B17DC7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909" y="1351995"/>
            <a:ext cx="10946181" cy="4154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41709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488E8-879C-44F1-85FE-F179D4B3269F}"/>
              </a:ext>
            </a:extLst>
          </p:cNvPr>
          <p:cNvSpPr>
            <a:spLocks noGrp="1"/>
          </p:cNvSpPr>
          <p:nvPr>
            <p:ph type="title"/>
          </p:nvPr>
        </p:nvSpPr>
        <p:spPr>
          <a:xfrm>
            <a:off x="838200" y="365126"/>
            <a:ext cx="10515600" cy="673100"/>
          </a:xfrm>
        </p:spPr>
        <p:txBody>
          <a:bodyPr>
            <a:normAutofit/>
          </a:bodyPr>
          <a:lstStyle/>
          <a:p>
            <a:pPr algn="ctr"/>
            <a:r>
              <a:rPr lang="da-DK" sz="3600" dirty="0"/>
              <a:t>1 - U</a:t>
            </a:r>
            <a:r>
              <a:rPr lang="en-US" sz="3600" dirty="0"/>
              <a:t>sing the full stack</a:t>
            </a:r>
          </a:p>
        </p:txBody>
      </p:sp>
      <p:pic>
        <p:nvPicPr>
          <p:cNvPr id="2050" name="Picture 2">
            <a:extLst>
              <a:ext uri="{FF2B5EF4-FFF2-40B4-BE49-F238E27FC236}">
                <a16:creationId xmlns:a16="http://schemas.microsoft.com/office/drawing/2014/main" id="{FF3434AC-ED1E-46B0-AB4D-C195EF3E49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5482" y="1609726"/>
            <a:ext cx="5014743" cy="4229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47992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488E8-879C-44F1-85FE-F179D4B3269F}"/>
              </a:ext>
            </a:extLst>
          </p:cNvPr>
          <p:cNvSpPr>
            <a:spLocks noGrp="1"/>
          </p:cNvSpPr>
          <p:nvPr>
            <p:ph type="title"/>
          </p:nvPr>
        </p:nvSpPr>
        <p:spPr>
          <a:xfrm>
            <a:off x="838200" y="365126"/>
            <a:ext cx="10515600" cy="673100"/>
          </a:xfrm>
        </p:spPr>
        <p:txBody>
          <a:bodyPr>
            <a:normAutofit/>
          </a:bodyPr>
          <a:lstStyle/>
          <a:p>
            <a:pPr algn="ctr"/>
            <a:r>
              <a:rPr lang="da-DK" sz="3600" dirty="0"/>
              <a:t>2- U</a:t>
            </a:r>
            <a:r>
              <a:rPr lang="en-US" sz="3600" dirty="0"/>
              <a:t>sing the .NET services</a:t>
            </a:r>
          </a:p>
        </p:txBody>
      </p:sp>
      <p:pic>
        <p:nvPicPr>
          <p:cNvPr id="4098" name="Picture 2">
            <a:extLst>
              <a:ext uri="{FF2B5EF4-FFF2-40B4-BE49-F238E27FC236}">
                <a16:creationId xmlns:a16="http://schemas.microsoft.com/office/drawing/2014/main" id="{B38195D6-8366-4296-9732-0127DFF205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7851" y="1664194"/>
            <a:ext cx="7940085" cy="4088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09288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488E8-879C-44F1-85FE-F179D4B3269F}"/>
              </a:ext>
            </a:extLst>
          </p:cNvPr>
          <p:cNvSpPr>
            <a:spLocks noGrp="1"/>
          </p:cNvSpPr>
          <p:nvPr>
            <p:ph type="title"/>
          </p:nvPr>
        </p:nvSpPr>
        <p:spPr>
          <a:xfrm>
            <a:off x="838200" y="381888"/>
            <a:ext cx="10515600" cy="673100"/>
          </a:xfrm>
        </p:spPr>
        <p:txBody>
          <a:bodyPr>
            <a:normAutofit/>
          </a:bodyPr>
          <a:lstStyle/>
          <a:p>
            <a:pPr algn="ctr"/>
            <a:r>
              <a:rPr lang="da-DK" sz="3600" dirty="0"/>
              <a:t>3 - U</a:t>
            </a:r>
            <a:r>
              <a:rPr lang="en-US" sz="3600" dirty="0"/>
              <a:t>sing the core as a framework</a:t>
            </a:r>
          </a:p>
        </p:txBody>
      </p:sp>
      <p:pic>
        <p:nvPicPr>
          <p:cNvPr id="2050" name="Picture 2">
            <a:extLst>
              <a:ext uri="{FF2B5EF4-FFF2-40B4-BE49-F238E27FC236}">
                <a16:creationId xmlns:a16="http://schemas.microsoft.com/office/drawing/2014/main" id="{FF3434AC-ED1E-46B0-AB4D-C195EF3E49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2752081" y="1635905"/>
            <a:ext cx="7892247" cy="4167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24891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60F95-9F34-4533-B483-02EDBFAF1A83}"/>
              </a:ext>
            </a:extLst>
          </p:cNvPr>
          <p:cNvSpPr>
            <a:spLocks noGrp="1"/>
          </p:cNvSpPr>
          <p:nvPr>
            <p:ph type="title"/>
          </p:nvPr>
        </p:nvSpPr>
        <p:spPr>
          <a:xfrm>
            <a:off x="838200" y="365125"/>
            <a:ext cx="10515600" cy="845837"/>
          </a:xfrm>
        </p:spPr>
        <p:txBody>
          <a:bodyPr/>
          <a:lstStyle/>
          <a:p>
            <a:pPr algn="ctr"/>
            <a:r>
              <a:rPr lang="da-DK" dirty="0"/>
              <a:t>Visual Studio Project Templates</a:t>
            </a:r>
            <a:endParaRPr lang="en-US" dirty="0"/>
          </a:p>
        </p:txBody>
      </p:sp>
      <p:pic>
        <p:nvPicPr>
          <p:cNvPr id="5" name="Picture 4">
            <a:extLst>
              <a:ext uri="{FF2B5EF4-FFF2-40B4-BE49-F238E27FC236}">
                <a16:creationId xmlns:a16="http://schemas.microsoft.com/office/drawing/2014/main" id="{66DCBD80-985D-289B-72BF-49385C17E7AD}"/>
              </a:ext>
            </a:extLst>
          </p:cNvPr>
          <p:cNvPicPr>
            <a:picLocks noChangeAspect="1"/>
          </p:cNvPicPr>
          <p:nvPr/>
        </p:nvPicPr>
        <p:blipFill>
          <a:blip r:embed="rId3"/>
          <a:stretch>
            <a:fillRect/>
          </a:stretch>
        </p:blipFill>
        <p:spPr>
          <a:xfrm>
            <a:off x="1688737" y="1370177"/>
            <a:ext cx="8814526" cy="5007474"/>
          </a:xfrm>
          <a:prstGeom prst="rect">
            <a:avLst/>
          </a:prstGeom>
        </p:spPr>
      </p:pic>
    </p:spTree>
    <p:extLst>
      <p:ext uri="{BB962C8B-B14F-4D97-AF65-F5344CB8AC3E}">
        <p14:creationId xmlns:p14="http://schemas.microsoft.com/office/powerpoint/2010/main" val="14513604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8C5AB3-32BB-4F4B-928E-3762FC0C3EBD}"/>
              </a:ext>
            </a:extLst>
          </p:cNvPr>
          <p:cNvSpPr txBox="1"/>
          <p:nvPr/>
        </p:nvSpPr>
        <p:spPr>
          <a:xfrm>
            <a:off x="4600575" y="2784901"/>
            <a:ext cx="2111475" cy="830997"/>
          </a:xfrm>
          <a:prstGeom prst="rect">
            <a:avLst/>
          </a:prstGeom>
          <a:noFill/>
        </p:spPr>
        <p:txBody>
          <a:bodyPr wrap="none" rtlCol="0">
            <a:spAutoFit/>
          </a:bodyPr>
          <a:lstStyle/>
          <a:p>
            <a:r>
              <a:rPr lang="da-DK" sz="4800" dirty="0"/>
              <a:t>Demo…</a:t>
            </a:r>
            <a:endParaRPr lang="en-US" sz="4800" dirty="0"/>
          </a:p>
        </p:txBody>
      </p:sp>
      <p:pic>
        <p:nvPicPr>
          <p:cNvPr id="3" name="Picture 4" descr="Agenda - letters written in beautiful boxes on white background Stock  Illustration | Adobe Stock">
            <a:extLst>
              <a:ext uri="{FF2B5EF4-FFF2-40B4-BE49-F238E27FC236}">
                <a16:creationId xmlns:a16="http://schemas.microsoft.com/office/drawing/2014/main" id="{9D240542-CD0A-8E9B-252E-526E9F4AD2C7}"/>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580180" y="259964"/>
            <a:ext cx="2182902" cy="899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04147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A0CE24B-F0BC-B60F-634D-F3C4E6913BAD}"/>
              </a:ext>
            </a:extLst>
          </p:cNvPr>
          <p:cNvPicPr>
            <a:picLocks noChangeAspect="1"/>
          </p:cNvPicPr>
          <p:nvPr/>
        </p:nvPicPr>
        <p:blipFill>
          <a:blip r:embed="rId3"/>
          <a:stretch>
            <a:fillRect/>
          </a:stretch>
        </p:blipFill>
        <p:spPr>
          <a:xfrm>
            <a:off x="928295" y="968188"/>
            <a:ext cx="10030432" cy="4776396"/>
          </a:xfrm>
          <a:prstGeom prst="rect">
            <a:avLst/>
          </a:prstGeom>
        </p:spPr>
      </p:pic>
    </p:spTree>
    <p:extLst>
      <p:ext uri="{BB962C8B-B14F-4D97-AF65-F5344CB8AC3E}">
        <p14:creationId xmlns:p14="http://schemas.microsoft.com/office/powerpoint/2010/main" val="16710660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6B04B9-363F-8C76-2553-39888AB752B4}"/>
              </a:ext>
            </a:extLst>
          </p:cNvPr>
          <p:cNvSpPr txBox="1"/>
          <p:nvPr/>
        </p:nvSpPr>
        <p:spPr>
          <a:xfrm>
            <a:off x="4990985" y="3044279"/>
            <a:ext cx="2210029" cy="769441"/>
          </a:xfrm>
          <a:prstGeom prst="rect">
            <a:avLst/>
          </a:prstGeom>
          <a:noFill/>
        </p:spPr>
        <p:txBody>
          <a:bodyPr wrap="none" rtlCol="0">
            <a:spAutoFit/>
          </a:bodyPr>
          <a:lstStyle/>
          <a:p>
            <a:r>
              <a:rPr lang="en-US" sz="4400"/>
              <a:t>Wrap Up</a:t>
            </a:r>
          </a:p>
        </p:txBody>
      </p:sp>
    </p:spTree>
    <p:extLst>
      <p:ext uri="{BB962C8B-B14F-4D97-AF65-F5344CB8AC3E}">
        <p14:creationId xmlns:p14="http://schemas.microsoft.com/office/powerpoint/2010/main" val="2805933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Hexagon 32">
            <a:extLst>
              <a:ext uri="{FF2B5EF4-FFF2-40B4-BE49-F238E27FC236}">
                <a16:creationId xmlns:a16="http://schemas.microsoft.com/office/drawing/2014/main" id="{6B861DC0-D7AB-40A8-84F7-C91AE432A3EA}"/>
              </a:ext>
            </a:extLst>
          </p:cNvPr>
          <p:cNvSpPr/>
          <p:nvPr/>
        </p:nvSpPr>
        <p:spPr>
          <a:xfrm>
            <a:off x="9516007" y="2793529"/>
            <a:ext cx="2183907" cy="1154097"/>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Job</a:t>
            </a:r>
          </a:p>
          <a:p>
            <a:pPr algn="ctr"/>
            <a:r>
              <a:rPr lang="en-US" dirty="0"/>
              <a:t>Host(s)</a:t>
            </a:r>
          </a:p>
        </p:txBody>
      </p:sp>
      <p:sp>
        <p:nvSpPr>
          <p:cNvPr id="32" name="Hexagon 31">
            <a:extLst>
              <a:ext uri="{FF2B5EF4-FFF2-40B4-BE49-F238E27FC236}">
                <a16:creationId xmlns:a16="http://schemas.microsoft.com/office/drawing/2014/main" id="{DF1C5BA5-91BF-4810-9871-95648B9EC31B}"/>
              </a:ext>
            </a:extLst>
          </p:cNvPr>
          <p:cNvSpPr/>
          <p:nvPr/>
        </p:nvSpPr>
        <p:spPr>
          <a:xfrm>
            <a:off x="9363607" y="2641129"/>
            <a:ext cx="2183907" cy="1154097"/>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Job</a:t>
            </a:r>
          </a:p>
          <a:p>
            <a:pPr algn="ctr"/>
            <a:r>
              <a:rPr lang="en-US" dirty="0"/>
              <a:t>Host(s)</a:t>
            </a:r>
          </a:p>
        </p:txBody>
      </p:sp>
      <p:sp>
        <p:nvSpPr>
          <p:cNvPr id="2" name="Hexagon 1">
            <a:extLst>
              <a:ext uri="{FF2B5EF4-FFF2-40B4-BE49-F238E27FC236}">
                <a16:creationId xmlns:a16="http://schemas.microsoft.com/office/drawing/2014/main" id="{A031FB85-CE8A-4F94-93BB-A5E02875F809}"/>
              </a:ext>
            </a:extLst>
          </p:cNvPr>
          <p:cNvSpPr/>
          <p:nvPr/>
        </p:nvSpPr>
        <p:spPr>
          <a:xfrm>
            <a:off x="1249415" y="2590326"/>
            <a:ext cx="2183907" cy="1154097"/>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Authorization</a:t>
            </a:r>
          </a:p>
          <a:p>
            <a:pPr algn="ctr"/>
            <a:r>
              <a:rPr lang="en-US" dirty="0"/>
              <a:t>Server</a:t>
            </a:r>
          </a:p>
        </p:txBody>
      </p:sp>
      <p:sp>
        <p:nvSpPr>
          <p:cNvPr id="4" name="Hexagon 3">
            <a:extLst>
              <a:ext uri="{FF2B5EF4-FFF2-40B4-BE49-F238E27FC236}">
                <a16:creationId xmlns:a16="http://schemas.microsoft.com/office/drawing/2014/main" id="{A63CA15E-0224-40D8-86D7-5F735740BC7E}"/>
              </a:ext>
            </a:extLst>
          </p:cNvPr>
          <p:cNvSpPr/>
          <p:nvPr/>
        </p:nvSpPr>
        <p:spPr>
          <a:xfrm>
            <a:off x="3828379" y="2590326"/>
            <a:ext cx="2183907" cy="1154097"/>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a:t>
            </a:r>
          </a:p>
          <a:p>
            <a:pPr algn="ctr"/>
            <a:r>
              <a:rPr lang="en-US" dirty="0"/>
              <a:t>Server</a:t>
            </a:r>
          </a:p>
        </p:txBody>
      </p:sp>
      <p:sp>
        <p:nvSpPr>
          <p:cNvPr id="5" name="Rectangle 4">
            <a:extLst>
              <a:ext uri="{FF2B5EF4-FFF2-40B4-BE49-F238E27FC236}">
                <a16:creationId xmlns:a16="http://schemas.microsoft.com/office/drawing/2014/main" id="{3007271D-1CB4-4B81-B3EB-1ADAEA050AD4}"/>
              </a:ext>
            </a:extLst>
          </p:cNvPr>
          <p:cNvSpPr/>
          <p:nvPr/>
        </p:nvSpPr>
        <p:spPr>
          <a:xfrm>
            <a:off x="2857125" y="598881"/>
            <a:ext cx="1491449" cy="807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a:t>
            </a:r>
          </a:p>
        </p:txBody>
      </p:sp>
      <p:pic>
        <p:nvPicPr>
          <p:cNvPr id="6" name="Graphic 5" descr="User">
            <a:extLst>
              <a:ext uri="{FF2B5EF4-FFF2-40B4-BE49-F238E27FC236}">
                <a16:creationId xmlns:a16="http://schemas.microsoft.com/office/drawing/2014/main" id="{4E835316-6967-4855-BD9B-641245368F0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46879" y="66558"/>
            <a:ext cx="511939" cy="511939"/>
          </a:xfrm>
          <a:prstGeom prst="rect">
            <a:avLst/>
          </a:prstGeom>
        </p:spPr>
      </p:pic>
      <p:sp>
        <p:nvSpPr>
          <p:cNvPr id="7" name="Hexagon 6">
            <a:extLst>
              <a:ext uri="{FF2B5EF4-FFF2-40B4-BE49-F238E27FC236}">
                <a16:creationId xmlns:a16="http://schemas.microsoft.com/office/drawing/2014/main" id="{DFBE01BF-F36D-4682-8EA9-4DC077D1CFAA}"/>
              </a:ext>
            </a:extLst>
          </p:cNvPr>
          <p:cNvSpPr/>
          <p:nvPr/>
        </p:nvSpPr>
        <p:spPr>
          <a:xfrm>
            <a:off x="6519793" y="2590325"/>
            <a:ext cx="2183907" cy="1154097"/>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Job</a:t>
            </a:r>
          </a:p>
          <a:p>
            <a:pPr algn="ctr"/>
            <a:r>
              <a:rPr lang="en-US" dirty="0"/>
              <a:t>Orchestrator</a:t>
            </a:r>
          </a:p>
        </p:txBody>
      </p:sp>
      <p:sp>
        <p:nvSpPr>
          <p:cNvPr id="16" name="Cloud 15">
            <a:extLst>
              <a:ext uri="{FF2B5EF4-FFF2-40B4-BE49-F238E27FC236}">
                <a16:creationId xmlns:a16="http://schemas.microsoft.com/office/drawing/2014/main" id="{3E1DB92C-1EA6-42F6-9871-363E36BB4CB1}"/>
              </a:ext>
            </a:extLst>
          </p:cNvPr>
          <p:cNvSpPr/>
          <p:nvPr/>
        </p:nvSpPr>
        <p:spPr>
          <a:xfrm>
            <a:off x="6519793" y="5126665"/>
            <a:ext cx="2691414" cy="942109"/>
          </a:xfrm>
          <a:prstGeom prst="cloud">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a-DK" dirty="0"/>
              <a:t>MIKE Cloud</a:t>
            </a:r>
          </a:p>
          <a:p>
            <a:pPr algn="ctr"/>
            <a:r>
              <a:rPr lang="da-DK" dirty="0"/>
              <a:t>Services</a:t>
            </a:r>
            <a:endParaRPr lang="en-US" dirty="0"/>
          </a:p>
        </p:txBody>
      </p:sp>
      <p:sp>
        <p:nvSpPr>
          <p:cNvPr id="31" name="Hexagon 30">
            <a:extLst>
              <a:ext uri="{FF2B5EF4-FFF2-40B4-BE49-F238E27FC236}">
                <a16:creationId xmlns:a16="http://schemas.microsoft.com/office/drawing/2014/main" id="{D606B5F7-D31D-4495-9413-2BE80B39CF10}"/>
              </a:ext>
            </a:extLst>
          </p:cNvPr>
          <p:cNvSpPr/>
          <p:nvPr/>
        </p:nvSpPr>
        <p:spPr>
          <a:xfrm>
            <a:off x="9211207" y="2488729"/>
            <a:ext cx="2183907" cy="1154097"/>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Job</a:t>
            </a:r>
          </a:p>
          <a:p>
            <a:pPr algn="ctr"/>
            <a:r>
              <a:rPr lang="en-US" dirty="0"/>
              <a:t>Host(s)</a:t>
            </a:r>
          </a:p>
        </p:txBody>
      </p:sp>
      <p:sp>
        <p:nvSpPr>
          <p:cNvPr id="17" name="TextBox 16">
            <a:extLst>
              <a:ext uri="{FF2B5EF4-FFF2-40B4-BE49-F238E27FC236}">
                <a16:creationId xmlns:a16="http://schemas.microsoft.com/office/drawing/2014/main" id="{E9B9D834-4803-4F5A-B332-7FC09DAE4BF8}"/>
              </a:ext>
            </a:extLst>
          </p:cNvPr>
          <p:cNvSpPr txBox="1"/>
          <p:nvPr/>
        </p:nvSpPr>
        <p:spPr>
          <a:xfrm>
            <a:off x="279906" y="1721481"/>
            <a:ext cx="2061462" cy="369332"/>
          </a:xfrm>
          <a:prstGeom prst="rect">
            <a:avLst/>
          </a:prstGeom>
          <a:noFill/>
        </p:spPr>
        <p:txBody>
          <a:bodyPr wrap="none" rtlCol="0">
            <a:spAutoFit/>
          </a:bodyPr>
          <a:lstStyle/>
          <a:p>
            <a:r>
              <a:rPr lang="en-US" dirty="0"/>
              <a:t>Application Services</a:t>
            </a:r>
          </a:p>
        </p:txBody>
      </p:sp>
      <p:sp>
        <p:nvSpPr>
          <p:cNvPr id="18" name="TextBox 17">
            <a:extLst>
              <a:ext uri="{FF2B5EF4-FFF2-40B4-BE49-F238E27FC236}">
                <a16:creationId xmlns:a16="http://schemas.microsoft.com/office/drawing/2014/main" id="{AB559BFE-8A7A-4265-ACFC-E063FD565701}"/>
              </a:ext>
            </a:extLst>
          </p:cNvPr>
          <p:cNvSpPr txBox="1"/>
          <p:nvPr/>
        </p:nvSpPr>
        <p:spPr>
          <a:xfrm>
            <a:off x="277277" y="4597408"/>
            <a:ext cx="3241208" cy="369332"/>
          </a:xfrm>
          <a:prstGeom prst="rect">
            <a:avLst/>
          </a:prstGeom>
          <a:noFill/>
        </p:spPr>
        <p:txBody>
          <a:bodyPr wrap="square" rtlCol="0">
            <a:spAutoFit/>
          </a:bodyPr>
          <a:lstStyle/>
          <a:p>
            <a:r>
              <a:rPr lang="en-US" dirty="0"/>
              <a:t>Infrastructure Services</a:t>
            </a:r>
          </a:p>
        </p:txBody>
      </p:sp>
      <p:pic>
        <p:nvPicPr>
          <p:cNvPr id="1048" name="Picture 24" descr="execution Icon - Download execution Icon 3968542 | Noun Project">
            <a:extLst>
              <a:ext uri="{FF2B5EF4-FFF2-40B4-BE49-F238E27FC236}">
                <a16:creationId xmlns:a16="http://schemas.microsoft.com/office/drawing/2014/main" id="{BA943559-E54F-4276-A171-8DDCA6FED754}"/>
              </a:ext>
            </a:extLst>
          </p:cNvPr>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10712462" y="3150618"/>
            <a:ext cx="414350" cy="414350"/>
          </a:xfrm>
          <a:prstGeom prst="rect">
            <a:avLst/>
          </a:prstGeom>
          <a:noFill/>
          <a:extLst>
            <a:ext uri="{909E8E84-426E-40DD-AFC4-6F175D3DCCD1}">
              <a14:hiddenFill xmlns:a14="http://schemas.microsoft.com/office/drawing/2010/main">
                <a:solidFill>
                  <a:srgbClr val="FFFFFF"/>
                </a:solidFill>
              </a14:hiddenFill>
            </a:ext>
          </a:extLst>
        </p:spPr>
      </p:pic>
      <p:sp>
        <p:nvSpPr>
          <p:cNvPr id="38" name="Cloud 37">
            <a:extLst>
              <a:ext uri="{FF2B5EF4-FFF2-40B4-BE49-F238E27FC236}">
                <a16:creationId xmlns:a16="http://schemas.microsoft.com/office/drawing/2014/main" id="{69E5CFCB-AA52-47FD-9A8F-ACC0697DB7E3}"/>
              </a:ext>
            </a:extLst>
          </p:cNvPr>
          <p:cNvSpPr/>
          <p:nvPr/>
        </p:nvSpPr>
        <p:spPr>
          <a:xfrm>
            <a:off x="2283477" y="5192879"/>
            <a:ext cx="2802119" cy="942109"/>
          </a:xfrm>
          <a:prstGeom prst="cloud">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Azure </a:t>
            </a:r>
          </a:p>
          <a:p>
            <a:pPr algn="ctr"/>
            <a:r>
              <a:rPr lang="en-US" dirty="0"/>
              <a:t>PostgreSQL</a:t>
            </a:r>
          </a:p>
        </p:txBody>
      </p:sp>
      <p:pic>
        <p:nvPicPr>
          <p:cNvPr id="1064" name="Picture 40" descr="PostgreSQL - Visual Studio Marketplace">
            <a:extLst>
              <a:ext uri="{FF2B5EF4-FFF2-40B4-BE49-F238E27FC236}">
                <a16:creationId xmlns:a16="http://schemas.microsoft.com/office/drawing/2014/main" id="{2538E492-03A8-4F2F-AB3F-C46B01AA39B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4402" y="5079405"/>
            <a:ext cx="427167" cy="425505"/>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53">
            <a:extLst>
              <a:ext uri="{FF2B5EF4-FFF2-40B4-BE49-F238E27FC236}">
                <a16:creationId xmlns:a16="http://schemas.microsoft.com/office/drawing/2014/main" id="{D3AA337A-2017-4525-A41C-CBBC9FA33F4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18102" y="5408432"/>
            <a:ext cx="338463" cy="338463"/>
          </a:xfrm>
          <a:prstGeom prst="rect">
            <a:avLst/>
          </a:prstGeom>
        </p:spPr>
      </p:pic>
      <p:sp>
        <p:nvSpPr>
          <p:cNvPr id="58" name="TextBox 57">
            <a:extLst>
              <a:ext uri="{FF2B5EF4-FFF2-40B4-BE49-F238E27FC236}">
                <a16:creationId xmlns:a16="http://schemas.microsoft.com/office/drawing/2014/main" id="{CA289366-E694-40D4-8A9C-40CA1463A1E0}"/>
              </a:ext>
            </a:extLst>
          </p:cNvPr>
          <p:cNvSpPr txBox="1"/>
          <p:nvPr/>
        </p:nvSpPr>
        <p:spPr>
          <a:xfrm>
            <a:off x="278311" y="1149823"/>
            <a:ext cx="725968" cy="369332"/>
          </a:xfrm>
          <a:prstGeom prst="rect">
            <a:avLst/>
          </a:prstGeom>
          <a:noFill/>
        </p:spPr>
        <p:txBody>
          <a:bodyPr wrap="none" rtlCol="0">
            <a:spAutoFit/>
          </a:bodyPr>
          <a:lstStyle/>
          <a:p>
            <a:r>
              <a:rPr lang="en-US" dirty="0"/>
              <a:t>Client</a:t>
            </a:r>
          </a:p>
        </p:txBody>
      </p:sp>
      <p:cxnSp>
        <p:nvCxnSpPr>
          <p:cNvPr id="59" name="Straight Connector 58">
            <a:extLst>
              <a:ext uri="{FF2B5EF4-FFF2-40B4-BE49-F238E27FC236}">
                <a16:creationId xmlns:a16="http://schemas.microsoft.com/office/drawing/2014/main" id="{5C3D7E9D-6FB2-4A6C-83F9-9612375FD9AB}"/>
              </a:ext>
            </a:extLst>
          </p:cNvPr>
          <p:cNvCxnSpPr/>
          <p:nvPr/>
        </p:nvCxnSpPr>
        <p:spPr>
          <a:xfrm flipV="1">
            <a:off x="277277" y="1610339"/>
            <a:ext cx="11413153" cy="15016"/>
          </a:xfrm>
          <a:prstGeom prst="line">
            <a:avLst/>
          </a:prstGeom>
          <a:ln w="22225">
            <a:prstDash val="dash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DDC59582-265B-46A0-A7AF-CA42707A5888}"/>
              </a:ext>
            </a:extLst>
          </p:cNvPr>
          <p:cNvCxnSpPr/>
          <p:nvPr/>
        </p:nvCxnSpPr>
        <p:spPr>
          <a:xfrm flipV="1">
            <a:off x="389423" y="4532472"/>
            <a:ext cx="11413153" cy="15016"/>
          </a:xfrm>
          <a:prstGeom prst="line">
            <a:avLst/>
          </a:prstGeom>
          <a:ln w="22225">
            <a:prstDash val="dashDot"/>
          </a:ln>
        </p:spPr>
        <p:style>
          <a:lnRef idx="1">
            <a:schemeClr val="accent1"/>
          </a:lnRef>
          <a:fillRef idx="0">
            <a:schemeClr val="accent1"/>
          </a:fillRef>
          <a:effectRef idx="0">
            <a:schemeClr val="accent1"/>
          </a:effectRef>
          <a:fontRef idx="minor">
            <a:schemeClr val="tx1"/>
          </a:fontRef>
        </p:style>
      </p:cxnSp>
      <p:sp>
        <p:nvSpPr>
          <p:cNvPr id="55" name="Left-Right Arrow 17">
            <a:extLst>
              <a:ext uri="{FF2B5EF4-FFF2-40B4-BE49-F238E27FC236}">
                <a16:creationId xmlns:a16="http://schemas.microsoft.com/office/drawing/2014/main" id="{ABE45E40-EE61-440B-A09B-410A737ADD3D}"/>
              </a:ext>
            </a:extLst>
          </p:cNvPr>
          <p:cNvSpPr/>
          <p:nvPr/>
        </p:nvSpPr>
        <p:spPr>
          <a:xfrm rot="19322400">
            <a:off x="8251179" y="4289955"/>
            <a:ext cx="1486610" cy="414350"/>
          </a:xfrm>
          <a:prstGeom prst="leftRightArrow">
            <a:avLst/>
          </a:prstGeom>
          <a:solidFill>
            <a:schemeClr val="accent2">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da-DK" dirty="0"/>
              <a:t>HTTP</a:t>
            </a:r>
          </a:p>
        </p:txBody>
      </p:sp>
      <p:sp>
        <p:nvSpPr>
          <p:cNvPr id="56" name="Left-Right Arrow 17">
            <a:extLst>
              <a:ext uri="{FF2B5EF4-FFF2-40B4-BE49-F238E27FC236}">
                <a16:creationId xmlns:a16="http://schemas.microsoft.com/office/drawing/2014/main" id="{62EDCDF8-6F80-419B-9C99-AC04106C7373}"/>
              </a:ext>
            </a:extLst>
          </p:cNvPr>
          <p:cNvSpPr/>
          <p:nvPr/>
        </p:nvSpPr>
        <p:spPr>
          <a:xfrm rot="2403080">
            <a:off x="5495234" y="4208106"/>
            <a:ext cx="1841075" cy="414350"/>
          </a:xfrm>
          <a:prstGeom prst="leftRightArrow">
            <a:avLst/>
          </a:prstGeom>
          <a:solidFill>
            <a:schemeClr val="accent2">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da-DK" dirty="0"/>
              <a:t>HTTP</a:t>
            </a:r>
          </a:p>
        </p:txBody>
      </p:sp>
      <p:sp>
        <p:nvSpPr>
          <p:cNvPr id="27" name="Left-Right Arrow 17">
            <a:extLst>
              <a:ext uri="{FF2B5EF4-FFF2-40B4-BE49-F238E27FC236}">
                <a16:creationId xmlns:a16="http://schemas.microsoft.com/office/drawing/2014/main" id="{07905DD8-0F46-4927-89D5-96D69ECC7614}"/>
              </a:ext>
            </a:extLst>
          </p:cNvPr>
          <p:cNvSpPr/>
          <p:nvPr/>
        </p:nvSpPr>
        <p:spPr>
          <a:xfrm>
            <a:off x="5623820" y="2915723"/>
            <a:ext cx="1310011" cy="414350"/>
          </a:xfrm>
          <a:prstGeom prst="leftRightArrow">
            <a:avLst/>
          </a:prstGeom>
          <a:solidFill>
            <a:schemeClr val="accent2">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da-DK" dirty="0"/>
              <a:t>HTTP</a:t>
            </a:r>
          </a:p>
        </p:txBody>
      </p:sp>
      <p:sp>
        <p:nvSpPr>
          <p:cNvPr id="34" name="Left-Right Arrow 17">
            <a:extLst>
              <a:ext uri="{FF2B5EF4-FFF2-40B4-BE49-F238E27FC236}">
                <a16:creationId xmlns:a16="http://schemas.microsoft.com/office/drawing/2014/main" id="{A778B68B-E19A-4317-A943-BD7E320D1154}"/>
              </a:ext>
            </a:extLst>
          </p:cNvPr>
          <p:cNvSpPr/>
          <p:nvPr/>
        </p:nvSpPr>
        <p:spPr>
          <a:xfrm>
            <a:off x="8310664" y="2960198"/>
            <a:ext cx="1366982" cy="414350"/>
          </a:xfrm>
          <a:prstGeom prst="leftRightArrow">
            <a:avLst/>
          </a:prstGeom>
          <a:solidFill>
            <a:schemeClr val="accent2">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da-DK" dirty="0"/>
              <a:t>HTTP</a:t>
            </a:r>
          </a:p>
        </p:txBody>
      </p:sp>
      <p:sp>
        <p:nvSpPr>
          <p:cNvPr id="47" name="Down Arrow 3">
            <a:extLst>
              <a:ext uri="{FF2B5EF4-FFF2-40B4-BE49-F238E27FC236}">
                <a16:creationId xmlns:a16="http://schemas.microsoft.com/office/drawing/2014/main" id="{6AD66914-5313-4F8A-93ED-4D48B780F732}"/>
              </a:ext>
            </a:extLst>
          </p:cNvPr>
          <p:cNvSpPr/>
          <p:nvPr/>
        </p:nvSpPr>
        <p:spPr>
          <a:xfrm rot="8701885">
            <a:off x="4460105" y="1340396"/>
            <a:ext cx="461019" cy="1398136"/>
          </a:xfrm>
          <a:prstGeom prst="downArrow">
            <a:avLst/>
          </a:prstGeom>
          <a:solidFill>
            <a:schemeClr val="accent2">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t>WebSocket</a:t>
            </a:r>
          </a:p>
        </p:txBody>
      </p:sp>
      <p:sp>
        <p:nvSpPr>
          <p:cNvPr id="61" name="Left-Right Arrow 17">
            <a:extLst>
              <a:ext uri="{FF2B5EF4-FFF2-40B4-BE49-F238E27FC236}">
                <a16:creationId xmlns:a16="http://schemas.microsoft.com/office/drawing/2014/main" id="{C8683273-1A5A-4A25-8D3F-254DAE9A24C0}"/>
              </a:ext>
            </a:extLst>
          </p:cNvPr>
          <p:cNvSpPr/>
          <p:nvPr/>
        </p:nvSpPr>
        <p:spPr>
          <a:xfrm rot="3347420">
            <a:off x="1986209" y="4210341"/>
            <a:ext cx="1366982" cy="414350"/>
          </a:xfrm>
          <a:prstGeom prst="leftRightArrow">
            <a:avLst/>
          </a:prstGeom>
          <a:solidFill>
            <a:schemeClr val="accent2">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da-DK" dirty="0"/>
              <a:t>TCP/IP</a:t>
            </a:r>
          </a:p>
        </p:txBody>
      </p:sp>
      <p:sp>
        <p:nvSpPr>
          <p:cNvPr id="62" name="Left-Right Arrow 17">
            <a:extLst>
              <a:ext uri="{FF2B5EF4-FFF2-40B4-BE49-F238E27FC236}">
                <a16:creationId xmlns:a16="http://schemas.microsoft.com/office/drawing/2014/main" id="{1A3A4A19-8426-4D51-8495-5247D437D0AE}"/>
              </a:ext>
            </a:extLst>
          </p:cNvPr>
          <p:cNvSpPr/>
          <p:nvPr/>
        </p:nvSpPr>
        <p:spPr>
          <a:xfrm rot="18366305">
            <a:off x="3864338" y="4177000"/>
            <a:ext cx="1366982" cy="414350"/>
          </a:xfrm>
          <a:prstGeom prst="leftRightArrow">
            <a:avLst/>
          </a:prstGeom>
          <a:solidFill>
            <a:schemeClr val="accent2">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da-DK" dirty="0"/>
              <a:t>TCP/IP</a:t>
            </a:r>
          </a:p>
        </p:txBody>
      </p:sp>
      <p:sp>
        <p:nvSpPr>
          <p:cNvPr id="63" name="Left-Right Arrow 17">
            <a:extLst>
              <a:ext uri="{FF2B5EF4-FFF2-40B4-BE49-F238E27FC236}">
                <a16:creationId xmlns:a16="http://schemas.microsoft.com/office/drawing/2014/main" id="{B549E96F-9C0B-4BF5-A39C-8E73AA02CC5F}"/>
              </a:ext>
            </a:extLst>
          </p:cNvPr>
          <p:cNvSpPr/>
          <p:nvPr/>
        </p:nvSpPr>
        <p:spPr>
          <a:xfrm rot="3438753">
            <a:off x="3644908" y="1820316"/>
            <a:ext cx="1141925" cy="414350"/>
          </a:xfrm>
          <a:prstGeom prst="leftRightArrow">
            <a:avLst/>
          </a:prstGeom>
          <a:solidFill>
            <a:schemeClr val="accent2">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da-DK" dirty="0"/>
              <a:t>HTTP</a:t>
            </a:r>
          </a:p>
        </p:txBody>
      </p:sp>
      <p:sp>
        <p:nvSpPr>
          <p:cNvPr id="64" name="Left-Right Arrow 17">
            <a:extLst>
              <a:ext uri="{FF2B5EF4-FFF2-40B4-BE49-F238E27FC236}">
                <a16:creationId xmlns:a16="http://schemas.microsoft.com/office/drawing/2014/main" id="{030E1B4E-69D1-4E96-827B-C60162237E00}"/>
              </a:ext>
            </a:extLst>
          </p:cNvPr>
          <p:cNvSpPr/>
          <p:nvPr/>
        </p:nvSpPr>
        <p:spPr>
          <a:xfrm rot="18483271">
            <a:off x="2277895" y="1817313"/>
            <a:ext cx="1366982" cy="414350"/>
          </a:xfrm>
          <a:prstGeom prst="leftRightArrow">
            <a:avLst/>
          </a:prstGeom>
          <a:solidFill>
            <a:schemeClr val="accent2">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da-DK" dirty="0"/>
              <a:t>HTTP</a:t>
            </a:r>
          </a:p>
        </p:txBody>
      </p:sp>
      <p:pic>
        <p:nvPicPr>
          <p:cNvPr id="1078" name="Picture 54" descr="Website Logo PNG, Web Site Logos Free Download - Free Transparent PNG Logos">
            <a:extLst>
              <a:ext uri="{FF2B5EF4-FFF2-40B4-BE49-F238E27FC236}">
                <a16:creationId xmlns:a16="http://schemas.microsoft.com/office/drawing/2014/main" id="{20F9975E-8727-46E6-802F-4A37846B94D4}"/>
              </a:ext>
            </a:extLst>
          </p:cNvPr>
          <p:cNvPicPr>
            <a:picLocks noChangeAspect="1" noChangeArrowheads="1"/>
          </p:cNvPicPr>
          <p:nvPr/>
        </p:nvPicPr>
        <p:blipFill>
          <a:blip r:embed="rId8">
            <a:lum bright="70000" contrast="-70000"/>
            <a:extLst>
              <a:ext uri="{28A0092B-C50C-407E-A947-70E740481C1C}">
                <a14:useLocalDpi xmlns:a14="http://schemas.microsoft.com/office/drawing/2010/main" val="0"/>
              </a:ext>
            </a:extLst>
          </a:blip>
          <a:srcRect/>
          <a:stretch>
            <a:fillRect/>
          </a:stretch>
        </p:blipFill>
        <p:spPr bwMode="auto">
          <a:xfrm>
            <a:off x="5309998" y="3203676"/>
            <a:ext cx="483142" cy="483142"/>
          </a:xfrm>
          <a:prstGeom prst="rect">
            <a:avLst/>
          </a:prstGeom>
          <a:noFill/>
          <a:extLst>
            <a:ext uri="{909E8E84-426E-40DD-AFC4-6F175D3DCCD1}">
              <a14:hiddenFill xmlns:a14="http://schemas.microsoft.com/office/drawing/2010/main">
                <a:solidFill>
                  <a:srgbClr val="FFFFFF"/>
                </a:solidFill>
              </a14:hiddenFill>
            </a:ext>
          </a:extLst>
        </p:spPr>
      </p:pic>
      <p:pic>
        <p:nvPicPr>
          <p:cNvPr id="1094" name="Picture 70" descr="Instructor Icon #273584 - Free Icons Library">
            <a:extLst>
              <a:ext uri="{FF2B5EF4-FFF2-40B4-BE49-F238E27FC236}">
                <a16:creationId xmlns:a16="http://schemas.microsoft.com/office/drawing/2014/main" id="{A2690BBA-9B81-4255-A9B3-CA5C2DA80F37}"/>
              </a:ext>
            </a:extLst>
          </p:cNvPr>
          <p:cNvPicPr>
            <a:picLocks noChangeAspect="1" noChangeArrowheads="1"/>
          </p:cNvPicPr>
          <p:nvPr/>
        </p:nvPicPr>
        <p:blipFill>
          <a:blip r:embed="rId9">
            <a:lum bright="70000" contrast="-70000"/>
            <a:extLst>
              <a:ext uri="{28A0092B-C50C-407E-A947-70E740481C1C}">
                <a14:useLocalDpi xmlns:a14="http://schemas.microsoft.com/office/drawing/2010/main" val="0"/>
              </a:ext>
            </a:extLst>
          </a:blip>
          <a:srcRect/>
          <a:stretch>
            <a:fillRect/>
          </a:stretch>
        </p:blipFill>
        <p:spPr bwMode="auto">
          <a:xfrm>
            <a:off x="8140340" y="3386450"/>
            <a:ext cx="277763" cy="277763"/>
          </a:xfrm>
          <a:prstGeom prst="rect">
            <a:avLst/>
          </a:prstGeom>
          <a:noFill/>
          <a:extLst>
            <a:ext uri="{909E8E84-426E-40DD-AFC4-6F175D3DCCD1}">
              <a14:hiddenFill xmlns:a14="http://schemas.microsoft.com/office/drawing/2010/main">
                <a:solidFill>
                  <a:srgbClr val="FFFFFF"/>
                </a:solidFill>
              </a14:hiddenFill>
            </a:ext>
          </a:extLst>
        </p:spPr>
      </p:pic>
      <p:pic>
        <p:nvPicPr>
          <p:cNvPr id="1102" name="Picture 78">
            <a:extLst>
              <a:ext uri="{FF2B5EF4-FFF2-40B4-BE49-F238E27FC236}">
                <a16:creationId xmlns:a16="http://schemas.microsoft.com/office/drawing/2014/main" id="{67FA0FAF-B773-498A-80F2-7AA777BD32F1}"/>
              </a:ext>
            </a:extLst>
          </p:cNvPr>
          <p:cNvPicPr>
            <a:picLocks noChangeAspect="1" noChangeArrowheads="1"/>
          </p:cNvPicPr>
          <p:nvPr/>
        </p:nvPicPr>
        <p:blipFill>
          <a:blip r:embed="rId10">
            <a:lum bright="70000" contrast="-70000"/>
            <a:extLst>
              <a:ext uri="{28A0092B-C50C-407E-A947-70E740481C1C}">
                <a14:useLocalDpi xmlns:a14="http://schemas.microsoft.com/office/drawing/2010/main" val="0"/>
              </a:ext>
            </a:extLst>
          </a:blip>
          <a:srcRect/>
          <a:stretch>
            <a:fillRect/>
          </a:stretch>
        </p:blipFill>
        <p:spPr bwMode="auto">
          <a:xfrm>
            <a:off x="2792180" y="3261765"/>
            <a:ext cx="338412" cy="338412"/>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40" descr="PostgreSQL - Visual Studio Marketplace">
            <a:extLst>
              <a:ext uri="{FF2B5EF4-FFF2-40B4-BE49-F238E27FC236}">
                <a16:creationId xmlns:a16="http://schemas.microsoft.com/office/drawing/2014/main" id="{1B2419CD-112D-49C0-9CDB-A232AC0FF7A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11228" y="5071861"/>
            <a:ext cx="427167" cy="425505"/>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6">
            <a:extLst>
              <a:ext uri="{FF2B5EF4-FFF2-40B4-BE49-F238E27FC236}">
                <a16:creationId xmlns:a16="http://schemas.microsoft.com/office/drawing/2014/main" id="{58384DCE-E146-43DA-A0B9-267ABE16AD03}"/>
              </a:ext>
            </a:extLst>
          </p:cNvPr>
          <p:cNvPicPr>
            <a:picLocks noChangeAspect="1" noChangeArrowheads="1"/>
          </p:cNvPicPr>
          <p:nvPr/>
        </p:nvPicPr>
        <p:blipFill>
          <a:blip r:embed="rId11">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977685" y="1079554"/>
            <a:ext cx="303920" cy="264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4062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Hexagon 32">
            <a:extLst>
              <a:ext uri="{FF2B5EF4-FFF2-40B4-BE49-F238E27FC236}">
                <a16:creationId xmlns:a16="http://schemas.microsoft.com/office/drawing/2014/main" id="{6B861DC0-D7AB-40A8-84F7-C91AE432A3EA}"/>
              </a:ext>
            </a:extLst>
          </p:cNvPr>
          <p:cNvSpPr/>
          <p:nvPr/>
        </p:nvSpPr>
        <p:spPr>
          <a:xfrm>
            <a:off x="9516007" y="2793529"/>
            <a:ext cx="2183907" cy="1154097"/>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Job</a:t>
            </a:r>
          </a:p>
          <a:p>
            <a:pPr algn="ctr"/>
            <a:r>
              <a:rPr lang="en-US" dirty="0"/>
              <a:t>Host(s)</a:t>
            </a:r>
          </a:p>
        </p:txBody>
      </p:sp>
      <p:sp>
        <p:nvSpPr>
          <p:cNvPr id="32" name="Hexagon 31">
            <a:extLst>
              <a:ext uri="{FF2B5EF4-FFF2-40B4-BE49-F238E27FC236}">
                <a16:creationId xmlns:a16="http://schemas.microsoft.com/office/drawing/2014/main" id="{DF1C5BA5-91BF-4810-9871-95648B9EC31B}"/>
              </a:ext>
            </a:extLst>
          </p:cNvPr>
          <p:cNvSpPr/>
          <p:nvPr/>
        </p:nvSpPr>
        <p:spPr>
          <a:xfrm>
            <a:off x="9363607" y="2641129"/>
            <a:ext cx="2183907" cy="1154097"/>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Job</a:t>
            </a:r>
          </a:p>
          <a:p>
            <a:pPr algn="ctr"/>
            <a:r>
              <a:rPr lang="en-US" dirty="0"/>
              <a:t>Host(s)</a:t>
            </a:r>
          </a:p>
        </p:txBody>
      </p:sp>
      <p:sp>
        <p:nvSpPr>
          <p:cNvPr id="2" name="Hexagon 1">
            <a:extLst>
              <a:ext uri="{FF2B5EF4-FFF2-40B4-BE49-F238E27FC236}">
                <a16:creationId xmlns:a16="http://schemas.microsoft.com/office/drawing/2014/main" id="{A031FB85-CE8A-4F94-93BB-A5E02875F809}"/>
              </a:ext>
            </a:extLst>
          </p:cNvPr>
          <p:cNvSpPr/>
          <p:nvPr/>
        </p:nvSpPr>
        <p:spPr>
          <a:xfrm>
            <a:off x="1249415" y="2590326"/>
            <a:ext cx="2183907" cy="1154097"/>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Authorization</a:t>
            </a:r>
          </a:p>
          <a:p>
            <a:pPr algn="ctr"/>
            <a:r>
              <a:rPr lang="en-US" dirty="0"/>
              <a:t>Server</a:t>
            </a:r>
          </a:p>
        </p:txBody>
      </p:sp>
      <p:sp>
        <p:nvSpPr>
          <p:cNvPr id="4" name="Hexagon 3">
            <a:extLst>
              <a:ext uri="{FF2B5EF4-FFF2-40B4-BE49-F238E27FC236}">
                <a16:creationId xmlns:a16="http://schemas.microsoft.com/office/drawing/2014/main" id="{A63CA15E-0224-40D8-86D7-5F735740BC7E}"/>
              </a:ext>
            </a:extLst>
          </p:cNvPr>
          <p:cNvSpPr/>
          <p:nvPr/>
        </p:nvSpPr>
        <p:spPr>
          <a:xfrm>
            <a:off x="3828379" y="2590326"/>
            <a:ext cx="2183907" cy="1154097"/>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a:t>
            </a:r>
          </a:p>
          <a:p>
            <a:pPr algn="ctr"/>
            <a:r>
              <a:rPr lang="en-US" dirty="0"/>
              <a:t>Server</a:t>
            </a:r>
          </a:p>
        </p:txBody>
      </p:sp>
      <p:sp>
        <p:nvSpPr>
          <p:cNvPr id="5" name="Rectangle 4">
            <a:extLst>
              <a:ext uri="{FF2B5EF4-FFF2-40B4-BE49-F238E27FC236}">
                <a16:creationId xmlns:a16="http://schemas.microsoft.com/office/drawing/2014/main" id="{3007271D-1CB4-4B81-B3EB-1ADAEA050AD4}"/>
              </a:ext>
            </a:extLst>
          </p:cNvPr>
          <p:cNvSpPr/>
          <p:nvPr/>
        </p:nvSpPr>
        <p:spPr>
          <a:xfrm>
            <a:off x="2857125" y="598881"/>
            <a:ext cx="1491449" cy="807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a:t>
            </a:r>
          </a:p>
        </p:txBody>
      </p:sp>
      <p:pic>
        <p:nvPicPr>
          <p:cNvPr id="6" name="Graphic 5" descr="User">
            <a:extLst>
              <a:ext uri="{FF2B5EF4-FFF2-40B4-BE49-F238E27FC236}">
                <a16:creationId xmlns:a16="http://schemas.microsoft.com/office/drawing/2014/main" id="{4E835316-6967-4855-BD9B-641245368F0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46879" y="66558"/>
            <a:ext cx="511939" cy="511939"/>
          </a:xfrm>
          <a:prstGeom prst="rect">
            <a:avLst/>
          </a:prstGeom>
        </p:spPr>
      </p:pic>
      <p:sp>
        <p:nvSpPr>
          <p:cNvPr id="7" name="Hexagon 6">
            <a:extLst>
              <a:ext uri="{FF2B5EF4-FFF2-40B4-BE49-F238E27FC236}">
                <a16:creationId xmlns:a16="http://schemas.microsoft.com/office/drawing/2014/main" id="{DFBE01BF-F36D-4682-8EA9-4DC077D1CFAA}"/>
              </a:ext>
            </a:extLst>
          </p:cNvPr>
          <p:cNvSpPr/>
          <p:nvPr/>
        </p:nvSpPr>
        <p:spPr>
          <a:xfrm>
            <a:off x="6519793" y="2590325"/>
            <a:ext cx="2183907" cy="1154097"/>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Job</a:t>
            </a:r>
          </a:p>
          <a:p>
            <a:pPr algn="ctr"/>
            <a:r>
              <a:rPr lang="en-US" dirty="0"/>
              <a:t>Orchestrator</a:t>
            </a:r>
          </a:p>
        </p:txBody>
      </p:sp>
      <p:sp>
        <p:nvSpPr>
          <p:cNvPr id="16" name="Cloud 15">
            <a:extLst>
              <a:ext uri="{FF2B5EF4-FFF2-40B4-BE49-F238E27FC236}">
                <a16:creationId xmlns:a16="http://schemas.microsoft.com/office/drawing/2014/main" id="{3E1DB92C-1EA6-42F6-9871-363E36BB4CB1}"/>
              </a:ext>
            </a:extLst>
          </p:cNvPr>
          <p:cNvSpPr/>
          <p:nvPr/>
        </p:nvSpPr>
        <p:spPr>
          <a:xfrm>
            <a:off x="6519793" y="5126665"/>
            <a:ext cx="2691414" cy="942109"/>
          </a:xfrm>
          <a:prstGeom prst="cloud">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a-DK" dirty="0"/>
              <a:t>MIKE Cloud</a:t>
            </a:r>
          </a:p>
          <a:p>
            <a:pPr algn="ctr"/>
            <a:r>
              <a:rPr lang="da-DK" dirty="0"/>
              <a:t>Services</a:t>
            </a:r>
            <a:endParaRPr lang="en-US" dirty="0"/>
          </a:p>
        </p:txBody>
      </p:sp>
      <p:sp>
        <p:nvSpPr>
          <p:cNvPr id="31" name="Hexagon 30">
            <a:extLst>
              <a:ext uri="{FF2B5EF4-FFF2-40B4-BE49-F238E27FC236}">
                <a16:creationId xmlns:a16="http://schemas.microsoft.com/office/drawing/2014/main" id="{D606B5F7-D31D-4495-9413-2BE80B39CF10}"/>
              </a:ext>
            </a:extLst>
          </p:cNvPr>
          <p:cNvSpPr/>
          <p:nvPr/>
        </p:nvSpPr>
        <p:spPr>
          <a:xfrm>
            <a:off x="9211207" y="2488729"/>
            <a:ext cx="2183907" cy="1154097"/>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Job</a:t>
            </a:r>
          </a:p>
          <a:p>
            <a:pPr algn="ctr"/>
            <a:r>
              <a:rPr lang="en-US" dirty="0"/>
              <a:t>Host(s)</a:t>
            </a:r>
          </a:p>
        </p:txBody>
      </p:sp>
      <p:sp>
        <p:nvSpPr>
          <p:cNvPr id="17" name="TextBox 16">
            <a:extLst>
              <a:ext uri="{FF2B5EF4-FFF2-40B4-BE49-F238E27FC236}">
                <a16:creationId xmlns:a16="http://schemas.microsoft.com/office/drawing/2014/main" id="{E9B9D834-4803-4F5A-B332-7FC09DAE4BF8}"/>
              </a:ext>
            </a:extLst>
          </p:cNvPr>
          <p:cNvSpPr txBox="1"/>
          <p:nvPr/>
        </p:nvSpPr>
        <p:spPr>
          <a:xfrm>
            <a:off x="279906" y="1721481"/>
            <a:ext cx="2061462" cy="369332"/>
          </a:xfrm>
          <a:prstGeom prst="rect">
            <a:avLst/>
          </a:prstGeom>
          <a:noFill/>
        </p:spPr>
        <p:txBody>
          <a:bodyPr wrap="none" rtlCol="0">
            <a:spAutoFit/>
          </a:bodyPr>
          <a:lstStyle/>
          <a:p>
            <a:r>
              <a:rPr lang="en-US" dirty="0"/>
              <a:t>Application Services</a:t>
            </a:r>
          </a:p>
        </p:txBody>
      </p:sp>
      <p:sp>
        <p:nvSpPr>
          <p:cNvPr id="18" name="TextBox 17">
            <a:extLst>
              <a:ext uri="{FF2B5EF4-FFF2-40B4-BE49-F238E27FC236}">
                <a16:creationId xmlns:a16="http://schemas.microsoft.com/office/drawing/2014/main" id="{AB559BFE-8A7A-4265-ACFC-E063FD565701}"/>
              </a:ext>
            </a:extLst>
          </p:cNvPr>
          <p:cNvSpPr txBox="1"/>
          <p:nvPr/>
        </p:nvSpPr>
        <p:spPr>
          <a:xfrm>
            <a:off x="277277" y="4597408"/>
            <a:ext cx="3241208" cy="369332"/>
          </a:xfrm>
          <a:prstGeom prst="rect">
            <a:avLst/>
          </a:prstGeom>
          <a:noFill/>
        </p:spPr>
        <p:txBody>
          <a:bodyPr wrap="square" rtlCol="0">
            <a:spAutoFit/>
          </a:bodyPr>
          <a:lstStyle/>
          <a:p>
            <a:r>
              <a:rPr lang="en-US" dirty="0"/>
              <a:t>Infrastructure Services</a:t>
            </a:r>
          </a:p>
        </p:txBody>
      </p:sp>
      <p:pic>
        <p:nvPicPr>
          <p:cNvPr id="1048" name="Picture 24" descr="execution Icon - Download execution Icon 3968542 | Noun Project">
            <a:extLst>
              <a:ext uri="{FF2B5EF4-FFF2-40B4-BE49-F238E27FC236}">
                <a16:creationId xmlns:a16="http://schemas.microsoft.com/office/drawing/2014/main" id="{BA943559-E54F-4276-A171-8DDCA6FED754}"/>
              </a:ext>
            </a:extLst>
          </p:cNvPr>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10712462" y="3150618"/>
            <a:ext cx="414350" cy="414350"/>
          </a:xfrm>
          <a:prstGeom prst="rect">
            <a:avLst/>
          </a:prstGeom>
          <a:noFill/>
          <a:extLst>
            <a:ext uri="{909E8E84-426E-40DD-AFC4-6F175D3DCCD1}">
              <a14:hiddenFill xmlns:a14="http://schemas.microsoft.com/office/drawing/2010/main">
                <a:solidFill>
                  <a:srgbClr val="FFFFFF"/>
                </a:solidFill>
              </a14:hiddenFill>
            </a:ext>
          </a:extLst>
        </p:spPr>
      </p:pic>
      <p:sp>
        <p:nvSpPr>
          <p:cNvPr id="38" name="Cloud 37">
            <a:extLst>
              <a:ext uri="{FF2B5EF4-FFF2-40B4-BE49-F238E27FC236}">
                <a16:creationId xmlns:a16="http://schemas.microsoft.com/office/drawing/2014/main" id="{69E5CFCB-AA52-47FD-9A8F-ACC0697DB7E3}"/>
              </a:ext>
            </a:extLst>
          </p:cNvPr>
          <p:cNvSpPr/>
          <p:nvPr/>
        </p:nvSpPr>
        <p:spPr>
          <a:xfrm>
            <a:off x="2283477" y="5192879"/>
            <a:ext cx="2802119" cy="942109"/>
          </a:xfrm>
          <a:prstGeom prst="cloud">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Azure </a:t>
            </a:r>
          </a:p>
          <a:p>
            <a:pPr algn="ctr"/>
            <a:r>
              <a:rPr lang="en-US" dirty="0"/>
              <a:t>PostgreSQL</a:t>
            </a:r>
          </a:p>
        </p:txBody>
      </p:sp>
      <p:pic>
        <p:nvPicPr>
          <p:cNvPr id="1064" name="Picture 40" descr="PostgreSQL - Visual Studio Marketplace">
            <a:extLst>
              <a:ext uri="{FF2B5EF4-FFF2-40B4-BE49-F238E27FC236}">
                <a16:creationId xmlns:a16="http://schemas.microsoft.com/office/drawing/2014/main" id="{2538E492-03A8-4F2F-AB3F-C46B01AA39B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4402" y="5079405"/>
            <a:ext cx="427167" cy="425505"/>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53">
            <a:extLst>
              <a:ext uri="{FF2B5EF4-FFF2-40B4-BE49-F238E27FC236}">
                <a16:creationId xmlns:a16="http://schemas.microsoft.com/office/drawing/2014/main" id="{D3AA337A-2017-4525-A41C-CBBC9FA33F4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18102" y="5408432"/>
            <a:ext cx="338463" cy="338463"/>
          </a:xfrm>
          <a:prstGeom prst="rect">
            <a:avLst/>
          </a:prstGeom>
        </p:spPr>
      </p:pic>
      <p:sp>
        <p:nvSpPr>
          <p:cNvPr id="58" name="TextBox 57">
            <a:extLst>
              <a:ext uri="{FF2B5EF4-FFF2-40B4-BE49-F238E27FC236}">
                <a16:creationId xmlns:a16="http://schemas.microsoft.com/office/drawing/2014/main" id="{CA289366-E694-40D4-8A9C-40CA1463A1E0}"/>
              </a:ext>
            </a:extLst>
          </p:cNvPr>
          <p:cNvSpPr txBox="1"/>
          <p:nvPr/>
        </p:nvSpPr>
        <p:spPr>
          <a:xfrm>
            <a:off x="278311" y="1149823"/>
            <a:ext cx="725968" cy="369332"/>
          </a:xfrm>
          <a:prstGeom prst="rect">
            <a:avLst/>
          </a:prstGeom>
          <a:noFill/>
        </p:spPr>
        <p:txBody>
          <a:bodyPr wrap="none" rtlCol="0">
            <a:spAutoFit/>
          </a:bodyPr>
          <a:lstStyle/>
          <a:p>
            <a:r>
              <a:rPr lang="en-US" dirty="0"/>
              <a:t>Client</a:t>
            </a:r>
          </a:p>
        </p:txBody>
      </p:sp>
      <p:cxnSp>
        <p:nvCxnSpPr>
          <p:cNvPr id="59" name="Straight Connector 58">
            <a:extLst>
              <a:ext uri="{FF2B5EF4-FFF2-40B4-BE49-F238E27FC236}">
                <a16:creationId xmlns:a16="http://schemas.microsoft.com/office/drawing/2014/main" id="{5C3D7E9D-6FB2-4A6C-83F9-9612375FD9AB}"/>
              </a:ext>
            </a:extLst>
          </p:cNvPr>
          <p:cNvCxnSpPr/>
          <p:nvPr/>
        </p:nvCxnSpPr>
        <p:spPr>
          <a:xfrm flipV="1">
            <a:off x="277277" y="1610339"/>
            <a:ext cx="11413153" cy="15016"/>
          </a:xfrm>
          <a:prstGeom prst="line">
            <a:avLst/>
          </a:prstGeom>
          <a:ln w="22225">
            <a:prstDash val="dash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DDC59582-265B-46A0-A7AF-CA42707A5888}"/>
              </a:ext>
            </a:extLst>
          </p:cNvPr>
          <p:cNvCxnSpPr/>
          <p:nvPr/>
        </p:nvCxnSpPr>
        <p:spPr>
          <a:xfrm flipV="1">
            <a:off x="389423" y="4532472"/>
            <a:ext cx="11413153" cy="15016"/>
          </a:xfrm>
          <a:prstGeom prst="line">
            <a:avLst/>
          </a:prstGeom>
          <a:ln w="22225">
            <a:prstDash val="dashDot"/>
          </a:ln>
        </p:spPr>
        <p:style>
          <a:lnRef idx="1">
            <a:schemeClr val="accent1"/>
          </a:lnRef>
          <a:fillRef idx="0">
            <a:schemeClr val="accent1"/>
          </a:fillRef>
          <a:effectRef idx="0">
            <a:schemeClr val="accent1"/>
          </a:effectRef>
          <a:fontRef idx="minor">
            <a:schemeClr val="tx1"/>
          </a:fontRef>
        </p:style>
      </p:cxnSp>
      <p:sp>
        <p:nvSpPr>
          <p:cNvPr id="55" name="Left-Right Arrow 17">
            <a:extLst>
              <a:ext uri="{FF2B5EF4-FFF2-40B4-BE49-F238E27FC236}">
                <a16:creationId xmlns:a16="http://schemas.microsoft.com/office/drawing/2014/main" id="{ABE45E40-EE61-440B-A09B-410A737ADD3D}"/>
              </a:ext>
            </a:extLst>
          </p:cNvPr>
          <p:cNvSpPr/>
          <p:nvPr/>
        </p:nvSpPr>
        <p:spPr>
          <a:xfrm rot="19322400">
            <a:off x="8251179" y="4289955"/>
            <a:ext cx="1486610" cy="414350"/>
          </a:xfrm>
          <a:prstGeom prst="leftRightArrow">
            <a:avLst/>
          </a:prstGeom>
          <a:solidFill>
            <a:schemeClr val="accent2">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da-DK" dirty="0"/>
              <a:t>HTTP</a:t>
            </a:r>
          </a:p>
        </p:txBody>
      </p:sp>
      <p:sp>
        <p:nvSpPr>
          <p:cNvPr id="56" name="Left-Right Arrow 17">
            <a:extLst>
              <a:ext uri="{FF2B5EF4-FFF2-40B4-BE49-F238E27FC236}">
                <a16:creationId xmlns:a16="http://schemas.microsoft.com/office/drawing/2014/main" id="{62EDCDF8-6F80-419B-9C99-AC04106C7373}"/>
              </a:ext>
            </a:extLst>
          </p:cNvPr>
          <p:cNvSpPr/>
          <p:nvPr/>
        </p:nvSpPr>
        <p:spPr>
          <a:xfrm rot="2403080">
            <a:off x="5495234" y="4208106"/>
            <a:ext cx="1841075" cy="414350"/>
          </a:xfrm>
          <a:prstGeom prst="leftRightArrow">
            <a:avLst/>
          </a:prstGeom>
          <a:solidFill>
            <a:schemeClr val="accent2">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da-DK" dirty="0"/>
              <a:t>HTTP</a:t>
            </a:r>
          </a:p>
        </p:txBody>
      </p:sp>
      <p:sp>
        <p:nvSpPr>
          <p:cNvPr id="27" name="Left-Right Arrow 17">
            <a:extLst>
              <a:ext uri="{FF2B5EF4-FFF2-40B4-BE49-F238E27FC236}">
                <a16:creationId xmlns:a16="http://schemas.microsoft.com/office/drawing/2014/main" id="{07905DD8-0F46-4927-89D5-96D69ECC7614}"/>
              </a:ext>
            </a:extLst>
          </p:cNvPr>
          <p:cNvSpPr/>
          <p:nvPr/>
        </p:nvSpPr>
        <p:spPr>
          <a:xfrm>
            <a:off x="5623820" y="2915723"/>
            <a:ext cx="1310011" cy="414350"/>
          </a:xfrm>
          <a:prstGeom prst="leftRightArrow">
            <a:avLst/>
          </a:prstGeom>
          <a:solidFill>
            <a:schemeClr val="accent2">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da-DK" dirty="0"/>
              <a:t>HTTP</a:t>
            </a:r>
          </a:p>
        </p:txBody>
      </p:sp>
      <p:sp>
        <p:nvSpPr>
          <p:cNvPr id="34" name="Left-Right Arrow 17">
            <a:extLst>
              <a:ext uri="{FF2B5EF4-FFF2-40B4-BE49-F238E27FC236}">
                <a16:creationId xmlns:a16="http://schemas.microsoft.com/office/drawing/2014/main" id="{A778B68B-E19A-4317-A943-BD7E320D1154}"/>
              </a:ext>
            </a:extLst>
          </p:cNvPr>
          <p:cNvSpPr/>
          <p:nvPr/>
        </p:nvSpPr>
        <p:spPr>
          <a:xfrm>
            <a:off x="8305806" y="2960198"/>
            <a:ext cx="1366982" cy="414350"/>
          </a:xfrm>
          <a:prstGeom prst="leftRightArrow">
            <a:avLst/>
          </a:prstGeom>
          <a:solidFill>
            <a:schemeClr val="accent2">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da-DK" dirty="0"/>
              <a:t>HTTP</a:t>
            </a:r>
          </a:p>
        </p:txBody>
      </p:sp>
      <p:sp>
        <p:nvSpPr>
          <p:cNvPr id="47" name="Down Arrow 3">
            <a:extLst>
              <a:ext uri="{FF2B5EF4-FFF2-40B4-BE49-F238E27FC236}">
                <a16:creationId xmlns:a16="http://schemas.microsoft.com/office/drawing/2014/main" id="{6AD66914-5313-4F8A-93ED-4D48B780F732}"/>
              </a:ext>
            </a:extLst>
          </p:cNvPr>
          <p:cNvSpPr/>
          <p:nvPr/>
        </p:nvSpPr>
        <p:spPr>
          <a:xfrm rot="8701885">
            <a:off x="4460105" y="1340396"/>
            <a:ext cx="461019" cy="1398136"/>
          </a:xfrm>
          <a:prstGeom prst="downArrow">
            <a:avLst/>
          </a:prstGeom>
          <a:solidFill>
            <a:schemeClr val="accent2">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t>WebSocket</a:t>
            </a:r>
          </a:p>
        </p:txBody>
      </p:sp>
      <p:sp>
        <p:nvSpPr>
          <p:cNvPr id="61" name="Left-Right Arrow 17">
            <a:extLst>
              <a:ext uri="{FF2B5EF4-FFF2-40B4-BE49-F238E27FC236}">
                <a16:creationId xmlns:a16="http://schemas.microsoft.com/office/drawing/2014/main" id="{C8683273-1A5A-4A25-8D3F-254DAE9A24C0}"/>
              </a:ext>
            </a:extLst>
          </p:cNvPr>
          <p:cNvSpPr/>
          <p:nvPr/>
        </p:nvSpPr>
        <p:spPr>
          <a:xfrm rot="3347420">
            <a:off x="1986209" y="4210341"/>
            <a:ext cx="1366982" cy="414350"/>
          </a:xfrm>
          <a:prstGeom prst="leftRightArrow">
            <a:avLst/>
          </a:prstGeom>
          <a:solidFill>
            <a:schemeClr val="accent2">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da-DK" dirty="0"/>
              <a:t>TCP/IP</a:t>
            </a:r>
          </a:p>
        </p:txBody>
      </p:sp>
      <p:sp>
        <p:nvSpPr>
          <p:cNvPr id="62" name="Left-Right Arrow 17">
            <a:extLst>
              <a:ext uri="{FF2B5EF4-FFF2-40B4-BE49-F238E27FC236}">
                <a16:creationId xmlns:a16="http://schemas.microsoft.com/office/drawing/2014/main" id="{1A3A4A19-8426-4D51-8495-5247D437D0AE}"/>
              </a:ext>
            </a:extLst>
          </p:cNvPr>
          <p:cNvSpPr/>
          <p:nvPr/>
        </p:nvSpPr>
        <p:spPr>
          <a:xfrm rot="18366305">
            <a:off x="3864338" y="4177000"/>
            <a:ext cx="1366982" cy="414350"/>
          </a:xfrm>
          <a:prstGeom prst="leftRightArrow">
            <a:avLst/>
          </a:prstGeom>
          <a:solidFill>
            <a:schemeClr val="accent2">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da-DK" dirty="0"/>
              <a:t>TCP/IP</a:t>
            </a:r>
          </a:p>
        </p:txBody>
      </p:sp>
      <p:sp>
        <p:nvSpPr>
          <p:cNvPr id="63" name="Left-Right Arrow 17">
            <a:extLst>
              <a:ext uri="{FF2B5EF4-FFF2-40B4-BE49-F238E27FC236}">
                <a16:creationId xmlns:a16="http://schemas.microsoft.com/office/drawing/2014/main" id="{B549E96F-9C0B-4BF5-A39C-8E73AA02CC5F}"/>
              </a:ext>
            </a:extLst>
          </p:cNvPr>
          <p:cNvSpPr/>
          <p:nvPr/>
        </p:nvSpPr>
        <p:spPr>
          <a:xfrm rot="3438753">
            <a:off x="3644908" y="1820316"/>
            <a:ext cx="1141925" cy="414350"/>
          </a:xfrm>
          <a:prstGeom prst="leftRightArrow">
            <a:avLst/>
          </a:prstGeom>
          <a:solidFill>
            <a:schemeClr val="accent2">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da-DK" dirty="0"/>
              <a:t>HTTP</a:t>
            </a:r>
          </a:p>
        </p:txBody>
      </p:sp>
      <p:sp>
        <p:nvSpPr>
          <p:cNvPr id="64" name="Left-Right Arrow 17">
            <a:extLst>
              <a:ext uri="{FF2B5EF4-FFF2-40B4-BE49-F238E27FC236}">
                <a16:creationId xmlns:a16="http://schemas.microsoft.com/office/drawing/2014/main" id="{030E1B4E-69D1-4E96-827B-C60162237E00}"/>
              </a:ext>
            </a:extLst>
          </p:cNvPr>
          <p:cNvSpPr/>
          <p:nvPr/>
        </p:nvSpPr>
        <p:spPr>
          <a:xfrm rot="18483271">
            <a:off x="2277895" y="1817313"/>
            <a:ext cx="1366982" cy="414350"/>
          </a:xfrm>
          <a:prstGeom prst="leftRightArrow">
            <a:avLst/>
          </a:prstGeom>
          <a:solidFill>
            <a:schemeClr val="accent2">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da-DK" dirty="0"/>
              <a:t>HTTP</a:t>
            </a:r>
          </a:p>
        </p:txBody>
      </p:sp>
      <p:pic>
        <p:nvPicPr>
          <p:cNvPr id="1078" name="Picture 54" descr="Website Logo PNG, Web Site Logos Free Download - Free Transparent PNG Logos">
            <a:extLst>
              <a:ext uri="{FF2B5EF4-FFF2-40B4-BE49-F238E27FC236}">
                <a16:creationId xmlns:a16="http://schemas.microsoft.com/office/drawing/2014/main" id="{20F9975E-8727-46E6-802F-4A37846B94D4}"/>
              </a:ext>
            </a:extLst>
          </p:cNvPr>
          <p:cNvPicPr>
            <a:picLocks noChangeAspect="1" noChangeArrowheads="1"/>
          </p:cNvPicPr>
          <p:nvPr/>
        </p:nvPicPr>
        <p:blipFill>
          <a:blip r:embed="rId8">
            <a:lum bright="70000" contrast="-70000"/>
            <a:extLst>
              <a:ext uri="{28A0092B-C50C-407E-A947-70E740481C1C}">
                <a14:useLocalDpi xmlns:a14="http://schemas.microsoft.com/office/drawing/2010/main" val="0"/>
              </a:ext>
            </a:extLst>
          </a:blip>
          <a:srcRect/>
          <a:stretch>
            <a:fillRect/>
          </a:stretch>
        </p:blipFill>
        <p:spPr bwMode="auto">
          <a:xfrm>
            <a:off x="5309998" y="3203676"/>
            <a:ext cx="483142" cy="483142"/>
          </a:xfrm>
          <a:prstGeom prst="rect">
            <a:avLst/>
          </a:prstGeom>
          <a:noFill/>
          <a:extLst>
            <a:ext uri="{909E8E84-426E-40DD-AFC4-6F175D3DCCD1}">
              <a14:hiddenFill xmlns:a14="http://schemas.microsoft.com/office/drawing/2010/main">
                <a:solidFill>
                  <a:srgbClr val="FFFFFF"/>
                </a:solidFill>
              </a14:hiddenFill>
            </a:ext>
          </a:extLst>
        </p:spPr>
      </p:pic>
      <p:pic>
        <p:nvPicPr>
          <p:cNvPr id="1094" name="Picture 70" descr="Instructor Icon #273584 - Free Icons Library">
            <a:extLst>
              <a:ext uri="{FF2B5EF4-FFF2-40B4-BE49-F238E27FC236}">
                <a16:creationId xmlns:a16="http://schemas.microsoft.com/office/drawing/2014/main" id="{A2690BBA-9B81-4255-A9B3-CA5C2DA80F37}"/>
              </a:ext>
            </a:extLst>
          </p:cNvPr>
          <p:cNvPicPr>
            <a:picLocks noChangeAspect="1" noChangeArrowheads="1"/>
          </p:cNvPicPr>
          <p:nvPr/>
        </p:nvPicPr>
        <p:blipFill>
          <a:blip r:embed="rId9">
            <a:lum bright="70000" contrast="-70000"/>
            <a:extLst>
              <a:ext uri="{28A0092B-C50C-407E-A947-70E740481C1C}">
                <a14:useLocalDpi xmlns:a14="http://schemas.microsoft.com/office/drawing/2010/main" val="0"/>
              </a:ext>
            </a:extLst>
          </a:blip>
          <a:srcRect/>
          <a:stretch>
            <a:fillRect/>
          </a:stretch>
        </p:blipFill>
        <p:spPr bwMode="auto">
          <a:xfrm>
            <a:off x="8140340" y="3386450"/>
            <a:ext cx="277763" cy="277763"/>
          </a:xfrm>
          <a:prstGeom prst="rect">
            <a:avLst/>
          </a:prstGeom>
          <a:noFill/>
          <a:extLst>
            <a:ext uri="{909E8E84-426E-40DD-AFC4-6F175D3DCCD1}">
              <a14:hiddenFill xmlns:a14="http://schemas.microsoft.com/office/drawing/2010/main">
                <a:solidFill>
                  <a:srgbClr val="FFFFFF"/>
                </a:solidFill>
              </a14:hiddenFill>
            </a:ext>
          </a:extLst>
        </p:spPr>
      </p:pic>
      <p:pic>
        <p:nvPicPr>
          <p:cNvPr id="1102" name="Picture 78">
            <a:extLst>
              <a:ext uri="{FF2B5EF4-FFF2-40B4-BE49-F238E27FC236}">
                <a16:creationId xmlns:a16="http://schemas.microsoft.com/office/drawing/2014/main" id="{67FA0FAF-B773-498A-80F2-7AA777BD32F1}"/>
              </a:ext>
            </a:extLst>
          </p:cNvPr>
          <p:cNvPicPr>
            <a:picLocks noChangeAspect="1" noChangeArrowheads="1"/>
          </p:cNvPicPr>
          <p:nvPr/>
        </p:nvPicPr>
        <p:blipFill>
          <a:blip r:embed="rId10">
            <a:lum bright="70000" contrast="-70000"/>
            <a:extLst>
              <a:ext uri="{28A0092B-C50C-407E-A947-70E740481C1C}">
                <a14:useLocalDpi xmlns:a14="http://schemas.microsoft.com/office/drawing/2010/main" val="0"/>
              </a:ext>
            </a:extLst>
          </a:blip>
          <a:srcRect/>
          <a:stretch>
            <a:fillRect/>
          </a:stretch>
        </p:blipFill>
        <p:spPr bwMode="auto">
          <a:xfrm>
            <a:off x="2792180" y="3261765"/>
            <a:ext cx="338412" cy="338412"/>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40" descr="PostgreSQL - Visual Studio Marketplace">
            <a:extLst>
              <a:ext uri="{FF2B5EF4-FFF2-40B4-BE49-F238E27FC236}">
                <a16:creationId xmlns:a16="http://schemas.microsoft.com/office/drawing/2014/main" id="{1B2419CD-112D-49C0-9CDB-A232AC0FF7A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11228" y="5071861"/>
            <a:ext cx="427167" cy="425505"/>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a:extLst>
              <a:ext uri="{FF2B5EF4-FFF2-40B4-BE49-F238E27FC236}">
                <a16:creationId xmlns:a16="http://schemas.microsoft.com/office/drawing/2014/main" id="{CDBB5D37-2669-434F-8987-26A12560D984}"/>
              </a:ext>
            </a:extLst>
          </p:cNvPr>
          <p:cNvSpPr/>
          <p:nvPr/>
        </p:nvSpPr>
        <p:spPr>
          <a:xfrm>
            <a:off x="1004279" y="1694428"/>
            <a:ext cx="5229917" cy="2748263"/>
          </a:xfrm>
          <a:prstGeom prst="ellipse">
            <a:avLst/>
          </a:prstGeom>
          <a:solidFill>
            <a:schemeClr val="accent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1F6C9D7-2918-4AB0-93C0-D04AA91F8D76}"/>
              </a:ext>
            </a:extLst>
          </p:cNvPr>
          <p:cNvSpPr txBox="1"/>
          <p:nvPr/>
        </p:nvSpPr>
        <p:spPr>
          <a:xfrm>
            <a:off x="5201070" y="708588"/>
            <a:ext cx="4979376" cy="369332"/>
          </a:xfrm>
          <a:prstGeom prst="rect">
            <a:avLst/>
          </a:prstGeom>
          <a:solidFill>
            <a:schemeClr val="accent1">
              <a:lumMod val="20000"/>
              <a:lumOff val="80000"/>
            </a:schemeClr>
          </a:solidFill>
          <a:ln>
            <a:noFill/>
          </a:ln>
        </p:spPr>
        <p:txBody>
          <a:bodyPr wrap="none" rtlCol="0">
            <a:spAutoFit/>
          </a:bodyPr>
          <a:lstStyle/>
          <a:p>
            <a:r>
              <a:rPr lang="en-US" dirty="0"/>
              <a:t>Module 2: Backend – basics (Web API and security)</a:t>
            </a:r>
          </a:p>
        </p:txBody>
      </p:sp>
      <p:cxnSp>
        <p:nvCxnSpPr>
          <p:cNvPr id="11" name="Straight Arrow Connector 10">
            <a:extLst>
              <a:ext uri="{FF2B5EF4-FFF2-40B4-BE49-F238E27FC236}">
                <a16:creationId xmlns:a16="http://schemas.microsoft.com/office/drawing/2014/main" id="{EFD1DF66-D164-4343-97F3-726CC8CBD322}"/>
              </a:ext>
            </a:extLst>
          </p:cNvPr>
          <p:cNvCxnSpPr>
            <a:cxnSpLocks/>
            <a:stCxn id="9" idx="2"/>
            <a:endCxn id="3" idx="7"/>
          </p:cNvCxnSpPr>
          <p:nvPr/>
        </p:nvCxnSpPr>
        <p:spPr>
          <a:xfrm flipH="1">
            <a:off x="5468292" y="1077920"/>
            <a:ext cx="2222466" cy="1018982"/>
          </a:xfrm>
          <a:prstGeom prst="straightConnector1">
            <a:avLst/>
          </a:prstGeom>
          <a:ln>
            <a:solidFill>
              <a:schemeClr val="accent1">
                <a:lumMod val="40000"/>
                <a:lumOff val="60000"/>
              </a:schemeClr>
            </a:solidFill>
            <a:tailEnd type="none"/>
          </a:ln>
        </p:spPr>
        <p:style>
          <a:lnRef idx="1">
            <a:schemeClr val="accent1"/>
          </a:lnRef>
          <a:fillRef idx="0">
            <a:schemeClr val="accent1"/>
          </a:fillRef>
          <a:effectRef idx="0">
            <a:schemeClr val="accent1"/>
          </a:effectRef>
          <a:fontRef idx="minor">
            <a:schemeClr val="tx1"/>
          </a:fontRef>
        </p:style>
      </p:cxnSp>
      <p:pic>
        <p:nvPicPr>
          <p:cNvPr id="4102" name="Picture 6">
            <a:extLst>
              <a:ext uri="{FF2B5EF4-FFF2-40B4-BE49-F238E27FC236}">
                <a16:creationId xmlns:a16="http://schemas.microsoft.com/office/drawing/2014/main" id="{8EB3AD0F-F93B-40BE-9578-6F68A1E41E63}"/>
              </a:ext>
            </a:extLst>
          </p:cNvPr>
          <p:cNvPicPr>
            <a:picLocks noChangeAspect="1" noChangeArrowheads="1"/>
          </p:cNvPicPr>
          <p:nvPr/>
        </p:nvPicPr>
        <p:blipFill>
          <a:blip r:embed="rId11">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977685" y="1079554"/>
            <a:ext cx="303920" cy="264278"/>
          </a:xfrm>
          <a:prstGeom prst="rect">
            <a:avLst/>
          </a:prstGeom>
          <a:noFill/>
          <a:extLst>
            <a:ext uri="{909E8E84-426E-40DD-AFC4-6F175D3DCCD1}">
              <a14:hiddenFill xmlns:a14="http://schemas.microsoft.com/office/drawing/2010/main">
                <a:solidFill>
                  <a:srgbClr val="FFFFFF"/>
                </a:solidFill>
              </a14:hiddenFill>
            </a:ext>
          </a:extLst>
        </p:spPr>
      </p:pic>
      <p:sp>
        <p:nvSpPr>
          <p:cNvPr id="48" name="TextBox 47">
            <a:extLst>
              <a:ext uri="{FF2B5EF4-FFF2-40B4-BE49-F238E27FC236}">
                <a16:creationId xmlns:a16="http://schemas.microsoft.com/office/drawing/2014/main" id="{D530F718-6631-42A6-BE2E-7FA9778E8AC4}"/>
              </a:ext>
            </a:extLst>
          </p:cNvPr>
          <p:cNvSpPr txBox="1"/>
          <p:nvPr/>
        </p:nvSpPr>
        <p:spPr>
          <a:xfrm>
            <a:off x="5983853" y="880211"/>
            <a:ext cx="4929235" cy="369332"/>
          </a:xfrm>
          <a:prstGeom prst="rect">
            <a:avLst/>
          </a:prstGeom>
          <a:solidFill>
            <a:schemeClr val="accent1">
              <a:lumMod val="20000"/>
              <a:lumOff val="80000"/>
            </a:schemeClr>
          </a:solidFill>
          <a:ln>
            <a:noFill/>
          </a:ln>
        </p:spPr>
        <p:txBody>
          <a:bodyPr wrap="none" rtlCol="0">
            <a:spAutoFit/>
          </a:bodyPr>
          <a:lstStyle/>
          <a:p>
            <a:r>
              <a:rPr lang="en-US" dirty="0"/>
              <a:t>Module 3: Backend – advanced (jobs &amp; workflows)</a:t>
            </a:r>
          </a:p>
        </p:txBody>
      </p:sp>
      <p:sp>
        <p:nvSpPr>
          <p:cNvPr id="49" name="TextBox 48">
            <a:extLst>
              <a:ext uri="{FF2B5EF4-FFF2-40B4-BE49-F238E27FC236}">
                <a16:creationId xmlns:a16="http://schemas.microsoft.com/office/drawing/2014/main" id="{9A4A60C6-2062-40FD-A829-978FF428ED09}"/>
              </a:ext>
            </a:extLst>
          </p:cNvPr>
          <p:cNvSpPr txBox="1"/>
          <p:nvPr/>
        </p:nvSpPr>
        <p:spPr>
          <a:xfrm>
            <a:off x="5728349" y="277136"/>
            <a:ext cx="2831673" cy="369332"/>
          </a:xfrm>
          <a:prstGeom prst="rect">
            <a:avLst/>
          </a:prstGeom>
          <a:solidFill>
            <a:schemeClr val="accent1">
              <a:lumMod val="20000"/>
              <a:lumOff val="80000"/>
            </a:schemeClr>
          </a:solidFill>
          <a:ln>
            <a:noFill/>
          </a:ln>
        </p:spPr>
        <p:txBody>
          <a:bodyPr wrap="none" rtlCol="0">
            <a:spAutoFit/>
          </a:bodyPr>
          <a:lstStyle/>
          <a:p>
            <a:r>
              <a:rPr lang="en-US" dirty="0"/>
              <a:t>Module 4: Frontend (React)</a:t>
            </a:r>
          </a:p>
        </p:txBody>
      </p:sp>
      <p:sp>
        <p:nvSpPr>
          <p:cNvPr id="50" name="Oval 49">
            <a:extLst>
              <a:ext uri="{FF2B5EF4-FFF2-40B4-BE49-F238E27FC236}">
                <a16:creationId xmlns:a16="http://schemas.microsoft.com/office/drawing/2014/main" id="{A0960FD7-3B2F-4735-AED2-505201BE71D2}"/>
              </a:ext>
            </a:extLst>
          </p:cNvPr>
          <p:cNvSpPr/>
          <p:nvPr/>
        </p:nvSpPr>
        <p:spPr>
          <a:xfrm>
            <a:off x="6310661" y="1813929"/>
            <a:ext cx="5587140" cy="2858707"/>
          </a:xfrm>
          <a:prstGeom prst="ellipse">
            <a:avLst/>
          </a:prstGeom>
          <a:solidFill>
            <a:schemeClr val="accent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Arrow Connector 50">
            <a:extLst>
              <a:ext uri="{FF2B5EF4-FFF2-40B4-BE49-F238E27FC236}">
                <a16:creationId xmlns:a16="http://schemas.microsoft.com/office/drawing/2014/main" id="{450F0A68-5656-428D-904B-645F00F6C10B}"/>
              </a:ext>
            </a:extLst>
          </p:cNvPr>
          <p:cNvCxnSpPr>
            <a:cxnSpLocks/>
            <a:stCxn id="48" idx="2"/>
            <a:endCxn id="50" idx="0"/>
          </p:cNvCxnSpPr>
          <p:nvPr/>
        </p:nvCxnSpPr>
        <p:spPr>
          <a:xfrm>
            <a:off x="8448471" y="1249543"/>
            <a:ext cx="655760" cy="564386"/>
          </a:xfrm>
          <a:prstGeom prst="straightConnector1">
            <a:avLst/>
          </a:prstGeom>
          <a:ln>
            <a:solidFill>
              <a:schemeClr val="accent1">
                <a:lumMod val="40000"/>
                <a:lumOff val="6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BCEF5E01-61AC-4F20-8090-FC04C374F89E}"/>
              </a:ext>
            </a:extLst>
          </p:cNvPr>
          <p:cNvCxnSpPr>
            <a:cxnSpLocks/>
            <a:stCxn id="49" idx="1"/>
            <a:endCxn id="53" idx="6"/>
          </p:cNvCxnSpPr>
          <p:nvPr/>
        </p:nvCxnSpPr>
        <p:spPr>
          <a:xfrm flipH="1">
            <a:off x="4939407" y="461802"/>
            <a:ext cx="788942" cy="451473"/>
          </a:xfrm>
          <a:prstGeom prst="straightConnector1">
            <a:avLst/>
          </a:prstGeom>
          <a:ln>
            <a:solidFill>
              <a:schemeClr val="accent1">
                <a:lumMod val="40000"/>
                <a:lumOff val="60000"/>
              </a:schemeClr>
            </a:solidFill>
            <a:tailEnd type="none"/>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C164EAD1-F4C0-458D-887B-EC22E32B2E53}"/>
              </a:ext>
            </a:extLst>
          </p:cNvPr>
          <p:cNvSpPr/>
          <p:nvPr/>
        </p:nvSpPr>
        <p:spPr>
          <a:xfrm>
            <a:off x="2273363" y="74510"/>
            <a:ext cx="2666044" cy="1677530"/>
          </a:xfrm>
          <a:prstGeom prst="ellipse">
            <a:avLst/>
          </a:prstGeom>
          <a:solidFill>
            <a:schemeClr val="accent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7C99D517-E492-4211-92CA-EBD9B48B355D}"/>
              </a:ext>
            </a:extLst>
          </p:cNvPr>
          <p:cNvSpPr/>
          <p:nvPr/>
        </p:nvSpPr>
        <p:spPr>
          <a:xfrm>
            <a:off x="796885" y="1455317"/>
            <a:ext cx="11288277" cy="3588755"/>
          </a:xfrm>
          <a:prstGeom prst="ellipse">
            <a:avLst/>
          </a:prstGeom>
          <a:solidFill>
            <a:schemeClr val="accent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E030DD33-31E6-48ED-BBBE-07C3103ADD15}"/>
              </a:ext>
            </a:extLst>
          </p:cNvPr>
          <p:cNvSpPr txBox="1"/>
          <p:nvPr/>
        </p:nvSpPr>
        <p:spPr>
          <a:xfrm>
            <a:off x="6257705" y="446233"/>
            <a:ext cx="2355004" cy="369332"/>
          </a:xfrm>
          <a:prstGeom prst="rect">
            <a:avLst/>
          </a:prstGeom>
          <a:solidFill>
            <a:schemeClr val="accent1">
              <a:lumMod val="20000"/>
              <a:lumOff val="80000"/>
            </a:schemeClr>
          </a:solidFill>
          <a:ln>
            <a:noFill/>
          </a:ln>
        </p:spPr>
        <p:txBody>
          <a:bodyPr wrap="none" rtlCol="0">
            <a:spAutoFit/>
          </a:bodyPr>
          <a:lstStyle/>
          <a:p>
            <a:r>
              <a:rPr lang="en-US" dirty="0"/>
              <a:t>Module 5: Deployment</a:t>
            </a:r>
          </a:p>
        </p:txBody>
      </p:sp>
      <p:cxnSp>
        <p:nvCxnSpPr>
          <p:cNvPr id="45" name="Straight Arrow Connector 44">
            <a:extLst>
              <a:ext uri="{FF2B5EF4-FFF2-40B4-BE49-F238E27FC236}">
                <a16:creationId xmlns:a16="http://schemas.microsoft.com/office/drawing/2014/main" id="{1E72859B-F86F-43C7-AB7A-734A908848F3}"/>
              </a:ext>
            </a:extLst>
          </p:cNvPr>
          <p:cNvCxnSpPr>
            <a:cxnSpLocks/>
            <a:stCxn id="44" idx="2"/>
            <a:endCxn id="43" idx="0"/>
          </p:cNvCxnSpPr>
          <p:nvPr/>
        </p:nvCxnSpPr>
        <p:spPr>
          <a:xfrm flipH="1">
            <a:off x="6441024" y="815565"/>
            <a:ext cx="994183" cy="639752"/>
          </a:xfrm>
          <a:prstGeom prst="straightConnector1">
            <a:avLst/>
          </a:prstGeom>
          <a:ln>
            <a:solidFill>
              <a:schemeClr val="accent1">
                <a:lumMod val="40000"/>
                <a:lumOff val="60000"/>
              </a:schemeClr>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2636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0"/>
                                        </p:tgtEl>
                                        <p:attrNameLst>
                                          <p:attrName>style.visibility</p:attrName>
                                        </p:attrNameLst>
                                      </p:cBhvr>
                                      <p:to>
                                        <p:strVal val="visible"/>
                                      </p:to>
                                    </p:set>
                                    <p:animEffect transition="in" filter="fade">
                                      <p:cBhvr>
                                        <p:cTn id="18" dur="500"/>
                                        <p:tgtEl>
                                          <p:spTgt spid="50"/>
                                        </p:tgtEl>
                                      </p:cBhvr>
                                    </p:animEffect>
                                  </p:childTnLst>
                                </p:cTn>
                              </p:par>
                              <p:par>
                                <p:cTn id="19" presetID="10" presetClass="entr" presetSubtype="0" fill="hold" nodeType="with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fade">
                                      <p:cBhvr>
                                        <p:cTn id="21" dur="500"/>
                                        <p:tgtEl>
                                          <p:spTgt spid="5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8"/>
                                        </p:tgtEl>
                                        <p:attrNameLst>
                                          <p:attrName>style.visibility</p:attrName>
                                        </p:attrNameLst>
                                      </p:cBhvr>
                                      <p:to>
                                        <p:strVal val="visible"/>
                                      </p:to>
                                    </p:set>
                                    <p:animEffect transition="in" filter="fade">
                                      <p:cBhvr>
                                        <p:cTn id="24" dur="500"/>
                                        <p:tgtEl>
                                          <p:spTgt spid="48"/>
                                        </p:tgtEl>
                                      </p:cBhvr>
                                    </p:animEffect>
                                  </p:childTnLst>
                                </p:cTn>
                              </p:par>
                              <p:par>
                                <p:cTn id="25" presetID="1" presetClass="exit" presetSubtype="0" fill="hold" grpId="1" nodeType="withEffect">
                                  <p:stCondLst>
                                    <p:cond delay="0"/>
                                  </p:stCondLst>
                                  <p:childTnLst>
                                    <p:set>
                                      <p:cBhvr>
                                        <p:cTn id="26" dur="1" fill="hold">
                                          <p:stCondLst>
                                            <p:cond delay="0"/>
                                          </p:stCondLst>
                                        </p:cTn>
                                        <p:tgtEl>
                                          <p:spTgt spid="3"/>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11"/>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9"/>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53"/>
                                        </p:tgtEl>
                                        <p:attrNameLst>
                                          <p:attrName>style.visibility</p:attrName>
                                        </p:attrNameLst>
                                      </p:cBhvr>
                                      <p:to>
                                        <p:strVal val="visible"/>
                                      </p:to>
                                    </p:set>
                                    <p:animEffect transition="in" filter="fade">
                                      <p:cBhvr>
                                        <p:cTn id="35" dur="500"/>
                                        <p:tgtEl>
                                          <p:spTgt spid="53"/>
                                        </p:tgtEl>
                                      </p:cBhvr>
                                    </p:animEffect>
                                  </p:childTnLst>
                                </p:cTn>
                              </p:par>
                              <p:par>
                                <p:cTn id="36" presetID="10" presetClass="entr" presetSubtype="0" fill="hold" nodeType="withEffect">
                                  <p:stCondLst>
                                    <p:cond delay="0"/>
                                  </p:stCondLst>
                                  <p:childTnLst>
                                    <p:set>
                                      <p:cBhvr>
                                        <p:cTn id="37" dur="1" fill="hold">
                                          <p:stCondLst>
                                            <p:cond delay="0"/>
                                          </p:stCondLst>
                                        </p:cTn>
                                        <p:tgtEl>
                                          <p:spTgt spid="57"/>
                                        </p:tgtEl>
                                        <p:attrNameLst>
                                          <p:attrName>style.visibility</p:attrName>
                                        </p:attrNameLst>
                                      </p:cBhvr>
                                      <p:to>
                                        <p:strVal val="visible"/>
                                      </p:to>
                                    </p:set>
                                    <p:animEffect transition="in" filter="fade">
                                      <p:cBhvr>
                                        <p:cTn id="38" dur="500"/>
                                        <p:tgtEl>
                                          <p:spTgt spid="5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9"/>
                                        </p:tgtEl>
                                        <p:attrNameLst>
                                          <p:attrName>style.visibility</p:attrName>
                                        </p:attrNameLst>
                                      </p:cBhvr>
                                      <p:to>
                                        <p:strVal val="visible"/>
                                      </p:to>
                                    </p:set>
                                    <p:animEffect transition="in" filter="fade">
                                      <p:cBhvr>
                                        <p:cTn id="41" dur="500"/>
                                        <p:tgtEl>
                                          <p:spTgt spid="49"/>
                                        </p:tgtEl>
                                      </p:cBhvr>
                                    </p:animEffect>
                                  </p:childTnLst>
                                </p:cTn>
                              </p:par>
                              <p:par>
                                <p:cTn id="42" presetID="1" presetClass="exit" presetSubtype="0" fill="hold" grpId="1" nodeType="withEffect">
                                  <p:stCondLst>
                                    <p:cond delay="0"/>
                                  </p:stCondLst>
                                  <p:childTnLst>
                                    <p:set>
                                      <p:cBhvr>
                                        <p:cTn id="43" dur="1" fill="hold">
                                          <p:stCondLst>
                                            <p:cond delay="0"/>
                                          </p:stCondLst>
                                        </p:cTn>
                                        <p:tgtEl>
                                          <p:spTgt spid="50"/>
                                        </p:tgtEl>
                                        <p:attrNameLst>
                                          <p:attrName>style.visibility</p:attrName>
                                        </p:attrNameLst>
                                      </p:cBhvr>
                                      <p:to>
                                        <p:strVal val="hidden"/>
                                      </p:to>
                                    </p:set>
                                  </p:childTnLst>
                                </p:cTn>
                              </p:par>
                              <p:par>
                                <p:cTn id="44" presetID="1" presetClass="exit" presetSubtype="0" fill="hold" nodeType="withEffect">
                                  <p:stCondLst>
                                    <p:cond delay="0"/>
                                  </p:stCondLst>
                                  <p:childTnLst>
                                    <p:set>
                                      <p:cBhvr>
                                        <p:cTn id="45" dur="1" fill="hold">
                                          <p:stCondLst>
                                            <p:cond delay="0"/>
                                          </p:stCondLst>
                                        </p:cTn>
                                        <p:tgtEl>
                                          <p:spTgt spid="51"/>
                                        </p:tgtEl>
                                        <p:attrNameLst>
                                          <p:attrName>style.visibility</p:attrName>
                                        </p:attrNameLst>
                                      </p:cBhvr>
                                      <p:to>
                                        <p:strVal val="hidden"/>
                                      </p:to>
                                    </p:set>
                                  </p:childTnLst>
                                </p:cTn>
                              </p:par>
                              <p:par>
                                <p:cTn id="46" presetID="1" presetClass="exit" presetSubtype="0" fill="hold" grpId="1" nodeType="withEffect">
                                  <p:stCondLst>
                                    <p:cond delay="0"/>
                                  </p:stCondLst>
                                  <p:childTnLst>
                                    <p:set>
                                      <p:cBhvr>
                                        <p:cTn id="47" dur="1" fill="hold">
                                          <p:stCondLst>
                                            <p:cond delay="0"/>
                                          </p:stCondLst>
                                        </p:cTn>
                                        <p:tgtEl>
                                          <p:spTgt spid="48"/>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3"/>
                                        </p:tgtEl>
                                        <p:attrNameLst>
                                          <p:attrName>style.visibility</p:attrName>
                                        </p:attrNameLst>
                                      </p:cBhvr>
                                      <p:to>
                                        <p:strVal val="visible"/>
                                      </p:to>
                                    </p:set>
                                    <p:animEffect transition="in" filter="fade">
                                      <p:cBhvr>
                                        <p:cTn id="52" dur="500"/>
                                        <p:tgtEl>
                                          <p:spTgt spid="43"/>
                                        </p:tgtEl>
                                      </p:cBhvr>
                                    </p:animEffect>
                                  </p:childTnLst>
                                </p:cTn>
                              </p:par>
                              <p:par>
                                <p:cTn id="53" presetID="10" presetClass="entr" presetSubtype="0" fill="hold" nodeType="withEffect">
                                  <p:stCondLst>
                                    <p:cond delay="0"/>
                                  </p:stCondLst>
                                  <p:childTnLst>
                                    <p:set>
                                      <p:cBhvr>
                                        <p:cTn id="54" dur="1" fill="hold">
                                          <p:stCondLst>
                                            <p:cond delay="0"/>
                                          </p:stCondLst>
                                        </p:cTn>
                                        <p:tgtEl>
                                          <p:spTgt spid="45"/>
                                        </p:tgtEl>
                                        <p:attrNameLst>
                                          <p:attrName>style.visibility</p:attrName>
                                        </p:attrNameLst>
                                      </p:cBhvr>
                                      <p:to>
                                        <p:strVal val="visible"/>
                                      </p:to>
                                    </p:set>
                                    <p:animEffect transition="in" filter="fade">
                                      <p:cBhvr>
                                        <p:cTn id="55" dur="500"/>
                                        <p:tgtEl>
                                          <p:spTgt spid="45"/>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44"/>
                                        </p:tgtEl>
                                        <p:attrNameLst>
                                          <p:attrName>style.visibility</p:attrName>
                                        </p:attrNameLst>
                                      </p:cBhvr>
                                      <p:to>
                                        <p:strVal val="visible"/>
                                      </p:to>
                                    </p:set>
                                    <p:animEffect transition="in" filter="fade">
                                      <p:cBhvr>
                                        <p:cTn id="58" dur="500"/>
                                        <p:tgtEl>
                                          <p:spTgt spid="44"/>
                                        </p:tgtEl>
                                      </p:cBhvr>
                                    </p:animEffect>
                                  </p:childTnLst>
                                </p:cTn>
                              </p:par>
                              <p:par>
                                <p:cTn id="59" presetID="1" presetClass="exit" presetSubtype="0" fill="hold" grpId="1" nodeType="withEffect">
                                  <p:stCondLst>
                                    <p:cond delay="0"/>
                                  </p:stCondLst>
                                  <p:childTnLst>
                                    <p:set>
                                      <p:cBhvr>
                                        <p:cTn id="60" dur="1" fill="hold">
                                          <p:stCondLst>
                                            <p:cond delay="0"/>
                                          </p:stCondLst>
                                        </p:cTn>
                                        <p:tgtEl>
                                          <p:spTgt spid="53"/>
                                        </p:tgtEl>
                                        <p:attrNameLst>
                                          <p:attrName>style.visibility</p:attrName>
                                        </p:attrNameLst>
                                      </p:cBhvr>
                                      <p:to>
                                        <p:strVal val="hidden"/>
                                      </p:to>
                                    </p:set>
                                  </p:childTnLst>
                                </p:cTn>
                              </p:par>
                              <p:par>
                                <p:cTn id="61" presetID="1" presetClass="exit" presetSubtype="0" fill="hold" nodeType="withEffect">
                                  <p:stCondLst>
                                    <p:cond delay="0"/>
                                  </p:stCondLst>
                                  <p:childTnLst>
                                    <p:set>
                                      <p:cBhvr>
                                        <p:cTn id="62" dur="1" fill="hold">
                                          <p:stCondLst>
                                            <p:cond delay="0"/>
                                          </p:stCondLst>
                                        </p:cTn>
                                        <p:tgtEl>
                                          <p:spTgt spid="57"/>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49"/>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43"/>
                                        </p:tgtEl>
                                        <p:attrNameLst>
                                          <p:attrName>style.visibility</p:attrName>
                                        </p:attrNameLst>
                                      </p:cBhvr>
                                      <p:to>
                                        <p:strVal val="hidden"/>
                                      </p:to>
                                    </p:set>
                                  </p:childTnLst>
                                </p:cTn>
                              </p:par>
                              <p:par>
                                <p:cTn id="69" presetID="1" presetClass="exit" presetSubtype="0" fill="hold" nodeType="withEffect">
                                  <p:stCondLst>
                                    <p:cond delay="0"/>
                                  </p:stCondLst>
                                  <p:childTnLst>
                                    <p:set>
                                      <p:cBhvr>
                                        <p:cTn id="70" dur="1" fill="hold">
                                          <p:stCondLst>
                                            <p:cond delay="0"/>
                                          </p:stCondLst>
                                        </p:cTn>
                                        <p:tgtEl>
                                          <p:spTgt spid="45"/>
                                        </p:tgtEl>
                                        <p:attrNameLst>
                                          <p:attrName>style.visibility</p:attrName>
                                        </p:attrNameLst>
                                      </p:cBhvr>
                                      <p:to>
                                        <p:strVal val="hidden"/>
                                      </p:to>
                                    </p:set>
                                  </p:childTnLst>
                                </p:cTn>
                              </p:par>
                              <p:par>
                                <p:cTn id="71" presetID="1" presetClass="exit" presetSubtype="0" fill="hold" grpId="1" nodeType="withEffect">
                                  <p:stCondLst>
                                    <p:cond delay="0"/>
                                  </p:stCondLst>
                                  <p:childTnLst>
                                    <p:set>
                                      <p:cBhvr>
                                        <p:cTn id="72" dur="1" fill="hold">
                                          <p:stCondLst>
                                            <p:cond delay="0"/>
                                          </p:stCondLst>
                                        </p:cTn>
                                        <p:tgtEl>
                                          <p:spTgt spid="4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9" grpId="0" animBg="1"/>
      <p:bldP spid="9" grpId="1" animBg="1"/>
      <p:bldP spid="48" grpId="0" animBg="1"/>
      <p:bldP spid="48" grpId="1" animBg="1"/>
      <p:bldP spid="49" grpId="0" animBg="1"/>
      <p:bldP spid="49" grpId="1" animBg="1"/>
      <p:bldP spid="50" grpId="0" animBg="1"/>
      <p:bldP spid="50" grpId="1" animBg="1"/>
      <p:bldP spid="53" grpId="0" animBg="1"/>
      <p:bldP spid="53" grpId="1" animBg="1"/>
      <p:bldP spid="43" grpId="0" animBg="1"/>
      <p:bldP spid="43" grpId="1" animBg="1"/>
      <p:bldP spid="44" grpId="0" animBg="1"/>
      <p:bldP spid="44"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Amazon.com: Top Poll : Alexa Skills">
            <a:extLst>
              <a:ext uri="{FF2B5EF4-FFF2-40B4-BE49-F238E27FC236}">
                <a16:creationId xmlns:a16="http://schemas.microsoft.com/office/drawing/2014/main" id="{1AFC5558-4DD4-98B7-8252-39A01CBBA3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9262" y="1992262"/>
            <a:ext cx="2873476" cy="2873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4307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F2A43D-DF10-14A8-A20C-5FB897A3D7EC}"/>
              </a:ext>
            </a:extLst>
          </p:cNvPr>
          <p:cNvSpPr>
            <a:spLocks noGrp="1"/>
          </p:cNvSpPr>
          <p:nvPr>
            <p:ph idx="1"/>
          </p:nvPr>
        </p:nvSpPr>
        <p:spPr>
          <a:xfrm>
            <a:off x="3614940" y="2601156"/>
            <a:ext cx="5330757" cy="3254375"/>
          </a:xfrm>
        </p:spPr>
        <p:txBody>
          <a:bodyPr>
            <a:normAutofit/>
          </a:bodyPr>
          <a:lstStyle/>
          <a:p>
            <a:r>
              <a:rPr lang="en-US" sz="3600" dirty="0"/>
              <a:t>Purpose</a:t>
            </a:r>
          </a:p>
          <a:p>
            <a:r>
              <a:rPr lang="en-US" sz="3600" dirty="0"/>
              <a:t>Design &amp; Architecture</a:t>
            </a:r>
          </a:p>
          <a:p>
            <a:r>
              <a:rPr lang="en-US" sz="3600" dirty="0"/>
              <a:t>Governance</a:t>
            </a:r>
          </a:p>
          <a:p>
            <a:r>
              <a:rPr lang="en-US" sz="3600" dirty="0"/>
              <a:t>How to Get Started?</a:t>
            </a:r>
          </a:p>
          <a:p>
            <a:r>
              <a:rPr lang="en-US" sz="3600" dirty="0"/>
              <a:t>Demo…</a:t>
            </a:r>
          </a:p>
        </p:txBody>
      </p:sp>
      <p:pic>
        <p:nvPicPr>
          <p:cNvPr id="4100" name="Picture 4" descr="Agenda - letters written in beautiful boxes on white background Stock  Illustration | Adobe Stock">
            <a:extLst>
              <a:ext uri="{FF2B5EF4-FFF2-40B4-BE49-F238E27FC236}">
                <a16:creationId xmlns:a16="http://schemas.microsoft.com/office/drawing/2014/main" id="{2A21C2AB-5AB7-7BD8-FDED-86C41E95CC81}"/>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3130197" y="440267"/>
            <a:ext cx="5246158" cy="2160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6164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95C7AD-28A6-6FFA-F6A5-977AB6EDBB6E}"/>
              </a:ext>
            </a:extLst>
          </p:cNvPr>
          <p:cNvSpPr txBox="1"/>
          <p:nvPr/>
        </p:nvSpPr>
        <p:spPr>
          <a:xfrm>
            <a:off x="5062704" y="3044279"/>
            <a:ext cx="2066591" cy="769441"/>
          </a:xfrm>
          <a:prstGeom prst="rect">
            <a:avLst/>
          </a:prstGeom>
          <a:noFill/>
        </p:spPr>
        <p:txBody>
          <a:bodyPr wrap="none" rtlCol="0">
            <a:spAutoFit/>
          </a:bodyPr>
          <a:lstStyle/>
          <a:p>
            <a:r>
              <a:rPr lang="da-DK" sz="4400" dirty="0"/>
              <a:t>Purpose</a:t>
            </a:r>
            <a:endParaRPr lang="en-US" sz="4400" dirty="0"/>
          </a:p>
        </p:txBody>
      </p:sp>
      <p:pic>
        <p:nvPicPr>
          <p:cNvPr id="3" name="Picture 4" descr="Agenda - letters written in beautiful boxes on white background Stock  Illustration | Adobe Stock">
            <a:extLst>
              <a:ext uri="{FF2B5EF4-FFF2-40B4-BE49-F238E27FC236}">
                <a16:creationId xmlns:a16="http://schemas.microsoft.com/office/drawing/2014/main" id="{E04ED8DA-E107-397A-39FA-BB9E066FA360}"/>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580180" y="259964"/>
            <a:ext cx="2182902" cy="899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26294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4656</TotalTime>
  <Words>3672</Words>
  <Application>Microsoft Office PowerPoint</Application>
  <PresentationFormat>Widescreen</PresentationFormat>
  <Paragraphs>457</Paragraphs>
  <Slides>48</Slides>
  <Notes>46</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Arial</vt:lpstr>
      <vt:lpstr>Calibri</vt:lpstr>
      <vt:lpstr>Calibri Light</vt:lpstr>
      <vt:lpstr>Consolas</vt:lpstr>
      <vt:lpstr>Helvetica Neue</vt:lpstr>
      <vt:lpstr>Roboto</vt:lpstr>
      <vt:lpstr>Segoe UI</vt:lpstr>
      <vt:lpstr>Office Theme</vt:lpstr>
      <vt:lpstr>Module 1: 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Libraries vs. Frameworks</vt:lpstr>
      <vt:lpstr>PowerPoint Presentation</vt:lpstr>
      <vt:lpstr>PowerPoint Presentation</vt:lpstr>
      <vt:lpstr>PowerPoint Presentation</vt:lpstr>
      <vt:lpstr>PowerPoint Presentation</vt:lpstr>
      <vt:lpstr>PowerPoint Presentation</vt:lpstr>
      <vt:lpstr>PowerPoint Presentation</vt:lpstr>
      <vt:lpstr>Onion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Dependency Inversion Principle "High-level modules should not depend on low-level modules. Both should depend on abstractions"</vt:lpstr>
      <vt:lpstr>PowerPoint Presentation</vt:lpstr>
      <vt:lpstr>Object Composition</vt:lpstr>
      <vt:lpstr>PowerPoint Presentation</vt:lpstr>
      <vt:lpstr>PowerPoint Presentation</vt:lpstr>
      <vt:lpstr>PowerPoint Presentation</vt:lpstr>
      <vt:lpstr>PowerPoint Presentation</vt:lpstr>
      <vt:lpstr>PowerPoint Presentation</vt:lpstr>
      <vt:lpstr>Roles</vt:lpstr>
      <vt:lpstr>GitHub flow</vt:lpstr>
      <vt:lpstr>PowerPoint Presentation</vt:lpstr>
      <vt:lpstr>PowerPoint Presentation</vt:lpstr>
      <vt:lpstr>PowerPoint Presentation</vt:lpstr>
      <vt:lpstr>PowerPoint Presentation</vt:lpstr>
      <vt:lpstr>NuGet as a Platform</vt:lpstr>
      <vt:lpstr>How to leverage the Domain Services components</vt:lpstr>
      <vt:lpstr>1 - Using the full stack</vt:lpstr>
      <vt:lpstr>2- Using the .NET services</vt:lpstr>
      <vt:lpstr>3 - Using the core as a framework</vt:lpstr>
      <vt:lpstr>Visual Studio Project Templates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Introduction</dc:title>
  <dc:creator>Lars Michael</dc:creator>
  <cp:lastModifiedBy>Lars Michael</cp:lastModifiedBy>
  <cp:revision>25</cp:revision>
  <dcterms:created xsi:type="dcterms:W3CDTF">2022-04-05T11:06:54Z</dcterms:created>
  <dcterms:modified xsi:type="dcterms:W3CDTF">2022-08-26T10:56:14Z</dcterms:modified>
</cp:coreProperties>
</file>