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7" r:id="rId2"/>
    <p:sldId id="258" r:id="rId3"/>
    <p:sldId id="276" r:id="rId4"/>
    <p:sldId id="353" r:id="rId5"/>
    <p:sldId id="360" r:id="rId6"/>
    <p:sldId id="379" r:id="rId7"/>
    <p:sldId id="364" r:id="rId8"/>
    <p:sldId id="365" r:id="rId9"/>
    <p:sldId id="363" r:id="rId10"/>
    <p:sldId id="382" r:id="rId11"/>
    <p:sldId id="361" r:id="rId12"/>
    <p:sldId id="354" r:id="rId13"/>
    <p:sldId id="359" r:id="rId14"/>
    <p:sldId id="381" r:id="rId15"/>
    <p:sldId id="355" r:id="rId16"/>
    <p:sldId id="367" r:id="rId17"/>
    <p:sldId id="368" r:id="rId18"/>
    <p:sldId id="369" r:id="rId19"/>
    <p:sldId id="374" r:id="rId20"/>
    <p:sldId id="380" r:id="rId21"/>
    <p:sldId id="375" r:id="rId22"/>
    <p:sldId id="371" r:id="rId23"/>
    <p:sldId id="372" r:id="rId24"/>
    <p:sldId id="356" r:id="rId25"/>
    <p:sldId id="261" r:id="rId26"/>
    <p:sldId id="358" r:id="rId27"/>
    <p:sldId id="267" r:id="rId28"/>
    <p:sldId id="265" r:id="rId29"/>
    <p:sldId id="37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83" autoAdjust="0"/>
  </p:normalViewPr>
  <p:slideViewPr>
    <p:cSldViewPr snapToGrid="0">
      <p:cViewPr varScale="1">
        <p:scale>
          <a:sx n="64" d="100"/>
          <a:sy n="64" d="100"/>
        </p:scale>
        <p:origin x="571" y="53"/>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B0145C-99AC-4644-A36E-A4ECBC555925}" type="datetimeFigureOut">
              <a:rPr lang="en-US" smtClean="0"/>
              <a:t>8/24/2022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E96146-6681-4DBF-B085-F659EAF9A4FE}" type="slidenum">
              <a:rPr lang="en-US" smtClean="0"/>
              <a:t>‹#›</a:t>
            </a:fld>
            <a:endParaRPr lang="en-US"/>
          </a:p>
        </p:txBody>
      </p:sp>
    </p:spTree>
    <p:extLst>
      <p:ext uri="{BB962C8B-B14F-4D97-AF65-F5344CB8AC3E}">
        <p14:creationId xmlns:p14="http://schemas.microsoft.com/office/powerpoint/2010/main" val="2140896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a:t>
            </a:r>
          </a:p>
          <a:p>
            <a:r>
              <a:rPr lang="en-US" dirty="0"/>
              <a:t>1½ hours (short break after 45 minutes)</a:t>
            </a:r>
          </a:p>
          <a:p>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1</a:t>
            </a:fld>
            <a:endParaRPr lang="en-US"/>
          </a:p>
        </p:txBody>
      </p:sp>
    </p:spTree>
    <p:extLst>
      <p:ext uri="{BB962C8B-B14F-4D97-AF65-F5344CB8AC3E}">
        <p14:creationId xmlns:p14="http://schemas.microsoft.com/office/powerpoint/2010/main" val="3925217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Almost all services depend on a </a:t>
            </a:r>
            <a:r>
              <a:rPr lang="en-US" b="1" dirty="0"/>
              <a:t>repository. </a:t>
            </a:r>
            <a:r>
              <a:rPr lang="en-US" b="0" dirty="0"/>
              <a:t>The</a:t>
            </a:r>
            <a:r>
              <a:rPr lang="en-US" dirty="0"/>
              <a:t> repository is responsible for the actual reading and writing to the underlying data source. This repository object is injected into the service through the constructor during service object creation. So, all service constructors look conceptually like this. This is a technique called </a:t>
            </a:r>
            <a:r>
              <a:rPr lang="en-US" b="1" dirty="0"/>
              <a:t>dependency injection</a:t>
            </a:r>
            <a:endParaRPr lang="en-US" dirty="0"/>
          </a:p>
          <a:p>
            <a:endParaRPr lang="en-US" dirty="0"/>
          </a:p>
          <a:p>
            <a:r>
              <a:rPr lang="en-US" dirty="0"/>
              <a:t>As mentioned in Module 1, this is a very powerful design, as it:</a:t>
            </a:r>
          </a:p>
          <a:p>
            <a:endParaRPr lang="en-US" dirty="0"/>
          </a:p>
          <a:p>
            <a:pPr marL="171450" indent="-171450">
              <a:buFont typeface="Arial" panose="020B0604020202020204" pitchFamily="34" charset="0"/>
              <a:buChar char="•"/>
            </a:pPr>
            <a:r>
              <a:rPr lang="en-US" dirty="0"/>
              <a:t>Decouples the service functionality from the storage technologies . Persistence becomes a detail that is abstracted away.</a:t>
            </a:r>
          </a:p>
          <a:p>
            <a:pPr marL="171450" indent="-171450">
              <a:buFont typeface="Arial" panose="020B0604020202020204" pitchFamily="34" charset="0"/>
              <a:buChar char="•"/>
            </a:pPr>
            <a:r>
              <a:rPr lang="en-US" dirty="0"/>
              <a:t>Dramatically increases the testability of services – for example using fake in-memory repositories.</a:t>
            </a:r>
          </a:p>
        </p:txBody>
      </p:sp>
      <p:sp>
        <p:nvSpPr>
          <p:cNvPr id="4" name="Slide Number Placeholder 3"/>
          <p:cNvSpPr>
            <a:spLocks noGrp="1"/>
          </p:cNvSpPr>
          <p:nvPr>
            <p:ph type="sldNum" sz="quarter" idx="5"/>
          </p:nvPr>
        </p:nvSpPr>
        <p:spPr/>
        <p:txBody>
          <a:bodyPr/>
          <a:lstStyle/>
          <a:p>
            <a:fld id="{A6E96146-6681-4DBF-B085-F659EAF9A4FE}" type="slidenum">
              <a:rPr lang="en-US" smtClean="0"/>
              <a:t>16</a:t>
            </a:fld>
            <a:endParaRPr lang="en-US"/>
          </a:p>
        </p:txBody>
      </p:sp>
    </p:spTree>
    <p:extLst>
      <p:ext uri="{BB962C8B-B14F-4D97-AF65-F5344CB8AC3E}">
        <p14:creationId xmlns:p14="http://schemas.microsoft.com/office/powerpoint/2010/main" val="1669963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Saw this in the module 1 assignment.</a:t>
            </a:r>
          </a:p>
          <a:p>
            <a:endParaRPr lang="en-US" dirty="0"/>
          </a:p>
          <a:p>
            <a:pPr marL="228600" indent="-228600">
              <a:buAutoNum type="arabicPeriod"/>
            </a:pPr>
            <a:r>
              <a:rPr lang="en-US" dirty="0"/>
              <a:t>Create repository object – in this case a Dfs0TimeSeriesRepository</a:t>
            </a:r>
          </a:p>
          <a:p>
            <a:pPr marL="228600" indent="-228600">
              <a:buAutoNum type="arabicPeriod"/>
            </a:pPr>
            <a:r>
              <a:rPr lang="en-US" dirty="0"/>
              <a:t>Inject it into a compatible service</a:t>
            </a:r>
          </a:p>
          <a:p>
            <a:pPr marL="228600" indent="-228600">
              <a:buAutoNum type="arabicPeriod"/>
            </a:pPr>
            <a:endParaRPr lang="en-US" dirty="0"/>
          </a:p>
          <a:p>
            <a:pPr marL="0" indent="0">
              <a:buNone/>
            </a:pPr>
            <a:r>
              <a:rPr lang="en-US" dirty="0"/>
              <a:t>Keep an eye on the “YOUR CODE” stamp in the following slides. It will appear on slides with code that you will write when configuring your application – typically in the </a:t>
            </a:r>
            <a:r>
              <a:rPr lang="en-US" dirty="0" err="1"/>
              <a:t>startup.cs</a:t>
            </a:r>
            <a:r>
              <a:rPr lang="en-US" dirty="0"/>
              <a:t> (or </a:t>
            </a:r>
            <a:r>
              <a:rPr lang="en-US" dirty="0" err="1"/>
              <a:t>program.cs</a:t>
            </a:r>
            <a:r>
              <a:rPr lang="en-US" dirty="0"/>
              <a:t>) file of an ASP.NET Core project.</a:t>
            </a:r>
          </a:p>
        </p:txBody>
      </p:sp>
      <p:sp>
        <p:nvSpPr>
          <p:cNvPr id="4" name="Slide Number Placeholder 3"/>
          <p:cNvSpPr>
            <a:spLocks noGrp="1"/>
          </p:cNvSpPr>
          <p:nvPr>
            <p:ph type="sldNum" sz="quarter" idx="5"/>
          </p:nvPr>
        </p:nvSpPr>
        <p:spPr/>
        <p:txBody>
          <a:bodyPr/>
          <a:lstStyle/>
          <a:p>
            <a:fld id="{A6E96146-6681-4DBF-B085-F659EAF9A4FE}" type="slidenum">
              <a:rPr lang="en-US" smtClean="0"/>
              <a:t>17</a:t>
            </a:fld>
            <a:endParaRPr lang="en-US"/>
          </a:p>
        </p:txBody>
      </p:sp>
    </p:spTree>
    <p:extLst>
      <p:ext uri="{BB962C8B-B14F-4D97-AF65-F5344CB8AC3E}">
        <p14:creationId xmlns:p14="http://schemas.microsoft.com/office/powerpoint/2010/main" val="698580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i="1" dirty="0"/>
              <a:t>connection</a:t>
            </a:r>
            <a:r>
              <a:rPr lang="en-US" dirty="0"/>
              <a:t> is an alias/identifier for a particular service.</a:t>
            </a:r>
          </a:p>
          <a:p>
            <a:endParaRPr lang="en-US" dirty="0"/>
          </a:p>
          <a:p>
            <a:r>
              <a:rPr lang="en-US" b="0" i="0" dirty="0">
                <a:effectLst/>
                <a:latin typeface="Roboto" panose="02000000000000000000" pitchFamily="2" charset="0"/>
              </a:rPr>
              <a:t>These connection IDs are used directly in the URLs (endpoints) of the Domain Services Web API components.</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Roboto" panose="02000000000000000000" pitchFamily="2" charset="0"/>
              </a:rPr>
              <a:t>This way you can register multiple instances of for example a </a:t>
            </a:r>
            <a:r>
              <a:rPr lang="en-US" dirty="0" err="1"/>
              <a:t>TimeSeriesService</a:t>
            </a:r>
            <a:r>
              <a:rPr lang="en-US" b="0" i="0" dirty="0">
                <a:effectLst/>
                <a:latin typeface="Roboto" panose="02000000000000000000" pitchFamily="2" charset="0"/>
              </a:rPr>
              <a:t> using different storage repositories. And then a</a:t>
            </a:r>
            <a:r>
              <a:rPr lang="en-US" dirty="0"/>
              <a:t>t runtime – when making requests to the Web API endpoints -  you can decide which connection to use.</a:t>
            </a:r>
          </a:p>
          <a:p>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18</a:t>
            </a:fld>
            <a:endParaRPr lang="en-US"/>
          </a:p>
        </p:txBody>
      </p:sp>
    </p:spTree>
    <p:extLst>
      <p:ext uri="{BB962C8B-B14F-4D97-AF65-F5344CB8AC3E}">
        <p14:creationId xmlns:p14="http://schemas.microsoft.com/office/powerpoint/2010/main" val="41246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Registration of connections for a Web API is done using the </a:t>
            </a:r>
            <a:r>
              <a:rPr lang="en-US" b="1" dirty="0"/>
              <a:t>Register()</a:t>
            </a:r>
            <a:r>
              <a:rPr lang="en-US" dirty="0"/>
              <a:t> method on the static </a:t>
            </a:r>
            <a:r>
              <a:rPr lang="en-US" b="1" dirty="0" err="1"/>
              <a:t>ServiceLocator</a:t>
            </a:r>
            <a:r>
              <a:rPr lang="en-US" dirty="0"/>
              <a:t> class. This is done in the </a:t>
            </a:r>
            <a:r>
              <a:rPr lang="en-US" dirty="0" err="1"/>
              <a:t>Program.cs</a:t>
            </a:r>
            <a:r>
              <a:rPr lang="en-US" dirty="0"/>
              <a:t> (or </a:t>
            </a:r>
            <a:r>
              <a:rPr lang="en-US" dirty="0" err="1"/>
              <a:t>Startup.cs</a:t>
            </a:r>
            <a:r>
              <a:rPr lang="en-US" dirty="0"/>
              <a:t>) file which is the “composition root” of any ASP.NET project.</a:t>
            </a:r>
          </a:p>
          <a:p>
            <a:endParaRPr lang="en-US" dirty="0"/>
          </a:p>
          <a:p>
            <a:r>
              <a:rPr lang="en-US" dirty="0"/>
              <a:t>Here you can see how you can register the </a:t>
            </a:r>
            <a:r>
              <a:rPr lang="en-US" dirty="0" err="1"/>
              <a:t>TimeSeriesService</a:t>
            </a:r>
            <a:r>
              <a:rPr lang="en-US" dirty="0"/>
              <a:t> that we created previously as a connection with id “dfs0”</a:t>
            </a:r>
          </a:p>
        </p:txBody>
      </p:sp>
      <p:sp>
        <p:nvSpPr>
          <p:cNvPr id="4" name="Slide Number Placeholder 3"/>
          <p:cNvSpPr>
            <a:spLocks noGrp="1"/>
          </p:cNvSpPr>
          <p:nvPr>
            <p:ph type="sldNum" sz="quarter" idx="5"/>
          </p:nvPr>
        </p:nvSpPr>
        <p:spPr/>
        <p:txBody>
          <a:bodyPr/>
          <a:lstStyle/>
          <a:p>
            <a:fld id="{A6E96146-6681-4DBF-B085-F659EAF9A4FE}" type="slidenum">
              <a:rPr lang="en-US" smtClean="0"/>
              <a:t>19</a:t>
            </a:fld>
            <a:endParaRPr lang="en-US"/>
          </a:p>
        </p:txBody>
      </p:sp>
    </p:spTree>
    <p:extLst>
      <p:ext uri="{BB962C8B-B14F-4D97-AF65-F5344CB8AC3E}">
        <p14:creationId xmlns:p14="http://schemas.microsoft.com/office/powerpoint/2010/main" val="2461776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you can see how the service locator is used in an ASP.NET controller action (this is from the </a:t>
            </a:r>
            <a:r>
              <a:rPr lang="en-US" b="1" dirty="0"/>
              <a:t>time series </a:t>
            </a:r>
            <a:r>
              <a:rPr lang="en-US" dirty="0"/>
              <a:t>Web API) - to retrieve a connection with a particular connection ID at runtime.</a:t>
            </a:r>
          </a:p>
          <a:p>
            <a:endParaRPr lang="en-US" dirty="0"/>
          </a:p>
          <a:p>
            <a:r>
              <a:rPr lang="en-US" dirty="0"/>
              <a:t>No “YOUR CODE” stamp! Unless you write custom controllers, you don’t have to write code like this</a:t>
            </a:r>
          </a:p>
          <a:p>
            <a:endParaRPr lang="en-US" dirty="0"/>
          </a:p>
          <a:p>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20</a:t>
            </a:fld>
            <a:endParaRPr lang="en-US"/>
          </a:p>
        </p:txBody>
      </p:sp>
    </p:spTree>
    <p:extLst>
      <p:ext uri="{BB962C8B-B14F-4D97-AF65-F5344CB8AC3E}">
        <p14:creationId xmlns:p14="http://schemas.microsoft.com/office/powerpoint/2010/main" val="2070076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all services need to be resolved runtime from the connection ID. Some services – let’s call them system services – are configured using the standard ASP.NET Dependency Injection mechanism.</a:t>
            </a:r>
          </a:p>
          <a:p>
            <a:endParaRPr lang="en-US" dirty="0"/>
          </a:p>
          <a:p>
            <a:r>
              <a:rPr lang="en-US" dirty="0"/>
              <a:t>Here is an example of registration of a </a:t>
            </a:r>
            <a:r>
              <a:rPr lang="en-US" b="1" dirty="0"/>
              <a:t>user account repository</a:t>
            </a:r>
            <a:r>
              <a:rPr lang="en-US" dirty="0"/>
              <a:t>, which is required in the Authorization Server and a logger.</a:t>
            </a:r>
          </a:p>
          <a:p>
            <a:endParaRPr lang="en-US" dirty="0"/>
          </a:p>
          <a:p>
            <a:r>
              <a:rPr lang="en-US" dirty="0"/>
              <a:t>This is done in the so-called service collection of the </a:t>
            </a:r>
            <a:r>
              <a:rPr lang="en-US" dirty="0" err="1"/>
              <a:t>WebApplicationBuilder</a:t>
            </a:r>
            <a:r>
              <a:rPr lang="en-US" dirty="0"/>
              <a:t> object.</a:t>
            </a:r>
          </a:p>
          <a:p>
            <a:endParaRPr lang="en-US" dirty="0"/>
          </a:p>
          <a:p>
            <a:r>
              <a:rPr lang="en-US" dirty="0"/>
              <a:t>It also takes place in the </a:t>
            </a:r>
            <a:r>
              <a:rPr lang="en-US" dirty="0" err="1"/>
              <a:t>Program.cs</a:t>
            </a:r>
            <a:r>
              <a:rPr lang="en-US" dirty="0"/>
              <a:t> (or </a:t>
            </a:r>
            <a:r>
              <a:rPr lang="en-US" dirty="0" err="1"/>
              <a:t>Startup.cs</a:t>
            </a:r>
            <a:r>
              <a:rPr lang="en-US" dirty="0"/>
              <a:t>) file which is the “composition root” of any ASP.NET project. It is all standard ASP.NET.</a:t>
            </a:r>
          </a:p>
          <a:p>
            <a:endParaRPr lang="en-US" dirty="0"/>
          </a:p>
          <a:p>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21</a:t>
            </a:fld>
            <a:endParaRPr lang="en-US"/>
          </a:p>
        </p:txBody>
      </p:sp>
    </p:spTree>
    <p:extLst>
      <p:ext uri="{BB962C8B-B14F-4D97-AF65-F5344CB8AC3E}">
        <p14:creationId xmlns:p14="http://schemas.microsoft.com/office/powerpoint/2010/main" val="3730401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Roboto" panose="02000000000000000000" pitchFamily="2" charset="0"/>
              </a:rPr>
              <a:t>There are 2 types of configuration string placeholders, you can use in you configuration of an application.</a:t>
            </a:r>
          </a:p>
          <a:p>
            <a:pPr algn="l"/>
            <a:endParaRPr lang="en-US" b="0" i="0" dirty="0">
              <a:effectLst/>
              <a:latin typeface="Roboto" panose="02000000000000000000" pitchFamily="2" charset="0"/>
            </a:endParaRPr>
          </a:p>
          <a:p>
            <a:pPr algn="l"/>
            <a:r>
              <a:rPr lang="en-US" b="0" i="0" dirty="0">
                <a:effectLst/>
                <a:latin typeface="Roboto" panose="02000000000000000000" pitchFamily="2" charset="0"/>
              </a:rPr>
              <a:t>By convention, data files are often placed in the ASP.NET </a:t>
            </a:r>
            <a:r>
              <a:rPr lang="en-US" b="1" i="0" dirty="0" err="1">
                <a:effectLst/>
                <a:latin typeface="Roboto" panose="02000000000000000000" pitchFamily="2" charset="0"/>
              </a:rPr>
              <a:t>App_Data</a:t>
            </a:r>
            <a:r>
              <a:rPr lang="en-US" b="1" i="0" dirty="0">
                <a:effectLst/>
                <a:latin typeface="Roboto" panose="02000000000000000000" pitchFamily="2" charset="0"/>
              </a:rPr>
              <a:t> </a:t>
            </a:r>
            <a:r>
              <a:rPr lang="en-US" b="0" i="0" dirty="0">
                <a:effectLst/>
                <a:latin typeface="Roboto" panose="02000000000000000000" pitchFamily="2" charset="0"/>
              </a:rPr>
              <a:t>folder or sub folders to this. In this case, instead of giving the full path to the </a:t>
            </a:r>
            <a:r>
              <a:rPr lang="en-US" b="0" i="0" dirty="0" err="1">
                <a:effectLst/>
                <a:latin typeface="Roboto" panose="02000000000000000000" pitchFamily="2" charset="0"/>
              </a:rPr>
              <a:t>App_Data</a:t>
            </a:r>
            <a:r>
              <a:rPr lang="en-US" b="0" i="0" dirty="0">
                <a:effectLst/>
                <a:latin typeface="Roboto" panose="02000000000000000000" pitchFamily="2" charset="0"/>
              </a:rPr>
              <a:t> folder when defining the connection string, then the </a:t>
            </a:r>
            <a:r>
              <a:rPr lang="en-US" b="1" i="0" dirty="0">
                <a:effectLst/>
                <a:latin typeface="Roboto" panose="02000000000000000000" pitchFamily="2" charset="0"/>
              </a:rPr>
              <a:t>[</a:t>
            </a:r>
            <a:r>
              <a:rPr lang="en-US" b="1" i="0" dirty="0" err="1">
                <a:effectLst/>
                <a:latin typeface="Roboto" panose="02000000000000000000" pitchFamily="2" charset="0"/>
              </a:rPr>
              <a:t>AppData</a:t>
            </a:r>
            <a:r>
              <a:rPr lang="en-US" b="1" i="0" dirty="0">
                <a:effectLst/>
                <a:latin typeface="Roboto" panose="02000000000000000000" pitchFamily="2" charset="0"/>
              </a:rPr>
              <a:t>]</a:t>
            </a:r>
            <a:r>
              <a:rPr lang="en-US" b="0" i="0" dirty="0">
                <a:effectLst/>
                <a:latin typeface="Roboto" panose="02000000000000000000" pitchFamily="2" charset="0"/>
              </a:rPr>
              <a:t>-placeholder can be used. Then the [</a:t>
            </a:r>
            <a:r>
              <a:rPr lang="en-US" b="0" i="0" dirty="0" err="1">
                <a:effectLst/>
                <a:latin typeface="Roboto" panose="02000000000000000000" pitchFamily="2" charset="0"/>
              </a:rPr>
              <a:t>AppData</a:t>
            </a:r>
            <a:r>
              <a:rPr lang="en-US" b="0" i="0" dirty="0">
                <a:effectLst/>
                <a:latin typeface="Roboto" panose="02000000000000000000" pitchFamily="2" charset="0"/>
              </a:rPr>
              <a:t>]-placeholder will be resolved to the full folder path at runtime.</a:t>
            </a:r>
          </a:p>
          <a:p>
            <a:pPr algn="l"/>
            <a:endParaRPr lang="en-US" b="0" i="0" dirty="0">
              <a:effectLst/>
              <a:latin typeface="Roboto" panose="02000000000000000000" pitchFamily="2" charset="0"/>
            </a:endParaRPr>
          </a:p>
          <a:p>
            <a:pPr algn="l"/>
            <a:r>
              <a:rPr lang="en-US" b="0" i="0" dirty="0">
                <a:effectLst/>
                <a:latin typeface="Roboto" panose="02000000000000000000" pitchFamily="2" charset="0"/>
              </a:rPr>
              <a:t>The other type of placeholder is for looking up the value of an environment variable at runtime. The syntax is as shown here. This placeholder will be replaced by the actual value of the </a:t>
            </a:r>
            <a:r>
              <a:rPr lang="en-US" b="0" i="0" dirty="0" err="1">
                <a:effectLst/>
                <a:latin typeface="Roboto" panose="02000000000000000000" pitchFamily="2" charset="0"/>
              </a:rPr>
              <a:t>PostgreSqlConnectionString</a:t>
            </a:r>
            <a:r>
              <a:rPr lang="en-US" b="0" i="0" dirty="0">
                <a:effectLst/>
                <a:latin typeface="Roboto" panose="02000000000000000000" pitchFamily="2" charset="0"/>
              </a:rPr>
              <a:t> environment variable.</a:t>
            </a:r>
          </a:p>
          <a:p>
            <a:pPr algn="l"/>
            <a:endParaRPr lang="en-US" b="0" i="0" dirty="0">
              <a:effectLst/>
              <a:latin typeface="Roboto" panose="02000000000000000000" pitchFamily="2" charset="0"/>
            </a:endParaRPr>
          </a:p>
          <a:p>
            <a:pPr algn="l"/>
            <a:r>
              <a:rPr lang="en-US" b="0" i="0" dirty="0">
                <a:effectLst/>
                <a:latin typeface="Roboto" panose="02000000000000000000" pitchFamily="2" charset="0"/>
              </a:rPr>
              <a:t>To trigger the actual runtime conversion, you must call the </a:t>
            </a:r>
            <a:r>
              <a:rPr lang="en-US" b="1" i="0" dirty="0">
                <a:effectLst/>
                <a:latin typeface="Roboto" panose="02000000000000000000" pitchFamily="2" charset="0"/>
              </a:rPr>
              <a:t>Resolve()</a:t>
            </a:r>
            <a:r>
              <a:rPr lang="en-US" b="0" i="0" dirty="0">
                <a:effectLst/>
                <a:latin typeface="Roboto" panose="02000000000000000000" pitchFamily="2" charset="0"/>
              </a:rPr>
              <a:t> extension method.</a:t>
            </a:r>
          </a:p>
          <a:p>
            <a:pPr algn="l"/>
            <a:endParaRPr lang="en-US" b="0" i="0" dirty="0">
              <a:effectLst/>
              <a:latin typeface="Roboto" panose="02000000000000000000" pitchFamily="2" charset="0"/>
            </a:endParaRPr>
          </a:p>
          <a:p>
            <a:br>
              <a:rPr lang="en-US" dirty="0"/>
            </a:br>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22</a:t>
            </a:fld>
            <a:endParaRPr lang="en-US"/>
          </a:p>
        </p:txBody>
      </p:sp>
    </p:spTree>
    <p:extLst>
      <p:ext uri="{BB962C8B-B14F-4D97-AF65-F5344CB8AC3E}">
        <p14:creationId xmlns:p14="http://schemas.microsoft.com/office/powerpoint/2010/main" val="4675764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5 </a:t>
            </a:r>
            <a:r>
              <a:rPr lang="da-DK" dirty="0" err="1"/>
              <a:t>minutes</a:t>
            </a:r>
            <a:endParaRPr lang="en-US" dirty="0"/>
          </a:p>
        </p:txBody>
      </p:sp>
      <p:sp>
        <p:nvSpPr>
          <p:cNvPr id="4" name="Slide Number Placeholder 3"/>
          <p:cNvSpPr>
            <a:spLocks noGrp="1"/>
          </p:cNvSpPr>
          <p:nvPr>
            <p:ph type="sldNum" sz="quarter" idx="5"/>
          </p:nvPr>
        </p:nvSpPr>
        <p:spPr/>
        <p:txBody>
          <a:bodyPr/>
          <a:lstStyle/>
          <a:p>
            <a:fld id="{63C35790-097B-4F4A-AC65-68906F1196B8}" type="slidenum">
              <a:rPr lang="en-US" smtClean="0"/>
              <a:t>23</a:t>
            </a:fld>
            <a:endParaRPr lang="en-US"/>
          </a:p>
        </p:txBody>
      </p:sp>
    </p:spTree>
    <p:extLst>
      <p:ext uri="{BB962C8B-B14F-4D97-AF65-F5344CB8AC3E}">
        <p14:creationId xmlns:p14="http://schemas.microsoft.com/office/powerpoint/2010/main" val="13216083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Securing your web application is hard! There are loads of security aspects to consider.</a:t>
            </a:r>
          </a:p>
        </p:txBody>
      </p:sp>
      <p:sp>
        <p:nvSpPr>
          <p:cNvPr id="4" name="Slide Number Placeholder 3"/>
          <p:cNvSpPr>
            <a:spLocks noGrp="1"/>
          </p:cNvSpPr>
          <p:nvPr>
            <p:ph type="sldNum" sz="quarter" idx="5"/>
          </p:nvPr>
        </p:nvSpPr>
        <p:spPr/>
        <p:txBody>
          <a:bodyPr/>
          <a:lstStyle/>
          <a:p>
            <a:fld id="{A6E96146-6681-4DBF-B085-F659EAF9A4FE}" type="slidenum">
              <a:rPr lang="en-US" smtClean="0"/>
              <a:t>25</a:t>
            </a:fld>
            <a:endParaRPr lang="en-US"/>
          </a:p>
        </p:txBody>
      </p:sp>
    </p:spTree>
    <p:extLst>
      <p:ext uri="{BB962C8B-B14F-4D97-AF65-F5344CB8AC3E}">
        <p14:creationId xmlns:p14="http://schemas.microsoft.com/office/powerpoint/2010/main" val="2479059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DS supports the OAuth authorization flow called: "Resource Owner Password Credentials Grant".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fact that the web server can be split into a </a:t>
            </a:r>
            <a:r>
              <a:rPr lang="en-US" sz="1200" b="1" i="0" kern="1200" dirty="0">
                <a:solidFill>
                  <a:schemeClr val="tx1"/>
                </a:solidFill>
                <a:effectLst/>
                <a:latin typeface="+mn-lt"/>
                <a:ea typeface="+mn-ea"/>
                <a:cs typeface="+mn-cs"/>
              </a:rPr>
              <a:t>resource</a:t>
            </a:r>
            <a:r>
              <a:rPr lang="en-US" sz="1200" b="0" i="0" kern="1200" dirty="0">
                <a:solidFill>
                  <a:schemeClr val="tx1"/>
                </a:solidFill>
                <a:effectLst/>
                <a:latin typeface="+mn-lt"/>
                <a:ea typeface="+mn-ea"/>
                <a:cs typeface="+mn-cs"/>
              </a:rPr>
              <a:t> server and a dedicated </a:t>
            </a:r>
            <a:r>
              <a:rPr lang="en-US" sz="1200" b="1" i="0" kern="1200" dirty="0">
                <a:solidFill>
                  <a:schemeClr val="tx1"/>
                </a:solidFill>
                <a:effectLst/>
                <a:latin typeface="+mn-lt"/>
                <a:ea typeface="+mn-ea"/>
                <a:cs typeface="+mn-cs"/>
              </a:rPr>
              <a:t>authorization</a:t>
            </a:r>
            <a:r>
              <a:rPr lang="en-US" sz="1200" b="0" i="0" kern="1200" dirty="0">
                <a:solidFill>
                  <a:schemeClr val="tx1"/>
                </a:solidFill>
                <a:effectLst/>
                <a:latin typeface="+mn-lt"/>
                <a:ea typeface="+mn-ea"/>
                <a:cs typeface="+mn-cs"/>
              </a:rPr>
              <a:t> server has a couple of benefits: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Different APIs (whether they represent applications or individual microservices within an application) can share the same instance of an authorization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The Authorization server can be replaced with 3</a:t>
            </a:r>
            <a:r>
              <a:rPr lang="en-US" sz="1200" b="0" i="0" kern="1200" baseline="30000" dirty="0">
                <a:solidFill>
                  <a:schemeClr val="tx1"/>
                </a:solidFill>
                <a:effectLst/>
                <a:latin typeface="+mn-lt"/>
                <a:ea typeface="+mn-ea"/>
                <a:cs typeface="+mn-cs"/>
              </a:rPr>
              <a:t>rd</a:t>
            </a:r>
            <a:r>
              <a:rPr lang="en-US" sz="1200" b="0" i="0" kern="1200" dirty="0">
                <a:solidFill>
                  <a:schemeClr val="tx1"/>
                </a:solidFill>
                <a:effectLst/>
                <a:latin typeface="+mn-lt"/>
                <a:ea typeface="+mn-ea"/>
                <a:cs typeface="+mn-cs"/>
              </a:rPr>
              <a:t> party Authorization servers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65FD82C-1C47-4033-90FF-832DCB53BF63}" type="slidenum">
              <a:rPr lang="en-US" smtClean="0"/>
              <a:t>26</a:t>
            </a:fld>
            <a:endParaRPr lang="en-US"/>
          </a:p>
        </p:txBody>
      </p:sp>
    </p:spTree>
    <p:extLst>
      <p:ext uri="{BB962C8B-B14F-4D97-AF65-F5344CB8AC3E}">
        <p14:creationId xmlns:p14="http://schemas.microsoft.com/office/powerpoint/2010/main" val="936313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panose="020B0604020202020204" pitchFamily="34" charset="0"/>
              <a:buChar char="•"/>
            </a:pPr>
            <a:r>
              <a:rPr lang="en-US" noProof="0" dirty="0"/>
              <a:t>Auth server: (web server). Security aspects (user accounts and their privileges). Issues access tokens to the client for accessing the actual web server.</a:t>
            </a:r>
          </a:p>
          <a:p>
            <a:pPr marL="628650" lvl="1" indent="-171450">
              <a:buFont typeface="Arial" panose="020B0604020202020204" pitchFamily="34" charset="0"/>
              <a:buChar char="•"/>
            </a:pPr>
            <a:r>
              <a:rPr lang="en-US" noProof="0" dirty="0"/>
              <a:t>Web server. Backend for the application. Start jobs, request status, view results (time series or maps etc.). REST API, but also some real-time messaging (</a:t>
            </a:r>
            <a:r>
              <a:rPr lang="en-US" noProof="0" dirty="0" err="1"/>
              <a:t>SignalR</a:t>
            </a:r>
            <a:r>
              <a:rPr lang="en-US" noProof="0" dirty="0"/>
              <a:t>/WebSocket) for example for real-time update of job progress.</a:t>
            </a:r>
          </a:p>
          <a:p>
            <a:endParaRPr lang="en-US" dirty="0"/>
          </a:p>
        </p:txBody>
      </p:sp>
      <p:sp>
        <p:nvSpPr>
          <p:cNvPr id="4" name="Slide Number Placeholder 3"/>
          <p:cNvSpPr>
            <a:spLocks noGrp="1"/>
          </p:cNvSpPr>
          <p:nvPr>
            <p:ph type="sldNum" sz="quarter" idx="5"/>
          </p:nvPr>
        </p:nvSpPr>
        <p:spPr/>
        <p:txBody>
          <a:bodyPr/>
          <a:lstStyle/>
          <a:p>
            <a:fld id="{63C35790-097B-4F4A-AC65-68906F1196B8}" type="slidenum">
              <a:rPr lang="en-US" smtClean="0"/>
              <a:t>2</a:t>
            </a:fld>
            <a:endParaRPr lang="en-US"/>
          </a:p>
        </p:txBody>
      </p:sp>
    </p:spTree>
    <p:extLst>
      <p:ext uri="{BB962C8B-B14F-4D97-AF65-F5344CB8AC3E}">
        <p14:creationId xmlns:p14="http://schemas.microsoft.com/office/powerpoint/2010/main" val="1542793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 templates in Visual Studio Marketplace</a:t>
            </a:r>
          </a:p>
          <a:p>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28</a:t>
            </a:fld>
            <a:endParaRPr lang="en-US"/>
          </a:p>
        </p:txBody>
      </p:sp>
    </p:spTree>
    <p:extLst>
      <p:ext uri="{BB962C8B-B14F-4D97-AF65-F5344CB8AC3E}">
        <p14:creationId xmlns:p14="http://schemas.microsoft.com/office/powerpoint/2010/main" val="6204333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Wrap Up. Before next live session (a week from now)</a:t>
            </a:r>
          </a:p>
          <a:p>
            <a:endParaRPr lang="en-US" noProof="0" dirty="0"/>
          </a:p>
          <a:p>
            <a:pPr marL="171450" indent="-171450">
              <a:buFont typeface="Arial" panose="020B0604020202020204" pitchFamily="34" charset="0"/>
              <a:buChar char="•"/>
            </a:pPr>
            <a:r>
              <a:rPr lang="en-US" noProof="0" dirty="0"/>
              <a:t>Test</a:t>
            </a:r>
          </a:p>
          <a:p>
            <a:pPr marL="171450" indent="-171450">
              <a:buFont typeface="Arial" panose="020B0604020202020204" pitchFamily="34" charset="0"/>
              <a:buChar char="•"/>
            </a:pPr>
            <a:r>
              <a:rPr lang="en-US" noProof="0" dirty="0"/>
              <a:t>Assignment (Do what I just did in the demo)</a:t>
            </a:r>
          </a:p>
          <a:p>
            <a:pPr marL="171450" indent="-171450">
              <a:buFont typeface="Arial" panose="020B0604020202020204" pitchFamily="34" charset="0"/>
              <a:buChar char="•"/>
            </a:pPr>
            <a:r>
              <a:rPr lang="en-US" noProof="0" dirty="0"/>
              <a:t>Evaluation (module 1)</a:t>
            </a:r>
          </a:p>
          <a:p>
            <a:endParaRPr lang="en-US" dirty="0"/>
          </a:p>
        </p:txBody>
      </p:sp>
      <p:sp>
        <p:nvSpPr>
          <p:cNvPr id="4" name="Slide Number Placeholder 3"/>
          <p:cNvSpPr>
            <a:spLocks noGrp="1"/>
          </p:cNvSpPr>
          <p:nvPr>
            <p:ph type="sldNum" sz="quarter" idx="5"/>
          </p:nvPr>
        </p:nvSpPr>
        <p:spPr/>
        <p:txBody>
          <a:bodyPr/>
          <a:lstStyle/>
          <a:p>
            <a:fld id="{63C35790-097B-4F4A-AC65-68906F1196B8}" type="slidenum">
              <a:rPr lang="en-US" smtClean="0"/>
              <a:t>29</a:t>
            </a:fld>
            <a:endParaRPr lang="en-US"/>
          </a:p>
        </p:txBody>
      </p:sp>
    </p:spTree>
    <p:extLst>
      <p:ext uri="{BB962C8B-B14F-4D97-AF65-F5344CB8AC3E}">
        <p14:creationId xmlns:p14="http://schemas.microsoft.com/office/powerpoint/2010/main" val="3967404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5"/>
          </p:nvPr>
        </p:nvSpPr>
        <p:spPr/>
        <p:txBody>
          <a:bodyPr/>
          <a:lstStyle/>
          <a:p>
            <a:fld id="{63C35790-097B-4F4A-AC65-68906F1196B8}" type="slidenum">
              <a:rPr lang="en-US" smtClean="0"/>
              <a:t>3</a:t>
            </a:fld>
            <a:endParaRPr lang="en-US"/>
          </a:p>
        </p:txBody>
      </p:sp>
    </p:spTree>
    <p:extLst>
      <p:ext uri="{BB962C8B-B14F-4D97-AF65-F5344CB8AC3E}">
        <p14:creationId xmlns:p14="http://schemas.microsoft.com/office/powerpoint/2010/main" val="1996970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services are the types that expose most of the functionality of DS. They are the ones you interact with as a consumer of DS – they constitute the API of DS. There are many kind of services for time series, GIS, spreadsheets, jobs etc. But they all based on the same generic abstractions/interfaces.</a:t>
            </a:r>
          </a:p>
          <a:p>
            <a:endParaRPr lang="en-US" dirty="0"/>
          </a:p>
          <a:p>
            <a:r>
              <a:rPr lang="en-US" dirty="0"/>
              <a:t>They are all centered around one specific type of entity – represented by the generic </a:t>
            </a:r>
            <a:r>
              <a:rPr lang="en-US" b="1" dirty="0" err="1"/>
              <a:t>TEntity</a:t>
            </a:r>
            <a:r>
              <a:rPr lang="en-US" dirty="0"/>
              <a:t> type parameter. An entity is always represented by a unique identifier of type </a:t>
            </a:r>
            <a:r>
              <a:rPr lang="en-US" b="1" dirty="0" err="1"/>
              <a:t>TEntitiyId</a:t>
            </a:r>
            <a:endParaRPr lang="en-US" b="1" dirty="0"/>
          </a:p>
          <a:p>
            <a:endParaRPr lang="en-US" dirty="0"/>
          </a:p>
          <a:p>
            <a:r>
              <a:rPr lang="en-US" b="0" dirty="0"/>
              <a:t>The </a:t>
            </a:r>
            <a:r>
              <a:rPr lang="en-US" b="1" dirty="0" err="1"/>
              <a:t>IService</a:t>
            </a:r>
            <a:r>
              <a:rPr lang="en-US" dirty="0"/>
              <a:t> interface is the most basic service interface. </a:t>
            </a:r>
            <a:r>
              <a:rPr lang="en-US" b="1" dirty="0"/>
              <a:t>All</a:t>
            </a:r>
            <a:r>
              <a:rPr lang="en-US" dirty="0"/>
              <a:t> services share this interface.</a:t>
            </a:r>
          </a:p>
          <a:p>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5</a:t>
            </a:fld>
            <a:endParaRPr lang="en-US"/>
          </a:p>
        </p:txBody>
      </p:sp>
    </p:spTree>
    <p:extLst>
      <p:ext uri="{BB962C8B-B14F-4D97-AF65-F5344CB8AC3E}">
        <p14:creationId xmlns:p14="http://schemas.microsoft.com/office/powerpoint/2010/main" val="1744748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a:t>
            </a:r>
            <a:r>
              <a:rPr lang="en-US" b="1" dirty="0" err="1"/>
              <a:t>IService</a:t>
            </a:r>
            <a:r>
              <a:rPr lang="en-US" dirty="0"/>
              <a:t> interface looks in actual C# code</a:t>
            </a:r>
          </a:p>
        </p:txBody>
      </p:sp>
      <p:sp>
        <p:nvSpPr>
          <p:cNvPr id="4" name="Slide Number Placeholder 3"/>
          <p:cNvSpPr>
            <a:spLocks noGrp="1"/>
          </p:cNvSpPr>
          <p:nvPr>
            <p:ph type="sldNum" sz="quarter" idx="5"/>
          </p:nvPr>
        </p:nvSpPr>
        <p:spPr/>
        <p:txBody>
          <a:bodyPr/>
          <a:lstStyle/>
          <a:p>
            <a:fld id="{A6E96146-6681-4DBF-B085-F659EAF9A4FE}" type="slidenum">
              <a:rPr lang="en-US" smtClean="0"/>
              <a:t>6</a:t>
            </a:fld>
            <a:endParaRPr lang="en-US"/>
          </a:p>
        </p:txBody>
      </p:sp>
    </p:spTree>
    <p:extLst>
      <p:ext uri="{BB962C8B-B14F-4D97-AF65-F5344CB8AC3E}">
        <p14:creationId xmlns:p14="http://schemas.microsoft.com/office/powerpoint/2010/main" val="267608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Interface segregation principle (SOLID)</a:t>
            </a:r>
          </a:p>
          <a:p>
            <a:r>
              <a:rPr lang="en-US" dirty="0"/>
              <a:t>Not one big service interface, but rather a number of smaller interfaces that can be combined.</a:t>
            </a:r>
          </a:p>
          <a:p>
            <a:r>
              <a:rPr lang="en-US" sz="1200" i="1" dirty="0"/>
              <a:t>“Clients should not be forced to depend upon interfaces that they do not use”</a:t>
            </a:r>
          </a:p>
          <a:p>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7</a:t>
            </a:fld>
            <a:endParaRPr lang="en-US"/>
          </a:p>
        </p:txBody>
      </p:sp>
    </p:spTree>
    <p:extLst>
      <p:ext uri="{BB962C8B-B14F-4D97-AF65-F5344CB8AC3E}">
        <p14:creationId xmlns:p14="http://schemas.microsoft.com/office/powerpoint/2010/main" val="1375935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relatively fine-grained interfaces: Interface Segregation Principle (ISP) – one of the SOLID principles.</a:t>
            </a:r>
          </a:p>
        </p:txBody>
      </p:sp>
      <p:sp>
        <p:nvSpPr>
          <p:cNvPr id="4" name="Slide Number Placeholder 3"/>
          <p:cNvSpPr>
            <a:spLocks noGrp="1"/>
          </p:cNvSpPr>
          <p:nvPr>
            <p:ph type="sldNum" sz="quarter" idx="5"/>
          </p:nvPr>
        </p:nvSpPr>
        <p:spPr/>
        <p:txBody>
          <a:bodyPr/>
          <a:lstStyle/>
          <a:p>
            <a:fld id="{A6E96146-6681-4DBF-B085-F659EAF9A4FE}" type="slidenum">
              <a:rPr lang="en-US" smtClean="0"/>
              <a:t>9</a:t>
            </a:fld>
            <a:endParaRPr lang="en-US"/>
          </a:p>
        </p:txBody>
      </p:sp>
    </p:spTree>
    <p:extLst>
      <p:ext uri="{BB962C8B-B14F-4D97-AF65-F5344CB8AC3E}">
        <p14:creationId xmlns:p14="http://schemas.microsoft.com/office/powerpoint/2010/main" val="2153289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 combination of composition and inheritance, the actual service types are defined. Here is a diagram of the interfaces defining a discrete </a:t>
            </a:r>
            <a:r>
              <a:rPr lang="en-US" b="1" dirty="0"/>
              <a:t>time series</a:t>
            </a:r>
            <a:r>
              <a:rPr lang="en-US" dirty="0"/>
              <a:t> service.</a:t>
            </a:r>
          </a:p>
          <a:p>
            <a:endParaRPr lang="en-US" dirty="0"/>
          </a:p>
        </p:txBody>
      </p:sp>
      <p:sp>
        <p:nvSpPr>
          <p:cNvPr id="4" name="Slide Number Placeholder 3"/>
          <p:cNvSpPr>
            <a:spLocks noGrp="1"/>
          </p:cNvSpPr>
          <p:nvPr>
            <p:ph type="sldNum" sz="quarter" idx="5"/>
          </p:nvPr>
        </p:nvSpPr>
        <p:spPr/>
        <p:txBody>
          <a:bodyPr/>
          <a:lstStyle/>
          <a:p>
            <a:fld id="{A6E96146-6681-4DBF-B085-F659EAF9A4FE}" type="slidenum">
              <a:rPr lang="en-US" smtClean="0"/>
              <a:t>10</a:t>
            </a:fld>
            <a:endParaRPr lang="en-US"/>
          </a:p>
        </p:txBody>
      </p:sp>
    </p:spTree>
    <p:extLst>
      <p:ext uri="{BB962C8B-B14F-4D97-AF65-F5344CB8AC3E}">
        <p14:creationId xmlns:p14="http://schemas.microsoft.com/office/powerpoint/2010/main" val="3060987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combination of composition and inheritance, the actual service types are defined. Here is a class diagram of all the </a:t>
            </a:r>
            <a:r>
              <a:rPr lang="en-US" b="1" dirty="0"/>
              <a:t>time series</a:t>
            </a:r>
            <a:r>
              <a:rPr lang="en-US" dirty="0"/>
              <a:t> services.</a:t>
            </a:r>
          </a:p>
          <a:p>
            <a:endParaRPr lang="en-US" dirty="0"/>
          </a:p>
          <a:p>
            <a:pPr marL="228600" indent="-228600">
              <a:buFont typeface="+mj-lt"/>
              <a:buAutoNum type="arabicPeriod"/>
            </a:pPr>
            <a:r>
              <a:rPr lang="en-US" dirty="0"/>
              <a:t>To the right We recognize the  just mentioned generic interfaces. Then we have some time series-specific extensions of interfaces. </a:t>
            </a:r>
          </a:p>
          <a:p>
            <a:pPr marL="228600" indent="-228600">
              <a:buFont typeface="+mj-lt"/>
              <a:buAutoNum type="arabicPeriod"/>
            </a:pPr>
            <a:r>
              <a:rPr lang="en-US" dirty="0"/>
              <a:t>A </a:t>
            </a:r>
            <a:r>
              <a:rPr lang="en-US" b="1" dirty="0"/>
              <a:t>hierarchy</a:t>
            </a:r>
            <a:r>
              <a:rPr lang="en-US" dirty="0"/>
              <a:t> of TS interfaces: </a:t>
            </a:r>
            <a:r>
              <a:rPr lang="en-US" dirty="0" err="1"/>
              <a:t>I</a:t>
            </a:r>
            <a:r>
              <a:rPr lang="en-US" b="1" dirty="0" err="1"/>
              <a:t>GroupedUpdatable</a:t>
            </a:r>
            <a:r>
              <a:rPr lang="en-US" dirty="0" err="1"/>
              <a:t>TSS</a:t>
            </a:r>
            <a:r>
              <a:rPr lang="en-US" dirty="0"/>
              <a:t> is an extension of </a:t>
            </a:r>
            <a:r>
              <a:rPr lang="en-US" dirty="0" err="1"/>
              <a:t>I</a:t>
            </a:r>
            <a:r>
              <a:rPr lang="en-US" b="1" dirty="0" err="1"/>
              <a:t>Updatable</a:t>
            </a:r>
            <a:r>
              <a:rPr lang="en-US" dirty="0" err="1"/>
              <a:t>TSS</a:t>
            </a:r>
            <a:r>
              <a:rPr lang="en-US" dirty="0"/>
              <a:t>  which again is an extension of </a:t>
            </a:r>
            <a:r>
              <a:rPr lang="en-US" dirty="0" err="1"/>
              <a:t>I</a:t>
            </a:r>
            <a:r>
              <a:rPr lang="en-US" b="1" dirty="0" err="1"/>
              <a:t>Discrete</a:t>
            </a:r>
            <a:r>
              <a:rPr lang="en-US" dirty="0" err="1"/>
              <a:t>TSS</a:t>
            </a:r>
            <a:r>
              <a:rPr lang="en-US" dirty="0"/>
              <a:t> </a:t>
            </a:r>
          </a:p>
          <a:p>
            <a:pPr marL="228600" indent="-228600">
              <a:buFont typeface="+mj-lt"/>
              <a:buAutoNum type="arabicPeriod"/>
            </a:pPr>
            <a:r>
              <a:rPr lang="en-US" dirty="0"/>
              <a:t>The concrete service implementations. Each service is an extension of the one below it (it has the same functionality + something more). The service at the bottom has less functionality and then you have increasingly more functionality as you move up the stack.</a:t>
            </a:r>
          </a:p>
          <a:p>
            <a:pPr marL="228600" indent="-228600">
              <a:buFont typeface="+mj-lt"/>
              <a:buAutoNum type="arabicPeriod"/>
            </a:pPr>
            <a:r>
              <a:rPr lang="en-US" dirty="0"/>
              <a:t>Non-generic versions of generic services. Decisions have been made about the types of identifier and values (string and double respectively)</a:t>
            </a:r>
          </a:p>
          <a:p>
            <a:pPr marL="228600" indent="-228600">
              <a:buFont typeface="+mj-lt"/>
              <a:buAutoNum type="arabicPeriod"/>
            </a:pPr>
            <a:endParaRPr lang="en-US" dirty="0"/>
          </a:p>
          <a:p>
            <a:pPr marL="0" indent="0">
              <a:buFont typeface="+mj-lt"/>
              <a:buNone/>
            </a:pPr>
            <a:r>
              <a:rPr lang="en-US" dirty="0"/>
              <a:t>Why do we need this granularity? Because there is a large variety in what the different time series data sources support. E.g. MO supports grouped time series – but a </a:t>
            </a:r>
            <a:r>
              <a:rPr lang="en-US" dirty="0" err="1"/>
              <a:t>dfs</a:t>
            </a:r>
            <a:r>
              <a:rPr lang="en-US" dirty="0"/>
              <a:t>-file doesn’t. </a:t>
            </a:r>
          </a:p>
        </p:txBody>
      </p:sp>
      <p:sp>
        <p:nvSpPr>
          <p:cNvPr id="4" name="Slide Number Placeholder 3"/>
          <p:cNvSpPr>
            <a:spLocks noGrp="1"/>
          </p:cNvSpPr>
          <p:nvPr>
            <p:ph type="sldNum" sz="quarter" idx="5"/>
          </p:nvPr>
        </p:nvSpPr>
        <p:spPr/>
        <p:txBody>
          <a:bodyPr/>
          <a:lstStyle/>
          <a:p>
            <a:fld id="{A6E96146-6681-4DBF-B085-F659EAF9A4FE}" type="slidenum">
              <a:rPr lang="en-US" smtClean="0"/>
              <a:t>11</a:t>
            </a:fld>
            <a:endParaRPr lang="en-US"/>
          </a:p>
        </p:txBody>
      </p:sp>
    </p:spTree>
    <p:extLst>
      <p:ext uri="{BB962C8B-B14F-4D97-AF65-F5344CB8AC3E}">
        <p14:creationId xmlns:p14="http://schemas.microsoft.com/office/powerpoint/2010/main" val="638713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E152D-92CE-4FFA-8E80-A898A7E672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963EC8-82AB-4F3C-A74B-5010AA4638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2C57A2-B568-405D-A49B-747AA0C53F53}"/>
              </a:ext>
            </a:extLst>
          </p:cNvPr>
          <p:cNvSpPr>
            <a:spLocks noGrp="1"/>
          </p:cNvSpPr>
          <p:nvPr>
            <p:ph type="dt" sz="half" idx="10"/>
          </p:nvPr>
        </p:nvSpPr>
        <p:spPr/>
        <p:txBody>
          <a:bodyPr/>
          <a:lstStyle/>
          <a:p>
            <a:fld id="{973BC00D-352D-4681-8132-8CC5EB9D512D}" type="datetimeFigureOut">
              <a:rPr lang="en-US" smtClean="0"/>
              <a:t>8/24/2022</a:t>
            </a:fld>
            <a:endParaRPr lang="en-US"/>
          </a:p>
        </p:txBody>
      </p:sp>
      <p:sp>
        <p:nvSpPr>
          <p:cNvPr id="5" name="Footer Placeholder 4">
            <a:extLst>
              <a:ext uri="{FF2B5EF4-FFF2-40B4-BE49-F238E27FC236}">
                <a16:creationId xmlns:a16="http://schemas.microsoft.com/office/drawing/2014/main" id="{DF059270-388F-4EC9-BD4B-630D14FCC5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0A637-9446-4D56-9812-2E10FDFEABDC}"/>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1869107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B2E9F-4B35-43E4-A85C-3AF36CED3B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2F6DCF-AAAE-4D7C-97A2-8A208825F0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F8A88D-DA1F-4B0F-9CC7-ED815FDDA29C}"/>
              </a:ext>
            </a:extLst>
          </p:cNvPr>
          <p:cNvSpPr>
            <a:spLocks noGrp="1"/>
          </p:cNvSpPr>
          <p:nvPr>
            <p:ph type="dt" sz="half" idx="10"/>
          </p:nvPr>
        </p:nvSpPr>
        <p:spPr/>
        <p:txBody>
          <a:bodyPr/>
          <a:lstStyle/>
          <a:p>
            <a:fld id="{973BC00D-352D-4681-8132-8CC5EB9D512D}" type="datetimeFigureOut">
              <a:rPr lang="en-US" smtClean="0"/>
              <a:t>8/24/2022</a:t>
            </a:fld>
            <a:endParaRPr lang="en-US"/>
          </a:p>
        </p:txBody>
      </p:sp>
      <p:sp>
        <p:nvSpPr>
          <p:cNvPr id="5" name="Footer Placeholder 4">
            <a:extLst>
              <a:ext uri="{FF2B5EF4-FFF2-40B4-BE49-F238E27FC236}">
                <a16:creationId xmlns:a16="http://schemas.microsoft.com/office/drawing/2014/main" id="{798E290C-B17C-4396-85F2-AD0C25F5F8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07B38D-BEE2-497B-AE48-0AFFB61A99D4}"/>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295458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C11512-5BC6-4915-8062-0350272207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AFECAF-17E5-40C7-9A5C-40926D4381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0EEF60-DD7E-4CBD-A9E5-C522E297EAD8}"/>
              </a:ext>
            </a:extLst>
          </p:cNvPr>
          <p:cNvSpPr>
            <a:spLocks noGrp="1"/>
          </p:cNvSpPr>
          <p:nvPr>
            <p:ph type="dt" sz="half" idx="10"/>
          </p:nvPr>
        </p:nvSpPr>
        <p:spPr/>
        <p:txBody>
          <a:bodyPr/>
          <a:lstStyle/>
          <a:p>
            <a:fld id="{973BC00D-352D-4681-8132-8CC5EB9D512D}" type="datetimeFigureOut">
              <a:rPr lang="en-US" smtClean="0"/>
              <a:t>8/24/2022</a:t>
            </a:fld>
            <a:endParaRPr lang="en-US"/>
          </a:p>
        </p:txBody>
      </p:sp>
      <p:sp>
        <p:nvSpPr>
          <p:cNvPr id="5" name="Footer Placeholder 4">
            <a:extLst>
              <a:ext uri="{FF2B5EF4-FFF2-40B4-BE49-F238E27FC236}">
                <a16:creationId xmlns:a16="http://schemas.microsoft.com/office/drawing/2014/main" id="{41B1400C-B05F-49C5-B497-BBF2E0A928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FB3A68-F93E-42D5-B3A3-CA7056FECAC8}"/>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4073249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1CA0E-54D0-447B-9B53-FF46C674DC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EE7F83-5145-49C1-93E3-16CD390464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06C94B-86A0-4394-A3F1-DB5A103CD1EE}"/>
              </a:ext>
            </a:extLst>
          </p:cNvPr>
          <p:cNvSpPr>
            <a:spLocks noGrp="1"/>
          </p:cNvSpPr>
          <p:nvPr>
            <p:ph type="dt" sz="half" idx="10"/>
          </p:nvPr>
        </p:nvSpPr>
        <p:spPr/>
        <p:txBody>
          <a:bodyPr/>
          <a:lstStyle/>
          <a:p>
            <a:fld id="{973BC00D-352D-4681-8132-8CC5EB9D512D}" type="datetimeFigureOut">
              <a:rPr lang="en-US" smtClean="0"/>
              <a:t>8/24/2022</a:t>
            </a:fld>
            <a:endParaRPr lang="en-US"/>
          </a:p>
        </p:txBody>
      </p:sp>
      <p:sp>
        <p:nvSpPr>
          <p:cNvPr id="5" name="Footer Placeholder 4">
            <a:extLst>
              <a:ext uri="{FF2B5EF4-FFF2-40B4-BE49-F238E27FC236}">
                <a16:creationId xmlns:a16="http://schemas.microsoft.com/office/drawing/2014/main" id="{FF3B7E3C-9986-4C07-9132-34C1422640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DF2C38-3BE0-4F62-96BE-7EF78E3C6762}"/>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2637261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2C8C4-1A87-42EA-AFA5-24310D9188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7E89DB-38BA-4895-BAC4-AC256A91E2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92747E-ECAB-4F4F-9A77-818DA2CF50C9}"/>
              </a:ext>
            </a:extLst>
          </p:cNvPr>
          <p:cNvSpPr>
            <a:spLocks noGrp="1"/>
          </p:cNvSpPr>
          <p:nvPr>
            <p:ph type="dt" sz="half" idx="10"/>
          </p:nvPr>
        </p:nvSpPr>
        <p:spPr/>
        <p:txBody>
          <a:bodyPr/>
          <a:lstStyle/>
          <a:p>
            <a:fld id="{973BC00D-352D-4681-8132-8CC5EB9D512D}" type="datetimeFigureOut">
              <a:rPr lang="en-US" smtClean="0"/>
              <a:t>8/24/2022</a:t>
            </a:fld>
            <a:endParaRPr lang="en-US"/>
          </a:p>
        </p:txBody>
      </p:sp>
      <p:sp>
        <p:nvSpPr>
          <p:cNvPr id="5" name="Footer Placeholder 4">
            <a:extLst>
              <a:ext uri="{FF2B5EF4-FFF2-40B4-BE49-F238E27FC236}">
                <a16:creationId xmlns:a16="http://schemas.microsoft.com/office/drawing/2014/main" id="{BC835C8E-ED1F-4608-B337-65041C66BB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B97AEB-6BA8-499E-98D2-F2F566D9A959}"/>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278563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40320-B8EE-44CD-BC45-62DE5FDAC3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D6A41-CFE9-43D2-92F6-FDB3FE29CE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CA82AE-77B3-4387-A149-F2FC41854A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2D8964-6849-4A6F-BE22-2864ACB3B429}"/>
              </a:ext>
            </a:extLst>
          </p:cNvPr>
          <p:cNvSpPr>
            <a:spLocks noGrp="1"/>
          </p:cNvSpPr>
          <p:nvPr>
            <p:ph type="dt" sz="half" idx="10"/>
          </p:nvPr>
        </p:nvSpPr>
        <p:spPr/>
        <p:txBody>
          <a:bodyPr/>
          <a:lstStyle/>
          <a:p>
            <a:fld id="{973BC00D-352D-4681-8132-8CC5EB9D512D}" type="datetimeFigureOut">
              <a:rPr lang="en-US" smtClean="0"/>
              <a:t>8/24/2022</a:t>
            </a:fld>
            <a:endParaRPr lang="en-US"/>
          </a:p>
        </p:txBody>
      </p:sp>
      <p:sp>
        <p:nvSpPr>
          <p:cNvPr id="6" name="Footer Placeholder 5">
            <a:extLst>
              <a:ext uri="{FF2B5EF4-FFF2-40B4-BE49-F238E27FC236}">
                <a16:creationId xmlns:a16="http://schemas.microsoft.com/office/drawing/2014/main" id="{A910E19F-195A-4D66-AA6B-4CB0A88CEA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E2C11-528C-4A95-8930-9AD02577F0C7}"/>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4204369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012FB-29FF-46BE-8479-9C355375D5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83FAE5-F9FC-4CB4-B4DD-E8CB4621DC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FCD826-68E9-4A9F-8632-EECF495B74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177FE8-405B-4DDF-87A5-B38D403BE5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08C168-54C3-44BF-9B22-C0F1F75325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63AB67-E331-4461-84EE-9FD177FE88F0}"/>
              </a:ext>
            </a:extLst>
          </p:cNvPr>
          <p:cNvSpPr>
            <a:spLocks noGrp="1"/>
          </p:cNvSpPr>
          <p:nvPr>
            <p:ph type="dt" sz="half" idx="10"/>
          </p:nvPr>
        </p:nvSpPr>
        <p:spPr/>
        <p:txBody>
          <a:bodyPr/>
          <a:lstStyle/>
          <a:p>
            <a:fld id="{973BC00D-352D-4681-8132-8CC5EB9D512D}" type="datetimeFigureOut">
              <a:rPr lang="en-US" smtClean="0"/>
              <a:t>8/24/2022</a:t>
            </a:fld>
            <a:endParaRPr lang="en-US"/>
          </a:p>
        </p:txBody>
      </p:sp>
      <p:sp>
        <p:nvSpPr>
          <p:cNvPr id="8" name="Footer Placeholder 7">
            <a:extLst>
              <a:ext uri="{FF2B5EF4-FFF2-40B4-BE49-F238E27FC236}">
                <a16:creationId xmlns:a16="http://schemas.microsoft.com/office/drawing/2014/main" id="{B9F7E0F4-95C3-4644-8F62-D96FCBF0C8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7B23AA-8E60-42CD-874D-492B693EA7F9}"/>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2605074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4A3C0-AC2D-465D-B2C4-C6D305206C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E18044-B764-4007-8510-A52EF54C68A8}"/>
              </a:ext>
            </a:extLst>
          </p:cNvPr>
          <p:cNvSpPr>
            <a:spLocks noGrp="1"/>
          </p:cNvSpPr>
          <p:nvPr>
            <p:ph type="dt" sz="half" idx="10"/>
          </p:nvPr>
        </p:nvSpPr>
        <p:spPr/>
        <p:txBody>
          <a:bodyPr/>
          <a:lstStyle/>
          <a:p>
            <a:fld id="{973BC00D-352D-4681-8132-8CC5EB9D512D}" type="datetimeFigureOut">
              <a:rPr lang="en-US" smtClean="0"/>
              <a:t>8/24/2022</a:t>
            </a:fld>
            <a:endParaRPr lang="en-US"/>
          </a:p>
        </p:txBody>
      </p:sp>
      <p:sp>
        <p:nvSpPr>
          <p:cNvPr id="4" name="Footer Placeholder 3">
            <a:extLst>
              <a:ext uri="{FF2B5EF4-FFF2-40B4-BE49-F238E27FC236}">
                <a16:creationId xmlns:a16="http://schemas.microsoft.com/office/drawing/2014/main" id="{7EC75EA8-3387-4766-9D0C-3341E0B214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302F72-608E-4240-BFE1-8B21AF777CB9}"/>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3426992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5167F5-A22B-4B90-9D4C-308468542A3C}"/>
              </a:ext>
            </a:extLst>
          </p:cNvPr>
          <p:cNvSpPr>
            <a:spLocks noGrp="1"/>
          </p:cNvSpPr>
          <p:nvPr>
            <p:ph type="dt" sz="half" idx="10"/>
          </p:nvPr>
        </p:nvSpPr>
        <p:spPr/>
        <p:txBody>
          <a:bodyPr/>
          <a:lstStyle/>
          <a:p>
            <a:fld id="{973BC00D-352D-4681-8132-8CC5EB9D512D}" type="datetimeFigureOut">
              <a:rPr lang="en-US" smtClean="0"/>
              <a:t>8/24/2022</a:t>
            </a:fld>
            <a:endParaRPr lang="en-US"/>
          </a:p>
        </p:txBody>
      </p:sp>
      <p:sp>
        <p:nvSpPr>
          <p:cNvPr id="3" name="Footer Placeholder 2">
            <a:extLst>
              <a:ext uri="{FF2B5EF4-FFF2-40B4-BE49-F238E27FC236}">
                <a16:creationId xmlns:a16="http://schemas.microsoft.com/office/drawing/2014/main" id="{161999D6-6E11-4C5B-86FD-9756CC663B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B9EF02-AA3B-4C27-8763-7EDE8540AC56}"/>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2095029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C1294-1EF9-4CB0-9281-F7F1919424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32C93F-0C54-4B12-9011-8A59B40FC1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57D442-0761-4616-B4A8-49A2A88DE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C4FABE-9940-4DC4-8B75-1AB0271816E0}"/>
              </a:ext>
            </a:extLst>
          </p:cNvPr>
          <p:cNvSpPr>
            <a:spLocks noGrp="1"/>
          </p:cNvSpPr>
          <p:nvPr>
            <p:ph type="dt" sz="half" idx="10"/>
          </p:nvPr>
        </p:nvSpPr>
        <p:spPr/>
        <p:txBody>
          <a:bodyPr/>
          <a:lstStyle/>
          <a:p>
            <a:fld id="{973BC00D-352D-4681-8132-8CC5EB9D512D}" type="datetimeFigureOut">
              <a:rPr lang="en-US" smtClean="0"/>
              <a:t>8/24/2022</a:t>
            </a:fld>
            <a:endParaRPr lang="en-US"/>
          </a:p>
        </p:txBody>
      </p:sp>
      <p:sp>
        <p:nvSpPr>
          <p:cNvPr id="6" name="Footer Placeholder 5">
            <a:extLst>
              <a:ext uri="{FF2B5EF4-FFF2-40B4-BE49-F238E27FC236}">
                <a16:creationId xmlns:a16="http://schemas.microsoft.com/office/drawing/2014/main" id="{69DD3241-28F1-415D-94DA-392E967801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4DF9FF-5705-4F78-8879-D25DFDDA6588}"/>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16029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456BF-A790-4E4D-AB5D-7320351868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84DE0C-573A-4304-AF20-73BCDA1B88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A23276-E349-46BA-8B9B-8DCBB26A72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1E51E9-9610-458F-BFF0-36C1E5AD272D}"/>
              </a:ext>
            </a:extLst>
          </p:cNvPr>
          <p:cNvSpPr>
            <a:spLocks noGrp="1"/>
          </p:cNvSpPr>
          <p:nvPr>
            <p:ph type="dt" sz="half" idx="10"/>
          </p:nvPr>
        </p:nvSpPr>
        <p:spPr/>
        <p:txBody>
          <a:bodyPr/>
          <a:lstStyle/>
          <a:p>
            <a:fld id="{973BC00D-352D-4681-8132-8CC5EB9D512D}" type="datetimeFigureOut">
              <a:rPr lang="en-US" smtClean="0"/>
              <a:t>8/24/2022</a:t>
            </a:fld>
            <a:endParaRPr lang="en-US"/>
          </a:p>
        </p:txBody>
      </p:sp>
      <p:sp>
        <p:nvSpPr>
          <p:cNvPr id="6" name="Footer Placeholder 5">
            <a:extLst>
              <a:ext uri="{FF2B5EF4-FFF2-40B4-BE49-F238E27FC236}">
                <a16:creationId xmlns:a16="http://schemas.microsoft.com/office/drawing/2014/main" id="{8C902326-7E9A-459E-AF28-6FBD4ED22A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FA5265-CA89-42BF-81CB-5AD8B8B279D0}"/>
              </a:ext>
            </a:extLst>
          </p:cNvPr>
          <p:cNvSpPr>
            <a:spLocks noGrp="1"/>
          </p:cNvSpPr>
          <p:nvPr>
            <p:ph type="sldNum" sz="quarter" idx="12"/>
          </p:nvPr>
        </p:nvSpPr>
        <p:spPr/>
        <p:txBody>
          <a:bodyPr/>
          <a:lstStyle/>
          <a:p>
            <a:fld id="{3C9473B8-D7E1-44D5-8274-5DA97A0AA3DD}" type="slidenum">
              <a:rPr lang="en-US" smtClean="0"/>
              <a:t>‹#›</a:t>
            </a:fld>
            <a:endParaRPr lang="en-US"/>
          </a:p>
        </p:txBody>
      </p:sp>
    </p:spTree>
    <p:extLst>
      <p:ext uri="{BB962C8B-B14F-4D97-AF65-F5344CB8AC3E}">
        <p14:creationId xmlns:p14="http://schemas.microsoft.com/office/powerpoint/2010/main" val="2316064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8DBCFB-16E0-4309-8C12-52EFFB0EF3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43AC75-FE0B-4002-85AA-FF10DF135F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36235E-3E99-49C5-BAB1-18BB54FD44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3BC00D-352D-4681-8132-8CC5EB9D512D}" type="datetimeFigureOut">
              <a:rPr lang="en-US" smtClean="0"/>
              <a:t>8/24/2022</a:t>
            </a:fld>
            <a:endParaRPr lang="en-US"/>
          </a:p>
        </p:txBody>
      </p:sp>
      <p:sp>
        <p:nvSpPr>
          <p:cNvPr id="5" name="Footer Placeholder 4">
            <a:extLst>
              <a:ext uri="{FF2B5EF4-FFF2-40B4-BE49-F238E27FC236}">
                <a16:creationId xmlns:a16="http://schemas.microsoft.com/office/drawing/2014/main" id="{4F30E092-1D25-4707-A408-7C2BE392B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36276A-E17A-468A-AA25-EB49459D3D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9473B8-D7E1-44D5-8274-5DA97A0AA3DD}" type="slidenum">
              <a:rPr lang="en-US" smtClean="0"/>
              <a:t>‹#›</a:t>
            </a:fld>
            <a:endParaRPr lang="en-US"/>
          </a:p>
        </p:txBody>
      </p:sp>
    </p:spTree>
    <p:extLst>
      <p:ext uri="{BB962C8B-B14F-4D97-AF65-F5344CB8AC3E}">
        <p14:creationId xmlns:p14="http://schemas.microsoft.com/office/powerpoint/2010/main" val="203674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sv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32.svg"/><Relationship Id="rId5" Type="http://schemas.openxmlformats.org/officeDocument/2006/relationships/image" Target="../media/image3.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microsoft.com/office/2007/relationships/hdphoto" Target="../media/hdphoto2.wdp"/></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3850-EB13-40A1-B195-E7B9B024341F}"/>
              </a:ext>
            </a:extLst>
          </p:cNvPr>
          <p:cNvSpPr>
            <a:spLocks noGrp="1"/>
          </p:cNvSpPr>
          <p:nvPr>
            <p:ph type="ctrTitle"/>
          </p:nvPr>
        </p:nvSpPr>
        <p:spPr>
          <a:xfrm>
            <a:off x="1329677" y="3802421"/>
            <a:ext cx="9144000" cy="804866"/>
          </a:xfrm>
        </p:spPr>
        <p:txBody>
          <a:bodyPr>
            <a:normAutofit/>
          </a:bodyPr>
          <a:lstStyle/>
          <a:p>
            <a:r>
              <a:rPr lang="en-US" sz="4000" dirty="0"/>
              <a:t>Module 2: Backend - basics</a:t>
            </a:r>
          </a:p>
        </p:txBody>
      </p:sp>
      <p:pic>
        <p:nvPicPr>
          <p:cNvPr id="4" name="Picture 3">
            <a:extLst>
              <a:ext uri="{FF2B5EF4-FFF2-40B4-BE49-F238E27FC236}">
                <a16:creationId xmlns:a16="http://schemas.microsoft.com/office/drawing/2014/main" id="{4D9C9F3C-EBC7-4133-A8EF-E67DE227BFB8}"/>
              </a:ext>
            </a:extLst>
          </p:cNvPr>
          <p:cNvPicPr>
            <a:picLocks noChangeAspect="1"/>
          </p:cNvPicPr>
          <p:nvPr/>
        </p:nvPicPr>
        <p:blipFill>
          <a:blip r:embed="rId3"/>
          <a:stretch>
            <a:fillRect/>
          </a:stretch>
        </p:blipFill>
        <p:spPr>
          <a:xfrm>
            <a:off x="3547493" y="2809870"/>
            <a:ext cx="4875339" cy="738999"/>
          </a:xfrm>
          <a:prstGeom prst="rect">
            <a:avLst/>
          </a:prstGeom>
        </p:spPr>
      </p:pic>
      <p:pic>
        <p:nvPicPr>
          <p:cNvPr id="2050" name="Picture 2" descr="Campus">
            <a:extLst>
              <a:ext uri="{FF2B5EF4-FFF2-40B4-BE49-F238E27FC236}">
                <a16:creationId xmlns:a16="http://schemas.microsoft.com/office/drawing/2014/main" id="{CD501E43-3218-E223-3815-374892942046}"/>
              </a:ext>
            </a:extLst>
          </p:cNvPr>
          <p:cNvPicPr>
            <a:picLocks noChangeAspect="1" noChangeArrowheads="1"/>
          </p:cNvPicPr>
          <p:nvPr/>
        </p:nvPicPr>
        <p:blipFill>
          <a:blip r:embed="rId4">
            <a:duotone>
              <a:prstClr val="black"/>
              <a:srgbClr val="0A4565">
                <a:tint val="45000"/>
                <a:satMod val="400000"/>
              </a:srgbClr>
            </a:duotone>
            <a:alphaModFix/>
            <a:extLst>
              <a:ext uri="{BEBA8EAE-BF5A-486C-A8C5-ECC9F3942E4B}">
                <a14:imgProps xmlns:a14="http://schemas.microsoft.com/office/drawing/2010/main">
                  <a14:imgLayer r:embed="rId5">
                    <a14:imgEffect>
                      <a14:colorTemperature colorTemp="15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02272" y="330324"/>
            <a:ext cx="1557438" cy="540192"/>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E2E537FD-ED4F-3363-CF2C-9F7E30DE3CAB}"/>
              </a:ext>
            </a:extLst>
          </p:cNvPr>
          <p:cNvSpPr txBox="1">
            <a:spLocks/>
          </p:cNvSpPr>
          <p:nvPr/>
        </p:nvSpPr>
        <p:spPr>
          <a:xfrm>
            <a:off x="1674610" y="1714509"/>
            <a:ext cx="9144000" cy="804866"/>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Developing Business Applications with</a:t>
            </a:r>
          </a:p>
        </p:txBody>
      </p:sp>
    </p:spTree>
    <p:extLst>
      <p:ext uri="{BB962C8B-B14F-4D97-AF65-F5344CB8AC3E}">
        <p14:creationId xmlns:p14="http://schemas.microsoft.com/office/powerpoint/2010/main" val="3377704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D2D6FC-A895-7101-F189-5CB0DE8FB115}"/>
              </a:ext>
            </a:extLst>
          </p:cNvPr>
          <p:cNvSpPr txBox="1"/>
          <p:nvPr/>
        </p:nvSpPr>
        <p:spPr>
          <a:xfrm>
            <a:off x="2635955" y="187536"/>
            <a:ext cx="6920089" cy="646331"/>
          </a:xfrm>
          <a:prstGeom prst="rect">
            <a:avLst/>
          </a:prstGeom>
          <a:noFill/>
        </p:spPr>
        <p:txBody>
          <a:bodyPr wrap="square" rtlCol="0">
            <a:spAutoFit/>
          </a:bodyPr>
          <a:lstStyle/>
          <a:p>
            <a:pPr algn="ctr"/>
            <a:r>
              <a:rPr lang="en-US" sz="3600" dirty="0"/>
              <a:t>Time series services </a:t>
            </a:r>
          </a:p>
        </p:txBody>
      </p:sp>
      <p:pic>
        <p:nvPicPr>
          <p:cNvPr id="6" name="Picture 5">
            <a:extLst>
              <a:ext uri="{FF2B5EF4-FFF2-40B4-BE49-F238E27FC236}">
                <a16:creationId xmlns:a16="http://schemas.microsoft.com/office/drawing/2014/main" id="{85CA5B1B-0C3B-BB78-AA29-C8A6B967235B}"/>
              </a:ext>
            </a:extLst>
          </p:cNvPr>
          <p:cNvPicPr>
            <a:picLocks noChangeAspect="1"/>
          </p:cNvPicPr>
          <p:nvPr/>
        </p:nvPicPr>
        <p:blipFill>
          <a:blip r:embed="rId3"/>
          <a:stretch>
            <a:fillRect/>
          </a:stretch>
        </p:blipFill>
        <p:spPr>
          <a:xfrm>
            <a:off x="1246984" y="1195172"/>
            <a:ext cx="9923809" cy="5009524"/>
          </a:xfrm>
          <a:prstGeom prst="rect">
            <a:avLst/>
          </a:prstGeom>
        </p:spPr>
      </p:pic>
    </p:spTree>
    <p:extLst>
      <p:ext uri="{BB962C8B-B14F-4D97-AF65-F5344CB8AC3E}">
        <p14:creationId xmlns:p14="http://schemas.microsoft.com/office/powerpoint/2010/main" val="2644875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8D367D-8373-3991-1FE1-07D7E1C5371E}"/>
              </a:ext>
            </a:extLst>
          </p:cNvPr>
          <p:cNvSpPr txBox="1"/>
          <p:nvPr/>
        </p:nvSpPr>
        <p:spPr>
          <a:xfrm>
            <a:off x="2635955" y="187536"/>
            <a:ext cx="6920089" cy="646331"/>
          </a:xfrm>
          <a:prstGeom prst="rect">
            <a:avLst/>
          </a:prstGeom>
          <a:noFill/>
        </p:spPr>
        <p:txBody>
          <a:bodyPr wrap="square" rtlCol="0">
            <a:spAutoFit/>
          </a:bodyPr>
          <a:lstStyle/>
          <a:p>
            <a:pPr algn="ctr"/>
            <a:r>
              <a:rPr lang="en-US" sz="3600" dirty="0"/>
              <a:t>Time series services</a:t>
            </a:r>
          </a:p>
        </p:txBody>
      </p:sp>
      <p:pic>
        <p:nvPicPr>
          <p:cNvPr id="6" name="Picture 5">
            <a:extLst>
              <a:ext uri="{FF2B5EF4-FFF2-40B4-BE49-F238E27FC236}">
                <a16:creationId xmlns:a16="http://schemas.microsoft.com/office/drawing/2014/main" id="{74F4AFA6-3ACC-F868-999B-5830CEBE4862}"/>
              </a:ext>
            </a:extLst>
          </p:cNvPr>
          <p:cNvPicPr>
            <a:picLocks noChangeAspect="1"/>
          </p:cNvPicPr>
          <p:nvPr/>
        </p:nvPicPr>
        <p:blipFill>
          <a:blip r:embed="rId3"/>
          <a:stretch>
            <a:fillRect/>
          </a:stretch>
        </p:blipFill>
        <p:spPr>
          <a:xfrm>
            <a:off x="0" y="1039247"/>
            <a:ext cx="12192000" cy="5080720"/>
          </a:xfrm>
          <a:prstGeom prst="rect">
            <a:avLst/>
          </a:prstGeom>
        </p:spPr>
      </p:pic>
      <p:sp>
        <p:nvSpPr>
          <p:cNvPr id="7" name="Arrow: Up 6">
            <a:extLst>
              <a:ext uri="{FF2B5EF4-FFF2-40B4-BE49-F238E27FC236}">
                <a16:creationId xmlns:a16="http://schemas.microsoft.com/office/drawing/2014/main" id="{B728BE79-2B41-9E31-4374-184D200ABEBA}"/>
              </a:ext>
            </a:extLst>
          </p:cNvPr>
          <p:cNvSpPr/>
          <p:nvPr/>
        </p:nvSpPr>
        <p:spPr>
          <a:xfrm>
            <a:off x="8432798" y="673755"/>
            <a:ext cx="1083734" cy="5794778"/>
          </a:xfrm>
          <a:prstGeom prst="upArrow">
            <a:avLst/>
          </a:prstGeom>
          <a:solidFill>
            <a:srgbClr val="FF00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A6FB4CD-9EA2-6BB7-34E8-3564128E06DC}"/>
              </a:ext>
            </a:extLst>
          </p:cNvPr>
          <p:cNvSpPr txBox="1"/>
          <p:nvPr/>
        </p:nvSpPr>
        <p:spPr>
          <a:xfrm>
            <a:off x="9234311" y="536447"/>
            <a:ext cx="2619435" cy="400110"/>
          </a:xfrm>
          <a:prstGeom prst="rect">
            <a:avLst/>
          </a:prstGeom>
          <a:noFill/>
        </p:spPr>
        <p:txBody>
          <a:bodyPr wrap="none" rtlCol="0">
            <a:spAutoFit/>
          </a:bodyPr>
          <a:lstStyle/>
          <a:p>
            <a:r>
              <a:rPr lang="en-US" sz="2000" dirty="0">
                <a:solidFill>
                  <a:srgbClr val="FF0000"/>
                </a:solidFill>
              </a:rPr>
              <a:t>Increasing functionality</a:t>
            </a:r>
          </a:p>
        </p:txBody>
      </p:sp>
    </p:spTree>
    <p:extLst>
      <p:ext uri="{BB962C8B-B14F-4D97-AF65-F5344CB8AC3E}">
        <p14:creationId xmlns:p14="http://schemas.microsoft.com/office/powerpoint/2010/main" val="184663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95C7AD-28A6-6FFA-F6A5-977AB6EDBB6E}"/>
              </a:ext>
            </a:extLst>
          </p:cNvPr>
          <p:cNvSpPr txBox="1"/>
          <p:nvPr/>
        </p:nvSpPr>
        <p:spPr>
          <a:xfrm>
            <a:off x="3347085" y="3044279"/>
            <a:ext cx="5497830" cy="769441"/>
          </a:xfrm>
          <a:prstGeom prst="rect">
            <a:avLst/>
          </a:prstGeom>
          <a:noFill/>
        </p:spPr>
        <p:txBody>
          <a:bodyPr wrap="square" rtlCol="0">
            <a:spAutoFit/>
          </a:bodyPr>
          <a:lstStyle/>
          <a:p>
            <a:pPr algn="ctr"/>
            <a:r>
              <a:rPr lang="en-US" sz="4400" dirty="0"/>
              <a:t>Plugins &amp; Providers</a:t>
            </a:r>
          </a:p>
        </p:txBody>
      </p:sp>
      <p:pic>
        <p:nvPicPr>
          <p:cNvPr id="3" name="Picture 4" descr="Agenda - letters written in beautiful boxes on white background Stock  Illustration | Adobe Stock">
            <a:extLst>
              <a:ext uri="{FF2B5EF4-FFF2-40B4-BE49-F238E27FC236}">
                <a16:creationId xmlns:a16="http://schemas.microsoft.com/office/drawing/2014/main" id="{DDAD18AC-8D26-D9E1-B571-A17ADBFD206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580180" y="259964"/>
            <a:ext cx="2182902" cy="899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35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D86EE36-BA28-9345-2A8C-87ABABB8CFB4}"/>
              </a:ext>
            </a:extLst>
          </p:cNvPr>
          <p:cNvPicPr>
            <a:picLocks noChangeAspect="1"/>
          </p:cNvPicPr>
          <p:nvPr/>
        </p:nvPicPr>
        <p:blipFill>
          <a:blip r:embed="rId2"/>
          <a:stretch>
            <a:fillRect/>
          </a:stretch>
        </p:blipFill>
        <p:spPr>
          <a:xfrm>
            <a:off x="940356" y="2423160"/>
            <a:ext cx="9429750" cy="2011680"/>
          </a:xfrm>
          <a:prstGeom prst="rect">
            <a:avLst/>
          </a:prstGeom>
        </p:spPr>
      </p:pic>
    </p:spTree>
    <p:extLst>
      <p:ext uri="{BB962C8B-B14F-4D97-AF65-F5344CB8AC3E}">
        <p14:creationId xmlns:p14="http://schemas.microsoft.com/office/powerpoint/2010/main" val="543827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546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95C7AD-28A6-6FFA-F6A5-977AB6EDBB6E}"/>
              </a:ext>
            </a:extLst>
          </p:cNvPr>
          <p:cNvSpPr txBox="1"/>
          <p:nvPr/>
        </p:nvSpPr>
        <p:spPr>
          <a:xfrm>
            <a:off x="3347085" y="3044279"/>
            <a:ext cx="5497830" cy="769441"/>
          </a:xfrm>
          <a:prstGeom prst="rect">
            <a:avLst/>
          </a:prstGeom>
          <a:noFill/>
        </p:spPr>
        <p:txBody>
          <a:bodyPr wrap="square" rtlCol="0">
            <a:spAutoFit/>
          </a:bodyPr>
          <a:lstStyle/>
          <a:p>
            <a:pPr algn="ctr"/>
            <a:r>
              <a:rPr lang="en-US" sz="4400" dirty="0"/>
              <a:t>Service Configuration</a:t>
            </a:r>
          </a:p>
        </p:txBody>
      </p:sp>
      <p:pic>
        <p:nvPicPr>
          <p:cNvPr id="3" name="Picture 4" descr="Agenda - letters written in beautiful boxes on white background Stock  Illustration | Adobe Stock">
            <a:extLst>
              <a:ext uri="{FF2B5EF4-FFF2-40B4-BE49-F238E27FC236}">
                <a16:creationId xmlns:a16="http://schemas.microsoft.com/office/drawing/2014/main" id="{190B1203-4944-01C6-82D8-91AB309469C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580180" y="259964"/>
            <a:ext cx="2182902" cy="899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340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55FC8C-C151-C972-85C1-0A121493579D}"/>
              </a:ext>
            </a:extLst>
          </p:cNvPr>
          <p:cNvSpPr txBox="1"/>
          <p:nvPr/>
        </p:nvSpPr>
        <p:spPr>
          <a:xfrm>
            <a:off x="3370726" y="904560"/>
            <a:ext cx="4613638" cy="646331"/>
          </a:xfrm>
          <a:prstGeom prst="rect">
            <a:avLst/>
          </a:prstGeom>
          <a:noFill/>
        </p:spPr>
        <p:txBody>
          <a:bodyPr wrap="square" rtlCol="0">
            <a:spAutoFit/>
          </a:bodyPr>
          <a:lstStyle/>
          <a:p>
            <a:pPr algn="ctr"/>
            <a:r>
              <a:rPr lang="en-US" sz="3600" dirty="0"/>
              <a:t>Dependency Injection</a:t>
            </a:r>
          </a:p>
        </p:txBody>
      </p:sp>
      <p:pic>
        <p:nvPicPr>
          <p:cNvPr id="9" name="Picture 8">
            <a:extLst>
              <a:ext uri="{FF2B5EF4-FFF2-40B4-BE49-F238E27FC236}">
                <a16:creationId xmlns:a16="http://schemas.microsoft.com/office/drawing/2014/main" id="{2EF8D641-F935-7F76-A0FB-24E0E8C0C51C}"/>
              </a:ext>
            </a:extLst>
          </p:cNvPr>
          <p:cNvPicPr>
            <a:picLocks noChangeAspect="1"/>
          </p:cNvPicPr>
          <p:nvPr/>
        </p:nvPicPr>
        <p:blipFill>
          <a:blip r:embed="rId3"/>
          <a:stretch>
            <a:fillRect/>
          </a:stretch>
        </p:blipFill>
        <p:spPr>
          <a:xfrm>
            <a:off x="485422" y="1686100"/>
            <a:ext cx="10747022" cy="4027281"/>
          </a:xfrm>
          <a:prstGeom prst="rect">
            <a:avLst/>
          </a:prstGeom>
        </p:spPr>
      </p:pic>
    </p:spTree>
    <p:extLst>
      <p:ext uri="{BB962C8B-B14F-4D97-AF65-F5344CB8AC3E}">
        <p14:creationId xmlns:p14="http://schemas.microsoft.com/office/powerpoint/2010/main" val="229231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4">
            <a:extLst>
              <a:ext uri="{FF2B5EF4-FFF2-40B4-BE49-F238E27FC236}">
                <a16:creationId xmlns:a16="http://schemas.microsoft.com/office/drawing/2014/main" id="{27A5087C-8444-26A0-AC3D-60DC033DF315}"/>
              </a:ext>
            </a:extLst>
          </p:cNvPr>
          <p:cNvSpPr>
            <a:spLocks noChangeArrowheads="1"/>
          </p:cNvSpPr>
          <p:nvPr/>
        </p:nvSpPr>
        <p:spPr bwMode="auto">
          <a:xfrm rot="19868996">
            <a:off x="646535" y="1187595"/>
            <a:ext cx="1908699" cy="576040"/>
          </a:xfrm>
          <a:prstGeom prst="roundRect">
            <a:avLst>
              <a:gd name="adj" fmla="val 16667"/>
            </a:avLst>
          </a:prstGeom>
          <a:noFill/>
          <a:ln w="92075">
            <a:solidFill>
              <a:srgbClr val="9900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sz="2000" b="1" dirty="0">
                <a:solidFill>
                  <a:srgbClr val="990033"/>
                </a:solidFill>
              </a:rPr>
              <a:t>YOUR CODE</a:t>
            </a:r>
            <a:endParaRPr lang="en-GB" altLang="en-US" sz="3600" b="1" dirty="0">
              <a:solidFill>
                <a:srgbClr val="990033"/>
              </a:solidFill>
            </a:endParaRPr>
          </a:p>
        </p:txBody>
      </p:sp>
      <p:pic>
        <p:nvPicPr>
          <p:cNvPr id="16" name="Picture 5" descr="stamp-effects3">
            <a:extLst>
              <a:ext uri="{FF2B5EF4-FFF2-40B4-BE49-F238E27FC236}">
                <a16:creationId xmlns:a16="http://schemas.microsoft.com/office/drawing/2014/main" id="{151C861C-8C96-2D99-F540-3CA0E6BFF0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868996">
            <a:off x="522248" y="1005045"/>
            <a:ext cx="2139519" cy="922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TextBox 2">
            <a:extLst>
              <a:ext uri="{FF2B5EF4-FFF2-40B4-BE49-F238E27FC236}">
                <a16:creationId xmlns:a16="http://schemas.microsoft.com/office/drawing/2014/main" id="{026B9948-AE14-83A2-AC0B-E876729B9E35}"/>
              </a:ext>
            </a:extLst>
          </p:cNvPr>
          <p:cNvSpPr txBox="1"/>
          <p:nvPr/>
        </p:nvSpPr>
        <p:spPr>
          <a:xfrm>
            <a:off x="3551030" y="943197"/>
            <a:ext cx="4613638" cy="646331"/>
          </a:xfrm>
          <a:prstGeom prst="rect">
            <a:avLst/>
          </a:prstGeom>
          <a:noFill/>
        </p:spPr>
        <p:txBody>
          <a:bodyPr wrap="square" rtlCol="0">
            <a:spAutoFit/>
          </a:bodyPr>
          <a:lstStyle/>
          <a:p>
            <a:pPr algn="ctr"/>
            <a:r>
              <a:rPr lang="en-US" sz="3600" dirty="0"/>
              <a:t>Service Composition</a:t>
            </a:r>
          </a:p>
        </p:txBody>
      </p:sp>
      <p:pic>
        <p:nvPicPr>
          <p:cNvPr id="9" name="Picture 8">
            <a:extLst>
              <a:ext uri="{FF2B5EF4-FFF2-40B4-BE49-F238E27FC236}">
                <a16:creationId xmlns:a16="http://schemas.microsoft.com/office/drawing/2014/main" id="{0C3B569B-3AD1-3CBE-BD67-B7E3BD4DAFE0}"/>
              </a:ext>
            </a:extLst>
          </p:cNvPr>
          <p:cNvPicPr>
            <a:picLocks noChangeAspect="1"/>
          </p:cNvPicPr>
          <p:nvPr/>
        </p:nvPicPr>
        <p:blipFill>
          <a:blip r:embed="rId4"/>
          <a:stretch>
            <a:fillRect/>
          </a:stretch>
        </p:blipFill>
        <p:spPr>
          <a:xfrm>
            <a:off x="791641" y="2112482"/>
            <a:ext cx="10608717" cy="2934068"/>
          </a:xfrm>
          <a:prstGeom prst="rect">
            <a:avLst/>
          </a:prstGeom>
        </p:spPr>
      </p:pic>
      <p:sp>
        <p:nvSpPr>
          <p:cNvPr id="12" name="Rectangle 11">
            <a:extLst>
              <a:ext uri="{FF2B5EF4-FFF2-40B4-BE49-F238E27FC236}">
                <a16:creationId xmlns:a16="http://schemas.microsoft.com/office/drawing/2014/main" id="{148FC5ED-245D-534B-DA53-0789733897A9}"/>
              </a:ext>
            </a:extLst>
          </p:cNvPr>
          <p:cNvSpPr/>
          <p:nvPr/>
        </p:nvSpPr>
        <p:spPr>
          <a:xfrm>
            <a:off x="1609341" y="3838222"/>
            <a:ext cx="5107548" cy="282221"/>
          </a:xfrm>
          <a:prstGeom prst="rect">
            <a:avLst/>
          </a:prstGeom>
          <a:noFill/>
          <a:ln w="44450">
            <a:solidFill>
              <a:srgbClr val="FF000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E4B7490-DF20-DFFC-91B9-DE21342DD47B}"/>
              </a:ext>
            </a:extLst>
          </p:cNvPr>
          <p:cNvSpPr/>
          <p:nvPr/>
        </p:nvSpPr>
        <p:spPr>
          <a:xfrm>
            <a:off x="1609341" y="3602094"/>
            <a:ext cx="5491370" cy="282221"/>
          </a:xfrm>
          <a:prstGeom prst="rect">
            <a:avLst/>
          </a:prstGeom>
          <a:noFill/>
          <a:ln w="44450">
            <a:solidFill>
              <a:srgbClr val="FF000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775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14"/>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2" grpId="0" animBg="1"/>
      <p:bldP spid="14" grpId="0" animBg="1"/>
      <p:bldP spid="14"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6B9948-AE14-83A2-AC0B-E876729B9E35}"/>
              </a:ext>
            </a:extLst>
          </p:cNvPr>
          <p:cNvSpPr txBox="1"/>
          <p:nvPr/>
        </p:nvSpPr>
        <p:spPr>
          <a:xfrm>
            <a:off x="3551030" y="943197"/>
            <a:ext cx="4613638" cy="646331"/>
          </a:xfrm>
          <a:prstGeom prst="rect">
            <a:avLst/>
          </a:prstGeom>
          <a:noFill/>
        </p:spPr>
        <p:txBody>
          <a:bodyPr wrap="square" rtlCol="0">
            <a:spAutoFit/>
          </a:bodyPr>
          <a:lstStyle/>
          <a:p>
            <a:pPr algn="ctr"/>
            <a:r>
              <a:rPr lang="en-US" sz="3600" dirty="0"/>
              <a:t>Connections</a:t>
            </a:r>
          </a:p>
        </p:txBody>
      </p:sp>
      <p:pic>
        <p:nvPicPr>
          <p:cNvPr id="5122" name="Picture 2">
            <a:extLst>
              <a:ext uri="{FF2B5EF4-FFF2-40B4-BE49-F238E27FC236}">
                <a16:creationId xmlns:a16="http://schemas.microsoft.com/office/drawing/2014/main" id="{A84CD279-5B46-89F3-F411-CA7FE9AB22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6841" y="3090931"/>
            <a:ext cx="8203428" cy="73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995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6B9948-AE14-83A2-AC0B-E876729B9E35}"/>
              </a:ext>
            </a:extLst>
          </p:cNvPr>
          <p:cNvSpPr txBox="1"/>
          <p:nvPr/>
        </p:nvSpPr>
        <p:spPr>
          <a:xfrm>
            <a:off x="2544799" y="723832"/>
            <a:ext cx="7102402" cy="646331"/>
          </a:xfrm>
          <a:prstGeom prst="rect">
            <a:avLst/>
          </a:prstGeom>
          <a:noFill/>
        </p:spPr>
        <p:txBody>
          <a:bodyPr wrap="square" rtlCol="0">
            <a:spAutoFit/>
          </a:bodyPr>
          <a:lstStyle/>
          <a:p>
            <a:pPr algn="ctr"/>
            <a:r>
              <a:rPr lang="en-US" sz="3600" dirty="0"/>
              <a:t>Registering Connections</a:t>
            </a:r>
          </a:p>
        </p:txBody>
      </p:sp>
      <p:pic>
        <p:nvPicPr>
          <p:cNvPr id="4" name="Picture 3">
            <a:extLst>
              <a:ext uri="{FF2B5EF4-FFF2-40B4-BE49-F238E27FC236}">
                <a16:creationId xmlns:a16="http://schemas.microsoft.com/office/drawing/2014/main" id="{ABA3DF15-FF3C-43B3-6F6C-5A00F793F908}"/>
              </a:ext>
            </a:extLst>
          </p:cNvPr>
          <p:cNvPicPr>
            <a:picLocks noChangeAspect="1"/>
          </p:cNvPicPr>
          <p:nvPr/>
        </p:nvPicPr>
        <p:blipFill>
          <a:blip r:embed="rId3"/>
          <a:stretch>
            <a:fillRect/>
          </a:stretch>
        </p:blipFill>
        <p:spPr>
          <a:xfrm>
            <a:off x="637822" y="1978862"/>
            <a:ext cx="10916356" cy="3243717"/>
          </a:xfrm>
          <a:prstGeom prst="rect">
            <a:avLst/>
          </a:prstGeom>
        </p:spPr>
      </p:pic>
      <p:sp>
        <p:nvSpPr>
          <p:cNvPr id="8" name="Rectangle 7">
            <a:extLst>
              <a:ext uri="{FF2B5EF4-FFF2-40B4-BE49-F238E27FC236}">
                <a16:creationId xmlns:a16="http://schemas.microsoft.com/office/drawing/2014/main" id="{5A9431A0-96F2-4120-6B68-B32C4668D7D7}"/>
              </a:ext>
            </a:extLst>
          </p:cNvPr>
          <p:cNvSpPr/>
          <p:nvPr/>
        </p:nvSpPr>
        <p:spPr>
          <a:xfrm>
            <a:off x="1417430" y="4008494"/>
            <a:ext cx="4678570" cy="282221"/>
          </a:xfrm>
          <a:prstGeom prst="rect">
            <a:avLst/>
          </a:prstGeom>
          <a:noFill/>
          <a:ln w="44450">
            <a:solidFill>
              <a:srgbClr val="FF000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utoShape 4">
            <a:extLst>
              <a:ext uri="{FF2B5EF4-FFF2-40B4-BE49-F238E27FC236}">
                <a16:creationId xmlns:a16="http://schemas.microsoft.com/office/drawing/2014/main" id="{554C9CB7-161B-891B-5E5F-BB175CBF3C49}"/>
              </a:ext>
            </a:extLst>
          </p:cNvPr>
          <p:cNvSpPr>
            <a:spLocks noChangeArrowheads="1"/>
          </p:cNvSpPr>
          <p:nvPr/>
        </p:nvSpPr>
        <p:spPr bwMode="auto">
          <a:xfrm rot="19868996">
            <a:off x="646535" y="1187595"/>
            <a:ext cx="1908699" cy="576040"/>
          </a:xfrm>
          <a:prstGeom prst="roundRect">
            <a:avLst>
              <a:gd name="adj" fmla="val 16667"/>
            </a:avLst>
          </a:prstGeom>
          <a:noFill/>
          <a:ln w="92075">
            <a:solidFill>
              <a:srgbClr val="9900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sz="2000" b="1" dirty="0">
                <a:solidFill>
                  <a:srgbClr val="990033"/>
                </a:solidFill>
              </a:rPr>
              <a:t>YOUR CODE</a:t>
            </a:r>
            <a:endParaRPr lang="en-GB" altLang="en-US" sz="3600" b="1" dirty="0">
              <a:solidFill>
                <a:srgbClr val="990033"/>
              </a:solidFill>
            </a:endParaRPr>
          </a:p>
        </p:txBody>
      </p:sp>
      <p:pic>
        <p:nvPicPr>
          <p:cNvPr id="20" name="Picture 5" descr="stamp-effects3">
            <a:extLst>
              <a:ext uri="{FF2B5EF4-FFF2-40B4-BE49-F238E27FC236}">
                <a16:creationId xmlns:a16="http://schemas.microsoft.com/office/drawing/2014/main" id="{DFA64B03-A684-2A89-4A6D-6FD34A0AA0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868996">
            <a:off x="522248" y="1005045"/>
            <a:ext cx="2139519" cy="922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53713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Hexagon 32">
            <a:extLst>
              <a:ext uri="{FF2B5EF4-FFF2-40B4-BE49-F238E27FC236}">
                <a16:creationId xmlns:a16="http://schemas.microsoft.com/office/drawing/2014/main" id="{6B861DC0-D7AB-40A8-84F7-C91AE432A3EA}"/>
              </a:ext>
            </a:extLst>
          </p:cNvPr>
          <p:cNvSpPr/>
          <p:nvPr/>
        </p:nvSpPr>
        <p:spPr>
          <a:xfrm>
            <a:off x="9516007" y="2793529"/>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Job</a:t>
            </a:r>
          </a:p>
          <a:p>
            <a:pPr algn="ctr"/>
            <a:r>
              <a:rPr lang="en-US" dirty="0"/>
              <a:t>Host(s)</a:t>
            </a:r>
          </a:p>
        </p:txBody>
      </p:sp>
      <p:sp>
        <p:nvSpPr>
          <p:cNvPr id="32" name="Hexagon 31">
            <a:extLst>
              <a:ext uri="{FF2B5EF4-FFF2-40B4-BE49-F238E27FC236}">
                <a16:creationId xmlns:a16="http://schemas.microsoft.com/office/drawing/2014/main" id="{DF1C5BA5-91BF-4810-9871-95648B9EC31B}"/>
              </a:ext>
            </a:extLst>
          </p:cNvPr>
          <p:cNvSpPr/>
          <p:nvPr/>
        </p:nvSpPr>
        <p:spPr>
          <a:xfrm>
            <a:off x="9363607" y="2641129"/>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Job</a:t>
            </a:r>
          </a:p>
          <a:p>
            <a:pPr algn="ctr"/>
            <a:r>
              <a:rPr lang="en-US" dirty="0"/>
              <a:t>Host(s)</a:t>
            </a:r>
          </a:p>
        </p:txBody>
      </p:sp>
      <p:sp>
        <p:nvSpPr>
          <p:cNvPr id="2" name="Hexagon 1">
            <a:extLst>
              <a:ext uri="{FF2B5EF4-FFF2-40B4-BE49-F238E27FC236}">
                <a16:creationId xmlns:a16="http://schemas.microsoft.com/office/drawing/2014/main" id="{A031FB85-CE8A-4F94-93BB-A5E02875F809}"/>
              </a:ext>
            </a:extLst>
          </p:cNvPr>
          <p:cNvSpPr/>
          <p:nvPr/>
        </p:nvSpPr>
        <p:spPr>
          <a:xfrm>
            <a:off x="1249415" y="2590326"/>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Authorization</a:t>
            </a:r>
          </a:p>
          <a:p>
            <a:pPr algn="ctr"/>
            <a:r>
              <a:rPr lang="en-US" dirty="0"/>
              <a:t>Server</a:t>
            </a:r>
          </a:p>
        </p:txBody>
      </p:sp>
      <p:sp>
        <p:nvSpPr>
          <p:cNvPr id="4" name="Hexagon 3">
            <a:extLst>
              <a:ext uri="{FF2B5EF4-FFF2-40B4-BE49-F238E27FC236}">
                <a16:creationId xmlns:a16="http://schemas.microsoft.com/office/drawing/2014/main" id="{A63CA15E-0224-40D8-86D7-5F735740BC7E}"/>
              </a:ext>
            </a:extLst>
          </p:cNvPr>
          <p:cNvSpPr/>
          <p:nvPr/>
        </p:nvSpPr>
        <p:spPr>
          <a:xfrm>
            <a:off x="3828379" y="2590326"/>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a:t>
            </a:r>
          </a:p>
          <a:p>
            <a:pPr algn="ctr"/>
            <a:r>
              <a:rPr lang="en-US" dirty="0"/>
              <a:t>Server</a:t>
            </a:r>
          </a:p>
        </p:txBody>
      </p:sp>
      <p:sp>
        <p:nvSpPr>
          <p:cNvPr id="5" name="Rectangle 4">
            <a:extLst>
              <a:ext uri="{FF2B5EF4-FFF2-40B4-BE49-F238E27FC236}">
                <a16:creationId xmlns:a16="http://schemas.microsoft.com/office/drawing/2014/main" id="{3007271D-1CB4-4B81-B3EB-1ADAEA050AD4}"/>
              </a:ext>
            </a:extLst>
          </p:cNvPr>
          <p:cNvSpPr/>
          <p:nvPr/>
        </p:nvSpPr>
        <p:spPr>
          <a:xfrm>
            <a:off x="2857125" y="598881"/>
            <a:ext cx="1491449" cy="8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pic>
        <p:nvPicPr>
          <p:cNvPr id="6" name="Graphic 5" descr="User">
            <a:extLst>
              <a:ext uri="{FF2B5EF4-FFF2-40B4-BE49-F238E27FC236}">
                <a16:creationId xmlns:a16="http://schemas.microsoft.com/office/drawing/2014/main" id="{4E835316-6967-4855-BD9B-641245368F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46879" y="66558"/>
            <a:ext cx="511939" cy="511939"/>
          </a:xfrm>
          <a:prstGeom prst="rect">
            <a:avLst/>
          </a:prstGeom>
        </p:spPr>
      </p:pic>
      <p:sp>
        <p:nvSpPr>
          <p:cNvPr id="7" name="Hexagon 6">
            <a:extLst>
              <a:ext uri="{FF2B5EF4-FFF2-40B4-BE49-F238E27FC236}">
                <a16:creationId xmlns:a16="http://schemas.microsoft.com/office/drawing/2014/main" id="{DFBE01BF-F36D-4682-8EA9-4DC077D1CFAA}"/>
              </a:ext>
            </a:extLst>
          </p:cNvPr>
          <p:cNvSpPr/>
          <p:nvPr/>
        </p:nvSpPr>
        <p:spPr>
          <a:xfrm>
            <a:off x="6519793" y="2590325"/>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Job</a:t>
            </a:r>
          </a:p>
          <a:p>
            <a:pPr algn="ctr"/>
            <a:r>
              <a:rPr lang="en-US" dirty="0"/>
              <a:t>Orchestrator</a:t>
            </a:r>
          </a:p>
        </p:txBody>
      </p:sp>
      <p:sp>
        <p:nvSpPr>
          <p:cNvPr id="16" name="Cloud 15">
            <a:extLst>
              <a:ext uri="{FF2B5EF4-FFF2-40B4-BE49-F238E27FC236}">
                <a16:creationId xmlns:a16="http://schemas.microsoft.com/office/drawing/2014/main" id="{3E1DB92C-1EA6-42F6-9871-363E36BB4CB1}"/>
              </a:ext>
            </a:extLst>
          </p:cNvPr>
          <p:cNvSpPr/>
          <p:nvPr/>
        </p:nvSpPr>
        <p:spPr>
          <a:xfrm>
            <a:off x="6519793" y="5126665"/>
            <a:ext cx="2691414" cy="942109"/>
          </a:xfrm>
          <a:prstGeom prst="clou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a-DK" dirty="0"/>
              <a:t>MIKE Cloud</a:t>
            </a:r>
          </a:p>
          <a:p>
            <a:pPr algn="ctr"/>
            <a:r>
              <a:rPr lang="da-DK" dirty="0"/>
              <a:t>Services</a:t>
            </a:r>
            <a:endParaRPr lang="en-US" dirty="0"/>
          </a:p>
        </p:txBody>
      </p:sp>
      <p:sp>
        <p:nvSpPr>
          <p:cNvPr id="31" name="Hexagon 30">
            <a:extLst>
              <a:ext uri="{FF2B5EF4-FFF2-40B4-BE49-F238E27FC236}">
                <a16:creationId xmlns:a16="http://schemas.microsoft.com/office/drawing/2014/main" id="{D606B5F7-D31D-4495-9413-2BE80B39CF10}"/>
              </a:ext>
            </a:extLst>
          </p:cNvPr>
          <p:cNvSpPr/>
          <p:nvPr/>
        </p:nvSpPr>
        <p:spPr>
          <a:xfrm>
            <a:off x="9211207" y="2488729"/>
            <a:ext cx="2183907" cy="1154097"/>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Job</a:t>
            </a:r>
          </a:p>
          <a:p>
            <a:pPr algn="ctr"/>
            <a:r>
              <a:rPr lang="en-US" dirty="0"/>
              <a:t>Host(s)</a:t>
            </a:r>
          </a:p>
        </p:txBody>
      </p:sp>
      <p:sp>
        <p:nvSpPr>
          <p:cNvPr id="17" name="TextBox 16">
            <a:extLst>
              <a:ext uri="{FF2B5EF4-FFF2-40B4-BE49-F238E27FC236}">
                <a16:creationId xmlns:a16="http://schemas.microsoft.com/office/drawing/2014/main" id="{E9B9D834-4803-4F5A-B332-7FC09DAE4BF8}"/>
              </a:ext>
            </a:extLst>
          </p:cNvPr>
          <p:cNvSpPr txBox="1"/>
          <p:nvPr/>
        </p:nvSpPr>
        <p:spPr>
          <a:xfrm>
            <a:off x="279906" y="1721481"/>
            <a:ext cx="2061462" cy="369332"/>
          </a:xfrm>
          <a:prstGeom prst="rect">
            <a:avLst/>
          </a:prstGeom>
          <a:noFill/>
        </p:spPr>
        <p:txBody>
          <a:bodyPr wrap="none" rtlCol="0">
            <a:spAutoFit/>
          </a:bodyPr>
          <a:lstStyle/>
          <a:p>
            <a:r>
              <a:rPr lang="en-US" dirty="0"/>
              <a:t>Application Services</a:t>
            </a:r>
          </a:p>
        </p:txBody>
      </p:sp>
      <p:sp>
        <p:nvSpPr>
          <p:cNvPr id="18" name="TextBox 17">
            <a:extLst>
              <a:ext uri="{FF2B5EF4-FFF2-40B4-BE49-F238E27FC236}">
                <a16:creationId xmlns:a16="http://schemas.microsoft.com/office/drawing/2014/main" id="{AB559BFE-8A7A-4265-ACFC-E063FD565701}"/>
              </a:ext>
            </a:extLst>
          </p:cNvPr>
          <p:cNvSpPr txBox="1"/>
          <p:nvPr/>
        </p:nvSpPr>
        <p:spPr>
          <a:xfrm>
            <a:off x="277277" y="4597408"/>
            <a:ext cx="3241208" cy="369332"/>
          </a:xfrm>
          <a:prstGeom prst="rect">
            <a:avLst/>
          </a:prstGeom>
          <a:noFill/>
        </p:spPr>
        <p:txBody>
          <a:bodyPr wrap="square" rtlCol="0">
            <a:spAutoFit/>
          </a:bodyPr>
          <a:lstStyle/>
          <a:p>
            <a:r>
              <a:rPr lang="en-US" dirty="0"/>
              <a:t>Infrastructure Services</a:t>
            </a:r>
          </a:p>
        </p:txBody>
      </p:sp>
      <p:pic>
        <p:nvPicPr>
          <p:cNvPr id="1048" name="Picture 24" descr="execution Icon - Download execution Icon 3968542 | Noun Project">
            <a:extLst>
              <a:ext uri="{FF2B5EF4-FFF2-40B4-BE49-F238E27FC236}">
                <a16:creationId xmlns:a16="http://schemas.microsoft.com/office/drawing/2014/main" id="{BA943559-E54F-4276-A171-8DDCA6FED754}"/>
              </a:ext>
            </a:extLst>
          </p:cNvPr>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0712462" y="3150618"/>
            <a:ext cx="414350" cy="414350"/>
          </a:xfrm>
          <a:prstGeom prst="rect">
            <a:avLst/>
          </a:prstGeom>
          <a:noFill/>
          <a:extLst>
            <a:ext uri="{909E8E84-426E-40DD-AFC4-6F175D3DCCD1}">
              <a14:hiddenFill xmlns:a14="http://schemas.microsoft.com/office/drawing/2010/main">
                <a:solidFill>
                  <a:srgbClr val="FFFFFF"/>
                </a:solidFill>
              </a14:hiddenFill>
            </a:ext>
          </a:extLst>
        </p:spPr>
      </p:pic>
      <p:sp>
        <p:nvSpPr>
          <p:cNvPr id="38" name="Cloud 37">
            <a:extLst>
              <a:ext uri="{FF2B5EF4-FFF2-40B4-BE49-F238E27FC236}">
                <a16:creationId xmlns:a16="http://schemas.microsoft.com/office/drawing/2014/main" id="{69E5CFCB-AA52-47FD-9A8F-ACC0697DB7E3}"/>
              </a:ext>
            </a:extLst>
          </p:cNvPr>
          <p:cNvSpPr/>
          <p:nvPr/>
        </p:nvSpPr>
        <p:spPr>
          <a:xfrm>
            <a:off x="2283477" y="5192879"/>
            <a:ext cx="2802119" cy="942109"/>
          </a:xfrm>
          <a:prstGeom prst="clou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Azure </a:t>
            </a:r>
          </a:p>
          <a:p>
            <a:pPr algn="ctr"/>
            <a:r>
              <a:rPr lang="en-US" dirty="0"/>
              <a:t>PostgreSQL</a:t>
            </a:r>
          </a:p>
        </p:txBody>
      </p:sp>
      <p:pic>
        <p:nvPicPr>
          <p:cNvPr id="1064" name="Picture 40" descr="PostgreSQL - Visual Studio Marketplace">
            <a:extLst>
              <a:ext uri="{FF2B5EF4-FFF2-40B4-BE49-F238E27FC236}">
                <a16:creationId xmlns:a16="http://schemas.microsoft.com/office/drawing/2014/main" id="{2538E492-03A8-4F2F-AB3F-C46B01AA39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4402" y="5079405"/>
            <a:ext cx="427167" cy="42550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53">
            <a:extLst>
              <a:ext uri="{FF2B5EF4-FFF2-40B4-BE49-F238E27FC236}">
                <a16:creationId xmlns:a16="http://schemas.microsoft.com/office/drawing/2014/main" id="{D3AA337A-2017-4525-A41C-CBBC9FA33F4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18102" y="5408432"/>
            <a:ext cx="338463" cy="338463"/>
          </a:xfrm>
          <a:prstGeom prst="rect">
            <a:avLst/>
          </a:prstGeom>
        </p:spPr>
      </p:pic>
      <p:sp>
        <p:nvSpPr>
          <p:cNvPr id="58" name="TextBox 57">
            <a:extLst>
              <a:ext uri="{FF2B5EF4-FFF2-40B4-BE49-F238E27FC236}">
                <a16:creationId xmlns:a16="http://schemas.microsoft.com/office/drawing/2014/main" id="{CA289366-E694-40D4-8A9C-40CA1463A1E0}"/>
              </a:ext>
            </a:extLst>
          </p:cNvPr>
          <p:cNvSpPr txBox="1"/>
          <p:nvPr/>
        </p:nvSpPr>
        <p:spPr>
          <a:xfrm>
            <a:off x="278311" y="1149823"/>
            <a:ext cx="725968" cy="369332"/>
          </a:xfrm>
          <a:prstGeom prst="rect">
            <a:avLst/>
          </a:prstGeom>
          <a:noFill/>
        </p:spPr>
        <p:txBody>
          <a:bodyPr wrap="none" rtlCol="0">
            <a:spAutoFit/>
          </a:bodyPr>
          <a:lstStyle/>
          <a:p>
            <a:r>
              <a:rPr lang="en-US" dirty="0"/>
              <a:t>Client</a:t>
            </a:r>
          </a:p>
        </p:txBody>
      </p:sp>
      <p:cxnSp>
        <p:nvCxnSpPr>
          <p:cNvPr id="59" name="Straight Connector 58">
            <a:extLst>
              <a:ext uri="{FF2B5EF4-FFF2-40B4-BE49-F238E27FC236}">
                <a16:creationId xmlns:a16="http://schemas.microsoft.com/office/drawing/2014/main" id="{5C3D7E9D-6FB2-4A6C-83F9-9612375FD9AB}"/>
              </a:ext>
            </a:extLst>
          </p:cNvPr>
          <p:cNvCxnSpPr/>
          <p:nvPr/>
        </p:nvCxnSpPr>
        <p:spPr>
          <a:xfrm flipV="1">
            <a:off x="277277" y="1610339"/>
            <a:ext cx="11413153" cy="15016"/>
          </a:xfrm>
          <a:prstGeom prst="line">
            <a:avLst/>
          </a:prstGeom>
          <a:ln w="22225">
            <a:prstDash val="dash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DC59582-265B-46A0-A7AF-CA42707A5888}"/>
              </a:ext>
            </a:extLst>
          </p:cNvPr>
          <p:cNvCxnSpPr/>
          <p:nvPr/>
        </p:nvCxnSpPr>
        <p:spPr>
          <a:xfrm flipV="1">
            <a:off x="389423" y="4532472"/>
            <a:ext cx="11413153" cy="15016"/>
          </a:xfrm>
          <a:prstGeom prst="line">
            <a:avLst/>
          </a:prstGeom>
          <a:ln w="22225">
            <a:prstDash val="dashDot"/>
          </a:ln>
        </p:spPr>
        <p:style>
          <a:lnRef idx="1">
            <a:schemeClr val="accent1"/>
          </a:lnRef>
          <a:fillRef idx="0">
            <a:schemeClr val="accent1"/>
          </a:fillRef>
          <a:effectRef idx="0">
            <a:schemeClr val="accent1"/>
          </a:effectRef>
          <a:fontRef idx="minor">
            <a:schemeClr val="tx1"/>
          </a:fontRef>
        </p:style>
      </p:cxnSp>
      <p:sp>
        <p:nvSpPr>
          <p:cNvPr id="55" name="Left-Right Arrow 17">
            <a:extLst>
              <a:ext uri="{FF2B5EF4-FFF2-40B4-BE49-F238E27FC236}">
                <a16:creationId xmlns:a16="http://schemas.microsoft.com/office/drawing/2014/main" id="{ABE45E40-EE61-440B-A09B-410A737ADD3D}"/>
              </a:ext>
            </a:extLst>
          </p:cNvPr>
          <p:cNvSpPr/>
          <p:nvPr/>
        </p:nvSpPr>
        <p:spPr>
          <a:xfrm rot="19322400">
            <a:off x="8251179" y="4289955"/>
            <a:ext cx="1486610"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56" name="Left-Right Arrow 17">
            <a:extLst>
              <a:ext uri="{FF2B5EF4-FFF2-40B4-BE49-F238E27FC236}">
                <a16:creationId xmlns:a16="http://schemas.microsoft.com/office/drawing/2014/main" id="{62EDCDF8-6F80-419B-9C99-AC04106C7373}"/>
              </a:ext>
            </a:extLst>
          </p:cNvPr>
          <p:cNvSpPr/>
          <p:nvPr/>
        </p:nvSpPr>
        <p:spPr>
          <a:xfrm rot="2403080">
            <a:off x="5495234" y="4208106"/>
            <a:ext cx="1841075"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27" name="Left-Right Arrow 17">
            <a:extLst>
              <a:ext uri="{FF2B5EF4-FFF2-40B4-BE49-F238E27FC236}">
                <a16:creationId xmlns:a16="http://schemas.microsoft.com/office/drawing/2014/main" id="{07905DD8-0F46-4927-89D5-96D69ECC7614}"/>
              </a:ext>
            </a:extLst>
          </p:cNvPr>
          <p:cNvSpPr/>
          <p:nvPr/>
        </p:nvSpPr>
        <p:spPr>
          <a:xfrm>
            <a:off x="5623820" y="2915723"/>
            <a:ext cx="1310011"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34" name="Left-Right Arrow 17">
            <a:extLst>
              <a:ext uri="{FF2B5EF4-FFF2-40B4-BE49-F238E27FC236}">
                <a16:creationId xmlns:a16="http://schemas.microsoft.com/office/drawing/2014/main" id="{A778B68B-E19A-4317-A943-BD7E320D1154}"/>
              </a:ext>
            </a:extLst>
          </p:cNvPr>
          <p:cNvSpPr/>
          <p:nvPr/>
        </p:nvSpPr>
        <p:spPr>
          <a:xfrm>
            <a:off x="8305806" y="2960198"/>
            <a:ext cx="1366982"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47" name="Down Arrow 3">
            <a:extLst>
              <a:ext uri="{FF2B5EF4-FFF2-40B4-BE49-F238E27FC236}">
                <a16:creationId xmlns:a16="http://schemas.microsoft.com/office/drawing/2014/main" id="{6AD66914-5313-4F8A-93ED-4D48B780F732}"/>
              </a:ext>
            </a:extLst>
          </p:cNvPr>
          <p:cNvSpPr/>
          <p:nvPr/>
        </p:nvSpPr>
        <p:spPr>
          <a:xfrm rot="8701885">
            <a:off x="4460105" y="1340396"/>
            <a:ext cx="461019" cy="1398136"/>
          </a:xfrm>
          <a:prstGeom prst="down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WebSocket</a:t>
            </a:r>
          </a:p>
        </p:txBody>
      </p:sp>
      <p:sp>
        <p:nvSpPr>
          <p:cNvPr id="61" name="Left-Right Arrow 17">
            <a:extLst>
              <a:ext uri="{FF2B5EF4-FFF2-40B4-BE49-F238E27FC236}">
                <a16:creationId xmlns:a16="http://schemas.microsoft.com/office/drawing/2014/main" id="{C8683273-1A5A-4A25-8D3F-254DAE9A24C0}"/>
              </a:ext>
            </a:extLst>
          </p:cNvPr>
          <p:cNvSpPr/>
          <p:nvPr/>
        </p:nvSpPr>
        <p:spPr>
          <a:xfrm rot="3347420">
            <a:off x="1986209" y="4210341"/>
            <a:ext cx="1366982"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TCP/IP</a:t>
            </a:r>
          </a:p>
        </p:txBody>
      </p:sp>
      <p:sp>
        <p:nvSpPr>
          <p:cNvPr id="62" name="Left-Right Arrow 17">
            <a:extLst>
              <a:ext uri="{FF2B5EF4-FFF2-40B4-BE49-F238E27FC236}">
                <a16:creationId xmlns:a16="http://schemas.microsoft.com/office/drawing/2014/main" id="{1A3A4A19-8426-4D51-8495-5247D437D0AE}"/>
              </a:ext>
            </a:extLst>
          </p:cNvPr>
          <p:cNvSpPr/>
          <p:nvPr/>
        </p:nvSpPr>
        <p:spPr>
          <a:xfrm rot="18366305">
            <a:off x="3864338" y="4177000"/>
            <a:ext cx="1366982"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TCP/IP</a:t>
            </a:r>
          </a:p>
        </p:txBody>
      </p:sp>
      <p:sp>
        <p:nvSpPr>
          <p:cNvPr id="63" name="Left-Right Arrow 17">
            <a:extLst>
              <a:ext uri="{FF2B5EF4-FFF2-40B4-BE49-F238E27FC236}">
                <a16:creationId xmlns:a16="http://schemas.microsoft.com/office/drawing/2014/main" id="{B549E96F-9C0B-4BF5-A39C-8E73AA02CC5F}"/>
              </a:ext>
            </a:extLst>
          </p:cNvPr>
          <p:cNvSpPr/>
          <p:nvPr/>
        </p:nvSpPr>
        <p:spPr>
          <a:xfrm rot="3438753">
            <a:off x="3644908" y="1820316"/>
            <a:ext cx="1141925"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sp>
        <p:nvSpPr>
          <p:cNvPr id="64" name="Left-Right Arrow 17">
            <a:extLst>
              <a:ext uri="{FF2B5EF4-FFF2-40B4-BE49-F238E27FC236}">
                <a16:creationId xmlns:a16="http://schemas.microsoft.com/office/drawing/2014/main" id="{030E1B4E-69D1-4E96-827B-C60162237E00}"/>
              </a:ext>
            </a:extLst>
          </p:cNvPr>
          <p:cNvSpPr/>
          <p:nvPr/>
        </p:nvSpPr>
        <p:spPr>
          <a:xfrm rot="18483271">
            <a:off x="2277895" y="1817313"/>
            <a:ext cx="1366982" cy="414350"/>
          </a:xfrm>
          <a:prstGeom prst="leftRightArrow">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da-DK" dirty="0"/>
              <a:t>HTTP</a:t>
            </a:r>
          </a:p>
        </p:txBody>
      </p:sp>
      <p:pic>
        <p:nvPicPr>
          <p:cNvPr id="1078" name="Picture 54" descr="Website Logo PNG, Web Site Logos Free Download - Free Transparent PNG Logos">
            <a:extLst>
              <a:ext uri="{FF2B5EF4-FFF2-40B4-BE49-F238E27FC236}">
                <a16:creationId xmlns:a16="http://schemas.microsoft.com/office/drawing/2014/main" id="{20F9975E-8727-46E6-802F-4A37846B94D4}"/>
              </a:ext>
            </a:extLst>
          </p:cNvPr>
          <p:cNvPicPr>
            <a:picLocks noChangeAspect="1" noChangeArrowheads="1"/>
          </p:cNvPicPr>
          <p:nvPr/>
        </p:nvPicPr>
        <p:blipFill>
          <a:blip r:embed="rId8">
            <a:lum bright="70000" contrast="-70000"/>
            <a:extLst>
              <a:ext uri="{28A0092B-C50C-407E-A947-70E740481C1C}">
                <a14:useLocalDpi xmlns:a14="http://schemas.microsoft.com/office/drawing/2010/main" val="0"/>
              </a:ext>
            </a:extLst>
          </a:blip>
          <a:srcRect/>
          <a:stretch>
            <a:fillRect/>
          </a:stretch>
        </p:blipFill>
        <p:spPr bwMode="auto">
          <a:xfrm>
            <a:off x="5309998" y="3203676"/>
            <a:ext cx="483142" cy="483142"/>
          </a:xfrm>
          <a:prstGeom prst="rect">
            <a:avLst/>
          </a:prstGeom>
          <a:noFill/>
          <a:extLst>
            <a:ext uri="{909E8E84-426E-40DD-AFC4-6F175D3DCCD1}">
              <a14:hiddenFill xmlns:a14="http://schemas.microsoft.com/office/drawing/2010/main">
                <a:solidFill>
                  <a:srgbClr val="FFFFFF"/>
                </a:solidFill>
              </a14:hiddenFill>
            </a:ext>
          </a:extLst>
        </p:spPr>
      </p:pic>
      <p:pic>
        <p:nvPicPr>
          <p:cNvPr id="1094" name="Picture 70" descr="Instructor Icon #273584 - Free Icons Library">
            <a:extLst>
              <a:ext uri="{FF2B5EF4-FFF2-40B4-BE49-F238E27FC236}">
                <a16:creationId xmlns:a16="http://schemas.microsoft.com/office/drawing/2014/main" id="{A2690BBA-9B81-4255-A9B3-CA5C2DA80F37}"/>
              </a:ext>
            </a:extLst>
          </p:cNvPr>
          <p:cNvPicPr>
            <a:picLocks noChangeAspect="1" noChangeArrowheads="1"/>
          </p:cNvPicPr>
          <p:nvPr/>
        </p:nvPicPr>
        <p:blipFill>
          <a:blip r:embed="rId9">
            <a:lum bright="70000" contrast="-70000"/>
            <a:extLst>
              <a:ext uri="{28A0092B-C50C-407E-A947-70E740481C1C}">
                <a14:useLocalDpi xmlns:a14="http://schemas.microsoft.com/office/drawing/2010/main" val="0"/>
              </a:ext>
            </a:extLst>
          </a:blip>
          <a:srcRect/>
          <a:stretch>
            <a:fillRect/>
          </a:stretch>
        </p:blipFill>
        <p:spPr bwMode="auto">
          <a:xfrm>
            <a:off x="8140340" y="3386450"/>
            <a:ext cx="277763" cy="277763"/>
          </a:xfrm>
          <a:prstGeom prst="rect">
            <a:avLst/>
          </a:prstGeom>
          <a:noFill/>
          <a:extLst>
            <a:ext uri="{909E8E84-426E-40DD-AFC4-6F175D3DCCD1}">
              <a14:hiddenFill xmlns:a14="http://schemas.microsoft.com/office/drawing/2010/main">
                <a:solidFill>
                  <a:srgbClr val="FFFFFF"/>
                </a:solidFill>
              </a14:hiddenFill>
            </a:ext>
          </a:extLst>
        </p:spPr>
      </p:pic>
      <p:pic>
        <p:nvPicPr>
          <p:cNvPr id="1102" name="Picture 78">
            <a:extLst>
              <a:ext uri="{FF2B5EF4-FFF2-40B4-BE49-F238E27FC236}">
                <a16:creationId xmlns:a16="http://schemas.microsoft.com/office/drawing/2014/main" id="{67FA0FAF-B773-498A-80F2-7AA777BD32F1}"/>
              </a:ext>
            </a:extLst>
          </p:cNvPr>
          <p:cNvPicPr>
            <a:picLocks noChangeAspect="1" noChangeArrowheads="1"/>
          </p:cNvPicPr>
          <p:nvPr/>
        </p:nvPicPr>
        <p:blipFill>
          <a:blip r:embed="rId10">
            <a:lum bright="70000" contrast="-70000"/>
            <a:extLst>
              <a:ext uri="{28A0092B-C50C-407E-A947-70E740481C1C}">
                <a14:useLocalDpi xmlns:a14="http://schemas.microsoft.com/office/drawing/2010/main" val="0"/>
              </a:ext>
            </a:extLst>
          </a:blip>
          <a:srcRect/>
          <a:stretch>
            <a:fillRect/>
          </a:stretch>
        </p:blipFill>
        <p:spPr bwMode="auto">
          <a:xfrm>
            <a:off x="2792180" y="3261765"/>
            <a:ext cx="338412" cy="338412"/>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0" descr="PostgreSQL - Visual Studio Marketplace">
            <a:extLst>
              <a:ext uri="{FF2B5EF4-FFF2-40B4-BE49-F238E27FC236}">
                <a16:creationId xmlns:a16="http://schemas.microsoft.com/office/drawing/2014/main" id="{1B2419CD-112D-49C0-9CDB-A232AC0FF7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11228" y="5071861"/>
            <a:ext cx="427167" cy="425505"/>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CDBB5D37-2669-434F-8987-26A12560D984}"/>
              </a:ext>
            </a:extLst>
          </p:cNvPr>
          <p:cNvSpPr/>
          <p:nvPr/>
        </p:nvSpPr>
        <p:spPr>
          <a:xfrm>
            <a:off x="1004279" y="1694428"/>
            <a:ext cx="5229917" cy="2748263"/>
          </a:xfrm>
          <a:prstGeom prst="ellipse">
            <a:avLst/>
          </a:prstGeom>
          <a:solidFill>
            <a:schemeClr val="accent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1F6C9D7-2918-4AB0-93C0-D04AA91F8D76}"/>
              </a:ext>
            </a:extLst>
          </p:cNvPr>
          <p:cNvSpPr txBox="1"/>
          <p:nvPr/>
        </p:nvSpPr>
        <p:spPr>
          <a:xfrm>
            <a:off x="5201070" y="708588"/>
            <a:ext cx="4979376" cy="369332"/>
          </a:xfrm>
          <a:prstGeom prst="rect">
            <a:avLst/>
          </a:prstGeom>
          <a:solidFill>
            <a:schemeClr val="accent1">
              <a:lumMod val="20000"/>
              <a:lumOff val="80000"/>
            </a:schemeClr>
          </a:solidFill>
          <a:ln>
            <a:noFill/>
          </a:ln>
        </p:spPr>
        <p:txBody>
          <a:bodyPr wrap="none" rtlCol="0">
            <a:spAutoFit/>
          </a:bodyPr>
          <a:lstStyle/>
          <a:p>
            <a:r>
              <a:rPr lang="en-US" dirty="0"/>
              <a:t>Module 2: Backend – basics (Web API and security)</a:t>
            </a:r>
          </a:p>
        </p:txBody>
      </p:sp>
      <p:cxnSp>
        <p:nvCxnSpPr>
          <p:cNvPr id="11" name="Straight Arrow Connector 10">
            <a:extLst>
              <a:ext uri="{FF2B5EF4-FFF2-40B4-BE49-F238E27FC236}">
                <a16:creationId xmlns:a16="http://schemas.microsoft.com/office/drawing/2014/main" id="{EFD1DF66-D164-4343-97F3-726CC8CBD322}"/>
              </a:ext>
            </a:extLst>
          </p:cNvPr>
          <p:cNvCxnSpPr>
            <a:cxnSpLocks/>
            <a:stCxn id="9" idx="2"/>
            <a:endCxn id="3" idx="7"/>
          </p:cNvCxnSpPr>
          <p:nvPr/>
        </p:nvCxnSpPr>
        <p:spPr>
          <a:xfrm flipH="1">
            <a:off x="5468292" y="1077920"/>
            <a:ext cx="2222466" cy="1018982"/>
          </a:xfrm>
          <a:prstGeom prst="straightConnector1">
            <a:avLst/>
          </a:prstGeom>
          <a:ln>
            <a:solidFill>
              <a:schemeClr val="accent1">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pic>
        <p:nvPicPr>
          <p:cNvPr id="4102" name="Picture 6">
            <a:extLst>
              <a:ext uri="{FF2B5EF4-FFF2-40B4-BE49-F238E27FC236}">
                <a16:creationId xmlns:a16="http://schemas.microsoft.com/office/drawing/2014/main" id="{8EB3AD0F-F93B-40BE-9578-6F68A1E41E63}"/>
              </a:ext>
            </a:extLst>
          </p:cNvPr>
          <p:cNvPicPr>
            <a:picLocks noChangeAspect="1" noChangeArrowheads="1"/>
          </p:cNvPicPr>
          <p:nvPr/>
        </p:nvPicPr>
        <p:blipFill>
          <a:blip r:embed="rId11">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77685" y="1079554"/>
            <a:ext cx="303920" cy="264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636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692CBAD-8466-2810-379F-9F3CA3F562AC}"/>
              </a:ext>
            </a:extLst>
          </p:cNvPr>
          <p:cNvSpPr txBox="1"/>
          <p:nvPr/>
        </p:nvSpPr>
        <p:spPr>
          <a:xfrm>
            <a:off x="1134534" y="898042"/>
            <a:ext cx="9922932" cy="646331"/>
          </a:xfrm>
          <a:prstGeom prst="rect">
            <a:avLst/>
          </a:prstGeom>
          <a:noFill/>
        </p:spPr>
        <p:txBody>
          <a:bodyPr wrap="square" rtlCol="0">
            <a:spAutoFit/>
          </a:bodyPr>
          <a:lstStyle/>
          <a:p>
            <a:pPr algn="ctr"/>
            <a:r>
              <a:rPr lang="en-US" sz="3600" dirty="0"/>
              <a:t>Using Connections in a Controller</a:t>
            </a:r>
          </a:p>
        </p:txBody>
      </p:sp>
      <p:pic>
        <p:nvPicPr>
          <p:cNvPr id="9" name="Picture 8">
            <a:extLst>
              <a:ext uri="{FF2B5EF4-FFF2-40B4-BE49-F238E27FC236}">
                <a16:creationId xmlns:a16="http://schemas.microsoft.com/office/drawing/2014/main" id="{A702FD0B-A77E-F0AC-7B79-7A04CF5F077B}"/>
              </a:ext>
            </a:extLst>
          </p:cNvPr>
          <p:cNvPicPr>
            <a:picLocks noChangeAspect="1"/>
          </p:cNvPicPr>
          <p:nvPr/>
        </p:nvPicPr>
        <p:blipFill>
          <a:blip r:embed="rId3"/>
          <a:stretch>
            <a:fillRect/>
          </a:stretch>
        </p:blipFill>
        <p:spPr>
          <a:xfrm>
            <a:off x="406299" y="2077156"/>
            <a:ext cx="11115247" cy="3882802"/>
          </a:xfrm>
          <a:prstGeom prst="rect">
            <a:avLst/>
          </a:prstGeom>
        </p:spPr>
      </p:pic>
      <p:sp>
        <p:nvSpPr>
          <p:cNvPr id="10" name="Rectangle 9">
            <a:extLst>
              <a:ext uri="{FF2B5EF4-FFF2-40B4-BE49-F238E27FC236}">
                <a16:creationId xmlns:a16="http://schemas.microsoft.com/office/drawing/2014/main" id="{BFA4E1FC-AB1B-9804-83E8-2FE5139DE987}"/>
              </a:ext>
            </a:extLst>
          </p:cNvPr>
          <p:cNvSpPr/>
          <p:nvPr/>
        </p:nvSpPr>
        <p:spPr>
          <a:xfrm>
            <a:off x="2941430" y="4155249"/>
            <a:ext cx="7726570" cy="282221"/>
          </a:xfrm>
          <a:prstGeom prst="rect">
            <a:avLst/>
          </a:prstGeom>
          <a:noFill/>
          <a:ln w="44450">
            <a:solidFill>
              <a:srgbClr val="FF000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2882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6B9948-AE14-83A2-AC0B-E876729B9E35}"/>
              </a:ext>
            </a:extLst>
          </p:cNvPr>
          <p:cNvSpPr txBox="1"/>
          <p:nvPr/>
        </p:nvSpPr>
        <p:spPr>
          <a:xfrm>
            <a:off x="3305954" y="1620530"/>
            <a:ext cx="5580091" cy="646331"/>
          </a:xfrm>
          <a:prstGeom prst="rect">
            <a:avLst/>
          </a:prstGeom>
          <a:noFill/>
        </p:spPr>
        <p:txBody>
          <a:bodyPr wrap="square" rtlCol="0">
            <a:spAutoFit/>
          </a:bodyPr>
          <a:lstStyle/>
          <a:p>
            <a:pPr algn="ctr"/>
            <a:r>
              <a:rPr lang="en-US" sz="3600" dirty="0"/>
              <a:t>Registering other services</a:t>
            </a:r>
          </a:p>
        </p:txBody>
      </p:sp>
      <p:sp>
        <p:nvSpPr>
          <p:cNvPr id="16" name="AutoShape 4">
            <a:extLst>
              <a:ext uri="{FF2B5EF4-FFF2-40B4-BE49-F238E27FC236}">
                <a16:creationId xmlns:a16="http://schemas.microsoft.com/office/drawing/2014/main" id="{6D73A409-FF4C-82AA-566B-5B046FA594C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8" name="Picture 27">
            <a:extLst>
              <a:ext uri="{FF2B5EF4-FFF2-40B4-BE49-F238E27FC236}">
                <a16:creationId xmlns:a16="http://schemas.microsoft.com/office/drawing/2014/main" id="{6AD84CFC-E2E2-80EC-BC95-8009FF0D89FD}"/>
              </a:ext>
            </a:extLst>
          </p:cNvPr>
          <p:cNvPicPr>
            <a:picLocks noChangeAspect="1"/>
          </p:cNvPicPr>
          <p:nvPr/>
        </p:nvPicPr>
        <p:blipFill>
          <a:blip r:embed="rId3"/>
          <a:stretch>
            <a:fillRect/>
          </a:stretch>
        </p:blipFill>
        <p:spPr>
          <a:xfrm>
            <a:off x="462844" y="2429636"/>
            <a:ext cx="11729156" cy="3065287"/>
          </a:xfrm>
          <a:prstGeom prst="rect">
            <a:avLst/>
          </a:prstGeom>
        </p:spPr>
      </p:pic>
      <p:sp>
        <p:nvSpPr>
          <p:cNvPr id="30" name="AutoShape 4">
            <a:extLst>
              <a:ext uri="{FF2B5EF4-FFF2-40B4-BE49-F238E27FC236}">
                <a16:creationId xmlns:a16="http://schemas.microsoft.com/office/drawing/2014/main" id="{A2EE6048-7079-32F6-704A-5F5551C78EB2}"/>
              </a:ext>
            </a:extLst>
          </p:cNvPr>
          <p:cNvSpPr>
            <a:spLocks noChangeArrowheads="1"/>
          </p:cNvSpPr>
          <p:nvPr/>
        </p:nvSpPr>
        <p:spPr bwMode="auto">
          <a:xfrm rot="19868996">
            <a:off x="646535" y="1187595"/>
            <a:ext cx="1908699" cy="576040"/>
          </a:xfrm>
          <a:prstGeom prst="roundRect">
            <a:avLst>
              <a:gd name="adj" fmla="val 16667"/>
            </a:avLst>
          </a:prstGeom>
          <a:noFill/>
          <a:ln w="92075">
            <a:solidFill>
              <a:srgbClr val="9900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sz="2000" b="1" dirty="0">
                <a:solidFill>
                  <a:srgbClr val="990033"/>
                </a:solidFill>
              </a:rPr>
              <a:t>YOUR CODE</a:t>
            </a:r>
            <a:endParaRPr lang="en-GB" altLang="en-US" sz="3600" b="1" dirty="0">
              <a:solidFill>
                <a:srgbClr val="990033"/>
              </a:solidFill>
            </a:endParaRPr>
          </a:p>
        </p:txBody>
      </p:sp>
      <p:pic>
        <p:nvPicPr>
          <p:cNvPr id="31" name="Picture 5" descr="stamp-effects3">
            <a:extLst>
              <a:ext uri="{FF2B5EF4-FFF2-40B4-BE49-F238E27FC236}">
                <a16:creationId xmlns:a16="http://schemas.microsoft.com/office/drawing/2014/main" id="{31C3EC00-1C96-6C0B-0F66-20DF35E0D6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868996">
            <a:off x="522248" y="1005045"/>
            <a:ext cx="2139519" cy="922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512760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6B9948-AE14-83A2-AC0B-E876729B9E35}"/>
              </a:ext>
            </a:extLst>
          </p:cNvPr>
          <p:cNvSpPr txBox="1"/>
          <p:nvPr/>
        </p:nvSpPr>
        <p:spPr>
          <a:xfrm>
            <a:off x="1966551" y="750014"/>
            <a:ext cx="8258897" cy="646331"/>
          </a:xfrm>
          <a:prstGeom prst="rect">
            <a:avLst/>
          </a:prstGeom>
          <a:noFill/>
        </p:spPr>
        <p:txBody>
          <a:bodyPr wrap="square" rtlCol="0">
            <a:spAutoFit/>
          </a:bodyPr>
          <a:lstStyle/>
          <a:p>
            <a:pPr algn="ctr"/>
            <a:r>
              <a:rPr lang="en-US" sz="3600" dirty="0"/>
              <a:t>Configuration String Placeholders</a:t>
            </a:r>
          </a:p>
        </p:txBody>
      </p:sp>
      <p:pic>
        <p:nvPicPr>
          <p:cNvPr id="4" name="Picture 3">
            <a:extLst>
              <a:ext uri="{FF2B5EF4-FFF2-40B4-BE49-F238E27FC236}">
                <a16:creationId xmlns:a16="http://schemas.microsoft.com/office/drawing/2014/main" id="{821F7732-70FE-FA82-7C23-4591F8E9E058}"/>
              </a:ext>
            </a:extLst>
          </p:cNvPr>
          <p:cNvPicPr>
            <a:picLocks noChangeAspect="1"/>
          </p:cNvPicPr>
          <p:nvPr/>
        </p:nvPicPr>
        <p:blipFill>
          <a:blip r:embed="rId3"/>
          <a:stretch>
            <a:fillRect/>
          </a:stretch>
        </p:blipFill>
        <p:spPr>
          <a:xfrm>
            <a:off x="0" y="1918546"/>
            <a:ext cx="12192000" cy="3020907"/>
          </a:xfrm>
          <a:prstGeom prst="rect">
            <a:avLst/>
          </a:prstGeom>
        </p:spPr>
      </p:pic>
      <p:sp>
        <p:nvSpPr>
          <p:cNvPr id="5" name="Rectangle 4">
            <a:extLst>
              <a:ext uri="{FF2B5EF4-FFF2-40B4-BE49-F238E27FC236}">
                <a16:creationId xmlns:a16="http://schemas.microsoft.com/office/drawing/2014/main" id="{E3ED5E30-DA93-4B6B-5A57-F71A4BC1FDF2}"/>
              </a:ext>
            </a:extLst>
          </p:cNvPr>
          <p:cNvSpPr/>
          <p:nvPr/>
        </p:nvSpPr>
        <p:spPr>
          <a:xfrm>
            <a:off x="7021689" y="3361265"/>
            <a:ext cx="1061155" cy="282221"/>
          </a:xfrm>
          <a:prstGeom prst="rect">
            <a:avLst/>
          </a:prstGeom>
          <a:noFill/>
          <a:ln w="44450">
            <a:solidFill>
              <a:srgbClr val="FF000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56D77B0-F747-5F78-3CAF-1A4E2E400A50}"/>
              </a:ext>
            </a:extLst>
          </p:cNvPr>
          <p:cNvSpPr/>
          <p:nvPr/>
        </p:nvSpPr>
        <p:spPr>
          <a:xfrm>
            <a:off x="4826000" y="3632197"/>
            <a:ext cx="3685822" cy="282221"/>
          </a:xfrm>
          <a:prstGeom prst="rect">
            <a:avLst/>
          </a:prstGeom>
          <a:noFill/>
          <a:ln w="44450">
            <a:solidFill>
              <a:srgbClr val="FF000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7E42F8E-C5FC-B095-2689-DD811E56EB61}"/>
              </a:ext>
            </a:extLst>
          </p:cNvPr>
          <p:cNvSpPr/>
          <p:nvPr/>
        </p:nvSpPr>
        <p:spPr>
          <a:xfrm>
            <a:off x="9725378" y="3361265"/>
            <a:ext cx="1202267" cy="282221"/>
          </a:xfrm>
          <a:prstGeom prst="rect">
            <a:avLst/>
          </a:prstGeom>
          <a:noFill/>
          <a:ln w="44450">
            <a:solidFill>
              <a:srgbClr val="FF000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2DE0EBA-58F2-2535-554F-6D069E2F271E}"/>
              </a:ext>
            </a:extLst>
          </p:cNvPr>
          <p:cNvSpPr/>
          <p:nvPr/>
        </p:nvSpPr>
        <p:spPr>
          <a:xfrm>
            <a:off x="8613422" y="3632196"/>
            <a:ext cx="1202267" cy="282221"/>
          </a:xfrm>
          <a:prstGeom prst="rect">
            <a:avLst/>
          </a:prstGeom>
          <a:noFill/>
          <a:ln w="44450">
            <a:solidFill>
              <a:srgbClr val="FF0000">
                <a:alpha val="7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utoShape 4">
            <a:extLst>
              <a:ext uri="{FF2B5EF4-FFF2-40B4-BE49-F238E27FC236}">
                <a16:creationId xmlns:a16="http://schemas.microsoft.com/office/drawing/2014/main" id="{9BD858A3-ABF3-5351-013D-166AFFEFB11A}"/>
              </a:ext>
            </a:extLst>
          </p:cNvPr>
          <p:cNvSpPr>
            <a:spLocks noChangeArrowheads="1"/>
          </p:cNvSpPr>
          <p:nvPr/>
        </p:nvSpPr>
        <p:spPr bwMode="auto">
          <a:xfrm rot="19868996">
            <a:off x="646535" y="1187595"/>
            <a:ext cx="1908699" cy="576040"/>
          </a:xfrm>
          <a:prstGeom prst="roundRect">
            <a:avLst>
              <a:gd name="adj" fmla="val 16667"/>
            </a:avLst>
          </a:prstGeom>
          <a:noFill/>
          <a:ln w="92075">
            <a:solidFill>
              <a:srgbClr val="9900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sz="2000" b="1" dirty="0">
                <a:solidFill>
                  <a:srgbClr val="990033"/>
                </a:solidFill>
              </a:rPr>
              <a:t>YOUR CODE</a:t>
            </a:r>
            <a:endParaRPr lang="en-GB" altLang="en-US" sz="3600" b="1" dirty="0">
              <a:solidFill>
                <a:srgbClr val="990033"/>
              </a:solidFill>
            </a:endParaRPr>
          </a:p>
        </p:txBody>
      </p:sp>
      <p:pic>
        <p:nvPicPr>
          <p:cNvPr id="10" name="Picture 5" descr="stamp-effects3">
            <a:extLst>
              <a:ext uri="{FF2B5EF4-FFF2-40B4-BE49-F238E27FC236}">
                <a16:creationId xmlns:a16="http://schemas.microsoft.com/office/drawing/2014/main" id="{D7EC97D8-BDA0-684E-6F96-FD3CF9CF02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868996">
            <a:off x="522248" y="1005045"/>
            <a:ext cx="2139519" cy="922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29036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5"/>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76221B-5445-C99C-807A-E57066650809}"/>
              </a:ext>
            </a:extLst>
          </p:cNvPr>
          <p:cNvPicPr>
            <a:picLocks noChangeAspect="1"/>
          </p:cNvPicPr>
          <p:nvPr/>
        </p:nvPicPr>
        <p:blipFill>
          <a:blip r:embed="rId3"/>
          <a:stretch>
            <a:fillRect/>
          </a:stretch>
        </p:blipFill>
        <p:spPr>
          <a:xfrm>
            <a:off x="2905648" y="1305857"/>
            <a:ext cx="6380704" cy="4246286"/>
          </a:xfrm>
          <a:prstGeom prst="rect">
            <a:avLst/>
          </a:prstGeom>
        </p:spPr>
      </p:pic>
    </p:spTree>
    <p:extLst>
      <p:ext uri="{BB962C8B-B14F-4D97-AF65-F5344CB8AC3E}">
        <p14:creationId xmlns:p14="http://schemas.microsoft.com/office/powerpoint/2010/main" val="21851397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95C7AD-28A6-6FFA-F6A5-977AB6EDBB6E}"/>
              </a:ext>
            </a:extLst>
          </p:cNvPr>
          <p:cNvSpPr txBox="1"/>
          <p:nvPr/>
        </p:nvSpPr>
        <p:spPr>
          <a:xfrm>
            <a:off x="2065972" y="3044279"/>
            <a:ext cx="8060055" cy="769441"/>
          </a:xfrm>
          <a:prstGeom prst="rect">
            <a:avLst/>
          </a:prstGeom>
          <a:noFill/>
        </p:spPr>
        <p:txBody>
          <a:bodyPr wrap="square" rtlCol="0">
            <a:spAutoFit/>
          </a:bodyPr>
          <a:lstStyle/>
          <a:p>
            <a:pPr algn="ctr"/>
            <a:r>
              <a:rPr lang="en-US" sz="4400" dirty="0"/>
              <a:t>Authentication &amp; Authorization</a:t>
            </a:r>
          </a:p>
        </p:txBody>
      </p:sp>
      <p:pic>
        <p:nvPicPr>
          <p:cNvPr id="3" name="Picture 4" descr="Agenda - letters written in beautiful boxes on white background Stock  Illustration | Adobe Stock">
            <a:extLst>
              <a:ext uri="{FF2B5EF4-FFF2-40B4-BE49-F238E27FC236}">
                <a16:creationId xmlns:a16="http://schemas.microsoft.com/office/drawing/2014/main" id="{B263F94F-D858-A96A-7238-40E23BD13C8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580180" y="259964"/>
            <a:ext cx="2182902" cy="899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630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316FF-DFC9-434B-829A-D42274249C04}"/>
              </a:ext>
            </a:extLst>
          </p:cNvPr>
          <p:cNvSpPr>
            <a:spLocks noGrp="1"/>
          </p:cNvSpPr>
          <p:nvPr>
            <p:ph type="title"/>
          </p:nvPr>
        </p:nvSpPr>
        <p:spPr>
          <a:xfrm>
            <a:off x="838200" y="365126"/>
            <a:ext cx="10515600" cy="904382"/>
          </a:xfrm>
        </p:spPr>
        <p:txBody>
          <a:bodyPr>
            <a:normAutofit/>
          </a:bodyPr>
          <a:lstStyle/>
          <a:p>
            <a:pPr algn="ctr"/>
            <a:r>
              <a:rPr lang="en-US" sz="3600" dirty="0"/>
              <a:t>Securing Your Web Application</a:t>
            </a:r>
          </a:p>
        </p:txBody>
      </p:sp>
      <p:sp>
        <p:nvSpPr>
          <p:cNvPr id="3" name="Content Placeholder 2">
            <a:extLst>
              <a:ext uri="{FF2B5EF4-FFF2-40B4-BE49-F238E27FC236}">
                <a16:creationId xmlns:a16="http://schemas.microsoft.com/office/drawing/2014/main" id="{CAEDCBB4-BC81-4844-9A19-0EBA263FE9DB}"/>
              </a:ext>
            </a:extLst>
          </p:cNvPr>
          <p:cNvSpPr>
            <a:spLocks noGrp="1"/>
          </p:cNvSpPr>
          <p:nvPr>
            <p:ph idx="1"/>
          </p:nvPr>
        </p:nvSpPr>
        <p:spPr>
          <a:xfrm>
            <a:off x="1562099" y="1628776"/>
            <a:ext cx="9496425" cy="4395788"/>
          </a:xfrm>
        </p:spPr>
        <p:txBody>
          <a:bodyPr/>
          <a:lstStyle/>
          <a:p>
            <a:r>
              <a:rPr lang="en-US" dirty="0"/>
              <a:t>Authentication</a:t>
            </a:r>
          </a:p>
          <a:p>
            <a:r>
              <a:rPr lang="en-US" dirty="0"/>
              <a:t>Authorization</a:t>
            </a:r>
          </a:p>
          <a:p>
            <a:r>
              <a:rPr lang="en-US" dirty="0"/>
              <a:t>SQL injection</a:t>
            </a:r>
          </a:p>
          <a:p>
            <a:r>
              <a:rPr lang="en-US" dirty="0"/>
              <a:t>Cross Site Scripting (XSS)</a:t>
            </a:r>
          </a:p>
          <a:p>
            <a:r>
              <a:rPr lang="en-US" dirty="0"/>
              <a:t>Cross Site Request Forgery (CSRF)</a:t>
            </a:r>
          </a:p>
          <a:p>
            <a:r>
              <a:rPr lang="en-US" dirty="0"/>
              <a:t>Brute-force attacks</a:t>
            </a:r>
          </a:p>
          <a:p>
            <a:r>
              <a:rPr lang="en-US" dirty="0"/>
              <a:t>Denial-of-service attacks</a:t>
            </a:r>
          </a:p>
          <a:p>
            <a:r>
              <a:rPr lang="en-US" dirty="0"/>
              <a:t>…</a:t>
            </a:r>
          </a:p>
        </p:txBody>
      </p:sp>
    </p:spTree>
    <p:extLst>
      <p:ext uri="{BB962C8B-B14F-4D97-AF65-F5344CB8AC3E}">
        <p14:creationId xmlns:p14="http://schemas.microsoft.com/office/powerpoint/2010/main" val="3280391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72F840-E7CE-4E23-91E4-0053ED1AAE56}"/>
              </a:ext>
            </a:extLst>
          </p:cNvPr>
          <p:cNvSpPr/>
          <p:nvPr/>
        </p:nvSpPr>
        <p:spPr>
          <a:xfrm>
            <a:off x="2079607" y="1072213"/>
            <a:ext cx="2224725" cy="1248385"/>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solidFill>
                <a:schemeClr val="tx1"/>
              </a:solidFill>
            </a:endParaRPr>
          </a:p>
          <a:p>
            <a:pPr algn="ctr"/>
            <a:endParaRPr lang="da-DK" dirty="0">
              <a:solidFill>
                <a:schemeClr val="tx1"/>
              </a:solidFill>
            </a:endParaRPr>
          </a:p>
          <a:p>
            <a:pPr algn="ctr"/>
            <a:r>
              <a:rPr lang="da-DK" dirty="0">
                <a:solidFill>
                  <a:schemeClr val="tx1"/>
                </a:solidFill>
              </a:rPr>
              <a:t>User</a:t>
            </a:r>
          </a:p>
          <a:p>
            <a:pPr algn="ctr"/>
            <a:r>
              <a:rPr lang="da-DK" dirty="0">
                <a:solidFill>
                  <a:schemeClr val="tx1"/>
                </a:solidFill>
              </a:rPr>
              <a:t> (Resource </a:t>
            </a:r>
            <a:r>
              <a:rPr lang="en-US" dirty="0">
                <a:solidFill>
                  <a:schemeClr val="tx1"/>
                </a:solidFill>
              </a:rPr>
              <a:t>owner</a:t>
            </a:r>
            <a:r>
              <a:rPr lang="da-DK" dirty="0">
                <a:solidFill>
                  <a:schemeClr val="tx1"/>
                </a:solidFill>
              </a:rPr>
              <a:t>)</a:t>
            </a:r>
            <a:endParaRPr lang="en-US" dirty="0">
              <a:solidFill>
                <a:schemeClr val="tx1"/>
              </a:solidFill>
            </a:endParaRPr>
          </a:p>
        </p:txBody>
      </p:sp>
      <p:sp>
        <p:nvSpPr>
          <p:cNvPr id="12" name="Rectangle 11">
            <a:extLst>
              <a:ext uri="{FF2B5EF4-FFF2-40B4-BE49-F238E27FC236}">
                <a16:creationId xmlns:a16="http://schemas.microsoft.com/office/drawing/2014/main" id="{4C3722E3-5DE0-40D6-9AA6-8FC36B123674}"/>
              </a:ext>
            </a:extLst>
          </p:cNvPr>
          <p:cNvSpPr/>
          <p:nvPr/>
        </p:nvSpPr>
        <p:spPr>
          <a:xfrm>
            <a:off x="2079607" y="3571706"/>
            <a:ext cx="2224725" cy="2833374"/>
          </a:xfrm>
          <a:prstGeom prst="rect">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solidFill>
                  <a:schemeClr val="tx1"/>
                </a:solidFill>
              </a:rPr>
              <a:t>Browser</a:t>
            </a:r>
          </a:p>
          <a:p>
            <a:pPr algn="ctr"/>
            <a:r>
              <a:rPr lang="da-DK" dirty="0">
                <a:solidFill>
                  <a:schemeClr val="tx1"/>
                </a:solidFill>
              </a:rPr>
              <a:t>(Client)</a:t>
            </a:r>
          </a:p>
        </p:txBody>
      </p:sp>
      <p:sp>
        <p:nvSpPr>
          <p:cNvPr id="13" name="Rectangle 12">
            <a:extLst>
              <a:ext uri="{FF2B5EF4-FFF2-40B4-BE49-F238E27FC236}">
                <a16:creationId xmlns:a16="http://schemas.microsoft.com/office/drawing/2014/main" id="{010D8C4E-A2B6-4043-9B89-94DE78B2AA9C}"/>
              </a:ext>
            </a:extLst>
          </p:cNvPr>
          <p:cNvSpPr/>
          <p:nvPr/>
        </p:nvSpPr>
        <p:spPr>
          <a:xfrm>
            <a:off x="7171468" y="3581349"/>
            <a:ext cx="2591416" cy="1190625"/>
          </a:xfrm>
          <a:prstGeom prst="rect">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dirty="0">
                <a:solidFill>
                  <a:schemeClr val="tx1"/>
                </a:solidFill>
              </a:rPr>
              <a:t>Authorization</a:t>
            </a:r>
            <a:r>
              <a:rPr lang="da-DK" dirty="0">
                <a:solidFill>
                  <a:schemeClr val="tx1"/>
                </a:solidFill>
              </a:rPr>
              <a:t> Server</a:t>
            </a:r>
            <a:endParaRPr lang="en-US" dirty="0">
              <a:solidFill>
                <a:schemeClr val="tx1"/>
              </a:solidFill>
            </a:endParaRPr>
          </a:p>
        </p:txBody>
      </p:sp>
      <p:grpSp>
        <p:nvGrpSpPr>
          <p:cNvPr id="8" name="Group 7">
            <a:extLst>
              <a:ext uri="{FF2B5EF4-FFF2-40B4-BE49-F238E27FC236}">
                <a16:creationId xmlns:a16="http://schemas.microsoft.com/office/drawing/2014/main" id="{22644646-BBE8-4DBE-B5DA-0B07E9781BFF}"/>
              </a:ext>
            </a:extLst>
          </p:cNvPr>
          <p:cNvGrpSpPr/>
          <p:nvPr/>
        </p:nvGrpSpPr>
        <p:grpSpPr>
          <a:xfrm>
            <a:off x="7412207" y="3722860"/>
            <a:ext cx="2019570" cy="369332"/>
            <a:chOff x="9277467" y="2985302"/>
            <a:chExt cx="2019570" cy="369332"/>
          </a:xfrm>
        </p:grpSpPr>
        <p:pic>
          <p:nvPicPr>
            <p:cNvPr id="6" name="Picture 5" descr="A picture containing clock&#10;&#10;Description automatically generated">
              <a:extLst>
                <a:ext uri="{FF2B5EF4-FFF2-40B4-BE49-F238E27FC236}">
                  <a16:creationId xmlns:a16="http://schemas.microsoft.com/office/drawing/2014/main" id="{23CDE77E-0A03-4938-B7D8-E0C5CF449B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7467" y="3027824"/>
              <a:ext cx="284287" cy="284287"/>
            </a:xfrm>
            <a:prstGeom prst="rect">
              <a:avLst/>
            </a:prstGeom>
          </p:spPr>
        </p:pic>
        <p:sp>
          <p:nvSpPr>
            <p:cNvPr id="7" name="TextBox 6">
              <a:extLst>
                <a:ext uri="{FF2B5EF4-FFF2-40B4-BE49-F238E27FC236}">
                  <a16:creationId xmlns:a16="http://schemas.microsoft.com/office/drawing/2014/main" id="{7F901208-2CE9-48EB-9523-1901D6FB24B2}"/>
                </a:ext>
              </a:extLst>
            </p:cNvPr>
            <p:cNvSpPr txBox="1"/>
            <p:nvPr/>
          </p:nvSpPr>
          <p:spPr>
            <a:xfrm>
              <a:off x="9561754" y="2985302"/>
              <a:ext cx="1735283" cy="369332"/>
            </a:xfrm>
            <a:prstGeom prst="rect">
              <a:avLst/>
            </a:prstGeom>
            <a:noFill/>
          </p:spPr>
          <p:txBody>
            <a:bodyPr wrap="none" rtlCol="0">
              <a:spAutoFit/>
            </a:bodyPr>
            <a:lstStyle/>
            <a:p>
              <a:r>
                <a:rPr lang="da-DK" dirty="0"/>
                <a:t>Domain Services</a:t>
              </a:r>
              <a:endParaRPr lang="en-US" dirty="0"/>
            </a:p>
          </p:txBody>
        </p:sp>
      </p:grpSp>
      <p:grpSp>
        <p:nvGrpSpPr>
          <p:cNvPr id="9" name="Group 8">
            <a:extLst>
              <a:ext uri="{FF2B5EF4-FFF2-40B4-BE49-F238E27FC236}">
                <a16:creationId xmlns:a16="http://schemas.microsoft.com/office/drawing/2014/main" id="{32123B8A-E213-4D98-A31A-1D0ADCA12AA5}"/>
              </a:ext>
            </a:extLst>
          </p:cNvPr>
          <p:cNvGrpSpPr/>
          <p:nvPr/>
        </p:nvGrpSpPr>
        <p:grpSpPr>
          <a:xfrm>
            <a:off x="7579462" y="3693919"/>
            <a:ext cx="1861927" cy="424613"/>
            <a:chOff x="6995703" y="3861093"/>
            <a:chExt cx="1861927" cy="424613"/>
          </a:xfrm>
        </p:grpSpPr>
        <p:pic>
          <p:nvPicPr>
            <p:cNvPr id="1026" name="Picture 2" descr="Azure Active Directory Icon">
              <a:extLst>
                <a:ext uri="{FF2B5EF4-FFF2-40B4-BE49-F238E27FC236}">
                  <a16:creationId xmlns:a16="http://schemas.microsoft.com/office/drawing/2014/main" id="{4C6976B2-A65E-4BF6-8813-BD144DE84E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5703" y="3861093"/>
              <a:ext cx="424613" cy="42461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B7C7D588-A021-4CC6-9249-25219C613B02}"/>
                </a:ext>
              </a:extLst>
            </p:cNvPr>
            <p:cNvSpPr txBox="1"/>
            <p:nvPr/>
          </p:nvSpPr>
          <p:spPr>
            <a:xfrm>
              <a:off x="7388317" y="3888734"/>
              <a:ext cx="1469313" cy="369332"/>
            </a:xfrm>
            <a:prstGeom prst="rect">
              <a:avLst/>
            </a:prstGeom>
            <a:noFill/>
          </p:spPr>
          <p:txBody>
            <a:bodyPr wrap="none" rtlCol="0">
              <a:spAutoFit/>
            </a:bodyPr>
            <a:lstStyle/>
            <a:p>
              <a:r>
                <a:rPr lang="da-DK" dirty="0" err="1"/>
                <a:t>Azure</a:t>
              </a:r>
              <a:r>
                <a:rPr lang="da-DK" dirty="0"/>
                <a:t> AD B2C</a:t>
              </a:r>
              <a:endParaRPr lang="en-US" dirty="0"/>
            </a:p>
          </p:txBody>
        </p:sp>
      </p:grpSp>
      <p:sp>
        <p:nvSpPr>
          <p:cNvPr id="11" name="TextBox 10">
            <a:extLst>
              <a:ext uri="{FF2B5EF4-FFF2-40B4-BE49-F238E27FC236}">
                <a16:creationId xmlns:a16="http://schemas.microsoft.com/office/drawing/2014/main" id="{17A10D05-10F1-4623-ACE3-444FF32F8534}"/>
              </a:ext>
            </a:extLst>
          </p:cNvPr>
          <p:cNvSpPr txBox="1"/>
          <p:nvPr/>
        </p:nvSpPr>
        <p:spPr>
          <a:xfrm>
            <a:off x="2203567" y="206455"/>
            <a:ext cx="9348395" cy="954107"/>
          </a:xfrm>
          <a:prstGeom prst="rect">
            <a:avLst/>
          </a:prstGeom>
          <a:noFill/>
        </p:spPr>
        <p:txBody>
          <a:bodyPr wrap="square" rtlCol="0">
            <a:spAutoFit/>
          </a:bodyPr>
          <a:lstStyle/>
          <a:p>
            <a:r>
              <a:rPr lang="en-US" sz="2800" dirty="0"/>
              <a:t>OAuth 2.0 - Resource Owner Password Credentials </a:t>
            </a:r>
          </a:p>
          <a:p>
            <a:endParaRPr lang="en-US" sz="2800" dirty="0"/>
          </a:p>
        </p:txBody>
      </p:sp>
      <p:sp>
        <p:nvSpPr>
          <p:cNvPr id="24" name="Rectangle 23">
            <a:extLst>
              <a:ext uri="{FF2B5EF4-FFF2-40B4-BE49-F238E27FC236}">
                <a16:creationId xmlns:a16="http://schemas.microsoft.com/office/drawing/2014/main" id="{2E754563-14AB-4409-B61B-E19F40551408}"/>
              </a:ext>
            </a:extLst>
          </p:cNvPr>
          <p:cNvSpPr/>
          <p:nvPr/>
        </p:nvSpPr>
        <p:spPr>
          <a:xfrm>
            <a:off x="7171468" y="5178818"/>
            <a:ext cx="2591415" cy="1190625"/>
          </a:xfrm>
          <a:prstGeom prst="rect">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Web</a:t>
            </a:r>
            <a:r>
              <a:rPr lang="da-DK" dirty="0">
                <a:solidFill>
                  <a:schemeClr val="tx1"/>
                </a:solidFill>
              </a:rPr>
              <a:t> API</a:t>
            </a:r>
          </a:p>
          <a:p>
            <a:pPr algn="ctr"/>
            <a:r>
              <a:rPr lang="da-DK" dirty="0">
                <a:solidFill>
                  <a:schemeClr val="tx1"/>
                </a:solidFill>
              </a:rPr>
              <a:t> (</a:t>
            </a:r>
            <a:r>
              <a:rPr lang="en-US" dirty="0">
                <a:solidFill>
                  <a:schemeClr val="tx1"/>
                </a:solidFill>
              </a:rPr>
              <a:t>Resource</a:t>
            </a:r>
            <a:r>
              <a:rPr lang="da-DK" dirty="0">
                <a:solidFill>
                  <a:schemeClr val="tx1"/>
                </a:solidFill>
              </a:rPr>
              <a:t> </a:t>
            </a:r>
            <a:r>
              <a:rPr lang="en-US" dirty="0">
                <a:solidFill>
                  <a:schemeClr val="tx1"/>
                </a:solidFill>
              </a:rPr>
              <a:t>Server</a:t>
            </a:r>
            <a:r>
              <a:rPr lang="da-DK" dirty="0">
                <a:solidFill>
                  <a:schemeClr val="tx1"/>
                </a:solidFill>
              </a:rPr>
              <a:t>)</a:t>
            </a:r>
            <a:endParaRPr lang="en-US" dirty="0">
              <a:solidFill>
                <a:schemeClr val="tx1"/>
              </a:solidFill>
            </a:endParaRPr>
          </a:p>
        </p:txBody>
      </p:sp>
      <p:cxnSp>
        <p:nvCxnSpPr>
          <p:cNvPr id="15" name="Straight Arrow Connector 14">
            <a:extLst>
              <a:ext uri="{FF2B5EF4-FFF2-40B4-BE49-F238E27FC236}">
                <a16:creationId xmlns:a16="http://schemas.microsoft.com/office/drawing/2014/main" id="{14813B6F-74C9-4386-9C48-D28E65505631}"/>
              </a:ext>
            </a:extLst>
          </p:cNvPr>
          <p:cNvCxnSpPr>
            <a:cxnSpLocks/>
          </p:cNvCxnSpPr>
          <p:nvPr/>
        </p:nvCxnSpPr>
        <p:spPr>
          <a:xfrm>
            <a:off x="3191970" y="2406150"/>
            <a:ext cx="0" cy="102285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23" name="Graphic 22" descr="User">
            <a:extLst>
              <a:ext uri="{FF2B5EF4-FFF2-40B4-BE49-F238E27FC236}">
                <a16:creationId xmlns:a16="http://schemas.microsoft.com/office/drawing/2014/main" id="{D2894AD0-0E4A-4579-8214-DA08291D7B2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35997" y="1134928"/>
            <a:ext cx="511939" cy="511939"/>
          </a:xfrm>
          <a:prstGeom prst="rect">
            <a:avLst/>
          </a:prstGeom>
        </p:spPr>
      </p:pic>
      <p:sp>
        <p:nvSpPr>
          <p:cNvPr id="26" name="Oval 25">
            <a:extLst>
              <a:ext uri="{FF2B5EF4-FFF2-40B4-BE49-F238E27FC236}">
                <a16:creationId xmlns:a16="http://schemas.microsoft.com/office/drawing/2014/main" id="{0DE6D380-0CFE-48E7-AD7E-E76EDF9A6775}"/>
              </a:ext>
            </a:extLst>
          </p:cNvPr>
          <p:cNvSpPr/>
          <p:nvPr/>
        </p:nvSpPr>
        <p:spPr>
          <a:xfrm>
            <a:off x="2987632" y="2636999"/>
            <a:ext cx="396000" cy="39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1</a:t>
            </a:r>
            <a:endParaRPr lang="en-US" dirty="0"/>
          </a:p>
        </p:txBody>
      </p:sp>
      <p:sp>
        <p:nvSpPr>
          <p:cNvPr id="27" name="TextBox 26">
            <a:extLst>
              <a:ext uri="{FF2B5EF4-FFF2-40B4-BE49-F238E27FC236}">
                <a16:creationId xmlns:a16="http://schemas.microsoft.com/office/drawing/2014/main" id="{7ECC646B-DF6E-4B5A-9DA1-3DB8BEB0FDFF}"/>
              </a:ext>
            </a:extLst>
          </p:cNvPr>
          <p:cNvSpPr txBox="1"/>
          <p:nvPr/>
        </p:nvSpPr>
        <p:spPr>
          <a:xfrm>
            <a:off x="3447936" y="2406150"/>
            <a:ext cx="2307042" cy="646331"/>
          </a:xfrm>
          <a:prstGeom prst="rect">
            <a:avLst/>
          </a:prstGeom>
          <a:noFill/>
        </p:spPr>
        <p:txBody>
          <a:bodyPr wrap="none" rtlCol="0">
            <a:spAutoFit/>
          </a:bodyPr>
          <a:lstStyle/>
          <a:p>
            <a:r>
              <a:rPr lang="en-US" dirty="0"/>
              <a:t>Username</a:t>
            </a:r>
            <a:r>
              <a:rPr lang="da-DK" dirty="0"/>
              <a:t> &amp; password</a:t>
            </a:r>
          </a:p>
          <a:p>
            <a:r>
              <a:rPr lang="da-DK" dirty="0"/>
              <a:t>(OTP)</a:t>
            </a:r>
            <a:endParaRPr lang="en-US" dirty="0"/>
          </a:p>
        </p:txBody>
      </p:sp>
      <p:grpSp>
        <p:nvGrpSpPr>
          <p:cNvPr id="29" name="Group 28">
            <a:extLst>
              <a:ext uri="{FF2B5EF4-FFF2-40B4-BE49-F238E27FC236}">
                <a16:creationId xmlns:a16="http://schemas.microsoft.com/office/drawing/2014/main" id="{205923A9-CDB6-4E66-BFD6-A2EE4E04A6AC}"/>
              </a:ext>
            </a:extLst>
          </p:cNvPr>
          <p:cNvGrpSpPr/>
          <p:nvPr/>
        </p:nvGrpSpPr>
        <p:grpSpPr>
          <a:xfrm>
            <a:off x="7762576" y="3664129"/>
            <a:ext cx="1192215" cy="541528"/>
            <a:chOff x="10749280" y="2185470"/>
            <a:chExt cx="1192215" cy="541528"/>
          </a:xfrm>
        </p:grpSpPr>
        <p:pic>
          <p:nvPicPr>
            <p:cNvPr id="1032" name="Picture 8" descr="GitHub - auth0/lock: Auth0's signin solution">
              <a:extLst>
                <a:ext uri="{FF2B5EF4-FFF2-40B4-BE49-F238E27FC236}">
                  <a16:creationId xmlns:a16="http://schemas.microsoft.com/office/drawing/2014/main" id="{944662C2-75C2-44A9-943A-A46BFED2DB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49280" y="2185470"/>
              <a:ext cx="541528" cy="541528"/>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DD2C2236-E72F-411C-8954-82A98064383C}"/>
                </a:ext>
              </a:extLst>
            </p:cNvPr>
            <p:cNvSpPr txBox="1"/>
            <p:nvPr/>
          </p:nvSpPr>
          <p:spPr>
            <a:xfrm>
              <a:off x="11186160" y="2244675"/>
              <a:ext cx="755335" cy="369332"/>
            </a:xfrm>
            <a:prstGeom prst="rect">
              <a:avLst/>
            </a:prstGeom>
            <a:noFill/>
          </p:spPr>
          <p:txBody>
            <a:bodyPr wrap="none" rtlCol="0">
              <a:spAutoFit/>
            </a:bodyPr>
            <a:lstStyle/>
            <a:p>
              <a:r>
                <a:rPr lang="da-DK" dirty="0"/>
                <a:t>Auth0</a:t>
              </a:r>
              <a:endParaRPr lang="en-US" dirty="0"/>
            </a:p>
          </p:txBody>
        </p:sp>
      </p:grpSp>
      <p:cxnSp>
        <p:nvCxnSpPr>
          <p:cNvPr id="37" name="Straight Arrow Connector 36">
            <a:extLst>
              <a:ext uri="{FF2B5EF4-FFF2-40B4-BE49-F238E27FC236}">
                <a16:creationId xmlns:a16="http://schemas.microsoft.com/office/drawing/2014/main" id="{1B75B8E8-7C93-4B59-AD5F-8731BA9CA563}"/>
              </a:ext>
            </a:extLst>
          </p:cNvPr>
          <p:cNvCxnSpPr>
            <a:cxnSpLocks/>
          </p:cNvCxnSpPr>
          <p:nvPr/>
        </p:nvCxnSpPr>
        <p:spPr>
          <a:xfrm flipV="1">
            <a:off x="4528652" y="3849324"/>
            <a:ext cx="2309413" cy="21302"/>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2E02B09-B1E5-4650-8FC4-2AAB63879312}"/>
              </a:ext>
            </a:extLst>
          </p:cNvPr>
          <p:cNvCxnSpPr>
            <a:cxnSpLocks/>
          </p:cNvCxnSpPr>
          <p:nvPr/>
        </p:nvCxnSpPr>
        <p:spPr>
          <a:xfrm flipH="1">
            <a:off x="4497973" y="4498034"/>
            <a:ext cx="2340092" cy="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969306C-D769-4BC9-81C0-3CCFDCB7B62B}"/>
              </a:ext>
            </a:extLst>
          </p:cNvPr>
          <p:cNvSpPr txBox="1"/>
          <p:nvPr/>
        </p:nvSpPr>
        <p:spPr>
          <a:xfrm>
            <a:off x="5746486" y="2968501"/>
            <a:ext cx="2307042" cy="646331"/>
          </a:xfrm>
          <a:prstGeom prst="rect">
            <a:avLst/>
          </a:prstGeom>
          <a:noFill/>
        </p:spPr>
        <p:txBody>
          <a:bodyPr wrap="none" rtlCol="0">
            <a:spAutoFit/>
          </a:bodyPr>
          <a:lstStyle/>
          <a:p>
            <a:r>
              <a:rPr lang="en-US" dirty="0"/>
              <a:t>Username</a:t>
            </a:r>
            <a:r>
              <a:rPr lang="da-DK" dirty="0"/>
              <a:t> &amp; password</a:t>
            </a:r>
          </a:p>
          <a:p>
            <a:r>
              <a:rPr lang="da-DK" dirty="0"/>
              <a:t>(OTP)</a:t>
            </a:r>
            <a:endParaRPr lang="en-US" dirty="0"/>
          </a:p>
        </p:txBody>
      </p:sp>
      <p:sp>
        <p:nvSpPr>
          <p:cNvPr id="47" name="TextBox 46">
            <a:extLst>
              <a:ext uri="{FF2B5EF4-FFF2-40B4-BE49-F238E27FC236}">
                <a16:creationId xmlns:a16="http://schemas.microsoft.com/office/drawing/2014/main" id="{F76808A5-62E3-4B24-A2D9-DF6149C89C87}"/>
              </a:ext>
            </a:extLst>
          </p:cNvPr>
          <p:cNvSpPr txBox="1"/>
          <p:nvPr/>
        </p:nvSpPr>
        <p:spPr>
          <a:xfrm>
            <a:off x="4447795" y="4714559"/>
            <a:ext cx="2390270" cy="369332"/>
          </a:xfrm>
          <a:prstGeom prst="rect">
            <a:avLst/>
          </a:prstGeom>
          <a:noFill/>
        </p:spPr>
        <p:txBody>
          <a:bodyPr wrap="none" rtlCol="0">
            <a:spAutoFit/>
          </a:bodyPr>
          <a:lstStyle/>
          <a:p>
            <a:r>
              <a:rPr lang="da-DK" dirty="0"/>
              <a:t>Access- &amp; </a:t>
            </a:r>
            <a:r>
              <a:rPr lang="en-US" dirty="0"/>
              <a:t>refresh</a:t>
            </a:r>
            <a:r>
              <a:rPr lang="da-DK" dirty="0"/>
              <a:t> </a:t>
            </a:r>
            <a:r>
              <a:rPr lang="en-US" dirty="0"/>
              <a:t>token</a:t>
            </a:r>
          </a:p>
        </p:txBody>
      </p:sp>
      <p:cxnSp>
        <p:nvCxnSpPr>
          <p:cNvPr id="49" name="Straight Arrow Connector 48">
            <a:extLst>
              <a:ext uri="{FF2B5EF4-FFF2-40B4-BE49-F238E27FC236}">
                <a16:creationId xmlns:a16="http://schemas.microsoft.com/office/drawing/2014/main" id="{592E9D64-3D93-4221-AE88-7E7F5F01EAE5}"/>
              </a:ext>
            </a:extLst>
          </p:cNvPr>
          <p:cNvCxnSpPr>
            <a:cxnSpLocks/>
          </p:cNvCxnSpPr>
          <p:nvPr/>
        </p:nvCxnSpPr>
        <p:spPr>
          <a:xfrm>
            <a:off x="4497972" y="5712531"/>
            <a:ext cx="2390270" cy="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33AA47E-6149-46A5-A62C-D22391DE1BCE}"/>
              </a:ext>
            </a:extLst>
          </p:cNvPr>
          <p:cNvSpPr txBox="1"/>
          <p:nvPr/>
        </p:nvSpPr>
        <p:spPr>
          <a:xfrm>
            <a:off x="5574087" y="5979799"/>
            <a:ext cx="1391663" cy="369332"/>
          </a:xfrm>
          <a:prstGeom prst="rect">
            <a:avLst/>
          </a:prstGeom>
          <a:noFill/>
        </p:spPr>
        <p:txBody>
          <a:bodyPr wrap="none" rtlCol="0">
            <a:spAutoFit/>
          </a:bodyPr>
          <a:lstStyle/>
          <a:p>
            <a:r>
              <a:rPr lang="da-DK" dirty="0"/>
              <a:t>Access </a:t>
            </a:r>
            <a:r>
              <a:rPr lang="en-US" dirty="0"/>
              <a:t>token</a:t>
            </a:r>
          </a:p>
        </p:txBody>
      </p:sp>
      <p:sp>
        <p:nvSpPr>
          <p:cNvPr id="55" name="Oval 54">
            <a:extLst>
              <a:ext uri="{FF2B5EF4-FFF2-40B4-BE49-F238E27FC236}">
                <a16:creationId xmlns:a16="http://schemas.microsoft.com/office/drawing/2014/main" id="{56B58CC5-912D-4B75-9508-F2136F68AB77}"/>
              </a:ext>
            </a:extLst>
          </p:cNvPr>
          <p:cNvSpPr/>
          <p:nvPr/>
        </p:nvSpPr>
        <p:spPr>
          <a:xfrm>
            <a:off x="5427123" y="5517665"/>
            <a:ext cx="396000" cy="39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4</a:t>
            </a:r>
            <a:endParaRPr lang="en-US" dirty="0"/>
          </a:p>
        </p:txBody>
      </p:sp>
      <p:sp>
        <p:nvSpPr>
          <p:cNvPr id="62" name="Oval 61">
            <a:extLst>
              <a:ext uri="{FF2B5EF4-FFF2-40B4-BE49-F238E27FC236}">
                <a16:creationId xmlns:a16="http://schemas.microsoft.com/office/drawing/2014/main" id="{D8E7D8D9-298E-493D-B610-5698CB0CA8EB}"/>
              </a:ext>
            </a:extLst>
          </p:cNvPr>
          <p:cNvSpPr/>
          <p:nvPr/>
        </p:nvSpPr>
        <p:spPr>
          <a:xfrm>
            <a:off x="5427123" y="4275642"/>
            <a:ext cx="396000" cy="39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3</a:t>
            </a:r>
            <a:endParaRPr lang="en-US" dirty="0"/>
          </a:p>
        </p:txBody>
      </p:sp>
      <p:sp>
        <p:nvSpPr>
          <p:cNvPr id="65" name="Oval 64">
            <a:extLst>
              <a:ext uri="{FF2B5EF4-FFF2-40B4-BE49-F238E27FC236}">
                <a16:creationId xmlns:a16="http://schemas.microsoft.com/office/drawing/2014/main" id="{AA35EAD5-CC13-48BA-8482-B6838A65CB95}"/>
              </a:ext>
            </a:extLst>
          </p:cNvPr>
          <p:cNvSpPr/>
          <p:nvPr/>
        </p:nvSpPr>
        <p:spPr>
          <a:xfrm>
            <a:off x="5428131" y="3640999"/>
            <a:ext cx="396000" cy="39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a-DK" dirty="0"/>
              <a:t>2</a:t>
            </a:r>
            <a:endParaRPr lang="en-US" dirty="0"/>
          </a:p>
        </p:txBody>
      </p:sp>
      <p:sp>
        <p:nvSpPr>
          <p:cNvPr id="70" name="Rectangle 69">
            <a:extLst>
              <a:ext uri="{FF2B5EF4-FFF2-40B4-BE49-F238E27FC236}">
                <a16:creationId xmlns:a16="http://schemas.microsoft.com/office/drawing/2014/main" id="{FEF0EFC8-B0FE-4BF0-81FC-02D9940B2BE2}"/>
              </a:ext>
            </a:extLst>
          </p:cNvPr>
          <p:cNvSpPr/>
          <p:nvPr/>
        </p:nvSpPr>
        <p:spPr>
          <a:xfrm>
            <a:off x="7323868" y="5331218"/>
            <a:ext cx="2591415" cy="1190625"/>
          </a:xfrm>
          <a:prstGeom prst="rect">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Another Web</a:t>
            </a:r>
            <a:r>
              <a:rPr lang="da-DK" dirty="0">
                <a:solidFill>
                  <a:schemeClr val="tx1"/>
                </a:solidFill>
              </a:rPr>
              <a:t> API</a:t>
            </a:r>
          </a:p>
          <a:p>
            <a:pPr algn="ctr"/>
            <a:r>
              <a:rPr lang="da-DK" dirty="0">
                <a:solidFill>
                  <a:schemeClr val="tx1"/>
                </a:solidFill>
              </a:rPr>
              <a:t> (</a:t>
            </a:r>
            <a:r>
              <a:rPr lang="en-US" dirty="0">
                <a:solidFill>
                  <a:schemeClr val="tx1"/>
                </a:solidFill>
              </a:rPr>
              <a:t>Resource</a:t>
            </a:r>
            <a:r>
              <a:rPr lang="da-DK" dirty="0">
                <a:solidFill>
                  <a:schemeClr val="tx1"/>
                </a:solidFill>
              </a:rPr>
              <a:t> </a:t>
            </a:r>
            <a:r>
              <a:rPr lang="en-US" dirty="0">
                <a:solidFill>
                  <a:schemeClr val="tx1"/>
                </a:solidFill>
              </a:rPr>
              <a:t>Server</a:t>
            </a:r>
            <a:r>
              <a:rPr lang="da-DK" dirty="0">
                <a:solidFill>
                  <a:schemeClr val="tx1"/>
                </a:solidFill>
              </a:rPr>
              <a:t>)</a:t>
            </a:r>
            <a:endParaRPr lang="en-US" dirty="0">
              <a:solidFill>
                <a:schemeClr val="tx1"/>
              </a:solidFill>
            </a:endParaRPr>
          </a:p>
        </p:txBody>
      </p:sp>
      <p:sp>
        <p:nvSpPr>
          <p:cNvPr id="71" name="Rectangle 70">
            <a:extLst>
              <a:ext uri="{FF2B5EF4-FFF2-40B4-BE49-F238E27FC236}">
                <a16:creationId xmlns:a16="http://schemas.microsoft.com/office/drawing/2014/main" id="{4FA283A0-420A-4123-A0DE-DA5E0EC1CEB8}"/>
              </a:ext>
            </a:extLst>
          </p:cNvPr>
          <p:cNvSpPr/>
          <p:nvPr/>
        </p:nvSpPr>
        <p:spPr>
          <a:xfrm>
            <a:off x="7476268" y="5483618"/>
            <a:ext cx="2591415" cy="1190625"/>
          </a:xfrm>
          <a:prstGeom prst="rect">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Yet another Web</a:t>
            </a:r>
            <a:r>
              <a:rPr lang="da-DK" dirty="0">
                <a:solidFill>
                  <a:schemeClr val="tx1"/>
                </a:solidFill>
              </a:rPr>
              <a:t> API</a:t>
            </a:r>
          </a:p>
          <a:p>
            <a:pPr algn="ctr"/>
            <a:r>
              <a:rPr lang="da-DK" dirty="0">
                <a:solidFill>
                  <a:schemeClr val="tx1"/>
                </a:solidFill>
              </a:rPr>
              <a:t> (</a:t>
            </a:r>
            <a:r>
              <a:rPr lang="en-US" dirty="0">
                <a:solidFill>
                  <a:schemeClr val="tx1"/>
                </a:solidFill>
              </a:rPr>
              <a:t>Resource</a:t>
            </a:r>
            <a:r>
              <a:rPr lang="da-DK" dirty="0">
                <a:solidFill>
                  <a:schemeClr val="tx1"/>
                </a:solidFill>
              </a:rPr>
              <a:t> </a:t>
            </a:r>
            <a:r>
              <a:rPr lang="en-US" dirty="0">
                <a:solidFill>
                  <a:schemeClr val="tx1"/>
                </a:solidFill>
              </a:rPr>
              <a:t>Server</a:t>
            </a:r>
            <a:r>
              <a:rPr lang="da-DK" dirty="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3938827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fade">
                                      <p:cBhvr>
                                        <p:cTn id="21" dur="500"/>
                                        <p:tgtEl>
                                          <p:spTgt spid="4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fade">
                                      <p:cBhvr>
                                        <p:cTn id="24" dur="500"/>
                                        <p:tgtEl>
                                          <p:spTgt spid="6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500"/>
                                        <p:tgtEl>
                                          <p:spTgt spid="4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fade">
                                      <p:cBhvr>
                                        <p:cTn id="35" dur="500"/>
                                        <p:tgtEl>
                                          <p:spTgt spid="6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fade">
                                      <p:cBhvr>
                                        <p:cTn id="43" dur="500"/>
                                        <p:tgtEl>
                                          <p:spTgt spid="5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fade">
                                      <p:cBhvr>
                                        <p:cTn id="46" dur="500"/>
                                        <p:tgtEl>
                                          <p:spTgt spid="55"/>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8"/>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9"/>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29"/>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8"/>
                                        </p:tgtEl>
                                        <p:attrNameLst>
                                          <p:attrName>style.visibility</p:attrName>
                                        </p:attrNameLst>
                                      </p:cBhvr>
                                      <p:to>
                                        <p:strVal val="visible"/>
                                      </p:to>
                                    </p:set>
                                    <p:animEffect transition="in" filter="fade">
                                      <p:cBhvr>
                                        <p:cTn id="71" dur="500"/>
                                        <p:tgtEl>
                                          <p:spTgt spid="8"/>
                                        </p:tgtEl>
                                      </p:cBhvr>
                                    </p:animEffect>
                                  </p:childTnLst>
                                </p:cTn>
                              </p:par>
                              <p:par>
                                <p:cTn id="72" presetID="1" presetClass="exit" presetSubtype="0" fill="hold" nodeType="withEffect">
                                  <p:stCondLst>
                                    <p:cond delay="0"/>
                                  </p:stCondLst>
                                  <p:childTnLst>
                                    <p:set>
                                      <p:cBhvr>
                                        <p:cTn id="73"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46" grpId="0"/>
      <p:bldP spid="47" grpId="0"/>
      <p:bldP spid="52" grpId="0"/>
      <p:bldP spid="55" grpId="0" animBg="1"/>
      <p:bldP spid="62" grpId="0" animBg="1"/>
      <p:bldP spid="65" grpId="0" animBg="1"/>
      <p:bldP spid="70" grpId="0" animBg="1"/>
      <p:bldP spid="7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316FF-DFC9-434B-829A-D42274249C04}"/>
              </a:ext>
            </a:extLst>
          </p:cNvPr>
          <p:cNvSpPr>
            <a:spLocks noGrp="1"/>
          </p:cNvSpPr>
          <p:nvPr>
            <p:ph type="title"/>
          </p:nvPr>
        </p:nvSpPr>
        <p:spPr>
          <a:xfrm>
            <a:off x="838200" y="365126"/>
            <a:ext cx="10515600" cy="904382"/>
          </a:xfrm>
        </p:spPr>
        <p:txBody>
          <a:bodyPr>
            <a:normAutofit/>
          </a:bodyPr>
          <a:lstStyle/>
          <a:p>
            <a:r>
              <a:rPr lang="en-US" sz="4000" dirty="0"/>
              <a:t>Domain Services Authentication Features</a:t>
            </a:r>
          </a:p>
        </p:txBody>
      </p:sp>
      <p:sp>
        <p:nvSpPr>
          <p:cNvPr id="3" name="Content Placeholder 2">
            <a:extLst>
              <a:ext uri="{FF2B5EF4-FFF2-40B4-BE49-F238E27FC236}">
                <a16:creationId xmlns:a16="http://schemas.microsoft.com/office/drawing/2014/main" id="{CAEDCBB4-BC81-4844-9A19-0EBA263FE9DB}"/>
              </a:ext>
            </a:extLst>
          </p:cNvPr>
          <p:cNvSpPr>
            <a:spLocks noGrp="1"/>
          </p:cNvSpPr>
          <p:nvPr>
            <p:ph idx="1"/>
          </p:nvPr>
        </p:nvSpPr>
        <p:spPr>
          <a:xfrm>
            <a:off x="1562099" y="1628776"/>
            <a:ext cx="9496425" cy="4395788"/>
          </a:xfrm>
        </p:spPr>
        <p:txBody>
          <a:bodyPr>
            <a:normAutofit/>
          </a:bodyPr>
          <a:lstStyle/>
          <a:p>
            <a:r>
              <a:rPr lang="en-US" dirty="0"/>
              <a:t>Two-factor authentication (OTP using Microsoft- or Google Authenticator)</a:t>
            </a:r>
          </a:p>
          <a:p>
            <a:r>
              <a:rPr lang="en-US" dirty="0"/>
              <a:t>IP-whitelisting</a:t>
            </a:r>
          </a:p>
          <a:p>
            <a:r>
              <a:rPr lang="en-US" dirty="0"/>
              <a:t>Secure Account Registration (B2C)</a:t>
            </a:r>
          </a:p>
          <a:p>
            <a:r>
              <a:rPr lang="en-US" dirty="0"/>
              <a:t>Secure Password Reset</a:t>
            </a:r>
          </a:p>
          <a:p>
            <a:r>
              <a:rPr lang="en-US" dirty="0"/>
              <a:t>Breached Password Protection (Have I Been </a:t>
            </a:r>
            <a:r>
              <a:rPr lang="en-US" dirty="0" err="1"/>
              <a:t>Pwned</a:t>
            </a:r>
            <a:r>
              <a:rPr lang="en-US" dirty="0"/>
              <a:t>?)</a:t>
            </a:r>
          </a:p>
          <a:p>
            <a:r>
              <a:rPr lang="en-US" dirty="0"/>
              <a:t>Brute-force Attack Protection (Progressive delay)</a:t>
            </a:r>
          </a:p>
        </p:txBody>
      </p:sp>
    </p:spTree>
    <p:extLst>
      <p:ext uri="{BB962C8B-B14F-4D97-AF65-F5344CB8AC3E}">
        <p14:creationId xmlns:p14="http://schemas.microsoft.com/office/powerpoint/2010/main" val="461525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8C5AB3-32BB-4F4B-928E-3762FC0C3EBD}"/>
              </a:ext>
            </a:extLst>
          </p:cNvPr>
          <p:cNvSpPr txBox="1"/>
          <p:nvPr/>
        </p:nvSpPr>
        <p:spPr>
          <a:xfrm>
            <a:off x="5120412" y="3044279"/>
            <a:ext cx="1951175" cy="769441"/>
          </a:xfrm>
          <a:prstGeom prst="rect">
            <a:avLst/>
          </a:prstGeom>
          <a:noFill/>
        </p:spPr>
        <p:txBody>
          <a:bodyPr wrap="none" rtlCol="0">
            <a:spAutoFit/>
          </a:bodyPr>
          <a:lstStyle/>
          <a:p>
            <a:pPr algn="ctr"/>
            <a:r>
              <a:rPr lang="da-DK" sz="4400" dirty="0"/>
              <a:t>Demo…</a:t>
            </a:r>
            <a:endParaRPr lang="en-US" sz="4400" dirty="0"/>
          </a:p>
        </p:txBody>
      </p:sp>
      <p:pic>
        <p:nvPicPr>
          <p:cNvPr id="3" name="Picture 4" descr="Agenda - letters written in beautiful boxes on white background Stock  Illustration | Adobe Stock">
            <a:extLst>
              <a:ext uri="{FF2B5EF4-FFF2-40B4-BE49-F238E27FC236}">
                <a16:creationId xmlns:a16="http://schemas.microsoft.com/office/drawing/2014/main" id="{6990F912-2A41-5F49-635B-C542D03BC9B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580180" y="259964"/>
            <a:ext cx="2182902" cy="899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414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6B04B9-363F-8C76-2553-39888AB752B4}"/>
              </a:ext>
            </a:extLst>
          </p:cNvPr>
          <p:cNvSpPr txBox="1"/>
          <p:nvPr/>
        </p:nvSpPr>
        <p:spPr>
          <a:xfrm>
            <a:off x="4990985" y="3044279"/>
            <a:ext cx="2210029" cy="769441"/>
          </a:xfrm>
          <a:prstGeom prst="rect">
            <a:avLst/>
          </a:prstGeom>
          <a:noFill/>
        </p:spPr>
        <p:txBody>
          <a:bodyPr wrap="none" rtlCol="0">
            <a:spAutoFit/>
          </a:bodyPr>
          <a:lstStyle/>
          <a:p>
            <a:pPr algn="ctr"/>
            <a:r>
              <a:rPr lang="en-US" sz="4400" dirty="0"/>
              <a:t>Wrap Up</a:t>
            </a:r>
          </a:p>
        </p:txBody>
      </p:sp>
    </p:spTree>
    <p:extLst>
      <p:ext uri="{BB962C8B-B14F-4D97-AF65-F5344CB8AC3E}">
        <p14:creationId xmlns:p14="http://schemas.microsoft.com/office/powerpoint/2010/main" val="2805933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F2A43D-DF10-14A8-A20C-5FB897A3D7EC}"/>
              </a:ext>
            </a:extLst>
          </p:cNvPr>
          <p:cNvSpPr>
            <a:spLocks noGrp="1"/>
          </p:cNvSpPr>
          <p:nvPr>
            <p:ph idx="1"/>
          </p:nvPr>
        </p:nvSpPr>
        <p:spPr>
          <a:xfrm>
            <a:off x="3614940" y="2601156"/>
            <a:ext cx="6512040" cy="3254375"/>
          </a:xfrm>
        </p:spPr>
        <p:txBody>
          <a:bodyPr>
            <a:normAutofit/>
          </a:bodyPr>
          <a:lstStyle/>
          <a:p>
            <a:r>
              <a:rPr lang="en-US" sz="3600" dirty="0"/>
              <a:t>Service Types</a:t>
            </a:r>
          </a:p>
          <a:p>
            <a:r>
              <a:rPr lang="en-US" sz="3600" dirty="0"/>
              <a:t>Plugins &amp; Providers</a:t>
            </a:r>
          </a:p>
          <a:p>
            <a:r>
              <a:rPr lang="en-US" sz="3600" dirty="0"/>
              <a:t>Service Configuration</a:t>
            </a:r>
          </a:p>
          <a:p>
            <a:r>
              <a:rPr lang="en-US" sz="3600" dirty="0"/>
              <a:t>Authentication &amp; Authorization</a:t>
            </a:r>
          </a:p>
          <a:p>
            <a:r>
              <a:rPr lang="en-US" sz="3600" dirty="0"/>
              <a:t>Demo…</a:t>
            </a:r>
          </a:p>
        </p:txBody>
      </p:sp>
      <p:pic>
        <p:nvPicPr>
          <p:cNvPr id="4100" name="Picture 4" descr="Agenda - letters written in beautiful boxes on white background Stock  Illustration | Adobe Stock">
            <a:extLst>
              <a:ext uri="{FF2B5EF4-FFF2-40B4-BE49-F238E27FC236}">
                <a16:creationId xmlns:a16="http://schemas.microsoft.com/office/drawing/2014/main" id="{2A21C2AB-5AB7-7BD8-FDED-86C41E95CC8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130197" y="440267"/>
            <a:ext cx="5246158" cy="2160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6164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95C7AD-28A6-6FFA-F6A5-977AB6EDBB6E}"/>
              </a:ext>
            </a:extLst>
          </p:cNvPr>
          <p:cNvSpPr txBox="1"/>
          <p:nvPr/>
        </p:nvSpPr>
        <p:spPr>
          <a:xfrm>
            <a:off x="3347085" y="3044279"/>
            <a:ext cx="5497830" cy="769441"/>
          </a:xfrm>
          <a:prstGeom prst="rect">
            <a:avLst/>
          </a:prstGeom>
          <a:noFill/>
        </p:spPr>
        <p:txBody>
          <a:bodyPr wrap="square" rtlCol="0">
            <a:spAutoFit/>
          </a:bodyPr>
          <a:lstStyle/>
          <a:p>
            <a:pPr algn="ctr"/>
            <a:r>
              <a:rPr lang="en-US" sz="4400" dirty="0"/>
              <a:t>Service Types</a:t>
            </a:r>
          </a:p>
        </p:txBody>
      </p:sp>
      <p:pic>
        <p:nvPicPr>
          <p:cNvPr id="3" name="Picture 4" descr="Agenda - letters written in beautiful boxes on white background Stock  Illustration | Adobe Stock">
            <a:extLst>
              <a:ext uri="{FF2B5EF4-FFF2-40B4-BE49-F238E27FC236}">
                <a16:creationId xmlns:a16="http://schemas.microsoft.com/office/drawing/2014/main" id="{71D0579E-179F-79A0-5BD7-4BBBE2E2E35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580180" y="259964"/>
            <a:ext cx="2182902" cy="899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629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15609F4-F791-3328-6F1E-97AB100244B1}"/>
              </a:ext>
            </a:extLst>
          </p:cNvPr>
          <p:cNvSpPr txBox="1"/>
          <p:nvPr/>
        </p:nvSpPr>
        <p:spPr>
          <a:xfrm>
            <a:off x="3600868" y="984927"/>
            <a:ext cx="4613638" cy="646331"/>
          </a:xfrm>
          <a:prstGeom prst="rect">
            <a:avLst/>
          </a:prstGeom>
          <a:noFill/>
        </p:spPr>
        <p:txBody>
          <a:bodyPr wrap="square" rtlCol="0">
            <a:spAutoFit/>
          </a:bodyPr>
          <a:lstStyle/>
          <a:p>
            <a:pPr algn="ctr"/>
            <a:r>
              <a:rPr lang="en-US" sz="3600" dirty="0"/>
              <a:t>Services</a:t>
            </a:r>
          </a:p>
        </p:txBody>
      </p:sp>
      <p:sp>
        <p:nvSpPr>
          <p:cNvPr id="6" name="TextBox 5">
            <a:extLst>
              <a:ext uri="{FF2B5EF4-FFF2-40B4-BE49-F238E27FC236}">
                <a16:creationId xmlns:a16="http://schemas.microsoft.com/office/drawing/2014/main" id="{8C00D51F-51B2-5130-A8A6-F3956E723B9C}"/>
              </a:ext>
            </a:extLst>
          </p:cNvPr>
          <p:cNvSpPr txBox="1"/>
          <p:nvPr/>
        </p:nvSpPr>
        <p:spPr>
          <a:xfrm>
            <a:off x="3648091" y="4301584"/>
            <a:ext cx="4895814" cy="707886"/>
          </a:xfrm>
          <a:prstGeom prst="rect">
            <a:avLst/>
          </a:prstGeom>
          <a:noFill/>
        </p:spPr>
        <p:txBody>
          <a:bodyPr wrap="square" rtlCol="0">
            <a:spAutoFit/>
          </a:bodyPr>
          <a:lstStyle/>
          <a:p>
            <a:pPr marL="285750" indent="-285750">
              <a:buFont typeface="Arial" panose="020B0604020202020204" pitchFamily="34" charset="0"/>
              <a:buChar char="•"/>
            </a:pPr>
            <a:r>
              <a:rPr lang="en-US" sz="2000" b="1" dirty="0" err="1"/>
              <a:t>TEntity</a:t>
            </a:r>
            <a:r>
              <a:rPr lang="en-US" sz="2000" dirty="0"/>
              <a:t>: The type of the entity</a:t>
            </a:r>
          </a:p>
          <a:p>
            <a:pPr marL="285750" indent="-285750">
              <a:buFont typeface="Arial" panose="020B0604020202020204" pitchFamily="34" charset="0"/>
              <a:buChar char="•"/>
            </a:pPr>
            <a:r>
              <a:rPr lang="en-US" sz="2000" b="1" dirty="0" err="1"/>
              <a:t>TEntityId</a:t>
            </a:r>
            <a:r>
              <a:rPr lang="en-US" sz="2000" dirty="0"/>
              <a:t>: The type of the entity identifier </a:t>
            </a:r>
          </a:p>
        </p:txBody>
      </p:sp>
      <p:pic>
        <p:nvPicPr>
          <p:cNvPr id="7" name="Picture 6">
            <a:extLst>
              <a:ext uri="{FF2B5EF4-FFF2-40B4-BE49-F238E27FC236}">
                <a16:creationId xmlns:a16="http://schemas.microsoft.com/office/drawing/2014/main" id="{2347F91D-EBC5-BA44-C7B4-A194B8B9EF62}"/>
              </a:ext>
            </a:extLst>
          </p:cNvPr>
          <p:cNvPicPr>
            <a:picLocks noChangeAspect="1"/>
          </p:cNvPicPr>
          <p:nvPr/>
        </p:nvPicPr>
        <p:blipFill>
          <a:blip r:embed="rId3"/>
          <a:stretch>
            <a:fillRect/>
          </a:stretch>
        </p:blipFill>
        <p:spPr>
          <a:xfrm>
            <a:off x="2486808" y="1932124"/>
            <a:ext cx="7218381" cy="2068594"/>
          </a:xfrm>
          <a:prstGeom prst="rect">
            <a:avLst/>
          </a:prstGeom>
        </p:spPr>
      </p:pic>
    </p:spTree>
    <p:extLst>
      <p:ext uri="{BB962C8B-B14F-4D97-AF65-F5344CB8AC3E}">
        <p14:creationId xmlns:p14="http://schemas.microsoft.com/office/powerpoint/2010/main" val="522429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3F057A-EA99-0B86-BA3B-892105C742BE}"/>
              </a:ext>
            </a:extLst>
          </p:cNvPr>
          <p:cNvPicPr>
            <a:picLocks noChangeAspect="1"/>
          </p:cNvPicPr>
          <p:nvPr/>
        </p:nvPicPr>
        <p:blipFill>
          <a:blip r:embed="rId3"/>
          <a:stretch>
            <a:fillRect/>
          </a:stretch>
        </p:blipFill>
        <p:spPr>
          <a:xfrm>
            <a:off x="663677" y="0"/>
            <a:ext cx="10864645" cy="6858000"/>
          </a:xfrm>
          <a:prstGeom prst="rect">
            <a:avLst/>
          </a:prstGeom>
        </p:spPr>
      </p:pic>
    </p:spTree>
    <p:extLst>
      <p:ext uri="{BB962C8B-B14F-4D97-AF65-F5344CB8AC3E}">
        <p14:creationId xmlns:p14="http://schemas.microsoft.com/office/powerpoint/2010/main" val="2450683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9290EE-61DB-D17C-06B2-827ADF240F97}"/>
              </a:ext>
            </a:extLst>
          </p:cNvPr>
          <p:cNvPicPr>
            <a:picLocks noChangeAspect="1"/>
          </p:cNvPicPr>
          <p:nvPr/>
        </p:nvPicPr>
        <p:blipFill>
          <a:blip r:embed="rId3"/>
          <a:stretch>
            <a:fillRect/>
          </a:stretch>
        </p:blipFill>
        <p:spPr>
          <a:xfrm>
            <a:off x="2944339" y="2100431"/>
            <a:ext cx="6303322" cy="2657138"/>
          </a:xfrm>
          <a:prstGeom prst="rect">
            <a:avLst/>
          </a:prstGeom>
        </p:spPr>
      </p:pic>
      <p:sp>
        <p:nvSpPr>
          <p:cNvPr id="5" name="TextBox 4">
            <a:extLst>
              <a:ext uri="{FF2B5EF4-FFF2-40B4-BE49-F238E27FC236}">
                <a16:creationId xmlns:a16="http://schemas.microsoft.com/office/drawing/2014/main" id="{F15609F4-F791-3328-6F1E-97AB100244B1}"/>
              </a:ext>
            </a:extLst>
          </p:cNvPr>
          <p:cNvSpPr txBox="1"/>
          <p:nvPr/>
        </p:nvSpPr>
        <p:spPr>
          <a:xfrm>
            <a:off x="3888464" y="896348"/>
            <a:ext cx="4613638" cy="646331"/>
          </a:xfrm>
          <a:prstGeom prst="rect">
            <a:avLst/>
          </a:prstGeom>
          <a:noFill/>
        </p:spPr>
        <p:txBody>
          <a:bodyPr wrap="square" rtlCol="0">
            <a:spAutoFit/>
          </a:bodyPr>
          <a:lstStyle/>
          <a:p>
            <a:pPr algn="ctr"/>
            <a:r>
              <a:rPr lang="en-US" sz="3600" b="1" dirty="0"/>
              <a:t>Discrete</a:t>
            </a:r>
            <a:r>
              <a:rPr lang="en-US" sz="3600" dirty="0"/>
              <a:t> services</a:t>
            </a:r>
          </a:p>
        </p:txBody>
      </p:sp>
      <p:sp>
        <p:nvSpPr>
          <p:cNvPr id="6" name="TextBox 5">
            <a:extLst>
              <a:ext uri="{FF2B5EF4-FFF2-40B4-BE49-F238E27FC236}">
                <a16:creationId xmlns:a16="http://schemas.microsoft.com/office/drawing/2014/main" id="{8C00D51F-51B2-5130-A8A6-F3956E723B9C}"/>
              </a:ext>
            </a:extLst>
          </p:cNvPr>
          <p:cNvSpPr txBox="1"/>
          <p:nvPr/>
        </p:nvSpPr>
        <p:spPr>
          <a:xfrm>
            <a:off x="1421803" y="5226742"/>
            <a:ext cx="9348394" cy="400110"/>
          </a:xfrm>
          <a:prstGeom prst="rect">
            <a:avLst/>
          </a:prstGeom>
          <a:noFill/>
        </p:spPr>
        <p:txBody>
          <a:bodyPr wrap="square" rtlCol="0">
            <a:spAutoFit/>
          </a:bodyPr>
          <a:lstStyle/>
          <a:p>
            <a:pPr algn="ctr"/>
            <a:r>
              <a:rPr lang="en-US" sz="2000" dirty="0"/>
              <a:t>Can handle a </a:t>
            </a:r>
            <a:r>
              <a:rPr lang="en-US" sz="2000" b="1" dirty="0"/>
              <a:t>finite</a:t>
            </a:r>
            <a:r>
              <a:rPr lang="en-US" sz="2000" dirty="0"/>
              <a:t> (countable) number of entities</a:t>
            </a:r>
          </a:p>
        </p:txBody>
      </p:sp>
    </p:spTree>
    <p:extLst>
      <p:ext uri="{BB962C8B-B14F-4D97-AF65-F5344CB8AC3E}">
        <p14:creationId xmlns:p14="http://schemas.microsoft.com/office/powerpoint/2010/main" val="1281837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15609F4-F791-3328-6F1E-97AB100244B1}"/>
              </a:ext>
            </a:extLst>
          </p:cNvPr>
          <p:cNvSpPr txBox="1"/>
          <p:nvPr/>
        </p:nvSpPr>
        <p:spPr>
          <a:xfrm>
            <a:off x="3789181" y="907982"/>
            <a:ext cx="4613638" cy="646331"/>
          </a:xfrm>
          <a:prstGeom prst="rect">
            <a:avLst/>
          </a:prstGeom>
          <a:noFill/>
        </p:spPr>
        <p:txBody>
          <a:bodyPr wrap="square" rtlCol="0">
            <a:spAutoFit/>
          </a:bodyPr>
          <a:lstStyle/>
          <a:p>
            <a:pPr algn="ctr"/>
            <a:r>
              <a:rPr lang="en-US" sz="3600" b="1" dirty="0"/>
              <a:t>Grouped</a:t>
            </a:r>
            <a:r>
              <a:rPr lang="en-US" sz="3600" dirty="0"/>
              <a:t> services</a:t>
            </a:r>
          </a:p>
        </p:txBody>
      </p:sp>
      <p:sp>
        <p:nvSpPr>
          <p:cNvPr id="6" name="TextBox 5">
            <a:extLst>
              <a:ext uri="{FF2B5EF4-FFF2-40B4-BE49-F238E27FC236}">
                <a16:creationId xmlns:a16="http://schemas.microsoft.com/office/drawing/2014/main" id="{8C00D51F-51B2-5130-A8A6-F3956E723B9C}"/>
              </a:ext>
            </a:extLst>
          </p:cNvPr>
          <p:cNvSpPr txBox="1"/>
          <p:nvPr/>
        </p:nvSpPr>
        <p:spPr>
          <a:xfrm>
            <a:off x="1421803" y="5226742"/>
            <a:ext cx="9348394" cy="400110"/>
          </a:xfrm>
          <a:prstGeom prst="rect">
            <a:avLst/>
          </a:prstGeom>
          <a:noFill/>
        </p:spPr>
        <p:txBody>
          <a:bodyPr wrap="square" rtlCol="0">
            <a:spAutoFit/>
          </a:bodyPr>
          <a:lstStyle/>
          <a:p>
            <a:pPr algn="ctr"/>
            <a:r>
              <a:rPr lang="en-US" sz="2000" dirty="0"/>
              <a:t>Can handle entities organized in </a:t>
            </a:r>
            <a:r>
              <a:rPr lang="en-US" sz="2000" b="1" dirty="0"/>
              <a:t>hierarchical groups</a:t>
            </a:r>
            <a:r>
              <a:rPr lang="en-US" sz="2000" dirty="0"/>
              <a:t> (e.g. trees) </a:t>
            </a:r>
          </a:p>
        </p:txBody>
      </p:sp>
      <p:pic>
        <p:nvPicPr>
          <p:cNvPr id="3" name="Picture 2">
            <a:extLst>
              <a:ext uri="{FF2B5EF4-FFF2-40B4-BE49-F238E27FC236}">
                <a16:creationId xmlns:a16="http://schemas.microsoft.com/office/drawing/2014/main" id="{8E5A417A-E627-B547-51E5-94F5C302F972}"/>
              </a:ext>
            </a:extLst>
          </p:cNvPr>
          <p:cNvPicPr>
            <a:picLocks noChangeAspect="1"/>
          </p:cNvPicPr>
          <p:nvPr/>
        </p:nvPicPr>
        <p:blipFill>
          <a:blip r:embed="rId2"/>
          <a:stretch>
            <a:fillRect/>
          </a:stretch>
        </p:blipFill>
        <p:spPr>
          <a:xfrm>
            <a:off x="1982354" y="1957892"/>
            <a:ext cx="8534400" cy="2840019"/>
          </a:xfrm>
          <a:prstGeom prst="rect">
            <a:avLst/>
          </a:prstGeom>
        </p:spPr>
      </p:pic>
    </p:spTree>
    <p:extLst>
      <p:ext uri="{BB962C8B-B14F-4D97-AF65-F5344CB8AC3E}">
        <p14:creationId xmlns:p14="http://schemas.microsoft.com/office/powerpoint/2010/main" val="4166650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15609F4-F791-3328-6F1E-97AB100244B1}"/>
              </a:ext>
            </a:extLst>
          </p:cNvPr>
          <p:cNvSpPr txBox="1"/>
          <p:nvPr/>
        </p:nvSpPr>
        <p:spPr>
          <a:xfrm>
            <a:off x="3789181" y="314813"/>
            <a:ext cx="4613638" cy="646331"/>
          </a:xfrm>
          <a:prstGeom prst="rect">
            <a:avLst/>
          </a:prstGeom>
          <a:noFill/>
        </p:spPr>
        <p:txBody>
          <a:bodyPr wrap="square" rtlCol="0">
            <a:spAutoFit/>
          </a:bodyPr>
          <a:lstStyle/>
          <a:p>
            <a:pPr algn="ctr"/>
            <a:r>
              <a:rPr lang="en-US" sz="3600" b="1" dirty="0"/>
              <a:t>Updatable</a:t>
            </a:r>
            <a:r>
              <a:rPr lang="en-US" sz="3600" dirty="0"/>
              <a:t> services</a:t>
            </a:r>
          </a:p>
        </p:txBody>
      </p:sp>
      <p:sp>
        <p:nvSpPr>
          <p:cNvPr id="6" name="TextBox 5">
            <a:extLst>
              <a:ext uri="{FF2B5EF4-FFF2-40B4-BE49-F238E27FC236}">
                <a16:creationId xmlns:a16="http://schemas.microsoft.com/office/drawing/2014/main" id="{8C00D51F-51B2-5130-A8A6-F3956E723B9C}"/>
              </a:ext>
            </a:extLst>
          </p:cNvPr>
          <p:cNvSpPr txBox="1"/>
          <p:nvPr/>
        </p:nvSpPr>
        <p:spPr>
          <a:xfrm>
            <a:off x="1421803" y="5850689"/>
            <a:ext cx="9348394" cy="369332"/>
          </a:xfrm>
          <a:prstGeom prst="rect">
            <a:avLst/>
          </a:prstGeom>
          <a:noFill/>
        </p:spPr>
        <p:txBody>
          <a:bodyPr wrap="square" rtlCol="0">
            <a:spAutoFit/>
          </a:bodyPr>
          <a:lstStyle/>
          <a:p>
            <a:pPr algn="ctr"/>
            <a:r>
              <a:rPr lang="en-US" dirty="0"/>
              <a:t>Can handle </a:t>
            </a:r>
            <a:r>
              <a:rPr lang="en-US" b="1" dirty="0"/>
              <a:t>add</a:t>
            </a:r>
            <a:r>
              <a:rPr lang="en-US" dirty="0"/>
              <a:t>, </a:t>
            </a:r>
            <a:r>
              <a:rPr lang="en-US" b="1" dirty="0"/>
              <a:t>remove</a:t>
            </a:r>
            <a:r>
              <a:rPr lang="en-US" dirty="0"/>
              <a:t> and </a:t>
            </a:r>
            <a:r>
              <a:rPr lang="en-US" b="1" dirty="0"/>
              <a:t>update</a:t>
            </a:r>
            <a:r>
              <a:rPr lang="en-US" dirty="0"/>
              <a:t> of entities</a:t>
            </a:r>
          </a:p>
        </p:txBody>
      </p:sp>
      <p:pic>
        <p:nvPicPr>
          <p:cNvPr id="3" name="Picture 2">
            <a:extLst>
              <a:ext uri="{FF2B5EF4-FFF2-40B4-BE49-F238E27FC236}">
                <a16:creationId xmlns:a16="http://schemas.microsoft.com/office/drawing/2014/main" id="{1CC11FF9-742B-07EE-AE46-221C5AB2357F}"/>
              </a:ext>
            </a:extLst>
          </p:cNvPr>
          <p:cNvPicPr>
            <a:picLocks noChangeAspect="1"/>
          </p:cNvPicPr>
          <p:nvPr/>
        </p:nvPicPr>
        <p:blipFill>
          <a:blip r:embed="rId3"/>
          <a:stretch>
            <a:fillRect/>
          </a:stretch>
        </p:blipFill>
        <p:spPr>
          <a:xfrm>
            <a:off x="3266739" y="1090056"/>
            <a:ext cx="5658522" cy="4677888"/>
          </a:xfrm>
          <a:prstGeom prst="rect">
            <a:avLst/>
          </a:prstGeom>
        </p:spPr>
      </p:pic>
    </p:spTree>
    <p:extLst>
      <p:ext uri="{BB962C8B-B14F-4D97-AF65-F5344CB8AC3E}">
        <p14:creationId xmlns:p14="http://schemas.microsoft.com/office/powerpoint/2010/main" val="380772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3727</TotalTime>
  <Words>1575</Words>
  <Application>Microsoft Office PowerPoint</Application>
  <PresentationFormat>Widescreen</PresentationFormat>
  <Paragraphs>205</Paragraphs>
  <Slides>29</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Roboto</vt:lpstr>
      <vt:lpstr>Office Theme</vt:lpstr>
      <vt:lpstr>Module 2: Backend -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Securing Your Web Application</vt:lpstr>
      <vt:lpstr>PowerPoint Presentation</vt:lpstr>
      <vt:lpstr>Domain Services Authentication Features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Introduction</dc:title>
  <dc:creator>Lars Michael</dc:creator>
  <cp:lastModifiedBy>Lars Michael</cp:lastModifiedBy>
  <cp:revision>9</cp:revision>
  <dcterms:created xsi:type="dcterms:W3CDTF">2022-04-05T11:06:54Z</dcterms:created>
  <dcterms:modified xsi:type="dcterms:W3CDTF">2022-08-26T11:22:02Z</dcterms:modified>
</cp:coreProperties>
</file>