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60" r:id="rId3"/>
    <p:sldId id="259" r:id="rId4"/>
    <p:sldId id="261" r:id="rId5"/>
    <p:sldId id="257" r:id="rId6"/>
    <p:sldId id="258" r:id="rId7"/>
    <p:sldId id="262" r:id="rId8"/>
    <p:sldId id="276" r:id="rId9"/>
    <p:sldId id="353" r:id="rId10"/>
    <p:sldId id="354" r:id="rId11"/>
    <p:sldId id="263" r:id="rId12"/>
    <p:sldId id="358" r:id="rId13"/>
    <p:sldId id="274" r:id="rId14"/>
    <p:sldId id="352" r:id="rId15"/>
    <p:sldId id="277" r:id="rId16"/>
    <p:sldId id="280" r:id="rId17"/>
    <p:sldId id="350" r:id="rId18"/>
    <p:sldId id="281" r:id="rId19"/>
    <p:sldId id="333" r:id="rId20"/>
    <p:sldId id="337" r:id="rId21"/>
    <p:sldId id="334" r:id="rId22"/>
    <p:sldId id="335" r:id="rId23"/>
    <p:sldId id="336" r:id="rId24"/>
    <p:sldId id="332" r:id="rId25"/>
    <p:sldId id="362" r:id="rId26"/>
    <p:sldId id="364" r:id="rId27"/>
    <p:sldId id="366" r:id="rId28"/>
    <p:sldId id="338" r:id="rId29"/>
    <p:sldId id="339" r:id="rId30"/>
    <p:sldId id="367" r:id="rId31"/>
    <p:sldId id="359" r:id="rId32"/>
    <p:sldId id="278" r:id="rId33"/>
    <p:sldId id="270" r:id="rId34"/>
    <p:sldId id="272" r:id="rId35"/>
    <p:sldId id="264" r:id="rId36"/>
    <p:sldId id="273" r:id="rId37"/>
    <p:sldId id="356" r:id="rId38"/>
    <p:sldId id="361" r:id="rId39"/>
    <p:sldId id="351" r:id="rId40"/>
    <p:sldId id="347" r:id="rId41"/>
    <p:sldId id="349" r:id="rId42"/>
    <p:sldId id="266" r:id="rId43"/>
    <p:sldId id="267" r:id="rId44"/>
    <p:sldId id="268" r:id="rId45"/>
    <p:sldId id="269" r:id="rId46"/>
    <p:sldId id="265" r:id="rId47"/>
    <p:sldId id="357" r:id="rId48"/>
    <p:sldId id="360" r:id="rId49"/>
    <p:sldId id="36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456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0" autoAdjust="0"/>
    <p:restoredTop sz="70858" autoAdjust="0"/>
  </p:normalViewPr>
  <p:slideViewPr>
    <p:cSldViewPr snapToGrid="0">
      <p:cViewPr>
        <p:scale>
          <a:sx n="80" d="100"/>
          <a:sy n="80" d="100"/>
        </p:scale>
        <p:origin x="1740" y="10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2AB23-915C-4A20-A35C-E35A78BBD60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35790-097B-4F4A-AC65-68906F11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9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&lt;RECORD!&gt;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Welcome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Duration of this module: 1½ hours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(short break after 45 minutes)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27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noProof="0" dirty="0"/>
              <a:t>DS is the result of a strategic initiative initiated around 8 years ago (pre CloudBridge and the current DHI+ strategies.). </a:t>
            </a:r>
          </a:p>
          <a:p>
            <a:r>
              <a:rPr lang="en-US" b="0" noProof="0" dirty="0"/>
              <a:t>Requirements: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noProof="0" dirty="0"/>
              <a:t>Technology alignment (already then, several dev. framework MZ, MW, MIKE+)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noProof="0" dirty="0"/>
              <a:t>More agile development (at that time release every 18 months)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noProof="0" dirty="0"/>
              <a:t>Most importantly: Supporting </a:t>
            </a:r>
            <a:r>
              <a:rPr lang="en-US" b="1" noProof="0" dirty="0"/>
              <a:t>Business applications </a:t>
            </a:r>
            <a:r>
              <a:rPr lang="en-US" b="0" i="0" noProof="0" dirty="0"/>
              <a:t>(web applications. Not much experience)</a:t>
            </a:r>
            <a:endParaRPr lang="en-US" b="0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noProof="0" dirty="0"/>
              <a:t>Data abstraction =&gt; easily integrate with data from heterogenous data sources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noProof="0" dirty="0"/>
              <a:t>Community-driven. </a:t>
            </a:r>
            <a:r>
              <a:rPr lang="en-US" b="1" noProof="0" dirty="0"/>
              <a:t>All</a:t>
            </a:r>
            <a:r>
              <a:rPr lang="en-US" b="0" noProof="0" dirty="0"/>
              <a:t> of DHI – despite geographical and organizational affiliation.  (Slogan: “Think Group First!”)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86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story short! After a long process (workshops, design-documents)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“yet another framework” (in addition to MZ, MW, MIKE+) – let’s build some autonomous libraries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difference?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Library: your code call library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Framework: Framework calls your code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Inversion of Control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 : Your code - &amp; you (as an application developer) - are in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Framework: Framework takes control. Frameworks are opinionated. Dictate stuff. Your application code needs to be crammed into the constraints of the framework.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inherently evil,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though. Even DS has some framework characteristics (we will come back to that).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64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Anyway, described in a single sentence, this is what Domain Services is: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i="1" dirty="0"/>
              <a:t>A collection of reusable libraries for developing service-oriented applications</a:t>
            </a:r>
          </a:p>
          <a:p>
            <a:endParaRPr lang="en-US" noProof="0" dirty="0"/>
          </a:p>
          <a:p>
            <a:r>
              <a:rPr lang="en-US" noProof="0" dirty="0"/>
              <a:t>NR. Worth mentioning: sometimes I say “library” and sometimes “component”. In my vocabulary, they mean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16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Luckily, now 8 years later, this approach still fits perfectly with the current DHI strategy.</a:t>
            </a:r>
          </a:p>
          <a:p>
            <a:endParaRPr lang="en-US" b="0" i="0" dirty="0">
              <a:solidFill>
                <a:srgbClr val="11100F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Latest Town Hall meeting, our CEO presented this diagram illustrating how the new DHI+ strategy aims to establish an </a:t>
            </a:r>
            <a:r>
              <a:rPr lang="en-US" b="0" i="1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innovative and collaborative culture</a:t>
            </a: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 based on a high degree of </a:t>
            </a:r>
            <a:r>
              <a:rPr lang="en-US" b="0" i="1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autonomy</a:t>
            </a: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 as well as a high degree of </a:t>
            </a:r>
            <a:r>
              <a:rPr lang="en-US" b="0" i="1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alignment</a:t>
            </a: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. DS perfectly sustain this strategy. (#)</a:t>
            </a:r>
          </a:p>
          <a:p>
            <a:endParaRPr lang="en-US" b="0" i="0" dirty="0">
              <a:solidFill>
                <a:srgbClr val="11100F"/>
              </a:solidFill>
              <a:effectLst/>
              <a:latin typeface="Segoe UI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Shared across all DHI =&gt; high degree of </a:t>
            </a:r>
            <a:r>
              <a:rPr lang="en-US" b="0" i="1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alignment</a:t>
            </a: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cherry-pick whatever you need in a particular context =&gt;high degree of </a:t>
            </a:r>
            <a:r>
              <a:rPr lang="en-US" b="0" i="1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autonomy</a:t>
            </a:r>
            <a:endParaRPr lang="en-US" b="0" i="0" dirty="0">
              <a:solidFill>
                <a:srgbClr val="11100F"/>
              </a:solidFill>
              <a:effectLst/>
              <a:latin typeface="Segoe UI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open-source model =&gt; a high degree of community-led </a:t>
            </a:r>
            <a:r>
              <a:rPr lang="en-US" b="0" i="1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collaboration</a:t>
            </a: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endParaRPr lang="en-US" b="0" i="0" dirty="0">
              <a:solidFill>
                <a:srgbClr val="11100F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In that sense, DS perfectly sustains even the newest DHI strategy (DHI+)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89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Well-known book by Eric Evans: Domain Driven Design (or DDD).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These are the design principles from where Domain Services has its name.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DDD is about modeling real-world concepts into the software. Revolves around an object-oriented model of the domain – aka. the </a:t>
            </a:r>
            <a:r>
              <a:rPr lang="en-US" b="1" noProof="0" dirty="0"/>
              <a:t>domain model - </a:t>
            </a:r>
            <a:r>
              <a:rPr lang="en-US" noProof="0" dirty="0"/>
              <a:t>which is an object model that comprise </a:t>
            </a:r>
            <a:r>
              <a:rPr lang="en-US" i="1" noProof="0" dirty="0"/>
              <a:t>data</a:t>
            </a:r>
            <a:r>
              <a:rPr lang="en-US" noProof="0" dirty="0"/>
              <a:t> as well as </a:t>
            </a:r>
            <a:r>
              <a:rPr lang="en-US" i="1" noProof="0" dirty="0"/>
              <a:t>behavior</a:t>
            </a:r>
            <a:r>
              <a:rPr lang="en-US" noProof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DDD Defines terms such as </a:t>
            </a:r>
            <a:r>
              <a:rPr lang="en-US" i="1" noProof="0" dirty="0"/>
              <a:t>entities</a:t>
            </a:r>
            <a:r>
              <a:rPr lang="en-US" noProof="0" dirty="0"/>
              <a:t>, </a:t>
            </a:r>
            <a:r>
              <a:rPr lang="en-US" i="1" noProof="0" dirty="0"/>
              <a:t>repositories</a:t>
            </a:r>
            <a:r>
              <a:rPr lang="en-US" noProof="0" dirty="0"/>
              <a:t> and </a:t>
            </a:r>
            <a:r>
              <a:rPr lang="en-US" i="1" noProof="0" dirty="0"/>
              <a:t>services,</a:t>
            </a:r>
            <a:r>
              <a:rPr lang="en-US" noProof="0" dirty="0"/>
              <a:t> which you will see heavily represented in the Domain Services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61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When it comes to the architecture, DSS is guide by an architectural pattern called “Clean Architecture”.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 term "Clean Architecture" was originally </a:t>
            </a:r>
            <a:r>
              <a:rPr lang="en-US" b="1" noProof="0" dirty="0"/>
              <a:t>coined</a:t>
            </a:r>
            <a:r>
              <a:rPr lang="en-US" noProof="0" dirty="0"/>
              <a:t> by Robert. C. Martin – one of the </a:t>
            </a:r>
            <a:r>
              <a:rPr lang="en-US" b="1" noProof="0" dirty="0"/>
              <a:t>fathers of the Agile Manifesto</a:t>
            </a:r>
            <a:r>
              <a:rPr lang="en-US" noProof="0" dirty="0"/>
              <a:t> for software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01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noProof="0" dirty="0"/>
              <a:t>Quote</a:t>
            </a:r>
            <a:r>
              <a:rPr lang="en-US" b="0" baseline="0" noProof="0" dirty="0"/>
              <a:t> from the author about Clean Architecture</a:t>
            </a:r>
            <a:endParaRPr lang="en-US" b="1" baseline="0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noProof="0" dirty="0"/>
              <a:t>What are those “major decisions” that can be deferred?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noProof="0" dirty="0"/>
              <a:t>UI technologies (Polymer, React, WinForms, WPF)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noProof="0" dirty="0"/>
              <a:t>Storage technologies (Postgres </a:t>
            </a:r>
            <a:r>
              <a:rPr lang="en-US" b="0" baseline="0" noProof="0" dirty="0" err="1"/>
              <a:t>db</a:t>
            </a:r>
            <a:r>
              <a:rPr lang="en-US" b="0" baseline="0" noProof="0" dirty="0"/>
              <a:t>, MO </a:t>
            </a:r>
            <a:r>
              <a:rPr lang="en-US" b="0" baseline="0" noProof="0" dirty="0" err="1"/>
              <a:t>db</a:t>
            </a:r>
            <a:r>
              <a:rPr lang="en-US" b="0" baseline="0" noProof="0" dirty="0"/>
              <a:t>, MIKE </a:t>
            </a:r>
            <a:r>
              <a:rPr lang="en-US" b="0" baseline="0" noProof="0" dirty="0" err="1"/>
              <a:t>dfs</a:t>
            </a:r>
            <a:r>
              <a:rPr lang="en-US" b="0" baseline="0" noProof="0" dirty="0"/>
              <a:t> files, MIKE Cloud Platform)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noProof="0" dirty="0"/>
              <a:t>Logging (files, database)</a:t>
            </a:r>
            <a:endParaRPr lang="en-US" b="0" baseline="0" noProof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noProof="0" dirty="0"/>
              <a:t>Security (built-in or 3</a:t>
            </a:r>
            <a:r>
              <a:rPr lang="en-US" baseline="30000" noProof="0" dirty="0"/>
              <a:t>rd</a:t>
            </a:r>
            <a:r>
              <a:rPr lang="en-US" baseline="0" noProof="0" dirty="0"/>
              <a:t> party services)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noProof="0" dirty="0"/>
              <a:t>hosting (on prem/Azure/Amazon).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noProof="0" dirty="0"/>
              <a:t>Clean Architecture maximizes the decisions that are </a:t>
            </a:r>
            <a:r>
              <a:rPr lang="en-US" b="1" baseline="0" noProof="0" dirty="0"/>
              <a:t>NOT</a:t>
            </a:r>
            <a:r>
              <a:rPr lang="en-US" baseline="0" noProof="0" dirty="0"/>
              <a:t> made in advance. Allows you to </a:t>
            </a:r>
            <a:r>
              <a:rPr lang="en-US" b="1" baseline="0" noProof="0" dirty="0"/>
              <a:t>defer</a:t>
            </a:r>
            <a:r>
              <a:rPr lang="en-US" baseline="0" noProof="0" dirty="0"/>
              <a:t> decisions as long as possible – and even </a:t>
            </a:r>
            <a:r>
              <a:rPr lang="en-US" b="1" baseline="0" noProof="0" dirty="0"/>
              <a:t>revert</a:t>
            </a:r>
            <a:r>
              <a:rPr lang="en-US" baseline="0" noProof="0" dirty="0"/>
              <a:t> them later on.</a:t>
            </a:r>
            <a:endParaRPr lang="en-US" b="0" baseline="0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noProof="0" dirty="0"/>
              <a:t>Good because </a:t>
            </a:r>
            <a:r>
              <a:rPr lang="en-US" b="1" baseline="0" noProof="0" dirty="0"/>
              <a:t>Requirements</a:t>
            </a:r>
            <a:r>
              <a:rPr lang="en-US" baseline="0" noProof="0" dirty="0"/>
              <a:t> will ALWAYS 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3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Another name for Clean Architecture (can be depicted as a number of </a:t>
            </a:r>
            <a:r>
              <a:rPr lang="en-US" b="1" noProof="0" dirty="0"/>
              <a:t>concentric </a:t>
            </a:r>
            <a:r>
              <a:rPr lang="en-US" b="0" noProof="0" dirty="0"/>
              <a:t>layers)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Center</a:t>
            </a:r>
            <a:r>
              <a:rPr lang="en-US" noProof="0" dirty="0"/>
              <a:t>: Domain Model &amp; services. Aka. </a:t>
            </a:r>
            <a:r>
              <a:rPr lang="en-US" b="1" noProof="0" dirty="0"/>
              <a:t>"Business Layer"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Outer layer</a:t>
            </a:r>
            <a:r>
              <a:rPr lang="en-US" noProof="0" dirty="0"/>
              <a:t> (Infrastructure layer). Dependencies on </a:t>
            </a:r>
            <a:r>
              <a:rPr lang="en-US" b="1" noProof="0" dirty="0"/>
              <a:t>3</a:t>
            </a:r>
            <a:r>
              <a:rPr lang="en-US" b="1" baseline="30000" noProof="0" dirty="0"/>
              <a:t>rd</a:t>
            </a:r>
            <a:r>
              <a:rPr lang="en-US" b="1" noProof="0" dirty="0"/>
              <a:t> party technologies </a:t>
            </a:r>
            <a:r>
              <a:rPr lang="en-US" b="0" noProof="0" dirty="0"/>
              <a:t>(ASP.NET Core, React)</a:t>
            </a:r>
            <a:r>
              <a:rPr lang="en-US" b="1" noProof="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Light blue: </a:t>
            </a:r>
            <a:r>
              <a:rPr lang="en-US" b="0" noProof="0" dirty="0"/>
              <a:t>3</a:t>
            </a:r>
            <a:r>
              <a:rPr lang="en-US" b="0" baseline="30000" noProof="0" dirty="0"/>
              <a:t>rd</a:t>
            </a:r>
            <a:r>
              <a:rPr lang="en-US" b="0" noProof="0" dirty="0"/>
              <a:t> party</a:t>
            </a:r>
            <a:r>
              <a:rPr lang="en-US" b="1" noProof="0" dirty="0"/>
              <a:t>. Dark blue: </a:t>
            </a:r>
            <a:r>
              <a:rPr lang="en-US" noProof="0" dirty="0"/>
              <a:t>DS components</a:t>
            </a:r>
            <a:endParaRPr lang="en-US" b="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NOTE</a:t>
            </a:r>
            <a:r>
              <a:rPr lang="en-US" b="0" noProof="0" dirty="0"/>
              <a:t>: No outward </a:t>
            </a:r>
            <a:r>
              <a:rPr lang="en-US" b="1" noProof="0" dirty="0"/>
              <a:t>dependencies</a:t>
            </a:r>
            <a:r>
              <a:rPr lang="en-US" noProof="0" dirty="0"/>
              <a:t> from BL to infrastructure layer (</a:t>
            </a:r>
            <a:r>
              <a:rPr lang="en-US" b="1" noProof="0" dirty="0"/>
              <a:t>arrows</a:t>
            </a:r>
            <a:r>
              <a:rPr lang="en-US" noProof="0" dirty="0"/>
              <a:t>) =&gt; </a:t>
            </a:r>
            <a:r>
              <a:rPr lang="en-US" b="1" noProof="0" dirty="0"/>
              <a:t>BL independent</a:t>
            </a:r>
            <a:r>
              <a:rPr lang="en-US" noProof="0" dirty="0"/>
              <a:t> on any infrastructure!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4 categories</a:t>
            </a:r>
            <a:r>
              <a:rPr lang="en-US" noProof="0" dirty="0"/>
              <a:t> of infrastructure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5 categories in all: go through them </a:t>
            </a:r>
            <a:r>
              <a:rPr lang="en-US" b="1" noProof="0" dirty="0"/>
              <a:t>One-by-one</a:t>
            </a:r>
            <a:r>
              <a:rPr lang="en-US" noProof="0" dirty="0"/>
              <a:t>.</a:t>
            </a:r>
          </a:p>
          <a:p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noProof="0" dirty="0"/>
              <a:t>(*) BTW, Should be clear by now, where the inspiration for the DS logo came from </a:t>
            </a:r>
            <a:r>
              <a:rPr lang="en-US" strike="noStrike" noProof="0" dirty="0">
                <a:sym typeface="Wingdings" panose="05000000000000000000" pitchFamily="2" charset="2"/>
              </a:rPr>
              <a:t></a:t>
            </a:r>
            <a:endParaRPr lang="en-US" strike="noStrike" noProof="0" dirty="0"/>
          </a:p>
          <a:p>
            <a:endParaRPr lang="en-US" noProof="0" dirty="0"/>
          </a:p>
          <a:p>
            <a:endParaRPr lang="da-DK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1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effectLst/>
                <a:latin typeface="Roboto" panose="02000000000000000000" pitchFamily="2" charset="0"/>
              </a:rPr>
              <a:t>The domain layer contains a number of domain-specific services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(e.g. time series , jobs and GIS) (#)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Ex. for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series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functionality comprise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 CRUD-functionality + methods such as re-sampling, gap-filling, moving average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In general:</a:t>
            </a:r>
            <a:r>
              <a:rPr lang="en-US" b="1" dirty="0"/>
              <a:t> Pure</a:t>
            </a:r>
            <a:r>
              <a:rPr lang="en-US" dirty="0"/>
              <a:t> .NET components (aka. </a:t>
            </a:r>
            <a:r>
              <a:rPr lang="en-US" b="1" dirty="0"/>
              <a:t>POCOs</a:t>
            </a:r>
            <a:r>
              <a:rPr lang="en-US" dirty="0"/>
              <a:t>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No hard-wired dependencies </a:t>
            </a:r>
            <a:r>
              <a:rPr lang="en-US" b="0" dirty="0"/>
              <a:t>on storage technologies or other infrastructure aspects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23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noProof="0" dirty="0"/>
              <a:t>Providers are components that contain </a:t>
            </a:r>
            <a:r>
              <a:rPr lang="en-US" b="1" noProof="0" dirty="0"/>
              <a:t>concrete</a:t>
            </a:r>
            <a:r>
              <a:rPr lang="en-US" noProof="0" dirty="0"/>
              <a:t> technology-specific implementations of abstractions defined in domain 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Such Also known as "</a:t>
            </a:r>
            <a:r>
              <a:rPr lang="en-US" b="1" noProof="0" dirty="0"/>
              <a:t>plugins</a:t>
            </a:r>
            <a:r>
              <a:rPr lang="en-US" noProof="0" dirty="0"/>
              <a:t>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</a:t>
            </a:r>
            <a:r>
              <a:rPr lang="en-US" b="1" noProof="0" dirty="0"/>
              <a:t>typical </a:t>
            </a:r>
            <a:r>
              <a:rPr lang="en-US" b="0" noProof="0" dirty="0"/>
              <a:t>plugin</a:t>
            </a:r>
            <a:r>
              <a:rPr lang="en-US" noProof="0" dirty="0"/>
              <a:t> is an implementation of a </a:t>
            </a:r>
            <a:r>
              <a:rPr lang="en-US" b="1" noProof="0" dirty="0"/>
              <a:t>repository-</a:t>
            </a:r>
            <a:r>
              <a:rPr lang="en-US" b="0" noProof="0" dirty="0"/>
              <a:t>interface – for example, a repository for persistence of TS in the MIKE Cloud TS storage.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noProof="0" dirty="0"/>
              <a:t>This is what is aka the </a:t>
            </a:r>
            <a:r>
              <a:rPr lang="en-US" b="1" noProof="0" dirty="0"/>
              <a:t>repository pattern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noProof="0" dirty="0"/>
              <a:t>NB. I mentioned that DS has framework capabilities. This is exactly where DS acts like a framework. This is where you plug-in or extend DS with your code.</a:t>
            </a: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Plugins are </a:t>
            </a:r>
            <a:r>
              <a:rPr lang="en-US" b="1" noProof="0" dirty="0"/>
              <a:t>grouped</a:t>
            </a:r>
            <a:r>
              <a:rPr lang="en-US" noProof="0" dirty="0"/>
              <a:t> in provider-components according to their dependency to 3</a:t>
            </a:r>
            <a:r>
              <a:rPr lang="en-US" baseline="30000" noProof="0" dirty="0"/>
              <a:t>rd</a:t>
            </a:r>
            <a:r>
              <a:rPr lang="en-US" noProof="0" dirty="0"/>
              <a:t>-party technologies.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Each provider component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a dependency on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one-and-only-one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 technology - e.g.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MIKECore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PostgreSQL.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11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Instructors you will meet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I am the original creator of 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Franz is the creator of the WF-part of DS. He built the NCOS Online service using DS + WF.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Dylan is one of the most experienced users of DS+WF components. Built several business applications using this tech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063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Web API components expose the pure .NET services (in the BL) as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http-based Web APIs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(aka.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APIs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domain services in the BL has an equivalent Web API component.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ASP.NET 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framework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Merely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 wrappers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around the .NET services. All business functionality is encapsulated in the .NET services.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638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Reusable </a:t>
            </a:r>
            <a:r>
              <a:rPr lang="en-US" b="1" dirty="0" err="1"/>
              <a:t>JaveScript</a:t>
            </a:r>
            <a:r>
              <a:rPr lang="en-US" dirty="0"/>
              <a:t>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generation Google </a:t>
            </a:r>
            <a:r>
              <a:rPr lang="en-US" b="1" dirty="0"/>
              <a:t>Polymer - </a:t>
            </a:r>
            <a:r>
              <a:rPr lang="en-US" dirty="0"/>
              <a:t>Now </a:t>
            </a:r>
            <a:r>
              <a:rPr lang="en-US" b="1" dirty="0"/>
              <a:t>React</a:t>
            </a:r>
            <a:r>
              <a:rPr lang="en-US" dirty="0"/>
              <a:t>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Based on functionality in the BL – exposed via the Web API components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E.g. the </a:t>
            </a:r>
            <a:r>
              <a:rPr lang="en-US" b="1" dirty="0" err="1"/>
              <a:t>LeafletAnimation</a:t>
            </a:r>
            <a:r>
              <a:rPr lang="en-US" dirty="0"/>
              <a:t> displaying maps with</a:t>
            </a:r>
            <a:r>
              <a:rPr lang="en-US" b="0" i="0" dirty="0">
                <a:effectLst/>
                <a:latin typeface="Roboto" panose="02000000000000000000" pitchFamily="2" charset="0"/>
              </a:rPr>
              <a:t> data-overlays retrieved from the </a:t>
            </a:r>
            <a:r>
              <a:rPr lang="en-US" b="1" dirty="0" err="1"/>
              <a:t>MapService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78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small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functionality that can be combined to form workflow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Previously Implemented using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Workflow Foundation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(part or the .NET Framework) – now refactored into pure C# components (no dependencies on any WF framework).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namespace is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DHI.Workflow.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instead of the legacy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DHI.Workflow.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components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 fact that such a refactoring is doable, nicely </a:t>
            </a:r>
            <a:r>
              <a:rPr lang="en-US" b="1" dirty="0"/>
              <a:t>demonstrates</a:t>
            </a:r>
            <a:r>
              <a:rPr lang="en-US" dirty="0"/>
              <a:t> the decoupled nature of 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components in the outer infrastructure layer are relatively easily </a:t>
            </a:r>
            <a:r>
              <a:rPr lang="en-US" b="1" dirty="0"/>
              <a:t>replaceable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Franz, Module 3.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56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same onion rings </a:t>
            </a:r>
            <a:r>
              <a:rPr lang="en-US" b="1" noProof="0" dirty="0"/>
              <a:t>exploded</a:t>
            </a:r>
            <a:r>
              <a:rPr lang="en-US" noProof="0" dirty="0"/>
              <a:t> a bit more. Allows more details.</a:t>
            </a:r>
          </a:p>
          <a:p>
            <a:endParaRPr lang="en-US" b="1" noProof="0" dirty="0"/>
          </a:p>
          <a:p>
            <a:r>
              <a:rPr lang="en-US" noProof="0" dirty="0"/>
              <a:t>In the very </a:t>
            </a:r>
            <a:r>
              <a:rPr lang="en-US" b="1" noProof="0" dirty="0"/>
              <a:t>core</a:t>
            </a:r>
            <a:r>
              <a:rPr lang="en-US" noProof="0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 most </a:t>
            </a:r>
            <a:r>
              <a:rPr lang="en-US" b="1" noProof="0" dirty="0"/>
              <a:t>fundamental</a:t>
            </a:r>
            <a:r>
              <a:rPr lang="en-US" noProof="0" dirty="0"/>
              <a:t> domain models – e.g. for geometry (</a:t>
            </a:r>
            <a:r>
              <a:rPr lang="en-US" b="1" noProof="0" dirty="0" err="1"/>
              <a:t>DHI.Spatial</a:t>
            </a:r>
            <a:r>
              <a:rPr lang="en-US" noProof="0" dirty="0"/>
              <a:t>) - but also, domain models for physical quantities and units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DHI.Servies</a:t>
            </a:r>
            <a:r>
              <a:rPr lang="en-US" noProof="0" dirty="0"/>
              <a:t>: generic </a:t>
            </a:r>
            <a:r>
              <a:rPr lang="en-US" b="1" noProof="0" dirty="0"/>
              <a:t>abstractions </a:t>
            </a:r>
            <a:r>
              <a:rPr lang="en-US" noProof="0" dirty="0"/>
              <a:t>of entities, repositories, services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 err="1"/>
              <a:t>DHI.Services</a:t>
            </a:r>
            <a:r>
              <a:rPr lang="en-US" noProof="0" dirty="0"/>
              <a:t> is the core component of 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Then we have the </a:t>
            </a:r>
            <a:r>
              <a:rPr lang="en-US" b="1" noProof="0" dirty="0"/>
              <a:t>service</a:t>
            </a:r>
            <a:r>
              <a:rPr lang="en-US" noProof="0" dirty="0"/>
              <a:t> layer.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All services depend on </a:t>
            </a:r>
            <a:r>
              <a:rPr lang="en-US" noProof="0" dirty="0" err="1"/>
              <a:t>DHI.Services</a:t>
            </a:r>
            <a:r>
              <a:rPr lang="en-US" noProof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 err="1"/>
              <a:t>DHI.Services.GIS</a:t>
            </a:r>
            <a:r>
              <a:rPr lang="en-US" noProof="0" dirty="0"/>
              <a:t> also depends on the spatial geometry in </a:t>
            </a:r>
            <a:r>
              <a:rPr lang="en-US" noProof="0" dirty="0" err="1"/>
              <a:t>DHI.Spatial</a:t>
            </a:r>
            <a:r>
              <a:rPr lang="en-US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&lt; --- Follow: GIS + leaflet --- 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It is in the infrastructure layer that the </a:t>
            </a:r>
            <a:r>
              <a:rPr lang="en-US" b="1" noProof="0" dirty="0"/>
              <a:t>dependencies switch direction</a:t>
            </a:r>
            <a:r>
              <a:rPr lang="en-US" noProof="0" dirty="0"/>
              <a:t> from </a:t>
            </a:r>
            <a:r>
              <a:rPr lang="en-US" b="1" noProof="0" dirty="0"/>
              <a:t>in</a:t>
            </a:r>
            <a:r>
              <a:rPr lang="en-US" noProof="0" dirty="0"/>
              <a:t>-wards to </a:t>
            </a:r>
            <a:r>
              <a:rPr lang="en-US" b="1" noProof="0" dirty="0"/>
              <a:t>out</a:t>
            </a:r>
            <a:r>
              <a:rPr lang="en-US" noProof="0" dirty="0"/>
              <a:t>-wards. Towards the 3</a:t>
            </a:r>
            <a:r>
              <a:rPr lang="en-US" baseline="30000" noProof="0" dirty="0"/>
              <a:t>rd</a:t>
            </a:r>
            <a:r>
              <a:rPr lang="en-US" noProof="0" dirty="0"/>
              <a:t>-party technologies.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52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DS is implemented using the SOLID design principles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SOLID is an acronym for five object-oriented design principles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 will not go into details with all of them, but just emphasize a single one, which is very important for the DS design.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This is the last one “Dependency Inversion” (represented by the “D” in SOLID)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701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DIP states that “</a:t>
            </a:r>
            <a:r>
              <a:rPr lang="en-US" sz="1200" dirty="0"/>
              <a:t>High-level modules should not depend on low-level modules. Both should depend on abstractions”</a:t>
            </a: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Best illustrated by a simple example: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  <a:p>
            <a:r>
              <a:rPr lang="en-US" noProof="0" dirty="0"/>
              <a:t>&lt;--- elaborate ---&gt;</a:t>
            </a:r>
          </a:p>
          <a:p>
            <a:endParaRPr lang="en-US" noProof="0" dirty="0"/>
          </a:p>
          <a:p>
            <a:r>
              <a:rPr lang="en-US" noProof="0" dirty="0"/>
              <a:t>Advantages: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Decoupling</a:t>
            </a:r>
            <a:r>
              <a:rPr lang="en-US" noProof="0" dirty="0"/>
              <a:t> (Domain functionality is decoupled from infrastructure – for example storage technologies)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Testability</a:t>
            </a:r>
            <a:r>
              <a:rPr lang="en-US" noProof="0" dirty="0"/>
              <a:t> increases dramatically (</a:t>
            </a:r>
            <a:r>
              <a:rPr lang="en-US" b="1" noProof="0" dirty="0"/>
              <a:t>mock/fake</a:t>
            </a:r>
            <a:r>
              <a:rPr lang="en-US" noProof="0" dirty="0"/>
              <a:t> objects – ex. </a:t>
            </a:r>
            <a:r>
              <a:rPr lang="en-US" b="1" noProof="0" dirty="0"/>
              <a:t>in-memory</a:t>
            </a:r>
            <a:r>
              <a:rPr lang="en-US" noProof="0" dirty="0"/>
              <a:t> repository)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516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BlinkMacSystemFont"/>
              </a:rPr>
              <a:t>New is glue!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BlinkMacSystemFont"/>
              </a:rPr>
              <a:t>Any time you use the </a:t>
            </a:r>
            <a:r>
              <a:rPr lang="en-US" b="1" i="0" dirty="0">
                <a:solidFill>
                  <a:srgbClr val="4A4A4A"/>
                </a:solidFill>
                <a:effectLst/>
                <a:latin typeface="BlinkMacSystemFont"/>
              </a:rPr>
              <a:t>new</a:t>
            </a:r>
            <a:r>
              <a:rPr lang="en-US" b="0" i="0" dirty="0">
                <a:solidFill>
                  <a:srgbClr val="4A4A4A"/>
                </a:solidFill>
                <a:effectLst/>
                <a:latin typeface="BlinkMacSystemFont"/>
              </a:rPr>
              <a:t> keyword, you are gluing your code to a particular implementation.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BlinkMacSystemFont"/>
              </a:rPr>
              <a:t>We shouldn’t be that guy from the LEGO-movie. Gluing all building blocks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934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Same story </a:t>
            </a:r>
            <a:r>
              <a:rPr lang="en-US" b="0" noProof="0" dirty="0"/>
              <a:t>– Elaborated a bit 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Object dependency graph involved in a </a:t>
            </a:r>
            <a:r>
              <a:rPr lang="en-US" b="1" noProof="0" dirty="0"/>
              <a:t>single HTTP request </a:t>
            </a:r>
            <a:r>
              <a:rPr lang="en-US" b="0" noProof="0" dirty="0"/>
              <a:t>for some time series values</a:t>
            </a: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Light blue</a:t>
            </a:r>
            <a:r>
              <a:rPr lang="en-US" noProof="0" dirty="0"/>
              <a:t> are DS libraries – </a:t>
            </a:r>
            <a:r>
              <a:rPr lang="en-US" b="1" noProof="0" dirty="0"/>
              <a:t>purple</a:t>
            </a:r>
            <a:r>
              <a:rPr lang="en-US" noProof="0" dirty="0"/>
              <a:t> is a 3</a:t>
            </a:r>
            <a:r>
              <a:rPr lang="en-US" baseline="30000" noProof="0" dirty="0"/>
              <a:t>rd</a:t>
            </a:r>
            <a:r>
              <a:rPr lang="en-US" noProof="0" dirty="0"/>
              <a:t> party library.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One BL</a:t>
            </a:r>
            <a:r>
              <a:rPr lang="en-US" noProof="0" dirty="0"/>
              <a:t> component and </a:t>
            </a:r>
            <a:r>
              <a:rPr lang="en-US" b="1" noProof="0" dirty="0"/>
              <a:t>two infrastructure</a:t>
            </a:r>
            <a:r>
              <a:rPr lang="en-US" noProof="0" dirty="0"/>
              <a:t> components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>
                <a:sym typeface="Wingdings" panose="05000000000000000000" pitchFamily="2" charset="2"/>
              </a:rPr>
              <a:t>&lt; --- </a:t>
            </a:r>
            <a:r>
              <a:rPr lang="en-US" noProof="0" dirty="0"/>
              <a:t>Go through the </a:t>
            </a:r>
            <a:r>
              <a:rPr lang="en-US" b="1" noProof="0" dirty="0"/>
              <a:t>components</a:t>
            </a:r>
            <a:r>
              <a:rPr lang="en-US" noProof="0" dirty="0"/>
              <a:t> (from center)&gt;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&lt; --- Go through the </a:t>
            </a:r>
            <a:r>
              <a:rPr lang="en-US" b="1" noProof="0" dirty="0"/>
              <a:t>call stack</a:t>
            </a:r>
            <a:r>
              <a:rPr lang="en-US" b="0" noProof="0" dirty="0"/>
              <a:t> (from top)&gt;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83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So how does it look in code, when you want to put this together? How do you compose these service objects?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Technique: </a:t>
            </a:r>
            <a:r>
              <a:rPr lang="en-US" b="1" noProof="0" dirty="0"/>
              <a:t>dependency injection.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noProof="0" dirty="0"/>
              <a:t>Most straight forward: </a:t>
            </a:r>
            <a:r>
              <a:rPr lang="en-US" noProof="0" dirty="0"/>
              <a:t>Build object graph manually using class constructors (using the </a:t>
            </a:r>
            <a:r>
              <a:rPr lang="en-US" b="1" noProof="0" dirty="0"/>
              <a:t>new</a:t>
            </a:r>
            <a:r>
              <a:rPr lang="en-US" noProof="0" dirty="0"/>
              <a:t> keyword)</a:t>
            </a:r>
            <a:endParaRPr lang="en-US" b="0" noProof="0" dirty="0"/>
          </a:p>
          <a:p>
            <a:pPr marL="685800" lvl="1" indent="-228600">
              <a:buAutoNum type="arabicPeriod"/>
            </a:pPr>
            <a:r>
              <a:rPr lang="en-US" dirty="0"/>
              <a:t>Create repository object – in this case a </a:t>
            </a:r>
            <a:r>
              <a:rPr lang="en-US" dirty="0" err="1"/>
              <a:t>DfsuTimeSeriesRepository</a:t>
            </a:r>
            <a:r>
              <a:rPr lang="en-US" dirty="0"/>
              <a:t> (#)</a:t>
            </a:r>
          </a:p>
          <a:p>
            <a:pPr marL="685800" lvl="1" indent="-228600">
              <a:buAutoNum type="arabicPeriod"/>
            </a:pPr>
            <a:r>
              <a:rPr lang="en-US" dirty="0"/>
              <a:t>Inject it into a compatible service (#)</a:t>
            </a: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But hey, wait a minute! Didn’t we just learn that “new is glue” and should be avoided. </a:t>
            </a:r>
            <a:r>
              <a:rPr lang="en-US" b="1" noProof="0" dirty="0"/>
              <a:t>True</a:t>
            </a:r>
            <a:r>
              <a:rPr lang="en-US" noProof="0" dirty="0"/>
              <a:t> for the DS components themselves (How DS is programmed). But at one point, you (as an app developer) </a:t>
            </a:r>
            <a:r>
              <a:rPr lang="en-US" b="1" noProof="0" dirty="0"/>
              <a:t>have</a:t>
            </a:r>
            <a:r>
              <a:rPr lang="en-US" noProof="0" dirty="0"/>
              <a:t> to assemble the bits and pieces. You </a:t>
            </a:r>
            <a:r>
              <a:rPr lang="en-US" b="1" noProof="0" dirty="0"/>
              <a:t>have</a:t>
            </a:r>
            <a:r>
              <a:rPr lang="en-US" noProof="0" dirty="0"/>
              <a:t> to make decisions. And that is when composing your app from the various DS building blocks. (#)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So, this is the kind of code you will write in the so-called </a:t>
            </a:r>
            <a:r>
              <a:rPr lang="en-US" b="1" noProof="0" dirty="0"/>
              <a:t>composition-root</a:t>
            </a:r>
            <a:r>
              <a:rPr lang="en-US" noProof="0" dirty="0"/>
              <a:t> of your application – typically </a:t>
            </a:r>
            <a:r>
              <a:rPr lang="en-US" b="1" noProof="0" dirty="0" err="1"/>
              <a:t>Program.cs</a:t>
            </a:r>
            <a:r>
              <a:rPr lang="en-US" noProof="0" dirty="0"/>
              <a:t> or possibly </a:t>
            </a:r>
            <a:r>
              <a:rPr lang="en-US" b="1" noProof="0" dirty="0" err="1"/>
              <a:t>Startup.cs</a:t>
            </a:r>
            <a:r>
              <a:rPr lang="en-US" noProof="0" dirty="0"/>
              <a:t> in ASP.NET Core.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More about this in module 2.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402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Sometimes you leave the responsibility for building the objects to a so-called Dependency Injection (DI) container.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noProof="0" dirty="0"/>
              <a:t>Example:</a:t>
            </a:r>
            <a:r>
              <a:rPr lang="en-US" b="1" noProof="0" dirty="0"/>
              <a:t> </a:t>
            </a:r>
            <a:r>
              <a:rPr lang="en-US" noProof="0" dirty="0"/>
              <a:t>ASP.NET Core built-in DI container. Register concrete types for abstractions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Composition of the service objects will be </a:t>
            </a:r>
            <a:r>
              <a:rPr lang="en-US" b="1" noProof="0" dirty="0"/>
              <a:t>resolved</a:t>
            </a:r>
            <a:r>
              <a:rPr lang="en-US" noProof="0" dirty="0"/>
              <a:t> by the DI container.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40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We will split the modules between us like this.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Each module will consist of a live session and a bit of ”homework” in the form of tests and possibly small coding assignments.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Tests and assignments is something you do </a:t>
            </a:r>
            <a:r>
              <a:rPr lang="en-US" b="1" noProof="0" dirty="0"/>
              <a:t>in between </a:t>
            </a:r>
            <a:r>
              <a:rPr lang="en-US" noProof="0" dirty="0"/>
              <a:t>the modules. Probably less than 1 hour.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We will complete 1 module each week.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 ”Follow Up” events will be used to follow up on these test &amp; assignments (feedback, Q&amp;A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489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5 </a:t>
            </a:r>
            <a:r>
              <a:rPr lang="da-DK" dirty="0" err="1"/>
              <a:t>minutes</a:t>
            </a:r>
            <a:r>
              <a:rPr lang="da-DK" dirty="0"/>
              <a:t> break</a:t>
            </a:r>
          </a:p>
          <a:p>
            <a:endParaRPr lang="da-D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&lt;STOP RECORDING!&gt;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08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&lt;RECORD!&gt;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Organization and processes around 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28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DS components are governed using what we call an </a:t>
            </a:r>
            <a:r>
              <a:rPr lang="en-US" b="1" i="0" noProof="0" dirty="0"/>
              <a:t>internal</a:t>
            </a:r>
            <a:r>
              <a:rPr lang="en-US" noProof="0" dirty="0"/>
              <a:t> (#) Open-Source process – a process that is similar to that of Open-Source Software – only practiced within the boundaries of DHI.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This means that </a:t>
            </a:r>
            <a:r>
              <a:rPr lang="en-US" b="1" i="0" noProof="0" dirty="0"/>
              <a:t>every</a:t>
            </a:r>
            <a:r>
              <a:rPr lang="en-US" noProof="0" dirty="0"/>
              <a:t> software developer within DHI can easily </a:t>
            </a:r>
            <a:r>
              <a:rPr lang="en-US" b="1" noProof="0" dirty="0"/>
              <a:t>consume</a:t>
            </a:r>
            <a:r>
              <a:rPr lang="en-US" noProof="0" dirty="0"/>
              <a:t> (#) as well as </a:t>
            </a:r>
            <a:r>
              <a:rPr lang="en-US" b="1" noProof="0" dirty="0"/>
              <a:t>contribute</a:t>
            </a:r>
            <a:r>
              <a:rPr lang="en-US" b="0" noProof="0" dirty="0"/>
              <a:t> (#) to the DS components</a:t>
            </a:r>
            <a:r>
              <a:rPr lang="en-US" noProof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As a software developer this gives you a high degree of </a:t>
            </a:r>
            <a:r>
              <a:rPr lang="en-US" b="1" noProof="0" dirty="0"/>
              <a:t>flexibility</a:t>
            </a:r>
            <a:r>
              <a:rPr lang="en-US" noProof="0" dirty="0"/>
              <a:t> (#) and </a:t>
            </a:r>
            <a:r>
              <a:rPr lang="en-US" b="1" noProof="0" dirty="0"/>
              <a:t>control</a:t>
            </a:r>
            <a:r>
              <a:rPr lang="en-US" b="0" noProof="0" dirty="0"/>
              <a:t> (#).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With this model, bug-fixes and new features can be processed and released within a few days – or even hours.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13A-3D99-4230-876E-C23EBA345AF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51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Almost all open-source projects use GitHub as their platform – So does DS.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Code repositories are </a:t>
            </a:r>
            <a:r>
              <a:rPr lang="en-US" b="1" noProof="0" dirty="0"/>
              <a:t>private</a:t>
            </a:r>
            <a:r>
              <a:rPr lang="en-US" noProof="0" dirty="0"/>
              <a:t> – not public. Only GitHub users affiliated with the DHI GitHub Organization have access.</a:t>
            </a:r>
          </a:p>
          <a:p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DS components are released as individually versioned software packages on NuGet. Each package is its own individual product.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NuGet is the package manager for the Microsoft .NET ecosystem.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This way, NuGet becomes a repository of components that can be easily shared across all software development projects at DHI. 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13A-3D99-4230-876E-C23EBA345A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035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On a </a:t>
            </a:r>
            <a:r>
              <a:rPr lang="en-US" b="1" noProof="0" dirty="0"/>
              <a:t>high level</a:t>
            </a:r>
            <a:r>
              <a:rPr lang="en-US" noProof="0" dirty="0"/>
              <a:t>, DS is governed as any other productized software asset within DHI – there is a </a:t>
            </a:r>
            <a:r>
              <a:rPr lang="en-US" b="1" noProof="0" dirty="0"/>
              <a:t>Product Owner</a:t>
            </a:r>
            <a:r>
              <a:rPr lang="en-US" noProof="0" dirty="0"/>
              <a:t> and a </a:t>
            </a:r>
            <a:r>
              <a:rPr lang="en-US" b="1" noProof="0" dirty="0"/>
              <a:t>Product Manager</a:t>
            </a:r>
            <a:r>
              <a:rPr lang="en-US" noProof="0" dirty="0"/>
              <a:t>. They are responsible for matters such as overall </a:t>
            </a:r>
            <a:r>
              <a:rPr lang="en-US" b="1" noProof="0" dirty="0"/>
              <a:t>strategy</a:t>
            </a:r>
            <a:r>
              <a:rPr lang="en-US" noProof="0" dirty="0"/>
              <a:t>, </a:t>
            </a:r>
            <a:r>
              <a:rPr lang="en-US" b="1" noProof="0" dirty="0"/>
              <a:t>budgets</a:t>
            </a:r>
            <a:r>
              <a:rPr lang="en-US" noProof="0" dirty="0"/>
              <a:t>, </a:t>
            </a:r>
            <a:r>
              <a:rPr lang="en-US" b="1" noProof="0" dirty="0"/>
              <a:t>roadmaps</a:t>
            </a:r>
            <a:r>
              <a:rPr lang="en-US" noProof="0" dirty="0"/>
              <a:t> and </a:t>
            </a:r>
            <a:r>
              <a:rPr lang="en-US" b="1" noProof="0" dirty="0"/>
              <a:t>backlogs</a:t>
            </a:r>
            <a:r>
              <a:rPr lang="en-US" noProof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At a </a:t>
            </a:r>
            <a:r>
              <a:rPr lang="en-US" b="1" noProof="0" dirty="0"/>
              <a:t>lower level</a:t>
            </a:r>
            <a:r>
              <a:rPr lang="en-US" noProof="0" dirty="0"/>
              <a:t>, the practical day-to-day governance follow that of open-source projects. In this model there are 3 different roles: maintainers, contributors and users.</a:t>
            </a:r>
          </a:p>
          <a:p>
            <a:r>
              <a:rPr lang="en-US" b="1" noProof="0" dirty="0"/>
              <a:t>Maintainers:</a:t>
            </a:r>
            <a:r>
              <a:rPr lang="en-US" noProof="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Overall responsibility of the quality of the source code.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Tasks: </a:t>
            </a:r>
            <a:r>
              <a:rPr lang="en-US" b="1" noProof="0" dirty="0"/>
              <a:t>moderation</a:t>
            </a:r>
            <a:r>
              <a:rPr lang="en-US" noProof="0" dirty="0"/>
              <a:t> of issues, code </a:t>
            </a:r>
            <a:r>
              <a:rPr lang="en-US" b="1" noProof="0" dirty="0"/>
              <a:t>review</a:t>
            </a:r>
            <a:r>
              <a:rPr lang="en-US" noProof="0" dirty="0"/>
              <a:t> and </a:t>
            </a:r>
            <a:r>
              <a:rPr lang="en-US" b="1" noProof="0" dirty="0"/>
              <a:t>release management</a:t>
            </a:r>
            <a:r>
              <a:rPr lang="en-US" noProof="0" dirty="0"/>
              <a:t>.</a:t>
            </a:r>
          </a:p>
          <a:p>
            <a:r>
              <a:rPr lang="en-US" b="1" noProof="0" dirty="0"/>
              <a:t>Contributors: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noProof="0" dirty="0"/>
              <a:t>D</a:t>
            </a:r>
            <a:r>
              <a:rPr lang="en-US" noProof="0" dirty="0"/>
              <a:t>evelopers who have commit privileges to the source code repository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have made one or more contributions to the code.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Maybe they have fixed a bug that they found themselves, or they have extended the functionality to meet the needs of some project that they worked on. </a:t>
            </a:r>
          </a:p>
          <a:p>
            <a:r>
              <a:rPr lang="en-US" b="1" noProof="0" dirty="0"/>
              <a:t>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consumers of the released components – the NuGet packages.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 typical user is a software developer in a business unit working on a business application. </a:t>
            </a:r>
          </a:p>
          <a:p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One person can easily take many roles. Typically, a maintainer is also a contributor. And all contributors are most likely users.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(#) Exemplified here by the instructors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13A-3D99-4230-876E-C23EBA345AF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42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The code is maintained using the GitHub flow. Let’s see an examples of this:</a:t>
            </a:r>
          </a:p>
          <a:p>
            <a:endParaRPr lang="en-US" noProof="0" dirty="0"/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A user discovers a bug in the foobar </a:t>
            </a:r>
            <a:r>
              <a:rPr lang="en-US" noProof="0" dirty="0" err="1"/>
              <a:t>nuget</a:t>
            </a:r>
            <a:r>
              <a:rPr lang="en-US" noProof="0" dirty="0"/>
              <a:t> package and </a:t>
            </a:r>
            <a:r>
              <a:rPr lang="en-US" b="0" noProof="0" dirty="0"/>
              <a:t>files an </a:t>
            </a:r>
            <a:r>
              <a:rPr lang="en-US" b="1" noProof="0" dirty="0"/>
              <a:t>issue</a:t>
            </a:r>
            <a:r>
              <a:rPr lang="en-US" noProof="0" dirty="0"/>
              <a:t> in the GitHub issue tracker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A contributor picks up the issue and creates a dedicated </a:t>
            </a:r>
            <a:r>
              <a:rPr lang="en-US" b="1" noProof="0" dirty="0"/>
              <a:t>branch</a:t>
            </a:r>
            <a:r>
              <a:rPr lang="en-US" noProof="0" dirty="0"/>
              <a:t> for fixing the issue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Once the fix is ready, and properly covered by unit tests, the contributor creates a so-called </a:t>
            </a:r>
            <a:r>
              <a:rPr lang="en-US" b="1" noProof="0" dirty="0"/>
              <a:t>pull-request</a:t>
            </a:r>
            <a:r>
              <a:rPr lang="en-US" noProof="0" dirty="0"/>
              <a:t>. This is a signal to the maintainer that the code is ready for review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The maintainer </a:t>
            </a:r>
            <a:r>
              <a:rPr lang="en-US" b="1" noProof="0" dirty="0"/>
              <a:t>reviews</a:t>
            </a:r>
            <a:r>
              <a:rPr lang="en-US" noProof="0" dirty="0"/>
              <a:t> and approves the pull request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Then he </a:t>
            </a:r>
            <a:r>
              <a:rPr lang="en-US" b="1" noProof="0" dirty="0"/>
              <a:t>merges</a:t>
            </a:r>
            <a:r>
              <a:rPr lang="en-US" noProof="0" dirty="0"/>
              <a:t> the development branch into the trunk. This operation automatically closes the pull request. The issue is also closed – either automatically or manually.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Now he can </a:t>
            </a:r>
            <a:r>
              <a:rPr lang="en-US" b="1" noProof="0" dirty="0"/>
              <a:t>delete</a:t>
            </a:r>
            <a:r>
              <a:rPr lang="en-US" noProof="0" dirty="0"/>
              <a:t> the development </a:t>
            </a:r>
            <a:r>
              <a:rPr lang="en-US" b="1" noProof="0" dirty="0"/>
              <a:t>branch</a:t>
            </a:r>
            <a:r>
              <a:rPr lang="en-US" noProof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Then the maintainer </a:t>
            </a:r>
            <a:r>
              <a:rPr lang="en-US" b="1" noProof="0" dirty="0"/>
              <a:t>builds and deploys</a:t>
            </a:r>
            <a:r>
              <a:rPr lang="en-US" noProof="0" dirty="0"/>
              <a:t> a package with a new version number to </a:t>
            </a:r>
            <a:r>
              <a:rPr lang="en-US" noProof="0" dirty="0" err="1"/>
              <a:t>nuget</a:t>
            </a:r>
            <a:endParaRPr lang="en-US" noProof="0" dirty="0"/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From here it can be fetched and </a:t>
            </a:r>
            <a:r>
              <a:rPr lang="en-US" b="1" noProof="0" dirty="0"/>
              <a:t>consumed</a:t>
            </a:r>
            <a:r>
              <a:rPr lang="en-US" noProof="0" dirty="0"/>
              <a:t> by the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13A-3D99-4230-876E-C23EBA345AF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575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Versioning scheme (semantic versioning).</a:t>
            </a:r>
          </a:p>
          <a:p>
            <a:r>
              <a:rPr lang="en-US" noProof="0" dirty="0"/>
              <a:t>3 digits.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414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finalize this section: This is an image of the list of contributors to the core GitHub repository (21)</a:t>
            </a:r>
          </a:p>
          <a:p>
            <a:endParaRPr lang="en-US" dirty="0"/>
          </a:p>
          <a:p>
            <a:r>
              <a:rPr lang="en-US" dirty="0"/>
              <a:t>You can see that quite a few employees have contributed to this code repository through the years.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487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DS components are deployed as </a:t>
            </a:r>
            <a:r>
              <a:rPr lang="en-US" b="1" dirty="0"/>
              <a:t>individually</a:t>
            </a:r>
            <a:r>
              <a:rPr lang="en-US" dirty="0"/>
              <a:t> </a:t>
            </a:r>
            <a:r>
              <a:rPr lang="en-US" b="1" dirty="0"/>
              <a:t>versioned packages</a:t>
            </a:r>
            <a:r>
              <a:rPr lang="en-US" dirty="0"/>
              <a:t> on nuget.org.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Currently, around </a:t>
            </a:r>
            <a:r>
              <a:rPr lang="en-US" b="1" dirty="0"/>
              <a:t>50</a:t>
            </a:r>
            <a:r>
              <a:rPr lang="en-US" dirty="0"/>
              <a:t> packages in total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Easily accessible for </a:t>
            </a:r>
            <a:r>
              <a:rPr lang="en-US" b="1" dirty="0"/>
              <a:t>any</a:t>
            </a:r>
            <a:r>
              <a:rPr lang="en-US" dirty="0"/>
              <a:t> developer at DHI using the </a:t>
            </a:r>
            <a:r>
              <a:rPr lang="en-US" b="1" dirty="0"/>
              <a:t>NuGet package Manager </a:t>
            </a:r>
            <a:r>
              <a:rPr lang="en-US" dirty="0"/>
              <a:t>within Visual Studio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690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DS Project templates for Visual 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Project templates for all of the 4 types of application services, you saw in the sample application diagram – for example, an </a:t>
            </a:r>
            <a:r>
              <a:rPr lang="en-US" b="1" dirty="0"/>
              <a:t>auth server</a:t>
            </a:r>
            <a:r>
              <a:rPr lang="en-US" dirty="0"/>
              <a:t> and a </a:t>
            </a:r>
            <a:r>
              <a:rPr lang="en-US" b="1" dirty="0"/>
              <a:t>Web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Install as </a:t>
            </a:r>
            <a:r>
              <a:rPr lang="en-US" b="1" dirty="0"/>
              <a:t>VS extension</a:t>
            </a:r>
            <a:r>
              <a:rPr lang="en-US" dirty="0"/>
              <a:t> from the </a:t>
            </a:r>
            <a:r>
              <a:rPr lang="en-US" b="1" dirty="0"/>
              <a:t>Software Center </a:t>
            </a:r>
            <a:r>
              <a:rPr lang="en-US" b="0" dirty="0"/>
              <a:t>or</a:t>
            </a:r>
            <a:r>
              <a:rPr lang="en-US" b="1" dirty="0"/>
              <a:t> Visual Studio Market Place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They plug into the VS UI side-by-side the official project templates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We have gathered the course materials in a GitHub Repository:</a:t>
            </a:r>
          </a:p>
          <a:p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PP Presentations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Source code for a sample application which will be used as a reference throughout the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518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Conceptually, there 3 different ways to use the DS components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&lt; --- mention ---&gt;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Blue boxes represent existing components which can be fetched as NuGet packages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Green boxes represent code that you write yourself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Range from writing no (or very little) code yourself (all out-of-the-box) to writing more code yourself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Deeper dive into the 3 different use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FD82C-1C47-4033-90FF-832DCB53BF6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531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Full vertical slice within a specific domain – including a Web API and even React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Starting point: VS project templates, that I showed previously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FD82C-1C47-4033-90FF-832DCB53BF6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238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 Web API are merely details – They are thin wrappers around pure .NET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All the BL is isolated in the service component – for example here the TS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Can be used directly from for example a classic .NET desktop application (MPC)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I will </a:t>
            </a:r>
            <a:r>
              <a:rPr lang="en-US" b="1" noProof="0" dirty="0"/>
              <a:t>demo</a:t>
            </a:r>
            <a:r>
              <a:rPr lang="en-US" noProof="0" dirty="0"/>
              <a:t> this use case in a short while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FD82C-1C47-4033-90FF-832DCB53BF6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704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Finally, you can use the core component (DHI-Services) as a framework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Core contains generic interfaces and base classes for DDD types (entities, services &amp; repositories)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You can use this to create your own </a:t>
            </a:r>
            <a:r>
              <a:rPr lang="en-US" b="1" noProof="0" dirty="0"/>
              <a:t>service-oriented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Simply install </a:t>
            </a:r>
            <a:r>
              <a:rPr lang="en-US" noProof="0" dirty="0" err="1"/>
              <a:t>DHI.Services</a:t>
            </a:r>
            <a:r>
              <a:rPr lang="en-US" noProof="0" dirty="0"/>
              <a:t> and get going.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FD82C-1C47-4033-90FF-832DCB53BF6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258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case no. 2: Using the .NET services directly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a TS service to read some time series values from a MIKE dfs0-file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987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799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Wrap Up.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046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Before next live session (a week from now)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Go to Campus course site. Under </a:t>
            </a:r>
            <a:r>
              <a:rPr lang="en-US" b="1" noProof="0" dirty="0"/>
              <a:t>Course Content</a:t>
            </a:r>
            <a:r>
              <a:rPr lang="en-US" noProof="0" dirty="0"/>
              <a:t> you will find: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multiple-choice test (as many times as you want – until you get it right…)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An assignment (do what I just did in the demo.)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chance to provide feedback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Please complete these during the week (before module 2)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&lt;STOP RECORDING!&gt;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29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bit more about this sample application.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The sample application is a relatively </a:t>
            </a:r>
            <a:r>
              <a:rPr lang="en-US" i="1" noProof="0" dirty="0"/>
              <a:t>simple</a:t>
            </a:r>
            <a:r>
              <a:rPr lang="en-US" noProof="0" dirty="0"/>
              <a:t> – yet </a:t>
            </a:r>
            <a:r>
              <a:rPr lang="en-US" i="1" noProof="0" dirty="0"/>
              <a:t>realistic</a:t>
            </a:r>
            <a:r>
              <a:rPr lang="en-US" noProof="0" dirty="0"/>
              <a:t> application.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The application orchestrates a MIKE 11 model execution workflow and displays the simulation results in a web application. In that sense, it mimics the functionality of a typical DHI business application.</a:t>
            </a: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It also has a very typical architecture for a DS/WF-based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4 application services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/>
              <a:t>Auth server: (web server). Security aspects (user accounts and their privileges). Issues access tokens to the client for accessing the actual web server.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/>
              <a:t>Web server. Backend for the application. REST API, but also some real-time messaging (</a:t>
            </a:r>
            <a:r>
              <a:rPr lang="en-US" noProof="0" dirty="0" err="1"/>
              <a:t>SignalR</a:t>
            </a:r>
            <a:r>
              <a:rPr lang="en-US" noProof="0" dirty="0"/>
              <a:t>/WebSocket) for example for real-time update of job progress.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/>
              <a:t>Job Orchestrator: Orchestrate job execution (incl. load balancing).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/>
              <a:t>One or more job hosts: Actual execution of jobs.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All 4 application services </a:t>
            </a:r>
            <a:r>
              <a:rPr lang="en-US" i="1" noProof="0" dirty="0"/>
              <a:t>can</a:t>
            </a:r>
            <a:r>
              <a:rPr lang="en-US" noProof="0" dirty="0"/>
              <a:t> run on a single machine, which is good for rapid prototyping and debugging, but in production. It will typically be distributed to individual resources for robustness and scalability.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Application services communicate with infrastructure-services.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/>
              <a:t>PostgreSQL databases (user accounts, job status etc.).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/>
              <a:t>MIKE Cloud services (time series data storage)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noProof="0" dirty="0"/>
              <a:t>May seem overwhelming at first glance. We will gradually work our way into it during the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41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We will gradually work our way into this architecture during the 5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3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Before digging into the matter; I have created a small poll. To have a bit of live interaction and make sure we are all awake.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62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This first module of the course will be a bit theoretic. But please be patient, I promise that in the end and in the following modules, we will dive much more into the practical details.</a:t>
            </a:r>
          </a:p>
          <a:p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Purpose: Why was it made. What does it solve?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Overall design principles and architectural pattens that have guided the development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Organization and processes around 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How to get started using the NuGet package manager and the visual studio project templates.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Demo. So at least in the end of this presentation, you will see a bit of live coding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Since we are recording this session, for participants in US/CA, I suggest we keep it condensed.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Please save possible questions for the end (or the dedicated follow-up sessions).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70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we make DS? Which problems does it solve?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0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152D-92CE-4FFA-8E80-A898A7E67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63EC8-82AB-4F3C-A74B-5010AA463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57A2-B568-405D-A49B-747AA0C5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9270-388F-4EC9-BD4B-630D14FC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A637-9446-4D56-9812-2E10FDFE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0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2E9F-4B35-43E4-A85C-3AF36CED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F6DCF-AAAE-4D7C-97A2-8A208825F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A88D-DA1F-4B0F-9CC7-ED815FDD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E290C-B17C-4396-85F2-AD0C25F5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B38D-BEE2-497B-AE48-0AFFB61A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11512-5BC6-4915-8062-035027220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FECAF-17E5-40C7-9A5C-40926D43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EEF60-DD7E-4CBD-A9E5-C522E297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400C-B05F-49C5-B497-BBF2E0A9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3A68-F93E-42D5-B3A3-CA7056FE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CA0E-54D0-447B-9B53-FF46C674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7F83-5145-49C1-93E3-16CD3904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C94B-86A0-4394-A3F1-DB5A103C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7E3C-9986-4C07-9132-34C14226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2C38-3BE0-4F62-96BE-7EF78E3C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C8C4-1A87-42EA-AFA5-24310D91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E89DB-38BA-4895-BAC4-AC256A91E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747E-ECAB-4F4F-9A77-818DA2CF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5C8E-ED1F-4608-B337-65041C66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97AEB-6BA8-499E-98D2-F2F566D9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0320-B8EE-44CD-BC45-62DE5FDA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6A41-CFE9-43D2-92F6-FDB3FE29C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A82AE-77B3-4387-A149-F2FC41854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D8964-6849-4A6F-BE22-2864ACB3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0E19F-195A-4D66-AA6B-4CB0A88C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E2C11-528C-4A95-8930-9AD02577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6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2FB-29FF-46BE-8479-9C355375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3FAE5-F9FC-4CB4-B4DD-E8CB4621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CD826-68E9-4A9F-8632-EECF495B7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77FE8-405B-4DDF-87A5-B38D403BE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8C168-54C3-44BF-9B22-C0F1F7532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3AB67-E331-4461-84EE-9FD177FE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7E0F4-95C3-4644-8F62-D96FCBF0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B23AA-8E60-42CD-874D-492B693E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A3C0-AC2D-465D-B2C4-C6D30520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18044-B764-4007-8510-A52EF54C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75EA8-3387-4766-9D0C-3341E0B2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02F72-608E-4240-BFE1-8B21AF77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67F5-A22B-4B90-9D4C-30846854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999D6-6E11-4C5B-86FD-9756CC66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EF02-AA3B-4C27-8763-7EDE8540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1294-1EF9-4CB0-9281-F7F19194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C93F-0C54-4B12-9011-8A59B40FC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7D442-0761-4616-B4A8-49A2A88DE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4FABE-9940-4DC4-8B75-1AB02718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D3241-28F1-415D-94DA-392E9678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DF9FF-5705-4F78-8879-D25DFDDA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56BF-A790-4E4D-AB5D-73203518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4DE0C-573A-4304-AF20-73BCDA1B8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23276-E349-46BA-8B9B-8DCBB26A7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E51E9-9610-458F-BFF0-36C1E5AD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02326-7E9A-459E-AF28-6FBD4ED2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A5265-CA89-42BF-81CB-5AD8B8B2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6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DBCFB-16E0-4309-8C12-52EFFB0E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3AC75-FE0B-4002-85AA-FF10DF135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235E-3E99-49C5-BAB1-18BB54FD4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C00D-352D-4681-8132-8CC5EB9D512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0E092-1D25-4707-A408-7C2BE392B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276A-E17A-468A-AA25-EB49459D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4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47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13" Type="http://schemas.openxmlformats.org/officeDocument/2006/relationships/image" Target="../media/image55.png"/><Relationship Id="rId3" Type="http://schemas.openxmlformats.org/officeDocument/2006/relationships/image" Target="../media/image46.png"/><Relationship Id="rId7" Type="http://schemas.openxmlformats.org/officeDocument/2006/relationships/image" Target="../media/image48.jpe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0" Type="http://schemas.openxmlformats.org/officeDocument/2006/relationships/image" Target="../media/image52.png"/><Relationship Id="rId4" Type="http://schemas.openxmlformats.org/officeDocument/2006/relationships/image" Target="../media/image45.png"/><Relationship Id="rId9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I/DomainServicesCours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3850-EB13-40A1-B195-E7B9B0243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677" y="3802421"/>
            <a:ext cx="9144000" cy="804866"/>
          </a:xfrm>
        </p:spPr>
        <p:txBody>
          <a:bodyPr>
            <a:normAutofit/>
          </a:bodyPr>
          <a:lstStyle/>
          <a:p>
            <a:r>
              <a:rPr lang="en-US" sz="4000" dirty="0"/>
              <a:t>Module 1: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C9F3C-EBC7-4133-A8EF-E67DE227B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493" y="2809870"/>
            <a:ext cx="4875339" cy="738999"/>
          </a:xfrm>
          <a:prstGeom prst="rect">
            <a:avLst/>
          </a:prstGeom>
        </p:spPr>
      </p:pic>
      <p:pic>
        <p:nvPicPr>
          <p:cNvPr id="2050" name="Picture 2" descr="Campus">
            <a:extLst>
              <a:ext uri="{FF2B5EF4-FFF2-40B4-BE49-F238E27FC236}">
                <a16:creationId xmlns:a16="http://schemas.microsoft.com/office/drawing/2014/main" id="{CD501E43-3218-E223-3815-374892942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0A4565">
                <a:tint val="45000"/>
                <a:satMod val="40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72" y="330324"/>
            <a:ext cx="1557438" cy="54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2E537FD-ED4F-3363-CF2C-9F7E30DE3CAB}"/>
              </a:ext>
            </a:extLst>
          </p:cNvPr>
          <p:cNvSpPr txBox="1">
            <a:spLocks/>
          </p:cNvSpPr>
          <p:nvPr/>
        </p:nvSpPr>
        <p:spPr>
          <a:xfrm>
            <a:off x="1674610" y="1714509"/>
            <a:ext cx="9144000" cy="804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Developing Business Applications with</a:t>
            </a:r>
          </a:p>
        </p:txBody>
      </p:sp>
    </p:spTree>
    <p:extLst>
      <p:ext uri="{BB962C8B-B14F-4D97-AF65-F5344CB8AC3E}">
        <p14:creationId xmlns:p14="http://schemas.microsoft.com/office/powerpoint/2010/main" val="108168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4 Steps to Successful Strategy Development - Effective Managers">
            <a:extLst>
              <a:ext uri="{FF2B5EF4-FFF2-40B4-BE49-F238E27FC236}">
                <a16:creationId xmlns:a16="http://schemas.microsoft.com/office/drawing/2014/main" id="{4220984F-74AF-4B4B-630F-CA6CB40ED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411" y="1588392"/>
            <a:ext cx="6063177" cy="368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4D1A7E3-733A-89E0-EBBB-9BF902F1849F}"/>
              </a:ext>
            </a:extLst>
          </p:cNvPr>
          <p:cNvSpPr/>
          <p:nvPr/>
        </p:nvSpPr>
        <p:spPr>
          <a:xfrm>
            <a:off x="792284" y="800686"/>
            <a:ext cx="1547446" cy="685800"/>
          </a:xfrm>
          <a:prstGeom prst="wedgeRoundRectCallout">
            <a:avLst>
              <a:gd name="adj1" fmla="val 60076"/>
              <a:gd name="adj2" fmla="val 14865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Technology alignment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072C782-D745-EA4D-81D7-239DC772C319}"/>
              </a:ext>
            </a:extLst>
          </p:cNvPr>
          <p:cNvSpPr/>
          <p:nvPr/>
        </p:nvSpPr>
        <p:spPr>
          <a:xfrm>
            <a:off x="407962" y="3086100"/>
            <a:ext cx="1547446" cy="685800"/>
          </a:xfrm>
          <a:prstGeom prst="wedgeRoundRectCallout">
            <a:avLst>
              <a:gd name="adj1" fmla="val 60076"/>
              <a:gd name="adj2" fmla="val 14865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Multi-user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06973F8F-572B-3235-827D-2E70C12E6853}"/>
              </a:ext>
            </a:extLst>
          </p:cNvPr>
          <p:cNvSpPr/>
          <p:nvPr/>
        </p:nvSpPr>
        <p:spPr>
          <a:xfrm>
            <a:off x="2654102" y="5953759"/>
            <a:ext cx="1547446" cy="685800"/>
          </a:xfrm>
          <a:prstGeom prst="wedgeRoundRectCallout">
            <a:avLst>
              <a:gd name="adj1" fmla="val 43661"/>
              <a:gd name="adj2" fmla="val -12356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Web &amp; mobile</a:t>
            </a:r>
            <a:endParaRPr 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937E828-CD7B-CBFE-5949-F8181083BCD6}"/>
              </a:ext>
            </a:extLst>
          </p:cNvPr>
          <p:cNvSpPr/>
          <p:nvPr/>
        </p:nvSpPr>
        <p:spPr>
          <a:xfrm>
            <a:off x="9961686" y="4418707"/>
            <a:ext cx="1547446" cy="685800"/>
          </a:xfrm>
          <a:prstGeom prst="wedgeRoundRectCallout">
            <a:avLst>
              <a:gd name="adj1" fmla="val -54823"/>
              <a:gd name="adj2" fmla="val -13653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abstraction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D1F7FED-E9BC-FDB0-0992-F2FBB71CBF08}"/>
              </a:ext>
            </a:extLst>
          </p:cNvPr>
          <p:cNvSpPr/>
          <p:nvPr/>
        </p:nvSpPr>
        <p:spPr>
          <a:xfrm>
            <a:off x="6867380" y="5953759"/>
            <a:ext cx="1547446" cy="685800"/>
          </a:xfrm>
          <a:prstGeom prst="wedgeRoundRectCallout">
            <a:avLst>
              <a:gd name="adj1" fmla="val -37145"/>
              <a:gd name="adj2" fmla="val -12476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Agility</a:t>
            </a:r>
            <a:endParaRPr lang="en-US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2E08EF69-5C8B-1084-90B6-70C24E5C7938}"/>
              </a:ext>
            </a:extLst>
          </p:cNvPr>
          <p:cNvSpPr/>
          <p:nvPr/>
        </p:nvSpPr>
        <p:spPr>
          <a:xfrm>
            <a:off x="5495780" y="218441"/>
            <a:ext cx="1547446" cy="685800"/>
          </a:xfrm>
          <a:prstGeom prst="wedgeRoundRectCallout">
            <a:avLst>
              <a:gd name="adj1" fmla="val -53560"/>
              <a:gd name="adj2" fmla="val 13634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A9B4339A-07F7-C3BA-5D9A-2227EACEC512}"/>
              </a:ext>
            </a:extLst>
          </p:cNvPr>
          <p:cNvSpPr/>
          <p:nvPr/>
        </p:nvSpPr>
        <p:spPr>
          <a:xfrm>
            <a:off x="9941170" y="894777"/>
            <a:ext cx="1547446" cy="685800"/>
          </a:xfrm>
          <a:prstGeom prst="wedgeRoundRectCallout">
            <a:avLst>
              <a:gd name="adj1" fmla="val -53560"/>
              <a:gd name="adj2" fmla="val 13634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Community driven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51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83D5-DE33-4A75-AF6F-A8283A4A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a-DK" sz="3600" dirty="0">
                <a:latin typeface="+mn-lt"/>
              </a:rPr>
              <a:t>Libraries vs. Frameworks</a:t>
            </a:r>
            <a:endParaRPr lang="en-US" sz="3600" dirty="0">
              <a:latin typeface="+mn-lt"/>
            </a:endParaRPr>
          </a:p>
        </p:txBody>
      </p:sp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057EB985-861F-47BA-A23E-48BF09CA0A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04" r="1" b="4535"/>
          <a:stretch/>
        </p:blipFill>
        <p:spPr>
          <a:xfrm>
            <a:off x="1519882" y="2069986"/>
            <a:ext cx="9242854" cy="382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37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B9221E-AD15-4446-14E8-DFF1EF1B52B9}"/>
              </a:ext>
            </a:extLst>
          </p:cNvPr>
          <p:cNvSpPr txBox="1"/>
          <p:nvPr/>
        </p:nvSpPr>
        <p:spPr>
          <a:xfrm>
            <a:off x="2621070" y="3088014"/>
            <a:ext cx="6949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 collection of reusable libraries for developing service-oriented business applications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D6F4EA-3BEA-7E34-649A-2023F6231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754" y="2258725"/>
            <a:ext cx="3262491" cy="4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37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48ACAD-0A20-5E06-4720-E23D48760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87" y="600075"/>
            <a:ext cx="6063435" cy="55155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217321-724E-97CF-E21A-9348C3D25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004" y="1037515"/>
            <a:ext cx="3332909" cy="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3492242" y="3044279"/>
            <a:ext cx="52075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Design &amp; Architecture</a:t>
            </a:r>
            <a:endParaRPr lang="en-US" sz="4400" dirty="0"/>
          </a:p>
        </p:txBody>
      </p:sp>
      <p:pic>
        <p:nvPicPr>
          <p:cNvPr id="3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30984BD1-75EC-C86C-91B4-6B7F9B72E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0" y="259964"/>
            <a:ext cx="2182902" cy="8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791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Virtual Domain-driven design – Podcast – Podtail">
            <a:extLst>
              <a:ext uri="{FF2B5EF4-FFF2-40B4-BE49-F238E27FC236}">
                <a16:creationId xmlns:a16="http://schemas.microsoft.com/office/drawing/2014/main" id="{796E2BB8-8F82-998C-4231-0076E881B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78" y="1119378"/>
            <a:ext cx="4619243" cy="461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440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lean Architecture e-bog fra Robert Martin - 9780134494326 | Rakuten Kobo  Danmark">
            <a:extLst>
              <a:ext uri="{FF2B5EF4-FFF2-40B4-BE49-F238E27FC236}">
                <a16:creationId xmlns:a16="http://schemas.microsoft.com/office/drawing/2014/main" id="{C386C274-CCDE-4ADC-697F-F905D3FE7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780" y="1124974"/>
            <a:ext cx="3526439" cy="460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142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9ACA90-FA99-4FCE-8D18-682E02F53E2F}"/>
              </a:ext>
            </a:extLst>
          </p:cNvPr>
          <p:cNvSpPr txBox="1"/>
          <p:nvPr/>
        </p:nvSpPr>
        <p:spPr>
          <a:xfrm>
            <a:off x="2009081" y="2787982"/>
            <a:ext cx="7620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“A good architecture allows major decisions to be deferred”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62BB5-4B7E-41AA-8222-201134574F1E}"/>
              </a:ext>
            </a:extLst>
          </p:cNvPr>
          <p:cNvSpPr txBox="1"/>
          <p:nvPr/>
        </p:nvSpPr>
        <p:spPr>
          <a:xfrm>
            <a:off x="7427785" y="3339600"/>
            <a:ext cx="178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Robert C. Martin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51172-1606-4FE9-B80B-684610D1B673}"/>
              </a:ext>
            </a:extLst>
          </p:cNvPr>
          <p:cNvSpPr txBox="1"/>
          <p:nvPr/>
        </p:nvSpPr>
        <p:spPr>
          <a:xfrm>
            <a:off x="3204519" y="1135045"/>
            <a:ext cx="1917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UI technologies?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426CC-CA61-40E7-BB16-8BCE6AC935FE}"/>
              </a:ext>
            </a:extLst>
          </p:cNvPr>
          <p:cNvSpPr txBox="1"/>
          <p:nvPr/>
        </p:nvSpPr>
        <p:spPr>
          <a:xfrm>
            <a:off x="6187605" y="1555306"/>
            <a:ext cx="2480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Storage technologies?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084A8-B78B-4FB6-B09D-372BFBCB84DF}"/>
              </a:ext>
            </a:extLst>
          </p:cNvPr>
          <p:cNvSpPr txBox="1"/>
          <p:nvPr/>
        </p:nvSpPr>
        <p:spPr>
          <a:xfrm>
            <a:off x="5638130" y="4902584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Security?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3B238-9737-4393-B42C-55B617D5D30E}"/>
              </a:ext>
            </a:extLst>
          </p:cNvPr>
          <p:cNvSpPr txBox="1"/>
          <p:nvPr/>
        </p:nvSpPr>
        <p:spPr>
          <a:xfrm>
            <a:off x="2653343" y="4349499"/>
            <a:ext cx="1102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Logging?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0CD1F-3338-4B9D-9BF2-C7890220EFD1}"/>
              </a:ext>
            </a:extLst>
          </p:cNvPr>
          <p:cNvSpPr txBox="1"/>
          <p:nvPr/>
        </p:nvSpPr>
        <p:spPr>
          <a:xfrm>
            <a:off x="8990109" y="4374783"/>
            <a:ext cx="109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osting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7762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AE39-4780-4E00-BD6D-DE051C15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12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Onion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C2EB1-BE5A-E135-029B-01F2BCBFC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799" y="1186250"/>
            <a:ext cx="6404401" cy="534595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66B465D-7957-A30C-E7DF-0415A1E789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816" y="1939045"/>
            <a:ext cx="3840365" cy="384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6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B016994-0D8E-4EDF-C031-4513E32D7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603" y="1060427"/>
            <a:ext cx="4820793" cy="478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66B05B-0F81-4CCA-857B-10642B78ACC3}"/>
              </a:ext>
            </a:extLst>
          </p:cNvPr>
          <p:cNvSpPr/>
          <p:nvPr/>
        </p:nvSpPr>
        <p:spPr>
          <a:xfrm>
            <a:off x="3793125" y="3993917"/>
            <a:ext cx="2137719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Jobs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18F4AB-C3C5-9189-BBBB-C1D30BE34DB1}"/>
              </a:ext>
            </a:extLst>
          </p:cNvPr>
          <p:cNvSpPr/>
          <p:nvPr/>
        </p:nvSpPr>
        <p:spPr>
          <a:xfrm>
            <a:off x="4523042" y="2570625"/>
            <a:ext cx="2815605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TimeSeries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0EF3CD-890F-F235-3CDF-263419E0F404}"/>
              </a:ext>
            </a:extLst>
          </p:cNvPr>
          <p:cNvSpPr/>
          <p:nvPr/>
        </p:nvSpPr>
        <p:spPr>
          <a:xfrm>
            <a:off x="6235644" y="3801753"/>
            <a:ext cx="2206005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GIS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9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4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748366-D1F4-B298-617B-8CCF49A44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917" y="1679510"/>
            <a:ext cx="9227747" cy="347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06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2B0BC5-D75C-482F-AAE9-C5CF3A1C0727}"/>
              </a:ext>
            </a:extLst>
          </p:cNvPr>
          <p:cNvSpPr/>
          <p:nvPr/>
        </p:nvSpPr>
        <p:spPr>
          <a:xfrm>
            <a:off x="580767" y="5461686"/>
            <a:ext cx="3768811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DHI.Services.Provider.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MIKECore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1FE167-7930-4F44-82BF-AC603ABCDDB8}"/>
              </a:ext>
            </a:extLst>
          </p:cNvPr>
          <p:cNvSpPr/>
          <p:nvPr/>
        </p:nvSpPr>
        <p:spPr>
          <a:xfrm>
            <a:off x="4159559" y="6141307"/>
            <a:ext cx="3872881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DHI.Services.Provider.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PostgreSQL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B39E46-263B-4F74-BF11-6B342D9857A4}"/>
              </a:ext>
            </a:extLst>
          </p:cNvPr>
          <p:cNvSpPr/>
          <p:nvPr/>
        </p:nvSpPr>
        <p:spPr>
          <a:xfrm>
            <a:off x="7750703" y="5430793"/>
            <a:ext cx="3872881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DHI.Services.Provider.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MIKECloud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A97A43-AD5A-77D3-8E86-8A4E1923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602" y="1056516"/>
            <a:ext cx="4820794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2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9D6A20-DB82-4472-9353-B663E589FB3A}"/>
              </a:ext>
            </a:extLst>
          </p:cNvPr>
          <p:cNvSpPr/>
          <p:nvPr/>
        </p:nvSpPr>
        <p:spPr>
          <a:xfrm>
            <a:off x="568410" y="996373"/>
            <a:ext cx="3768811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TimeSeries</a:t>
            </a:r>
            <a:r>
              <a:rPr lang="en-US" sz="1600" dirty="0" err="1">
                <a:latin typeface="Consolas" panose="020B0609020204030204" pitchFamily="49" charset="0"/>
              </a:rPr>
              <a:t>.WebApi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B610D5-87A3-44ED-A7B2-FA7E93749AD1}"/>
              </a:ext>
            </a:extLst>
          </p:cNvPr>
          <p:cNvSpPr/>
          <p:nvPr/>
        </p:nvSpPr>
        <p:spPr>
          <a:xfrm>
            <a:off x="4567881" y="397070"/>
            <a:ext cx="3056238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Jobs</a:t>
            </a:r>
            <a:r>
              <a:rPr lang="en-US" sz="1600" dirty="0" err="1">
                <a:latin typeface="Consolas" panose="020B0609020204030204" pitchFamily="49" charset="0"/>
              </a:rPr>
              <a:t>.WebApi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D73B6-838E-4255-972B-FC2DDCD04354}"/>
              </a:ext>
            </a:extLst>
          </p:cNvPr>
          <p:cNvSpPr/>
          <p:nvPr/>
        </p:nvSpPr>
        <p:spPr>
          <a:xfrm>
            <a:off x="7832125" y="1045800"/>
            <a:ext cx="3768811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Security</a:t>
            </a:r>
            <a:r>
              <a:rPr lang="en-US" sz="1600" dirty="0" err="1">
                <a:latin typeface="Consolas" panose="020B0609020204030204" pitchFamily="49" charset="0"/>
              </a:rPr>
              <a:t>.WebApi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5BCB8C-E02C-B51E-49C0-27EEFCC9D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603" y="1056042"/>
            <a:ext cx="4820794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8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26B948-B286-492D-B71E-76C5116DF69E}"/>
              </a:ext>
            </a:extLst>
          </p:cNvPr>
          <p:cNvSpPr/>
          <p:nvPr/>
        </p:nvSpPr>
        <p:spPr>
          <a:xfrm>
            <a:off x="1177535" y="2114659"/>
            <a:ext cx="2360139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>
                <a:latin typeface="Consolas" panose="020B0609020204030204" pitchFamily="49" charset="0"/>
              </a:rPr>
              <a:t>LeafletAnimation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693B7A-0E90-4297-BB20-3EB4349E2CC4}"/>
              </a:ext>
            </a:extLst>
          </p:cNvPr>
          <p:cNvSpPr/>
          <p:nvPr/>
        </p:nvSpPr>
        <p:spPr>
          <a:xfrm>
            <a:off x="1035910" y="3225113"/>
            <a:ext cx="2022388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>
                <a:latin typeface="Consolas" panose="020B0609020204030204" pitchFamily="49" charset="0"/>
              </a:rPr>
              <a:t>ScenariosTable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920E75-CDA4-4075-BADA-D0FC57D4ADD7}"/>
              </a:ext>
            </a:extLst>
          </p:cNvPr>
          <p:cNvSpPr/>
          <p:nvPr/>
        </p:nvSpPr>
        <p:spPr>
          <a:xfrm>
            <a:off x="1898584" y="4335567"/>
            <a:ext cx="1647566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>
                <a:latin typeface="Consolas" panose="020B0609020204030204" pitchFamily="49" charset="0"/>
              </a:rPr>
              <a:t>JobsList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3F64FE-CE51-841E-35CB-978EDF2B4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603" y="1056515"/>
            <a:ext cx="4820794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5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228548-964C-7C92-59BE-91866EC0E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603" y="1056515"/>
            <a:ext cx="4820794" cy="478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022CE7-B8EB-4AD1-81BE-B2445E7E55D7}"/>
              </a:ext>
            </a:extLst>
          </p:cNvPr>
          <p:cNvSpPr/>
          <p:nvPr/>
        </p:nvSpPr>
        <p:spPr>
          <a:xfrm>
            <a:off x="8683276" y="1917761"/>
            <a:ext cx="3125420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DHI.Workflow.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Actions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.Core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4E7FD1-9BB0-4BD1-ADEB-B586482F980E}"/>
              </a:ext>
            </a:extLst>
          </p:cNvPr>
          <p:cNvSpPr/>
          <p:nvPr/>
        </p:nvSpPr>
        <p:spPr>
          <a:xfrm>
            <a:off x="8960431" y="3225113"/>
            <a:ext cx="3013699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DHI.Workflow.Actions.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Jobs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536A2D-554B-4FA1-8D91-F9A48BF89FED}"/>
              </a:ext>
            </a:extLst>
          </p:cNvPr>
          <p:cNvSpPr/>
          <p:nvPr/>
        </p:nvSpPr>
        <p:spPr>
          <a:xfrm>
            <a:off x="8326419" y="4532465"/>
            <a:ext cx="3733776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DHI.Workflow.Actions.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TimeSeries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57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C70C24-DF49-4EEA-A7F0-BEDA129F9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35" y="198571"/>
            <a:ext cx="10787450" cy="645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99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 we need Solid Principles and it's types - Knoldus Blogs">
            <a:extLst>
              <a:ext uri="{FF2B5EF4-FFF2-40B4-BE49-F238E27FC236}">
                <a16:creationId xmlns:a16="http://schemas.microsoft.com/office/drawing/2014/main" id="{2DB2064D-4D07-D079-1261-8E4D9263A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84" y="1682751"/>
            <a:ext cx="10614223" cy="303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811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278853D-788E-1116-65F1-1DC664DD2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47989">
            <a:off x="1866357" y="5394167"/>
            <a:ext cx="2670279" cy="9205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6A90AE-52D1-400E-860F-EBC9B150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18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+mn-lt"/>
              </a:rPr>
              <a:t>Dependency Inversion Principle</a:t>
            </a:r>
            <a:br>
              <a:rPr lang="en-US" dirty="0"/>
            </a:br>
            <a:r>
              <a:rPr lang="en-US" sz="2200" dirty="0"/>
              <a:t>"High-level modules should not depend on low-level modules. Both should depend on abstractions"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459BE2-D861-38A5-840F-41EB13DB4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721" y="1517966"/>
            <a:ext cx="3603048" cy="28470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7160DD-D703-AB52-86D5-8CE8DF95A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490" y="1566278"/>
            <a:ext cx="3603048" cy="19813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EE92AD-12E6-92D0-8491-B3808EB84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216" y="3725647"/>
            <a:ext cx="4701596" cy="14466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C5EB5D-C46E-B23E-58FC-DB54A761C2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5600" y="4365045"/>
            <a:ext cx="5271289" cy="252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3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EC24223-5C2C-40F0-8FBB-F854EE0ED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875" y="827719"/>
            <a:ext cx="7348250" cy="520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902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92F48D-A16D-1213-E9E6-2F4A1082C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878" y="368543"/>
            <a:ext cx="8352244" cy="61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29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842A8E7-3F70-9507-F1F7-45B7EC4D4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679" y="2485292"/>
            <a:ext cx="7244646" cy="23563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742121-A16C-4B02-973E-F9015507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19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Object Composition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BAA503-BF1B-CC17-1FB8-03EB2D10D4A4}"/>
              </a:ext>
            </a:extLst>
          </p:cNvPr>
          <p:cNvSpPr/>
          <p:nvPr/>
        </p:nvSpPr>
        <p:spPr>
          <a:xfrm>
            <a:off x="2817906" y="3873391"/>
            <a:ext cx="6630894" cy="282221"/>
          </a:xfrm>
          <a:prstGeom prst="rect">
            <a:avLst/>
          </a:prstGeom>
          <a:noFill/>
          <a:ln w="44450">
            <a:solidFill>
              <a:srgbClr val="FF0000">
                <a:alpha val="7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DF257D-6D1A-2C58-36FC-83F7196CC0F9}"/>
              </a:ext>
            </a:extLst>
          </p:cNvPr>
          <p:cNvSpPr/>
          <p:nvPr/>
        </p:nvSpPr>
        <p:spPr>
          <a:xfrm>
            <a:off x="2817906" y="4165601"/>
            <a:ext cx="6138525" cy="282221"/>
          </a:xfrm>
          <a:prstGeom prst="rect">
            <a:avLst/>
          </a:prstGeom>
          <a:noFill/>
          <a:ln w="44450">
            <a:solidFill>
              <a:srgbClr val="FF0000">
                <a:alpha val="7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557">
            <a:extLst>
              <a:ext uri="{FF2B5EF4-FFF2-40B4-BE49-F238E27FC236}">
                <a16:creationId xmlns:a16="http://schemas.microsoft.com/office/drawing/2014/main" id="{27C8B857-6AE7-55EA-5788-46F28E7C6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52" y="912846"/>
            <a:ext cx="412879" cy="41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1557">
            <a:extLst>
              <a:ext uri="{FF2B5EF4-FFF2-40B4-BE49-F238E27FC236}">
                <a16:creationId xmlns:a16="http://schemas.microsoft.com/office/drawing/2014/main" id="{6E83D9AE-ED48-F4FA-48B2-C60B6D7C1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52" y="1777454"/>
            <a:ext cx="412879" cy="41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1557">
            <a:extLst>
              <a:ext uri="{FF2B5EF4-FFF2-40B4-BE49-F238E27FC236}">
                <a16:creationId xmlns:a16="http://schemas.microsoft.com/office/drawing/2014/main" id="{E6AD903B-2B17-3707-A269-5E58BA647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51" y="2513537"/>
            <a:ext cx="412879" cy="41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558">
            <a:extLst>
              <a:ext uri="{FF2B5EF4-FFF2-40B4-BE49-F238E27FC236}">
                <a16:creationId xmlns:a16="http://schemas.microsoft.com/office/drawing/2014/main" id="{DF3BBD0E-2179-1312-70C8-DDA36EED5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50" y="3060570"/>
            <a:ext cx="412879" cy="41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1558">
            <a:extLst>
              <a:ext uri="{FF2B5EF4-FFF2-40B4-BE49-F238E27FC236}">
                <a16:creationId xmlns:a16="http://schemas.microsoft.com/office/drawing/2014/main" id="{499DC5EE-D301-E4BE-3581-43FE70C29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49" y="3796653"/>
            <a:ext cx="412879" cy="41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559">
            <a:extLst>
              <a:ext uri="{FF2B5EF4-FFF2-40B4-BE49-F238E27FC236}">
                <a16:creationId xmlns:a16="http://schemas.microsoft.com/office/drawing/2014/main" id="{EB9C43FF-15EA-AB6B-D0AD-B88822147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48" y="4384791"/>
            <a:ext cx="412880" cy="41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1559">
            <a:extLst>
              <a:ext uri="{FF2B5EF4-FFF2-40B4-BE49-F238E27FC236}">
                <a16:creationId xmlns:a16="http://schemas.microsoft.com/office/drawing/2014/main" id="{86927E71-28A0-61EF-6BC2-69EA9943E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48" y="5042959"/>
            <a:ext cx="412880" cy="41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1559">
            <a:extLst>
              <a:ext uri="{FF2B5EF4-FFF2-40B4-BE49-F238E27FC236}">
                <a16:creationId xmlns:a16="http://schemas.microsoft.com/office/drawing/2014/main" id="{0BEE28D3-2B34-E229-2BEB-C888FEEDB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48" y="5944377"/>
            <a:ext cx="412880" cy="41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EFE5D-10A7-B4E4-11EF-4CE1F29CA5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1238" y="409952"/>
            <a:ext cx="6609524" cy="6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65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2121-A16C-4B02-973E-F9015507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19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Object Composition (DI container)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7B012-809F-DAD2-9F88-B6AD11350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61" y="2637788"/>
            <a:ext cx="11842296" cy="171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61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76221B-5445-C99C-807A-E57066650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648" y="1305857"/>
            <a:ext cx="6380704" cy="42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39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4142342" y="3044279"/>
            <a:ext cx="29466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Governance</a:t>
            </a:r>
          </a:p>
        </p:txBody>
      </p:sp>
      <p:pic>
        <p:nvPicPr>
          <p:cNvPr id="3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AA44DCFF-0DF7-6671-4F9F-D89857F03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0" y="259964"/>
            <a:ext cx="2182902" cy="8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030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age result for open source software">
            <a:extLst>
              <a:ext uri="{FF2B5EF4-FFF2-40B4-BE49-F238E27FC236}">
                <a16:creationId xmlns:a16="http://schemas.microsoft.com/office/drawing/2014/main" id="{08635F93-F26B-49A0-AEF2-ACDD48156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624" y="2315153"/>
            <a:ext cx="5860952" cy="222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170999-B1BF-44FE-B2BB-2BFE7CE78798}"/>
              </a:ext>
            </a:extLst>
          </p:cNvPr>
          <p:cNvSpPr/>
          <p:nvPr/>
        </p:nvSpPr>
        <p:spPr>
          <a:xfrm>
            <a:off x="6110586" y="2624075"/>
            <a:ext cx="131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Internal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8101D3-4202-4F7A-AB02-99E3EB174014}"/>
              </a:ext>
            </a:extLst>
          </p:cNvPr>
          <p:cNvSpPr/>
          <p:nvPr/>
        </p:nvSpPr>
        <p:spPr>
          <a:xfrm>
            <a:off x="1662856" y="3556955"/>
            <a:ext cx="17622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Flexibility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E134B-B31D-4A11-8E5B-84A115288FC9}"/>
              </a:ext>
            </a:extLst>
          </p:cNvPr>
          <p:cNvSpPr/>
          <p:nvPr/>
        </p:nvSpPr>
        <p:spPr>
          <a:xfrm>
            <a:off x="3123324" y="4693782"/>
            <a:ext cx="1418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B1BB8C-025C-44D8-9856-4FBC2C6A33DB}"/>
              </a:ext>
            </a:extLst>
          </p:cNvPr>
          <p:cNvSpPr/>
          <p:nvPr/>
        </p:nvSpPr>
        <p:spPr>
          <a:xfrm>
            <a:off x="2959434" y="1580200"/>
            <a:ext cx="1745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Consume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F14C-853F-4B5A-B3C6-BACD9FC80229}"/>
              </a:ext>
            </a:extLst>
          </p:cNvPr>
          <p:cNvSpPr/>
          <p:nvPr/>
        </p:nvSpPr>
        <p:spPr>
          <a:xfrm>
            <a:off x="1325929" y="2480516"/>
            <a:ext cx="19782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Contribute</a:t>
            </a:r>
          </a:p>
        </p:txBody>
      </p:sp>
    </p:spTree>
    <p:extLst>
      <p:ext uri="{BB962C8B-B14F-4D97-AF65-F5344CB8AC3E}">
        <p14:creationId xmlns:p14="http://schemas.microsoft.com/office/powerpoint/2010/main" val="343092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GitHub - NuGet/Home: Repo for NuGet Client issues">
            <a:extLst>
              <a:ext uri="{FF2B5EF4-FFF2-40B4-BE49-F238E27FC236}">
                <a16:creationId xmlns:a16="http://schemas.microsoft.com/office/drawing/2014/main" id="{1A897366-2F39-46C6-A91E-4179E74EE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722" y="2852551"/>
            <a:ext cx="3791755" cy="115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GitHub logo">
            <a:extLst>
              <a:ext uri="{FF2B5EF4-FFF2-40B4-BE49-F238E27FC236}">
                <a16:creationId xmlns:a16="http://schemas.microsoft.com/office/drawing/2014/main" id="{B010EFA1-8365-4017-8C1C-0A8FDE94F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34" y="2014673"/>
            <a:ext cx="2954145" cy="267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951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E7C1-67E1-44A7-B411-02ADE5BD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33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Open-Source Roles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4FC7B-BA84-4738-878E-A51EC2A00CFC}"/>
              </a:ext>
            </a:extLst>
          </p:cNvPr>
          <p:cNvSpPr txBox="1"/>
          <p:nvPr/>
        </p:nvSpPr>
        <p:spPr>
          <a:xfrm>
            <a:off x="1927347" y="3322471"/>
            <a:ext cx="2287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Contributors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7630C-B5E7-4087-B012-9FC758156602}"/>
              </a:ext>
            </a:extLst>
          </p:cNvPr>
          <p:cNvSpPr txBox="1"/>
          <p:nvPr/>
        </p:nvSpPr>
        <p:spPr>
          <a:xfrm>
            <a:off x="5743985" y="24375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7ED4B-B060-4921-8B28-A6AAA3D12155}"/>
              </a:ext>
            </a:extLst>
          </p:cNvPr>
          <p:cNvSpPr txBox="1"/>
          <p:nvPr/>
        </p:nvSpPr>
        <p:spPr>
          <a:xfrm>
            <a:off x="4524924" y="4747166"/>
            <a:ext cx="1107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/>
              <a:t>Users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39181-DCA4-4536-8954-39342198E86F}"/>
              </a:ext>
            </a:extLst>
          </p:cNvPr>
          <p:cNvSpPr txBox="1"/>
          <p:nvPr/>
        </p:nvSpPr>
        <p:spPr>
          <a:xfrm>
            <a:off x="6287842" y="2622205"/>
            <a:ext cx="2180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sz="3200" dirty="0"/>
              <a:t>Maintainers</a:t>
            </a:r>
          </a:p>
        </p:txBody>
      </p:sp>
      <p:pic>
        <p:nvPicPr>
          <p:cNvPr id="4108" name="Picture 12" descr="Ninja Laptop Hacker - Free vector graphic on Pixabay">
            <a:extLst>
              <a:ext uri="{FF2B5EF4-FFF2-40B4-BE49-F238E27FC236}">
                <a16:creationId xmlns:a16="http://schemas.microsoft.com/office/drawing/2014/main" id="{5433AD3C-6CEC-4C3C-8DBB-36782679C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970" y="2278526"/>
            <a:ext cx="1461826" cy="117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Ninjacody">
            <a:extLst>
              <a:ext uri="{FF2B5EF4-FFF2-40B4-BE49-F238E27FC236}">
                <a16:creationId xmlns:a16="http://schemas.microsoft.com/office/drawing/2014/main" id="{8A987E5E-B12B-4033-8218-EDA347641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546" y="1438459"/>
            <a:ext cx="1337840" cy="133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itninja – MMD Services">
            <a:extLst>
              <a:ext uri="{FF2B5EF4-FFF2-40B4-BE49-F238E27FC236}">
                <a16:creationId xmlns:a16="http://schemas.microsoft.com/office/drawing/2014/main" id="{D4848C03-1159-4ECD-95BD-F84E92416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652" y="4419462"/>
            <a:ext cx="1409086" cy="117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1557">
            <a:extLst>
              <a:ext uri="{FF2B5EF4-FFF2-40B4-BE49-F238E27FC236}">
                <a16:creationId xmlns:a16="http://schemas.microsoft.com/office/drawing/2014/main" id="{3400984E-9860-85A6-8DBC-00CC2EC30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064" y="3222560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1557">
            <a:extLst>
              <a:ext uri="{FF2B5EF4-FFF2-40B4-BE49-F238E27FC236}">
                <a16:creationId xmlns:a16="http://schemas.microsoft.com/office/drawing/2014/main" id="{8403B0DF-2D65-A5DB-0ABE-725013F05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572" y="4002922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1558">
            <a:extLst>
              <a:ext uri="{FF2B5EF4-FFF2-40B4-BE49-F238E27FC236}">
                <a16:creationId xmlns:a16="http://schemas.microsoft.com/office/drawing/2014/main" id="{E7A17FFA-571F-5933-320C-80D09BAD2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594" y="4002921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1558">
            <a:extLst>
              <a:ext uri="{FF2B5EF4-FFF2-40B4-BE49-F238E27FC236}">
                <a16:creationId xmlns:a16="http://schemas.microsoft.com/office/drawing/2014/main" id="{1E7FEB43-BF3C-3BFD-CE4F-835728D71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998" y="3222560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1558">
            <a:extLst>
              <a:ext uri="{FF2B5EF4-FFF2-40B4-BE49-F238E27FC236}">
                <a16:creationId xmlns:a16="http://schemas.microsoft.com/office/drawing/2014/main" id="{8F70F1E3-DEA5-DA9B-F011-FAADD5FD2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175" y="5747385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1559">
            <a:extLst>
              <a:ext uri="{FF2B5EF4-FFF2-40B4-BE49-F238E27FC236}">
                <a16:creationId xmlns:a16="http://schemas.microsoft.com/office/drawing/2014/main" id="{5AA46E54-AC50-F845-EDE5-CB08DB675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617" y="4002922"/>
            <a:ext cx="584774" cy="58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1559">
            <a:extLst>
              <a:ext uri="{FF2B5EF4-FFF2-40B4-BE49-F238E27FC236}">
                <a16:creationId xmlns:a16="http://schemas.microsoft.com/office/drawing/2014/main" id="{073B429E-5D88-63FC-F17D-15C6B4117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173" y="5747386"/>
            <a:ext cx="584774" cy="58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77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ylinder 12">
            <a:extLst>
              <a:ext uri="{FF2B5EF4-FFF2-40B4-BE49-F238E27FC236}">
                <a16:creationId xmlns:a16="http://schemas.microsoft.com/office/drawing/2014/main" id="{662966B3-05B3-41F4-9567-83C247339DFF}"/>
              </a:ext>
            </a:extLst>
          </p:cNvPr>
          <p:cNvSpPr/>
          <p:nvPr/>
        </p:nvSpPr>
        <p:spPr>
          <a:xfrm>
            <a:off x="8767286" y="2286000"/>
            <a:ext cx="2765362" cy="2743200"/>
          </a:xfrm>
          <a:prstGeom prst="can">
            <a:avLst>
              <a:gd name="adj" fmla="val 3340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F0E4CA-B52E-407B-8F5C-1B5ED42E3526}"/>
              </a:ext>
            </a:extLst>
          </p:cNvPr>
          <p:cNvSpPr/>
          <p:nvPr/>
        </p:nvSpPr>
        <p:spPr>
          <a:xfrm>
            <a:off x="720151" y="2005489"/>
            <a:ext cx="3738324" cy="33491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2C9DE-1ED5-4761-A813-674BB40A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157"/>
          </a:xfrm>
        </p:spPr>
        <p:txBody>
          <a:bodyPr>
            <a:normAutofit fontScale="90000"/>
          </a:bodyPr>
          <a:lstStyle/>
          <a:p>
            <a:r>
              <a:rPr lang="da-DK" dirty="0"/>
              <a:t>GitHub flow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F4CE70-E0E6-4742-97FA-D5A8F9228AA1}"/>
              </a:ext>
            </a:extLst>
          </p:cNvPr>
          <p:cNvCxnSpPr>
            <a:cxnSpLocks/>
            <a:stCxn id="28" idx="2"/>
            <a:endCxn id="23" idx="3"/>
          </p:cNvCxnSpPr>
          <p:nvPr/>
        </p:nvCxnSpPr>
        <p:spPr>
          <a:xfrm rot="5400000">
            <a:off x="3791029" y="723375"/>
            <a:ext cx="1939447" cy="3499467"/>
          </a:xfrm>
          <a:prstGeom prst="curvedConnector2">
            <a:avLst/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8" descr="GitHub logo">
            <a:extLst>
              <a:ext uri="{FF2B5EF4-FFF2-40B4-BE49-F238E27FC236}">
                <a16:creationId xmlns:a16="http://schemas.microsoft.com/office/drawing/2014/main" id="{974A7B8A-1A31-4F4D-800B-677D88951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816" y="2139906"/>
            <a:ext cx="775536" cy="70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GitHub - NuGet/Home: Repo for NuGet Client issues">
            <a:extLst>
              <a:ext uri="{FF2B5EF4-FFF2-40B4-BE49-F238E27FC236}">
                <a16:creationId xmlns:a16="http://schemas.microsoft.com/office/drawing/2014/main" id="{3F6C46B3-7FF5-4F2D-87E6-D0EF8D2B6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157" y="2481060"/>
            <a:ext cx="1585091" cy="48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43C32F29-7138-4790-B58A-299E07F607A2}"/>
              </a:ext>
            </a:extLst>
          </p:cNvPr>
          <p:cNvGrpSpPr/>
          <p:nvPr/>
        </p:nvGrpSpPr>
        <p:grpSpPr>
          <a:xfrm>
            <a:off x="8873350" y="3350015"/>
            <a:ext cx="2382394" cy="504957"/>
            <a:chOff x="8873350" y="3350015"/>
            <a:chExt cx="2382394" cy="504957"/>
          </a:xfrm>
        </p:grpSpPr>
        <p:pic>
          <p:nvPicPr>
            <p:cNvPr id="15" name="Picture 16" descr="NuGet Gallery | Home">
              <a:extLst>
                <a:ext uri="{FF2B5EF4-FFF2-40B4-BE49-F238E27FC236}">
                  <a16:creationId xmlns:a16="http://schemas.microsoft.com/office/drawing/2014/main" id="{2DE3A099-340A-4F3F-9532-82E8575B30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3350" y="3350015"/>
              <a:ext cx="504957" cy="504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E6FFF2-B37C-4DD0-9F4E-C764EE6AF628}"/>
                </a:ext>
              </a:extLst>
            </p:cNvPr>
            <p:cNvSpPr txBox="1"/>
            <p:nvPr/>
          </p:nvSpPr>
          <p:spPr>
            <a:xfrm>
              <a:off x="9378307" y="3402439"/>
              <a:ext cx="18774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foobar 4.7.4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A270FBE-AC41-4047-8CF1-A25B17A87C7C}"/>
              </a:ext>
            </a:extLst>
          </p:cNvPr>
          <p:cNvGrpSpPr/>
          <p:nvPr/>
        </p:nvGrpSpPr>
        <p:grpSpPr>
          <a:xfrm>
            <a:off x="8865730" y="3936755"/>
            <a:ext cx="2382394" cy="504957"/>
            <a:chOff x="8865730" y="3936755"/>
            <a:chExt cx="2382394" cy="504957"/>
          </a:xfrm>
        </p:grpSpPr>
        <p:pic>
          <p:nvPicPr>
            <p:cNvPr id="18" name="Picture 16" descr="NuGet Gallery | Home">
              <a:extLst>
                <a:ext uri="{FF2B5EF4-FFF2-40B4-BE49-F238E27FC236}">
                  <a16:creationId xmlns:a16="http://schemas.microsoft.com/office/drawing/2014/main" id="{65658BC8-6D14-40BE-B375-8C734150A2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5730" y="3936755"/>
              <a:ext cx="504957" cy="504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AE624F-4625-4AD4-B742-7FA4A682003E}"/>
                </a:ext>
              </a:extLst>
            </p:cNvPr>
            <p:cNvSpPr txBox="1"/>
            <p:nvPr/>
          </p:nvSpPr>
          <p:spPr>
            <a:xfrm>
              <a:off x="9370687" y="3989179"/>
              <a:ext cx="18774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foobar 4.7.3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F17593-C075-4C9D-83A6-3941FDF923D1}"/>
              </a:ext>
            </a:extLst>
          </p:cNvPr>
          <p:cNvGrpSpPr/>
          <p:nvPr/>
        </p:nvGrpSpPr>
        <p:grpSpPr>
          <a:xfrm>
            <a:off x="4165811" y="1152571"/>
            <a:ext cx="1712386" cy="461665"/>
            <a:chOff x="4907520" y="3157742"/>
            <a:chExt cx="1712386" cy="46166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4C38ADA-7D31-4398-8560-765B05FCB85D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1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0C80E-DEF4-4B8D-ABC5-DD30D671135B}"/>
                </a:ext>
              </a:extLst>
            </p:cNvPr>
            <p:cNvSpPr txBox="1"/>
            <p:nvPr/>
          </p:nvSpPr>
          <p:spPr>
            <a:xfrm>
              <a:off x="5303520" y="3157742"/>
              <a:ext cx="13163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400" dirty="0"/>
                <a:t>File issue</a:t>
              </a:r>
              <a:endParaRPr lang="en-US" sz="2400" dirty="0"/>
            </a:p>
          </p:txBody>
        </p:sp>
      </p:grpSp>
      <p:pic>
        <p:nvPicPr>
          <p:cNvPr id="22" name="Picture 20">
            <a:extLst>
              <a:ext uri="{FF2B5EF4-FFF2-40B4-BE49-F238E27FC236}">
                <a16:creationId xmlns:a16="http://schemas.microsoft.com/office/drawing/2014/main" id="{5BE8672C-89AA-482A-A85B-756B8849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44" y="3229773"/>
            <a:ext cx="426116" cy="42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001AD6A-AB50-4CC6-91F2-A48195688BBE}"/>
              </a:ext>
            </a:extLst>
          </p:cNvPr>
          <p:cNvSpPr txBox="1"/>
          <p:nvPr/>
        </p:nvSpPr>
        <p:spPr>
          <a:xfrm>
            <a:off x="1301960" y="3211999"/>
            <a:ext cx="1709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foobar</a:t>
            </a:r>
            <a:r>
              <a:rPr lang="da-DK" sz="2400" dirty="0"/>
              <a:t> issue</a:t>
            </a:r>
            <a:endParaRPr lang="en-US" sz="2400" dirty="0"/>
          </a:p>
        </p:txBody>
      </p:sp>
      <p:pic>
        <p:nvPicPr>
          <p:cNvPr id="26" name="Picture 14" descr="Maintainer">
            <a:extLst>
              <a:ext uri="{FF2B5EF4-FFF2-40B4-BE49-F238E27FC236}">
                <a16:creationId xmlns:a16="http://schemas.microsoft.com/office/drawing/2014/main" id="{A19C510C-26F6-45B8-BE9A-A55B4595C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391" y="5078951"/>
            <a:ext cx="842953" cy="84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4" descr="User">
            <a:extLst>
              <a:ext uri="{FF2B5EF4-FFF2-40B4-BE49-F238E27FC236}">
                <a16:creationId xmlns:a16="http://schemas.microsoft.com/office/drawing/2014/main" id="{DF9EE227-E7A1-4C99-B200-1E2ACCA77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008" y="798297"/>
            <a:ext cx="842954" cy="7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Ninja Laptop Hacker - Free vector graphic on Pixabay">
            <a:extLst>
              <a:ext uri="{FF2B5EF4-FFF2-40B4-BE49-F238E27FC236}">
                <a16:creationId xmlns:a16="http://schemas.microsoft.com/office/drawing/2014/main" id="{94D5FC8B-4A1B-4417-BF3D-4CD75BF1E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773" y="2306531"/>
            <a:ext cx="775536" cy="62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7728D65-375D-42AA-94A0-4A87C69E26F3}"/>
              </a:ext>
            </a:extLst>
          </p:cNvPr>
          <p:cNvGrpSpPr/>
          <p:nvPr/>
        </p:nvGrpSpPr>
        <p:grpSpPr>
          <a:xfrm>
            <a:off x="4698449" y="2898991"/>
            <a:ext cx="2332236" cy="461665"/>
            <a:chOff x="4907520" y="3157742"/>
            <a:chExt cx="2332236" cy="46166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A64A0B9-CBE0-4987-B252-668C8584F05B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2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E6A149-9793-4216-9637-B4E31C6E70A1}"/>
                </a:ext>
              </a:extLst>
            </p:cNvPr>
            <p:cNvSpPr txBox="1"/>
            <p:nvPr/>
          </p:nvSpPr>
          <p:spPr>
            <a:xfrm>
              <a:off x="5303520" y="3157742"/>
              <a:ext cx="1936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Create branch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083D57A-6CB5-4FE5-9030-1F6A72276AE2}"/>
              </a:ext>
            </a:extLst>
          </p:cNvPr>
          <p:cNvGrpSpPr/>
          <p:nvPr/>
        </p:nvGrpSpPr>
        <p:grpSpPr>
          <a:xfrm>
            <a:off x="963328" y="3776821"/>
            <a:ext cx="1744723" cy="493775"/>
            <a:chOff x="1351948" y="3628231"/>
            <a:chExt cx="1744723" cy="493775"/>
          </a:xfrm>
        </p:grpSpPr>
        <p:pic>
          <p:nvPicPr>
            <p:cNvPr id="33" name="Picture 10" descr="Git, branch icon - Free download on Iconfinder">
              <a:extLst>
                <a:ext uri="{FF2B5EF4-FFF2-40B4-BE49-F238E27FC236}">
                  <a16:creationId xmlns:a16="http://schemas.microsoft.com/office/drawing/2014/main" id="{2B87FD02-B4E5-4955-A081-94689353EC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1948" y="3628231"/>
              <a:ext cx="308609" cy="49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D5C184-3E73-44DB-AE9E-AF5FF6208AE3}"/>
                </a:ext>
              </a:extLst>
            </p:cNvPr>
            <p:cNvSpPr txBox="1"/>
            <p:nvPr/>
          </p:nvSpPr>
          <p:spPr>
            <a:xfrm>
              <a:off x="1690580" y="3644285"/>
              <a:ext cx="1406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400" dirty="0" err="1"/>
                <a:t>foobar</a:t>
              </a:r>
              <a:r>
                <a:rPr lang="da-DK" sz="2400" dirty="0"/>
                <a:t>-fix</a:t>
              </a:r>
              <a:endParaRPr lang="en-US" sz="2400" dirty="0"/>
            </a:p>
          </p:txBody>
        </p:sp>
      </p:grpSp>
      <p:pic>
        <p:nvPicPr>
          <p:cNvPr id="36" name="Picture 12" descr="Pull, git, request icon - Free download on Iconfinder">
            <a:extLst>
              <a:ext uri="{FF2B5EF4-FFF2-40B4-BE49-F238E27FC236}">
                <a16:creationId xmlns:a16="http://schemas.microsoft.com/office/drawing/2014/main" id="{4722724D-5A35-4813-80F4-598810ABC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28" y="4391529"/>
            <a:ext cx="308609" cy="41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48B50B7-45A4-41F5-B1E3-E22C3CBD7EA9}"/>
              </a:ext>
            </a:extLst>
          </p:cNvPr>
          <p:cNvSpPr txBox="1"/>
          <p:nvPr/>
        </p:nvSpPr>
        <p:spPr>
          <a:xfrm>
            <a:off x="1301960" y="4344550"/>
            <a:ext cx="296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foobar</a:t>
            </a:r>
            <a:r>
              <a:rPr lang="en-US" sz="2400" dirty="0"/>
              <a:t>-fix pull request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D64A2FE-4690-45A4-8E6C-2FC7532963C6}"/>
              </a:ext>
            </a:extLst>
          </p:cNvPr>
          <p:cNvGrpSpPr/>
          <p:nvPr/>
        </p:nvGrpSpPr>
        <p:grpSpPr>
          <a:xfrm>
            <a:off x="3987945" y="3250156"/>
            <a:ext cx="2956188" cy="461665"/>
            <a:chOff x="4907520" y="3157742"/>
            <a:chExt cx="2956188" cy="46166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09B9B79-7AC0-4CB5-B653-1ED35E48E82F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3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DC4C8D8-2884-415B-8F4C-9441FCB3823C}"/>
                </a:ext>
              </a:extLst>
            </p:cNvPr>
            <p:cNvSpPr txBox="1"/>
            <p:nvPr/>
          </p:nvSpPr>
          <p:spPr>
            <a:xfrm>
              <a:off x="5303520" y="3157742"/>
              <a:ext cx="2560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Create pull request</a:t>
              </a:r>
            </a:p>
          </p:txBody>
        </p:sp>
      </p:grpSp>
      <p:cxnSp>
        <p:nvCxnSpPr>
          <p:cNvPr id="42" name="Straight Arrow Connector 3">
            <a:extLst>
              <a:ext uri="{FF2B5EF4-FFF2-40B4-BE49-F238E27FC236}">
                <a16:creationId xmlns:a16="http://schemas.microsoft.com/office/drawing/2014/main" id="{1011D0CC-5406-4161-A831-EF92458D107D}"/>
              </a:ext>
            </a:extLst>
          </p:cNvPr>
          <p:cNvCxnSpPr>
            <a:cxnSpLocks/>
            <a:stCxn id="29" idx="2"/>
            <a:endCxn id="34" idx="3"/>
          </p:cNvCxnSpPr>
          <p:nvPr/>
        </p:nvCxnSpPr>
        <p:spPr>
          <a:xfrm rot="5400000">
            <a:off x="4466854" y="1173020"/>
            <a:ext cx="1091885" cy="4609490"/>
          </a:xfrm>
          <a:prstGeom prst="curvedConnector2">
            <a:avLst/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3">
            <a:extLst>
              <a:ext uri="{FF2B5EF4-FFF2-40B4-BE49-F238E27FC236}">
                <a16:creationId xmlns:a16="http://schemas.microsoft.com/office/drawing/2014/main" id="{6BD3AB2B-1D3F-4F7D-A5CA-A6ED9BA4D4CA}"/>
              </a:ext>
            </a:extLst>
          </p:cNvPr>
          <p:cNvCxnSpPr>
            <a:cxnSpLocks/>
            <a:stCxn id="29" idx="2"/>
            <a:endCxn id="37" idx="3"/>
          </p:cNvCxnSpPr>
          <p:nvPr/>
        </p:nvCxnSpPr>
        <p:spPr>
          <a:xfrm rot="5400000">
            <a:off x="4969530" y="2227372"/>
            <a:ext cx="1643560" cy="3052462"/>
          </a:xfrm>
          <a:prstGeom prst="curvedConnector2">
            <a:avLst/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">
            <a:extLst>
              <a:ext uri="{FF2B5EF4-FFF2-40B4-BE49-F238E27FC236}">
                <a16:creationId xmlns:a16="http://schemas.microsoft.com/office/drawing/2014/main" id="{177C8587-FB53-4E7B-9F4B-7297B34A47A9}"/>
              </a:ext>
            </a:extLst>
          </p:cNvPr>
          <p:cNvCxnSpPr>
            <a:cxnSpLocks/>
            <a:stCxn id="28" idx="3"/>
            <a:endCxn id="15" idx="1"/>
          </p:cNvCxnSpPr>
          <p:nvPr/>
        </p:nvCxnSpPr>
        <p:spPr>
          <a:xfrm>
            <a:off x="6931962" y="1150841"/>
            <a:ext cx="1941388" cy="2451653"/>
          </a:xfrm>
          <a:prstGeom prst="curvedConnector3">
            <a:avLst>
              <a:gd name="adj1" fmla="val 50000"/>
            </a:avLst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403B4B6-9630-42F5-BECB-8D7011AF1756}"/>
              </a:ext>
            </a:extLst>
          </p:cNvPr>
          <p:cNvGrpSpPr/>
          <p:nvPr/>
        </p:nvGrpSpPr>
        <p:grpSpPr>
          <a:xfrm>
            <a:off x="7384362" y="635724"/>
            <a:ext cx="2345444" cy="461665"/>
            <a:chOff x="4907520" y="3157742"/>
            <a:chExt cx="2345444" cy="461665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C8E4753-387A-4EEA-ACFA-8DC612E3FF2E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8</a:t>
              </a:r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49D1F84-F13D-44E6-A6C4-D17C865368EA}"/>
                </a:ext>
              </a:extLst>
            </p:cNvPr>
            <p:cNvSpPr txBox="1"/>
            <p:nvPr/>
          </p:nvSpPr>
          <p:spPr>
            <a:xfrm>
              <a:off x="5303520" y="3157742"/>
              <a:ext cx="1949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Fetch package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27B3B26-575C-4A60-9A3B-8B0F2CF1729B}"/>
              </a:ext>
            </a:extLst>
          </p:cNvPr>
          <p:cNvGrpSpPr/>
          <p:nvPr/>
        </p:nvGrpSpPr>
        <p:grpSpPr>
          <a:xfrm>
            <a:off x="2831926" y="5444625"/>
            <a:ext cx="3033453" cy="461665"/>
            <a:chOff x="4907520" y="3157742"/>
            <a:chExt cx="3033453" cy="461665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AB1C9F3-B1E5-45FF-BF95-C9D1149CB09B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4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DDAFD76-80B6-4CF6-AFD1-E8D0B0315EC8}"/>
                </a:ext>
              </a:extLst>
            </p:cNvPr>
            <p:cNvSpPr txBox="1"/>
            <p:nvPr/>
          </p:nvSpPr>
          <p:spPr>
            <a:xfrm>
              <a:off x="5303520" y="3157742"/>
              <a:ext cx="2637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Review pull request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EFC4273-03EF-4193-9FA6-BFEF422E6101}"/>
              </a:ext>
            </a:extLst>
          </p:cNvPr>
          <p:cNvGrpSpPr/>
          <p:nvPr/>
        </p:nvGrpSpPr>
        <p:grpSpPr>
          <a:xfrm>
            <a:off x="3203442" y="5545563"/>
            <a:ext cx="2953239" cy="461665"/>
            <a:chOff x="4907520" y="3157742"/>
            <a:chExt cx="2953239" cy="461665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6965950-434F-47D3-8563-7ADB8123D7B4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5</a:t>
              </a:r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498E6FC-F612-4A20-9B6F-536F32CA5D99}"/>
                </a:ext>
              </a:extLst>
            </p:cNvPr>
            <p:cNvSpPr txBox="1"/>
            <p:nvPr/>
          </p:nvSpPr>
          <p:spPr>
            <a:xfrm>
              <a:off x="5303520" y="3157742"/>
              <a:ext cx="25572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Merge pull request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5AEF280-31A5-4EF6-9E32-2809A5238895}"/>
              </a:ext>
            </a:extLst>
          </p:cNvPr>
          <p:cNvGrpSpPr/>
          <p:nvPr/>
        </p:nvGrpSpPr>
        <p:grpSpPr>
          <a:xfrm>
            <a:off x="7186362" y="5774081"/>
            <a:ext cx="3754740" cy="461665"/>
            <a:chOff x="4907520" y="3157742"/>
            <a:chExt cx="3754740" cy="461665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31B1290-C6FB-45F3-B787-7C86838FF89A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7</a:t>
              </a:r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A03631D-1343-46E6-90C8-CDB40A20B058}"/>
                </a:ext>
              </a:extLst>
            </p:cNvPr>
            <p:cNvSpPr txBox="1"/>
            <p:nvPr/>
          </p:nvSpPr>
          <p:spPr>
            <a:xfrm>
              <a:off x="5303520" y="3157742"/>
              <a:ext cx="33587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Build and deploy package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318DFD4-470A-43EA-8A32-AD36ABADB3C3}"/>
              </a:ext>
            </a:extLst>
          </p:cNvPr>
          <p:cNvGrpSpPr/>
          <p:nvPr/>
        </p:nvGrpSpPr>
        <p:grpSpPr>
          <a:xfrm>
            <a:off x="4871299" y="4638999"/>
            <a:ext cx="2332684" cy="461665"/>
            <a:chOff x="4907520" y="3157742"/>
            <a:chExt cx="2332684" cy="461665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6BA7345-E42C-4EC5-8D17-538139C6CE31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6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3C51189-1273-4027-A857-A8F983F9AF33}"/>
                </a:ext>
              </a:extLst>
            </p:cNvPr>
            <p:cNvSpPr txBox="1"/>
            <p:nvPr/>
          </p:nvSpPr>
          <p:spPr>
            <a:xfrm>
              <a:off x="5303520" y="3157742"/>
              <a:ext cx="19366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Delete branch</a:t>
              </a:r>
            </a:p>
          </p:txBody>
        </p:sp>
      </p:grpSp>
      <p:cxnSp>
        <p:nvCxnSpPr>
          <p:cNvPr id="73" name="Straight Arrow Connector 3">
            <a:extLst>
              <a:ext uri="{FF2B5EF4-FFF2-40B4-BE49-F238E27FC236}">
                <a16:creationId xmlns:a16="http://schemas.microsoft.com/office/drawing/2014/main" id="{2F3ED783-B9B5-442C-9C51-EECD29AFAADD}"/>
              </a:ext>
            </a:extLst>
          </p:cNvPr>
          <p:cNvCxnSpPr>
            <a:cxnSpLocks/>
            <a:stCxn id="26" idx="3"/>
            <a:endCxn id="15" idx="1"/>
          </p:cNvCxnSpPr>
          <p:nvPr/>
        </p:nvCxnSpPr>
        <p:spPr>
          <a:xfrm flipV="1">
            <a:off x="7022344" y="3602494"/>
            <a:ext cx="1851006" cy="1897934"/>
          </a:xfrm>
          <a:prstGeom prst="curvedConnector3">
            <a:avLst>
              <a:gd name="adj1" fmla="val 50000"/>
            </a:avLst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">
            <a:extLst>
              <a:ext uri="{FF2B5EF4-FFF2-40B4-BE49-F238E27FC236}">
                <a16:creationId xmlns:a16="http://schemas.microsoft.com/office/drawing/2014/main" id="{E365799D-20D6-4354-BF2F-2404054A09F6}"/>
              </a:ext>
            </a:extLst>
          </p:cNvPr>
          <p:cNvCxnSpPr>
            <a:cxnSpLocks/>
            <a:stCxn id="26" idx="1"/>
            <a:endCxn id="37" idx="3"/>
          </p:cNvCxnSpPr>
          <p:nvPr/>
        </p:nvCxnSpPr>
        <p:spPr>
          <a:xfrm rot="10800000">
            <a:off x="4265079" y="4575384"/>
            <a:ext cx="1914312" cy="925045"/>
          </a:xfrm>
          <a:prstGeom prst="curvedConnector3">
            <a:avLst>
              <a:gd name="adj1" fmla="val 50000"/>
            </a:avLst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3">
            <a:extLst>
              <a:ext uri="{FF2B5EF4-FFF2-40B4-BE49-F238E27FC236}">
                <a16:creationId xmlns:a16="http://schemas.microsoft.com/office/drawing/2014/main" id="{C8102091-B1E1-435F-B308-6814D263902A}"/>
              </a:ext>
            </a:extLst>
          </p:cNvPr>
          <p:cNvCxnSpPr>
            <a:cxnSpLocks/>
            <a:stCxn id="26" idx="1"/>
            <a:endCxn id="34" idx="3"/>
          </p:cNvCxnSpPr>
          <p:nvPr/>
        </p:nvCxnSpPr>
        <p:spPr>
          <a:xfrm rot="10800000">
            <a:off x="2708051" y="4023708"/>
            <a:ext cx="3471340" cy="1476720"/>
          </a:xfrm>
          <a:prstGeom prst="curvedConnector3">
            <a:avLst>
              <a:gd name="adj1" fmla="val 50000"/>
            </a:avLst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22" descr="Issue icon - Octicons">
            <a:extLst>
              <a:ext uri="{FF2B5EF4-FFF2-40B4-BE49-F238E27FC236}">
                <a16:creationId xmlns:a16="http://schemas.microsoft.com/office/drawing/2014/main" id="{7834D20D-48CA-480B-9DD5-E23DEDD47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77" y="3209253"/>
            <a:ext cx="470886" cy="47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8" descr="Merge, git icon - Free download on Iconfinder">
            <a:extLst>
              <a:ext uri="{FF2B5EF4-FFF2-40B4-BE49-F238E27FC236}">
                <a16:creationId xmlns:a16="http://schemas.microsoft.com/office/drawing/2014/main" id="{DACC593B-192C-4CBC-BC85-1E8EF9269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31" y="4377326"/>
            <a:ext cx="326459" cy="43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35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37" grpId="0"/>
      <p:bldP spid="37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4E8EAF-4385-1843-F1FC-10F8FA187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30" y="1760150"/>
            <a:ext cx="7553739" cy="333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36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F1A8A2-D902-8DFA-934D-D0A12BA24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285" y="1529000"/>
            <a:ext cx="6171429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99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3737534" y="3044279"/>
            <a:ext cx="47169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How to get started?</a:t>
            </a:r>
          </a:p>
        </p:txBody>
      </p:sp>
      <p:pic>
        <p:nvPicPr>
          <p:cNvPr id="3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2A7AF4F1-9660-5662-2DAA-5B12780F7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0" y="259964"/>
            <a:ext cx="2182902" cy="8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44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1325D181-11F3-F3EC-B795-B4D023955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461" y="509404"/>
            <a:ext cx="8559466" cy="588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37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6928-A660-4178-B42F-38C8BE161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1"/>
          </a:xfrm>
        </p:spPr>
        <p:txBody>
          <a:bodyPr>
            <a:normAutofit/>
          </a:bodyPr>
          <a:lstStyle/>
          <a:p>
            <a:pPr algn="ctr"/>
            <a:r>
              <a:rPr lang="da-DK" sz="3600" dirty="0">
                <a:latin typeface="+mn-lt"/>
              </a:rPr>
              <a:t>NuGet as a Platform</a:t>
            </a:r>
            <a:endParaRPr lang="en-US" sz="360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3C423E-8C5C-D82E-2381-3274824A0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271" y="1233850"/>
            <a:ext cx="8265457" cy="509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624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0F95-9F34-4533-B483-02EDBFAF1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>
            <a:normAutofit/>
          </a:bodyPr>
          <a:lstStyle/>
          <a:p>
            <a:pPr algn="ctr"/>
            <a:r>
              <a:rPr lang="da-DK" sz="3600" dirty="0">
                <a:latin typeface="+mn-lt"/>
              </a:rPr>
              <a:t>Visual Studio Project Templates</a:t>
            </a:r>
            <a:endParaRPr lang="en-US" sz="36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CBD80-985D-289B-72BF-49385C17E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737" y="1370177"/>
            <a:ext cx="8814526" cy="500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604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7F94E37-018D-40E9-B537-1905B17DC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09" y="1351995"/>
            <a:ext cx="10946181" cy="415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51F9A2D-9617-9279-164E-B49838E4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687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Use Cases </a:t>
            </a:r>
          </a:p>
        </p:txBody>
      </p:sp>
    </p:spTree>
    <p:extLst>
      <p:ext uri="{BB962C8B-B14F-4D97-AF65-F5344CB8AC3E}">
        <p14:creationId xmlns:p14="http://schemas.microsoft.com/office/powerpoint/2010/main" val="1994170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88E8-879C-44F1-85FE-F179D4B3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100"/>
          </a:xfrm>
        </p:spPr>
        <p:txBody>
          <a:bodyPr>
            <a:normAutofit/>
          </a:bodyPr>
          <a:lstStyle/>
          <a:p>
            <a:pPr algn="ctr"/>
            <a:r>
              <a:rPr lang="da-DK" sz="3600" dirty="0">
                <a:latin typeface="+mn-lt"/>
              </a:rPr>
              <a:t>1 - U</a:t>
            </a:r>
            <a:r>
              <a:rPr lang="en-US" sz="3600" dirty="0">
                <a:latin typeface="+mn-lt"/>
              </a:rPr>
              <a:t>sing the full stack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3434AC-ED1E-46B0-AB4D-C195EF3E4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482" y="1609726"/>
            <a:ext cx="5014743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7992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88E8-879C-44F1-85FE-F179D4B3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100"/>
          </a:xfrm>
        </p:spPr>
        <p:txBody>
          <a:bodyPr>
            <a:normAutofit/>
          </a:bodyPr>
          <a:lstStyle/>
          <a:p>
            <a:pPr algn="ctr"/>
            <a:r>
              <a:rPr lang="da-DK" sz="3600" dirty="0">
                <a:latin typeface="+mn-lt"/>
              </a:rPr>
              <a:t>2- U</a:t>
            </a:r>
            <a:r>
              <a:rPr lang="en-US" sz="3600" dirty="0">
                <a:latin typeface="+mn-lt"/>
              </a:rPr>
              <a:t>sing the .NET services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38195D6-8366-4296-9732-0127DFF20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851" y="1664194"/>
            <a:ext cx="7940085" cy="408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9288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88E8-879C-44F1-85FE-F179D4B3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888"/>
            <a:ext cx="10515600" cy="673100"/>
          </a:xfrm>
        </p:spPr>
        <p:txBody>
          <a:bodyPr>
            <a:normAutofit/>
          </a:bodyPr>
          <a:lstStyle/>
          <a:p>
            <a:pPr algn="ctr"/>
            <a:r>
              <a:rPr lang="da-DK" sz="3600" dirty="0">
                <a:latin typeface="+mn-lt"/>
              </a:rPr>
              <a:t>3 - U</a:t>
            </a:r>
            <a:r>
              <a:rPr lang="en-US" sz="3600" dirty="0">
                <a:latin typeface="+mn-lt"/>
              </a:rPr>
              <a:t>sing the core as a framework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3434AC-ED1E-46B0-AB4D-C195EF3E4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52081" y="1635905"/>
            <a:ext cx="7892247" cy="416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4891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8C5AB3-32BB-4F4B-928E-3762FC0C3EBD}"/>
              </a:ext>
            </a:extLst>
          </p:cNvPr>
          <p:cNvSpPr txBox="1"/>
          <p:nvPr/>
        </p:nvSpPr>
        <p:spPr>
          <a:xfrm>
            <a:off x="4600575" y="2784901"/>
            <a:ext cx="2111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dirty="0"/>
              <a:t>Demo…</a:t>
            </a:r>
            <a:endParaRPr lang="en-US" sz="4800" dirty="0"/>
          </a:p>
        </p:txBody>
      </p:sp>
      <p:pic>
        <p:nvPicPr>
          <p:cNvPr id="3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9D240542-CD0A-8E9B-252E-526E9F4AD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0" y="259964"/>
            <a:ext cx="2182902" cy="8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4147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0CE24B-F0BC-B60F-634D-F3C4E6913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295" y="968188"/>
            <a:ext cx="10030432" cy="477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60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6B04B9-363F-8C76-2553-39888AB752B4}"/>
              </a:ext>
            </a:extLst>
          </p:cNvPr>
          <p:cNvSpPr txBox="1"/>
          <p:nvPr/>
        </p:nvSpPr>
        <p:spPr>
          <a:xfrm>
            <a:off x="4990985" y="3044279"/>
            <a:ext cx="221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8059333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36F0A8-0ECE-B8F7-C27D-6A50FCB92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999" y="531352"/>
            <a:ext cx="7875397" cy="571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8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Hexagon 32">
            <a:extLst>
              <a:ext uri="{FF2B5EF4-FFF2-40B4-BE49-F238E27FC236}">
                <a16:creationId xmlns:a16="http://schemas.microsoft.com/office/drawing/2014/main" id="{6B861DC0-D7AB-40A8-84F7-C91AE432A3EA}"/>
              </a:ext>
            </a:extLst>
          </p:cNvPr>
          <p:cNvSpPr/>
          <p:nvPr/>
        </p:nvSpPr>
        <p:spPr>
          <a:xfrm>
            <a:off x="9516007" y="27935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F1C5BA5-91BF-4810-9871-95648B9EC31B}"/>
              </a:ext>
            </a:extLst>
          </p:cNvPr>
          <p:cNvSpPr/>
          <p:nvPr/>
        </p:nvSpPr>
        <p:spPr>
          <a:xfrm>
            <a:off x="9363607" y="26411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031FB85-CE8A-4F94-93BB-A5E02875F809}"/>
              </a:ext>
            </a:extLst>
          </p:cNvPr>
          <p:cNvSpPr/>
          <p:nvPr/>
        </p:nvSpPr>
        <p:spPr>
          <a:xfrm>
            <a:off x="1249415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63CA15E-0224-40D8-86D7-5F735740BC7E}"/>
              </a:ext>
            </a:extLst>
          </p:cNvPr>
          <p:cNvSpPr/>
          <p:nvPr/>
        </p:nvSpPr>
        <p:spPr>
          <a:xfrm>
            <a:off x="3828379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271D-1CB4-4B81-B3EB-1ADAEA050AD4}"/>
              </a:ext>
            </a:extLst>
          </p:cNvPr>
          <p:cNvSpPr/>
          <p:nvPr/>
        </p:nvSpPr>
        <p:spPr>
          <a:xfrm>
            <a:off x="2857125" y="598881"/>
            <a:ext cx="1491449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4E835316-6967-4855-BD9B-641245368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6879" y="66558"/>
            <a:ext cx="511939" cy="511939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DFBE01BF-F36D-4682-8EA9-4DC077D1CFAA}"/>
              </a:ext>
            </a:extLst>
          </p:cNvPr>
          <p:cNvSpPr/>
          <p:nvPr/>
        </p:nvSpPr>
        <p:spPr>
          <a:xfrm>
            <a:off x="6519793" y="2590325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Orchestrator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E1DB92C-1EA6-42F6-9871-363E36BB4CB1}"/>
              </a:ext>
            </a:extLst>
          </p:cNvPr>
          <p:cNvSpPr/>
          <p:nvPr/>
        </p:nvSpPr>
        <p:spPr>
          <a:xfrm>
            <a:off x="6519793" y="5126665"/>
            <a:ext cx="2691414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MIKE Cloud</a:t>
            </a:r>
          </a:p>
          <a:p>
            <a:pPr algn="ctr"/>
            <a:r>
              <a:rPr lang="da-DK" dirty="0"/>
              <a:t>Services</a:t>
            </a:r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606B5F7-D31D-4495-9413-2BE80B39CF10}"/>
              </a:ext>
            </a:extLst>
          </p:cNvPr>
          <p:cNvSpPr/>
          <p:nvPr/>
        </p:nvSpPr>
        <p:spPr>
          <a:xfrm>
            <a:off x="9211207" y="24887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9D834-4803-4F5A-B332-7FC09DAE4BF8}"/>
              </a:ext>
            </a:extLst>
          </p:cNvPr>
          <p:cNvSpPr txBox="1"/>
          <p:nvPr/>
        </p:nvSpPr>
        <p:spPr>
          <a:xfrm>
            <a:off x="279906" y="1721481"/>
            <a:ext cx="20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59BFE-8A7A-4265-ACFC-E063FD565701}"/>
              </a:ext>
            </a:extLst>
          </p:cNvPr>
          <p:cNvSpPr txBox="1"/>
          <p:nvPr/>
        </p:nvSpPr>
        <p:spPr>
          <a:xfrm>
            <a:off x="277277" y="4597408"/>
            <a:ext cx="324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 Services</a:t>
            </a:r>
          </a:p>
        </p:txBody>
      </p:sp>
      <p:pic>
        <p:nvPicPr>
          <p:cNvPr id="1048" name="Picture 24" descr="execution Icon - Download execution Icon 3968542 | Noun Project">
            <a:extLst>
              <a:ext uri="{FF2B5EF4-FFF2-40B4-BE49-F238E27FC236}">
                <a16:creationId xmlns:a16="http://schemas.microsoft.com/office/drawing/2014/main" id="{BA943559-E54F-4276-A171-8DDCA6FE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462" y="3150618"/>
            <a:ext cx="414350" cy="4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loud 37">
            <a:extLst>
              <a:ext uri="{FF2B5EF4-FFF2-40B4-BE49-F238E27FC236}">
                <a16:creationId xmlns:a16="http://schemas.microsoft.com/office/drawing/2014/main" id="{69E5CFCB-AA52-47FD-9A8F-ACC0697DB7E3}"/>
              </a:ext>
            </a:extLst>
          </p:cNvPr>
          <p:cNvSpPr/>
          <p:nvPr/>
        </p:nvSpPr>
        <p:spPr>
          <a:xfrm>
            <a:off x="2283477" y="5192879"/>
            <a:ext cx="2802119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PostgreSQL</a:t>
            </a:r>
          </a:p>
        </p:txBody>
      </p:sp>
      <p:pic>
        <p:nvPicPr>
          <p:cNvPr id="1064" name="Picture 40" descr="PostgreSQL - Visual Studio Marketplace">
            <a:extLst>
              <a:ext uri="{FF2B5EF4-FFF2-40B4-BE49-F238E27FC236}">
                <a16:creationId xmlns:a16="http://schemas.microsoft.com/office/drawing/2014/main" id="{2538E492-03A8-4F2F-AB3F-C46B01AA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2" y="5079405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3AA337A-2017-4525-A41C-CBBC9FA33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02" y="5408432"/>
            <a:ext cx="338463" cy="33846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A289366-E694-40D4-8A9C-40CA1463A1E0}"/>
              </a:ext>
            </a:extLst>
          </p:cNvPr>
          <p:cNvSpPr txBox="1"/>
          <p:nvPr/>
        </p:nvSpPr>
        <p:spPr>
          <a:xfrm>
            <a:off x="278311" y="114982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3D7E9D-6FB2-4A6C-83F9-9612375FD9AB}"/>
              </a:ext>
            </a:extLst>
          </p:cNvPr>
          <p:cNvCxnSpPr/>
          <p:nvPr/>
        </p:nvCxnSpPr>
        <p:spPr>
          <a:xfrm flipV="1">
            <a:off x="277277" y="1610339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C59582-265B-46A0-A7AF-CA42707A5888}"/>
              </a:ext>
            </a:extLst>
          </p:cNvPr>
          <p:cNvCxnSpPr/>
          <p:nvPr/>
        </p:nvCxnSpPr>
        <p:spPr>
          <a:xfrm flipV="1">
            <a:off x="389423" y="4532472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-Right Arrow 17">
            <a:extLst>
              <a:ext uri="{FF2B5EF4-FFF2-40B4-BE49-F238E27FC236}">
                <a16:creationId xmlns:a16="http://schemas.microsoft.com/office/drawing/2014/main" id="{ABE45E40-EE61-440B-A09B-410A737ADD3D}"/>
              </a:ext>
            </a:extLst>
          </p:cNvPr>
          <p:cNvSpPr/>
          <p:nvPr/>
        </p:nvSpPr>
        <p:spPr>
          <a:xfrm rot="19322400">
            <a:off x="8251179" y="4289955"/>
            <a:ext cx="1486610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56" name="Left-Right Arrow 17">
            <a:extLst>
              <a:ext uri="{FF2B5EF4-FFF2-40B4-BE49-F238E27FC236}">
                <a16:creationId xmlns:a16="http://schemas.microsoft.com/office/drawing/2014/main" id="{62EDCDF8-6F80-419B-9C99-AC04106C7373}"/>
              </a:ext>
            </a:extLst>
          </p:cNvPr>
          <p:cNvSpPr/>
          <p:nvPr/>
        </p:nvSpPr>
        <p:spPr>
          <a:xfrm rot="2403080">
            <a:off x="5495234" y="4208106"/>
            <a:ext cx="184107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27" name="Left-Right Arrow 17">
            <a:extLst>
              <a:ext uri="{FF2B5EF4-FFF2-40B4-BE49-F238E27FC236}">
                <a16:creationId xmlns:a16="http://schemas.microsoft.com/office/drawing/2014/main" id="{07905DD8-0F46-4927-89D5-96D69ECC7614}"/>
              </a:ext>
            </a:extLst>
          </p:cNvPr>
          <p:cNvSpPr/>
          <p:nvPr/>
        </p:nvSpPr>
        <p:spPr>
          <a:xfrm>
            <a:off x="5623820" y="2915723"/>
            <a:ext cx="1310011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34" name="Left-Right Arrow 17">
            <a:extLst>
              <a:ext uri="{FF2B5EF4-FFF2-40B4-BE49-F238E27FC236}">
                <a16:creationId xmlns:a16="http://schemas.microsoft.com/office/drawing/2014/main" id="{A778B68B-E19A-4317-A943-BD7E320D1154}"/>
              </a:ext>
            </a:extLst>
          </p:cNvPr>
          <p:cNvSpPr/>
          <p:nvPr/>
        </p:nvSpPr>
        <p:spPr>
          <a:xfrm>
            <a:off x="8310664" y="2960198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47" name="Down Arrow 3">
            <a:extLst>
              <a:ext uri="{FF2B5EF4-FFF2-40B4-BE49-F238E27FC236}">
                <a16:creationId xmlns:a16="http://schemas.microsoft.com/office/drawing/2014/main" id="{6AD66914-5313-4F8A-93ED-4D48B780F732}"/>
              </a:ext>
            </a:extLst>
          </p:cNvPr>
          <p:cNvSpPr/>
          <p:nvPr/>
        </p:nvSpPr>
        <p:spPr>
          <a:xfrm rot="8701885">
            <a:off x="4460105" y="1340396"/>
            <a:ext cx="461019" cy="1398136"/>
          </a:xfrm>
          <a:prstGeom prst="down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WebSocket</a:t>
            </a:r>
          </a:p>
        </p:txBody>
      </p:sp>
      <p:sp>
        <p:nvSpPr>
          <p:cNvPr id="61" name="Left-Right Arrow 17">
            <a:extLst>
              <a:ext uri="{FF2B5EF4-FFF2-40B4-BE49-F238E27FC236}">
                <a16:creationId xmlns:a16="http://schemas.microsoft.com/office/drawing/2014/main" id="{C8683273-1A5A-4A25-8D3F-254DAE9A24C0}"/>
              </a:ext>
            </a:extLst>
          </p:cNvPr>
          <p:cNvSpPr/>
          <p:nvPr/>
        </p:nvSpPr>
        <p:spPr>
          <a:xfrm rot="3347420">
            <a:off x="1986209" y="4210341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2" name="Left-Right Arrow 17">
            <a:extLst>
              <a:ext uri="{FF2B5EF4-FFF2-40B4-BE49-F238E27FC236}">
                <a16:creationId xmlns:a16="http://schemas.microsoft.com/office/drawing/2014/main" id="{1A3A4A19-8426-4D51-8495-5247D437D0AE}"/>
              </a:ext>
            </a:extLst>
          </p:cNvPr>
          <p:cNvSpPr/>
          <p:nvPr/>
        </p:nvSpPr>
        <p:spPr>
          <a:xfrm rot="18366305">
            <a:off x="3864338" y="4177000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3" name="Left-Right Arrow 17">
            <a:extLst>
              <a:ext uri="{FF2B5EF4-FFF2-40B4-BE49-F238E27FC236}">
                <a16:creationId xmlns:a16="http://schemas.microsoft.com/office/drawing/2014/main" id="{B549E96F-9C0B-4BF5-A39C-8E73AA02CC5F}"/>
              </a:ext>
            </a:extLst>
          </p:cNvPr>
          <p:cNvSpPr/>
          <p:nvPr/>
        </p:nvSpPr>
        <p:spPr>
          <a:xfrm rot="3438753">
            <a:off x="3644908" y="1820316"/>
            <a:ext cx="114192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64" name="Left-Right Arrow 17">
            <a:extLst>
              <a:ext uri="{FF2B5EF4-FFF2-40B4-BE49-F238E27FC236}">
                <a16:creationId xmlns:a16="http://schemas.microsoft.com/office/drawing/2014/main" id="{030E1B4E-69D1-4E96-827B-C60162237E00}"/>
              </a:ext>
            </a:extLst>
          </p:cNvPr>
          <p:cNvSpPr/>
          <p:nvPr/>
        </p:nvSpPr>
        <p:spPr>
          <a:xfrm rot="18483271">
            <a:off x="2277895" y="1817313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pic>
        <p:nvPicPr>
          <p:cNvPr id="1078" name="Picture 54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20F9975E-8727-46E6-802F-4A37846B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98" y="3203676"/>
            <a:ext cx="483142" cy="48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Instructor Icon #273584 - Free Icons Library">
            <a:extLst>
              <a:ext uri="{FF2B5EF4-FFF2-40B4-BE49-F238E27FC236}">
                <a16:creationId xmlns:a16="http://schemas.microsoft.com/office/drawing/2014/main" id="{A2690BBA-9B81-4255-A9B3-CA5C2DA8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40" y="3386450"/>
            <a:ext cx="277763" cy="27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>
            <a:extLst>
              <a:ext uri="{FF2B5EF4-FFF2-40B4-BE49-F238E27FC236}">
                <a16:creationId xmlns:a16="http://schemas.microsoft.com/office/drawing/2014/main" id="{67FA0FAF-B773-498A-80F2-7AA777BD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80" y="3261765"/>
            <a:ext cx="338412" cy="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0" descr="PostgreSQL - Visual Studio Marketplace">
            <a:extLst>
              <a:ext uri="{FF2B5EF4-FFF2-40B4-BE49-F238E27FC236}">
                <a16:creationId xmlns:a16="http://schemas.microsoft.com/office/drawing/2014/main" id="{1B2419CD-112D-49C0-9CDB-A232AC0F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28" y="5071861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>
            <a:extLst>
              <a:ext uri="{FF2B5EF4-FFF2-40B4-BE49-F238E27FC236}">
                <a16:creationId xmlns:a16="http://schemas.microsoft.com/office/drawing/2014/main" id="{58384DCE-E146-43DA-A0B9-267ABE16A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85" y="1079554"/>
            <a:ext cx="303920" cy="2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06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Hexagon 32">
            <a:extLst>
              <a:ext uri="{FF2B5EF4-FFF2-40B4-BE49-F238E27FC236}">
                <a16:creationId xmlns:a16="http://schemas.microsoft.com/office/drawing/2014/main" id="{6B861DC0-D7AB-40A8-84F7-C91AE432A3EA}"/>
              </a:ext>
            </a:extLst>
          </p:cNvPr>
          <p:cNvSpPr/>
          <p:nvPr/>
        </p:nvSpPr>
        <p:spPr>
          <a:xfrm>
            <a:off x="9516007" y="27935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F1C5BA5-91BF-4810-9871-95648B9EC31B}"/>
              </a:ext>
            </a:extLst>
          </p:cNvPr>
          <p:cNvSpPr/>
          <p:nvPr/>
        </p:nvSpPr>
        <p:spPr>
          <a:xfrm>
            <a:off x="9363607" y="26411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031FB85-CE8A-4F94-93BB-A5E02875F809}"/>
              </a:ext>
            </a:extLst>
          </p:cNvPr>
          <p:cNvSpPr/>
          <p:nvPr/>
        </p:nvSpPr>
        <p:spPr>
          <a:xfrm>
            <a:off x="1249415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63CA15E-0224-40D8-86D7-5F735740BC7E}"/>
              </a:ext>
            </a:extLst>
          </p:cNvPr>
          <p:cNvSpPr/>
          <p:nvPr/>
        </p:nvSpPr>
        <p:spPr>
          <a:xfrm>
            <a:off x="3828379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271D-1CB4-4B81-B3EB-1ADAEA050AD4}"/>
              </a:ext>
            </a:extLst>
          </p:cNvPr>
          <p:cNvSpPr/>
          <p:nvPr/>
        </p:nvSpPr>
        <p:spPr>
          <a:xfrm>
            <a:off x="2857125" y="598881"/>
            <a:ext cx="1491449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4E835316-6967-4855-BD9B-641245368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6879" y="66558"/>
            <a:ext cx="511939" cy="511939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DFBE01BF-F36D-4682-8EA9-4DC077D1CFAA}"/>
              </a:ext>
            </a:extLst>
          </p:cNvPr>
          <p:cNvSpPr/>
          <p:nvPr/>
        </p:nvSpPr>
        <p:spPr>
          <a:xfrm>
            <a:off x="6519793" y="2590325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Orchestrator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E1DB92C-1EA6-42F6-9871-363E36BB4CB1}"/>
              </a:ext>
            </a:extLst>
          </p:cNvPr>
          <p:cNvSpPr/>
          <p:nvPr/>
        </p:nvSpPr>
        <p:spPr>
          <a:xfrm>
            <a:off x="6519793" y="5126665"/>
            <a:ext cx="2691414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MIKE Cloud</a:t>
            </a:r>
          </a:p>
          <a:p>
            <a:pPr algn="ctr"/>
            <a:r>
              <a:rPr lang="da-DK" dirty="0"/>
              <a:t>Services</a:t>
            </a:r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606B5F7-D31D-4495-9413-2BE80B39CF10}"/>
              </a:ext>
            </a:extLst>
          </p:cNvPr>
          <p:cNvSpPr/>
          <p:nvPr/>
        </p:nvSpPr>
        <p:spPr>
          <a:xfrm>
            <a:off x="9211207" y="24887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9D834-4803-4F5A-B332-7FC09DAE4BF8}"/>
              </a:ext>
            </a:extLst>
          </p:cNvPr>
          <p:cNvSpPr txBox="1"/>
          <p:nvPr/>
        </p:nvSpPr>
        <p:spPr>
          <a:xfrm>
            <a:off x="279906" y="1721481"/>
            <a:ext cx="20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59BFE-8A7A-4265-ACFC-E063FD565701}"/>
              </a:ext>
            </a:extLst>
          </p:cNvPr>
          <p:cNvSpPr txBox="1"/>
          <p:nvPr/>
        </p:nvSpPr>
        <p:spPr>
          <a:xfrm>
            <a:off x="277277" y="4597408"/>
            <a:ext cx="324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 Services</a:t>
            </a:r>
          </a:p>
        </p:txBody>
      </p:sp>
      <p:pic>
        <p:nvPicPr>
          <p:cNvPr id="1048" name="Picture 24" descr="execution Icon - Download execution Icon 3968542 | Noun Project">
            <a:extLst>
              <a:ext uri="{FF2B5EF4-FFF2-40B4-BE49-F238E27FC236}">
                <a16:creationId xmlns:a16="http://schemas.microsoft.com/office/drawing/2014/main" id="{BA943559-E54F-4276-A171-8DDCA6FE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462" y="3150618"/>
            <a:ext cx="414350" cy="4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loud 37">
            <a:extLst>
              <a:ext uri="{FF2B5EF4-FFF2-40B4-BE49-F238E27FC236}">
                <a16:creationId xmlns:a16="http://schemas.microsoft.com/office/drawing/2014/main" id="{69E5CFCB-AA52-47FD-9A8F-ACC0697DB7E3}"/>
              </a:ext>
            </a:extLst>
          </p:cNvPr>
          <p:cNvSpPr/>
          <p:nvPr/>
        </p:nvSpPr>
        <p:spPr>
          <a:xfrm>
            <a:off x="2283477" y="5192879"/>
            <a:ext cx="2802119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PostgreSQL</a:t>
            </a:r>
          </a:p>
        </p:txBody>
      </p:sp>
      <p:pic>
        <p:nvPicPr>
          <p:cNvPr id="1064" name="Picture 40" descr="PostgreSQL - Visual Studio Marketplace">
            <a:extLst>
              <a:ext uri="{FF2B5EF4-FFF2-40B4-BE49-F238E27FC236}">
                <a16:creationId xmlns:a16="http://schemas.microsoft.com/office/drawing/2014/main" id="{2538E492-03A8-4F2F-AB3F-C46B01AA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2" y="5079405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3AA337A-2017-4525-A41C-CBBC9FA33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02" y="5408432"/>
            <a:ext cx="338463" cy="33846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A289366-E694-40D4-8A9C-40CA1463A1E0}"/>
              </a:ext>
            </a:extLst>
          </p:cNvPr>
          <p:cNvSpPr txBox="1"/>
          <p:nvPr/>
        </p:nvSpPr>
        <p:spPr>
          <a:xfrm>
            <a:off x="278311" y="114982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3D7E9D-6FB2-4A6C-83F9-9612375FD9AB}"/>
              </a:ext>
            </a:extLst>
          </p:cNvPr>
          <p:cNvCxnSpPr/>
          <p:nvPr/>
        </p:nvCxnSpPr>
        <p:spPr>
          <a:xfrm flipV="1">
            <a:off x="277277" y="1610339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C59582-265B-46A0-A7AF-CA42707A5888}"/>
              </a:ext>
            </a:extLst>
          </p:cNvPr>
          <p:cNvCxnSpPr/>
          <p:nvPr/>
        </p:nvCxnSpPr>
        <p:spPr>
          <a:xfrm flipV="1">
            <a:off x="389423" y="4532472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-Right Arrow 17">
            <a:extLst>
              <a:ext uri="{FF2B5EF4-FFF2-40B4-BE49-F238E27FC236}">
                <a16:creationId xmlns:a16="http://schemas.microsoft.com/office/drawing/2014/main" id="{ABE45E40-EE61-440B-A09B-410A737ADD3D}"/>
              </a:ext>
            </a:extLst>
          </p:cNvPr>
          <p:cNvSpPr/>
          <p:nvPr/>
        </p:nvSpPr>
        <p:spPr>
          <a:xfrm rot="19322400">
            <a:off x="8251179" y="4289955"/>
            <a:ext cx="1486610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56" name="Left-Right Arrow 17">
            <a:extLst>
              <a:ext uri="{FF2B5EF4-FFF2-40B4-BE49-F238E27FC236}">
                <a16:creationId xmlns:a16="http://schemas.microsoft.com/office/drawing/2014/main" id="{62EDCDF8-6F80-419B-9C99-AC04106C7373}"/>
              </a:ext>
            </a:extLst>
          </p:cNvPr>
          <p:cNvSpPr/>
          <p:nvPr/>
        </p:nvSpPr>
        <p:spPr>
          <a:xfrm rot="2403080">
            <a:off x="5495234" y="4208106"/>
            <a:ext cx="184107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27" name="Left-Right Arrow 17">
            <a:extLst>
              <a:ext uri="{FF2B5EF4-FFF2-40B4-BE49-F238E27FC236}">
                <a16:creationId xmlns:a16="http://schemas.microsoft.com/office/drawing/2014/main" id="{07905DD8-0F46-4927-89D5-96D69ECC7614}"/>
              </a:ext>
            </a:extLst>
          </p:cNvPr>
          <p:cNvSpPr/>
          <p:nvPr/>
        </p:nvSpPr>
        <p:spPr>
          <a:xfrm>
            <a:off x="5623820" y="2915723"/>
            <a:ext cx="1310011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34" name="Left-Right Arrow 17">
            <a:extLst>
              <a:ext uri="{FF2B5EF4-FFF2-40B4-BE49-F238E27FC236}">
                <a16:creationId xmlns:a16="http://schemas.microsoft.com/office/drawing/2014/main" id="{A778B68B-E19A-4317-A943-BD7E320D1154}"/>
              </a:ext>
            </a:extLst>
          </p:cNvPr>
          <p:cNvSpPr/>
          <p:nvPr/>
        </p:nvSpPr>
        <p:spPr>
          <a:xfrm>
            <a:off x="8305806" y="2960198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47" name="Down Arrow 3">
            <a:extLst>
              <a:ext uri="{FF2B5EF4-FFF2-40B4-BE49-F238E27FC236}">
                <a16:creationId xmlns:a16="http://schemas.microsoft.com/office/drawing/2014/main" id="{6AD66914-5313-4F8A-93ED-4D48B780F732}"/>
              </a:ext>
            </a:extLst>
          </p:cNvPr>
          <p:cNvSpPr/>
          <p:nvPr/>
        </p:nvSpPr>
        <p:spPr>
          <a:xfrm rot="8701885">
            <a:off x="4460105" y="1340396"/>
            <a:ext cx="461019" cy="1398136"/>
          </a:xfrm>
          <a:prstGeom prst="down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WebSocket</a:t>
            </a:r>
          </a:p>
        </p:txBody>
      </p:sp>
      <p:sp>
        <p:nvSpPr>
          <p:cNvPr id="61" name="Left-Right Arrow 17">
            <a:extLst>
              <a:ext uri="{FF2B5EF4-FFF2-40B4-BE49-F238E27FC236}">
                <a16:creationId xmlns:a16="http://schemas.microsoft.com/office/drawing/2014/main" id="{C8683273-1A5A-4A25-8D3F-254DAE9A24C0}"/>
              </a:ext>
            </a:extLst>
          </p:cNvPr>
          <p:cNvSpPr/>
          <p:nvPr/>
        </p:nvSpPr>
        <p:spPr>
          <a:xfrm rot="3347420">
            <a:off x="1986209" y="4210341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2" name="Left-Right Arrow 17">
            <a:extLst>
              <a:ext uri="{FF2B5EF4-FFF2-40B4-BE49-F238E27FC236}">
                <a16:creationId xmlns:a16="http://schemas.microsoft.com/office/drawing/2014/main" id="{1A3A4A19-8426-4D51-8495-5247D437D0AE}"/>
              </a:ext>
            </a:extLst>
          </p:cNvPr>
          <p:cNvSpPr/>
          <p:nvPr/>
        </p:nvSpPr>
        <p:spPr>
          <a:xfrm rot="18366305">
            <a:off x="3864338" y="4177000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3" name="Left-Right Arrow 17">
            <a:extLst>
              <a:ext uri="{FF2B5EF4-FFF2-40B4-BE49-F238E27FC236}">
                <a16:creationId xmlns:a16="http://schemas.microsoft.com/office/drawing/2014/main" id="{B549E96F-9C0B-4BF5-A39C-8E73AA02CC5F}"/>
              </a:ext>
            </a:extLst>
          </p:cNvPr>
          <p:cNvSpPr/>
          <p:nvPr/>
        </p:nvSpPr>
        <p:spPr>
          <a:xfrm rot="3438753">
            <a:off x="3644908" y="1820316"/>
            <a:ext cx="114192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64" name="Left-Right Arrow 17">
            <a:extLst>
              <a:ext uri="{FF2B5EF4-FFF2-40B4-BE49-F238E27FC236}">
                <a16:creationId xmlns:a16="http://schemas.microsoft.com/office/drawing/2014/main" id="{030E1B4E-69D1-4E96-827B-C60162237E00}"/>
              </a:ext>
            </a:extLst>
          </p:cNvPr>
          <p:cNvSpPr/>
          <p:nvPr/>
        </p:nvSpPr>
        <p:spPr>
          <a:xfrm rot="18483271">
            <a:off x="2277895" y="1817313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pic>
        <p:nvPicPr>
          <p:cNvPr id="1078" name="Picture 54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20F9975E-8727-46E6-802F-4A37846B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98" y="3203676"/>
            <a:ext cx="483142" cy="48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Instructor Icon #273584 - Free Icons Library">
            <a:extLst>
              <a:ext uri="{FF2B5EF4-FFF2-40B4-BE49-F238E27FC236}">
                <a16:creationId xmlns:a16="http://schemas.microsoft.com/office/drawing/2014/main" id="{A2690BBA-9B81-4255-A9B3-CA5C2DA8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40" y="3386450"/>
            <a:ext cx="277763" cy="27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>
            <a:extLst>
              <a:ext uri="{FF2B5EF4-FFF2-40B4-BE49-F238E27FC236}">
                <a16:creationId xmlns:a16="http://schemas.microsoft.com/office/drawing/2014/main" id="{67FA0FAF-B773-498A-80F2-7AA777BD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80" y="3261765"/>
            <a:ext cx="338412" cy="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0" descr="PostgreSQL - Visual Studio Marketplace">
            <a:extLst>
              <a:ext uri="{FF2B5EF4-FFF2-40B4-BE49-F238E27FC236}">
                <a16:creationId xmlns:a16="http://schemas.microsoft.com/office/drawing/2014/main" id="{1B2419CD-112D-49C0-9CDB-A232AC0F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28" y="5071861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DBB5D37-2669-434F-8987-26A12560D984}"/>
              </a:ext>
            </a:extLst>
          </p:cNvPr>
          <p:cNvSpPr/>
          <p:nvPr/>
        </p:nvSpPr>
        <p:spPr>
          <a:xfrm>
            <a:off x="1004279" y="1694428"/>
            <a:ext cx="5229917" cy="2748263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6C9D7-2918-4AB0-93C0-D04AA91F8D76}"/>
              </a:ext>
            </a:extLst>
          </p:cNvPr>
          <p:cNvSpPr txBox="1"/>
          <p:nvPr/>
        </p:nvSpPr>
        <p:spPr>
          <a:xfrm>
            <a:off x="5201070" y="708588"/>
            <a:ext cx="49793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2: Backend – basics (Web API and security)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D1DF66-D164-4343-97F3-726CC8CBD322}"/>
              </a:ext>
            </a:extLst>
          </p:cNvPr>
          <p:cNvCxnSpPr>
            <a:cxnSpLocks/>
            <a:stCxn id="9" idx="2"/>
            <a:endCxn id="3" idx="7"/>
          </p:cNvCxnSpPr>
          <p:nvPr/>
        </p:nvCxnSpPr>
        <p:spPr>
          <a:xfrm flipH="1">
            <a:off x="5468292" y="1077920"/>
            <a:ext cx="2222466" cy="101898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8EB3AD0F-F93B-40BE-9578-6F68A1E4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85" y="1079554"/>
            <a:ext cx="303920" cy="2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530F718-6631-42A6-BE2E-7FA9778E8AC4}"/>
              </a:ext>
            </a:extLst>
          </p:cNvPr>
          <p:cNvSpPr txBox="1"/>
          <p:nvPr/>
        </p:nvSpPr>
        <p:spPr>
          <a:xfrm>
            <a:off x="5983853" y="880211"/>
            <a:ext cx="492923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3: Backend – advanced (jobs &amp; workflows)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4A60C6-2062-40FD-A829-978FF428ED09}"/>
              </a:ext>
            </a:extLst>
          </p:cNvPr>
          <p:cNvSpPr txBox="1"/>
          <p:nvPr/>
        </p:nvSpPr>
        <p:spPr>
          <a:xfrm>
            <a:off x="5728349" y="277136"/>
            <a:ext cx="28316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4: Frontend (React)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960FD7-3B2F-4735-AED2-505201BE71D2}"/>
              </a:ext>
            </a:extLst>
          </p:cNvPr>
          <p:cNvSpPr/>
          <p:nvPr/>
        </p:nvSpPr>
        <p:spPr>
          <a:xfrm>
            <a:off x="6310661" y="1813929"/>
            <a:ext cx="5587140" cy="2858707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50F0A68-5656-428D-904B-645F00F6C10B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>
            <a:off x="8448471" y="1249543"/>
            <a:ext cx="655760" cy="56438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EF5E01-61AC-4F20-8090-FC04C374F89E}"/>
              </a:ext>
            </a:extLst>
          </p:cNvPr>
          <p:cNvCxnSpPr>
            <a:cxnSpLocks/>
            <a:stCxn id="49" idx="1"/>
            <a:endCxn id="53" idx="6"/>
          </p:cNvCxnSpPr>
          <p:nvPr/>
        </p:nvCxnSpPr>
        <p:spPr>
          <a:xfrm flipH="1">
            <a:off x="4939407" y="461802"/>
            <a:ext cx="788942" cy="45147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164EAD1-F4C0-458D-887B-EC22E32B2E53}"/>
              </a:ext>
            </a:extLst>
          </p:cNvPr>
          <p:cNvSpPr/>
          <p:nvPr/>
        </p:nvSpPr>
        <p:spPr>
          <a:xfrm>
            <a:off x="2273363" y="74510"/>
            <a:ext cx="2666044" cy="1677530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C99D517-E492-4211-92CA-EBD9B48B355D}"/>
              </a:ext>
            </a:extLst>
          </p:cNvPr>
          <p:cNvSpPr/>
          <p:nvPr/>
        </p:nvSpPr>
        <p:spPr>
          <a:xfrm>
            <a:off x="796885" y="1455317"/>
            <a:ext cx="11288277" cy="3588755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30DD33-31E6-48ED-BBBE-07C3103ADD15}"/>
              </a:ext>
            </a:extLst>
          </p:cNvPr>
          <p:cNvSpPr txBox="1"/>
          <p:nvPr/>
        </p:nvSpPr>
        <p:spPr>
          <a:xfrm>
            <a:off x="6257705" y="446233"/>
            <a:ext cx="2355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5: Deployment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72859B-F86F-43C7-AB7A-734A908848F3}"/>
              </a:ext>
            </a:extLst>
          </p:cNvPr>
          <p:cNvCxnSpPr>
            <a:cxnSpLocks/>
            <a:stCxn id="44" idx="2"/>
            <a:endCxn id="43" idx="0"/>
          </p:cNvCxnSpPr>
          <p:nvPr/>
        </p:nvCxnSpPr>
        <p:spPr>
          <a:xfrm flipH="1">
            <a:off x="6441024" y="815565"/>
            <a:ext cx="994183" cy="63975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63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 animBg="1"/>
      <p:bldP spid="9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3" grpId="0" animBg="1"/>
      <p:bldP spid="53" grpId="1" animBg="1"/>
      <p:bldP spid="43" grpId="0" animBg="1"/>
      <p:bldP spid="43" grpId="1" animBg="1"/>
      <p:bldP spid="44" grpId="0" animBg="1"/>
      <p:bldP spid="4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mazon.com: Top Poll : Alexa Skills">
            <a:extLst>
              <a:ext uri="{FF2B5EF4-FFF2-40B4-BE49-F238E27FC236}">
                <a16:creationId xmlns:a16="http://schemas.microsoft.com/office/drawing/2014/main" id="{1AFC5558-4DD4-98B7-8252-39A01CBBA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262" y="1992262"/>
            <a:ext cx="2873476" cy="28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30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A43D-DF10-14A8-A20C-5FB897A3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940" y="2601156"/>
            <a:ext cx="5330757" cy="3254375"/>
          </a:xfrm>
        </p:spPr>
        <p:txBody>
          <a:bodyPr>
            <a:normAutofit/>
          </a:bodyPr>
          <a:lstStyle/>
          <a:p>
            <a:r>
              <a:rPr lang="en-US" sz="3600" dirty="0"/>
              <a:t>Purpose</a:t>
            </a:r>
          </a:p>
          <a:p>
            <a:r>
              <a:rPr lang="en-US" sz="3600" dirty="0"/>
              <a:t>Design &amp; Architecture</a:t>
            </a:r>
          </a:p>
          <a:p>
            <a:r>
              <a:rPr lang="en-US" sz="3600" dirty="0"/>
              <a:t>Governance</a:t>
            </a:r>
          </a:p>
          <a:p>
            <a:r>
              <a:rPr lang="en-US" sz="3600" dirty="0"/>
              <a:t>How to Get Started?</a:t>
            </a:r>
          </a:p>
          <a:p>
            <a:r>
              <a:rPr lang="en-US" sz="3600" dirty="0"/>
              <a:t>Demo…</a:t>
            </a:r>
          </a:p>
        </p:txBody>
      </p:sp>
      <p:pic>
        <p:nvPicPr>
          <p:cNvPr id="4100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2A21C2AB-5AB7-7BD8-FDED-86C41E95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197" y="440267"/>
            <a:ext cx="5246158" cy="216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16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5062704" y="3044279"/>
            <a:ext cx="2066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Purpose</a:t>
            </a:r>
            <a:endParaRPr lang="en-US" sz="4400" dirty="0"/>
          </a:p>
        </p:txBody>
      </p:sp>
      <p:pic>
        <p:nvPicPr>
          <p:cNvPr id="3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E04ED8DA-E107-397A-39FA-BB9E066FA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0" y="259964"/>
            <a:ext cx="2182902" cy="8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62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6270</TotalTime>
  <Words>3781</Words>
  <Application>Microsoft Office PowerPoint</Application>
  <PresentationFormat>Widescreen</PresentationFormat>
  <Paragraphs>450</Paragraphs>
  <Slides>49</Slides>
  <Notes>47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BlinkMacSystemFont</vt:lpstr>
      <vt:lpstr>Calibri</vt:lpstr>
      <vt:lpstr>Calibri Light</vt:lpstr>
      <vt:lpstr>Consolas</vt:lpstr>
      <vt:lpstr>Helvetica Neue</vt:lpstr>
      <vt:lpstr>Roboto</vt:lpstr>
      <vt:lpstr>Segoe UI</vt:lpstr>
      <vt:lpstr>Office Theme</vt:lpstr>
      <vt:lpstr>Module 1: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Libraries vs. Frameworks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Onion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Dependency Inversion Principle "High-level modules should not depend on low-level modules. Both should depend on abstractions"</vt:lpstr>
      <vt:lpstr>PowerPoint Presentation</vt:lpstr>
      <vt:lpstr>PowerPoint Presentation</vt:lpstr>
      <vt:lpstr>Object Composition</vt:lpstr>
      <vt:lpstr>Object Composition (DI container)</vt:lpstr>
      <vt:lpstr>PowerPoint Presentation</vt:lpstr>
      <vt:lpstr>PowerPoint Presentation</vt:lpstr>
      <vt:lpstr>PowerPoint Presentation</vt:lpstr>
      <vt:lpstr>PowerPoint Presentation</vt:lpstr>
      <vt:lpstr>Open-Source Roles</vt:lpstr>
      <vt:lpstr>GitHub flow</vt:lpstr>
      <vt:lpstr>PowerPoint Presentation</vt:lpstr>
      <vt:lpstr>PowerPoint Presentation</vt:lpstr>
      <vt:lpstr>PowerPoint Presentation</vt:lpstr>
      <vt:lpstr>NuGet as a Platform</vt:lpstr>
      <vt:lpstr>Visual Studio Project Templates</vt:lpstr>
      <vt:lpstr>Use Cases </vt:lpstr>
      <vt:lpstr>1 - Using the full stack</vt:lpstr>
      <vt:lpstr>2- Using the .NET services</vt:lpstr>
      <vt:lpstr>3 - Using the core as a framework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Lars Michael</dc:creator>
  <cp:lastModifiedBy>Lars Michael</cp:lastModifiedBy>
  <cp:revision>35</cp:revision>
  <dcterms:created xsi:type="dcterms:W3CDTF">2022-04-05T11:06:54Z</dcterms:created>
  <dcterms:modified xsi:type="dcterms:W3CDTF">2022-08-31T16:49:01Z</dcterms:modified>
</cp:coreProperties>
</file>