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76" r:id="rId4"/>
    <p:sldId id="353" r:id="rId5"/>
    <p:sldId id="360" r:id="rId6"/>
    <p:sldId id="379" r:id="rId7"/>
    <p:sldId id="364" r:id="rId8"/>
    <p:sldId id="365" r:id="rId9"/>
    <p:sldId id="363" r:id="rId10"/>
    <p:sldId id="382" r:id="rId11"/>
    <p:sldId id="361" r:id="rId12"/>
    <p:sldId id="354" r:id="rId13"/>
    <p:sldId id="381" r:id="rId14"/>
    <p:sldId id="359" r:id="rId15"/>
    <p:sldId id="385" r:id="rId16"/>
    <p:sldId id="387" r:id="rId17"/>
    <p:sldId id="386" r:id="rId18"/>
    <p:sldId id="355" r:id="rId19"/>
    <p:sldId id="367" r:id="rId20"/>
    <p:sldId id="368" r:id="rId21"/>
    <p:sldId id="369" r:id="rId22"/>
    <p:sldId id="374" r:id="rId23"/>
    <p:sldId id="380" r:id="rId24"/>
    <p:sldId id="375" r:id="rId25"/>
    <p:sldId id="371" r:id="rId26"/>
    <p:sldId id="372" r:id="rId27"/>
    <p:sldId id="356" r:id="rId28"/>
    <p:sldId id="261" r:id="rId29"/>
    <p:sldId id="383" r:id="rId30"/>
    <p:sldId id="267" r:id="rId31"/>
    <p:sldId id="265" r:id="rId32"/>
    <p:sldId id="373" r:id="rId33"/>
    <p:sldId id="3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10" autoAdjust="0"/>
  </p:normalViewPr>
  <p:slideViewPr>
    <p:cSldViewPr snapToGrid="0">
      <p:cViewPr>
        <p:scale>
          <a:sx n="80" d="100"/>
          <a:sy n="80" d="100"/>
        </p:scale>
        <p:origin x="1758"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0145C-99AC-4644-A36E-A4ECBC555925}"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96146-6681-4DBF-B085-F659EAF9A4FE}" type="slidenum">
              <a:rPr lang="en-US" smtClean="0"/>
              <a:t>‹#›</a:t>
            </a:fld>
            <a:endParaRPr lang="en-US"/>
          </a:p>
        </p:txBody>
      </p:sp>
    </p:spTree>
    <p:extLst>
      <p:ext uri="{BB962C8B-B14F-4D97-AF65-F5344CB8AC3E}">
        <p14:creationId xmlns:p14="http://schemas.microsoft.com/office/powerpoint/2010/main" val="214089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a:p>
            <a:r>
              <a:rPr lang="en-US" dirty="0"/>
              <a:t>1½ hours (short break after 45 minutes)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a:t>
            </a:fld>
            <a:endParaRPr lang="en-US"/>
          </a:p>
        </p:txBody>
      </p:sp>
    </p:spTree>
    <p:extLst>
      <p:ext uri="{BB962C8B-B14F-4D97-AF65-F5344CB8AC3E}">
        <p14:creationId xmlns:p14="http://schemas.microsoft.com/office/powerpoint/2010/main" val="3925217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DS types expose a number of interfaces that serve as </a:t>
            </a:r>
            <a:r>
              <a:rPr lang="en-US" b="1" i="0" dirty="0">
                <a:effectLst/>
                <a:latin typeface="Roboto" panose="02000000000000000000" pitchFamily="2" charset="0"/>
              </a:rPr>
              <a:t>extensibility points</a:t>
            </a:r>
            <a:r>
              <a:rPr lang="en-US" b="0" i="0" dirty="0">
                <a:effectLst/>
                <a:latin typeface="Roboto" panose="02000000000000000000" pitchFamily="2"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For example, the </a:t>
            </a:r>
            <a:r>
              <a:rPr lang="en-US" b="1" i="0" dirty="0" err="1">
                <a:effectLst/>
                <a:latin typeface="Roboto" panose="02000000000000000000" pitchFamily="2" charset="0"/>
              </a:rPr>
              <a:t>JobService</a:t>
            </a:r>
            <a:r>
              <a:rPr lang="en-US" b="0" i="0" dirty="0">
                <a:effectLst/>
                <a:latin typeface="Roboto" panose="02000000000000000000" pitchFamily="2" charset="0"/>
              </a:rPr>
              <a:t> is depending on an object implementing the </a:t>
            </a:r>
            <a:r>
              <a:rPr lang="en-US" b="1" i="0" dirty="0" err="1">
                <a:effectLst/>
                <a:latin typeface="Roboto" panose="02000000000000000000" pitchFamily="2" charset="0"/>
              </a:rPr>
              <a:t>IWorker</a:t>
            </a:r>
            <a:r>
              <a:rPr lang="en-US" b="0" i="0" dirty="0">
                <a:effectLst/>
                <a:latin typeface="Roboto" panose="02000000000000000000" pitchFamily="2" charset="0"/>
              </a:rPr>
              <a:t> interface.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Indicated with the </a:t>
            </a:r>
            <a:r>
              <a:rPr lang="en-US" b="1" i="0" dirty="0">
                <a:effectLst/>
                <a:latin typeface="Roboto" panose="02000000000000000000" pitchFamily="2" charset="0"/>
              </a:rPr>
              <a:t>socket</a:t>
            </a:r>
            <a:r>
              <a:rPr lang="en-US" b="0" i="0" dirty="0">
                <a:effectLst/>
                <a:latin typeface="Roboto" panose="02000000000000000000" pitchFamily="2" charset="0"/>
              </a:rPr>
              <a:t> notation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Likewise, the </a:t>
            </a:r>
            <a:r>
              <a:rPr lang="en-US" b="1" i="0" dirty="0" err="1">
                <a:effectLst/>
                <a:latin typeface="Roboto" panose="02000000000000000000" pitchFamily="2" charset="0"/>
              </a:rPr>
              <a:t>MapService</a:t>
            </a:r>
            <a:r>
              <a:rPr lang="en-US" b="0" i="0" dirty="0">
                <a:effectLst/>
                <a:latin typeface="Roboto" panose="02000000000000000000" pitchFamily="2" charset="0"/>
              </a:rPr>
              <a:t> requires an </a:t>
            </a:r>
            <a:r>
              <a:rPr lang="en-US" b="1" i="0" dirty="0" err="1">
                <a:effectLst/>
                <a:latin typeface="Roboto" panose="02000000000000000000" pitchFamily="2" charset="0"/>
              </a:rPr>
              <a:t>IMapSource</a:t>
            </a:r>
            <a:r>
              <a:rPr lang="en-US" b="0" i="0" dirty="0">
                <a:effectLst/>
                <a:latin typeface="Roboto" panose="02000000000000000000" pitchFamily="2" charset="0"/>
              </a:rPr>
              <a:t>-object and the </a:t>
            </a:r>
            <a:r>
              <a:rPr lang="en-US" b="1" i="0" dirty="0" err="1">
                <a:effectLst/>
                <a:latin typeface="Roboto" panose="02000000000000000000" pitchFamily="2" charset="0"/>
              </a:rPr>
              <a:t>TimeSeriesService</a:t>
            </a:r>
            <a:r>
              <a:rPr lang="en-US" b="0" i="0" dirty="0">
                <a:effectLst/>
                <a:latin typeface="Roboto" panose="02000000000000000000" pitchFamily="2" charset="0"/>
              </a:rPr>
              <a:t> an </a:t>
            </a:r>
            <a:r>
              <a:rPr lang="en-US" b="1" i="0" dirty="0" err="1">
                <a:effectLst/>
                <a:latin typeface="Roboto" panose="02000000000000000000" pitchFamily="2" charset="0"/>
              </a:rPr>
              <a:t>ITimeSeriesRepository</a:t>
            </a:r>
            <a:r>
              <a:rPr lang="en-US" b="0" i="0" dirty="0">
                <a:effectLst/>
                <a:latin typeface="Roboto" panose="02000000000000000000" pitchFamily="2" charset="0"/>
              </a:rPr>
              <a:t>-object.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At runtime, these services will need a </a:t>
            </a:r>
            <a:r>
              <a:rPr lang="en-US" b="1" i="0" dirty="0">
                <a:effectLst/>
                <a:latin typeface="Roboto" panose="02000000000000000000" pitchFamily="2" charset="0"/>
              </a:rPr>
              <a:t>concrete</a:t>
            </a:r>
            <a:r>
              <a:rPr lang="en-US" b="0" i="0" dirty="0">
                <a:effectLst/>
                <a:latin typeface="Roboto" panose="02000000000000000000" pitchFamily="2" charset="0"/>
              </a:rPr>
              <a:t> implementation of these interfaces – but will work with </a:t>
            </a:r>
            <a:r>
              <a:rPr lang="en-US" b="1" i="0" dirty="0">
                <a:effectLst/>
                <a:latin typeface="Roboto" panose="02000000000000000000" pitchFamily="2" charset="0"/>
              </a:rPr>
              <a:t>any</a:t>
            </a:r>
            <a:r>
              <a:rPr lang="en-US" b="0" i="0" dirty="0">
                <a:effectLst/>
                <a:latin typeface="Roboto" panose="02000000000000000000" pitchFamily="2" charset="0"/>
              </a:rPr>
              <a:t> implementation (#) - as shown for the </a:t>
            </a:r>
            <a:r>
              <a:rPr lang="en-US" b="0" i="0" dirty="0" err="1">
                <a:effectLst/>
                <a:latin typeface="Roboto" panose="02000000000000000000" pitchFamily="2" charset="0"/>
              </a:rPr>
              <a:t>TimeSeriesService</a:t>
            </a: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These extensibility points act as </a:t>
            </a:r>
            <a:r>
              <a:rPr lang="en-US" b="1" i="0" dirty="0">
                <a:effectLst/>
                <a:latin typeface="Roboto" panose="02000000000000000000" pitchFamily="2" charset="0"/>
              </a:rPr>
              <a:t>seams</a:t>
            </a:r>
            <a:r>
              <a:rPr lang="en-US" b="0" i="0" dirty="0">
                <a:effectLst/>
                <a:latin typeface="Roboto" panose="02000000000000000000" pitchFamily="2" charset="0"/>
              </a:rPr>
              <a:t> between the pure and stable BL and more </a:t>
            </a:r>
            <a:r>
              <a:rPr lang="en-US" b="1" i="0" dirty="0">
                <a:effectLst/>
                <a:latin typeface="Roboto" panose="02000000000000000000" pitchFamily="2" charset="0"/>
              </a:rPr>
              <a:t>volatile</a:t>
            </a:r>
            <a:r>
              <a:rPr lang="en-US" b="0" i="0" dirty="0">
                <a:effectLst/>
                <a:latin typeface="Roboto" panose="02000000000000000000" pitchFamily="2" charset="0"/>
              </a:rPr>
              <a:t> details.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13</a:t>
            </a:fld>
            <a:endParaRPr lang="en-US"/>
          </a:p>
        </p:txBody>
      </p:sp>
    </p:spTree>
    <p:extLst>
      <p:ext uri="{BB962C8B-B14F-4D97-AF65-F5344CB8AC3E}">
        <p14:creationId xmlns:p14="http://schemas.microsoft.com/office/powerpoint/2010/main" val="231681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The concrete implementations of these interfaces are called ”</a:t>
            </a:r>
            <a:r>
              <a:rPr lang="en-US" b="1" i="0" dirty="0">
                <a:effectLst/>
                <a:latin typeface="Roboto" panose="02000000000000000000" pitchFamily="2" charset="0"/>
              </a:rPr>
              <a:t>plugins</a:t>
            </a:r>
            <a:r>
              <a:rPr lang="en-US" b="0" i="0" dirty="0">
                <a:effectLst/>
                <a:latin typeface="Roboto" panose="02000000000000000000" pitchFamily="2" charset="0"/>
              </a:rPr>
              <a:t>”</a:t>
            </a:r>
            <a:r>
              <a:rPr lang="en-US" b="1" i="0" dirty="0">
                <a:effectLst/>
                <a:latin typeface="Roboto" panose="02000000000000000000" pitchFamily="2" charset="0"/>
              </a:rPr>
              <a:t>.</a:t>
            </a:r>
            <a:r>
              <a:rPr lang="en-US" b="0" i="0" dirty="0">
                <a:effectLst/>
                <a:latin typeface="Roboto" panose="02000000000000000000" pitchFamily="2" charset="0"/>
              </a:rPr>
              <a:t> </a:t>
            </a:r>
          </a:p>
          <a:p>
            <a:pPr marL="171450" indent="-171450">
              <a:buFont typeface="Arial" panose="020B0604020202020204" pitchFamily="34" charset="0"/>
              <a:buChar char="•"/>
            </a:pPr>
            <a:r>
              <a:rPr lang="en-US" b="0" i="0" dirty="0">
                <a:effectLst/>
                <a:latin typeface="Roboto" panose="02000000000000000000" pitchFamily="2" charset="0"/>
              </a:rPr>
              <a:t>The typical plugin is </a:t>
            </a:r>
            <a:r>
              <a:rPr lang="en-US" b="1" i="0" dirty="0">
                <a:effectLst/>
                <a:latin typeface="Roboto" panose="02000000000000000000" pitchFamily="2" charset="0"/>
              </a:rPr>
              <a:t>technology-specific</a:t>
            </a:r>
            <a:r>
              <a:rPr lang="en-US" b="0" i="0" dirty="0">
                <a:effectLst/>
                <a:latin typeface="Roboto" panose="02000000000000000000" pitchFamily="2" charset="0"/>
              </a:rPr>
              <a:t> – i.e. depending on a specific technology.</a:t>
            </a:r>
          </a:p>
          <a:p>
            <a:pPr marL="171450" indent="-171450">
              <a:buFont typeface="Arial" panose="020B0604020202020204" pitchFamily="34" charset="0"/>
              <a:buChar char="•"/>
            </a:pPr>
            <a:r>
              <a:rPr lang="en-US" b="0" i="0" dirty="0">
                <a:effectLst/>
                <a:latin typeface="Roboto" panose="02000000000000000000" pitchFamily="2" charset="0"/>
              </a:rPr>
              <a:t>So, the plugins very often act as </a:t>
            </a:r>
            <a:r>
              <a:rPr lang="en-US" b="1" i="0" dirty="0">
                <a:effectLst/>
                <a:latin typeface="Roboto" panose="02000000000000000000" pitchFamily="2" charset="0"/>
              </a:rPr>
              <a:t>adapters</a:t>
            </a:r>
            <a:r>
              <a:rPr lang="en-US" b="0" i="0" dirty="0">
                <a:effectLst/>
                <a:latin typeface="Roboto" panose="02000000000000000000" pitchFamily="2" charset="0"/>
              </a:rPr>
              <a:t> between DS and specific technologies.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14</a:t>
            </a:fld>
            <a:endParaRPr lang="en-US"/>
          </a:p>
        </p:txBody>
      </p:sp>
    </p:spTree>
    <p:extLst>
      <p:ext uri="{BB962C8B-B14F-4D97-AF65-F5344CB8AC3E}">
        <p14:creationId xmlns:p14="http://schemas.microsoft.com/office/powerpoint/2010/main" val="1369670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All technology-specific plugins are gathered in their own component (their own assembly/DLL).</a:t>
            </a:r>
          </a:p>
          <a:p>
            <a:pPr marL="171450" indent="-171450">
              <a:buFont typeface="Arial" panose="020B0604020202020204" pitchFamily="34" charset="0"/>
              <a:buChar char="•"/>
            </a:pPr>
            <a:r>
              <a:rPr lang="en-US" b="0" i="0" dirty="0">
                <a:effectLst/>
                <a:latin typeface="Roboto" panose="02000000000000000000" pitchFamily="2" charset="0"/>
              </a:rPr>
              <a:t>Such a component is called a </a:t>
            </a:r>
            <a:r>
              <a:rPr lang="en-US" b="1" i="0" u="none" strike="noStrike" dirty="0">
                <a:solidFill>
                  <a:srgbClr val="3F51B5"/>
                </a:solidFill>
                <a:effectLst/>
                <a:latin typeface="Roboto" panose="02000000000000000000" pitchFamily="2" charset="0"/>
              </a:rPr>
              <a:t>provider</a:t>
            </a:r>
            <a:r>
              <a:rPr lang="en-US" b="0" i="0" u="none" strike="noStrike" dirty="0">
                <a:solidFill>
                  <a:srgbClr val="3F51B5"/>
                </a:solidFill>
                <a:effectLst/>
                <a:latin typeface="Roboto" panose="02000000000000000000" pitchFamily="2" charset="0"/>
              </a:rPr>
              <a:t>.</a:t>
            </a: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Namespace convention: </a:t>
            </a:r>
            <a:r>
              <a:rPr lang="en-US" kern="0" dirty="0" err="1">
                <a:latin typeface="Calibri" panose="020F0502020204030204"/>
              </a:rPr>
              <a:t>DHI.Services.Provider</a:t>
            </a:r>
            <a:r>
              <a:rPr lang="en-US" kern="0" dirty="0">
                <a:latin typeface="Calibri" panose="020F0502020204030204"/>
              </a:rPr>
              <a:t>.&lt;</a:t>
            </a:r>
            <a:r>
              <a:rPr lang="en-US" i="1" kern="0" dirty="0">
                <a:latin typeface="Calibri" panose="020F0502020204030204"/>
              </a:rPr>
              <a:t>Technology</a:t>
            </a:r>
            <a:r>
              <a:rPr lang="en-US" kern="0" dirty="0">
                <a:latin typeface="Calibri" panose="020F0502020204030204"/>
              </a:rPr>
              <a:t>&gt;</a:t>
            </a:r>
            <a:endParaRPr lang="en-US" b="0" i="0" u="none" strike="noStrike" dirty="0">
              <a:solidFill>
                <a:srgbClr val="3F51B5"/>
              </a:solidFill>
              <a:effectLst/>
              <a:latin typeface="Roboto" panose="02000000000000000000" pitchFamily="2" charset="0"/>
            </a:endParaRP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All plugins for a technology “Foo” is gathered in a component called </a:t>
            </a:r>
            <a:r>
              <a:rPr lang="en-US" b="0" i="0" u="none" strike="noStrike" dirty="0" err="1">
                <a:solidFill>
                  <a:srgbClr val="3F51B5"/>
                </a:solidFill>
                <a:effectLst/>
                <a:latin typeface="Roboto" panose="02000000000000000000" pitchFamily="2" charset="0"/>
              </a:rPr>
              <a:t>DHI.Services.Provider.</a:t>
            </a:r>
            <a:r>
              <a:rPr lang="en-US" b="1" i="0" u="none" strike="noStrike" dirty="0" err="1">
                <a:solidFill>
                  <a:srgbClr val="3F51B5"/>
                </a:solidFill>
                <a:effectLst/>
                <a:latin typeface="Roboto" panose="02000000000000000000" pitchFamily="2" charset="0"/>
              </a:rPr>
              <a:t>Foo</a:t>
            </a:r>
            <a:endParaRPr lang="en-US" b="1" i="0" u="none" strike="noStrike" dirty="0">
              <a:solidFill>
                <a:srgbClr val="3F51B5"/>
              </a:solidFill>
              <a:effectLst/>
              <a:latin typeface="Roboto" panose="02000000000000000000" pitchFamily="2" charset="0"/>
            </a:endParaRP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Likewise for technology </a:t>
            </a:r>
            <a:r>
              <a:rPr lang="en-US" b="1" i="0" u="none" strike="noStrike" dirty="0">
                <a:solidFill>
                  <a:srgbClr val="3F51B5"/>
                </a:solidFill>
                <a:effectLst/>
                <a:latin typeface="Roboto" panose="02000000000000000000" pitchFamily="2" charset="0"/>
              </a:rPr>
              <a:t>Bar</a:t>
            </a:r>
            <a:endParaRPr lang="en-US" b="1" dirty="0"/>
          </a:p>
        </p:txBody>
      </p:sp>
      <p:sp>
        <p:nvSpPr>
          <p:cNvPr id="4" name="Slide Number Placeholder 3"/>
          <p:cNvSpPr>
            <a:spLocks noGrp="1"/>
          </p:cNvSpPr>
          <p:nvPr>
            <p:ph type="sldNum" sz="quarter" idx="5"/>
          </p:nvPr>
        </p:nvSpPr>
        <p:spPr/>
        <p:txBody>
          <a:bodyPr/>
          <a:lstStyle/>
          <a:p>
            <a:fld id="{A6E96146-6681-4DBF-B085-F659EAF9A4FE}" type="slidenum">
              <a:rPr lang="en-US" smtClean="0"/>
              <a:t>15</a:t>
            </a:fld>
            <a:endParaRPr lang="en-US"/>
          </a:p>
        </p:txBody>
      </p:sp>
    </p:spTree>
    <p:extLst>
      <p:ext uri="{BB962C8B-B14F-4D97-AF65-F5344CB8AC3E}">
        <p14:creationId xmlns:p14="http://schemas.microsoft.com/office/powerpoint/2010/main" val="13757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Just a few of some of the plugins from the MIKE Core provider:</a:t>
            </a:r>
          </a:p>
          <a:p>
            <a:pPr marL="171450" indent="-171450">
              <a:buFont typeface="Arial" panose="020B0604020202020204" pitchFamily="34" charset="0"/>
              <a:buChar char="•"/>
            </a:pPr>
            <a:r>
              <a:rPr lang="en-US" b="0" i="0" dirty="0">
                <a:effectLst/>
                <a:latin typeface="Roboto" panose="02000000000000000000" pitchFamily="2" charset="0"/>
              </a:rPr>
              <a:t>Various time series repositories for different </a:t>
            </a:r>
            <a:r>
              <a:rPr lang="en-US" b="0" i="0" dirty="0" err="1">
                <a:effectLst/>
                <a:latin typeface="Roboto" panose="02000000000000000000" pitchFamily="2" charset="0"/>
              </a:rPr>
              <a:t>dfs</a:t>
            </a:r>
            <a:r>
              <a:rPr lang="en-US" b="0" i="0" dirty="0">
                <a:effectLst/>
                <a:latin typeface="Roboto" panose="02000000000000000000" pitchFamily="2" charset="0"/>
              </a:rPr>
              <a:t>-files</a:t>
            </a:r>
          </a:p>
          <a:p>
            <a:pPr marL="171450" indent="-171450">
              <a:buFont typeface="Arial" panose="020B0604020202020204" pitchFamily="34" charset="0"/>
              <a:buChar char="•"/>
            </a:pPr>
            <a:r>
              <a:rPr lang="en-US" b="0" i="0" dirty="0">
                <a:effectLst/>
                <a:latin typeface="Roboto" panose="02000000000000000000" pitchFamily="2" charset="0"/>
              </a:rPr>
              <a:t>A feature repository serving vector graphics (features) from a </a:t>
            </a:r>
            <a:r>
              <a:rPr lang="en-US" b="0" i="0" dirty="0" err="1">
                <a:effectLst/>
                <a:latin typeface="Roboto" panose="02000000000000000000" pitchFamily="2" charset="0"/>
              </a:rPr>
              <a:t>dfsu</a:t>
            </a:r>
            <a:r>
              <a:rPr lang="en-US" b="0" i="0" dirty="0">
                <a:effectLst/>
                <a:latin typeface="Roboto" panose="02000000000000000000" pitchFamily="2" charset="0"/>
              </a:rPr>
              <a:t>-file for the GIS service</a:t>
            </a:r>
          </a:p>
          <a:p>
            <a:pPr marL="171450" indent="-171450">
              <a:buFont typeface="Arial" panose="020B0604020202020204" pitchFamily="34" charset="0"/>
              <a:buChar char="•"/>
            </a:pPr>
            <a:r>
              <a:rPr lang="en-US" b="0" i="0" dirty="0">
                <a:effectLst/>
                <a:latin typeface="Roboto" panose="02000000000000000000" pitchFamily="2" charset="0"/>
              </a:rPr>
              <a:t>A map source serving bitmap images from a </a:t>
            </a:r>
            <a:r>
              <a:rPr lang="en-US" b="0" i="0" dirty="0" err="1">
                <a:effectLst/>
                <a:latin typeface="Roboto" panose="02000000000000000000" pitchFamily="2" charset="0"/>
              </a:rPr>
              <a:t>dfsu</a:t>
            </a:r>
            <a:r>
              <a:rPr lang="en-US" b="0" i="0" dirty="0">
                <a:effectLst/>
                <a:latin typeface="Roboto" panose="02000000000000000000" pitchFamily="2" charset="0"/>
              </a:rPr>
              <a:t> files for the Map service</a:t>
            </a: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16</a:t>
            </a:fld>
            <a:endParaRPr lang="en-US"/>
          </a:p>
        </p:txBody>
      </p:sp>
    </p:spTree>
    <p:extLst>
      <p:ext uri="{BB962C8B-B14F-4D97-AF65-F5344CB8AC3E}">
        <p14:creationId xmlns:p14="http://schemas.microsoft.com/office/powerpoint/2010/main" val="200490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other DS-components, also providers are published as NuGet packages</a:t>
            </a:r>
          </a:p>
          <a:p>
            <a:r>
              <a:rPr lang="en-US" dirty="0"/>
              <a:t>NOTE: </a:t>
            </a:r>
          </a:p>
          <a:p>
            <a:pPr marL="171450" indent="-171450">
              <a:buFont typeface="Arial" panose="020B0604020202020204" pitchFamily="34" charset="0"/>
              <a:buChar char="•"/>
            </a:pPr>
            <a:r>
              <a:rPr lang="en-US" dirty="0"/>
              <a:t>Generally, the naming convention for NuGet packages is that the NuGet package ID is equivalent to the root-namespace of the contained assembly/DLL</a:t>
            </a:r>
          </a:p>
          <a:p>
            <a:pPr marL="171450" indent="-171450">
              <a:buFont typeface="Arial" panose="020B0604020202020204" pitchFamily="34" charset="0"/>
              <a:buChar char="•"/>
            </a:pPr>
            <a:r>
              <a:rPr lang="en-US" dirty="0"/>
              <a:t>However, there is a subtle exception for providers, where the “Provider”-part of the namespace is excluded</a:t>
            </a:r>
          </a:p>
          <a:p>
            <a:pPr marL="171450" indent="-171450">
              <a:buFont typeface="Arial" panose="020B0604020202020204" pitchFamily="34" charset="0"/>
              <a:buChar char="•"/>
            </a:pPr>
            <a:r>
              <a:rPr lang="en-US" dirty="0" err="1"/>
              <a:t>DHI.Services.Provider.MIKECore</a:t>
            </a:r>
            <a:r>
              <a:rPr lang="en-US" dirty="0"/>
              <a:t> =&gt; </a:t>
            </a:r>
            <a:r>
              <a:rPr lang="en-US" dirty="0" err="1"/>
              <a:t>DHI.Services.MIKECore</a:t>
            </a:r>
            <a:endParaRPr lang="en-US" dirty="0"/>
          </a:p>
          <a:p>
            <a:pPr marL="171450" indent="-171450">
              <a:buFont typeface="Arial" panose="020B0604020202020204" pitchFamily="34" charset="0"/>
              <a:buChar char="•"/>
            </a:pPr>
            <a:r>
              <a:rPr lang="en-US" dirty="0"/>
              <a:t>I could try to argument why, but the most important is that you know. And at least it is consistent!</a:t>
            </a:r>
          </a:p>
        </p:txBody>
      </p:sp>
      <p:sp>
        <p:nvSpPr>
          <p:cNvPr id="4" name="Slide Number Placeholder 3"/>
          <p:cNvSpPr>
            <a:spLocks noGrp="1"/>
          </p:cNvSpPr>
          <p:nvPr>
            <p:ph type="sldNum" sz="quarter" idx="5"/>
          </p:nvPr>
        </p:nvSpPr>
        <p:spPr/>
        <p:txBody>
          <a:bodyPr/>
          <a:lstStyle/>
          <a:p>
            <a:fld id="{A6E96146-6681-4DBF-B085-F659EAF9A4FE}" type="slidenum">
              <a:rPr lang="en-US" smtClean="0"/>
              <a:t>17</a:t>
            </a:fld>
            <a:endParaRPr lang="en-US"/>
          </a:p>
        </p:txBody>
      </p:sp>
    </p:spTree>
    <p:extLst>
      <p:ext uri="{BB962C8B-B14F-4D97-AF65-F5344CB8AC3E}">
        <p14:creationId xmlns:p14="http://schemas.microsoft.com/office/powerpoint/2010/main" val="25207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all services depend on a </a:t>
            </a:r>
            <a:r>
              <a:rPr lang="en-US" b="1" dirty="0"/>
              <a:t>repository. </a:t>
            </a:r>
            <a:r>
              <a:rPr lang="en-US" b="0" dirty="0"/>
              <a:t>The</a:t>
            </a:r>
            <a:r>
              <a:rPr lang="en-US" dirty="0"/>
              <a:t> repository is responsible for the actual reading and writing to the underlying data source. This repository object is injected into the service through the constructor during service object creation. So, all service constructors look conceptually like this. This is a technique called </a:t>
            </a:r>
            <a:r>
              <a:rPr lang="en-US" b="1" dirty="0"/>
              <a:t>dependency injection</a:t>
            </a:r>
            <a:endParaRPr lang="en-US" dirty="0"/>
          </a:p>
          <a:p>
            <a:endParaRPr lang="en-US" dirty="0"/>
          </a:p>
          <a:p>
            <a:r>
              <a:rPr lang="en-US" dirty="0"/>
              <a:t>As mentioned in Module 1, this is a very powerful design, as it:</a:t>
            </a:r>
          </a:p>
          <a:p>
            <a:endParaRPr lang="en-US" dirty="0"/>
          </a:p>
          <a:p>
            <a:pPr marL="171450" indent="-171450">
              <a:buFont typeface="Arial" panose="020B0604020202020204" pitchFamily="34" charset="0"/>
              <a:buChar char="•"/>
            </a:pPr>
            <a:r>
              <a:rPr lang="en-US" dirty="0"/>
              <a:t>Decouples the service functionality from the storage technologies . Persistence becomes a detail that is abstracted away.</a:t>
            </a:r>
          </a:p>
          <a:p>
            <a:pPr marL="171450" indent="-171450">
              <a:buFont typeface="Arial" panose="020B0604020202020204" pitchFamily="34" charset="0"/>
              <a:buChar char="•"/>
            </a:pPr>
            <a:r>
              <a:rPr lang="en-US" dirty="0"/>
              <a:t>Dramatically increases the testability of services – for example using fake in-memory repositories.</a:t>
            </a:r>
          </a:p>
        </p:txBody>
      </p:sp>
      <p:sp>
        <p:nvSpPr>
          <p:cNvPr id="4" name="Slide Number Placeholder 3"/>
          <p:cNvSpPr>
            <a:spLocks noGrp="1"/>
          </p:cNvSpPr>
          <p:nvPr>
            <p:ph type="sldNum" sz="quarter" idx="5"/>
          </p:nvPr>
        </p:nvSpPr>
        <p:spPr/>
        <p:txBody>
          <a:bodyPr/>
          <a:lstStyle/>
          <a:p>
            <a:fld id="{A6E96146-6681-4DBF-B085-F659EAF9A4FE}" type="slidenum">
              <a:rPr lang="en-US" smtClean="0"/>
              <a:t>19</a:t>
            </a:fld>
            <a:endParaRPr lang="en-US"/>
          </a:p>
        </p:txBody>
      </p:sp>
    </p:spTree>
    <p:extLst>
      <p:ext uri="{BB962C8B-B14F-4D97-AF65-F5344CB8AC3E}">
        <p14:creationId xmlns:p14="http://schemas.microsoft.com/office/powerpoint/2010/main" val="1669963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Saw this in the module 1 assignment.</a:t>
            </a:r>
          </a:p>
          <a:p>
            <a:endParaRPr lang="en-US" dirty="0"/>
          </a:p>
          <a:p>
            <a:pPr marL="228600" indent="-228600">
              <a:buAutoNum type="arabicPeriod"/>
            </a:pPr>
            <a:r>
              <a:rPr lang="en-US" dirty="0"/>
              <a:t>Create repository object – in this case a Dfs0TimeSeriesRepository</a:t>
            </a:r>
          </a:p>
          <a:p>
            <a:pPr marL="228600" indent="-228600">
              <a:buAutoNum type="arabicPeriod"/>
            </a:pPr>
            <a:r>
              <a:rPr lang="en-US" dirty="0"/>
              <a:t>Inject it into a compatible service</a:t>
            </a:r>
          </a:p>
          <a:p>
            <a:pPr marL="0" indent="0">
              <a:buNone/>
            </a:pPr>
            <a:endParaRPr lang="en-US" dirty="0"/>
          </a:p>
          <a:p>
            <a:pPr marL="0" indent="0">
              <a:buNone/>
            </a:pPr>
            <a:r>
              <a:rPr lang="en-US" dirty="0"/>
              <a:t>Keep an eye on the “YOUR CODE” stamp in the following slides. It will appear on slides with code that you will write when configuring your application – typically in the composition root of your app - </a:t>
            </a:r>
            <a:r>
              <a:rPr lang="en-US" dirty="0" err="1"/>
              <a:t>Program.cs</a:t>
            </a:r>
            <a:r>
              <a:rPr lang="en-US" dirty="0"/>
              <a:t> (or possibly </a:t>
            </a:r>
            <a:r>
              <a:rPr lang="en-US" dirty="0" err="1"/>
              <a:t>Startup.cs</a:t>
            </a:r>
            <a:r>
              <a:rPr lang="en-US" dirty="0"/>
              <a:t> file of an ASP.NET Core project)</a:t>
            </a:r>
          </a:p>
        </p:txBody>
      </p:sp>
      <p:sp>
        <p:nvSpPr>
          <p:cNvPr id="4" name="Slide Number Placeholder 3"/>
          <p:cNvSpPr>
            <a:spLocks noGrp="1"/>
          </p:cNvSpPr>
          <p:nvPr>
            <p:ph type="sldNum" sz="quarter" idx="5"/>
          </p:nvPr>
        </p:nvSpPr>
        <p:spPr/>
        <p:txBody>
          <a:bodyPr/>
          <a:lstStyle/>
          <a:p>
            <a:fld id="{A6E96146-6681-4DBF-B085-F659EAF9A4FE}" type="slidenum">
              <a:rPr lang="en-US" smtClean="0"/>
              <a:t>20</a:t>
            </a:fld>
            <a:endParaRPr lang="en-US"/>
          </a:p>
        </p:txBody>
      </p:sp>
    </p:spTree>
    <p:extLst>
      <p:ext uri="{BB962C8B-B14F-4D97-AF65-F5344CB8AC3E}">
        <p14:creationId xmlns:p14="http://schemas.microsoft.com/office/powerpoint/2010/main" val="698580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connection</a:t>
            </a:r>
            <a:r>
              <a:rPr lang="en-US" dirty="0"/>
              <a:t> is an alias/identifier for a particular service.</a:t>
            </a:r>
          </a:p>
          <a:p>
            <a:endParaRPr lang="en-US" dirty="0"/>
          </a:p>
          <a:p>
            <a:r>
              <a:rPr lang="en-US" b="0" i="0" dirty="0">
                <a:effectLst/>
                <a:latin typeface="Roboto" panose="02000000000000000000" pitchFamily="2" charset="0"/>
              </a:rPr>
              <a:t>These connection IDs are used directly in the URLs (endpoints) of the Domain Services Web API components.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This way you can register multiple instances of for example a </a:t>
            </a:r>
            <a:r>
              <a:rPr lang="en-US" dirty="0" err="1"/>
              <a:t>TimeSeriesService</a:t>
            </a:r>
            <a:r>
              <a:rPr lang="en-US" b="0" i="0" dirty="0">
                <a:effectLst/>
                <a:latin typeface="Roboto" panose="02000000000000000000" pitchFamily="2" charset="0"/>
              </a:rPr>
              <a:t> using different storage repositories. And then a</a:t>
            </a:r>
            <a:r>
              <a:rPr lang="en-US" dirty="0"/>
              <a:t>t runtime – when making requests to the Web API endpoints -  you can decide which connection to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21</a:t>
            </a:fld>
            <a:endParaRPr lang="en-US"/>
          </a:p>
        </p:txBody>
      </p:sp>
    </p:spTree>
    <p:extLst>
      <p:ext uri="{BB962C8B-B14F-4D97-AF65-F5344CB8AC3E}">
        <p14:creationId xmlns:p14="http://schemas.microsoft.com/office/powerpoint/2010/main" val="41246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Registration of connections for a Web API is done using the </a:t>
            </a:r>
            <a:r>
              <a:rPr lang="en-US" b="1" dirty="0"/>
              <a:t>Register()</a:t>
            </a:r>
            <a:r>
              <a:rPr lang="en-US" dirty="0"/>
              <a:t> method on the static </a:t>
            </a:r>
            <a:r>
              <a:rPr lang="en-US" b="1" dirty="0" err="1"/>
              <a:t>ServiceLocator</a:t>
            </a:r>
            <a:r>
              <a:rPr lang="en-US" dirty="0"/>
              <a:t> class. This is done in the </a:t>
            </a:r>
            <a:r>
              <a:rPr lang="en-US" dirty="0" err="1"/>
              <a:t>Program.cs</a:t>
            </a:r>
            <a:r>
              <a:rPr lang="en-US" dirty="0"/>
              <a:t> (or </a:t>
            </a:r>
            <a:r>
              <a:rPr lang="en-US" dirty="0" err="1"/>
              <a:t>Startup.cs</a:t>
            </a:r>
            <a:r>
              <a:rPr lang="en-US" dirty="0"/>
              <a:t>) file which is the “composition root” of any ASP.NET project.</a:t>
            </a:r>
          </a:p>
          <a:p>
            <a:endParaRPr lang="en-US" dirty="0"/>
          </a:p>
          <a:p>
            <a:r>
              <a:rPr lang="en-US" dirty="0"/>
              <a:t>Here you can see how you can register the </a:t>
            </a:r>
            <a:r>
              <a:rPr lang="en-US" dirty="0" err="1"/>
              <a:t>TimeSeriesService</a:t>
            </a:r>
            <a:r>
              <a:rPr lang="en-US" dirty="0"/>
              <a:t> that we created previously as a connection with id “dfs0”</a:t>
            </a:r>
          </a:p>
        </p:txBody>
      </p:sp>
      <p:sp>
        <p:nvSpPr>
          <p:cNvPr id="4" name="Slide Number Placeholder 3"/>
          <p:cNvSpPr>
            <a:spLocks noGrp="1"/>
          </p:cNvSpPr>
          <p:nvPr>
            <p:ph type="sldNum" sz="quarter" idx="5"/>
          </p:nvPr>
        </p:nvSpPr>
        <p:spPr/>
        <p:txBody>
          <a:bodyPr/>
          <a:lstStyle/>
          <a:p>
            <a:fld id="{A6E96146-6681-4DBF-B085-F659EAF9A4FE}" type="slidenum">
              <a:rPr lang="en-US" smtClean="0"/>
              <a:t>22</a:t>
            </a:fld>
            <a:endParaRPr lang="en-US"/>
          </a:p>
        </p:txBody>
      </p:sp>
    </p:spTree>
    <p:extLst>
      <p:ext uri="{BB962C8B-B14F-4D97-AF65-F5344CB8AC3E}">
        <p14:creationId xmlns:p14="http://schemas.microsoft.com/office/powerpoint/2010/main" val="2461776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how the service locator is used in an ASP.NET controller action (this is from the </a:t>
            </a:r>
            <a:r>
              <a:rPr lang="en-US" b="1" dirty="0"/>
              <a:t>time series </a:t>
            </a:r>
            <a:r>
              <a:rPr lang="en-US" dirty="0"/>
              <a:t>Web API) - to retrieve a connection with a particular connection ID at runtime.</a:t>
            </a:r>
          </a:p>
          <a:p>
            <a:endParaRPr lang="en-US" dirty="0"/>
          </a:p>
          <a:p>
            <a:r>
              <a:rPr lang="en-US" dirty="0"/>
              <a:t>No “YOUR CODE” stamp! Unless you write custom controllers, you don’t have to write code like this</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23</a:t>
            </a:fld>
            <a:endParaRPr lang="en-US"/>
          </a:p>
        </p:txBody>
      </p:sp>
    </p:spTree>
    <p:extLst>
      <p:ext uri="{BB962C8B-B14F-4D97-AF65-F5344CB8AC3E}">
        <p14:creationId xmlns:p14="http://schemas.microsoft.com/office/powerpoint/2010/main" val="207007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noProof="0" dirty="0"/>
              <a:t>Auth server: (web server). Security aspects (user accounts and their privileges). Issues access tokens to the client for accessing the actual web server.</a:t>
            </a:r>
          </a:p>
          <a:p>
            <a:pPr marL="628650" lvl="1" indent="-171450">
              <a:buFont typeface="Arial" panose="020B0604020202020204" pitchFamily="34" charset="0"/>
              <a:buChar char="•"/>
            </a:pPr>
            <a:r>
              <a:rPr lang="en-US" noProof="0" dirty="0"/>
              <a:t>Web server. Backend for the application. Start jobs, request status, view results (time series or maps etc.). REST API, but also some real-time messaging (</a:t>
            </a:r>
            <a:r>
              <a:rPr lang="en-US" noProof="0" dirty="0" err="1"/>
              <a:t>SignalR</a:t>
            </a:r>
            <a:r>
              <a:rPr lang="en-US" noProof="0" dirty="0"/>
              <a:t>/WebSocket) for example for real-time update of job progress.</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a:t>
            </a:fld>
            <a:endParaRPr lang="en-US"/>
          </a:p>
        </p:txBody>
      </p:sp>
    </p:spTree>
    <p:extLst>
      <p:ext uri="{BB962C8B-B14F-4D97-AF65-F5344CB8AC3E}">
        <p14:creationId xmlns:p14="http://schemas.microsoft.com/office/powerpoint/2010/main" val="154279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services need to be resolved runtime from the connection ID. Some services – let’s call them system services – are configured using the standard ASP.NET Dependency Injection mechanism.</a:t>
            </a:r>
          </a:p>
          <a:p>
            <a:endParaRPr lang="en-US" dirty="0"/>
          </a:p>
          <a:p>
            <a:r>
              <a:rPr lang="en-US" dirty="0"/>
              <a:t>Here is an example of registration of a </a:t>
            </a:r>
            <a:r>
              <a:rPr lang="en-US" b="1" dirty="0"/>
              <a:t>user account repository</a:t>
            </a:r>
            <a:r>
              <a:rPr lang="en-US" dirty="0"/>
              <a:t>, which is required in the Authorization Server and a logger.</a:t>
            </a:r>
          </a:p>
          <a:p>
            <a:endParaRPr lang="en-US" dirty="0"/>
          </a:p>
          <a:p>
            <a:r>
              <a:rPr lang="en-US" dirty="0"/>
              <a:t>This is done in the so-called service collection of the </a:t>
            </a:r>
            <a:r>
              <a:rPr lang="en-US" dirty="0" err="1"/>
              <a:t>WebApplicationBuilder</a:t>
            </a:r>
            <a:r>
              <a:rPr lang="en-US" dirty="0"/>
              <a:t> object.</a:t>
            </a:r>
          </a:p>
          <a:p>
            <a:endParaRPr lang="en-US" dirty="0"/>
          </a:p>
          <a:p>
            <a:r>
              <a:rPr lang="en-US" dirty="0"/>
              <a:t>It also takes place in the </a:t>
            </a:r>
            <a:r>
              <a:rPr lang="en-US" dirty="0" err="1"/>
              <a:t>Program.cs</a:t>
            </a:r>
            <a:r>
              <a:rPr lang="en-US" dirty="0"/>
              <a:t> (or </a:t>
            </a:r>
            <a:r>
              <a:rPr lang="en-US" dirty="0" err="1"/>
              <a:t>Startup.cs</a:t>
            </a:r>
            <a:r>
              <a:rPr lang="en-US" dirty="0"/>
              <a:t>) file which is the “composition root” of any ASP.NET project. It is all standard ASP.NET.</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24</a:t>
            </a:fld>
            <a:endParaRPr lang="en-US"/>
          </a:p>
        </p:txBody>
      </p:sp>
    </p:spTree>
    <p:extLst>
      <p:ext uri="{BB962C8B-B14F-4D97-AF65-F5344CB8AC3E}">
        <p14:creationId xmlns:p14="http://schemas.microsoft.com/office/powerpoint/2010/main" val="3730401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Roboto" panose="02000000000000000000" pitchFamily="2" charset="0"/>
              </a:rPr>
              <a:t>There are 2 types of configuration string placeholders, you can use in you configuration of an application.</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By convention, data files are often placed in the ASP.NET </a:t>
            </a:r>
            <a:r>
              <a:rPr lang="en-US" b="1" i="0" dirty="0" err="1">
                <a:effectLst/>
                <a:latin typeface="Roboto" panose="02000000000000000000" pitchFamily="2" charset="0"/>
              </a:rPr>
              <a:t>App_Data</a:t>
            </a:r>
            <a:r>
              <a:rPr lang="en-US" b="1" i="0" dirty="0">
                <a:effectLst/>
                <a:latin typeface="Roboto" panose="02000000000000000000" pitchFamily="2" charset="0"/>
              </a:rPr>
              <a:t> </a:t>
            </a:r>
            <a:r>
              <a:rPr lang="en-US" b="0" i="0" dirty="0">
                <a:effectLst/>
                <a:latin typeface="Roboto" panose="02000000000000000000" pitchFamily="2" charset="0"/>
              </a:rPr>
              <a:t>folder or sub folders to this. In this case, instead of giving the full path to the </a:t>
            </a:r>
            <a:r>
              <a:rPr lang="en-US" b="0" i="0" dirty="0" err="1">
                <a:effectLst/>
                <a:latin typeface="Roboto" panose="02000000000000000000" pitchFamily="2" charset="0"/>
              </a:rPr>
              <a:t>App_Data</a:t>
            </a:r>
            <a:r>
              <a:rPr lang="en-US" b="0" i="0" dirty="0">
                <a:effectLst/>
                <a:latin typeface="Roboto" panose="02000000000000000000" pitchFamily="2" charset="0"/>
              </a:rPr>
              <a:t> folder when defining the connection string, then the </a:t>
            </a:r>
            <a:r>
              <a:rPr lang="en-US" b="1" i="0" dirty="0">
                <a:effectLst/>
                <a:latin typeface="Roboto" panose="02000000000000000000" pitchFamily="2" charset="0"/>
              </a:rPr>
              <a:t>[</a:t>
            </a:r>
            <a:r>
              <a:rPr lang="en-US" b="1" i="0" dirty="0" err="1">
                <a:effectLst/>
                <a:latin typeface="Roboto" panose="02000000000000000000" pitchFamily="2" charset="0"/>
              </a:rPr>
              <a:t>AppData</a:t>
            </a:r>
            <a:r>
              <a:rPr lang="en-US" b="1" i="0" dirty="0">
                <a:effectLst/>
                <a:latin typeface="Roboto" panose="02000000000000000000" pitchFamily="2" charset="0"/>
              </a:rPr>
              <a:t>]</a:t>
            </a:r>
            <a:r>
              <a:rPr lang="en-US" b="0" i="0" dirty="0">
                <a:effectLst/>
                <a:latin typeface="Roboto" panose="02000000000000000000" pitchFamily="2" charset="0"/>
              </a:rPr>
              <a:t>-placeholder can be used. Then the [</a:t>
            </a:r>
            <a:r>
              <a:rPr lang="en-US" b="0" i="0" dirty="0" err="1">
                <a:effectLst/>
                <a:latin typeface="Roboto" panose="02000000000000000000" pitchFamily="2" charset="0"/>
              </a:rPr>
              <a:t>AppData</a:t>
            </a:r>
            <a:r>
              <a:rPr lang="en-US" b="0" i="0" dirty="0">
                <a:effectLst/>
                <a:latin typeface="Roboto" panose="02000000000000000000" pitchFamily="2" charset="0"/>
              </a:rPr>
              <a:t>]-placeholder will be resolved to the full folder path at runtime.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The other type of placeholder is for looking up the value of an environment variable at runtime. The syntax is as shown here. This placeholder will be replaced by the actual value of the </a:t>
            </a:r>
            <a:r>
              <a:rPr lang="en-US" b="0" i="0" dirty="0" err="1">
                <a:effectLst/>
                <a:latin typeface="Roboto" panose="02000000000000000000" pitchFamily="2" charset="0"/>
              </a:rPr>
              <a:t>PostgreSqlConnectionString</a:t>
            </a:r>
            <a:r>
              <a:rPr lang="en-US" b="0" i="0" dirty="0">
                <a:effectLst/>
                <a:latin typeface="Roboto" panose="02000000000000000000" pitchFamily="2" charset="0"/>
              </a:rPr>
              <a:t> environment variable.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To trigger the actual runtime conversion, you must call the </a:t>
            </a:r>
            <a:r>
              <a:rPr lang="en-US" b="1" i="0" dirty="0">
                <a:effectLst/>
                <a:latin typeface="Roboto" panose="02000000000000000000" pitchFamily="2" charset="0"/>
              </a:rPr>
              <a:t>Resolve()</a:t>
            </a:r>
            <a:r>
              <a:rPr lang="en-US" b="0" i="0" dirty="0">
                <a:effectLst/>
                <a:latin typeface="Roboto" panose="02000000000000000000" pitchFamily="2" charset="0"/>
              </a:rPr>
              <a:t> extension method.</a:t>
            </a:r>
          </a:p>
          <a:p>
            <a:pPr algn="l"/>
            <a:endParaRPr lang="en-US" b="0" i="0" dirty="0">
              <a:effectLst/>
              <a:latin typeface="Roboto" panose="02000000000000000000" pitchFamily="2"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25</a:t>
            </a:fld>
            <a:endParaRPr lang="en-US"/>
          </a:p>
        </p:txBody>
      </p:sp>
    </p:spTree>
    <p:extLst>
      <p:ext uri="{BB962C8B-B14F-4D97-AF65-F5344CB8AC3E}">
        <p14:creationId xmlns:p14="http://schemas.microsoft.com/office/powerpoint/2010/main" val="467576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5 </a:t>
            </a:r>
            <a:r>
              <a:rPr lang="da-DK" dirty="0" err="1"/>
              <a:t>minutes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26</a:t>
            </a:fld>
            <a:endParaRPr lang="en-US"/>
          </a:p>
        </p:txBody>
      </p:sp>
    </p:spTree>
    <p:extLst>
      <p:ext uri="{BB962C8B-B14F-4D97-AF65-F5344CB8AC3E}">
        <p14:creationId xmlns:p14="http://schemas.microsoft.com/office/powerpoint/2010/main" val="1321608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Securing your application is hard! There is indeed a lot to be worried about</a:t>
            </a:r>
          </a:p>
          <a:p>
            <a:pPr marL="171450" indent="-171450">
              <a:buFont typeface="Arial" panose="020B0604020202020204" pitchFamily="34" charset="0"/>
              <a:buChar char="•"/>
            </a:pPr>
            <a:r>
              <a:rPr lang="en-US" dirty="0"/>
              <a:t>Here are just a few of the security aspects to consider. </a:t>
            </a:r>
          </a:p>
          <a:p>
            <a:pPr marL="171450" indent="-171450">
              <a:buFont typeface="Arial" panose="020B0604020202020204" pitchFamily="34" charset="0"/>
              <a:buChar char="•"/>
            </a:pPr>
            <a:r>
              <a:rPr lang="en-US" dirty="0"/>
              <a:t>Focusing on the first couple of them alone (#)</a:t>
            </a:r>
          </a:p>
          <a:p>
            <a:pPr marL="171450" indent="-171450">
              <a:buFont typeface="Arial" panose="020B0604020202020204" pitchFamily="34" charset="0"/>
              <a:buChar char="•"/>
            </a:pPr>
            <a:r>
              <a:rPr lang="en-US" dirty="0"/>
              <a:t>Other security aspects might be covered to a certain degree in Module 5 (Deployment)</a:t>
            </a:r>
          </a:p>
        </p:txBody>
      </p:sp>
      <p:sp>
        <p:nvSpPr>
          <p:cNvPr id="4" name="Slide Number Placeholder 3"/>
          <p:cNvSpPr>
            <a:spLocks noGrp="1"/>
          </p:cNvSpPr>
          <p:nvPr>
            <p:ph type="sldNum" sz="quarter" idx="5"/>
          </p:nvPr>
        </p:nvSpPr>
        <p:spPr/>
        <p:txBody>
          <a:bodyPr/>
          <a:lstStyle/>
          <a:p>
            <a:fld id="{A6E96146-6681-4DBF-B085-F659EAF9A4FE}" type="slidenum">
              <a:rPr lang="en-US" smtClean="0"/>
              <a:t>28</a:t>
            </a:fld>
            <a:endParaRPr lang="en-US"/>
          </a:p>
        </p:txBody>
      </p:sp>
    </p:spTree>
    <p:extLst>
      <p:ext uri="{BB962C8B-B14F-4D97-AF65-F5344CB8AC3E}">
        <p14:creationId xmlns:p14="http://schemas.microsoft.com/office/powerpoint/2010/main" val="2479059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DS supports the OAuth authorization flow called: "Resource Owner Password Credentials Grant".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Nice separation of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Different Web servers (whether they represent applications or individual microservices within an application) can share the same instance of an authorization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Authorization server can be replaced with 3</a:t>
            </a:r>
            <a:r>
              <a:rPr lang="en-US" sz="1200" b="0" i="0" kern="1200" baseline="30000" dirty="0">
                <a:solidFill>
                  <a:schemeClr val="tx1"/>
                </a:solidFill>
                <a:effectLst/>
                <a:latin typeface="+mn-lt"/>
                <a:ea typeface="+mn-ea"/>
                <a:cs typeface="+mn-cs"/>
              </a:rPr>
              <a:t>rd</a:t>
            </a:r>
            <a:r>
              <a:rPr lang="en-US" sz="1200" b="0" i="0" kern="1200" dirty="0">
                <a:solidFill>
                  <a:schemeClr val="tx1"/>
                </a:solidFill>
                <a:effectLst/>
                <a:latin typeface="+mn-lt"/>
                <a:ea typeface="+mn-ea"/>
                <a:cs typeface="+mn-cs"/>
              </a:rPr>
              <a:t> party Authorization servers (e.g. Auth0 or MIKE Cloud authentication)</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29</a:t>
            </a:fld>
            <a:endParaRPr lang="en-US"/>
          </a:p>
        </p:txBody>
      </p:sp>
    </p:spTree>
    <p:extLst>
      <p:ext uri="{BB962C8B-B14F-4D97-AF65-F5344CB8AC3E}">
        <p14:creationId xmlns:p14="http://schemas.microsoft.com/office/powerpoint/2010/main" val="169207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p>
        </p:txBody>
      </p:sp>
      <p:sp>
        <p:nvSpPr>
          <p:cNvPr id="4" name="Slide Number Placeholder 3"/>
          <p:cNvSpPr>
            <a:spLocks noGrp="1"/>
          </p:cNvSpPr>
          <p:nvPr>
            <p:ph type="sldNum" sz="quarter" idx="5"/>
          </p:nvPr>
        </p:nvSpPr>
        <p:spPr/>
        <p:txBody>
          <a:bodyPr/>
          <a:lstStyle/>
          <a:p>
            <a:fld id="{A6E96146-6681-4DBF-B085-F659EAF9A4FE}" type="slidenum">
              <a:rPr lang="en-US" smtClean="0"/>
              <a:t>30</a:t>
            </a:fld>
            <a:endParaRPr lang="en-US"/>
          </a:p>
        </p:txBody>
      </p:sp>
    </p:spTree>
    <p:extLst>
      <p:ext uri="{BB962C8B-B14F-4D97-AF65-F5344CB8AC3E}">
        <p14:creationId xmlns:p14="http://schemas.microsoft.com/office/powerpoint/2010/main" val="1839957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templates in Visual Studio Marketplace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31</a:t>
            </a:fld>
            <a:endParaRPr lang="en-US"/>
          </a:p>
        </p:txBody>
      </p:sp>
    </p:spTree>
    <p:extLst>
      <p:ext uri="{BB962C8B-B14F-4D97-AF65-F5344CB8AC3E}">
        <p14:creationId xmlns:p14="http://schemas.microsoft.com/office/powerpoint/2010/main" val="62043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Wrap Up. Before next live session (a week from now)</a:t>
            </a:r>
          </a:p>
          <a:p>
            <a:endParaRPr lang="en-US" noProof="0" dirty="0"/>
          </a:p>
          <a:p>
            <a:pPr marL="171450" indent="-171450">
              <a:buFont typeface="Arial" panose="020B0604020202020204" pitchFamily="34" charset="0"/>
              <a:buChar char="•"/>
            </a:pPr>
            <a:r>
              <a:rPr lang="en-US" noProof="0" dirty="0"/>
              <a:t>Test</a:t>
            </a:r>
          </a:p>
          <a:p>
            <a:pPr marL="171450" indent="-171450">
              <a:buFont typeface="Arial" panose="020B0604020202020204" pitchFamily="34" charset="0"/>
              <a:buChar char="•"/>
            </a:pPr>
            <a:r>
              <a:rPr lang="en-US" noProof="0" dirty="0"/>
              <a:t>Assignment (Do what I just did in the demo)</a:t>
            </a:r>
          </a:p>
          <a:p>
            <a:pPr marL="171450" indent="-171450">
              <a:buFont typeface="Arial" panose="020B0604020202020204" pitchFamily="34" charset="0"/>
              <a:buChar char="•"/>
            </a:pPr>
            <a:r>
              <a:rPr lang="en-US" noProof="0" dirty="0"/>
              <a:t>Evaluation (module 1)</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32</a:t>
            </a:fld>
            <a:endParaRPr lang="en-US"/>
          </a:p>
        </p:txBody>
      </p:sp>
    </p:spTree>
    <p:extLst>
      <p:ext uri="{BB962C8B-B14F-4D97-AF65-F5344CB8AC3E}">
        <p14:creationId xmlns:p14="http://schemas.microsoft.com/office/powerpoint/2010/main" val="396740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63C35790-097B-4F4A-AC65-68906F1196B8}" type="slidenum">
              <a:rPr lang="en-US" smtClean="0"/>
              <a:t>3</a:t>
            </a:fld>
            <a:endParaRPr lang="en-US"/>
          </a:p>
        </p:txBody>
      </p:sp>
    </p:spTree>
    <p:extLst>
      <p:ext uri="{BB962C8B-B14F-4D97-AF65-F5344CB8AC3E}">
        <p14:creationId xmlns:p14="http://schemas.microsoft.com/office/powerpoint/2010/main" val="199697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services are the types that expose most of the functionality of DS. They are the ones you interact with as a consumer of DS – they constitute the API of DS. There are many kind of services for time series, GIS, spreadsheets, jobs etc. But they all based on the same generic abstractions/interfaces.</a:t>
            </a:r>
          </a:p>
          <a:p>
            <a:endParaRPr lang="en-US" dirty="0"/>
          </a:p>
          <a:p>
            <a:r>
              <a:rPr lang="en-US" dirty="0"/>
              <a:t>They are all centered around one specific type of entity – represented by the generic </a:t>
            </a:r>
            <a:r>
              <a:rPr lang="en-US" b="1" dirty="0" err="1"/>
              <a:t>TEntity</a:t>
            </a:r>
            <a:r>
              <a:rPr lang="en-US" dirty="0"/>
              <a:t> type parameter. An entity is always represented by a unique identifier of type </a:t>
            </a:r>
            <a:r>
              <a:rPr lang="en-US" b="1" dirty="0" err="1"/>
              <a:t>TEntitiyId</a:t>
            </a:r>
            <a:endParaRPr lang="en-US" b="1" dirty="0"/>
          </a:p>
          <a:p>
            <a:endParaRPr lang="en-US" dirty="0"/>
          </a:p>
          <a:p>
            <a:r>
              <a:rPr lang="en-US" b="0" dirty="0"/>
              <a:t>The </a:t>
            </a:r>
            <a:r>
              <a:rPr lang="en-US" b="1" dirty="0" err="1"/>
              <a:t>IService</a:t>
            </a:r>
            <a:r>
              <a:rPr lang="en-US" dirty="0"/>
              <a:t> interface is the most basic service interface. </a:t>
            </a:r>
            <a:r>
              <a:rPr lang="en-US" b="1" dirty="0"/>
              <a:t>All</a:t>
            </a:r>
            <a:r>
              <a:rPr lang="en-US" dirty="0"/>
              <a:t> services share this interface.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5</a:t>
            </a:fld>
            <a:endParaRPr lang="en-US"/>
          </a:p>
        </p:txBody>
      </p:sp>
    </p:spTree>
    <p:extLst>
      <p:ext uri="{BB962C8B-B14F-4D97-AF65-F5344CB8AC3E}">
        <p14:creationId xmlns:p14="http://schemas.microsoft.com/office/powerpoint/2010/main" val="17447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a:t>
            </a:r>
            <a:r>
              <a:rPr lang="en-US" b="1" dirty="0" err="1"/>
              <a:t>IService</a:t>
            </a:r>
            <a:r>
              <a:rPr lang="en-US" dirty="0"/>
              <a:t> interface looks in actual C# code</a:t>
            </a:r>
          </a:p>
        </p:txBody>
      </p:sp>
      <p:sp>
        <p:nvSpPr>
          <p:cNvPr id="4" name="Slide Number Placeholder 3"/>
          <p:cNvSpPr>
            <a:spLocks noGrp="1"/>
          </p:cNvSpPr>
          <p:nvPr>
            <p:ph type="sldNum" sz="quarter" idx="5"/>
          </p:nvPr>
        </p:nvSpPr>
        <p:spPr/>
        <p:txBody>
          <a:bodyPr/>
          <a:lstStyle/>
          <a:p>
            <a:fld id="{A6E96146-6681-4DBF-B085-F659EAF9A4FE}" type="slidenum">
              <a:rPr lang="en-US" smtClean="0"/>
              <a:t>6</a:t>
            </a:fld>
            <a:endParaRPr lang="en-US"/>
          </a:p>
        </p:txBody>
      </p:sp>
    </p:spTree>
    <p:extLst>
      <p:ext uri="{BB962C8B-B14F-4D97-AF65-F5344CB8AC3E}">
        <p14:creationId xmlns:p14="http://schemas.microsoft.com/office/powerpoint/2010/main" val="267608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 segregation principle (SOLID)</a:t>
            </a:r>
          </a:p>
          <a:p>
            <a:r>
              <a:rPr lang="en-US" dirty="0"/>
              <a:t>Not one big service interface, but rather a number of smaller interfaces that can be combined.</a:t>
            </a:r>
          </a:p>
          <a:p>
            <a:r>
              <a:rPr lang="en-US" sz="1200" i="1" dirty="0"/>
              <a:t>“Clients should not be forced to depend upon interfaces that they do not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7</a:t>
            </a:fld>
            <a:endParaRPr lang="en-US"/>
          </a:p>
        </p:txBody>
      </p:sp>
    </p:spTree>
    <p:extLst>
      <p:ext uri="{BB962C8B-B14F-4D97-AF65-F5344CB8AC3E}">
        <p14:creationId xmlns:p14="http://schemas.microsoft.com/office/powerpoint/2010/main" val="1375935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relatively fine-grained interfaces: Interface Segregation Principle (ISP) – one of the SOLID principles.</a:t>
            </a:r>
          </a:p>
        </p:txBody>
      </p:sp>
      <p:sp>
        <p:nvSpPr>
          <p:cNvPr id="4" name="Slide Number Placeholder 3"/>
          <p:cNvSpPr>
            <a:spLocks noGrp="1"/>
          </p:cNvSpPr>
          <p:nvPr>
            <p:ph type="sldNum" sz="quarter" idx="5"/>
          </p:nvPr>
        </p:nvSpPr>
        <p:spPr/>
        <p:txBody>
          <a:bodyPr/>
          <a:lstStyle/>
          <a:p>
            <a:fld id="{A6E96146-6681-4DBF-B085-F659EAF9A4FE}" type="slidenum">
              <a:rPr lang="en-US" smtClean="0"/>
              <a:t>9</a:t>
            </a:fld>
            <a:endParaRPr lang="en-US"/>
          </a:p>
        </p:txBody>
      </p:sp>
    </p:spTree>
    <p:extLst>
      <p:ext uri="{BB962C8B-B14F-4D97-AF65-F5344CB8AC3E}">
        <p14:creationId xmlns:p14="http://schemas.microsoft.com/office/powerpoint/2010/main" val="215328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combination of composition and inheritance, the actual service types are defined. Here is a diagram of the interfaces defining a discrete </a:t>
            </a:r>
            <a:r>
              <a:rPr lang="en-US" b="1" dirty="0"/>
              <a:t>time series</a:t>
            </a:r>
            <a:r>
              <a:rPr lang="en-US" dirty="0"/>
              <a:t> service.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10</a:t>
            </a:fld>
            <a:endParaRPr lang="en-US"/>
          </a:p>
        </p:txBody>
      </p:sp>
    </p:spTree>
    <p:extLst>
      <p:ext uri="{BB962C8B-B14F-4D97-AF65-F5344CB8AC3E}">
        <p14:creationId xmlns:p14="http://schemas.microsoft.com/office/powerpoint/2010/main" val="306098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combination of composition and inheritance, the actual service types are defined. Here is a class diagram of all the </a:t>
            </a:r>
            <a:r>
              <a:rPr lang="en-US" b="1" dirty="0"/>
              <a:t>time series</a:t>
            </a:r>
            <a:r>
              <a:rPr lang="en-US" dirty="0"/>
              <a:t> services.</a:t>
            </a:r>
          </a:p>
          <a:p>
            <a:endParaRPr lang="en-US" dirty="0"/>
          </a:p>
          <a:p>
            <a:pPr marL="228600" indent="-228600">
              <a:buFont typeface="+mj-lt"/>
              <a:buAutoNum type="arabicPeriod"/>
            </a:pPr>
            <a:r>
              <a:rPr lang="en-US" dirty="0"/>
              <a:t>To the right We recognize the  just mentioned generic interfaces. Then we have some time series-specific extensions of interfaces. </a:t>
            </a:r>
          </a:p>
          <a:p>
            <a:pPr marL="228600" indent="-228600">
              <a:buFont typeface="+mj-lt"/>
              <a:buAutoNum type="arabicPeriod"/>
            </a:pPr>
            <a:r>
              <a:rPr lang="en-US" dirty="0"/>
              <a:t>A </a:t>
            </a:r>
            <a:r>
              <a:rPr lang="en-US" b="1" dirty="0"/>
              <a:t>hierarchy</a:t>
            </a:r>
            <a:r>
              <a:rPr lang="en-US" dirty="0"/>
              <a:t> of TS interfaces: </a:t>
            </a:r>
            <a:r>
              <a:rPr lang="en-US" dirty="0" err="1"/>
              <a:t>I</a:t>
            </a:r>
            <a:r>
              <a:rPr lang="en-US" b="1" dirty="0" err="1"/>
              <a:t>GroupedUpdatable</a:t>
            </a:r>
            <a:r>
              <a:rPr lang="en-US" dirty="0" err="1"/>
              <a:t>TSS</a:t>
            </a:r>
            <a:r>
              <a:rPr lang="en-US" dirty="0"/>
              <a:t> is an extension of </a:t>
            </a:r>
            <a:r>
              <a:rPr lang="en-US" dirty="0" err="1"/>
              <a:t>I</a:t>
            </a:r>
            <a:r>
              <a:rPr lang="en-US" b="1" dirty="0" err="1"/>
              <a:t>Updatable</a:t>
            </a:r>
            <a:r>
              <a:rPr lang="en-US" dirty="0" err="1"/>
              <a:t>TSS</a:t>
            </a:r>
            <a:r>
              <a:rPr lang="en-US" dirty="0"/>
              <a:t>  which again is an extension of </a:t>
            </a:r>
            <a:r>
              <a:rPr lang="en-US" dirty="0" err="1"/>
              <a:t>I</a:t>
            </a:r>
            <a:r>
              <a:rPr lang="en-US" b="1" dirty="0" err="1"/>
              <a:t>Discrete</a:t>
            </a:r>
            <a:r>
              <a:rPr lang="en-US" dirty="0" err="1"/>
              <a:t>TSS</a:t>
            </a:r>
            <a:r>
              <a:rPr lang="en-US" dirty="0"/>
              <a:t> </a:t>
            </a:r>
          </a:p>
          <a:p>
            <a:pPr marL="228600" indent="-228600">
              <a:buFont typeface="+mj-lt"/>
              <a:buAutoNum type="arabicPeriod"/>
            </a:pPr>
            <a:r>
              <a:rPr lang="en-US" dirty="0"/>
              <a:t>The concrete service implementations. Each service is an extension of the one below it (it has the same functionality + something more). The service at the bottom has less functionality and then you have increasingly more functionality as you move up the stack.</a:t>
            </a:r>
          </a:p>
          <a:p>
            <a:pPr marL="228600" indent="-228600">
              <a:buFont typeface="+mj-lt"/>
              <a:buAutoNum type="arabicPeriod"/>
            </a:pPr>
            <a:r>
              <a:rPr lang="en-US" dirty="0"/>
              <a:t>Non-generic versions of generic services. Decisions have been made about the types of identifier and values (string and double respectively)</a:t>
            </a:r>
          </a:p>
          <a:p>
            <a:pPr marL="228600" indent="-228600">
              <a:buFont typeface="+mj-lt"/>
              <a:buAutoNum type="arabicPeriod"/>
            </a:pPr>
            <a:endParaRPr lang="en-US" dirty="0"/>
          </a:p>
          <a:p>
            <a:pPr marL="0" indent="0">
              <a:buFont typeface="+mj-lt"/>
              <a:buNone/>
            </a:pPr>
            <a:r>
              <a:rPr lang="en-US" dirty="0"/>
              <a:t>Why do we need this granularity? Because there is a large variety in what the different time series data sources support. E.g. MO supports grouped time series – but a </a:t>
            </a:r>
            <a:r>
              <a:rPr lang="en-US" dirty="0" err="1"/>
              <a:t>dfs</a:t>
            </a:r>
            <a:r>
              <a:rPr lang="en-US" dirty="0"/>
              <a:t>-file doesn’t. </a:t>
            </a:r>
          </a:p>
        </p:txBody>
      </p:sp>
      <p:sp>
        <p:nvSpPr>
          <p:cNvPr id="4" name="Slide Number Placeholder 3"/>
          <p:cNvSpPr>
            <a:spLocks noGrp="1"/>
          </p:cNvSpPr>
          <p:nvPr>
            <p:ph type="sldNum" sz="quarter" idx="5"/>
          </p:nvPr>
        </p:nvSpPr>
        <p:spPr/>
        <p:txBody>
          <a:bodyPr/>
          <a:lstStyle/>
          <a:p>
            <a:fld id="{A6E96146-6681-4DBF-B085-F659EAF9A4FE}" type="slidenum">
              <a:rPr lang="en-US" smtClean="0"/>
              <a:t>11</a:t>
            </a:fld>
            <a:endParaRPr lang="en-US"/>
          </a:p>
        </p:txBody>
      </p:sp>
    </p:spTree>
    <p:extLst>
      <p:ext uri="{BB962C8B-B14F-4D97-AF65-F5344CB8AC3E}">
        <p14:creationId xmlns:p14="http://schemas.microsoft.com/office/powerpoint/2010/main" val="63871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52D-92CE-4FFA-8E80-A898A7E6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63EC8-82AB-4F3C-A74B-5010AA46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C57A2-B568-405D-A49B-747AA0C53F53}"/>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5" name="Footer Placeholder 4">
            <a:extLst>
              <a:ext uri="{FF2B5EF4-FFF2-40B4-BE49-F238E27FC236}">
                <a16:creationId xmlns:a16="http://schemas.microsoft.com/office/drawing/2014/main" id="{DF059270-388F-4EC9-BD4B-630D14FCC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A637-9446-4D56-9812-2E10FDFEABDC}"/>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8691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F-4B35-43E4-A85C-3AF36CED3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6DCF-AAAE-4D7C-97A2-8A208825F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A88D-DA1F-4B0F-9CC7-ED815FDDA29C}"/>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5" name="Footer Placeholder 4">
            <a:extLst>
              <a:ext uri="{FF2B5EF4-FFF2-40B4-BE49-F238E27FC236}">
                <a16:creationId xmlns:a16="http://schemas.microsoft.com/office/drawing/2014/main" id="{798E290C-B17C-4396-85F2-AD0C25F5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B38D-BEE2-497B-AE48-0AFFB61A99D4}"/>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9545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11512-5BC6-4915-8062-03502722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ECAF-17E5-40C7-9A5C-40926D438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EEF60-DD7E-4CBD-A9E5-C522E297EAD8}"/>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5" name="Footer Placeholder 4">
            <a:extLst>
              <a:ext uri="{FF2B5EF4-FFF2-40B4-BE49-F238E27FC236}">
                <a16:creationId xmlns:a16="http://schemas.microsoft.com/office/drawing/2014/main" id="{41B1400C-B05F-49C5-B497-BBF2E0A92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3A68-F93E-42D5-B3A3-CA7056FECAC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07324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A0E-54D0-447B-9B53-FF46C674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E7F83-5145-49C1-93E3-16CD39046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C94B-86A0-4394-A3F1-DB5A103CD1EE}"/>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5" name="Footer Placeholder 4">
            <a:extLst>
              <a:ext uri="{FF2B5EF4-FFF2-40B4-BE49-F238E27FC236}">
                <a16:creationId xmlns:a16="http://schemas.microsoft.com/office/drawing/2014/main" id="{FF3B7E3C-9986-4C07-9132-34C14226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2C38-3BE0-4F62-96BE-7EF78E3C6762}"/>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37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8C4-1A87-42EA-AFA5-24310D918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E89DB-38BA-4895-BAC4-AC256A91E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747E-ECAB-4F4F-9A77-818DA2CF50C9}"/>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5" name="Footer Placeholder 4">
            <a:extLst>
              <a:ext uri="{FF2B5EF4-FFF2-40B4-BE49-F238E27FC236}">
                <a16:creationId xmlns:a16="http://schemas.microsoft.com/office/drawing/2014/main" id="{BC835C8E-ED1F-4608-B337-65041C66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97AEB-6BA8-499E-98D2-F2F566D9A95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785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320-B8EE-44CD-BC45-62DE5FDAC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D6A41-CFE9-43D2-92F6-FDB3FE29C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A82AE-77B3-4387-A149-F2FC4185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2D8964-6849-4A6F-BE22-2864ACB3B429}"/>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6" name="Footer Placeholder 5">
            <a:extLst>
              <a:ext uri="{FF2B5EF4-FFF2-40B4-BE49-F238E27FC236}">
                <a16:creationId xmlns:a16="http://schemas.microsoft.com/office/drawing/2014/main" id="{A910E19F-195A-4D66-AA6B-4CB0A88C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2C11-528C-4A95-8930-9AD02577F0C7}"/>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2043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2FB-29FF-46BE-8479-9C355375D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3FAE5-F9FC-4CB4-B4DD-E8CB4621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D826-68E9-4A9F-8632-EECF495B7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77FE8-405B-4DDF-87A5-B38D403BE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8C168-54C3-44BF-9B22-C0F1F7532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AB67-E331-4461-84EE-9FD177FE88F0}"/>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8" name="Footer Placeholder 7">
            <a:extLst>
              <a:ext uri="{FF2B5EF4-FFF2-40B4-BE49-F238E27FC236}">
                <a16:creationId xmlns:a16="http://schemas.microsoft.com/office/drawing/2014/main" id="{B9F7E0F4-95C3-4644-8F62-D96FCBF0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B23AA-8E60-42CD-874D-492B693EA7F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0507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3C0-AC2D-465D-B2C4-C6D305206C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8044-B764-4007-8510-A52EF54C68A8}"/>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4" name="Footer Placeholder 3">
            <a:extLst>
              <a:ext uri="{FF2B5EF4-FFF2-40B4-BE49-F238E27FC236}">
                <a16:creationId xmlns:a16="http://schemas.microsoft.com/office/drawing/2014/main" id="{7EC75EA8-3387-4766-9D0C-3341E0B21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02F72-608E-4240-BFE1-8B21AF777CB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3426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67F5-A22B-4B90-9D4C-308468542A3C}"/>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3" name="Footer Placeholder 2">
            <a:extLst>
              <a:ext uri="{FF2B5EF4-FFF2-40B4-BE49-F238E27FC236}">
                <a16:creationId xmlns:a16="http://schemas.microsoft.com/office/drawing/2014/main" id="{161999D6-6E11-4C5B-86FD-9756CC663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EF02-AA3B-4C27-8763-7EDE8540AC56}"/>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0950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294-1EF9-4CB0-9281-F7F19194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2C93F-0C54-4B12-9011-8A59B40FC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D442-0761-4616-B4A8-49A2A88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FABE-9940-4DC4-8B75-1AB0271816E0}"/>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6" name="Footer Placeholder 5">
            <a:extLst>
              <a:ext uri="{FF2B5EF4-FFF2-40B4-BE49-F238E27FC236}">
                <a16:creationId xmlns:a16="http://schemas.microsoft.com/office/drawing/2014/main" id="{69DD3241-28F1-415D-94DA-392E96780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DF9FF-5705-4F78-8879-D25DFDDA658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602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6BF-A790-4E4D-AB5D-73203518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E0C-573A-4304-AF20-73BCDA1B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23276-E349-46BA-8B9B-8DCBB26A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E51E9-9610-458F-BFF0-36C1E5AD272D}"/>
              </a:ext>
            </a:extLst>
          </p:cNvPr>
          <p:cNvSpPr>
            <a:spLocks noGrp="1"/>
          </p:cNvSpPr>
          <p:nvPr>
            <p:ph type="dt" sz="half" idx="10"/>
          </p:nvPr>
        </p:nvSpPr>
        <p:spPr/>
        <p:txBody>
          <a:bodyPr/>
          <a:lstStyle/>
          <a:p>
            <a:fld id="{973BC00D-352D-4681-8132-8CC5EB9D512D}" type="datetimeFigureOut">
              <a:rPr lang="en-US" smtClean="0"/>
              <a:t>8/31/2022</a:t>
            </a:fld>
            <a:endParaRPr lang="en-US"/>
          </a:p>
        </p:txBody>
      </p:sp>
      <p:sp>
        <p:nvSpPr>
          <p:cNvPr id="6" name="Footer Placeholder 5">
            <a:extLst>
              <a:ext uri="{FF2B5EF4-FFF2-40B4-BE49-F238E27FC236}">
                <a16:creationId xmlns:a16="http://schemas.microsoft.com/office/drawing/2014/main" id="{8C902326-7E9A-459E-AF28-6FBD4ED22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A5265-CA89-42BF-81CB-5AD8B8B279D0}"/>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31606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DBCFB-16E0-4309-8C12-52EFFB0E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3AC75-FE0B-4002-85AA-FF10DF135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6235E-3E99-49C5-BAB1-18BB54FD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C00D-352D-4681-8132-8CC5EB9D512D}" type="datetimeFigureOut">
              <a:rPr lang="en-US" smtClean="0"/>
              <a:t>8/31/2022</a:t>
            </a:fld>
            <a:endParaRPr lang="en-US"/>
          </a:p>
        </p:txBody>
      </p:sp>
      <p:sp>
        <p:nvSpPr>
          <p:cNvPr id="5" name="Footer Placeholder 4">
            <a:extLst>
              <a:ext uri="{FF2B5EF4-FFF2-40B4-BE49-F238E27FC236}">
                <a16:creationId xmlns:a16="http://schemas.microsoft.com/office/drawing/2014/main" id="{4F30E092-1D25-4707-A408-7C2BE392B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6276A-E17A-468A-AA25-EB49459D3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73B8-D7E1-44D5-8274-5DA97A0AA3DD}" type="slidenum">
              <a:rPr lang="en-US" smtClean="0"/>
              <a:t>‹#›</a:t>
            </a:fld>
            <a:endParaRPr lang="en-US"/>
          </a:p>
        </p:txBody>
      </p:sp>
    </p:spTree>
    <p:extLst>
      <p:ext uri="{BB962C8B-B14F-4D97-AF65-F5344CB8AC3E}">
        <p14:creationId xmlns:p14="http://schemas.microsoft.com/office/powerpoint/2010/main" val="20367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11.png"/><Relationship Id="rId10" Type="http://schemas.openxmlformats.org/officeDocument/2006/relationships/image" Target="../media/image36.png"/><Relationship Id="rId4" Type="http://schemas.openxmlformats.org/officeDocument/2006/relationships/image" Target="../media/image10.png"/><Relationship Id="rId9"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850-EB13-40A1-B195-E7B9B024341F}"/>
              </a:ext>
            </a:extLst>
          </p:cNvPr>
          <p:cNvSpPr>
            <a:spLocks noGrp="1"/>
          </p:cNvSpPr>
          <p:nvPr>
            <p:ph type="ctrTitle"/>
          </p:nvPr>
        </p:nvSpPr>
        <p:spPr>
          <a:xfrm>
            <a:off x="1329677" y="3802421"/>
            <a:ext cx="9144000" cy="804866"/>
          </a:xfrm>
        </p:spPr>
        <p:txBody>
          <a:bodyPr>
            <a:normAutofit/>
          </a:bodyPr>
          <a:lstStyle/>
          <a:p>
            <a:r>
              <a:rPr lang="en-US" sz="4000" dirty="0"/>
              <a:t>Module 2: Backend - basics</a:t>
            </a:r>
          </a:p>
        </p:txBody>
      </p:sp>
      <p:pic>
        <p:nvPicPr>
          <p:cNvPr id="4" name="Picture 3">
            <a:extLst>
              <a:ext uri="{FF2B5EF4-FFF2-40B4-BE49-F238E27FC236}">
                <a16:creationId xmlns:a16="http://schemas.microsoft.com/office/drawing/2014/main" id="{4D9C9F3C-EBC7-4133-A8EF-E67DE227BFB8}"/>
              </a:ext>
            </a:extLst>
          </p:cNvPr>
          <p:cNvPicPr>
            <a:picLocks noChangeAspect="1"/>
          </p:cNvPicPr>
          <p:nvPr/>
        </p:nvPicPr>
        <p:blipFill>
          <a:blip r:embed="rId3"/>
          <a:stretch>
            <a:fillRect/>
          </a:stretch>
        </p:blipFill>
        <p:spPr>
          <a:xfrm>
            <a:off x="3547493" y="2809870"/>
            <a:ext cx="4875339" cy="738999"/>
          </a:xfrm>
          <a:prstGeom prst="rect">
            <a:avLst/>
          </a:prstGeom>
        </p:spPr>
      </p:pic>
      <p:pic>
        <p:nvPicPr>
          <p:cNvPr id="2050" name="Picture 2" descr="Campus">
            <a:extLst>
              <a:ext uri="{FF2B5EF4-FFF2-40B4-BE49-F238E27FC236}">
                <a16:creationId xmlns:a16="http://schemas.microsoft.com/office/drawing/2014/main" id="{CD501E43-3218-E223-3815-374892942046}"/>
              </a:ext>
            </a:extLst>
          </p:cNvPr>
          <p:cNvPicPr>
            <a:picLocks noChangeAspect="1" noChangeArrowheads="1"/>
          </p:cNvPicPr>
          <p:nvPr/>
        </p:nvPicPr>
        <p:blipFill>
          <a:blip r:embed="rId4">
            <a:duotone>
              <a:prstClr val="black"/>
              <a:srgbClr val="0A4565">
                <a:tint val="45000"/>
                <a:satMod val="400000"/>
              </a:srgbClr>
            </a:duotone>
            <a:alphaModFix/>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2272" y="330324"/>
            <a:ext cx="1557438" cy="5401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2E537FD-ED4F-3363-CF2C-9F7E30DE3CAB}"/>
              </a:ext>
            </a:extLst>
          </p:cNvPr>
          <p:cNvSpPr txBox="1">
            <a:spLocks/>
          </p:cNvSpPr>
          <p:nvPr/>
        </p:nvSpPr>
        <p:spPr>
          <a:xfrm>
            <a:off x="1674610" y="1714509"/>
            <a:ext cx="9144000" cy="80486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Developing Business Applications with</a:t>
            </a:r>
          </a:p>
        </p:txBody>
      </p:sp>
    </p:spTree>
    <p:extLst>
      <p:ext uri="{BB962C8B-B14F-4D97-AF65-F5344CB8AC3E}">
        <p14:creationId xmlns:p14="http://schemas.microsoft.com/office/powerpoint/2010/main" val="337770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D2D6FC-A895-7101-F189-5CB0DE8FB115}"/>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 </a:t>
            </a:r>
          </a:p>
        </p:txBody>
      </p:sp>
      <p:pic>
        <p:nvPicPr>
          <p:cNvPr id="6" name="Picture 5">
            <a:extLst>
              <a:ext uri="{FF2B5EF4-FFF2-40B4-BE49-F238E27FC236}">
                <a16:creationId xmlns:a16="http://schemas.microsoft.com/office/drawing/2014/main" id="{85CA5B1B-0C3B-BB78-AA29-C8A6B967235B}"/>
              </a:ext>
            </a:extLst>
          </p:cNvPr>
          <p:cNvPicPr>
            <a:picLocks noChangeAspect="1"/>
          </p:cNvPicPr>
          <p:nvPr/>
        </p:nvPicPr>
        <p:blipFill>
          <a:blip r:embed="rId3"/>
          <a:stretch>
            <a:fillRect/>
          </a:stretch>
        </p:blipFill>
        <p:spPr>
          <a:xfrm>
            <a:off x="1246984" y="1195172"/>
            <a:ext cx="9923809" cy="5009524"/>
          </a:xfrm>
          <a:prstGeom prst="rect">
            <a:avLst/>
          </a:prstGeom>
        </p:spPr>
      </p:pic>
    </p:spTree>
    <p:extLst>
      <p:ext uri="{BB962C8B-B14F-4D97-AF65-F5344CB8AC3E}">
        <p14:creationId xmlns:p14="http://schemas.microsoft.com/office/powerpoint/2010/main" val="264487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8D367D-8373-3991-1FE1-07D7E1C5371E}"/>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a:t>
            </a:r>
          </a:p>
        </p:txBody>
      </p:sp>
      <p:pic>
        <p:nvPicPr>
          <p:cNvPr id="6" name="Picture 5">
            <a:extLst>
              <a:ext uri="{FF2B5EF4-FFF2-40B4-BE49-F238E27FC236}">
                <a16:creationId xmlns:a16="http://schemas.microsoft.com/office/drawing/2014/main" id="{74F4AFA6-3ACC-F868-999B-5830CEBE4862}"/>
              </a:ext>
            </a:extLst>
          </p:cNvPr>
          <p:cNvPicPr>
            <a:picLocks noChangeAspect="1"/>
          </p:cNvPicPr>
          <p:nvPr/>
        </p:nvPicPr>
        <p:blipFill>
          <a:blip r:embed="rId3"/>
          <a:stretch>
            <a:fillRect/>
          </a:stretch>
        </p:blipFill>
        <p:spPr>
          <a:xfrm>
            <a:off x="0" y="1039247"/>
            <a:ext cx="12192000" cy="5080720"/>
          </a:xfrm>
          <a:prstGeom prst="rect">
            <a:avLst/>
          </a:prstGeom>
        </p:spPr>
      </p:pic>
      <p:sp>
        <p:nvSpPr>
          <p:cNvPr id="7" name="Arrow: Up 6">
            <a:extLst>
              <a:ext uri="{FF2B5EF4-FFF2-40B4-BE49-F238E27FC236}">
                <a16:creationId xmlns:a16="http://schemas.microsoft.com/office/drawing/2014/main" id="{B728BE79-2B41-9E31-4374-184D200ABEBA}"/>
              </a:ext>
            </a:extLst>
          </p:cNvPr>
          <p:cNvSpPr/>
          <p:nvPr/>
        </p:nvSpPr>
        <p:spPr>
          <a:xfrm>
            <a:off x="8432798" y="673755"/>
            <a:ext cx="1083734" cy="5794778"/>
          </a:xfrm>
          <a:prstGeom prst="upArrow">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6FB4CD-9EA2-6BB7-34E8-3564128E06DC}"/>
              </a:ext>
            </a:extLst>
          </p:cNvPr>
          <p:cNvSpPr txBox="1"/>
          <p:nvPr/>
        </p:nvSpPr>
        <p:spPr>
          <a:xfrm>
            <a:off x="9234311" y="536447"/>
            <a:ext cx="2619435" cy="400110"/>
          </a:xfrm>
          <a:prstGeom prst="rect">
            <a:avLst/>
          </a:prstGeom>
          <a:noFill/>
        </p:spPr>
        <p:txBody>
          <a:bodyPr wrap="none" rtlCol="0">
            <a:spAutoFit/>
          </a:bodyPr>
          <a:lstStyle/>
          <a:p>
            <a:r>
              <a:rPr lang="en-US" sz="2000" dirty="0">
                <a:solidFill>
                  <a:srgbClr val="FF0000"/>
                </a:solidFill>
              </a:rPr>
              <a:t>Increasing functionality</a:t>
            </a:r>
          </a:p>
        </p:txBody>
      </p:sp>
    </p:spTree>
    <p:extLst>
      <p:ext uri="{BB962C8B-B14F-4D97-AF65-F5344CB8AC3E}">
        <p14:creationId xmlns:p14="http://schemas.microsoft.com/office/powerpoint/2010/main" val="18466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Plugins &amp; Providers</a:t>
            </a:r>
          </a:p>
        </p:txBody>
      </p:sp>
      <p:pic>
        <p:nvPicPr>
          <p:cNvPr id="3" name="Picture 4" descr="Agenda - letters written in beautiful boxes on white background Stock  Illustration | Adobe Stock">
            <a:extLst>
              <a:ext uri="{FF2B5EF4-FFF2-40B4-BE49-F238E27FC236}">
                <a16:creationId xmlns:a16="http://schemas.microsoft.com/office/drawing/2014/main" id="{DDAD18AC-8D26-D9E1-B571-A17ADBFD206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3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0CAC57-9681-358B-1080-F3187962025B}"/>
              </a:ext>
            </a:extLst>
          </p:cNvPr>
          <p:cNvSpPr/>
          <p:nvPr/>
        </p:nvSpPr>
        <p:spPr>
          <a:xfrm>
            <a:off x="3174263" y="2732391"/>
            <a:ext cx="1510018"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MapService</a:t>
            </a:r>
            <a:endParaRPr lang="en-US" kern="0" dirty="0">
              <a:solidFill>
                <a:prstClr val="white"/>
              </a:solidFill>
              <a:latin typeface="Calibri" panose="020F0502020204030204"/>
            </a:endParaRPr>
          </a:p>
        </p:txBody>
      </p:sp>
      <p:cxnSp>
        <p:nvCxnSpPr>
          <p:cNvPr id="3" name="Straight Connector 2">
            <a:extLst>
              <a:ext uri="{FF2B5EF4-FFF2-40B4-BE49-F238E27FC236}">
                <a16:creationId xmlns:a16="http://schemas.microsoft.com/office/drawing/2014/main" id="{F0AA082C-AB81-3FFA-7F9D-5A699B9C7BBB}"/>
              </a:ext>
            </a:extLst>
          </p:cNvPr>
          <p:cNvCxnSpPr>
            <a:cxnSpLocks/>
            <a:stCxn id="2" idx="3"/>
          </p:cNvCxnSpPr>
          <p:nvPr/>
        </p:nvCxnSpPr>
        <p:spPr>
          <a:xfrm>
            <a:off x="4684281" y="2996200"/>
            <a:ext cx="268186" cy="0"/>
          </a:xfrm>
          <a:prstGeom prst="line">
            <a:avLst/>
          </a:prstGeom>
          <a:noFill/>
          <a:ln w="38100" cap="flat" cmpd="sng" algn="ctr">
            <a:solidFill>
              <a:srgbClr val="4472C4"/>
            </a:solidFill>
            <a:prstDash val="solid"/>
            <a:miter lim="800000"/>
          </a:ln>
          <a:effectLst/>
        </p:spPr>
      </p:cxnSp>
      <p:sp>
        <p:nvSpPr>
          <p:cNvPr id="4" name="Arc 3">
            <a:extLst>
              <a:ext uri="{FF2B5EF4-FFF2-40B4-BE49-F238E27FC236}">
                <a16:creationId xmlns:a16="http://schemas.microsoft.com/office/drawing/2014/main" id="{231BC983-E9B4-65ED-6273-AD8A1EE1AAE6}"/>
              </a:ext>
            </a:extLst>
          </p:cNvPr>
          <p:cNvSpPr/>
          <p:nvPr/>
        </p:nvSpPr>
        <p:spPr>
          <a:xfrm rot="10800000">
            <a:off x="4974362" y="2859651"/>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5" name="TextBox 4">
            <a:extLst>
              <a:ext uri="{FF2B5EF4-FFF2-40B4-BE49-F238E27FC236}">
                <a16:creationId xmlns:a16="http://schemas.microsoft.com/office/drawing/2014/main" id="{6F1FB8C4-7137-BF41-E1DF-63394FD16E17}"/>
              </a:ext>
            </a:extLst>
          </p:cNvPr>
          <p:cNvSpPr txBox="1"/>
          <p:nvPr/>
        </p:nvSpPr>
        <p:spPr>
          <a:xfrm>
            <a:off x="4626662" y="2486617"/>
            <a:ext cx="1063112" cy="307777"/>
          </a:xfrm>
          <a:prstGeom prst="rect">
            <a:avLst/>
          </a:prstGeom>
          <a:noFill/>
        </p:spPr>
        <p:txBody>
          <a:bodyPr wrap="none" rtlCol="0">
            <a:spAutoFit/>
          </a:bodyPr>
          <a:lstStyle/>
          <a:p>
            <a:pPr>
              <a:defRPr/>
            </a:pPr>
            <a:r>
              <a:rPr lang="en-US" sz="1400" kern="0" dirty="0" err="1">
                <a:solidFill>
                  <a:prstClr val="black"/>
                </a:solidFill>
              </a:rPr>
              <a:t>IMapSource</a:t>
            </a:r>
            <a:endParaRPr lang="en-US" sz="1400" kern="0" dirty="0">
              <a:solidFill>
                <a:prstClr val="black"/>
              </a:solidFill>
            </a:endParaRPr>
          </a:p>
        </p:txBody>
      </p:sp>
      <p:grpSp>
        <p:nvGrpSpPr>
          <p:cNvPr id="32" name="Group 31">
            <a:extLst>
              <a:ext uri="{FF2B5EF4-FFF2-40B4-BE49-F238E27FC236}">
                <a16:creationId xmlns:a16="http://schemas.microsoft.com/office/drawing/2014/main" id="{FFB3409D-8DDE-7311-F5F7-25FFA06B56DF}"/>
              </a:ext>
            </a:extLst>
          </p:cNvPr>
          <p:cNvGrpSpPr/>
          <p:nvPr/>
        </p:nvGrpSpPr>
        <p:grpSpPr>
          <a:xfrm>
            <a:off x="5049161" y="2787300"/>
            <a:ext cx="2554467" cy="465581"/>
            <a:chOff x="5049161" y="2625375"/>
            <a:chExt cx="2554467" cy="465581"/>
          </a:xfrm>
        </p:grpSpPr>
        <p:cxnSp>
          <p:nvCxnSpPr>
            <p:cNvPr id="6" name="Straight Connector 5">
              <a:extLst>
                <a:ext uri="{FF2B5EF4-FFF2-40B4-BE49-F238E27FC236}">
                  <a16:creationId xmlns:a16="http://schemas.microsoft.com/office/drawing/2014/main" id="{91892A87-185F-079D-AA12-A34938F019A8}"/>
                </a:ext>
              </a:extLst>
            </p:cNvPr>
            <p:cNvCxnSpPr>
              <a:cxnSpLocks/>
              <a:endCxn id="7" idx="1"/>
            </p:cNvCxnSpPr>
            <p:nvPr/>
          </p:nvCxnSpPr>
          <p:spPr>
            <a:xfrm>
              <a:off x="5251896" y="2858165"/>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03EB1F13-5181-98E0-E3A2-57A6D0819485}"/>
                </a:ext>
              </a:extLst>
            </p:cNvPr>
            <p:cNvSpPr/>
            <p:nvPr/>
          </p:nvSpPr>
          <p:spPr>
            <a:xfrm>
              <a:off x="5537122" y="2625375"/>
              <a:ext cx="2066506"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DfsuMapSource</a:t>
              </a:r>
              <a:endParaRPr lang="en-US" kern="0" dirty="0">
                <a:solidFill>
                  <a:prstClr val="white"/>
                </a:solidFill>
                <a:latin typeface="Calibri" panose="020F0502020204030204"/>
              </a:endParaRPr>
            </a:p>
          </p:txBody>
        </p:sp>
        <p:sp>
          <p:nvSpPr>
            <p:cNvPr id="8" name="Oval 7">
              <a:extLst>
                <a:ext uri="{FF2B5EF4-FFF2-40B4-BE49-F238E27FC236}">
                  <a16:creationId xmlns:a16="http://schemas.microsoft.com/office/drawing/2014/main" id="{8D3B7E01-A6A9-1B66-9BFF-B28C4D0092D7}"/>
                </a:ext>
              </a:extLst>
            </p:cNvPr>
            <p:cNvSpPr/>
            <p:nvPr/>
          </p:nvSpPr>
          <p:spPr>
            <a:xfrm>
              <a:off x="5049161" y="274910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sp>
        <p:nvSpPr>
          <p:cNvPr id="9" name="Rectangle: Rounded Corners 8">
            <a:extLst>
              <a:ext uri="{FF2B5EF4-FFF2-40B4-BE49-F238E27FC236}">
                <a16:creationId xmlns:a16="http://schemas.microsoft.com/office/drawing/2014/main" id="{0A2AC5CC-00F5-BB9F-FE16-AF833AFC2D08}"/>
              </a:ext>
            </a:extLst>
          </p:cNvPr>
          <p:cNvSpPr/>
          <p:nvPr/>
        </p:nvSpPr>
        <p:spPr>
          <a:xfrm>
            <a:off x="2654127" y="4481061"/>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TimeSeriesService</a:t>
            </a:r>
            <a:endParaRPr lang="en-US" kern="0" dirty="0">
              <a:solidFill>
                <a:prstClr val="white"/>
              </a:solidFill>
              <a:latin typeface="Calibri" panose="020F0502020204030204"/>
            </a:endParaRPr>
          </a:p>
        </p:txBody>
      </p:sp>
      <p:cxnSp>
        <p:nvCxnSpPr>
          <p:cNvPr id="10" name="Straight Connector 9">
            <a:extLst>
              <a:ext uri="{FF2B5EF4-FFF2-40B4-BE49-F238E27FC236}">
                <a16:creationId xmlns:a16="http://schemas.microsoft.com/office/drawing/2014/main" id="{B3B90C36-F444-109C-D192-8DACC26E49D7}"/>
              </a:ext>
            </a:extLst>
          </p:cNvPr>
          <p:cNvCxnSpPr>
            <a:cxnSpLocks/>
            <a:stCxn id="9" idx="3"/>
          </p:cNvCxnSpPr>
          <p:nvPr/>
        </p:nvCxnSpPr>
        <p:spPr>
          <a:xfrm>
            <a:off x="4692807" y="4744870"/>
            <a:ext cx="317384" cy="0"/>
          </a:xfrm>
          <a:prstGeom prst="line">
            <a:avLst/>
          </a:prstGeom>
          <a:noFill/>
          <a:ln w="38100" cap="flat" cmpd="sng" algn="ctr">
            <a:solidFill>
              <a:srgbClr val="4472C4"/>
            </a:solidFill>
            <a:prstDash val="solid"/>
            <a:miter lim="800000"/>
          </a:ln>
          <a:effectLst/>
        </p:spPr>
      </p:cxnSp>
      <p:sp>
        <p:nvSpPr>
          <p:cNvPr id="11" name="Arc 10">
            <a:extLst>
              <a:ext uri="{FF2B5EF4-FFF2-40B4-BE49-F238E27FC236}">
                <a16:creationId xmlns:a16="http://schemas.microsoft.com/office/drawing/2014/main" id="{697DB191-46EB-266A-B374-F696CA621A47}"/>
              </a:ext>
            </a:extLst>
          </p:cNvPr>
          <p:cNvSpPr/>
          <p:nvPr/>
        </p:nvSpPr>
        <p:spPr>
          <a:xfrm rot="10800000">
            <a:off x="5015869" y="459231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12" name="TextBox 11">
            <a:extLst>
              <a:ext uri="{FF2B5EF4-FFF2-40B4-BE49-F238E27FC236}">
                <a16:creationId xmlns:a16="http://schemas.microsoft.com/office/drawing/2014/main" id="{905703B4-2C72-71DA-4ADB-6E4BF60357A3}"/>
              </a:ext>
            </a:extLst>
          </p:cNvPr>
          <p:cNvSpPr txBox="1"/>
          <p:nvPr/>
        </p:nvSpPr>
        <p:spPr>
          <a:xfrm>
            <a:off x="4101929" y="4192066"/>
            <a:ext cx="1816523" cy="307777"/>
          </a:xfrm>
          <a:prstGeom prst="rect">
            <a:avLst/>
          </a:prstGeom>
          <a:noFill/>
        </p:spPr>
        <p:txBody>
          <a:bodyPr wrap="none" rtlCol="0">
            <a:spAutoFit/>
          </a:bodyPr>
          <a:lstStyle/>
          <a:p>
            <a:pPr>
              <a:defRPr/>
            </a:pPr>
            <a:r>
              <a:rPr lang="en-US" sz="1400" kern="0" dirty="0" err="1">
                <a:solidFill>
                  <a:prstClr val="black"/>
                </a:solidFill>
              </a:rPr>
              <a:t>ITimeSeriesRepository</a:t>
            </a:r>
            <a:endParaRPr lang="en-US" sz="1400" kern="0" dirty="0">
              <a:solidFill>
                <a:prstClr val="black"/>
              </a:solidFill>
            </a:endParaRPr>
          </a:p>
        </p:txBody>
      </p:sp>
      <p:grpSp>
        <p:nvGrpSpPr>
          <p:cNvPr id="13" name="Group 12">
            <a:extLst>
              <a:ext uri="{FF2B5EF4-FFF2-40B4-BE49-F238E27FC236}">
                <a16:creationId xmlns:a16="http://schemas.microsoft.com/office/drawing/2014/main" id="{96D602A1-D8FA-A797-A9AC-4DD1B3A7FFC8}"/>
              </a:ext>
            </a:extLst>
          </p:cNvPr>
          <p:cNvGrpSpPr/>
          <p:nvPr/>
        </p:nvGrpSpPr>
        <p:grpSpPr>
          <a:xfrm>
            <a:off x="6276983" y="4015563"/>
            <a:ext cx="3562579" cy="465581"/>
            <a:chOff x="5125709" y="4835969"/>
            <a:chExt cx="3562579" cy="465581"/>
          </a:xfrm>
        </p:grpSpPr>
        <p:cxnSp>
          <p:nvCxnSpPr>
            <p:cNvPr id="14" name="Straight Connector 13">
              <a:extLst>
                <a:ext uri="{FF2B5EF4-FFF2-40B4-BE49-F238E27FC236}">
                  <a16:creationId xmlns:a16="http://schemas.microsoft.com/office/drawing/2014/main" id="{B4CA06B8-B035-F1A2-A98B-CB58F3F13C96}"/>
                </a:ext>
              </a:extLst>
            </p:cNvPr>
            <p:cNvCxnSpPr>
              <a:cxnSpLocks/>
              <a:endCxn id="15" idx="1"/>
            </p:cNvCxnSpPr>
            <p:nvPr/>
          </p:nvCxnSpPr>
          <p:spPr>
            <a:xfrm>
              <a:off x="5328444" y="5068759"/>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BF16E2F1-A5C1-B72D-46DA-F0703C3A3334}"/>
                </a:ext>
              </a:extLst>
            </p:cNvPr>
            <p:cNvSpPr/>
            <p:nvPr/>
          </p:nvSpPr>
          <p:spPr>
            <a:xfrm>
              <a:off x="5613670" y="4835969"/>
              <a:ext cx="3074618"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Dfs2TimeSeriesRepository</a:t>
              </a:r>
            </a:p>
          </p:txBody>
        </p:sp>
        <p:sp>
          <p:nvSpPr>
            <p:cNvPr id="16" name="Oval 15">
              <a:extLst>
                <a:ext uri="{FF2B5EF4-FFF2-40B4-BE49-F238E27FC236}">
                  <a16:creationId xmlns:a16="http://schemas.microsoft.com/office/drawing/2014/main" id="{EFCBEC83-3241-7CB8-8AD6-973967B99FCB}"/>
                </a:ext>
              </a:extLst>
            </p:cNvPr>
            <p:cNvSpPr/>
            <p:nvPr/>
          </p:nvSpPr>
          <p:spPr>
            <a:xfrm>
              <a:off x="5125709" y="4959701"/>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sp>
        <p:nvSpPr>
          <p:cNvPr id="17" name="Rectangle: Rounded Corners 16">
            <a:extLst>
              <a:ext uri="{FF2B5EF4-FFF2-40B4-BE49-F238E27FC236}">
                <a16:creationId xmlns:a16="http://schemas.microsoft.com/office/drawing/2014/main" id="{458A579B-DA93-226C-AB28-D66EEB175503}"/>
              </a:ext>
            </a:extLst>
          </p:cNvPr>
          <p:cNvSpPr/>
          <p:nvPr/>
        </p:nvSpPr>
        <p:spPr>
          <a:xfrm>
            <a:off x="2654127" y="1499978"/>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JobService</a:t>
            </a:r>
            <a:endParaRPr lang="en-US" kern="0" dirty="0">
              <a:solidFill>
                <a:prstClr val="white"/>
              </a:solidFill>
              <a:latin typeface="Calibri" panose="020F0502020204030204"/>
            </a:endParaRPr>
          </a:p>
        </p:txBody>
      </p:sp>
      <p:cxnSp>
        <p:nvCxnSpPr>
          <p:cNvPr id="18" name="Straight Connector 17">
            <a:extLst>
              <a:ext uri="{FF2B5EF4-FFF2-40B4-BE49-F238E27FC236}">
                <a16:creationId xmlns:a16="http://schemas.microsoft.com/office/drawing/2014/main" id="{A623EF2A-EF4B-4DF3-5CA2-C34B99522027}"/>
              </a:ext>
            </a:extLst>
          </p:cNvPr>
          <p:cNvCxnSpPr>
            <a:cxnSpLocks/>
            <a:stCxn id="17" idx="3"/>
          </p:cNvCxnSpPr>
          <p:nvPr/>
        </p:nvCxnSpPr>
        <p:spPr>
          <a:xfrm>
            <a:off x="4692807" y="1763787"/>
            <a:ext cx="293614" cy="0"/>
          </a:xfrm>
          <a:prstGeom prst="line">
            <a:avLst/>
          </a:prstGeom>
          <a:noFill/>
          <a:ln w="38100" cap="flat" cmpd="sng" algn="ctr">
            <a:solidFill>
              <a:srgbClr val="4472C4"/>
            </a:solidFill>
            <a:prstDash val="solid"/>
            <a:miter lim="800000"/>
          </a:ln>
          <a:effectLst/>
        </p:spPr>
      </p:cxnSp>
      <p:sp>
        <p:nvSpPr>
          <p:cNvPr id="19" name="Arc 18">
            <a:extLst>
              <a:ext uri="{FF2B5EF4-FFF2-40B4-BE49-F238E27FC236}">
                <a16:creationId xmlns:a16="http://schemas.microsoft.com/office/drawing/2014/main" id="{B55D0729-0DB7-7556-C7B2-EEDB21EA1C2C}"/>
              </a:ext>
            </a:extLst>
          </p:cNvPr>
          <p:cNvSpPr/>
          <p:nvPr/>
        </p:nvSpPr>
        <p:spPr>
          <a:xfrm rot="10800000">
            <a:off x="4978877" y="161687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20" name="TextBox 19">
            <a:extLst>
              <a:ext uri="{FF2B5EF4-FFF2-40B4-BE49-F238E27FC236}">
                <a16:creationId xmlns:a16="http://schemas.microsoft.com/office/drawing/2014/main" id="{EDA4EBB5-F9F7-8DAE-E816-F68FB7B5ABE0}"/>
              </a:ext>
            </a:extLst>
          </p:cNvPr>
          <p:cNvSpPr txBox="1"/>
          <p:nvPr/>
        </p:nvSpPr>
        <p:spPr>
          <a:xfrm>
            <a:off x="4756139" y="1292536"/>
            <a:ext cx="780983" cy="307777"/>
          </a:xfrm>
          <a:prstGeom prst="rect">
            <a:avLst/>
          </a:prstGeom>
          <a:noFill/>
        </p:spPr>
        <p:txBody>
          <a:bodyPr wrap="none" rtlCol="0">
            <a:spAutoFit/>
          </a:bodyPr>
          <a:lstStyle/>
          <a:p>
            <a:pPr>
              <a:defRPr/>
            </a:pPr>
            <a:r>
              <a:rPr lang="en-US" sz="1400" kern="0" dirty="0" err="1">
                <a:solidFill>
                  <a:prstClr val="black"/>
                </a:solidFill>
              </a:rPr>
              <a:t>IWorker</a:t>
            </a:r>
            <a:endParaRPr lang="en-US" sz="1400" kern="0" dirty="0">
              <a:solidFill>
                <a:prstClr val="black"/>
              </a:solidFill>
            </a:endParaRPr>
          </a:p>
        </p:txBody>
      </p:sp>
      <p:grpSp>
        <p:nvGrpSpPr>
          <p:cNvPr id="31" name="Group 30">
            <a:extLst>
              <a:ext uri="{FF2B5EF4-FFF2-40B4-BE49-F238E27FC236}">
                <a16:creationId xmlns:a16="http://schemas.microsoft.com/office/drawing/2014/main" id="{2BA08CA7-8C48-50CA-A956-AD860D0CC677}"/>
              </a:ext>
            </a:extLst>
          </p:cNvPr>
          <p:cNvGrpSpPr/>
          <p:nvPr/>
        </p:nvGrpSpPr>
        <p:grpSpPr>
          <a:xfrm>
            <a:off x="5053676" y="1544521"/>
            <a:ext cx="2586887" cy="465581"/>
            <a:chOff x="5053676" y="1382596"/>
            <a:chExt cx="2586887" cy="465581"/>
          </a:xfrm>
        </p:grpSpPr>
        <p:cxnSp>
          <p:nvCxnSpPr>
            <p:cNvPr id="21" name="Straight Connector 20">
              <a:extLst>
                <a:ext uri="{FF2B5EF4-FFF2-40B4-BE49-F238E27FC236}">
                  <a16:creationId xmlns:a16="http://schemas.microsoft.com/office/drawing/2014/main" id="{7B6F7CE3-6E41-86FF-8C28-6BAA7F0CC205}"/>
                </a:ext>
              </a:extLst>
            </p:cNvPr>
            <p:cNvCxnSpPr>
              <a:cxnSpLocks/>
              <a:endCxn id="22" idx="1"/>
            </p:cNvCxnSpPr>
            <p:nvPr/>
          </p:nvCxnSpPr>
          <p:spPr>
            <a:xfrm>
              <a:off x="5256411" y="1615386"/>
              <a:ext cx="285226" cy="1"/>
            </a:xfrm>
            <a:prstGeom prst="line">
              <a:avLst/>
            </a:prstGeom>
            <a:noFill/>
            <a:ln w="38100" cap="flat" cmpd="sng" algn="ctr">
              <a:solidFill>
                <a:srgbClr val="70AD47"/>
              </a:solidFill>
              <a:prstDash val="solid"/>
              <a:miter lim="800000"/>
            </a:ln>
            <a:effectLst/>
          </p:spPr>
        </p:cxnSp>
        <p:sp>
          <p:nvSpPr>
            <p:cNvPr id="22" name="Rectangle: Rounded Corners 21">
              <a:extLst>
                <a:ext uri="{FF2B5EF4-FFF2-40B4-BE49-F238E27FC236}">
                  <a16:creationId xmlns:a16="http://schemas.microsoft.com/office/drawing/2014/main" id="{474591FF-3173-1B5D-15B7-5A39BE8ADEDF}"/>
                </a:ext>
              </a:extLst>
            </p:cNvPr>
            <p:cNvSpPr/>
            <p:nvPr/>
          </p:nvSpPr>
          <p:spPr>
            <a:xfrm>
              <a:off x="5541637" y="1382596"/>
              <a:ext cx="2098926"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WorkflowWorker</a:t>
              </a:r>
              <a:endParaRPr lang="en-US" kern="0" dirty="0">
                <a:solidFill>
                  <a:prstClr val="white"/>
                </a:solidFill>
                <a:latin typeface="Calibri" panose="020F0502020204030204"/>
              </a:endParaRPr>
            </a:p>
          </p:txBody>
        </p:sp>
        <p:sp>
          <p:nvSpPr>
            <p:cNvPr id="23" name="Oval 22">
              <a:extLst>
                <a:ext uri="{FF2B5EF4-FFF2-40B4-BE49-F238E27FC236}">
                  <a16:creationId xmlns:a16="http://schemas.microsoft.com/office/drawing/2014/main" id="{7E223917-740C-5236-BB27-FEADB45A05EF}"/>
                </a:ext>
              </a:extLst>
            </p:cNvPr>
            <p:cNvSpPr/>
            <p:nvPr/>
          </p:nvSpPr>
          <p:spPr>
            <a:xfrm>
              <a:off x="5053676" y="1506328"/>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24" name="Group 23">
            <a:extLst>
              <a:ext uri="{FF2B5EF4-FFF2-40B4-BE49-F238E27FC236}">
                <a16:creationId xmlns:a16="http://schemas.microsoft.com/office/drawing/2014/main" id="{ABE1F886-98FD-329A-912E-88CF0DFB6B7E}"/>
              </a:ext>
            </a:extLst>
          </p:cNvPr>
          <p:cNvGrpSpPr/>
          <p:nvPr/>
        </p:nvGrpSpPr>
        <p:grpSpPr>
          <a:xfrm>
            <a:off x="6276983" y="4951667"/>
            <a:ext cx="3562579" cy="465581"/>
            <a:chOff x="5125709" y="4835969"/>
            <a:chExt cx="3562579" cy="465581"/>
          </a:xfrm>
        </p:grpSpPr>
        <p:cxnSp>
          <p:nvCxnSpPr>
            <p:cNvPr id="25" name="Straight Connector 24">
              <a:extLst>
                <a:ext uri="{FF2B5EF4-FFF2-40B4-BE49-F238E27FC236}">
                  <a16:creationId xmlns:a16="http://schemas.microsoft.com/office/drawing/2014/main" id="{BCB05301-3F31-F402-346C-DBCA716C1642}"/>
                </a:ext>
              </a:extLst>
            </p:cNvPr>
            <p:cNvCxnSpPr>
              <a:cxnSpLocks/>
              <a:endCxn id="26" idx="1"/>
            </p:cNvCxnSpPr>
            <p:nvPr/>
          </p:nvCxnSpPr>
          <p:spPr>
            <a:xfrm>
              <a:off x="5328444" y="5068759"/>
              <a:ext cx="285226" cy="1"/>
            </a:xfrm>
            <a:prstGeom prst="line">
              <a:avLst/>
            </a:prstGeom>
            <a:noFill/>
            <a:ln w="38100" cap="flat" cmpd="sng" algn="ctr">
              <a:solidFill>
                <a:srgbClr val="70AD47"/>
              </a:solidFill>
              <a:prstDash val="solid"/>
              <a:miter lim="800000"/>
            </a:ln>
            <a:effectLst/>
          </p:spPr>
        </p:cxnSp>
        <p:sp>
          <p:nvSpPr>
            <p:cNvPr id="26" name="Rectangle: Rounded Corners 25">
              <a:extLst>
                <a:ext uri="{FF2B5EF4-FFF2-40B4-BE49-F238E27FC236}">
                  <a16:creationId xmlns:a16="http://schemas.microsoft.com/office/drawing/2014/main" id="{8B020B54-0377-9DBC-5DB3-0E0190F38490}"/>
                </a:ext>
              </a:extLst>
            </p:cNvPr>
            <p:cNvSpPr/>
            <p:nvPr/>
          </p:nvSpPr>
          <p:spPr>
            <a:xfrm>
              <a:off x="5613670" y="4835969"/>
              <a:ext cx="3074618"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Dfs0TimeSeriesRepository</a:t>
              </a:r>
            </a:p>
          </p:txBody>
        </p:sp>
        <p:sp>
          <p:nvSpPr>
            <p:cNvPr id="27" name="Oval 26">
              <a:extLst>
                <a:ext uri="{FF2B5EF4-FFF2-40B4-BE49-F238E27FC236}">
                  <a16:creationId xmlns:a16="http://schemas.microsoft.com/office/drawing/2014/main" id="{3683FEC2-0FA6-CBF3-9F06-2E5F2D1F3EF1}"/>
                </a:ext>
              </a:extLst>
            </p:cNvPr>
            <p:cNvSpPr/>
            <p:nvPr/>
          </p:nvSpPr>
          <p:spPr>
            <a:xfrm>
              <a:off x="5125709" y="4959701"/>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28" name="Straight Arrow Connector 16">
            <a:extLst>
              <a:ext uri="{FF2B5EF4-FFF2-40B4-BE49-F238E27FC236}">
                <a16:creationId xmlns:a16="http://schemas.microsoft.com/office/drawing/2014/main" id="{56021B64-94AB-00E1-AF2A-0B44248D1C54}"/>
              </a:ext>
            </a:extLst>
          </p:cNvPr>
          <p:cNvCxnSpPr>
            <a:cxnSpLocks/>
            <a:endCxn id="16" idx="2"/>
          </p:cNvCxnSpPr>
          <p:nvPr/>
        </p:nvCxnSpPr>
        <p:spPr>
          <a:xfrm flipV="1">
            <a:off x="5174036" y="4248352"/>
            <a:ext cx="1102947" cy="502983"/>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6">
            <a:extLst>
              <a:ext uri="{FF2B5EF4-FFF2-40B4-BE49-F238E27FC236}">
                <a16:creationId xmlns:a16="http://schemas.microsoft.com/office/drawing/2014/main" id="{90DE9006-3F8B-EDA7-130C-97491A90D59B}"/>
              </a:ext>
            </a:extLst>
          </p:cNvPr>
          <p:cNvCxnSpPr>
            <a:cxnSpLocks/>
            <a:stCxn id="11" idx="1"/>
            <a:endCxn id="27" idx="2"/>
          </p:cNvCxnSpPr>
          <p:nvPr/>
        </p:nvCxnSpPr>
        <p:spPr>
          <a:xfrm>
            <a:off x="5162676" y="4752751"/>
            <a:ext cx="1114307" cy="431705"/>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77DD63-DC4C-A8FB-08A6-9B3C4CF4021C}"/>
              </a:ext>
            </a:extLst>
          </p:cNvPr>
          <p:cNvSpPr txBox="1"/>
          <p:nvPr/>
        </p:nvSpPr>
        <p:spPr>
          <a:xfrm>
            <a:off x="3382955" y="171627"/>
            <a:ext cx="4613638" cy="646331"/>
          </a:xfrm>
          <a:prstGeom prst="rect">
            <a:avLst/>
          </a:prstGeom>
          <a:noFill/>
        </p:spPr>
        <p:txBody>
          <a:bodyPr wrap="square" rtlCol="0">
            <a:spAutoFit/>
          </a:bodyPr>
          <a:lstStyle/>
          <a:p>
            <a:pPr algn="ctr"/>
            <a:r>
              <a:rPr lang="en-US" sz="3600" dirty="0"/>
              <a:t>Extensibility Points</a:t>
            </a:r>
          </a:p>
        </p:txBody>
      </p:sp>
    </p:spTree>
    <p:extLst>
      <p:ext uri="{BB962C8B-B14F-4D97-AF65-F5344CB8AC3E}">
        <p14:creationId xmlns:p14="http://schemas.microsoft.com/office/powerpoint/2010/main" val="30775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E204E-FB8F-DB4B-943F-8EE9182AD118}"/>
              </a:ext>
            </a:extLst>
          </p:cNvPr>
          <p:cNvPicPr>
            <a:picLocks noChangeAspect="1"/>
          </p:cNvPicPr>
          <p:nvPr/>
        </p:nvPicPr>
        <p:blipFill>
          <a:blip r:embed="rId3"/>
          <a:stretch>
            <a:fillRect/>
          </a:stretch>
        </p:blipFill>
        <p:spPr>
          <a:xfrm>
            <a:off x="2245031" y="2667000"/>
            <a:ext cx="6931744" cy="1371600"/>
          </a:xfrm>
          <a:prstGeom prst="rect">
            <a:avLst/>
          </a:prstGeom>
        </p:spPr>
      </p:pic>
      <p:sp>
        <p:nvSpPr>
          <p:cNvPr id="4" name="TextBox 3">
            <a:extLst>
              <a:ext uri="{FF2B5EF4-FFF2-40B4-BE49-F238E27FC236}">
                <a16:creationId xmlns:a16="http://schemas.microsoft.com/office/drawing/2014/main" id="{9E4C53F2-CED3-772E-BD4C-A0615DBE5122}"/>
              </a:ext>
            </a:extLst>
          </p:cNvPr>
          <p:cNvSpPr txBox="1"/>
          <p:nvPr/>
        </p:nvSpPr>
        <p:spPr>
          <a:xfrm>
            <a:off x="3404084" y="598412"/>
            <a:ext cx="4613638" cy="646331"/>
          </a:xfrm>
          <a:prstGeom prst="rect">
            <a:avLst/>
          </a:prstGeom>
          <a:noFill/>
        </p:spPr>
        <p:txBody>
          <a:bodyPr wrap="square" rtlCol="0">
            <a:spAutoFit/>
          </a:bodyPr>
          <a:lstStyle/>
          <a:p>
            <a:pPr algn="ctr"/>
            <a:r>
              <a:rPr lang="en-US" sz="3600" dirty="0"/>
              <a:t>Plugins</a:t>
            </a:r>
          </a:p>
        </p:txBody>
      </p:sp>
    </p:spTree>
    <p:extLst>
      <p:ext uri="{BB962C8B-B14F-4D97-AF65-F5344CB8AC3E}">
        <p14:creationId xmlns:p14="http://schemas.microsoft.com/office/powerpoint/2010/main" val="54382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71C8CC-7F3E-73E5-91D0-C31999F5FCFA}"/>
              </a:ext>
            </a:extLst>
          </p:cNvPr>
          <p:cNvSpPr/>
          <p:nvPr/>
        </p:nvSpPr>
        <p:spPr>
          <a:xfrm>
            <a:off x="6450707" y="2411423"/>
            <a:ext cx="2835033" cy="2547654"/>
          </a:xfrm>
          <a:prstGeom prst="roundRect">
            <a:avLst>
              <a:gd name="adj" fmla="val 9938"/>
            </a:avLst>
          </a:prstGeom>
          <a:solidFill>
            <a:srgbClr val="4472C4"/>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Bar</a:t>
            </a:r>
            <a:endParaRPr lang="en-US" kern="0" dirty="0">
              <a:solidFill>
                <a:schemeClr val="accent3">
                  <a:lumMod val="60000"/>
                  <a:lumOff val="40000"/>
                </a:schemeClr>
              </a:solidFill>
              <a:latin typeface="Calibri" panose="020F0502020204030204"/>
            </a:endParaRPr>
          </a:p>
        </p:txBody>
      </p:sp>
      <p:sp>
        <p:nvSpPr>
          <p:cNvPr id="3" name="Rectangle: Rounded Corners 2">
            <a:extLst>
              <a:ext uri="{FF2B5EF4-FFF2-40B4-BE49-F238E27FC236}">
                <a16:creationId xmlns:a16="http://schemas.microsoft.com/office/drawing/2014/main" id="{A6438ADE-7DC7-2BF0-EA02-0158D8D7E449}"/>
              </a:ext>
            </a:extLst>
          </p:cNvPr>
          <p:cNvSpPr/>
          <p:nvPr/>
        </p:nvSpPr>
        <p:spPr>
          <a:xfrm>
            <a:off x="9691068" y="3303553"/>
            <a:ext cx="1786141" cy="981512"/>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Technology </a:t>
            </a:r>
            <a:r>
              <a:rPr lang="da-DK" kern="0" dirty="0">
                <a:solidFill>
                  <a:schemeClr val="accent3">
                    <a:lumMod val="60000"/>
                    <a:lumOff val="40000"/>
                  </a:schemeClr>
                </a:solidFill>
                <a:latin typeface="Calibri" panose="020F0502020204030204"/>
              </a:rPr>
              <a:t>Bar</a:t>
            </a:r>
            <a:endParaRPr lang="en-US" kern="0" dirty="0">
              <a:solidFill>
                <a:schemeClr val="accent3">
                  <a:lumMod val="60000"/>
                  <a:lumOff val="40000"/>
                </a:schemeClr>
              </a:solidFill>
              <a:latin typeface="Calibri" panose="020F0502020204030204"/>
            </a:endParaRPr>
          </a:p>
        </p:txBody>
      </p:sp>
      <p:cxnSp>
        <p:nvCxnSpPr>
          <p:cNvPr id="4" name="Straight Connector 3">
            <a:extLst>
              <a:ext uri="{FF2B5EF4-FFF2-40B4-BE49-F238E27FC236}">
                <a16:creationId xmlns:a16="http://schemas.microsoft.com/office/drawing/2014/main" id="{12501303-53C7-B9B7-47B8-8794390518CA}"/>
              </a:ext>
            </a:extLst>
          </p:cNvPr>
          <p:cNvCxnSpPr>
            <a:cxnSpLocks/>
            <a:stCxn id="7" idx="3"/>
            <a:endCxn id="3" idx="1"/>
          </p:cNvCxnSpPr>
          <p:nvPr/>
        </p:nvCxnSpPr>
        <p:spPr>
          <a:xfrm>
            <a:off x="8537330" y="3794309"/>
            <a:ext cx="1153738" cy="0"/>
          </a:xfrm>
          <a:prstGeom prst="line">
            <a:avLst/>
          </a:prstGeom>
          <a:noFill/>
          <a:ln w="38100" cap="flat" cmpd="sng" algn="ctr">
            <a:solidFill>
              <a:srgbClr val="70AD47"/>
            </a:solidFill>
            <a:prstDash val="solid"/>
            <a:miter lim="800000"/>
            <a:tailEnd type="triangle"/>
          </a:ln>
          <a:effectLst/>
        </p:spPr>
      </p:cxnSp>
      <p:grpSp>
        <p:nvGrpSpPr>
          <p:cNvPr id="5" name="Group 4">
            <a:extLst>
              <a:ext uri="{FF2B5EF4-FFF2-40B4-BE49-F238E27FC236}">
                <a16:creationId xmlns:a16="http://schemas.microsoft.com/office/drawing/2014/main" id="{AA382698-F8EE-7F21-29EE-C84BD4D4CA0A}"/>
              </a:ext>
            </a:extLst>
          </p:cNvPr>
          <p:cNvGrpSpPr/>
          <p:nvPr/>
        </p:nvGrpSpPr>
        <p:grpSpPr>
          <a:xfrm>
            <a:off x="6975580" y="3561518"/>
            <a:ext cx="1561750" cy="465581"/>
            <a:chOff x="5126410" y="3038893"/>
            <a:chExt cx="1561750" cy="465581"/>
          </a:xfrm>
        </p:grpSpPr>
        <p:cxnSp>
          <p:nvCxnSpPr>
            <p:cNvPr id="6" name="Straight Connector 5">
              <a:extLst>
                <a:ext uri="{FF2B5EF4-FFF2-40B4-BE49-F238E27FC236}">
                  <a16:creationId xmlns:a16="http://schemas.microsoft.com/office/drawing/2014/main" id="{6008A15F-9D05-79DA-2FE6-F77226A5AEBE}"/>
                </a:ext>
              </a:extLst>
            </p:cNvPr>
            <p:cNvCxnSpPr>
              <a:cxnSpLocks/>
              <a:endCxn id="7"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63CD9DB2-602B-FEDB-C89B-7E71D3902DA7}"/>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e</a:t>
              </a:r>
            </a:p>
          </p:txBody>
        </p:sp>
        <p:sp>
          <p:nvSpPr>
            <p:cNvPr id="8" name="Oval 7">
              <a:extLst>
                <a:ext uri="{FF2B5EF4-FFF2-40B4-BE49-F238E27FC236}">
                  <a16:creationId xmlns:a16="http://schemas.microsoft.com/office/drawing/2014/main" id="{54E61025-7E1C-7691-11DC-52CCD1AFCFEA}"/>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9" name="Group 8">
            <a:extLst>
              <a:ext uri="{FF2B5EF4-FFF2-40B4-BE49-F238E27FC236}">
                <a16:creationId xmlns:a16="http://schemas.microsoft.com/office/drawing/2014/main" id="{D836BCB4-E7C1-8EAA-A5EF-70269EFB3711}"/>
              </a:ext>
            </a:extLst>
          </p:cNvPr>
          <p:cNvGrpSpPr/>
          <p:nvPr/>
        </p:nvGrpSpPr>
        <p:grpSpPr>
          <a:xfrm>
            <a:off x="6977190" y="4161327"/>
            <a:ext cx="1561750" cy="465581"/>
            <a:chOff x="5126410" y="3038893"/>
            <a:chExt cx="1561750" cy="465581"/>
          </a:xfrm>
        </p:grpSpPr>
        <p:cxnSp>
          <p:nvCxnSpPr>
            <p:cNvPr id="10" name="Straight Connector 9">
              <a:extLst>
                <a:ext uri="{FF2B5EF4-FFF2-40B4-BE49-F238E27FC236}">
                  <a16:creationId xmlns:a16="http://schemas.microsoft.com/office/drawing/2014/main" id="{C1618911-6E7B-CD8B-978E-D6BC7B62392A}"/>
                </a:ext>
              </a:extLst>
            </p:cNvPr>
            <p:cNvCxnSpPr>
              <a:cxnSpLocks/>
              <a:endCxn id="11"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11" name="Rectangle: Rounded Corners 10">
              <a:extLst>
                <a:ext uri="{FF2B5EF4-FFF2-40B4-BE49-F238E27FC236}">
                  <a16:creationId xmlns:a16="http://schemas.microsoft.com/office/drawing/2014/main" id="{57D42EEA-77CB-E81E-E6D9-78E6B25CBFCB}"/>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f</a:t>
              </a:r>
            </a:p>
          </p:txBody>
        </p:sp>
        <p:sp>
          <p:nvSpPr>
            <p:cNvPr id="12" name="Oval 11">
              <a:extLst>
                <a:ext uri="{FF2B5EF4-FFF2-40B4-BE49-F238E27FC236}">
                  <a16:creationId xmlns:a16="http://schemas.microsoft.com/office/drawing/2014/main" id="{B141B35F-CBF0-884C-2CD2-9B5C486E0AA9}"/>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13" name="Group 12">
            <a:extLst>
              <a:ext uri="{FF2B5EF4-FFF2-40B4-BE49-F238E27FC236}">
                <a16:creationId xmlns:a16="http://schemas.microsoft.com/office/drawing/2014/main" id="{BD61EAF7-77FD-8F93-BA2B-7C07C5386060}"/>
              </a:ext>
            </a:extLst>
          </p:cNvPr>
          <p:cNvGrpSpPr/>
          <p:nvPr/>
        </p:nvGrpSpPr>
        <p:grpSpPr>
          <a:xfrm>
            <a:off x="6975580" y="2974292"/>
            <a:ext cx="1561750" cy="465581"/>
            <a:chOff x="5126410" y="3038893"/>
            <a:chExt cx="1561750" cy="465581"/>
          </a:xfrm>
        </p:grpSpPr>
        <p:cxnSp>
          <p:nvCxnSpPr>
            <p:cNvPr id="14" name="Straight Connector 13">
              <a:extLst>
                <a:ext uri="{FF2B5EF4-FFF2-40B4-BE49-F238E27FC236}">
                  <a16:creationId xmlns:a16="http://schemas.microsoft.com/office/drawing/2014/main" id="{F0E3E4FA-74C6-11D9-5188-EFF2EF0D0201}"/>
                </a:ext>
              </a:extLst>
            </p:cNvPr>
            <p:cNvCxnSpPr>
              <a:cxnSpLocks/>
              <a:endCxn id="15"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07CA5CF7-9113-D22F-6784-94D50993A09C}"/>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d </a:t>
              </a:r>
            </a:p>
          </p:txBody>
        </p:sp>
        <p:sp>
          <p:nvSpPr>
            <p:cNvPr id="16" name="Oval 15">
              <a:extLst>
                <a:ext uri="{FF2B5EF4-FFF2-40B4-BE49-F238E27FC236}">
                  <a16:creationId xmlns:a16="http://schemas.microsoft.com/office/drawing/2014/main" id="{F392567D-4601-53D2-6BD3-F3FA0B3731C6}"/>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17" name="Straight Connector 29">
            <a:extLst>
              <a:ext uri="{FF2B5EF4-FFF2-40B4-BE49-F238E27FC236}">
                <a16:creationId xmlns:a16="http://schemas.microsoft.com/office/drawing/2014/main" id="{1704197B-99B4-93F5-D0E8-9BD1A4D3EC9F}"/>
              </a:ext>
            </a:extLst>
          </p:cNvPr>
          <p:cNvCxnSpPr>
            <a:cxnSpLocks/>
            <a:stCxn id="11" idx="3"/>
            <a:endCxn id="3" idx="1"/>
          </p:cNvCxnSpPr>
          <p:nvPr/>
        </p:nvCxnSpPr>
        <p:spPr>
          <a:xfrm flipV="1">
            <a:off x="8538940" y="3794309"/>
            <a:ext cx="1152128" cy="599809"/>
          </a:xfrm>
          <a:prstGeom prst="straightConnector1">
            <a:avLst/>
          </a:prstGeom>
          <a:noFill/>
          <a:ln w="38100" cap="flat" cmpd="sng" algn="ctr">
            <a:solidFill>
              <a:srgbClr val="70AD47"/>
            </a:solidFill>
            <a:prstDash val="solid"/>
            <a:miter lim="800000"/>
            <a:tailEnd type="triangle"/>
          </a:ln>
          <a:effectLst/>
        </p:spPr>
      </p:cxnSp>
      <p:cxnSp>
        <p:nvCxnSpPr>
          <p:cNvPr id="18" name="Straight Connector 29">
            <a:extLst>
              <a:ext uri="{FF2B5EF4-FFF2-40B4-BE49-F238E27FC236}">
                <a16:creationId xmlns:a16="http://schemas.microsoft.com/office/drawing/2014/main" id="{451667BF-556D-DD6D-369C-6D065D48DCA5}"/>
              </a:ext>
            </a:extLst>
          </p:cNvPr>
          <p:cNvCxnSpPr>
            <a:cxnSpLocks/>
            <a:stCxn id="15" idx="3"/>
            <a:endCxn id="3" idx="1"/>
          </p:cNvCxnSpPr>
          <p:nvPr/>
        </p:nvCxnSpPr>
        <p:spPr>
          <a:xfrm>
            <a:off x="8537330" y="3207083"/>
            <a:ext cx="1153738" cy="587226"/>
          </a:xfrm>
          <a:prstGeom prst="straightConnector1">
            <a:avLst/>
          </a:prstGeom>
          <a:noFill/>
          <a:ln w="38100" cap="flat" cmpd="sng" algn="ctr">
            <a:solidFill>
              <a:srgbClr val="70AD47"/>
            </a:solidFill>
            <a:prstDash val="solid"/>
            <a:miter lim="800000"/>
            <a:tailEnd type="triangle"/>
          </a:ln>
          <a:effectLst/>
        </p:spPr>
      </p:cxnSp>
      <p:sp>
        <p:nvSpPr>
          <p:cNvPr id="19" name="Rectangle: Rounded Corners 18">
            <a:extLst>
              <a:ext uri="{FF2B5EF4-FFF2-40B4-BE49-F238E27FC236}">
                <a16:creationId xmlns:a16="http://schemas.microsoft.com/office/drawing/2014/main" id="{47471D30-72FF-EC31-9186-3B15F22D3CC3}"/>
              </a:ext>
            </a:extLst>
          </p:cNvPr>
          <p:cNvSpPr/>
          <p:nvPr/>
        </p:nvSpPr>
        <p:spPr>
          <a:xfrm>
            <a:off x="685074" y="2410498"/>
            <a:ext cx="2835033" cy="2547654"/>
          </a:xfrm>
          <a:prstGeom prst="roundRect">
            <a:avLst>
              <a:gd name="adj" fmla="val 9938"/>
            </a:avLst>
          </a:prstGeom>
          <a:solidFill>
            <a:srgbClr val="4472C4"/>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Foo</a:t>
            </a:r>
            <a:endParaRPr lang="en-US" kern="0" dirty="0">
              <a:solidFill>
                <a:schemeClr val="accent3">
                  <a:lumMod val="60000"/>
                  <a:lumOff val="40000"/>
                </a:schemeClr>
              </a:solidFill>
              <a:latin typeface="Calibri" panose="020F0502020204030204"/>
            </a:endParaRPr>
          </a:p>
        </p:txBody>
      </p:sp>
      <p:sp>
        <p:nvSpPr>
          <p:cNvPr id="20" name="Rectangle: Rounded Corners 19">
            <a:extLst>
              <a:ext uri="{FF2B5EF4-FFF2-40B4-BE49-F238E27FC236}">
                <a16:creationId xmlns:a16="http://schemas.microsoft.com/office/drawing/2014/main" id="{1DB9E8D4-839B-0445-9561-E1A88FCC844E}"/>
              </a:ext>
            </a:extLst>
          </p:cNvPr>
          <p:cNvSpPr/>
          <p:nvPr/>
        </p:nvSpPr>
        <p:spPr>
          <a:xfrm>
            <a:off x="3925435" y="3302628"/>
            <a:ext cx="1786141" cy="981512"/>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Technology </a:t>
            </a:r>
            <a:r>
              <a:rPr lang="da-DK" kern="0" dirty="0" err="1">
                <a:solidFill>
                  <a:schemeClr val="accent3">
                    <a:lumMod val="60000"/>
                    <a:lumOff val="40000"/>
                  </a:schemeClr>
                </a:solidFill>
                <a:latin typeface="Calibri" panose="020F0502020204030204"/>
              </a:rPr>
              <a:t>Foo</a:t>
            </a:r>
            <a:endParaRPr lang="en-US" kern="0" dirty="0">
              <a:solidFill>
                <a:schemeClr val="accent3">
                  <a:lumMod val="60000"/>
                  <a:lumOff val="40000"/>
                </a:schemeClr>
              </a:solidFill>
              <a:latin typeface="Calibri" panose="020F0502020204030204"/>
            </a:endParaRPr>
          </a:p>
        </p:txBody>
      </p:sp>
      <p:cxnSp>
        <p:nvCxnSpPr>
          <p:cNvPr id="21" name="Straight Connector 20">
            <a:extLst>
              <a:ext uri="{FF2B5EF4-FFF2-40B4-BE49-F238E27FC236}">
                <a16:creationId xmlns:a16="http://schemas.microsoft.com/office/drawing/2014/main" id="{E1BCC730-067A-0545-1AF8-DC1CFA6BDAA7}"/>
              </a:ext>
            </a:extLst>
          </p:cNvPr>
          <p:cNvCxnSpPr>
            <a:cxnSpLocks/>
            <a:stCxn id="24" idx="3"/>
            <a:endCxn id="20" idx="1"/>
          </p:cNvCxnSpPr>
          <p:nvPr/>
        </p:nvCxnSpPr>
        <p:spPr>
          <a:xfrm>
            <a:off x="2771697" y="3793384"/>
            <a:ext cx="1153738" cy="0"/>
          </a:xfrm>
          <a:prstGeom prst="line">
            <a:avLst/>
          </a:prstGeom>
          <a:noFill/>
          <a:ln w="38100" cap="flat" cmpd="sng" algn="ctr">
            <a:solidFill>
              <a:srgbClr val="70AD47"/>
            </a:solidFill>
            <a:prstDash val="solid"/>
            <a:miter lim="800000"/>
            <a:tailEnd type="triangle"/>
          </a:ln>
          <a:effectLst/>
        </p:spPr>
      </p:cxnSp>
      <p:grpSp>
        <p:nvGrpSpPr>
          <p:cNvPr id="22" name="Group 21">
            <a:extLst>
              <a:ext uri="{FF2B5EF4-FFF2-40B4-BE49-F238E27FC236}">
                <a16:creationId xmlns:a16="http://schemas.microsoft.com/office/drawing/2014/main" id="{F9BB0CE6-1CED-1329-6C97-525BD3330DB2}"/>
              </a:ext>
            </a:extLst>
          </p:cNvPr>
          <p:cNvGrpSpPr/>
          <p:nvPr/>
        </p:nvGrpSpPr>
        <p:grpSpPr>
          <a:xfrm>
            <a:off x="1209947" y="3560593"/>
            <a:ext cx="1561750" cy="465581"/>
            <a:chOff x="5126410" y="3038893"/>
            <a:chExt cx="1561750" cy="465581"/>
          </a:xfrm>
        </p:grpSpPr>
        <p:cxnSp>
          <p:nvCxnSpPr>
            <p:cNvPr id="23" name="Straight Connector 22">
              <a:extLst>
                <a:ext uri="{FF2B5EF4-FFF2-40B4-BE49-F238E27FC236}">
                  <a16:creationId xmlns:a16="http://schemas.microsoft.com/office/drawing/2014/main" id="{1896A48A-AF1F-7D92-9F3E-44CE1846245E}"/>
                </a:ext>
              </a:extLst>
            </p:cNvPr>
            <p:cNvCxnSpPr>
              <a:cxnSpLocks/>
              <a:endCxn id="24"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24" name="Rectangle: Rounded Corners 23">
              <a:extLst>
                <a:ext uri="{FF2B5EF4-FFF2-40B4-BE49-F238E27FC236}">
                  <a16:creationId xmlns:a16="http://schemas.microsoft.com/office/drawing/2014/main" id="{FA02162A-1661-CB9B-FEB1-3B575BD82800}"/>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b</a:t>
              </a:r>
            </a:p>
          </p:txBody>
        </p:sp>
        <p:sp>
          <p:nvSpPr>
            <p:cNvPr id="25" name="Oval 24">
              <a:extLst>
                <a:ext uri="{FF2B5EF4-FFF2-40B4-BE49-F238E27FC236}">
                  <a16:creationId xmlns:a16="http://schemas.microsoft.com/office/drawing/2014/main" id="{58132E55-5976-30C9-1163-64544DDBFB0E}"/>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26" name="Group 25">
            <a:extLst>
              <a:ext uri="{FF2B5EF4-FFF2-40B4-BE49-F238E27FC236}">
                <a16:creationId xmlns:a16="http://schemas.microsoft.com/office/drawing/2014/main" id="{82CB135F-C70E-9906-1583-32279743699D}"/>
              </a:ext>
            </a:extLst>
          </p:cNvPr>
          <p:cNvGrpSpPr/>
          <p:nvPr/>
        </p:nvGrpSpPr>
        <p:grpSpPr>
          <a:xfrm>
            <a:off x="1211557" y="4160402"/>
            <a:ext cx="1561750" cy="465581"/>
            <a:chOff x="5126410" y="3038893"/>
            <a:chExt cx="1561750" cy="465581"/>
          </a:xfrm>
        </p:grpSpPr>
        <p:cxnSp>
          <p:nvCxnSpPr>
            <p:cNvPr id="27" name="Straight Connector 26">
              <a:extLst>
                <a:ext uri="{FF2B5EF4-FFF2-40B4-BE49-F238E27FC236}">
                  <a16:creationId xmlns:a16="http://schemas.microsoft.com/office/drawing/2014/main" id="{F78F3592-445D-1A4C-960D-C6AEC05EB6FD}"/>
                </a:ext>
              </a:extLst>
            </p:cNvPr>
            <p:cNvCxnSpPr>
              <a:cxnSpLocks/>
              <a:endCxn id="28"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28" name="Rectangle: Rounded Corners 27">
              <a:extLst>
                <a:ext uri="{FF2B5EF4-FFF2-40B4-BE49-F238E27FC236}">
                  <a16:creationId xmlns:a16="http://schemas.microsoft.com/office/drawing/2014/main" id="{9FCF1363-95AB-C1D2-FC74-EC4ECA27E314}"/>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c</a:t>
              </a:r>
            </a:p>
          </p:txBody>
        </p:sp>
        <p:sp>
          <p:nvSpPr>
            <p:cNvPr id="29" name="Oval 28">
              <a:extLst>
                <a:ext uri="{FF2B5EF4-FFF2-40B4-BE49-F238E27FC236}">
                  <a16:creationId xmlns:a16="http://schemas.microsoft.com/office/drawing/2014/main" id="{47B8D49B-5812-7D04-FE10-6801D9190F51}"/>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30" name="Group 29">
            <a:extLst>
              <a:ext uri="{FF2B5EF4-FFF2-40B4-BE49-F238E27FC236}">
                <a16:creationId xmlns:a16="http://schemas.microsoft.com/office/drawing/2014/main" id="{2C6CCA6E-61A4-FDE1-EA11-64ED01422A1D}"/>
              </a:ext>
            </a:extLst>
          </p:cNvPr>
          <p:cNvGrpSpPr/>
          <p:nvPr/>
        </p:nvGrpSpPr>
        <p:grpSpPr>
          <a:xfrm>
            <a:off x="1209947" y="2973367"/>
            <a:ext cx="1561750" cy="465581"/>
            <a:chOff x="5126410" y="3038893"/>
            <a:chExt cx="1561750" cy="465581"/>
          </a:xfrm>
        </p:grpSpPr>
        <p:cxnSp>
          <p:nvCxnSpPr>
            <p:cNvPr id="31" name="Straight Connector 30">
              <a:extLst>
                <a:ext uri="{FF2B5EF4-FFF2-40B4-BE49-F238E27FC236}">
                  <a16:creationId xmlns:a16="http://schemas.microsoft.com/office/drawing/2014/main" id="{BDC0774E-AF0C-CFEC-C59D-C2F33CE9D10F}"/>
                </a:ext>
              </a:extLst>
            </p:cNvPr>
            <p:cNvCxnSpPr>
              <a:cxnSpLocks/>
              <a:endCxn id="32"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32" name="Rectangle: Rounded Corners 31">
              <a:extLst>
                <a:ext uri="{FF2B5EF4-FFF2-40B4-BE49-F238E27FC236}">
                  <a16:creationId xmlns:a16="http://schemas.microsoft.com/office/drawing/2014/main" id="{96812763-9663-1B10-28E7-079447C1DF7D}"/>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a </a:t>
              </a:r>
            </a:p>
          </p:txBody>
        </p:sp>
        <p:sp>
          <p:nvSpPr>
            <p:cNvPr id="33" name="Oval 32">
              <a:extLst>
                <a:ext uri="{FF2B5EF4-FFF2-40B4-BE49-F238E27FC236}">
                  <a16:creationId xmlns:a16="http://schemas.microsoft.com/office/drawing/2014/main" id="{DB256765-D9E6-FE23-7C17-EA5D5AC2879B}"/>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34" name="Straight Connector 29">
            <a:extLst>
              <a:ext uri="{FF2B5EF4-FFF2-40B4-BE49-F238E27FC236}">
                <a16:creationId xmlns:a16="http://schemas.microsoft.com/office/drawing/2014/main" id="{549B9D75-87EF-8D79-3839-53597A46ECF3}"/>
              </a:ext>
            </a:extLst>
          </p:cNvPr>
          <p:cNvCxnSpPr>
            <a:cxnSpLocks/>
            <a:stCxn id="28" idx="3"/>
            <a:endCxn id="20" idx="1"/>
          </p:cNvCxnSpPr>
          <p:nvPr/>
        </p:nvCxnSpPr>
        <p:spPr>
          <a:xfrm flipV="1">
            <a:off x="2773307" y="3793384"/>
            <a:ext cx="1152128" cy="599809"/>
          </a:xfrm>
          <a:prstGeom prst="straightConnector1">
            <a:avLst/>
          </a:prstGeom>
          <a:noFill/>
          <a:ln w="38100" cap="flat" cmpd="sng" algn="ctr">
            <a:solidFill>
              <a:srgbClr val="70AD47"/>
            </a:solidFill>
            <a:prstDash val="solid"/>
            <a:miter lim="800000"/>
            <a:tailEnd type="triangle"/>
          </a:ln>
          <a:effectLst/>
        </p:spPr>
      </p:cxnSp>
      <p:cxnSp>
        <p:nvCxnSpPr>
          <p:cNvPr id="35" name="Straight Connector 29">
            <a:extLst>
              <a:ext uri="{FF2B5EF4-FFF2-40B4-BE49-F238E27FC236}">
                <a16:creationId xmlns:a16="http://schemas.microsoft.com/office/drawing/2014/main" id="{59B44521-267B-7C67-AD70-8E8DFCFAB1BA}"/>
              </a:ext>
            </a:extLst>
          </p:cNvPr>
          <p:cNvCxnSpPr>
            <a:cxnSpLocks/>
            <a:stCxn id="32" idx="3"/>
            <a:endCxn id="20" idx="1"/>
          </p:cNvCxnSpPr>
          <p:nvPr/>
        </p:nvCxnSpPr>
        <p:spPr>
          <a:xfrm>
            <a:off x="2771697" y="3206158"/>
            <a:ext cx="1153738" cy="587226"/>
          </a:xfrm>
          <a:prstGeom prst="straightConnector1">
            <a:avLst/>
          </a:prstGeom>
          <a:noFill/>
          <a:ln w="38100" cap="flat" cmpd="sng" algn="ctr">
            <a:solidFill>
              <a:srgbClr val="70AD47"/>
            </a:solidFill>
            <a:prstDash val="solid"/>
            <a:miter lim="800000"/>
            <a:tailEnd type="triangle"/>
          </a:ln>
          <a:effectLst/>
        </p:spPr>
      </p:cxnSp>
      <p:sp>
        <p:nvSpPr>
          <p:cNvPr id="36" name="TextBox 35">
            <a:extLst>
              <a:ext uri="{FF2B5EF4-FFF2-40B4-BE49-F238E27FC236}">
                <a16:creationId xmlns:a16="http://schemas.microsoft.com/office/drawing/2014/main" id="{D007E290-63DB-2897-8465-3E2FD50FE86D}"/>
              </a:ext>
            </a:extLst>
          </p:cNvPr>
          <p:cNvSpPr txBox="1"/>
          <p:nvPr/>
        </p:nvSpPr>
        <p:spPr>
          <a:xfrm>
            <a:off x="3789181" y="512687"/>
            <a:ext cx="4613638" cy="646331"/>
          </a:xfrm>
          <a:prstGeom prst="rect">
            <a:avLst/>
          </a:prstGeom>
          <a:noFill/>
        </p:spPr>
        <p:txBody>
          <a:bodyPr wrap="square" rtlCol="0">
            <a:spAutoFit/>
          </a:bodyPr>
          <a:lstStyle/>
          <a:p>
            <a:pPr algn="ctr"/>
            <a:r>
              <a:rPr lang="en-US" sz="3600" dirty="0"/>
              <a:t>Providers</a:t>
            </a:r>
          </a:p>
        </p:txBody>
      </p:sp>
      <p:sp>
        <p:nvSpPr>
          <p:cNvPr id="38" name="TextBox 37">
            <a:extLst>
              <a:ext uri="{FF2B5EF4-FFF2-40B4-BE49-F238E27FC236}">
                <a16:creationId xmlns:a16="http://schemas.microsoft.com/office/drawing/2014/main" id="{A5D1DD21-D0BB-CAD4-CAD0-55F508E7AF5F}"/>
              </a:ext>
            </a:extLst>
          </p:cNvPr>
          <p:cNvSpPr txBox="1"/>
          <p:nvPr/>
        </p:nvSpPr>
        <p:spPr>
          <a:xfrm>
            <a:off x="3189740" y="1213435"/>
            <a:ext cx="6096000" cy="400110"/>
          </a:xfrm>
          <a:prstGeom prst="rect">
            <a:avLst/>
          </a:prstGeom>
          <a:noFill/>
        </p:spPr>
        <p:txBody>
          <a:bodyPr wrap="square">
            <a:spAutoFit/>
          </a:bodyPr>
          <a:lstStyle/>
          <a:p>
            <a:pPr algn="ctr"/>
            <a:r>
              <a:rPr lang="en-US" sz="2000" kern="0" dirty="0" err="1">
                <a:latin typeface="Calibri" panose="020F0502020204030204"/>
              </a:rPr>
              <a:t>DHI.Services.</a:t>
            </a:r>
            <a:r>
              <a:rPr lang="en-US" sz="2000" b="1" kern="0" dirty="0" err="1">
                <a:latin typeface="Calibri" panose="020F0502020204030204"/>
              </a:rPr>
              <a:t>Provider</a:t>
            </a:r>
            <a:r>
              <a:rPr lang="en-US" sz="2000" kern="0" dirty="0">
                <a:latin typeface="Calibri" panose="020F0502020204030204"/>
              </a:rPr>
              <a:t>.&lt;</a:t>
            </a:r>
            <a:r>
              <a:rPr lang="en-US" sz="2000" i="1" kern="0" dirty="0">
                <a:latin typeface="Calibri" panose="020F0502020204030204"/>
              </a:rPr>
              <a:t>Technology</a:t>
            </a:r>
            <a:r>
              <a:rPr lang="en-US" sz="2000" kern="0" dirty="0">
                <a:latin typeface="Calibri" panose="020F0502020204030204"/>
              </a:rPr>
              <a:t>&gt;</a:t>
            </a:r>
            <a:endParaRPr lang="en-US" sz="2000" dirty="0"/>
          </a:p>
        </p:txBody>
      </p:sp>
    </p:spTree>
    <p:extLst>
      <p:ext uri="{BB962C8B-B14F-4D97-AF65-F5344CB8AC3E}">
        <p14:creationId xmlns:p14="http://schemas.microsoft.com/office/powerpoint/2010/main" val="288285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71C8CC-7F3E-73E5-91D0-C31999F5FCFA}"/>
              </a:ext>
            </a:extLst>
          </p:cNvPr>
          <p:cNvSpPr/>
          <p:nvPr/>
        </p:nvSpPr>
        <p:spPr>
          <a:xfrm>
            <a:off x="3951106" y="1411298"/>
            <a:ext cx="4308838" cy="3827452"/>
          </a:xfrm>
          <a:prstGeom prst="roundRect">
            <a:avLst>
              <a:gd name="adj" fmla="val 9938"/>
            </a:avLst>
          </a:prstGeom>
          <a:solidFill>
            <a:srgbClr val="4472C4"/>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MIKECore</a:t>
            </a:r>
            <a:endParaRPr lang="en-US" kern="0" dirty="0">
              <a:solidFill>
                <a:schemeClr val="accent3">
                  <a:lumMod val="60000"/>
                  <a:lumOff val="40000"/>
                </a:schemeClr>
              </a:solidFill>
              <a:latin typeface="Calibri" panose="020F0502020204030204"/>
            </a:endParaRPr>
          </a:p>
        </p:txBody>
      </p:sp>
      <p:sp>
        <p:nvSpPr>
          <p:cNvPr id="3" name="Rectangle: Rounded Corners 2">
            <a:extLst>
              <a:ext uri="{FF2B5EF4-FFF2-40B4-BE49-F238E27FC236}">
                <a16:creationId xmlns:a16="http://schemas.microsoft.com/office/drawing/2014/main" id="{A6438ADE-7DC7-2BF0-EA02-0158D8D7E449}"/>
              </a:ext>
            </a:extLst>
          </p:cNvPr>
          <p:cNvSpPr/>
          <p:nvPr/>
        </p:nvSpPr>
        <p:spPr>
          <a:xfrm>
            <a:off x="9369590" y="2841640"/>
            <a:ext cx="1786141" cy="981512"/>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MIKE Core</a:t>
            </a:r>
            <a:endParaRPr lang="en-US" kern="0" dirty="0">
              <a:solidFill>
                <a:schemeClr val="accent3">
                  <a:lumMod val="60000"/>
                  <a:lumOff val="40000"/>
                </a:schemeClr>
              </a:solidFill>
              <a:latin typeface="Calibri" panose="020F0502020204030204"/>
            </a:endParaRPr>
          </a:p>
        </p:txBody>
      </p:sp>
      <p:cxnSp>
        <p:nvCxnSpPr>
          <p:cNvPr id="4" name="Straight Connector 3">
            <a:extLst>
              <a:ext uri="{FF2B5EF4-FFF2-40B4-BE49-F238E27FC236}">
                <a16:creationId xmlns:a16="http://schemas.microsoft.com/office/drawing/2014/main" id="{12501303-53C7-B9B7-47B8-8794390518CA}"/>
              </a:ext>
            </a:extLst>
          </p:cNvPr>
          <p:cNvCxnSpPr>
            <a:cxnSpLocks/>
            <a:stCxn id="2" idx="3"/>
            <a:endCxn id="3" idx="1"/>
          </p:cNvCxnSpPr>
          <p:nvPr/>
        </p:nvCxnSpPr>
        <p:spPr>
          <a:xfrm>
            <a:off x="8259944" y="3325024"/>
            <a:ext cx="1109646" cy="7372"/>
          </a:xfrm>
          <a:prstGeom prst="line">
            <a:avLst/>
          </a:prstGeom>
          <a:noFill/>
          <a:ln w="38100" cap="flat" cmpd="sng" algn="ctr">
            <a:solidFill>
              <a:srgbClr val="70AD47"/>
            </a:solidFill>
            <a:prstDash val="solid"/>
            <a:miter lim="800000"/>
            <a:tailEnd type="triangle"/>
          </a:ln>
          <a:effectLst/>
        </p:spPr>
      </p:cxnSp>
      <p:grpSp>
        <p:nvGrpSpPr>
          <p:cNvPr id="56" name="Group 55">
            <a:extLst>
              <a:ext uri="{FF2B5EF4-FFF2-40B4-BE49-F238E27FC236}">
                <a16:creationId xmlns:a16="http://schemas.microsoft.com/office/drawing/2014/main" id="{700637D9-3298-B55A-DC38-F552D24727D9}"/>
              </a:ext>
            </a:extLst>
          </p:cNvPr>
          <p:cNvGrpSpPr/>
          <p:nvPr/>
        </p:nvGrpSpPr>
        <p:grpSpPr>
          <a:xfrm>
            <a:off x="4322059" y="2561393"/>
            <a:ext cx="3394960" cy="465581"/>
            <a:chOff x="3901190" y="2809043"/>
            <a:chExt cx="3394960" cy="465581"/>
          </a:xfrm>
        </p:grpSpPr>
        <p:cxnSp>
          <p:nvCxnSpPr>
            <p:cNvPr id="6" name="Straight Connector 5">
              <a:extLst>
                <a:ext uri="{FF2B5EF4-FFF2-40B4-BE49-F238E27FC236}">
                  <a16:creationId xmlns:a16="http://schemas.microsoft.com/office/drawing/2014/main" id="{6008A15F-9D05-79DA-2FE6-F77226A5AEBE}"/>
                </a:ext>
              </a:extLst>
            </p:cNvPr>
            <p:cNvCxnSpPr>
              <a:cxnSpLocks/>
              <a:endCxn id="7" idx="1"/>
            </p:cNvCxnSpPr>
            <p:nvPr/>
          </p:nvCxnSpPr>
          <p:spPr>
            <a:xfrm>
              <a:off x="4103925" y="3041833"/>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63CD9DB2-602B-FEDB-C89B-7E71D3902DA7}"/>
                </a:ext>
              </a:extLst>
            </p:cNvPr>
            <p:cNvSpPr/>
            <p:nvPr/>
          </p:nvSpPr>
          <p:spPr>
            <a:xfrm>
              <a:off x="4389151" y="2809043"/>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Dfs2TimeSeriesRepository</a:t>
              </a:r>
            </a:p>
          </p:txBody>
        </p:sp>
        <p:sp>
          <p:nvSpPr>
            <p:cNvPr id="8" name="Oval 7">
              <a:extLst>
                <a:ext uri="{FF2B5EF4-FFF2-40B4-BE49-F238E27FC236}">
                  <a16:creationId xmlns:a16="http://schemas.microsoft.com/office/drawing/2014/main" id="{54E61025-7E1C-7691-11DC-52CCD1AFCFEA}"/>
                </a:ext>
              </a:extLst>
            </p:cNvPr>
            <p:cNvSpPr/>
            <p:nvPr/>
          </p:nvSpPr>
          <p:spPr>
            <a:xfrm>
              <a:off x="3901190" y="293277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55" name="Group 54">
            <a:extLst>
              <a:ext uri="{FF2B5EF4-FFF2-40B4-BE49-F238E27FC236}">
                <a16:creationId xmlns:a16="http://schemas.microsoft.com/office/drawing/2014/main" id="{3BCD5105-0F69-5235-FE3C-1E61E1C02A97}"/>
              </a:ext>
            </a:extLst>
          </p:cNvPr>
          <p:cNvGrpSpPr/>
          <p:nvPr/>
        </p:nvGrpSpPr>
        <p:grpSpPr>
          <a:xfrm>
            <a:off x="4322059" y="3823152"/>
            <a:ext cx="3394960" cy="465581"/>
            <a:chOff x="3902800" y="3408852"/>
            <a:chExt cx="3394960" cy="465581"/>
          </a:xfrm>
        </p:grpSpPr>
        <p:cxnSp>
          <p:nvCxnSpPr>
            <p:cNvPr id="10" name="Straight Connector 9">
              <a:extLst>
                <a:ext uri="{FF2B5EF4-FFF2-40B4-BE49-F238E27FC236}">
                  <a16:creationId xmlns:a16="http://schemas.microsoft.com/office/drawing/2014/main" id="{C1618911-6E7B-CD8B-978E-D6BC7B62392A}"/>
                </a:ext>
              </a:extLst>
            </p:cNvPr>
            <p:cNvCxnSpPr>
              <a:cxnSpLocks/>
              <a:endCxn id="11" idx="1"/>
            </p:cNvCxnSpPr>
            <p:nvPr/>
          </p:nvCxnSpPr>
          <p:spPr>
            <a:xfrm>
              <a:off x="4105535" y="3641642"/>
              <a:ext cx="285226" cy="1"/>
            </a:xfrm>
            <a:prstGeom prst="line">
              <a:avLst/>
            </a:prstGeom>
            <a:noFill/>
            <a:ln w="38100" cap="flat" cmpd="sng" algn="ctr">
              <a:solidFill>
                <a:srgbClr val="70AD47"/>
              </a:solidFill>
              <a:prstDash val="solid"/>
              <a:miter lim="800000"/>
            </a:ln>
            <a:effectLst/>
          </p:spPr>
        </p:cxnSp>
        <p:sp>
          <p:nvSpPr>
            <p:cNvPr id="11" name="Rectangle: Rounded Corners 10">
              <a:extLst>
                <a:ext uri="{FF2B5EF4-FFF2-40B4-BE49-F238E27FC236}">
                  <a16:creationId xmlns:a16="http://schemas.microsoft.com/office/drawing/2014/main" id="{57D42EEA-77CB-E81E-E6D9-78E6B25CBFCB}"/>
                </a:ext>
              </a:extLst>
            </p:cNvPr>
            <p:cNvSpPr/>
            <p:nvPr/>
          </p:nvSpPr>
          <p:spPr>
            <a:xfrm>
              <a:off x="4390761" y="3408852"/>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DfsuFeatureRepository</a:t>
              </a:r>
              <a:endParaRPr lang="en-US" kern="0" dirty="0">
                <a:solidFill>
                  <a:prstClr val="white"/>
                </a:solidFill>
                <a:latin typeface="Calibri" panose="020F0502020204030204"/>
              </a:endParaRPr>
            </a:p>
          </p:txBody>
        </p:sp>
        <p:sp>
          <p:nvSpPr>
            <p:cNvPr id="12" name="Oval 11">
              <a:extLst>
                <a:ext uri="{FF2B5EF4-FFF2-40B4-BE49-F238E27FC236}">
                  <a16:creationId xmlns:a16="http://schemas.microsoft.com/office/drawing/2014/main" id="{B141B35F-CBF0-884C-2CD2-9B5C486E0AA9}"/>
                </a:ext>
              </a:extLst>
            </p:cNvPr>
            <p:cNvSpPr/>
            <p:nvPr/>
          </p:nvSpPr>
          <p:spPr>
            <a:xfrm>
              <a:off x="3902800" y="3532584"/>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14" name="Straight Connector 13">
            <a:extLst>
              <a:ext uri="{FF2B5EF4-FFF2-40B4-BE49-F238E27FC236}">
                <a16:creationId xmlns:a16="http://schemas.microsoft.com/office/drawing/2014/main" id="{F0E3E4FA-74C6-11D9-5188-EFF2EF0D0201}"/>
              </a:ext>
            </a:extLst>
          </p:cNvPr>
          <p:cNvCxnSpPr>
            <a:cxnSpLocks/>
            <a:endCxn id="15" idx="1"/>
          </p:cNvCxnSpPr>
          <p:nvPr/>
        </p:nvCxnSpPr>
        <p:spPr>
          <a:xfrm>
            <a:off x="4524794" y="2206957"/>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07CA5CF7-9113-D22F-6784-94D50993A09C}"/>
              </a:ext>
            </a:extLst>
          </p:cNvPr>
          <p:cNvSpPr/>
          <p:nvPr/>
        </p:nvSpPr>
        <p:spPr>
          <a:xfrm>
            <a:off x="4810020" y="1974167"/>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Dfs0TimeSeriesRepository </a:t>
            </a:r>
          </a:p>
        </p:txBody>
      </p:sp>
      <p:sp>
        <p:nvSpPr>
          <p:cNvPr id="16" name="Oval 15">
            <a:extLst>
              <a:ext uri="{FF2B5EF4-FFF2-40B4-BE49-F238E27FC236}">
                <a16:creationId xmlns:a16="http://schemas.microsoft.com/office/drawing/2014/main" id="{F392567D-4601-53D2-6BD3-F3FA0B3731C6}"/>
              </a:ext>
            </a:extLst>
          </p:cNvPr>
          <p:cNvSpPr/>
          <p:nvPr/>
        </p:nvSpPr>
        <p:spPr>
          <a:xfrm>
            <a:off x="4322059" y="2097899"/>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6" name="TextBox 35">
            <a:extLst>
              <a:ext uri="{FF2B5EF4-FFF2-40B4-BE49-F238E27FC236}">
                <a16:creationId xmlns:a16="http://schemas.microsoft.com/office/drawing/2014/main" id="{D007E290-63DB-2897-8465-3E2FD50FE86D}"/>
              </a:ext>
            </a:extLst>
          </p:cNvPr>
          <p:cNvSpPr txBox="1"/>
          <p:nvPr/>
        </p:nvSpPr>
        <p:spPr>
          <a:xfrm>
            <a:off x="3789181" y="274562"/>
            <a:ext cx="4613638" cy="646331"/>
          </a:xfrm>
          <a:prstGeom prst="rect">
            <a:avLst/>
          </a:prstGeom>
          <a:noFill/>
        </p:spPr>
        <p:txBody>
          <a:bodyPr wrap="square" rtlCol="0">
            <a:spAutoFit/>
          </a:bodyPr>
          <a:lstStyle/>
          <a:p>
            <a:pPr algn="ctr"/>
            <a:r>
              <a:rPr lang="en-US" sz="3600" dirty="0"/>
              <a:t>MIKE Core Provider</a:t>
            </a:r>
          </a:p>
        </p:txBody>
      </p:sp>
      <p:grpSp>
        <p:nvGrpSpPr>
          <p:cNvPr id="53" name="Group 52">
            <a:extLst>
              <a:ext uri="{FF2B5EF4-FFF2-40B4-BE49-F238E27FC236}">
                <a16:creationId xmlns:a16="http://schemas.microsoft.com/office/drawing/2014/main" id="{0F83D4D5-10DC-3E68-4411-4F327E5E5EC3}"/>
              </a:ext>
            </a:extLst>
          </p:cNvPr>
          <p:cNvGrpSpPr/>
          <p:nvPr/>
        </p:nvGrpSpPr>
        <p:grpSpPr>
          <a:xfrm>
            <a:off x="4322059" y="3176815"/>
            <a:ext cx="3394960" cy="465581"/>
            <a:chOff x="3818280" y="4610705"/>
            <a:chExt cx="3394960" cy="465581"/>
          </a:xfrm>
        </p:grpSpPr>
        <p:cxnSp>
          <p:nvCxnSpPr>
            <p:cNvPr id="46" name="Straight Connector 45">
              <a:extLst>
                <a:ext uri="{FF2B5EF4-FFF2-40B4-BE49-F238E27FC236}">
                  <a16:creationId xmlns:a16="http://schemas.microsoft.com/office/drawing/2014/main" id="{05638019-2780-0982-C9F0-9EC8182FE699}"/>
                </a:ext>
              </a:extLst>
            </p:cNvPr>
            <p:cNvCxnSpPr>
              <a:cxnSpLocks/>
              <a:endCxn id="47" idx="1"/>
            </p:cNvCxnSpPr>
            <p:nvPr/>
          </p:nvCxnSpPr>
          <p:spPr>
            <a:xfrm>
              <a:off x="4021015" y="4843495"/>
              <a:ext cx="285226" cy="1"/>
            </a:xfrm>
            <a:prstGeom prst="line">
              <a:avLst/>
            </a:prstGeom>
            <a:noFill/>
            <a:ln w="38100" cap="flat" cmpd="sng" algn="ctr">
              <a:solidFill>
                <a:srgbClr val="70AD47"/>
              </a:solidFill>
              <a:prstDash val="solid"/>
              <a:miter lim="800000"/>
            </a:ln>
            <a:effectLst/>
          </p:spPr>
        </p:cxnSp>
        <p:sp>
          <p:nvSpPr>
            <p:cNvPr id="47" name="Rectangle: Rounded Corners 46">
              <a:extLst>
                <a:ext uri="{FF2B5EF4-FFF2-40B4-BE49-F238E27FC236}">
                  <a16:creationId xmlns:a16="http://schemas.microsoft.com/office/drawing/2014/main" id="{1C7918D2-85B9-E406-CA93-60E77007B609}"/>
                </a:ext>
              </a:extLst>
            </p:cNvPr>
            <p:cNvSpPr/>
            <p:nvPr/>
          </p:nvSpPr>
          <p:spPr>
            <a:xfrm>
              <a:off x="4306241" y="4610705"/>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DfsuTimeSeriesRepository</a:t>
              </a:r>
              <a:endParaRPr lang="en-US" kern="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2BE8B509-3E72-BDE5-CDB4-F764FC0253F3}"/>
                </a:ext>
              </a:extLst>
            </p:cNvPr>
            <p:cNvSpPr/>
            <p:nvPr/>
          </p:nvSpPr>
          <p:spPr>
            <a:xfrm>
              <a:off x="3818280" y="473443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54" name="Group 53">
            <a:extLst>
              <a:ext uri="{FF2B5EF4-FFF2-40B4-BE49-F238E27FC236}">
                <a16:creationId xmlns:a16="http://schemas.microsoft.com/office/drawing/2014/main" id="{CBC7C667-7B10-8EBA-2537-2E1D24CD744D}"/>
              </a:ext>
            </a:extLst>
          </p:cNvPr>
          <p:cNvGrpSpPr/>
          <p:nvPr/>
        </p:nvGrpSpPr>
        <p:grpSpPr>
          <a:xfrm>
            <a:off x="4322059" y="4460712"/>
            <a:ext cx="3394960" cy="465581"/>
            <a:chOff x="7759865" y="4605975"/>
            <a:chExt cx="3394960" cy="465581"/>
          </a:xfrm>
        </p:grpSpPr>
        <p:cxnSp>
          <p:nvCxnSpPr>
            <p:cNvPr id="49" name="Straight Connector 48">
              <a:extLst>
                <a:ext uri="{FF2B5EF4-FFF2-40B4-BE49-F238E27FC236}">
                  <a16:creationId xmlns:a16="http://schemas.microsoft.com/office/drawing/2014/main" id="{7624EB89-295E-6E6E-B1BE-30D232291EC4}"/>
                </a:ext>
              </a:extLst>
            </p:cNvPr>
            <p:cNvCxnSpPr>
              <a:cxnSpLocks/>
              <a:endCxn id="50" idx="1"/>
            </p:cNvCxnSpPr>
            <p:nvPr/>
          </p:nvCxnSpPr>
          <p:spPr>
            <a:xfrm>
              <a:off x="7962600" y="4838765"/>
              <a:ext cx="285226" cy="1"/>
            </a:xfrm>
            <a:prstGeom prst="line">
              <a:avLst/>
            </a:prstGeom>
            <a:noFill/>
            <a:ln w="38100" cap="flat" cmpd="sng" algn="ctr">
              <a:solidFill>
                <a:srgbClr val="70AD47"/>
              </a:solidFill>
              <a:prstDash val="solid"/>
              <a:miter lim="800000"/>
            </a:ln>
            <a:effectLst/>
          </p:spPr>
        </p:cxnSp>
        <p:sp>
          <p:nvSpPr>
            <p:cNvPr id="50" name="Rectangle: Rounded Corners 49">
              <a:extLst>
                <a:ext uri="{FF2B5EF4-FFF2-40B4-BE49-F238E27FC236}">
                  <a16:creationId xmlns:a16="http://schemas.microsoft.com/office/drawing/2014/main" id="{1926527E-7B7A-5032-8A2F-59724033E108}"/>
                </a:ext>
              </a:extLst>
            </p:cNvPr>
            <p:cNvSpPr/>
            <p:nvPr/>
          </p:nvSpPr>
          <p:spPr>
            <a:xfrm>
              <a:off x="8247826" y="4605975"/>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DfsuMapSource</a:t>
              </a:r>
              <a:endParaRPr lang="en-US" kern="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9BBDA25A-2250-B566-232C-C6041383052E}"/>
                </a:ext>
              </a:extLst>
            </p:cNvPr>
            <p:cNvSpPr/>
            <p:nvPr/>
          </p:nvSpPr>
          <p:spPr>
            <a:xfrm>
              <a:off x="7759865" y="472970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69" name="Group 68">
            <a:extLst>
              <a:ext uri="{FF2B5EF4-FFF2-40B4-BE49-F238E27FC236}">
                <a16:creationId xmlns:a16="http://schemas.microsoft.com/office/drawing/2014/main" id="{3703677C-98F9-9659-5F91-CFF150D0EF0C}"/>
              </a:ext>
            </a:extLst>
          </p:cNvPr>
          <p:cNvGrpSpPr/>
          <p:nvPr/>
        </p:nvGrpSpPr>
        <p:grpSpPr>
          <a:xfrm>
            <a:off x="664727" y="2499356"/>
            <a:ext cx="2655356" cy="527618"/>
            <a:chOff x="2654127" y="4481061"/>
            <a:chExt cx="2655356" cy="527618"/>
          </a:xfrm>
        </p:grpSpPr>
        <p:sp>
          <p:nvSpPr>
            <p:cNvPr id="66" name="Rectangle: Rounded Corners 65">
              <a:extLst>
                <a:ext uri="{FF2B5EF4-FFF2-40B4-BE49-F238E27FC236}">
                  <a16:creationId xmlns:a16="http://schemas.microsoft.com/office/drawing/2014/main" id="{5BCCAE83-3145-7C15-C01F-C1A7D5E26D71}"/>
                </a:ext>
              </a:extLst>
            </p:cNvPr>
            <p:cNvSpPr/>
            <p:nvPr/>
          </p:nvSpPr>
          <p:spPr>
            <a:xfrm>
              <a:off x="2654127" y="4481061"/>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TimeSeriesService</a:t>
              </a:r>
              <a:endParaRPr lang="en-US" kern="0" dirty="0">
                <a:solidFill>
                  <a:prstClr val="white"/>
                </a:solidFill>
                <a:latin typeface="Calibri" panose="020F0502020204030204"/>
              </a:endParaRPr>
            </a:p>
          </p:txBody>
        </p:sp>
        <p:cxnSp>
          <p:nvCxnSpPr>
            <p:cNvPr id="67" name="Straight Connector 66">
              <a:extLst>
                <a:ext uri="{FF2B5EF4-FFF2-40B4-BE49-F238E27FC236}">
                  <a16:creationId xmlns:a16="http://schemas.microsoft.com/office/drawing/2014/main" id="{30D82718-3795-2487-CD5B-0136CA919241}"/>
                </a:ext>
              </a:extLst>
            </p:cNvPr>
            <p:cNvCxnSpPr>
              <a:cxnSpLocks/>
              <a:stCxn id="66" idx="3"/>
            </p:cNvCxnSpPr>
            <p:nvPr/>
          </p:nvCxnSpPr>
          <p:spPr>
            <a:xfrm>
              <a:off x="4692807" y="4744870"/>
              <a:ext cx="317384" cy="0"/>
            </a:xfrm>
            <a:prstGeom prst="line">
              <a:avLst/>
            </a:prstGeom>
            <a:noFill/>
            <a:ln w="38100" cap="flat" cmpd="sng" algn="ctr">
              <a:solidFill>
                <a:srgbClr val="4472C4"/>
              </a:solidFill>
              <a:prstDash val="solid"/>
              <a:miter lim="800000"/>
            </a:ln>
            <a:effectLst/>
          </p:spPr>
        </p:cxnSp>
        <p:sp>
          <p:nvSpPr>
            <p:cNvPr id="68" name="Arc 67">
              <a:extLst>
                <a:ext uri="{FF2B5EF4-FFF2-40B4-BE49-F238E27FC236}">
                  <a16:creationId xmlns:a16="http://schemas.microsoft.com/office/drawing/2014/main" id="{DECD7060-D9E0-23C9-F3A0-9CA27C1158DF}"/>
                </a:ext>
              </a:extLst>
            </p:cNvPr>
            <p:cNvSpPr/>
            <p:nvPr/>
          </p:nvSpPr>
          <p:spPr>
            <a:xfrm rot="10800000">
              <a:off x="5015869" y="459231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73" name="Straight Arrow Connector 16">
            <a:extLst>
              <a:ext uri="{FF2B5EF4-FFF2-40B4-BE49-F238E27FC236}">
                <a16:creationId xmlns:a16="http://schemas.microsoft.com/office/drawing/2014/main" id="{95491885-0D0D-7E3A-D44E-5D12DC048B74}"/>
              </a:ext>
            </a:extLst>
          </p:cNvPr>
          <p:cNvCxnSpPr>
            <a:cxnSpLocks/>
            <a:stCxn id="68" idx="1"/>
          </p:cNvCxnSpPr>
          <p:nvPr/>
        </p:nvCxnSpPr>
        <p:spPr>
          <a:xfrm flipV="1">
            <a:off x="3173276" y="2239755"/>
            <a:ext cx="1102946" cy="531291"/>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6">
            <a:extLst>
              <a:ext uri="{FF2B5EF4-FFF2-40B4-BE49-F238E27FC236}">
                <a16:creationId xmlns:a16="http://schemas.microsoft.com/office/drawing/2014/main" id="{448F978D-977A-07A6-B994-19226C4E9FDD}"/>
              </a:ext>
            </a:extLst>
          </p:cNvPr>
          <p:cNvCxnSpPr>
            <a:cxnSpLocks/>
          </p:cNvCxnSpPr>
          <p:nvPr/>
        </p:nvCxnSpPr>
        <p:spPr>
          <a:xfrm>
            <a:off x="3173275" y="2794182"/>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16">
            <a:extLst>
              <a:ext uri="{FF2B5EF4-FFF2-40B4-BE49-F238E27FC236}">
                <a16:creationId xmlns:a16="http://schemas.microsoft.com/office/drawing/2014/main" id="{68A4DE6C-FAF0-BC9D-44B8-C0D6F28257CA}"/>
              </a:ext>
            </a:extLst>
          </p:cNvPr>
          <p:cNvCxnSpPr>
            <a:cxnSpLocks/>
          </p:cNvCxnSpPr>
          <p:nvPr/>
        </p:nvCxnSpPr>
        <p:spPr>
          <a:xfrm>
            <a:off x="3151300" y="2794182"/>
            <a:ext cx="1115795" cy="615422"/>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565AAD50-DADE-FC8E-0109-94A51753DBEA}"/>
              </a:ext>
            </a:extLst>
          </p:cNvPr>
          <p:cNvGrpSpPr/>
          <p:nvPr/>
        </p:nvGrpSpPr>
        <p:grpSpPr>
          <a:xfrm>
            <a:off x="1205091" y="4420208"/>
            <a:ext cx="2093713" cy="527618"/>
            <a:chOff x="1253135" y="4168328"/>
            <a:chExt cx="2093713" cy="527618"/>
          </a:xfrm>
        </p:grpSpPr>
        <p:sp>
          <p:nvSpPr>
            <p:cNvPr id="84" name="Rectangle: Rounded Corners 83">
              <a:extLst>
                <a:ext uri="{FF2B5EF4-FFF2-40B4-BE49-F238E27FC236}">
                  <a16:creationId xmlns:a16="http://schemas.microsoft.com/office/drawing/2014/main" id="{3B10B90A-18EC-8C14-2530-6220311ED3D6}"/>
                </a:ext>
              </a:extLst>
            </p:cNvPr>
            <p:cNvSpPr/>
            <p:nvPr/>
          </p:nvSpPr>
          <p:spPr>
            <a:xfrm>
              <a:off x="1253135" y="4168328"/>
              <a:ext cx="1510018"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MapService</a:t>
              </a:r>
              <a:endParaRPr lang="en-US" kern="0" dirty="0">
                <a:solidFill>
                  <a:prstClr val="white"/>
                </a:solidFill>
                <a:latin typeface="Calibri" panose="020F0502020204030204"/>
              </a:endParaRPr>
            </a:p>
          </p:txBody>
        </p:sp>
        <p:cxnSp>
          <p:nvCxnSpPr>
            <p:cNvPr id="85" name="Straight Connector 84">
              <a:extLst>
                <a:ext uri="{FF2B5EF4-FFF2-40B4-BE49-F238E27FC236}">
                  <a16:creationId xmlns:a16="http://schemas.microsoft.com/office/drawing/2014/main" id="{4B29C265-A43B-5662-75F7-4AA01D5EF6FF}"/>
                </a:ext>
              </a:extLst>
            </p:cNvPr>
            <p:cNvCxnSpPr>
              <a:cxnSpLocks/>
              <a:stCxn id="84" idx="3"/>
            </p:cNvCxnSpPr>
            <p:nvPr/>
          </p:nvCxnSpPr>
          <p:spPr>
            <a:xfrm>
              <a:off x="2763153" y="4432137"/>
              <a:ext cx="290080" cy="0"/>
            </a:xfrm>
            <a:prstGeom prst="line">
              <a:avLst/>
            </a:prstGeom>
            <a:noFill/>
            <a:ln w="38100" cap="flat" cmpd="sng" algn="ctr">
              <a:solidFill>
                <a:srgbClr val="4472C4"/>
              </a:solidFill>
              <a:prstDash val="solid"/>
              <a:miter lim="800000"/>
            </a:ln>
            <a:effectLst/>
          </p:spPr>
        </p:cxnSp>
        <p:sp>
          <p:nvSpPr>
            <p:cNvPr id="86" name="Arc 85">
              <a:extLst>
                <a:ext uri="{FF2B5EF4-FFF2-40B4-BE49-F238E27FC236}">
                  <a16:creationId xmlns:a16="http://schemas.microsoft.com/office/drawing/2014/main" id="{91689D89-4D3D-903A-CE56-A9BC9F5602B4}"/>
                </a:ext>
              </a:extLst>
            </p:cNvPr>
            <p:cNvSpPr/>
            <p:nvPr/>
          </p:nvSpPr>
          <p:spPr>
            <a:xfrm rot="10800000">
              <a:off x="3053234" y="4276538"/>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89" name="Straight Arrow Connector 16">
            <a:extLst>
              <a:ext uri="{FF2B5EF4-FFF2-40B4-BE49-F238E27FC236}">
                <a16:creationId xmlns:a16="http://schemas.microsoft.com/office/drawing/2014/main" id="{670CB4B7-1195-A135-3A47-BD891FD1BB48}"/>
              </a:ext>
            </a:extLst>
          </p:cNvPr>
          <p:cNvCxnSpPr>
            <a:cxnSpLocks/>
          </p:cNvCxnSpPr>
          <p:nvPr/>
        </p:nvCxnSpPr>
        <p:spPr>
          <a:xfrm>
            <a:off x="3151300" y="4693501"/>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9198804F-F008-C436-358B-4CE1244CA0BA}"/>
              </a:ext>
            </a:extLst>
          </p:cNvPr>
          <p:cNvGrpSpPr/>
          <p:nvPr/>
        </p:nvGrpSpPr>
        <p:grpSpPr>
          <a:xfrm>
            <a:off x="1205091" y="3741320"/>
            <a:ext cx="2093713" cy="527618"/>
            <a:chOff x="1253135" y="4168328"/>
            <a:chExt cx="2093713" cy="527618"/>
          </a:xfrm>
        </p:grpSpPr>
        <p:sp>
          <p:nvSpPr>
            <p:cNvPr id="91" name="Rectangle: Rounded Corners 90">
              <a:extLst>
                <a:ext uri="{FF2B5EF4-FFF2-40B4-BE49-F238E27FC236}">
                  <a16:creationId xmlns:a16="http://schemas.microsoft.com/office/drawing/2014/main" id="{AFDD15A2-4069-6164-8269-111896DE0957}"/>
                </a:ext>
              </a:extLst>
            </p:cNvPr>
            <p:cNvSpPr/>
            <p:nvPr/>
          </p:nvSpPr>
          <p:spPr>
            <a:xfrm>
              <a:off x="1253135" y="4168328"/>
              <a:ext cx="1510018"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GisService</a:t>
              </a:r>
              <a:endParaRPr lang="en-US" kern="0" dirty="0">
                <a:solidFill>
                  <a:prstClr val="white"/>
                </a:solidFill>
                <a:latin typeface="Calibri" panose="020F0502020204030204"/>
              </a:endParaRPr>
            </a:p>
          </p:txBody>
        </p:sp>
        <p:cxnSp>
          <p:nvCxnSpPr>
            <p:cNvPr id="92" name="Straight Connector 91">
              <a:extLst>
                <a:ext uri="{FF2B5EF4-FFF2-40B4-BE49-F238E27FC236}">
                  <a16:creationId xmlns:a16="http://schemas.microsoft.com/office/drawing/2014/main" id="{9453D7E7-7CC2-C929-33E5-0E18AEC4F81E}"/>
                </a:ext>
              </a:extLst>
            </p:cNvPr>
            <p:cNvCxnSpPr>
              <a:cxnSpLocks/>
              <a:stCxn id="91" idx="3"/>
            </p:cNvCxnSpPr>
            <p:nvPr/>
          </p:nvCxnSpPr>
          <p:spPr>
            <a:xfrm>
              <a:off x="2763153" y="4432137"/>
              <a:ext cx="290080" cy="0"/>
            </a:xfrm>
            <a:prstGeom prst="line">
              <a:avLst/>
            </a:prstGeom>
            <a:noFill/>
            <a:ln w="38100" cap="flat" cmpd="sng" algn="ctr">
              <a:solidFill>
                <a:srgbClr val="4472C4"/>
              </a:solidFill>
              <a:prstDash val="solid"/>
              <a:miter lim="800000"/>
            </a:ln>
            <a:effectLst/>
          </p:spPr>
        </p:cxnSp>
        <p:sp>
          <p:nvSpPr>
            <p:cNvPr id="93" name="Arc 92">
              <a:extLst>
                <a:ext uri="{FF2B5EF4-FFF2-40B4-BE49-F238E27FC236}">
                  <a16:creationId xmlns:a16="http://schemas.microsoft.com/office/drawing/2014/main" id="{724BFEA9-3BD9-FC67-50FA-824AAA276D0C}"/>
                </a:ext>
              </a:extLst>
            </p:cNvPr>
            <p:cNvSpPr/>
            <p:nvPr/>
          </p:nvSpPr>
          <p:spPr>
            <a:xfrm rot="10800000">
              <a:off x="3053234" y="4276538"/>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94" name="Straight Arrow Connector 16">
            <a:extLst>
              <a:ext uri="{FF2B5EF4-FFF2-40B4-BE49-F238E27FC236}">
                <a16:creationId xmlns:a16="http://schemas.microsoft.com/office/drawing/2014/main" id="{13B3B547-CE5B-DEED-89E3-465BEB040D37}"/>
              </a:ext>
            </a:extLst>
          </p:cNvPr>
          <p:cNvCxnSpPr>
            <a:cxnSpLocks/>
          </p:cNvCxnSpPr>
          <p:nvPr/>
        </p:nvCxnSpPr>
        <p:spPr>
          <a:xfrm>
            <a:off x="3151300" y="4014613"/>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5677252-9FDC-7528-F908-AC6E615E7161}"/>
              </a:ext>
            </a:extLst>
          </p:cNvPr>
          <p:cNvSpPr txBox="1"/>
          <p:nvPr/>
        </p:nvSpPr>
        <p:spPr>
          <a:xfrm>
            <a:off x="1962611" y="2172696"/>
            <a:ext cx="1816523" cy="307777"/>
          </a:xfrm>
          <a:prstGeom prst="rect">
            <a:avLst/>
          </a:prstGeom>
          <a:noFill/>
        </p:spPr>
        <p:txBody>
          <a:bodyPr wrap="none" rtlCol="0">
            <a:spAutoFit/>
          </a:bodyPr>
          <a:lstStyle/>
          <a:p>
            <a:pPr>
              <a:defRPr/>
            </a:pPr>
            <a:r>
              <a:rPr lang="en-US" sz="1400" kern="0" dirty="0" err="1">
                <a:solidFill>
                  <a:prstClr val="black"/>
                </a:solidFill>
              </a:rPr>
              <a:t>ITimeSeriesRepository</a:t>
            </a:r>
            <a:endParaRPr lang="en-US" sz="1400" kern="0" dirty="0">
              <a:solidFill>
                <a:prstClr val="black"/>
              </a:solidFill>
            </a:endParaRPr>
          </a:p>
        </p:txBody>
      </p:sp>
      <p:sp>
        <p:nvSpPr>
          <p:cNvPr id="96" name="TextBox 95">
            <a:extLst>
              <a:ext uri="{FF2B5EF4-FFF2-40B4-BE49-F238E27FC236}">
                <a16:creationId xmlns:a16="http://schemas.microsoft.com/office/drawing/2014/main" id="{949C0426-E946-2F18-9EED-32A4197F0E5C}"/>
              </a:ext>
            </a:extLst>
          </p:cNvPr>
          <p:cNvSpPr txBox="1"/>
          <p:nvPr/>
        </p:nvSpPr>
        <p:spPr>
          <a:xfrm>
            <a:off x="2814576" y="4244335"/>
            <a:ext cx="1063112" cy="307777"/>
          </a:xfrm>
          <a:prstGeom prst="rect">
            <a:avLst/>
          </a:prstGeom>
          <a:noFill/>
        </p:spPr>
        <p:txBody>
          <a:bodyPr wrap="none" rtlCol="0">
            <a:spAutoFit/>
          </a:bodyPr>
          <a:lstStyle/>
          <a:p>
            <a:pPr>
              <a:defRPr/>
            </a:pPr>
            <a:r>
              <a:rPr lang="en-US" sz="1400" kern="0" dirty="0" err="1">
                <a:solidFill>
                  <a:prstClr val="black"/>
                </a:solidFill>
              </a:rPr>
              <a:t>IMapSource</a:t>
            </a:r>
            <a:endParaRPr lang="en-US" sz="1400" kern="0" dirty="0">
              <a:solidFill>
                <a:prstClr val="black"/>
              </a:solidFill>
            </a:endParaRPr>
          </a:p>
        </p:txBody>
      </p:sp>
      <p:sp>
        <p:nvSpPr>
          <p:cNvPr id="97" name="TextBox 96">
            <a:extLst>
              <a:ext uri="{FF2B5EF4-FFF2-40B4-BE49-F238E27FC236}">
                <a16:creationId xmlns:a16="http://schemas.microsoft.com/office/drawing/2014/main" id="{D081D8D1-F53B-A458-6853-91789D6D992C}"/>
              </a:ext>
            </a:extLst>
          </p:cNvPr>
          <p:cNvSpPr txBox="1"/>
          <p:nvPr/>
        </p:nvSpPr>
        <p:spPr>
          <a:xfrm>
            <a:off x="2724006" y="3574650"/>
            <a:ext cx="1244251" cy="307777"/>
          </a:xfrm>
          <a:prstGeom prst="rect">
            <a:avLst/>
          </a:prstGeom>
          <a:noFill/>
        </p:spPr>
        <p:txBody>
          <a:bodyPr wrap="none" rtlCol="0">
            <a:spAutoFit/>
          </a:bodyPr>
          <a:lstStyle/>
          <a:p>
            <a:pPr>
              <a:defRPr/>
            </a:pPr>
            <a:r>
              <a:rPr lang="en-US" sz="1400" kern="0" dirty="0" err="1">
                <a:solidFill>
                  <a:prstClr val="black"/>
                </a:solidFill>
              </a:rPr>
              <a:t>IGisRepository</a:t>
            </a:r>
            <a:endParaRPr lang="en-US" sz="1400" kern="0" dirty="0">
              <a:solidFill>
                <a:prstClr val="black"/>
              </a:solidFill>
            </a:endParaRPr>
          </a:p>
        </p:txBody>
      </p:sp>
    </p:spTree>
    <p:extLst>
      <p:ext uri="{BB962C8B-B14F-4D97-AF65-F5344CB8AC3E}">
        <p14:creationId xmlns:p14="http://schemas.microsoft.com/office/powerpoint/2010/main" val="284260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4B8E22-26E5-EDDF-D1A6-76EDE95F2985}"/>
              </a:ext>
            </a:extLst>
          </p:cNvPr>
          <p:cNvPicPr>
            <a:picLocks noChangeAspect="1"/>
          </p:cNvPicPr>
          <p:nvPr/>
        </p:nvPicPr>
        <p:blipFill>
          <a:blip r:embed="rId3"/>
          <a:stretch>
            <a:fillRect/>
          </a:stretch>
        </p:blipFill>
        <p:spPr>
          <a:xfrm>
            <a:off x="2168148" y="1885358"/>
            <a:ext cx="7855703" cy="1143000"/>
          </a:xfrm>
          <a:prstGeom prst="rect">
            <a:avLst/>
          </a:prstGeom>
        </p:spPr>
      </p:pic>
      <p:sp>
        <p:nvSpPr>
          <p:cNvPr id="4" name="TextBox 3">
            <a:extLst>
              <a:ext uri="{FF2B5EF4-FFF2-40B4-BE49-F238E27FC236}">
                <a16:creationId xmlns:a16="http://schemas.microsoft.com/office/drawing/2014/main" id="{693CB4A8-2517-29B0-0E25-B8FCA10D7207}"/>
              </a:ext>
            </a:extLst>
          </p:cNvPr>
          <p:cNvSpPr txBox="1"/>
          <p:nvPr/>
        </p:nvSpPr>
        <p:spPr>
          <a:xfrm>
            <a:off x="3535614" y="560312"/>
            <a:ext cx="5120772" cy="646331"/>
          </a:xfrm>
          <a:prstGeom prst="rect">
            <a:avLst/>
          </a:prstGeom>
          <a:noFill/>
        </p:spPr>
        <p:txBody>
          <a:bodyPr wrap="square" rtlCol="0">
            <a:spAutoFit/>
          </a:bodyPr>
          <a:lstStyle/>
          <a:p>
            <a:pPr algn="ctr"/>
            <a:r>
              <a:rPr lang="en-US" sz="3600" dirty="0"/>
              <a:t>Provider NuGet Packages</a:t>
            </a:r>
          </a:p>
        </p:txBody>
      </p:sp>
      <p:pic>
        <p:nvPicPr>
          <p:cNvPr id="6" name="Picture 5">
            <a:extLst>
              <a:ext uri="{FF2B5EF4-FFF2-40B4-BE49-F238E27FC236}">
                <a16:creationId xmlns:a16="http://schemas.microsoft.com/office/drawing/2014/main" id="{18AAEF85-2D74-A405-42AD-EB7D48F03519}"/>
              </a:ext>
            </a:extLst>
          </p:cNvPr>
          <p:cNvPicPr>
            <a:picLocks noChangeAspect="1"/>
          </p:cNvPicPr>
          <p:nvPr/>
        </p:nvPicPr>
        <p:blipFill>
          <a:blip r:embed="rId4"/>
          <a:stretch>
            <a:fillRect/>
          </a:stretch>
        </p:blipFill>
        <p:spPr>
          <a:xfrm>
            <a:off x="2293827" y="3028358"/>
            <a:ext cx="6788420" cy="1142999"/>
          </a:xfrm>
          <a:prstGeom prst="rect">
            <a:avLst/>
          </a:prstGeom>
        </p:spPr>
      </p:pic>
      <p:pic>
        <p:nvPicPr>
          <p:cNvPr id="12" name="Picture 11">
            <a:extLst>
              <a:ext uri="{FF2B5EF4-FFF2-40B4-BE49-F238E27FC236}">
                <a16:creationId xmlns:a16="http://schemas.microsoft.com/office/drawing/2014/main" id="{D585C6FA-BCCB-7B23-C2B5-D8B997D461D7}"/>
              </a:ext>
            </a:extLst>
          </p:cNvPr>
          <p:cNvPicPr>
            <a:picLocks noChangeAspect="1"/>
          </p:cNvPicPr>
          <p:nvPr/>
        </p:nvPicPr>
        <p:blipFill>
          <a:blip r:embed="rId5"/>
          <a:stretch>
            <a:fillRect/>
          </a:stretch>
        </p:blipFill>
        <p:spPr>
          <a:xfrm>
            <a:off x="2360502" y="4238626"/>
            <a:ext cx="6607333" cy="1142998"/>
          </a:xfrm>
          <a:prstGeom prst="rect">
            <a:avLst/>
          </a:prstGeom>
        </p:spPr>
      </p:pic>
      <p:sp>
        <p:nvSpPr>
          <p:cNvPr id="13" name="TextBox 12">
            <a:extLst>
              <a:ext uri="{FF2B5EF4-FFF2-40B4-BE49-F238E27FC236}">
                <a16:creationId xmlns:a16="http://schemas.microsoft.com/office/drawing/2014/main" id="{A1BC6969-0B65-6DA0-2ACA-1D08BA4CA9D3}"/>
              </a:ext>
            </a:extLst>
          </p:cNvPr>
          <p:cNvSpPr txBox="1"/>
          <p:nvPr/>
        </p:nvSpPr>
        <p:spPr>
          <a:xfrm>
            <a:off x="3189740" y="1213435"/>
            <a:ext cx="6096000" cy="400110"/>
          </a:xfrm>
          <a:prstGeom prst="rect">
            <a:avLst/>
          </a:prstGeom>
          <a:noFill/>
        </p:spPr>
        <p:txBody>
          <a:bodyPr wrap="square">
            <a:spAutoFit/>
          </a:bodyPr>
          <a:lstStyle/>
          <a:p>
            <a:pPr algn="ctr"/>
            <a:r>
              <a:rPr lang="en-US" sz="2000" kern="0" dirty="0" err="1">
                <a:latin typeface="Calibri" panose="020F0502020204030204"/>
              </a:rPr>
              <a:t>DHI.Services</a:t>
            </a:r>
            <a:r>
              <a:rPr lang="en-US" sz="2000" kern="0" dirty="0">
                <a:latin typeface="Calibri" panose="020F0502020204030204"/>
              </a:rPr>
              <a:t>.&lt;</a:t>
            </a:r>
            <a:r>
              <a:rPr lang="en-US" sz="2000" i="1" kern="0" dirty="0">
                <a:latin typeface="Calibri" panose="020F0502020204030204"/>
              </a:rPr>
              <a:t>Technology</a:t>
            </a:r>
            <a:r>
              <a:rPr lang="en-US" sz="2000" kern="0" dirty="0">
                <a:latin typeface="Calibri" panose="020F0502020204030204"/>
              </a:rPr>
              <a:t>&gt;</a:t>
            </a:r>
            <a:endParaRPr lang="en-US" sz="2000" dirty="0"/>
          </a:p>
        </p:txBody>
      </p:sp>
    </p:spTree>
    <p:extLst>
      <p:ext uri="{BB962C8B-B14F-4D97-AF65-F5344CB8AC3E}">
        <p14:creationId xmlns:p14="http://schemas.microsoft.com/office/powerpoint/2010/main" val="325058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Configuration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190B1203-4944-01C6-82D8-91AB309469C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340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5FC8C-C151-C972-85C1-0A121493579D}"/>
              </a:ext>
            </a:extLst>
          </p:cNvPr>
          <p:cNvSpPr txBox="1"/>
          <p:nvPr/>
        </p:nvSpPr>
        <p:spPr>
          <a:xfrm>
            <a:off x="3370726" y="904560"/>
            <a:ext cx="4613638" cy="646331"/>
          </a:xfrm>
          <a:prstGeom prst="rect">
            <a:avLst/>
          </a:prstGeom>
          <a:noFill/>
        </p:spPr>
        <p:txBody>
          <a:bodyPr wrap="square" rtlCol="0">
            <a:spAutoFit/>
          </a:bodyPr>
          <a:lstStyle/>
          <a:p>
            <a:pPr algn="ctr"/>
            <a:r>
              <a:rPr lang="en-US" sz="3600" dirty="0"/>
              <a:t>Dependency Injection</a:t>
            </a:r>
          </a:p>
        </p:txBody>
      </p:sp>
      <p:pic>
        <p:nvPicPr>
          <p:cNvPr id="3" name="Picture 2">
            <a:extLst>
              <a:ext uri="{FF2B5EF4-FFF2-40B4-BE49-F238E27FC236}">
                <a16:creationId xmlns:a16="http://schemas.microsoft.com/office/drawing/2014/main" id="{60B7E89D-DF46-2344-3B16-BB7B284C555B}"/>
              </a:ext>
            </a:extLst>
          </p:cNvPr>
          <p:cNvPicPr>
            <a:picLocks noChangeAspect="1"/>
          </p:cNvPicPr>
          <p:nvPr/>
        </p:nvPicPr>
        <p:blipFill>
          <a:blip r:embed="rId3"/>
          <a:stretch>
            <a:fillRect/>
          </a:stretch>
        </p:blipFill>
        <p:spPr>
          <a:xfrm>
            <a:off x="982133" y="1790635"/>
            <a:ext cx="10227733" cy="3276730"/>
          </a:xfrm>
          <a:prstGeom prst="rect">
            <a:avLst/>
          </a:prstGeom>
        </p:spPr>
      </p:pic>
    </p:spTree>
    <p:extLst>
      <p:ext uri="{BB962C8B-B14F-4D97-AF65-F5344CB8AC3E}">
        <p14:creationId xmlns:p14="http://schemas.microsoft.com/office/powerpoint/2010/main" val="22923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DA3C15-F8CC-B317-D586-E9F8C8042CA3}"/>
              </a:ext>
            </a:extLst>
          </p:cNvPr>
          <p:cNvPicPr>
            <a:picLocks noChangeAspect="1"/>
          </p:cNvPicPr>
          <p:nvPr/>
        </p:nvPicPr>
        <p:blipFill>
          <a:blip r:embed="rId3"/>
          <a:stretch>
            <a:fillRect/>
          </a:stretch>
        </p:blipFill>
        <p:spPr>
          <a:xfrm>
            <a:off x="1049866" y="2602850"/>
            <a:ext cx="10092268" cy="2077820"/>
          </a:xfrm>
          <a:prstGeom prst="rect">
            <a:avLst/>
          </a:prstGeom>
        </p:spPr>
      </p:pic>
      <p:sp>
        <p:nvSpPr>
          <p:cNvPr id="15" name="AutoShape 4">
            <a:extLst>
              <a:ext uri="{FF2B5EF4-FFF2-40B4-BE49-F238E27FC236}">
                <a16:creationId xmlns:a16="http://schemas.microsoft.com/office/drawing/2014/main" id="{27A5087C-8444-26A0-AC3D-60DC033DF315}"/>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16" name="Picture 5" descr="stamp-effects3">
            <a:extLst>
              <a:ext uri="{FF2B5EF4-FFF2-40B4-BE49-F238E27FC236}">
                <a16:creationId xmlns:a16="http://schemas.microsoft.com/office/drawing/2014/main" id="{151C861C-8C96-2D99-F540-3CA0E6BFF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TextBox 2">
            <a:extLst>
              <a:ext uri="{FF2B5EF4-FFF2-40B4-BE49-F238E27FC236}">
                <a16:creationId xmlns:a16="http://schemas.microsoft.com/office/drawing/2014/main" id="{026B9948-AE14-83A2-AC0B-E876729B9E35}"/>
              </a:ext>
            </a:extLst>
          </p:cNvPr>
          <p:cNvSpPr txBox="1"/>
          <p:nvPr/>
        </p:nvSpPr>
        <p:spPr>
          <a:xfrm>
            <a:off x="3551030" y="943197"/>
            <a:ext cx="4613638" cy="646331"/>
          </a:xfrm>
          <a:prstGeom prst="rect">
            <a:avLst/>
          </a:prstGeom>
          <a:noFill/>
        </p:spPr>
        <p:txBody>
          <a:bodyPr wrap="square" rtlCol="0">
            <a:spAutoFit/>
          </a:bodyPr>
          <a:lstStyle/>
          <a:p>
            <a:pPr algn="ctr"/>
            <a:r>
              <a:rPr lang="en-US" sz="3600" dirty="0"/>
              <a:t>Service Composition</a:t>
            </a:r>
          </a:p>
        </p:txBody>
      </p:sp>
      <p:sp>
        <p:nvSpPr>
          <p:cNvPr id="12" name="Rectangle 11">
            <a:extLst>
              <a:ext uri="{FF2B5EF4-FFF2-40B4-BE49-F238E27FC236}">
                <a16:creationId xmlns:a16="http://schemas.microsoft.com/office/drawing/2014/main" id="{148FC5ED-245D-534B-DA53-0789733897A9}"/>
              </a:ext>
            </a:extLst>
          </p:cNvPr>
          <p:cNvSpPr/>
          <p:nvPr/>
        </p:nvSpPr>
        <p:spPr>
          <a:xfrm>
            <a:off x="1422400" y="4035929"/>
            <a:ext cx="53170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4B7490-DF20-DFFC-91B9-DE21342DD47B}"/>
              </a:ext>
            </a:extLst>
          </p:cNvPr>
          <p:cNvSpPr/>
          <p:nvPr/>
        </p:nvSpPr>
        <p:spPr>
          <a:xfrm>
            <a:off x="1422400" y="3799801"/>
            <a:ext cx="579120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75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4" grpId="0" animBg="1"/>
      <p:bldP spid="1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551030" y="943197"/>
            <a:ext cx="4613638" cy="646331"/>
          </a:xfrm>
          <a:prstGeom prst="rect">
            <a:avLst/>
          </a:prstGeom>
          <a:noFill/>
        </p:spPr>
        <p:txBody>
          <a:bodyPr wrap="square" rtlCol="0">
            <a:spAutoFit/>
          </a:bodyPr>
          <a:lstStyle/>
          <a:p>
            <a:pPr algn="ctr"/>
            <a:r>
              <a:rPr lang="en-US" sz="3600" dirty="0"/>
              <a:t>Connections</a:t>
            </a:r>
          </a:p>
        </p:txBody>
      </p:sp>
      <p:pic>
        <p:nvPicPr>
          <p:cNvPr id="5122" name="Picture 2">
            <a:extLst>
              <a:ext uri="{FF2B5EF4-FFF2-40B4-BE49-F238E27FC236}">
                <a16:creationId xmlns:a16="http://schemas.microsoft.com/office/drawing/2014/main" id="{A84CD279-5B46-89F3-F411-CA7FE9AB2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841" y="3090931"/>
            <a:ext cx="8203428" cy="73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99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E4F27C-1DF0-2EDB-AAD2-36E0BBD2D9CE}"/>
              </a:ext>
            </a:extLst>
          </p:cNvPr>
          <p:cNvPicPr>
            <a:picLocks noChangeAspect="1"/>
          </p:cNvPicPr>
          <p:nvPr/>
        </p:nvPicPr>
        <p:blipFill>
          <a:blip r:embed="rId3"/>
          <a:stretch>
            <a:fillRect/>
          </a:stretch>
        </p:blipFill>
        <p:spPr>
          <a:xfrm>
            <a:off x="999066" y="2386087"/>
            <a:ext cx="10193867" cy="2333379"/>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2544799" y="723832"/>
            <a:ext cx="7102402" cy="646331"/>
          </a:xfrm>
          <a:prstGeom prst="rect">
            <a:avLst/>
          </a:prstGeom>
          <a:noFill/>
        </p:spPr>
        <p:txBody>
          <a:bodyPr wrap="square" rtlCol="0">
            <a:spAutoFit/>
          </a:bodyPr>
          <a:lstStyle/>
          <a:p>
            <a:pPr algn="ctr"/>
            <a:r>
              <a:rPr lang="en-US" sz="3600" dirty="0"/>
              <a:t>Registering Connections</a:t>
            </a:r>
          </a:p>
        </p:txBody>
      </p:sp>
      <p:sp>
        <p:nvSpPr>
          <p:cNvPr id="8" name="Rectangle 7">
            <a:extLst>
              <a:ext uri="{FF2B5EF4-FFF2-40B4-BE49-F238E27FC236}">
                <a16:creationId xmlns:a16="http://schemas.microsoft.com/office/drawing/2014/main" id="{5A9431A0-96F2-4120-6B68-B32C4668D7D7}"/>
              </a:ext>
            </a:extLst>
          </p:cNvPr>
          <p:cNvSpPr/>
          <p:nvPr/>
        </p:nvSpPr>
        <p:spPr>
          <a:xfrm>
            <a:off x="1338407" y="4076228"/>
            <a:ext cx="4678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554C9CB7-161B-891B-5E5F-BB175CBF3C49}"/>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20" name="Picture 5" descr="stamp-effects3">
            <a:extLst>
              <a:ext uri="{FF2B5EF4-FFF2-40B4-BE49-F238E27FC236}">
                <a16:creationId xmlns:a16="http://schemas.microsoft.com/office/drawing/2014/main" id="{DFA64B03-A684-2A89-4A6D-6FD34A0AA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371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37853D-2C7E-B3E6-BEE6-75D35825471B}"/>
              </a:ext>
            </a:extLst>
          </p:cNvPr>
          <p:cNvPicPr>
            <a:picLocks noChangeAspect="1"/>
          </p:cNvPicPr>
          <p:nvPr/>
        </p:nvPicPr>
        <p:blipFill>
          <a:blip r:embed="rId3"/>
          <a:stretch>
            <a:fillRect/>
          </a:stretch>
        </p:blipFill>
        <p:spPr>
          <a:xfrm>
            <a:off x="950493" y="2054283"/>
            <a:ext cx="10291013" cy="3158396"/>
          </a:xfrm>
          <a:prstGeom prst="rect">
            <a:avLst/>
          </a:prstGeom>
        </p:spPr>
      </p:pic>
      <p:sp>
        <p:nvSpPr>
          <p:cNvPr id="5" name="TextBox 4">
            <a:extLst>
              <a:ext uri="{FF2B5EF4-FFF2-40B4-BE49-F238E27FC236}">
                <a16:creationId xmlns:a16="http://schemas.microsoft.com/office/drawing/2014/main" id="{3692CBAD-8466-2810-379F-9F3CA3F562AC}"/>
              </a:ext>
            </a:extLst>
          </p:cNvPr>
          <p:cNvSpPr txBox="1"/>
          <p:nvPr/>
        </p:nvSpPr>
        <p:spPr>
          <a:xfrm>
            <a:off x="1134534" y="898042"/>
            <a:ext cx="9922932" cy="646331"/>
          </a:xfrm>
          <a:prstGeom prst="rect">
            <a:avLst/>
          </a:prstGeom>
          <a:noFill/>
        </p:spPr>
        <p:txBody>
          <a:bodyPr wrap="square" rtlCol="0">
            <a:spAutoFit/>
          </a:bodyPr>
          <a:lstStyle/>
          <a:p>
            <a:pPr algn="ctr"/>
            <a:r>
              <a:rPr lang="en-US" sz="3600" dirty="0"/>
              <a:t>Using Connections in a Controller</a:t>
            </a:r>
          </a:p>
        </p:txBody>
      </p:sp>
      <p:sp>
        <p:nvSpPr>
          <p:cNvPr id="10" name="Rectangle 9">
            <a:extLst>
              <a:ext uri="{FF2B5EF4-FFF2-40B4-BE49-F238E27FC236}">
                <a16:creationId xmlns:a16="http://schemas.microsoft.com/office/drawing/2014/main" id="{BFA4E1FC-AB1B-9804-83E8-2FE5139DE987}"/>
              </a:ext>
            </a:extLst>
          </p:cNvPr>
          <p:cNvSpPr/>
          <p:nvPr/>
        </p:nvSpPr>
        <p:spPr>
          <a:xfrm>
            <a:off x="3065609" y="3771422"/>
            <a:ext cx="7726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8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305954" y="1620530"/>
            <a:ext cx="5580091" cy="646331"/>
          </a:xfrm>
          <a:prstGeom prst="rect">
            <a:avLst/>
          </a:prstGeom>
          <a:noFill/>
        </p:spPr>
        <p:txBody>
          <a:bodyPr wrap="square" rtlCol="0">
            <a:spAutoFit/>
          </a:bodyPr>
          <a:lstStyle/>
          <a:p>
            <a:pPr algn="ctr"/>
            <a:r>
              <a:rPr lang="en-US" sz="3600" dirty="0"/>
              <a:t>Registering other services</a:t>
            </a:r>
          </a:p>
        </p:txBody>
      </p:sp>
      <p:sp>
        <p:nvSpPr>
          <p:cNvPr id="16" name="AutoShape 4">
            <a:extLst>
              <a:ext uri="{FF2B5EF4-FFF2-40B4-BE49-F238E27FC236}">
                <a16:creationId xmlns:a16="http://schemas.microsoft.com/office/drawing/2014/main" id="{6D73A409-FF4C-82AA-566B-5B046FA594C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4">
            <a:extLst>
              <a:ext uri="{FF2B5EF4-FFF2-40B4-BE49-F238E27FC236}">
                <a16:creationId xmlns:a16="http://schemas.microsoft.com/office/drawing/2014/main" id="{A2EE6048-7079-32F6-704A-5F5551C78EB2}"/>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31" name="Picture 5" descr="stamp-effects3">
            <a:extLst>
              <a:ext uri="{FF2B5EF4-FFF2-40B4-BE49-F238E27FC236}">
                <a16:creationId xmlns:a16="http://schemas.microsoft.com/office/drawing/2014/main" id="{31C3EC00-1C96-6C0B-0F66-20DF35E0D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 name="Picture 3">
            <a:extLst>
              <a:ext uri="{FF2B5EF4-FFF2-40B4-BE49-F238E27FC236}">
                <a16:creationId xmlns:a16="http://schemas.microsoft.com/office/drawing/2014/main" id="{8536807B-2532-C763-7B3B-F04A773BDC59}"/>
              </a:ext>
            </a:extLst>
          </p:cNvPr>
          <p:cNvPicPr>
            <a:picLocks noChangeAspect="1"/>
          </p:cNvPicPr>
          <p:nvPr/>
        </p:nvPicPr>
        <p:blipFill>
          <a:blip r:embed="rId4"/>
          <a:stretch>
            <a:fillRect/>
          </a:stretch>
        </p:blipFill>
        <p:spPr>
          <a:xfrm>
            <a:off x="767644" y="2708576"/>
            <a:ext cx="10961511" cy="2050447"/>
          </a:xfrm>
          <a:prstGeom prst="rect">
            <a:avLst/>
          </a:prstGeom>
        </p:spPr>
      </p:pic>
    </p:spTree>
    <p:extLst>
      <p:ext uri="{BB962C8B-B14F-4D97-AF65-F5344CB8AC3E}">
        <p14:creationId xmlns:p14="http://schemas.microsoft.com/office/powerpoint/2010/main" val="3512760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D660DA7-C4C7-FAB2-65AF-540FE466DA10}"/>
              </a:ext>
            </a:extLst>
          </p:cNvPr>
          <p:cNvPicPr>
            <a:picLocks noChangeAspect="1"/>
          </p:cNvPicPr>
          <p:nvPr/>
        </p:nvPicPr>
        <p:blipFill>
          <a:blip r:embed="rId3"/>
          <a:stretch>
            <a:fillRect/>
          </a:stretch>
        </p:blipFill>
        <p:spPr>
          <a:xfrm>
            <a:off x="491835" y="2347613"/>
            <a:ext cx="11208329" cy="2162773"/>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1966551" y="750014"/>
            <a:ext cx="8258897" cy="646331"/>
          </a:xfrm>
          <a:prstGeom prst="rect">
            <a:avLst/>
          </a:prstGeom>
          <a:noFill/>
        </p:spPr>
        <p:txBody>
          <a:bodyPr wrap="square" rtlCol="0">
            <a:spAutoFit/>
          </a:bodyPr>
          <a:lstStyle/>
          <a:p>
            <a:pPr algn="ctr"/>
            <a:r>
              <a:rPr lang="en-US" sz="3600" dirty="0"/>
              <a:t>Configuration String Placeholders</a:t>
            </a:r>
          </a:p>
        </p:txBody>
      </p:sp>
      <p:sp>
        <p:nvSpPr>
          <p:cNvPr id="5" name="Rectangle 4">
            <a:extLst>
              <a:ext uri="{FF2B5EF4-FFF2-40B4-BE49-F238E27FC236}">
                <a16:creationId xmlns:a16="http://schemas.microsoft.com/office/drawing/2014/main" id="{E3ED5E30-DA93-4B6B-5A57-F71A4BC1FDF2}"/>
              </a:ext>
            </a:extLst>
          </p:cNvPr>
          <p:cNvSpPr/>
          <p:nvPr/>
        </p:nvSpPr>
        <p:spPr>
          <a:xfrm>
            <a:off x="7021689" y="3361265"/>
            <a:ext cx="1061155"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56D77B0-F747-5F78-3CAF-1A4E2E400A50}"/>
              </a:ext>
            </a:extLst>
          </p:cNvPr>
          <p:cNvSpPr/>
          <p:nvPr/>
        </p:nvSpPr>
        <p:spPr>
          <a:xfrm>
            <a:off x="4826000" y="3632197"/>
            <a:ext cx="3685822"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E42F8E-C5FC-B095-2689-DD811E56EB61}"/>
              </a:ext>
            </a:extLst>
          </p:cNvPr>
          <p:cNvSpPr/>
          <p:nvPr/>
        </p:nvSpPr>
        <p:spPr>
          <a:xfrm>
            <a:off x="9725378" y="3361265"/>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DE0EBA-58F2-2535-554F-6D069E2F271E}"/>
              </a:ext>
            </a:extLst>
          </p:cNvPr>
          <p:cNvSpPr/>
          <p:nvPr/>
        </p:nvSpPr>
        <p:spPr>
          <a:xfrm>
            <a:off x="8613422" y="3632196"/>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utoShape 4">
            <a:extLst>
              <a:ext uri="{FF2B5EF4-FFF2-40B4-BE49-F238E27FC236}">
                <a16:creationId xmlns:a16="http://schemas.microsoft.com/office/drawing/2014/main" id="{9BD858A3-ABF3-5351-013D-166AFFEFB11A}"/>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10" name="Picture 5" descr="stamp-effects3">
            <a:extLst>
              <a:ext uri="{FF2B5EF4-FFF2-40B4-BE49-F238E27FC236}">
                <a16:creationId xmlns:a16="http://schemas.microsoft.com/office/drawing/2014/main" id="{D7EC97D8-BDA0-684E-6F96-FD3CF9CF0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903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6221B-5445-C99C-807A-E57066650809}"/>
              </a:ext>
            </a:extLst>
          </p:cNvPr>
          <p:cNvPicPr>
            <a:picLocks noChangeAspect="1"/>
          </p:cNvPicPr>
          <p:nvPr/>
        </p:nvPicPr>
        <p:blipFill>
          <a:blip r:embed="rId3"/>
          <a:stretch>
            <a:fillRect/>
          </a:stretch>
        </p:blipFill>
        <p:spPr>
          <a:xfrm>
            <a:off x="2905648" y="1305857"/>
            <a:ext cx="6380704" cy="4246286"/>
          </a:xfrm>
          <a:prstGeom prst="rect">
            <a:avLst/>
          </a:prstGeom>
        </p:spPr>
      </p:pic>
    </p:spTree>
    <p:extLst>
      <p:ext uri="{BB962C8B-B14F-4D97-AF65-F5344CB8AC3E}">
        <p14:creationId xmlns:p14="http://schemas.microsoft.com/office/powerpoint/2010/main" val="2185139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2065972" y="3044279"/>
            <a:ext cx="8060055" cy="769441"/>
          </a:xfrm>
          <a:prstGeom prst="rect">
            <a:avLst/>
          </a:prstGeom>
          <a:noFill/>
        </p:spPr>
        <p:txBody>
          <a:bodyPr wrap="square" rtlCol="0">
            <a:spAutoFit/>
          </a:bodyPr>
          <a:lstStyle/>
          <a:p>
            <a:pPr algn="ctr"/>
            <a:r>
              <a:rPr lang="en-US" sz="4400" dirty="0"/>
              <a:t>Securing the Application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B263F94F-D858-A96A-7238-40E23BD13C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30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81245"/>
            <a:ext cx="10515600" cy="904382"/>
          </a:xfrm>
        </p:spPr>
        <p:txBody>
          <a:bodyPr>
            <a:normAutofit/>
          </a:bodyPr>
          <a:lstStyle/>
          <a:p>
            <a:pPr algn="ctr"/>
            <a:r>
              <a:rPr lang="en-US" sz="3600" dirty="0">
                <a:latin typeface="+mn-lt"/>
              </a:rPr>
              <a:t>Security Aspects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2524125" y="1400176"/>
            <a:ext cx="8543924" cy="4395788"/>
          </a:xfrm>
        </p:spPr>
        <p:txBody>
          <a:bodyPr/>
          <a:lstStyle/>
          <a:p>
            <a:r>
              <a:rPr lang="en-US" dirty="0"/>
              <a:t>Authentication</a:t>
            </a:r>
          </a:p>
          <a:p>
            <a:r>
              <a:rPr lang="en-US" dirty="0"/>
              <a:t>Authorization</a:t>
            </a:r>
          </a:p>
          <a:p>
            <a:r>
              <a:rPr lang="en-US" dirty="0"/>
              <a:t>Brute-force attacks</a:t>
            </a:r>
          </a:p>
          <a:p>
            <a:r>
              <a:rPr lang="en-US" dirty="0"/>
              <a:t>SQL injection</a:t>
            </a:r>
          </a:p>
          <a:p>
            <a:r>
              <a:rPr lang="en-US" dirty="0"/>
              <a:t>Cross Site Scripting (XSS)</a:t>
            </a:r>
          </a:p>
          <a:p>
            <a:r>
              <a:rPr lang="en-US" dirty="0"/>
              <a:t>Cross Site Request Forgery (CSRF)</a:t>
            </a:r>
          </a:p>
          <a:p>
            <a:r>
              <a:rPr lang="en-US" dirty="0"/>
              <a:t>Denial-of-service attacks</a:t>
            </a:r>
          </a:p>
          <a:p>
            <a:r>
              <a:rPr lang="en-US" dirty="0"/>
              <a:t>…</a:t>
            </a:r>
          </a:p>
        </p:txBody>
      </p:sp>
      <p:pic>
        <p:nvPicPr>
          <p:cNvPr id="3078" name="Picture 6" descr="😟 Worried Face Emoji – Meaning, Pictures, Codes">
            <a:extLst>
              <a:ext uri="{FF2B5EF4-FFF2-40B4-BE49-F238E27FC236}">
                <a16:creationId xmlns:a16="http://schemas.microsoft.com/office/drawing/2014/main" id="{EE7C14DB-C5F0-8D13-9FDA-28CEE51B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257" y="1747836"/>
            <a:ext cx="1404937" cy="140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9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par>
                                <p:cTn id="11" presetID="9" presetClass="emph" presetSubtype="0" nodeType="withEffect">
                                  <p:stCondLst>
                                    <p:cond delay="0"/>
                                  </p:stCondLst>
                                  <p:childTnLst>
                                    <p:set>
                                      <p:cBhvr>
                                        <p:cTn id="12" dur="indefinite"/>
                                        <p:tgtEl>
                                          <p:spTgt spid="3">
                                            <p:txEl>
                                              <p:pRg st="5" end="5"/>
                                            </p:txEl>
                                          </p:spTgt>
                                        </p:tgtEl>
                                        <p:attrNameLst>
                                          <p:attrName>style.opacity</p:attrName>
                                        </p:attrNameLst>
                                      </p:cBhvr>
                                      <p:to>
                                        <p:strVal val="0.25"/>
                                      </p:to>
                                    </p:set>
                                    <p:animEffect filter="image" prLst="opacity: 0.25">
                                      <p:cBhvr rctx="IE">
                                        <p:cTn id="13" dur="indefinite"/>
                                        <p:tgtEl>
                                          <p:spTgt spid="3">
                                            <p:txEl>
                                              <p:pRg st="5" end="5"/>
                                            </p:txEl>
                                          </p:spTgt>
                                        </p:tgtEl>
                                      </p:cBhvr>
                                    </p:animEffect>
                                  </p:childTnLst>
                                </p:cTn>
                              </p:par>
                              <p:par>
                                <p:cTn id="14" presetID="9" presetClass="emph" presetSubtype="0" nodeType="withEffect">
                                  <p:stCondLst>
                                    <p:cond delay="0"/>
                                  </p:stCondLst>
                                  <p:childTnLst>
                                    <p:set>
                                      <p:cBhvr>
                                        <p:cTn id="15" dur="indefinite"/>
                                        <p:tgtEl>
                                          <p:spTgt spid="3">
                                            <p:txEl>
                                              <p:pRg st="6" end="6"/>
                                            </p:txEl>
                                          </p:spTgt>
                                        </p:tgtEl>
                                        <p:attrNameLst>
                                          <p:attrName>style.opacity</p:attrName>
                                        </p:attrNameLst>
                                      </p:cBhvr>
                                      <p:to>
                                        <p:strVal val="0.25"/>
                                      </p:to>
                                    </p:set>
                                    <p:animEffect filter="image" prLst="opacity: 0.25">
                                      <p:cBhvr rctx="IE">
                                        <p:cTn id="16" dur="indefinite"/>
                                        <p:tgtEl>
                                          <p:spTgt spid="3">
                                            <p:txEl>
                                              <p:pRg st="6" end="6"/>
                                            </p:txEl>
                                          </p:spTgt>
                                        </p:tgtEl>
                                      </p:cBhvr>
                                    </p:animEffect>
                                  </p:childTnLst>
                                </p:cTn>
                              </p:par>
                              <p:par>
                                <p:cTn id="17" presetID="9" presetClass="emph" presetSubtype="0" nodeType="withEffect">
                                  <p:stCondLst>
                                    <p:cond delay="0"/>
                                  </p:stCondLst>
                                  <p:childTnLst>
                                    <p:set>
                                      <p:cBhvr>
                                        <p:cTn id="18" dur="indefinite"/>
                                        <p:tgtEl>
                                          <p:spTgt spid="3">
                                            <p:txEl>
                                              <p:pRg st="7" end="7"/>
                                            </p:txEl>
                                          </p:spTgt>
                                        </p:tgtEl>
                                        <p:attrNameLst>
                                          <p:attrName>style.opacity</p:attrName>
                                        </p:attrNameLst>
                                      </p:cBhvr>
                                      <p:to>
                                        <p:strVal val="0.25"/>
                                      </p:to>
                                    </p:set>
                                    <p:animEffect filter="image" prLst="opacity: 0.25">
                                      <p:cBhvr rctx="IE">
                                        <p:cTn id="19"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A031FB85-CE8A-4F94-93BB-A5E02875F809}"/>
              </a:ext>
            </a:extLst>
          </p:cNvPr>
          <p:cNvSpPr/>
          <p:nvPr/>
        </p:nvSpPr>
        <p:spPr>
          <a:xfrm>
            <a:off x="3349147" y="43150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5928111" y="43150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4956857" y="2323613"/>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17" name="TextBox 16">
            <a:extLst>
              <a:ext uri="{FF2B5EF4-FFF2-40B4-BE49-F238E27FC236}">
                <a16:creationId xmlns:a16="http://schemas.microsoft.com/office/drawing/2014/main" id="{E9B9D834-4803-4F5A-B332-7FC09DAE4BF8}"/>
              </a:ext>
            </a:extLst>
          </p:cNvPr>
          <p:cNvSpPr txBox="1"/>
          <p:nvPr/>
        </p:nvSpPr>
        <p:spPr>
          <a:xfrm>
            <a:off x="1239460" y="3446213"/>
            <a:ext cx="2061462" cy="369332"/>
          </a:xfrm>
          <a:prstGeom prst="rect">
            <a:avLst/>
          </a:prstGeom>
          <a:noFill/>
        </p:spPr>
        <p:txBody>
          <a:bodyPr wrap="none" rtlCol="0">
            <a:spAutoFit/>
          </a:bodyPr>
          <a:lstStyle/>
          <a:p>
            <a:r>
              <a:rPr lang="en-US" dirty="0"/>
              <a:t>Application Services</a:t>
            </a:r>
          </a:p>
        </p:txBody>
      </p:sp>
      <p:sp>
        <p:nvSpPr>
          <p:cNvPr id="58" name="TextBox 57">
            <a:extLst>
              <a:ext uri="{FF2B5EF4-FFF2-40B4-BE49-F238E27FC236}">
                <a16:creationId xmlns:a16="http://schemas.microsoft.com/office/drawing/2014/main" id="{CA289366-E694-40D4-8A9C-40CA1463A1E0}"/>
              </a:ext>
            </a:extLst>
          </p:cNvPr>
          <p:cNvSpPr txBox="1"/>
          <p:nvPr/>
        </p:nvSpPr>
        <p:spPr>
          <a:xfrm>
            <a:off x="1237865" y="2874555"/>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a:cxnSpLocks/>
          </p:cNvCxnSpPr>
          <p:nvPr/>
        </p:nvCxnSpPr>
        <p:spPr>
          <a:xfrm>
            <a:off x="993422" y="3350087"/>
            <a:ext cx="7755466" cy="0"/>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09730" y="4928408"/>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891912" y="4986497"/>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77417" y="2804286"/>
            <a:ext cx="303920" cy="26427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F34958EF-219C-8F72-9525-5DE8C6B389F9}"/>
              </a:ext>
            </a:extLst>
          </p:cNvPr>
          <p:cNvGrpSpPr/>
          <p:nvPr/>
        </p:nvGrpSpPr>
        <p:grpSpPr>
          <a:xfrm>
            <a:off x="5254975" y="3150023"/>
            <a:ext cx="456435" cy="1143241"/>
            <a:chOff x="5169250" y="2892848"/>
            <a:chExt cx="456435" cy="1143241"/>
          </a:xfrm>
        </p:grpSpPr>
        <p:sp>
          <p:nvSpPr>
            <p:cNvPr id="44" name="Arrow: Down 43">
              <a:extLst>
                <a:ext uri="{FF2B5EF4-FFF2-40B4-BE49-F238E27FC236}">
                  <a16:creationId xmlns:a16="http://schemas.microsoft.com/office/drawing/2014/main" id="{EBC130A3-F905-8ECA-F427-CE1A6EBB0711}"/>
                </a:ext>
              </a:extLst>
            </p:cNvPr>
            <p:cNvSpPr/>
            <p:nvPr/>
          </p:nvSpPr>
          <p:spPr>
            <a:xfrm rot="13205216">
              <a:off x="5211335" y="289284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22" name="Picture 21">
              <a:extLst>
                <a:ext uri="{FF2B5EF4-FFF2-40B4-BE49-F238E27FC236}">
                  <a16:creationId xmlns:a16="http://schemas.microsoft.com/office/drawing/2014/main" id="{FC61D9C5-5924-2A66-AB0E-C09682DD8A62}"/>
                </a:ext>
              </a:extLst>
            </p:cNvPr>
            <p:cNvPicPr>
              <a:picLocks noChangeAspect="1"/>
            </p:cNvPicPr>
            <p:nvPr/>
          </p:nvPicPr>
          <p:blipFill>
            <a:blip r:embed="rId6"/>
            <a:stretch>
              <a:fillRect/>
            </a:stretch>
          </p:blipFill>
          <p:spPr>
            <a:xfrm>
              <a:off x="5243139" y="3383050"/>
              <a:ext cx="363804" cy="378962"/>
            </a:xfrm>
            <a:prstGeom prst="rect">
              <a:avLst/>
            </a:prstGeom>
          </p:spPr>
        </p:pic>
        <p:pic>
          <p:nvPicPr>
            <p:cNvPr id="21" name="Picture 20">
              <a:extLst>
                <a:ext uri="{FF2B5EF4-FFF2-40B4-BE49-F238E27FC236}">
                  <a16:creationId xmlns:a16="http://schemas.microsoft.com/office/drawing/2014/main" id="{8A8D783B-2654-5500-7251-69F2421CA7D7}"/>
                </a:ext>
              </a:extLst>
            </p:cNvPr>
            <p:cNvPicPr>
              <a:picLocks noChangeAspect="1"/>
            </p:cNvPicPr>
            <p:nvPr/>
          </p:nvPicPr>
          <p:blipFill>
            <a:blip r:embed="rId7"/>
            <a:stretch>
              <a:fillRect/>
            </a:stretch>
          </p:blipFill>
          <p:spPr>
            <a:xfrm>
              <a:off x="5169250" y="3239519"/>
              <a:ext cx="363804" cy="378962"/>
            </a:xfrm>
            <a:prstGeom prst="rect">
              <a:avLst/>
            </a:prstGeom>
          </p:spPr>
        </p:pic>
      </p:grpSp>
      <p:grpSp>
        <p:nvGrpSpPr>
          <p:cNvPr id="29" name="Group 28">
            <a:extLst>
              <a:ext uri="{FF2B5EF4-FFF2-40B4-BE49-F238E27FC236}">
                <a16:creationId xmlns:a16="http://schemas.microsoft.com/office/drawing/2014/main" id="{D9B13AF6-E4C4-2628-D4ED-804CDCA0D82B}"/>
              </a:ext>
            </a:extLst>
          </p:cNvPr>
          <p:cNvGrpSpPr/>
          <p:nvPr/>
        </p:nvGrpSpPr>
        <p:grpSpPr>
          <a:xfrm>
            <a:off x="5446610" y="971338"/>
            <a:ext cx="511939" cy="1284277"/>
            <a:chOff x="5446610" y="714163"/>
            <a:chExt cx="511939" cy="1284277"/>
          </a:xfrm>
        </p:grpSpPr>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46610" y="714163"/>
              <a:ext cx="511939" cy="511939"/>
            </a:xfrm>
            <a:prstGeom prst="rect">
              <a:avLst/>
            </a:prstGeom>
          </p:spPr>
        </p:pic>
        <p:grpSp>
          <p:nvGrpSpPr>
            <p:cNvPr id="24" name="Group 23">
              <a:extLst>
                <a:ext uri="{FF2B5EF4-FFF2-40B4-BE49-F238E27FC236}">
                  <a16:creationId xmlns:a16="http://schemas.microsoft.com/office/drawing/2014/main" id="{2D70D499-AF69-855F-556F-0BDE305743E6}"/>
                </a:ext>
              </a:extLst>
            </p:cNvPr>
            <p:cNvGrpSpPr/>
            <p:nvPr/>
          </p:nvGrpSpPr>
          <p:grpSpPr>
            <a:xfrm>
              <a:off x="5495405" y="1229605"/>
              <a:ext cx="414350" cy="768835"/>
              <a:chOff x="5495405" y="1229605"/>
              <a:chExt cx="414350" cy="768835"/>
            </a:xfrm>
          </p:grpSpPr>
          <p:sp>
            <p:nvSpPr>
              <p:cNvPr id="10" name="Arrow: Down 9">
                <a:extLst>
                  <a:ext uri="{FF2B5EF4-FFF2-40B4-BE49-F238E27FC236}">
                    <a16:creationId xmlns:a16="http://schemas.microsoft.com/office/drawing/2014/main" id="{3033E535-0A1B-7559-9647-AF178DCB8CDE}"/>
                  </a:ext>
                </a:extLst>
              </p:cNvPr>
              <p:cNvSpPr/>
              <p:nvPr/>
            </p:nvSpPr>
            <p:spPr>
              <a:xfrm>
                <a:off x="5495405" y="1229605"/>
                <a:ext cx="414350" cy="768835"/>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8" name="Picture 28" descr="Credential - Free user icons">
                <a:extLst>
                  <a:ext uri="{FF2B5EF4-FFF2-40B4-BE49-F238E27FC236}">
                    <a16:creationId xmlns:a16="http://schemas.microsoft.com/office/drawing/2014/main" id="{183B443B-1716-EA21-D521-F5E256409F64}"/>
                  </a:ext>
                </a:extLst>
              </p:cNvPr>
              <p:cNvPicPr>
                <a:picLocks noChangeAspect="1" noChangeArrowheads="1"/>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517914" y="1312819"/>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 name="Group 24">
            <a:extLst>
              <a:ext uri="{FF2B5EF4-FFF2-40B4-BE49-F238E27FC236}">
                <a16:creationId xmlns:a16="http://schemas.microsoft.com/office/drawing/2014/main" id="{8412CDE1-3D08-23E9-111D-BC34DEE972F2}"/>
              </a:ext>
            </a:extLst>
          </p:cNvPr>
          <p:cNvGrpSpPr/>
          <p:nvPr/>
        </p:nvGrpSpPr>
        <p:grpSpPr>
          <a:xfrm>
            <a:off x="4583114" y="3148813"/>
            <a:ext cx="414350" cy="1143241"/>
            <a:chOff x="4497389" y="2891638"/>
            <a:chExt cx="414350" cy="1143241"/>
          </a:xfrm>
        </p:grpSpPr>
        <p:sp>
          <p:nvSpPr>
            <p:cNvPr id="43" name="Arrow: Down 42">
              <a:extLst>
                <a:ext uri="{FF2B5EF4-FFF2-40B4-BE49-F238E27FC236}">
                  <a16:creationId xmlns:a16="http://schemas.microsoft.com/office/drawing/2014/main" id="{4D1BAEC6-ABD3-5C12-8493-92668E444B18}"/>
                </a:ext>
              </a:extLst>
            </p:cNvPr>
            <p:cNvSpPr/>
            <p:nvPr/>
          </p:nvSpPr>
          <p:spPr>
            <a:xfrm rot="2424903">
              <a:off x="4497389" y="289163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9" name="Picture 28" descr="Credential - Free user icons">
              <a:extLst>
                <a:ext uri="{FF2B5EF4-FFF2-40B4-BE49-F238E27FC236}">
                  <a16:creationId xmlns:a16="http://schemas.microsoft.com/office/drawing/2014/main" id="{EFC7C49F-2B61-8561-3312-E827CAEFF0CC}"/>
                </a:ext>
              </a:extLst>
            </p:cNvPr>
            <p:cNvPicPr>
              <a:picLocks noChangeAspect="1" noChangeArrowheads="1"/>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519898" y="3176413"/>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3743F9D-2CAB-6837-8BCE-199C63754812}"/>
              </a:ext>
            </a:extLst>
          </p:cNvPr>
          <p:cNvGrpSpPr/>
          <p:nvPr/>
        </p:nvGrpSpPr>
        <p:grpSpPr>
          <a:xfrm>
            <a:off x="6351508" y="3208781"/>
            <a:ext cx="426767" cy="1143241"/>
            <a:chOff x="6265783" y="2951606"/>
            <a:chExt cx="426767" cy="1143241"/>
          </a:xfrm>
        </p:grpSpPr>
        <p:sp>
          <p:nvSpPr>
            <p:cNvPr id="45" name="Arrow: Down 44">
              <a:extLst>
                <a:ext uri="{FF2B5EF4-FFF2-40B4-BE49-F238E27FC236}">
                  <a16:creationId xmlns:a16="http://schemas.microsoft.com/office/drawing/2014/main" id="{C7AD01C2-00EA-9DBC-E7B0-7D1275983A43}"/>
                </a:ext>
              </a:extLst>
            </p:cNvPr>
            <p:cNvSpPr/>
            <p:nvPr/>
          </p:nvSpPr>
          <p:spPr>
            <a:xfrm rot="19374732">
              <a:off x="6278200" y="2951606"/>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2" name="Picture 71">
              <a:extLst>
                <a:ext uri="{FF2B5EF4-FFF2-40B4-BE49-F238E27FC236}">
                  <a16:creationId xmlns:a16="http://schemas.microsoft.com/office/drawing/2014/main" id="{3E64F3F9-00E4-1588-11DA-BAFFCA1FA436}"/>
                </a:ext>
              </a:extLst>
            </p:cNvPr>
            <p:cNvPicPr>
              <a:picLocks noChangeAspect="1"/>
            </p:cNvPicPr>
            <p:nvPr/>
          </p:nvPicPr>
          <p:blipFill>
            <a:blip r:embed="rId7"/>
            <a:stretch>
              <a:fillRect/>
            </a:stretch>
          </p:blipFill>
          <p:spPr>
            <a:xfrm>
              <a:off x="6265783" y="3267866"/>
              <a:ext cx="363804" cy="378962"/>
            </a:xfrm>
            <a:prstGeom prst="rect">
              <a:avLst/>
            </a:prstGeom>
          </p:spPr>
        </p:pic>
      </p:grpSp>
      <p:grpSp>
        <p:nvGrpSpPr>
          <p:cNvPr id="23" name="Group 22">
            <a:extLst>
              <a:ext uri="{FF2B5EF4-FFF2-40B4-BE49-F238E27FC236}">
                <a16:creationId xmlns:a16="http://schemas.microsoft.com/office/drawing/2014/main" id="{E973218C-8F31-6F5A-7B24-9B8AD628138C}"/>
              </a:ext>
            </a:extLst>
          </p:cNvPr>
          <p:cNvGrpSpPr/>
          <p:nvPr/>
        </p:nvGrpSpPr>
        <p:grpSpPr>
          <a:xfrm>
            <a:off x="4643017" y="3144804"/>
            <a:ext cx="414350" cy="1143241"/>
            <a:chOff x="3542224" y="1776809"/>
            <a:chExt cx="414350" cy="1143241"/>
          </a:xfrm>
        </p:grpSpPr>
        <p:sp>
          <p:nvSpPr>
            <p:cNvPr id="75" name="Arrow: Down 74">
              <a:extLst>
                <a:ext uri="{FF2B5EF4-FFF2-40B4-BE49-F238E27FC236}">
                  <a16:creationId xmlns:a16="http://schemas.microsoft.com/office/drawing/2014/main" id="{14F4929A-BD49-9218-FFB7-EE5F2A5AB8F7}"/>
                </a:ext>
              </a:extLst>
            </p:cNvPr>
            <p:cNvSpPr/>
            <p:nvPr/>
          </p:nvSpPr>
          <p:spPr>
            <a:xfrm rot="2424903">
              <a:off x="3542224" y="1776809"/>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4" name="Picture 73">
              <a:extLst>
                <a:ext uri="{FF2B5EF4-FFF2-40B4-BE49-F238E27FC236}">
                  <a16:creationId xmlns:a16="http://schemas.microsoft.com/office/drawing/2014/main" id="{6CEF19C4-BFEA-05D6-D6CD-44A1C5CB31DA}"/>
                </a:ext>
              </a:extLst>
            </p:cNvPr>
            <p:cNvPicPr>
              <a:picLocks noChangeAspect="1"/>
            </p:cNvPicPr>
            <p:nvPr/>
          </p:nvPicPr>
          <p:blipFill>
            <a:blip r:embed="rId6"/>
            <a:stretch>
              <a:fillRect/>
            </a:stretch>
          </p:blipFill>
          <p:spPr>
            <a:xfrm>
              <a:off x="3577022" y="2091410"/>
              <a:ext cx="363804" cy="378962"/>
            </a:xfrm>
            <a:prstGeom prst="rect">
              <a:avLst/>
            </a:prstGeom>
          </p:spPr>
        </p:pic>
      </p:grpSp>
      <p:sp>
        <p:nvSpPr>
          <p:cNvPr id="78" name="TextBox 77">
            <a:extLst>
              <a:ext uri="{FF2B5EF4-FFF2-40B4-BE49-F238E27FC236}">
                <a16:creationId xmlns:a16="http://schemas.microsoft.com/office/drawing/2014/main" id="{86B7D7DF-83F9-B6AC-1068-E7E0332B539B}"/>
              </a:ext>
            </a:extLst>
          </p:cNvPr>
          <p:cNvSpPr txBox="1"/>
          <p:nvPr/>
        </p:nvSpPr>
        <p:spPr>
          <a:xfrm>
            <a:off x="2912533" y="106401"/>
            <a:ext cx="5580091" cy="646331"/>
          </a:xfrm>
          <a:prstGeom prst="rect">
            <a:avLst/>
          </a:prstGeom>
          <a:noFill/>
        </p:spPr>
        <p:txBody>
          <a:bodyPr wrap="square" rtlCol="0">
            <a:spAutoFit/>
          </a:bodyPr>
          <a:lstStyle/>
          <a:p>
            <a:pPr algn="ctr"/>
            <a:r>
              <a:rPr lang="en-US" sz="3600" dirty="0"/>
              <a:t>Authorization Flow</a:t>
            </a:r>
          </a:p>
        </p:txBody>
      </p:sp>
    </p:spTree>
    <p:extLst>
      <p:ext uri="{BB962C8B-B14F-4D97-AF65-F5344CB8AC3E}">
        <p14:creationId xmlns:p14="http://schemas.microsoft.com/office/powerpoint/2010/main" val="392106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 presetClass="exit" presetSubtype="0" fill="hold" nodeType="withEffect">
                                  <p:stCondLst>
                                    <p:cond delay="0"/>
                                  </p:stCondLst>
                                  <p:childTnLst>
                                    <p:set>
                                      <p:cBhvr>
                                        <p:cTn id="29" dur="1" fill="hold">
                                          <p:stCondLst>
                                            <p:cond delay="0"/>
                                          </p:stCondLst>
                                        </p:cTn>
                                        <p:tgtEl>
                                          <p:spTgt spid="2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6"/>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2A43D-DF10-14A8-A20C-5FB897A3D7EC}"/>
              </a:ext>
            </a:extLst>
          </p:cNvPr>
          <p:cNvSpPr>
            <a:spLocks noGrp="1"/>
          </p:cNvSpPr>
          <p:nvPr>
            <p:ph idx="1"/>
          </p:nvPr>
        </p:nvSpPr>
        <p:spPr>
          <a:xfrm>
            <a:off x="3614940" y="2601156"/>
            <a:ext cx="6512040" cy="3254375"/>
          </a:xfrm>
        </p:spPr>
        <p:txBody>
          <a:bodyPr>
            <a:normAutofit/>
          </a:bodyPr>
          <a:lstStyle/>
          <a:p>
            <a:r>
              <a:rPr lang="en-US" sz="3600" dirty="0"/>
              <a:t>Service Types</a:t>
            </a:r>
          </a:p>
          <a:p>
            <a:r>
              <a:rPr lang="en-US" sz="3600" dirty="0"/>
              <a:t>Plugins &amp; Providers</a:t>
            </a:r>
          </a:p>
          <a:p>
            <a:r>
              <a:rPr lang="en-US" sz="3600" dirty="0"/>
              <a:t>Service Configuration</a:t>
            </a:r>
          </a:p>
          <a:p>
            <a:r>
              <a:rPr lang="en-US" sz="3600" dirty="0"/>
              <a:t>Securing the Application</a:t>
            </a:r>
          </a:p>
          <a:p>
            <a:r>
              <a:rPr lang="en-US" sz="3600" dirty="0"/>
              <a:t>Demo…</a:t>
            </a:r>
          </a:p>
        </p:txBody>
      </p:sp>
      <p:pic>
        <p:nvPicPr>
          <p:cNvPr id="4100" name="Picture 4" descr="Agenda - letters written in beautiful boxes on white background Stock  Illustration | Adobe Stock">
            <a:extLst>
              <a:ext uri="{FF2B5EF4-FFF2-40B4-BE49-F238E27FC236}">
                <a16:creationId xmlns:a16="http://schemas.microsoft.com/office/drawing/2014/main" id="{2A21C2AB-5AB7-7BD8-FDED-86C41E95CC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130197" y="440267"/>
            <a:ext cx="5246158" cy="2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65126"/>
            <a:ext cx="10515600" cy="904382"/>
          </a:xfrm>
        </p:spPr>
        <p:txBody>
          <a:bodyPr>
            <a:normAutofit/>
          </a:bodyPr>
          <a:lstStyle/>
          <a:p>
            <a:pPr algn="ctr"/>
            <a:r>
              <a:rPr lang="en-US" sz="4000" dirty="0"/>
              <a:t>Authentication Features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1562099" y="1628776"/>
            <a:ext cx="9496425" cy="4395788"/>
          </a:xfrm>
        </p:spPr>
        <p:txBody>
          <a:bodyPr>
            <a:normAutofit/>
          </a:bodyPr>
          <a:lstStyle/>
          <a:p>
            <a:r>
              <a:rPr lang="en-US" dirty="0"/>
              <a:t>Two-factor authentication (OTP using Microsoft- or Google Authenticator)</a:t>
            </a:r>
          </a:p>
          <a:p>
            <a:r>
              <a:rPr lang="en-US" dirty="0"/>
              <a:t>IP-whitelisting</a:t>
            </a:r>
          </a:p>
          <a:p>
            <a:r>
              <a:rPr lang="en-US" dirty="0"/>
              <a:t>Password Policy</a:t>
            </a:r>
          </a:p>
          <a:p>
            <a:r>
              <a:rPr lang="en-US" dirty="0"/>
              <a:t>Secure Account Registration (B2C)</a:t>
            </a:r>
          </a:p>
          <a:p>
            <a:r>
              <a:rPr lang="en-US" dirty="0"/>
              <a:t>Secure Password Reset</a:t>
            </a:r>
          </a:p>
          <a:p>
            <a:r>
              <a:rPr lang="en-US" dirty="0"/>
              <a:t>Breached Password Protection (Have I Been </a:t>
            </a:r>
            <a:r>
              <a:rPr lang="en-US" dirty="0" err="1"/>
              <a:t>Pwned</a:t>
            </a:r>
            <a:r>
              <a:rPr lang="en-US" dirty="0"/>
              <a:t>?)</a:t>
            </a:r>
          </a:p>
          <a:p>
            <a:r>
              <a:rPr lang="en-US" dirty="0"/>
              <a:t>Brute-force Attack Protection (Progressive delay)</a:t>
            </a:r>
          </a:p>
        </p:txBody>
      </p:sp>
    </p:spTree>
    <p:extLst>
      <p:ext uri="{BB962C8B-B14F-4D97-AF65-F5344CB8AC3E}">
        <p14:creationId xmlns:p14="http://schemas.microsoft.com/office/powerpoint/2010/main" val="46152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5AB3-32BB-4F4B-928E-3762FC0C3EBD}"/>
              </a:ext>
            </a:extLst>
          </p:cNvPr>
          <p:cNvSpPr txBox="1"/>
          <p:nvPr/>
        </p:nvSpPr>
        <p:spPr>
          <a:xfrm>
            <a:off x="5120412" y="3044279"/>
            <a:ext cx="1951175" cy="769441"/>
          </a:xfrm>
          <a:prstGeom prst="rect">
            <a:avLst/>
          </a:prstGeom>
          <a:noFill/>
        </p:spPr>
        <p:txBody>
          <a:bodyPr wrap="none" rtlCol="0">
            <a:spAutoFit/>
          </a:bodyPr>
          <a:lstStyle/>
          <a:p>
            <a:pPr algn="ctr"/>
            <a:r>
              <a:rPr lang="da-DK" sz="4400" dirty="0"/>
              <a:t>Demo…</a:t>
            </a:r>
            <a:endParaRPr lang="en-US" sz="4400" dirty="0"/>
          </a:p>
        </p:txBody>
      </p:sp>
      <p:pic>
        <p:nvPicPr>
          <p:cNvPr id="3" name="Picture 4" descr="Agenda - letters written in beautiful boxes on white background Stock  Illustration | Adobe Stock">
            <a:extLst>
              <a:ext uri="{FF2B5EF4-FFF2-40B4-BE49-F238E27FC236}">
                <a16:creationId xmlns:a16="http://schemas.microsoft.com/office/drawing/2014/main" id="{6990F912-2A41-5F49-635B-C542D03BC9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14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B04B9-363F-8C76-2553-39888AB752B4}"/>
              </a:ext>
            </a:extLst>
          </p:cNvPr>
          <p:cNvSpPr txBox="1"/>
          <p:nvPr/>
        </p:nvSpPr>
        <p:spPr>
          <a:xfrm>
            <a:off x="4990985" y="3044279"/>
            <a:ext cx="2210029" cy="769441"/>
          </a:xfrm>
          <a:prstGeom prst="rect">
            <a:avLst/>
          </a:prstGeom>
          <a:noFill/>
        </p:spPr>
        <p:txBody>
          <a:bodyPr wrap="none" rtlCol="0">
            <a:spAutoFit/>
          </a:bodyPr>
          <a:lstStyle/>
          <a:p>
            <a:pPr algn="ctr"/>
            <a:r>
              <a:rPr lang="en-US" sz="4400" dirty="0"/>
              <a:t>Wrap Up</a:t>
            </a:r>
          </a:p>
        </p:txBody>
      </p:sp>
    </p:spTree>
    <p:extLst>
      <p:ext uri="{BB962C8B-B14F-4D97-AF65-F5344CB8AC3E}">
        <p14:creationId xmlns:p14="http://schemas.microsoft.com/office/powerpoint/2010/main" val="2805933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Pentagon 10">
            <a:extLst>
              <a:ext uri="{FF2B5EF4-FFF2-40B4-BE49-F238E27FC236}">
                <a16:creationId xmlns:a16="http://schemas.microsoft.com/office/drawing/2014/main" id="{EB89C33B-4E67-DAC8-43C3-D43C3DEC6ABC}"/>
              </a:ext>
            </a:extLst>
          </p:cNvPr>
          <p:cNvSpPr/>
          <p:nvPr/>
        </p:nvSpPr>
        <p:spPr>
          <a:xfrm>
            <a:off x="5040949" y="3671612"/>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0" descr="Refresh Icon transparent PNG - StickPNG">
            <a:extLst>
              <a:ext uri="{FF2B5EF4-FFF2-40B4-BE49-F238E27FC236}">
                <a16:creationId xmlns:a16="http://schemas.microsoft.com/office/drawing/2014/main" id="{88FAEAE1-6EC4-CD0E-93E4-A05223DBE9E8}"/>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76851" y="3992798"/>
            <a:ext cx="715486" cy="753509"/>
          </a:xfrm>
          <a:prstGeom prst="rect">
            <a:avLst/>
          </a:prstGeom>
          <a:noFill/>
          <a:extLst>
            <a:ext uri="{909E8E84-426E-40DD-AFC4-6F175D3DCCD1}">
              <a14:hiddenFill xmlns:a14="http://schemas.microsoft.com/office/drawing/2010/main">
                <a:solidFill>
                  <a:srgbClr val="FFFFFF"/>
                </a:solidFill>
              </a14:hiddenFill>
            </a:ext>
          </a:extLst>
        </p:spPr>
      </p:pic>
      <p:sp>
        <p:nvSpPr>
          <p:cNvPr id="4" name="Pentagon 3">
            <a:extLst>
              <a:ext uri="{FF2B5EF4-FFF2-40B4-BE49-F238E27FC236}">
                <a16:creationId xmlns:a16="http://schemas.microsoft.com/office/drawing/2014/main" id="{D303CFFD-595E-72F7-5745-1FC078E62A8D}"/>
              </a:ext>
            </a:extLst>
          </p:cNvPr>
          <p:cNvSpPr/>
          <p:nvPr/>
        </p:nvSpPr>
        <p:spPr>
          <a:xfrm>
            <a:off x="3116287" y="3671613"/>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2060" name="Picture 12" descr="Central Bank Building Frontal View Vector SVG Icon - PNG Repo Free PNG Icons">
            <a:extLst>
              <a:ext uri="{FF2B5EF4-FFF2-40B4-BE49-F238E27FC236}">
                <a16:creationId xmlns:a16="http://schemas.microsoft.com/office/drawing/2014/main" id="{65058373-3D00-D64A-0488-D81BABF6F87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89683" y="3947942"/>
            <a:ext cx="843219" cy="843219"/>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redential - Free user icons">
            <a:extLst>
              <a:ext uri="{FF2B5EF4-FFF2-40B4-BE49-F238E27FC236}">
                <a16:creationId xmlns:a16="http://schemas.microsoft.com/office/drawing/2014/main" id="{82A75C99-BDDD-2C72-5AAC-96A326411BF0}"/>
              </a:ext>
            </a:extLst>
          </p:cNvPr>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065610" y="1996376"/>
            <a:ext cx="1190013" cy="119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4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Types</a:t>
            </a:r>
          </a:p>
        </p:txBody>
      </p:sp>
      <p:pic>
        <p:nvPicPr>
          <p:cNvPr id="3" name="Picture 4" descr="Agenda - letters written in beautiful boxes on white background Stock  Illustration | Adobe Stock">
            <a:extLst>
              <a:ext uri="{FF2B5EF4-FFF2-40B4-BE49-F238E27FC236}">
                <a16:creationId xmlns:a16="http://schemas.microsoft.com/office/drawing/2014/main" id="{71D0579E-179F-79A0-5BD7-4BBBE2E2E35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62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600868" y="984927"/>
            <a:ext cx="4613638" cy="646331"/>
          </a:xfrm>
          <a:prstGeom prst="rect">
            <a:avLst/>
          </a:prstGeom>
          <a:noFill/>
        </p:spPr>
        <p:txBody>
          <a:bodyPr wrap="square" rtlCol="0">
            <a:spAutoFit/>
          </a:bodyPr>
          <a:lstStyle/>
          <a:p>
            <a:pPr algn="ctr"/>
            <a:r>
              <a:rPr lang="en-US" sz="3600" dirty="0"/>
              <a:t>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3648091" y="4301584"/>
            <a:ext cx="4895814"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t>TEntity</a:t>
            </a:r>
            <a:r>
              <a:rPr lang="en-US" sz="2000" dirty="0"/>
              <a:t>: The type of the entity</a:t>
            </a:r>
          </a:p>
          <a:p>
            <a:pPr marL="285750" indent="-285750">
              <a:buFont typeface="Arial" panose="020B0604020202020204" pitchFamily="34" charset="0"/>
              <a:buChar char="•"/>
            </a:pPr>
            <a:r>
              <a:rPr lang="en-US" sz="2000" b="1" dirty="0" err="1"/>
              <a:t>TEntityId</a:t>
            </a:r>
            <a:r>
              <a:rPr lang="en-US" sz="2000" dirty="0"/>
              <a:t>: The type of the entity identifier </a:t>
            </a:r>
          </a:p>
        </p:txBody>
      </p:sp>
      <p:pic>
        <p:nvPicPr>
          <p:cNvPr id="7" name="Picture 6">
            <a:extLst>
              <a:ext uri="{FF2B5EF4-FFF2-40B4-BE49-F238E27FC236}">
                <a16:creationId xmlns:a16="http://schemas.microsoft.com/office/drawing/2014/main" id="{2347F91D-EBC5-BA44-C7B4-A194B8B9EF62}"/>
              </a:ext>
            </a:extLst>
          </p:cNvPr>
          <p:cNvPicPr>
            <a:picLocks noChangeAspect="1"/>
          </p:cNvPicPr>
          <p:nvPr/>
        </p:nvPicPr>
        <p:blipFill>
          <a:blip r:embed="rId3"/>
          <a:stretch>
            <a:fillRect/>
          </a:stretch>
        </p:blipFill>
        <p:spPr>
          <a:xfrm>
            <a:off x="2486808" y="1932124"/>
            <a:ext cx="7218381" cy="2068594"/>
          </a:xfrm>
          <a:prstGeom prst="rect">
            <a:avLst/>
          </a:prstGeom>
        </p:spPr>
      </p:pic>
    </p:spTree>
    <p:extLst>
      <p:ext uri="{BB962C8B-B14F-4D97-AF65-F5344CB8AC3E}">
        <p14:creationId xmlns:p14="http://schemas.microsoft.com/office/powerpoint/2010/main" val="52242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76B9D-D7D4-4420-9A1A-51949F31F117}"/>
              </a:ext>
            </a:extLst>
          </p:cNvPr>
          <p:cNvPicPr>
            <a:picLocks noChangeAspect="1"/>
          </p:cNvPicPr>
          <p:nvPr/>
        </p:nvPicPr>
        <p:blipFill>
          <a:blip r:embed="rId3"/>
          <a:stretch>
            <a:fillRect/>
          </a:stretch>
        </p:blipFill>
        <p:spPr>
          <a:xfrm>
            <a:off x="1264355" y="515353"/>
            <a:ext cx="9663289" cy="5827293"/>
          </a:xfrm>
          <a:prstGeom prst="rect">
            <a:avLst/>
          </a:prstGeom>
        </p:spPr>
      </p:pic>
    </p:spTree>
    <p:extLst>
      <p:ext uri="{BB962C8B-B14F-4D97-AF65-F5344CB8AC3E}">
        <p14:creationId xmlns:p14="http://schemas.microsoft.com/office/powerpoint/2010/main" val="245068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290EE-61DB-D17C-06B2-827ADF240F97}"/>
              </a:ext>
            </a:extLst>
          </p:cNvPr>
          <p:cNvPicPr>
            <a:picLocks noChangeAspect="1"/>
          </p:cNvPicPr>
          <p:nvPr/>
        </p:nvPicPr>
        <p:blipFill>
          <a:blip r:embed="rId3"/>
          <a:stretch>
            <a:fillRect/>
          </a:stretch>
        </p:blipFill>
        <p:spPr>
          <a:xfrm>
            <a:off x="2944339" y="2100431"/>
            <a:ext cx="6303322" cy="2657138"/>
          </a:xfrm>
          <a:prstGeom prst="rect">
            <a:avLst/>
          </a:prstGeom>
        </p:spPr>
      </p:pic>
      <p:sp>
        <p:nvSpPr>
          <p:cNvPr id="5" name="TextBox 4">
            <a:extLst>
              <a:ext uri="{FF2B5EF4-FFF2-40B4-BE49-F238E27FC236}">
                <a16:creationId xmlns:a16="http://schemas.microsoft.com/office/drawing/2014/main" id="{F15609F4-F791-3328-6F1E-97AB100244B1}"/>
              </a:ext>
            </a:extLst>
          </p:cNvPr>
          <p:cNvSpPr txBox="1"/>
          <p:nvPr/>
        </p:nvSpPr>
        <p:spPr>
          <a:xfrm>
            <a:off x="3888464" y="896348"/>
            <a:ext cx="4613638" cy="646331"/>
          </a:xfrm>
          <a:prstGeom prst="rect">
            <a:avLst/>
          </a:prstGeom>
          <a:noFill/>
        </p:spPr>
        <p:txBody>
          <a:bodyPr wrap="square" rtlCol="0">
            <a:spAutoFit/>
          </a:bodyPr>
          <a:lstStyle/>
          <a:p>
            <a:pPr algn="ctr"/>
            <a:r>
              <a:rPr lang="en-US" sz="3600" b="1" dirty="0"/>
              <a:t>Discrete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a </a:t>
            </a:r>
            <a:r>
              <a:rPr lang="en-US" sz="2000" b="1" dirty="0"/>
              <a:t>finite</a:t>
            </a:r>
            <a:r>
              <a:rPr lang="en-US" sz="2000" dirty="0"/>
              <a:t> (countable) number of entities</a:t>
            </a:r>
          </a:p>
        </p:txBody>
      </p:sp>
    </p:spTree>
    <p:extLst>
      <p:ext uri="{BB962C8B-B14F-4D97-AF65-F5344CB8AC3E}">
        <p14:creationId xmlns:p14="http://schemas.microsoft.com/office/powerpoint/2010/main" val="128183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907982"/>
            <a:ext cx="4613638" cy="646331"/>
          </a:xfrm>
          <a:prstGeom prst="rect">
            <a:avLst/>
          </a:prstGeom>
          <a:noFill/>
        </p:spPr>
        <p:txBody>
          <a:bodyPr wrap="square" rtlCol="0">
            <a:spAutoFit/>
          </a:bodyPr>
          <a:lstStyle/>
          <a:p>
            <a:pPr algn="ctr"/>
            <a:r>
              <a:rPr lang="en-US" sz="3600" b="1" dirty="0"/>
              <a:t>Grouped</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entities organized in </a:t>
            </a:r>
            <a:r>
              <a:rPr lang="en-US" sz="2000" b="1" dirty="0"/>
              <a:t>hierarchical groups</a:t>
            </a:r>
            <a:r>
              <a:rPr lang="en-US" sz="2000" dirty="0"/>
              <a:t> (e.g. trees) </a:t>
            </a:r>
          </a:p>
        </p:txBody>
      </p:sp>
      <p:pic>
        <p:nvPicPr>
          <p:cNvPr id="3" name="Picture 2">
            <a:extLst>
              <a:ext uri="{FF2B5EF4-FFF2-40B4-BE49-F238E27FC236}">
                <a16:creationId xmlns:a16="http://schemas.microsoft.com/office/drawing/2014/main" id="{8E5A417A-E627-B547-51E5-94F5C302F972}"/>
              </a:ext>
            </a:extLst>
          </p:cNvPr>
          <p:cNvPicPr>
            <a:picLocks noChangeAspect="1"/>
          </p:cNvPicPr>
          <p:nvPr/>
        </p:nvPicPr>
        <p:blipFill>
          <a:blip r:embed="rId2"/>
          <a:stretch>
            <a:fillRect/>
          </a:stretch>
        </p:blipFill>
        <p:spPr>
          <a:xfrm>
            <a:off x="1982354" y="1957892"/>
            <a:ext cx="8534400" cy="2840019"/>
          </a:xfrm>
          <a:prstGeom prst="rect">
            <a:avLst/>
          </a:prstGeom>
        </p:spPr>
      </p:pic>
    </p:spTree>
    <p:extLst>
      <p:ext uri="{BB962C8B-B14F-4D97-AF65-F5344CB8AC3E}">
        <p14:creationId xmlns:p14="http://schemas.microsoft.com/office/powerpoint/2010/main" val="416665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314813"/>
            <a:ext cx="4613638" cy="646331"/>
          </a:xfrm>
          <a:prstGeom prst="rect">
            <a:avLst/>
          </a:prstGeom>
          <a:noFill/>
        </p:spPr>
        <p:txBody>
          <a:bodyPr wrap="square" rtlCol="0">
            <a:spAutoFit/>
          </a:bodyPr>
          <a:lstStyle/>
          <a:p>
            <a:pPr algn="ctr"/>
            <a:r>
              <a:rPr lang="en-US" sz="3600" b="1" dirty="0"/>
              <a:t>Updatable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850689"/>
            <a:ext cx="9348394" cy="369332"/>
          </a:xfrm>
          <a:prstGeom prst="rect">
            <a:avLst/>
          </a:prstGeom>
          <a:noFill/>
        </p:spPr>
        <p:txBody>
          <a:bodyPr wrap="square" rtlCol="0">
            <a:spAutoFit/>
          </a:bodyPr>
          <a:lstStyle/>
          <a:p>
            <a:pPr algn="ctr"/>
            <a:r>
              <a:rPr lang="en-US" dirty="0"/>
              <a:t>Can handle </a:t>
            </a:r>
            <a:r>
              <a:rPr lang="en-US" b="1" dirty="0"/>
              <a:t>add</a:t>
            </a:r>
            <a:r>
              <a:rPr lang="en-US" dirty="0"/>
              <a:t>, </a:t>
            </a:r>
            <a:r>
              <a:rPr lang="en-US" b="1" dirty="0"/>
              <a:t>remove</a:t>
            </a:r>
            <a:r>
              <a:rPr lang="en-US" dirty="0"/>
              <a:t> and </a:t>
            </a:r>
            <a:r>
              <a:rPr lang="en-US" b="1" dirty="0"/>
              <a:t>update</a:t>
            </a:r>
            <a:r>
              <a:rPr lang="en-US" dirty="0"/>
              <a:t> of entities</a:t>
            </a:r>
          </a:p>
        </p:txBody>
      </p:sp>
      <p:pic>
        <p:nvPicPr>
          <p:cNvPr id="3" name="Picture 2">
            <a:extLst>
              <a:ext uri="{FF2B5EF4-FFF2-40B4-BE49-F238E27FC236}">
                <a16:creationId xmlns:a16="http://schemas.microsoft.com/office/drawing/2014/main" id="{1CC11FF9-742B-07EE-AE46-221C5AB2357F}"/>
              </a:ext>
            </a:extLst>
          </p:cNvPr>
          <p:cNvPicPr>
            <a:picLocks noChangeAspect="1"/>
          </p:cNvPicPr>
          <p:nvPr/>
        </p:nvPicPr>
        <p:blipFill>
          <a:blip r:embed="rId3"/>
          <a:stretch>
            <a:fillRect/>
          </a:stretch>
        </p:blipFill>
        <p:spPr>
          <a:xfrm>
            <a:off x="3266739" y="1090056"/>
            <a:ext cx="5658522" cy="4677888"/>
          </a:xfrm>
          <a:prstGeom prst="rect">
            <a:avLst/>
          </a:prstGeom>
        </p:spPr>
      </p:pic>
    </p:spTree>
    <p:extLst>
      <p:ext uri="{BB962C8B-B14F-4D97-AF65-F5344CB8AC3E}">
        <p14:creationId xmlns:p14="http://schemas.microsoft.com/office/powerpoint/2010/main" val="38077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4509</TotalTime>
  <Words>1976</Words>
  <Application>Microsoft Office PowerPoint</Application>
  <PresentationFormat>Widescreen</PresentationFormat>
  <Paragraphs>261</Paragraphs>
  <Slides>33</Slides>
  <Notes>27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Roboto</vt:lpstr>
      <vt:lpstr>Office Theme</vt:lpstr>
      <vt:lpstr>Module 2: Backend -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Aspects</vt:lpstr>
      <vt:lpstr>PowerPoint Presentation</vt:lpstr>
      <vt:lpstr>Authentication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Lars Michael</dc:creator>
  <cp:lastModifiedBy>Lars Michael</cp:lastModifiedBy>
  <cp:revision>11</cp:revision>
  <dcterms:created xsi:type="dcterms:W3CDTF">2022-04-05T11:06:54Z</dcterms:created>
  <dcterms:modified xsi:type="dcterms:W3CDTF">2022-08-31T16:53:23Z</dcterms:modified>
</cp:coreProperties>
</file>