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6" r:id="rId9"/>
    <p:sldId id="353" r:id="rId10"/>
    <p:sldId id="354" r:id="rId11"/>
    <p:sldId id="263" r:id="rId12"/>
    <p:sldId id="358" r:id="rId13"/>
    <p:sldId id="274" r:id="rId14"/>
    <p:sldId id="352" r:id="rId15"/>
    <p:sldId id="277" r:id="rId16"/>
    <p:sldId id="280" r:id="rId17"/>
    <p:sldId id="350" r:id="rId18"/>
    <p:sldId id="281" r:id="rId19"/>
    <p:sldId id="333" r:id="rId20"/>
    <p:sldId id="337" r:id="rId21"/>
    <p:sldId id="334" r:id="rId22"/>
    <p:sldId id="335" r:id="rId23"/>
    <p:sldId id="336" r:id="rId24"/>
    <p:sldId id="332" r:id="rId25"/>
    <p:sldId id="362" r:id="rId26"/>
    <p:sldId id="364" r:id="rId27"/>
    <p:sldId id="366" r:id="rId28"/>
    <p:sldId id="338" r:id="rId29"/>
    <p:sldId id="339" r:id="rId30"/>
    <p:sldId id="367" r:id="rId31"/>
    <p:sldId id="359" r:id="rId32"/>
    <p:sldId id="278" r:id="rId33"/>
    <p:sldId id="270" r:id="rId34"/>
    <p:sldId id="272" r:id="rId35"/>
    <p:sldId id="264" r:id="rId36"/>
    <p:sldId id="273" r:id="rId37"/>
    <p:sldId id="356" r:id="rId38"/>
    <p:sldId id="361" r:id="rId39"/>
    <p:sldId id="351" r:id="rId40"/>
    <p:sldId id="347" r:id="rId41"/>
    <p:sldId id="349" r:id="rId42"/>
    <p:sldId id="266" r:id="rId43"/>
    <p:sldId id="267" r:id="rId44"/>
    <p:sldId id="268" r:id="rId45"/>
    <p:sldId id="269" r:id="rId46"/>
    <p:sldId id="265" r:id="rId47"/>
    <p:sldId id="357" r:id="rId48"/>
    <p:sldId id="360" r:id="rId49"/>
    <p:sldId id="36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5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64836" autoAdjust="0"/>
  </p:normalViewPr>
  <p:slideViewPr>
    <p:cSldViewPr snapToGrid="0">
      <p:cViewPr varScale="1">
        <p:scale>
          <a:sx n="74" d="100"/>
          <a:sy n="74" d="100"/>
        </p:scale>
        <p:origin x="1332" y="60"/>
      </p:cViewPr>
      <p:guideLst/>
    </p:cSldViewPr>
  </p:slideViewPr>
  <p:notesTextViewPr>
    <p:cViewPr>
      <p:scale>
        <a:sx n="3" d="2"/>
        <a:sy n="3" d="2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AB23-915C-4A20-A35C-E35A78BBD60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5790-097B-4F4A-AC65-68906F1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Duration of this module: 1½ hours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(short break after 45 minutes)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noProof="0" dirty="0"/>
              <a:t>DS is the result of a strategic initiative initiated around 8 years ago (pre CloudBridge and the current DHI+ strategies.). </a:t>
            </a:r>
          </a:p>
          <a:p>
            <a:r>
              <a:rPr lang="en-US" b="0" noProof="0" dirty="0"/>
              <a:t>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Technology alignment (already then, several dev. framework MZ, MW, MIKE+)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More agile development (at that time release every 18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Most importantly: Supporting </a:t>
            </a:r>
            <a:r>
              <a:rPr lang="en-US" b="1" noProof="0" dirty="0"/>
              <a:t>Business applications </a:t>
            </a:r>
            <a:r>
              <a:rPr lang="en-US" b="0" i="0" noProof="0" dirty="0"/>
              <a:t>(web applications. Not much experience)</a:t>
            </a:r>
            <a:endParaRPr lang="en-US" b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Data abstraction =&gt; easily integrate with data from heterogenous data sources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Community-driven. </a:t>
            </a:r>
            <a:r>
              <a:rPr lang="en-US" b="1" noProof="0" dirty="0"/>
              <a:t>All</a:t>
            </a:r>
            <a:r>
              <a:rPr lang="en-US" b="0" noProof="0" dirty="0"/>
              <a:t> of DHI – despite geographical and organizational affiliation.  (Slogan: “Think Group First!”)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story short! After a long process (workshops, design-documents)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“yet another framework” (in addition to MZ, MW, MIKE+) – let’s build some autonomous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difference?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Library: your code call library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Framework: Framework calls your code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of Control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: Your code - &amp; you (as an application developer) - are in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Framework: Framework takes control. Frameworks are opinionated. Dictate stuff. Your application code needs to be crammed into the constraints of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inherently evil,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though. Even DS has some framework characteristics (we will come back to that).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4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Anyway, described in a single sentence, this is what Domain Services is: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/>
              <a:t>A collection of reusable libraries for developing service-oriented applications</a:t>
            </a:r>
          </a:p>
          <a:p>
            <a:endParaRPr lang="en-US" noProof="0" dirty="0"/>
          </a:p>
          <a:p>
            <a:r>
              <a:rPr lang="en-US" noProof="0" dirty="0"/>
              <a:t>NR. Worth mentioning: sometimes I say “library” and sometimes “component”. In my vocabulary, they mean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Luckily, now 8 years later, this approach still fits perfectly with the current DHI strategy.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Latest Town Hall meeting, our CEO presented this diagram illustrating how the new DHI+ strategy aims to establish an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innovative and collaborative culture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based on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as well as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DS perfectly sustain this strategy. (#)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Shared across all DHI =&gt;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cherry-pick whatever you need in a particular context =&gt;high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open-source model =&gt; a high degree of community-led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collaboration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 that sense, DS perfectly sustains even the newest DHI strategy (DHI+)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Well-known book by Eric Evans: Domain Driven Design (or DDD).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These are the design principles from where Domain Services has its 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DDD is about modeling real-world concepts into the software. Revolves around an object-oriented model of the domain – aka. the </a:t>
            </a:r>
            <a:r>
              <a:rPr lang="en-US" b="1" noProof="0" dirty="0"/>
              <a:t>domain model - </a:t>
            </a:r>
            <a:r>
              <a:rPr lang="en-US" noProof="0" dirty="0"/>
              <a:t>which is an object model that comprise </a:t>
            </a:r>
            <a:r>
              <a:rPr lang="en-US" i="1" noProof="0" dirty="0"/>
              <a:t>data</a:t>
            </a:r>
            <a:r>
              <a:rPr lang="en-US" noProof="0" dirty="0"/>
              <a:t> as well as </a:t>
            </a:r>
            <a:r>
              <a:rPr lang="en-US" i="1" noProof="0" dirty="0"/>
              <a:t>behavior</a:t>
            </a:r>
            <a:r>
              <a:rPr lang="en-US" noProof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DDD Defines terms such as </a:t>
            </a:r>
            <a:r>
              <a:rPr lang="en-US" i="1" noProof="0" dirty="0"/>
              <a:t>entities</a:t>
            </a:r>
            <a:r>
              <a:rPr lang="en-US" noProof="0" dirty="0"/>
              <a:t>, </a:t>
            </a:r>
            <a:r>
              <a:rPr lang="en-US" i="1" noProof="0" dirty="0"/>
              <a:t>repositories</a:t>
            </a:r>
            <a:r>
              <a:rPr lang="en-US" noProof="0" dirty="0"/>
              <a:t> and </a:t>
            </a:r>
            <a:r>
              <a:rPr lang="en-US" i="1" noProof="0" dirty="0"/>
              <a:t>services,</a:t>
            </a:r>
            <a:r>
              <a:rPr lang="en-US" noProof="0" dirty="0"/>
              <a:t> which you will see heavily represented in the Domain Services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When it comes to the architecture, DSS is guide by an architectural pattern called “Clean Architecture”.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term "Clean Architecture" was originally </a:t>
            </a:r>
            <a:r>
              <a:rPr lang="en-US" b="1" noProof="0" dirty="0"/>
              <a:t>coined</a:t>
            </a:r>
            <a:r>
              <a:rPr lang="en-US" noProof="0" dirty="0"/>
              <a:t> by Robert. C. Martin – one of the </a:t>
            </a:r>
            <a:r>
              <a:rPr lang="en-US" b="1" noProof="0" dirty="0"/>
              <a:t>fathers of the Agile Manifesto</a:t>
            </a:r>
            <a:r>
              <a:rPr lang="en-US" noProof="0" dirty="0"/>
              <a:t> for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noProof="0" dirty="0"/>
              <a:t>Quote</a:t>
            </a:r>
            <a:r>
              <a:rPr lang="en-US" b="0" baseline="0" noProof="0" dirty="0"/>
              <a:t> from the author about Clean Architecture</a:t>
            </a:r>
            <a:endParaRPr lang="en-US" b="1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What are those “major decisions” that can be deferred?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UI technologies (Polymer, React, WinForms, WPF)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Storage technologies (Postgres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MO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MIKE </a:t>
            </a:r>
            <a:r>
              <a:rPr lang="en-US" b="0" baseline="0" noProof="0" dirty="0" err="1"/>
              <a:t>dfs</a:t>
            </a:r>
            <a:r>
              <a:rPr lang="en-US" b="0" baseline="0" noProof="0" dirty="0"/>
              <a:t> files, MIKE Cloud Platform)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Logging (files, database)</a:t>
            </a:r>
            <a:endParaRPr lang="en-US" b="0" baseline="0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Security (built-in or 3</a:t>
            </a:r>
            <a:r>
              <a:rPr lang="en-US" baseline="30000" noProof="0" dirty="0"/>
              <a:t>rd</a:t>
            </a:r>
            <a:r>
              <a:rPr lang="en-US" baseline="0" noProof="0" dirty="0"/>
              <a:t> party services)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hosting (on prem/Azure/Amazon).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Clean Architecture maximizes the decisions that are </a:t>
            </a:r>
            <a:r>
              <a:rPr lang="en-US" b="1" baseline="0" noProof="0" dirty="0"/>
              <a:t>NOT</a:t>
            </a:r>
            <a:r>
              <a:rPr lang="en-US" baseline="0" noProof="0" dirty="0"/>
              <a:t> made in advance. Allows you to </a:t>
            </a:r>
            <a:r>
              <a:rPr lang="en-US" b="1" baseline="0" noProof="0" dirty="0"/>
              <a:t>defer</a:t>
            </a:r>
            <a:r>
              <a:rPr lang="en-US" baseline="0" noProof="0" dirty="0"/>
              <a:t> decisions as long as possible – and even </a:t>
            </a:r>
            <a:r>
              <a:rPr lang="en-US" b="1" baseline="0" noProof="0" dirty="0"/>
              <a:t>revert</a:t>
            </a:r>
            <a:r>
              <a:rPr lang="en-US" baseline="0" noProof="0" dirty="0"/>
              <a:t> them later on.</a:t>
            </a:r>
            <a:endParaRPr lang="en-US" b="0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Good because </a:t>
            </a:r>
            <a:r>
              <a:rPr lang="en-US" b="1" baseline="0" noProof="0" dirty="0"/>
              <a:t>Requirements</a:t>
            </a:r>
            <a:r>
              <a:rPr lang="en-US" baseline="0" noProof="0" dirty="0"/>
              <a:t> will ALWAYS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Another name for Clean Architecture (can be depicted as a number of </a:t>
            </a:r>
            <a:r>
              <a:rPr lang="en-US" b="1" noProof="0" dirty="0"/>
              <a:t>concentric </a:t>
            </a:r>
            <a:r>
              <a:rPr lang="en-US" b="0" noProof="0" dirty="0"/>
              <a:t>layers)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Center</a:t>
            </a:r>
            <a:r>
              <a:rPr lang="en-US" noProof="0" dirty="0"/>
              <a:t>: Domain Model &amp; services. Aka. </a:t>
            </a:r>
            <a:r>
              <a:rPr lang="en-US" b="1" noProof="0" dirty="0"/>
              <a:t>"Business Layer"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Outer layer</a:t>
            </a:r>
            <a:r>
              <a:rPr lang="en-US" noProof="0" dirty="0"/>
              <a:t> (Infrastructure layer). Dependencies on </a:t>
            </a:r>
            <a:r>
              <a:rPr lang="en-US" b="1" noProof="0" dirty="0"/>
              <a:t>3</a:t>
            </a:r>
            <a:r>
              <a:rPr lang="en-US" b="1" baseline="30000" noProof="0" dirty="0"/>
              <a:t>rd</a:t>
            </a:r>
            <a:r>
              <a:rPr lang="en-US" b="1" noProof="0" dirty="0"/>
              <a:t> party technologies </a:t>
            </a:r>
            <a:r>
              <a:rPr lang="en-US" b="0" noProof="0" dirty="0"/>
              <a:t>(ASP.NET Core, React)</a:t>
            </a:r>
            <a:r>
              <a:rPr lang="en-US" b="1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Light blue: </a:t>
            </a:r>
            <a:r>
              <a:rPr lang="en-US" b="0" noProof="0" dirty="0"/>
              <a:t>3</a:t>
            </a:r>
            <a:r>
              <a:rPr lang="en-US" b="0" baseline="30000" noProof="0" dirty="0"/>
              <a:t>rd</a:t>
            </a:r>
            <a:r>
              <a:rPr lang="en-US" b="0" noProof="0" dirty="0"/>
              <a:t> party</a:t>
            </a:r>
            <a:r>
              <a:rPr lang="en-US" b="1" noProof="0" dirty="0"/>
              <a:t>. Dark blue: </a:t>
            </a:r>
            <a:r>
              <a:rPr lang="en-US" noProof="0" dirty="0"/>
              <a:t>DS components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NOTE</a:t>
            </a:r>
            <a:r>
              <a:rPr lang="en-US" b="0" noProof="0" dirty="0"/>
              <a:t>: No outward </a:t>
            </a:r>
            <a:r>
              <a:rPr lang="en-US" b="1" noProof="0" dirty="0"/>
              <a:t>dependencies</a:t>
            </a:r>
            <a:r>
              <a:rPr lang="en-US" noProof="0" dirty="0"/>
              <a:t> from BL to infrastructure layer (</a:t>
            </a:r>
            <a:r>
              <a:rPr lang="en-US" b="1" noProof="0" dirty="0"/>
              <a:t>arrows</a:t>
            </a:r>
            <a:r>
              <a:rPr lang="en-US" noProof="0" dirty="0"/>
              <a:t>) =&gt; </a:t>
            </a:r>
            <a:r>
              <a:rPr lang="en-US" b="1" noProof="0" dirty="0"/>
              <a:t>BL independent</a:t>
            </a:r>
            <a:r>
              <a:rPr lang="en-US" noProof="0" dirty="0"/>
              <a:t> on any infrastructure!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4 categories</a:t>
            </a:r>
            <a:r>
              <a:rPr lang="en-US" noProof="0" dirty="0"/>
              <a:t> of infrastructure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5 categories in all: go through them </a:t>
            </a:r>
            <a:r>
              <a:rPr lang="en-US" b="1" noProof="0" dirty="0"/>
              <a:t>One-by-one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noProof="0" dirty="0"/>
              <a:t>(*) BTW, Should be clear by now, where the inspiration for the DS logo came from </a:t>
            </a:r>
            <a:r>
              <a:rPr lang="en-US" strike="noStrike" noProof="0" dirty="0">
                <a:sym typeface="Wingdings" panose="05000000000000000000" pitchFamily="2" charset="2"/>
              </a:rPr>
              <a:t></a:t>
            </a:r>
            <a:endParaRPr lang="en-US" strike="noStrike" noProof="0" dirty="0"/>
          </a:p>
          <a:p>
            <a:endParaRPr lang="en-US" noProof="0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The domain layer contains a number of domain-specific 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time series , jobs and GIS)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 for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functionality comprise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CRUD-functionality + methods such as re-sampling, gap-filling, moving average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general:</a:t>
            </a:r>
            <a:r>
              <a:rPr lang="en-US" b="1" dirty="0"/>
              <a:t> Pure</a:t>
            </a:r>
            <a:r>
              <a:rPr lang="en-US" dirty="0"/>
              <a:t> .NET components (aka. </a:t>
            </a:r>
            <a:r>
              <a:rPr lang="en-US" b="1" dirty="0"/>
              <a:t>POCOs</a:t>
            </a:r>
            <a:r>
              <a:rPr lang="en-US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 hard-wired dependencies </a:t>
            </a:r>
            <a:r>
              <a:rPr lang="en-US" b="0" dirty="0"/>
              <a:t>on storage technologies or other infrastructure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3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Providers are components that contain </a:t>
            </a:r>
            <a:r>
              <a:rPr lang="en-US" b="1" noProof="0" dirty="0"/>
              <a:t>concrete</a:t>
            </a:r>
            <a:r>
              <a:rPr lang="en-US" noProof="0" dirty="0"/>
              <a:t> technology-specific implementations of abstractions defined in domain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Such Also known as "</a:t>
            </a:r>
            <a:r>
              <a:rPr lang="en-US" b="1" noProof="0" dirty="0"/>
              <a:t>plugins</a:t>
            </a:r>
            <a:r>
              <a:rPr lang="en-US" noProof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</a:t>
            </a:r>
            <a:r>
              <a:rPr lang="en-US" b="1" noProof="0" dirty="0"/>
              <a:t>typical </a:t>
            </a:r>
            <a:r>
              <a:rPr lang="en-US" b="0" noProof="0" dirty="0"/>
              <a:t>plugin</a:t>
            </a:r>
            <a:r>
              <a:rPr lang="en-US" noProof="0" dirty="0"/>
              <a:t> is an implementation of a </a:t>
            </a:r>
            <a:r>
              <a:rPr lang="en-US" b="1" noProof="0" dirty="0"/>
              <a:t>repository-</a:t>
            </a:r>
            <a:r>
              <a:rPr lang="en-US" b="0" noProof="0" dirty="0"/>
              <a:t>interface – for example, a repository for persistence of TS in the MIKE Cloud TS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This is what is aka the </a:t>
            </a:r>
            <a:r>
              <a:rPr lang="en-US" b="1" noProof="0" dirty="0"/>
              <a:t>repository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NB. I mentioned that DS has framework capabilities. This is exactly where DS acts like a framework. This is where you plug-in or extend DS with your code.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Plugins are </a:t>
            </a:r>
            <a:r>
              <a:rPr lang="en-US" b="1" noProof="0" dirty="0"/>
              <a:t>grouped</a:t>
            </a:r>
            <a:r>
              <a:rPr lang="en-US" noProof="0" dirty="0"/>
              <a:t> in provider-components according to their dependency to 3</a:t>
            </a:r>
            <a:r>
              <a:rPr lang="en-US" baseline="30000" noProof="0" dirty="0"/>
              <a:t>rd</a:t>
            </a:r>
            <a:r>
              <a:rPr lang="en-US" noProof="0" dirty="0"/>
              <a:t>-party technologies.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Each provider component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dependency 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one-and-only-one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technology - e.g.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MIKECore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PostgreSQL.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Instructors you will meet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am the original creator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Franz is the creator of the WF-part of DS. He built the NCOS Online service using DS + WF.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Dylan is one of the most experienced users of DS+WF components. Built several business applications using this tech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6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API components expose the pure .NET services (in the BL) as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http-based Web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(aka.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domain services in the BL has an equivalent Web API component.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framework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Merely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 wrappers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the .NET services. All business functionality is encapsulated in the .NET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Reusable </a:t>
            </a:r>
            <a:r>
              <a:rPr lang="en-US" b="1" dirty="0" err="1"/>
              <a:t>JaveScript</a:t>
            </a:r>
            <a:r>
              <a:rPr lang="en-US" dirty="0"/>
              <a:t>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generation Google </a:t>
            </a:r>
            <a:r>
              <a:rPr lang="en-US" b="1" dirty="0"/>
              <a:t>Polymer - </a:t>
            </a:r>
            <a:r>
              <a:rPr lang="en-US" dirty="0"/>
              <a:t>Now </a:t>
            </a:r>
            <a:r>
              <a:rPr lang="en-US" b="1" dirty="0"/>
              <a:t>React</a:t>
            </a:r>
            <a:r>
              <a:rPr lang="en-US" dirty="0"/>
              <a:t>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functionality in the BL – exposed via the Web API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the </a:t>
            </a:r>
            <a:r>
              <a:rPr lang="en-US" b="1" dirty="0" err="1"/>
              <a:t>LeafletAnimation</a:t>
            </a:r>
            <a:r>
              <a:rPr lang="en-US" dirty="0"/>
              <a:t> displaying maps with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data-overlays retrieved from the </a:t>
            </a:r>
            <a:r>
              <a:rPr lang="en-US" b="1" dirty="0" err="1"/>
              <a:t>MapService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small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functionality that can be combined to form 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 Implemented using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Workflow Foundation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(part or the .NET Framework) – now refactored into pure C# components (no dependencies on any WF framework).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namespace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instead of the legacy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fact that such a refactoring is doable, nicely </a:t>
            </a:r>
            <a:r>
              <a:rPr lang="en-US" b="1" dirty="0"/>
              <a:t>demonstrates</a:t>
            </a:r>
            <a:r>
              <a:rPr lang="en-US" dirty="0"/>
              <a:t> the decoupled nature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components in the outer infrastructure layer are relatively easily </a:t>
            </a:r>
            <a:r>
              <a:rPr lang="en-US" b="1" dirty="0"/>
              <a:t>replaceable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Franz, Module 3.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same onion rings </a:t>
            </a:r>
            <a:r>
              <a:rPr lang="en-US" b="1" noProof="0" dirty="0"/>
              <a:t>exploded</a:t>
            </a:r>
            <a:r>
              <a:rPr lang="en-US" noProof="0" dirty="0"/>
              <a:t> a bit more. Allows more details.</a:t>
            </a:r>
          </a:p>
          <a:p>
            <a:endParaRPr lang="en-US" b="1" noProof="0" dirty="0"/>
          </a:p>
          <a:p>
            <a:r>
              <a:rPr lang="en-US" noProof="0" dirty="0"/>
              <a:t>In the very </a:t>
            </a:r>
            <a:r>
              <a:rPr lang="en-US" b="1" noProof="0" dirty="0"/>
              <a:t>core</a:t>
            </a:r>
            <a:r>
              <a:rPr lang="en-US" noProof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most </a:t>
            </a:r>
            <a:r>
              <a:rPr lang="en-US" b="1" noProof="0" dirty="0"/>
              <a:t>fundamental</a:t>
            </a:r>
            <a:r>
              <a:rPr lang="en-US" noProof="0" dirty="0"/>
              <a:t> domain models – e.g. for geometry (</a:t>
            </a:r>
            <a:r>
              <a:rPr lang="en-US" b="1" noProof="0" dirty="0" err="1"/>
              <a:t>DHI.Spatial</a:t>
            </a:r>
            <a:r>
              <a:rPr lang="en-US" noProof="0" dirty="0"/>
              <a:t>) - but also, domain models for physical quantities and units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DHI.Servies</a:t>
            </a:r>
            <a:r>
              <a:rPr lang="en-US" noProof="0" dirty="0"/>
              <a:t>: generic </a:t>
            </a:r>
            <a:r>
              <a:rPr lang="en-US" b="1" noProof="0" dirty="0"/>
              <a:t>abstractions </a:t>
            </a:r>
            <a:r>
              <a:rPr lang="en-US" noProof="0" dirty="0"/>
              <a:t>of entities, repositories, services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</a:t>
            </a:r>
            <a:r>
              <a:rPr lang="en-US" noProof="0" dirty="0"/>
              <a:t> is the core component of 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Then we have the </a:t>
            </a:r>
            <a:r>
              <a:rPr lang="en-US" b="1" noProof="0" dirty="0"/>
              <a:t>service</a:t>
            </a:r>
            <a:r>
              <a:rPr lang="en-US" noProof="0" dirty="0"/>
              <a:t> layer.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services depend on </a:t>
            </a:r>
            <a:r>
              <a:rPr lang="en-US" noProof="0" dirty="0" err="1"/>
              <a:t>DHI.Services</a:t>
            </a:r>
            <a:r>
              <a:rPr lang="en-US" noProof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DHI.Services.GIS</a:t>
            </a:r>
            <a:r>
              <a:rPr lang="en-US" noProof="0" dirty="0"/>
              <a:t> also depends on the spatial geometry in </a:t>
            </a:r>
            <a:r>
              <a:rPr lang="en-US" noProof="0" dirty="0" err="1"/>
              <a:t>DHI.Spatial</a:t>
            </a:r>
            <a:r>
              <a:rPr lang="en-US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Follow: GIS + leaflet ---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It is in the infrastructure layer that the </a:t>
            </a:r>
            <a:r>
              <a:rPr lang="en-US" b="1" noProof="0" dirty="0"/>
              <a:t>dependencies switch direction</a:t>
            </a:r>
            <a:r>
              <a:rPr lang="en-US" noProof="0" dirty="0"/>
              <a:t> from </a:t>
            </a:r>
            <a:r>
              <a:rPr lang="en-US" b="1" noProof="0" dirty="0"/>
              <a:t>in</a:t>
            </a:r>
            <a:r>
              <a:rPr lang="en-US" noProof="0" dirty="0"/>
              <a:t>-wards to </a:t>
            </a:r>
            <a:r>
              <a:rPr lang="en-US" b="1" noProof="0" dirty="0"/>
              <a:t>out</a:t>
            </a:r>
            <a:r>
              <a:rPr lang="en-US" noProof="0" dirty="0"/>
              <a:t>-wards. Towards the 3</a:t>
            </a:r>
            <a:r>
              <a:rPr lang="en-US" baseline="30000" noProof="0" dirty="0"/>
              <a:t>rd</a:t>
            </a:r>
            <a:r>
              <a:rPr lang="en-US" noProof="0" dirty="0"/>
              <a:t>-party technologies.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5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DS is implemented using the SOLID design principles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SOLID is an acronym for five object-oriented design principles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will not go into details with all of them, but just emphasize a single one, which is very important for the DS design.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the last one “Dependency Inversion” (represented by the “D” in SOLID)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0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DIP states that “</a:t>
            </a:r>
            <a:r>
              <a:rPr lang="en-US" sz="1200" dirty="0"/>
              <a:t>High-level modules should not depend on low-level modules. Both should depend on abstractions”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Best illustrated by a simple 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r>
              <a:rPr lang="en-US" noProof="0" dirty="0"/>
              <a:t>&lt;--- elaborate ---&gt;</a:t>
            </a:r>
          </a:p>
          <a:p>
            <a:endParaRPr lang="en-US" noProof="0" dirty="0"/>
          </a:p>
          <a:p>
            <a:r>
              <a:rPr lang="en-US" noProof="0" dirty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Decoupling</a:t>
            </a:r>
            <a:r>
              <a:rPr lang="en-US" noProof="0" dirty="0"/>
              <a:t> (Domain functionality is decoupled from infrastructure – for example storage technologies)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Testability</a:t>
            </a:r>
            <a:r>
              <a:rPr lang="en-US" noProof="0" dirty="0"/>
              <a:t> increases dramatically (</a:t>
            </a:r>
            <a:r>
              <a:rPr lang="en-US" b="1" noProof="0" dirty="0"/>
              <a:t>mock/fake</a:t>
            </a:r>
            <a:r>
              <a:rPr lang="en-US" noProof="0" dirty="0"/>
              <a:t> objects – ex. </a:t>
            </a:r>
            <a:r>
              <a:rPr lang="en-US" b="1" noProof="0" dirty="0"/>
              <a:t>in-memory</a:t>
            </a:r>
            <a:r>
              <a:rPr lang="en-US" noProof="0" dirty="0"/>
              <a:t>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1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New is glue!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Any time you use the </a:t>
            </a:r>
            <a:r>
              <a:rPr lang="en-US" b="1" i="0" dirty="0">
                <a:solidFill>
                  <a:srgbClr val="4A4A4A"/>
                </a:solidFill>
                <a:effectLst/>
                <a:latin typeface="BlinkMacSystemFont"/>
              </a:rPr>
              <a:t>new</a:t>
            </a: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 keyword, you are gluing your code to a particular implementation.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We shouldn’t be that guy from the LEGO-movie. Gluing all building blocks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3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Same story </a:t>
            </a:r>
            <a:r>
              <a:rPr lang="en-US" b="0" noProof="0" dirty="0"/>
              <a:t>– Elaborated a bit 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Object dependency graph involved in a </a:t>
            </a:r>
            <a:r>
              <a:rPr lang="en-US" b="1" noProof="0" dirty="0"/>
              <a:t>single HTTP request </a:t>
            </a:r>
            <a:r>
              <a:rPr lang="en-US" b="0" noProof="0" dirty="0"/>
              <a:t>for some time series values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Light blue</a:t>
            </a:r>
            <a:r>
              <a:rPr lang="en-US" noProof="0" dirty="0"/>
              <a:t> are DS libraries – </a:t>
            </a:r>
            <a:r>
              <a:rPr lang="en-US" b="1" noProof="0" dirty="0"/>
              <a:t>purple</a:t>
            </a:r>
            <a:r>
              <a:rPr lang="en-US" noProof="0" dirty="0"/>
              <a:t> is a 3</a:t>
            </a:r>
            <a:r>
              <a:rPr lang="en-US" baseline="30000" noProof="0" dirty="0"/>
              <a:t>rd</a:t>
            </a:r>
            <a:r>
              <a:rPr lang="en-US" noProof="0" dirty="0"/>
              <a:t> party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One BL</a:t>
            </a:r>
            <a:r>
              <a:rPr lang="en-US" noProof="0" dirty="0"/>
              <a:t> component and </a:t>
            </a:r>
            <a:r>
              <a:rPr lang="en-US" b="1" noProof="0" dirty="0"/>
              <a:t>two infrastructure</a:t>
            </a:r>
            <a:r>
              <a:rPr lang="en-US" noProof="0" dirty="0"/>
              <a:t>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&lt; --- </a:t>
            </a:r>
            <a:r>
              <a:rPr lang="en-US" noProof="0" dirty="0"/>
              <a:t>Go through the </a:t>
            </a:r>
            <a:r>
              <a:rPr lang="en-US" b="1" noProof="0" dirty="0"/>
              <a:t>components</a:t>
            </a:r>
            <a:r>
              <a:rPr lang="en-US" noProof="0" dirty="0"/>
              <a:t> (from center)&gt;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&lt; --- Go through the </a:t>
            </a:r>
            <a:r>
              <a:rPr lang="en-US" b="1" noProof="0" dirty="0"/>
              <a:t>call stack</a:t>
            </a:r>
            <a:r>
              <a:rPr lang="en-US" b="0" noProof="0" dirty="0"/>
              <a:t> (from top)&gt;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 how does it look in code, when you want to put this together? How do you compose these service objects?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Technique: </a:t>
            </a:r>
            <a:r>
              <a:rPr lang="en-US" b="1" noProof="0" dirty="0"/>
              <a:t>dependency injection.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Most straight forward: </a:t>
            </a:r>
            <a:r>
              <a:rPr lang="en-US" noProof="0" dirty="0"/>
              <a:t>Build object graph manually using class constructors (using the </a:t>
            </a:r>
            <a:r>
              <a:rPr lang="en-US" b="1" noProof="0" dirty="0"/>
              <a:t>new</a:t>
            </a:r>
            <a:r>
              <a:rPr lang="en-US" noProof="0" dirty="0"/>
              <a:t> keyword)</a:t>
            </a:r>
            <a:endParaRPr lang="en-US" b="0" noProof="0" dirty="0"/>
          </a:p>
          <a:p>
            <a:pPr marL="685800" lvl="1" indent="-228600">
              <a:buAutoNum type="arabicPeriod"/>
            </a:pPr>
            <a:r>
              <a:rPr lang="en-US" dirty="0"/>
              <a:t>Create repository object – in this case a </a:t>
            </a:r>
            <a:r>
              <a:rPr lang="en-US" dirty="0" err="1"/>
              <a:t>DfsuTimeSeriesRepository</a:t>
            </a:r>
            <a:r>
              <a:rPr lang="en-US" dirty="0"/>
              <a:t> (#)</a:t>
            </a:r>
          </a:p>
          <a:p>
            <a:pPr marL="685800" lvl="1" indent="-228600">
              <a:buAutoNum type="arabicPeriod"/>
            </a:pPr>
            <a:r>
              <a:rPr lang="en-US" dirty="0"/>
              <a:t>Inject it into a compatible service (#)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But hey, wait a minute! Didn’t we just learn that “new is glue” and should be avoided. </a:t>
            </a:r>
            <a:r>
              <a:rPr lang="en-US" b="1" noProof="0" dirty="0"/>
              <a:t>True</a:t>
            </a:r>
            <a:r>
              <a:rPr lang="en-US" noProof="0" dirty="0"/>
              <a:t> for the DS components themselves (How DS is programmed). But at one point, you (as an app developer) </a:t>
            </a:r>
            <a:r>
              <a:rPr lang="en-US" b="1" noProof="0" dirty="0"/>
              <a:t>have</a:t>
            </a:r>
            <a:r>
              <a:rPr lang="en-US" noProof="0" dirty="0"/>
              <a:t> to assemble the bits and pieces. You </a:t>
            </a:r>
            <a:r>
              <a:rPr lang="en-US" b="1" noProof="0" dirty="0"/>
              <a:t>have</a:t>
            </a:r>
            <a:r>
              <a:rPr lang="en-US" noProof="0" dirty="0"/>
              <a:t> to make decisions. And that is when composing your app from the various DS building blocks. (#)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So, this is the kind of code you will write in the so-called </a:t>
            </a:r>
            <a:r>
              <a:rPr lang="en-US" b="1" noProof="0" dirty="0"/>
              <a:t>composition-root</a:t>
            </a:r>
            <a:r>
              <a:rPr lang="en-US" noProof="0" dirty="0"/>
              <a:t> of your application – typically </a:t>
            </a:r>
            <a:r>
              <a:rPr lang="en-US" b="1" noProof="0" dirty="0" err="1"/>
              <a:t>Program.cs</a:t>
            </a:r>
            <a:r>
              <a:rPr lang="en-US" noProof="0" dirty="0"/>
              <a:t> or possibly </a:t>
            </a:r>
            <a:r>
              <a:rPr lang="en-US" b="1" noProof="0" dirty="0" err="1"/>
              <a:t>Startup.cs</a:t>
            </a:r>
            <a:r>
              <a:rPr lang="en-US" noProof="0" dirty="0"/>
              <a:t> in ASP.NET Core.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More about this in module 2.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0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Sometimes you leave the responsibility for building the objects to a so-called Dependency Injection (DI) container.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Example:</a:t>
            </a:r>
            <a:r>
              <a:rPr lang="en-US" b="1" noProof="0" dirty="0"/>
              <a:t> </a:t>
            </a:r>
            <a:r>
              <a:rPr lang="en-US" noProof="0" dirty="0"/>
              <a:t>ASP.NET Core built-in DI container. Register concrete types for abstractions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Composition of the service objects will be </a:t>
            </a:r>
            <a:r>
              <a:rPr lang="en-US" b="1" noProof="0" dirty="0"/>
              <a:t>resolved</a:t>
            </a:r>
            <a:r>
              <a:rPr lang="en-US" noProof="0" dirty="0"/>
              <a:t> by the DI container.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split the modules between us like this.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Each module will consist of a live session and a bit of ”homework” in the form of tests and possibly small coding assignments.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Tests and assignments is something you do </a:t>
            </a:r>
            <a:r>
              <a:rPr lang="en-US" b="1" noProof="0" dirty="0"/>
              <a:t>in between </a:t>
            </a:r>
            <a:r>
              <a:rPr lang="en-US" noProof="0" dirty="0"/>
              <a:t>the modules. Probably less than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complete 1 module each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”Follow Up” events will be used to follow up on these test &amp; assignments (feedback, Q&amp;A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5 </a:t>
            </a:r>
            <a:r>
              <a:rPr lang="da-DK" dirty="0" err="1"/>
              <a:t>minutes</a:t>
            </a:r>
            <a:r>
              <a:rPr lang="da-DK" dirty="0"/>
              <a:t> break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&lt;STOP RECORDING!&gt;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Organization and processes around 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2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DS components are governed using what we call an </a:t>
            </a:r>
            <a:r>
              <a:rPr lang="en-US" b="1" i="0" noProof="0" dirty="0"/>
              <a:t>internal</a:t>
            </a:r>
            <a:r>
              <a:rPr lang="en-US" noProof="0" dirty="0"/>
              <a:t> (#) Open-Source process – a process that is similar to that of Open-Source Software – only practiced within the boundaries of DHI.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This means that </a:t>
            </a:r>
            <a:r>
              <a:rPr lang="en-US" b="1" i="0" noProof="0" dirty="0"/>
              <a:t>every</a:t>
            </a:r>
            <a:r>
              <a:rPr lang="en-US" noProof="0" dirty="0"/>
              <a:t> software developer within DHI can easily </a:t>
            </a:r>
            <a:r>
              <a:rPr lang="en-US" b="1" noProof="0" dirty="0"/>
              <a:t>consume</a:t>
            </a:r>
            <a:r>
              <a:rPr lang="en-US" noProof="0" dirty="0"/>
              <a:t> (#) as well as </a:t>
            </a:r>
            <a:r>
              <a:rPr lang="en-US" b="1" noProof="0" dirty="0"/>
              <a:t>contribute</a:t>
            </a:r>
            <a:r>
              <a:rPr lang="en-US" b="0" noProof="0" dirty="0"/>
              <a:t> (#) to the DS components</a:t>
            </a:r>
            <a:r>
              <a:rPr lang="en-US" noProof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As a software developer this gives you a high degree of </a:t>
            </a:r>
            <a:r>
              <a:rPr lang="en-US" b="1" noProof="0" dirty="0"/>
              <a:t>flexibility</a:t>
            </a:r>
            <a:r>
              <a:rPr lang="en-US" noProof="0" dirty="0"/>
              <a:t> (#) and </a:t>
            </a:r>
            <a:r>
              <a:rPr lang="en-US" b="1" noProof="0" dirty="0"/>
              <a:t>control</a:t>
            </a:r>
            <a:r>
              <a:rPr lang="en-US" b="0" noProof="0" dirty="0"/>
              <a:t> (#).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With this model, bug-fixes and new features can be processed and released within a few days – or even hours.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Almost all open-source projects use GitHub as their platform – So does 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Code repositories are </a:t>
            </a:r>
            <a:r>
              <a:rPr lang="en-US" b="1" noProof="0" dirty="0"/>
              <a:t>private</a:t>
            </a:r>
            <a:r>
              <a:rPr lang="en-US" noProof="0" dirty="0"/>
              <a:t> – not public. Only GitHub users affiliated with the DHI GitHub Organization have access.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DS components are released as individually versioned software packages on NuGet. Each package is its own individual product.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NuGet is the package manager for the Microsoft .NET ecosystem.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This way, NuGet becomes a repository of components that can be easily shared across all software development projects at DHI.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On a </a:t>
            </a:r>
            <a:r>
              <a:rPr lang="en-US" b="1" noProof="0" dirty="0"/>
              <a:t>high level</a:t>
            </a:r>
            <a:r>
              <a:rPr lang="en-US" noProof="0" dirty="0"/>
              <a:t>, DS is governed as any other productized software asset within DHI – there is a </a:t>
            </a:r>
            <a:r>
              <a:rPr lang="en-US" b="1" noProof="0" dirty="0"/>
              <a:t>Product Owner</a:t>
            </a:r>
            <a:r>
              <a:rPr lang="en-US" noProof="0" dirty="0"/>
              <a:t> and a </a:t>
            </a:r>
            <a:r>
              <a:rPr lang="en-US" b="1" noProof="0" dirty="0"/>
              <a:t>Product Manager</a:t>
            </a:r>
            <a:r>
              <a:rPr lang="en-US" noProof="0" dirty="0"/>
              <a:t>. They are responsible for matters such as overall </a:t>
            </a:r>
            <a:r>
              <a:rPr lang="en-US" b="1" noProof="0" dirty="0"/>
              <a:t>strategy</a:t>
            </a:r>
            <a:r>
              <a:rPr lang="en-US" noProof="0" dirty="0"/>
              <a:t>, </a:t>
            </a:r>
            <a:r>
              <a:rPr lang="en-US" b="1" noProof="0" dirty="0"/>
              <a:t>budgets</a:t>
            </a:r>
            <a:r>
              <a:rPr lang="en-US" noProof="0" dirty="0"/>
              <a:t>, </a:t>
            </a:r>
            <a:r>
              <a:rPr lang="en-US" b="1" noProof="0" dirty="0"/>
              <a:t>roadmaps</a:t>
            </a:r>
            <a:r>
              <a:rPr lang="en-US" noProof="0" dirty="0"/>
              <a:t> and </a:t>
            </a:r>
            <a:r>
              <a:rPr lang="en-US" b="1" noProof="0" dirty="0"/>
              <a:t>backlogs</a:t>
            </a:r>
            <a:r>
              <a:rPr lang="en-US" noProof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At a </a:t>
            </a:r>
            <a:r>
              <a:rPr lang="en-US" b="1" noProof="0" dirty="0"/>
              <a:t>lower level</a:t>
            </a:r>
            <a:r>
              <a:rPr lang="en-US" noProof="0" dirty="0"/>
              <a:t>, the practical day-to-day governance follow that of open-source projects. In this model there are 3 different roles: maintainers, contributors and users.</a:t>
            </a:r>
          </a:p>
          <a:p>
            <a:r>
              <a:rPr lang="en-US" b="1" noProof="0" dirty="0"/>
              <a:t>Maintainers:</a:t>
            </a:r>
            <a:r>
              <a:rPr lang="en-US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responsibility of the quality of the source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</a:t>
            </a:r>
            <a:r>
              <a:rPr lang="en-US" b="1" noProof="0" dirty="0"/>
              <a:t>moderation</a:t>
            </a:r>
            <a:r>
              <a:rPr lang="en-US" noProof="0" dirty="0"/>
              <a:t> of issues, code </a:t>
            </a:r>
            <a:r>
              <a:rPr lang="en-US" b="1" noProof="0" dirty="0"/>
              <a:t>review</a:t>
            </a:r>
            <a:r>
              <a:rPr lang="en-US" noProof="0" dirty="0"/>
              <a:t> and </a:t>
            </a:r>
            <a:r>
              <a:rPr lang="en-US" b="1" noProof="0" dirty="0"/>
              <a:t>release management</a:t>
            </a:r>
            <a:r>
              <a:rPr lang="en-US" noProof="0" dirty="0"/>
              <a:t>.</a:t>
            </a:r>
          </a:p>
          <a:p>
            <a:r>
              <a:rPr lang="en-US" b="1" noProof="0" dirty="0"/>
              <a:t>Contributors: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D</a:t>
            </a:r>
            <a:r>
              <a:rPr lang="en-US" noProof="0" dirty="0"/>
              <a:t>evelopers who have commit privileges to the source code 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have made one or more contributions to the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Maybe they have fixed a bug that they found themselves, or they have extended the functionality to meet the needs of some project that they worked on. </a:t>
            </a:r>
          </a:p>
          <a:p>
            <a:r>
              <a:rPr lang="en-US" b="1" noProof="0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consumers of the released components – the NuGet packages.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typical user is a software developer in a business unit working on a business application. 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One person can easily take many roles. Typically, a maintainer is also a contributor. And all contributors are most likely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(#) Exemplified here by the instructors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The code is maintained using the GitHub flow. Let’s see an examples of this:</a:t>
            </a:r>
          </a:p>
          <a:p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user discovers a bug in the foobar </a:t>
            </a:r>
            <a:r>
              <a:rPr lang="en-US" noProof="0" dirty="0" err="1"/>
              <a:t>nuget</a:t>
            </a:r>
            <a:r>
              <a:rPr lang="en-US" noProof="0" dirty="0"/>
              <a:t> package and </a:t>
            </a:r>
            <a:r>
              <a:rPr lang="en-US" b="0" noProof="0" dirty="0"/>
              <a:t>files an </a:t>
            </a:r>
            <a:r>
              <a:rPr lang="en-US" b="1" noProof="0" dirty="0"/>
              <a:t>issue</a:t>
            </a:r>
            <a:r>
              <a:rPr lang="en-US" noProof="0" dirty="0"/>
              <a:t> in the GitHub issue tracker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contributor picks up the issue and creates a dedicated </a:t>
            </a:r>
            <a:r>
              <a:rPr lang="en-US" b="1" noProof="0" dirty="0"/>
              <a:t>branch</a:t>
            </a:r>
            <a:r>
              <a:rPr lang="en-US" noProof="0" dirty="0"/>
              <a:t> for fixing the issue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Once the fix is ready, and properly covered by unit tests, the contributor creates a so-called </a:t>
            </a:r>
            <a:r>
              <a:rPr lang="en-US" b="1" noProof="0" dirty="0"/>
              <a:t>pull-request</a:t>
            </a:r>
            <a:r>
              <a:rPr lang="en-US" noProof="0" dirty="0"/>
              <a:t>. This is a signal to the maintainer that the code is ready for review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 maintainer </a:t>
            </a:r>
            <a:r>
              <a:rPr lang="en-US" b="1" noProof="0" dirty="0"/>
              <a:t>reviews</a:t>
            </a:r>
            <a:r>
              <a:rPr lang="en-US" noProof="0" dirty="0"/>
              <a:t> and approves the pull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he </a:t>
            </a:r>
            <a:r>
              <a:rPr lang="en-US" b="1" noProof="0" dirty="0"/>
              <a:t>merges</a:t>
            </a:r>
            <a:r>
              <a:rPr lang="en-US" noProof="0" dirty="0"/>
              <a:t> the development branch into the trunk. This operation automatically closes the pull request. The issue is also closed – either automatically or manually.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Now he can </a:t>
            </a:r>
            <a:r>
              <a:rPr lang="en-US" b="1" noProof="0" dirty="0"/>
              <a:t>delete</a:t>
            </a:r>
            <a:r>
              <a:rPr lang="en-US" noProof="0" dirty="0"/>
              <a:t> the development </a:t>
            </a:r>
            <a:r>
              <a:rPr lang="en-US" b="1" noProof="0" dirty="0"/>
              <a:t>branch</a:t>
            </a:r>
            <a:r>
              <a:rPr lang="en-US" noProof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the maintainer </a:t>
            </a:r>
            <a:r>
              <a:rPr lang="en-US" b="1" noProof="0" dirty="0"/>
              <a:t>builds and deploys</a:t>
            </a:r>
            <a:r>
              <a:rPr lang="en-US" noProof="0" dirty="0"/>
              <a:t> a package with a new version number to </a:t>
            </a:r>
            <a:r>
              <a:rPr lang="en-US" noProof="0" dirty="0" err="1"/>
              <a:t>nuget</a:t>
            </a:r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From here it can be fetched and </a:t>
            </a:r>
            <a:r>
              <a:rPr lang="en-US" b="1" noProof="0" dirty="0"/>
              <a:t>consumed</a:t>
            </a:r>
            <a:r>
              <a:rPr lang="en-US" noProof="0" dirty="0"/>
              <a:t> by the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7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Versioning scheme (semantic versioning).</a:t>
            </a:r>
          </a:p>
          <a:p>
            <a:r>
              <a:rPr lang="en-US" noProof="0" dirty="0"/>
              <a:t>3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1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finalize this section: This is an image of the list of contributors to the core GitHub repository (21)</a:t>
            </a:r>
          </a:p>
          <a:p>
            <a:endParaRPr lang="en-US" dirty="0"/>
          </a:p>
          <a:p>
            <a:r>
              <a:rPr lang="en-US" dirty="0"/>
              <a:t>You can see that quite a few employees have contributed to this code repository through the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components are deployed as </a:t>
            </a:r>
            <a:r>
              <a:rPr lang="en-US" b="1" dirty="0"/>
              <a:t>individually</a:t>
            </a:r>
            <a:r>
              <a:rPr lang="en-US" dirty="0"/>
              <a:t> </a:t>
            </a:r>
            <a:r>
              <a:rPr lang="en-US" b="1" dirty="0"/>
              <a:t>versioned packages</a:t>
            </a:r>
            <a:r>
              <a:rPr lang="en-US" dirty="0"/>
              <a:t> on nuget.org.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Currently, around </a:t>
            </a:r>
            <a:r>
              <a:rPr lang="en-US" b="1" dirty="0"/>
              <a:t>50</a:t>
            </a:r>
            <a:r>
              <a:rPr lang="en-US" dirty="0"/>
              <a:t> packages in total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Easily accessible for </a:t>
            </a:r>
            <a:r>
              <a:rPr lang="en-US" b="1" dirty="0"/>
              <a:t>any</a:t>
            </a:r>
            <a:r>
              <a:rPr lang="en-US" dirty="0"/>
              <a:t> developer at DHI using the </a:t>
            </a:r>
            <a:r>
              <a:rPr lang="en-US" b="1" dirty="0"/>
              <a:t>NuGet package Manager </a:t>
            </a:r>
            <a:r>
              <a:rPr lang="en-US" dirty="0"/>
              <a:t>within Visual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9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Project templates for 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templates for all of the 4 types of application services, you saw in the sample application diagram – for example, an </a:t>
            </a:r>
            <a:r>
              <a:rPr lang="en-US" b="1" dirty="0"/>
              <a:t>auth server</a:t>
            </a:r>
            <a:r>
              <a:rPr lang="en-US" dirty="0"/>
              <a:t> and a </a:t>
            </a:r>
            <a:r>
              <a:rPr lang="en-US" b="1" dirty="0"/>
              <a:t>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 as </a:t>
            </a:r>
            <a:r>
              <a:rPr lang="en-US" b="1" dirty="0"/>
              <a:t>VS extension</a:t>
            </a:r>
            <a:r>
              <a:rPr lang="en-US" dirty="0"/>
              <a:t> from the </a:t>
            </a:r>
            <a:r>
              <a:rPr lang="en-US" b="1" dirty="0"/>
              <a:t>Software Center </a:t>
            </a:r>
            <a:r>
              <a:rPr lang="en-US" b="0" dirty="0"/>
              <a:t>or</a:t>
            </a:r>
            <a:r>
              <a:rPr lang="en-US" b="1" dirty="0"/>
              <a:t> Visual Studio Market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plug into the VS UI side-by-side the official project templates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have gathered the course materials in a GitHub Repository: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PP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Source code for a sample application which will be used as a reference throughout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1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Conceptually, there 3 different ways to use the DS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mention ---&gt;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Blue boxes represent existing components which can be fetched as NuGet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Green boxes represent code that you write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Range from writing no (or very little) code yourself (all out-of-the-box) to writing more code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Deeper dive into the 3 different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3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Full vertical slice within a specific domain – including a Web API and even React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Starting point: VS project templates, that I showed previously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3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Web API are merely details – They are thin wrappers around pure .NET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the BL is isolated in the service component – for example here the TS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Can be used directly from for example a classic .NET desktop application (MPC)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will </a:t>
            </a:r>
            <a:r>
              <a:rPr lang="en-US" b="1" noProof="0" dirty="0"/>
              <a:t>demo</a:t>
            </a:r>
            <a:r>
              <a:rPr lang="en-US" noProof="0" dirty="0"/>
              <a:t> this use case in a short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0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Finally, you can use the core component (DHI-Services) as a framework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Core contains generic interfaces and base classes for DDD types (entities, services &amp; repositories)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can use this to create your own </a:t>
            </a:r>
            <a:r>
              <a:rPr lang="en-US" b="1" noProof="0" dirty="0"/>
              <a:t>service-oriented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Simply install </a:t>
            </a:r>
            <a:r>
              <a:rPr lang="en-US" noProof="0" dirty="0" err="1"/>
              <a:t>DHI.Services</a:t>
            </a:r>
            <a:r>
              <a:rPr lang="en-US" noProof="0" dirty="0"/>
              <a:t> and get going.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5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case no. 2: Using the .NET services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 TS service to read some time series values from a MIKE dfs0-file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87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9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Wrap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Before next live session (a week from now)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Go to Campus course site. Under </a:t>
            </a:r>
            <a:r>
              <a:rPr lang="en-US" b="1" noProof="0" dirty="0"/>
              <a:t>Course Content</a:t>
            </a:r>
            <a:r>
              <a:rPr lang="en-US" noProof="0" dirty="0"/>
              <a:t> you will find: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multiple-choice test (as many times as you want – until you get it right…)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 assignment (do what I just did in the demo.)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chance to provide feedback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Please complete these during the week (before module 2)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&lt;STOP RECORDING!&gt;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bit more about this sample application.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The sample application is a relatively </a:t>
            </a:r>
            <a:r>
              <a:rPr lang="en-US" i="1" noProof="0" dirty="0"/>
              <a:t>simple</a:t>
            </a:r>
            <a:r>
              <a:rPr lang="en-US" noProof="0" dirty="0"/>
              <a:t> – yet </a:t>
            </a:r>
            <a:r>
              <a:rPr lang="en-US" i="1" noProof="0" dirty="0"/>
              <a:t>realistic</a:t>
            </a:r>
            <a:r>
              <a:rPr lang="en-US" noProof="0" dirty="0"/>
              <a:t>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application orchestrates a MIKE 11 model execution workflow and displays the simulation results in a web application. In that sense, it mimics the functionality of a typical DHI business application.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It also has a very typical architecture for a DS/WF-based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4 application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Auth server: (web server). Security aspects (user accounts and their privileges). Issues access tokens to the client for accessing the actual web server.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Web server. Backend for the application. REST API, but also some real-time messaging (</a:t>
            </a:r>
            <a:r>
              <a:rPr lang="en-US" noProof="0" dirty="0" err="1"/>
              <a:t>SignalR</a:t>
            </a:r>
            <a:r>
              <a:rPr lang="en-US" noProof="0" dirty="0"/>
              <a:t>/WebSocket) for example for real-time update of job progress.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Job Orchestrator: Orchestrate job execution (incl. load balancing).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One or more job hosts: Actual execution of jobs.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4 application services </a:t>
            </a:r>
            <a:r>
              <a:rPr lang="en-US" i="1" noProof="0" dirty="0"/>
              <a:t>can</a:t>
            </a:r>
            <a:r>
              <a:rPr lang="en-US" noProof="0" dirty="0"/>
              <a:t> run on a single machine, which is good for rapid prototyping and debugging, but in production. It will typically be distributed to individual resources for robustness and scalability.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Application services communicate with infrastructure-services.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PostgreSQL databases (user accounts, job status etc.).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MIKE Cloud services (time series data storage)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May seem overwhelming at first glance. We will gradually work our way into it during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will gradually work our way into this architecture during the 5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first module of the course will be a bit theoretic. But please be patient, I promise that in the end and in the following modules, we will dive much more into the practical details.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Purpose: Why was it made. What does it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design principles and architectural pattens that have guided the development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Organization and processes around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 to get started using the NuGet package manager and the visual studio project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Demo. So at least in the end of this presentation, you will see a bit of live 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Since we are recording this session, for participants in US/CA, I suggest we keep it condensed.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Please save possible questions for the end (or the dedicated follow-up sessions).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make DS? Which problems does it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7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48.jpe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DomainServices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 Steps to Successful Strategy Development - Effective Managers">
            <a:extLst>
              <a:ext uri="{FF2B5EF4-FFF2-40B4-BE49-F238E27FC236}">
                <a16:creationId xmlns:a16="http://schemas.microsoft.com/office/drawing/2014/main" id="{4220984F-74AF-4B4B-630F-CA6CB40E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11" y="1588392"/>
            <a:ext cx="6063177" cy="36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4D1A7E3-733A-89E0-EBBB-9BF902F1849F}"/>
              </a:ext>
            </a:extLst>
          </p:cNvPr>
          <p:cNvSpPr/>
          <p:nvPr/>
        </p:nvSpPr>
        <p:spPr>
          <a:xfrm>
            <a:off x="792284" y="800686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alignment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072C782-D745-EA4D-81D7-239DC772C319}"/>
              </a:ext>
            </a:extLst>
          </p:cNvPr>
          <p:cNvSpPr/>
          <p:nvPr/>
        </p:nvSpPr>
        <p:spPr>
          <a:xfrm>
            <a:off x="407962" y="3086100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Multi-user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6973F8F-572B-3235-827D-2E70C12E6853}"/>
              </a:ext>
            </a:extLst>
          </p:cNvPr>
          <p:cNvSpPr/>
          <p:nvPr/>
        </p:nvSpPr>
        <p:spPr>
          <a:xfrm>
            <a:off x="2654102" y="5953759"/>
            <a:ext cx="1547446" cy="685800"/>
          </a:xfrm>
          <a:prstGeom prst="wedgeRoundRectCallout">
            <a:avLst>
              <a:gd name="adj1" fmla="val 43661"/>
              <a:gd name="adj2" fmla="val -12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&amp; mobile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937E828-CD7B-CBFE-5949-F8181083BCD6}"/>
              </a:ext>
            </a:extLst>
          </p:cNvPr>
          <p:cNvSpPr/>
          <p:nvPr/>
        </p:nvSpPr>
        <p:spPr>
          <a:xfrm>
            <a:off x="9961686" y="4418707"/>
            <a:ext cx="1547446" cy="685800"/>
          </a:xfrm>
          <a:prstGeom prst="wedgeRoundRectCallout">
            <a:avLst>
              <a:gd name="adj1" fmla="val -54823"/>
              <a:gd name="adj2" fmla="val -136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abstraction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D1F7FED-E9BC-FDB0-0992-F2FBB71CBF08}"/>
              </a:ext>
            </a:extLst>
          </p:cNvPr>
          <p:cNvSpPr/>
          <p:nvPr/>
        </p:nvSpPr>
        <p:spPr>
          <a:xfrm>
            <a:off x="6867380" y="5953759"/>
            <a:ext cx="1547446" cy="685800"/>
          </a:xfrm>
          <a:prstGeom prst="wedgeRoundRectCallout">
            <a:avLst>
              <a:gd name="adj1" fmla="val -37145"/>
              <a:gd name="adj2" fmla="val -124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Agility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E08EF69-5C8B-1084-90B6-70C24E5C7938}"/>
              </a:ext>
            </a:extLst>
          </p:cNvPr>
          <p:cNvSpPr/>
          <p:nvPr/>
        </p:nvSpPr>
        <p:spPr>
          <a:xfrm>
            <a:off x="5495780" y="218441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9B4339A-07F7-C3BA-5D9A-2227EACEC512}"/>
              </a:ext>
            </a:extLst>
          </p:cNvPr>
          <p:cNvSpPr/>
          <p:nvPr/>
        </p:nvSpPr>
        <p:spPr>
          <a:xfrm>
            <a:off x="9941170" y="894777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Community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3D5-DE33-4A75-AF6F-A8283A4A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Libraries vs. Frameworks</a:t>
            </a:r>
            <a:endParaRPr lang="en-US" dirty="0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57EB985-861F-47BA-A23E-48BF09CA0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4" r="1" b="4535"/>
          <a:stretch/>
        </p:blipFill>
        <p:spPr>
          <a:xfrm>
            <a:off x="1519882" y="2069986"/>
            <a:ext cx="9242854" cy="38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9221E-AD15-4446-14E8-DFF1EF1B52B9}"/>
              </a:ext>
            </a:extLst>
          </p:cNvPr>
          <p:cNvSpPr txBox="1"/>
          <p:nvPr/>
        </p:nvSpPr>
        <p:spPr>
          <a:xfrm>
            <a:off x="2621070" y="3088014"/>
            <a:ext cx="694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 collection of reusable libraries for developing service-oriented business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6F4EA-3BEA-7E34-649A-2023F62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4" y="2258725"/>
            <a:ext cx="3262491" cy="4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8ACAD-0A20-5E06-4720-E23D4876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600075"/>
            <a:ext cx="6063435" cy="551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17321-724E-97CF-E21A-9348C3D2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04" y="1037515"/>
            <a:ext cx="3332909" cy="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5207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Design &amp; Architecture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30984BD1-75EC-C86C-91B4-6B7F9B72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rtual Domain-driven design – Podcast – Podtail">
            <a:extLst>
              <a:ext uri="{FF2B5EF4-FFF2-40B4-BE49-F238E27FC236}">
                <a16:creationId xmlns:a16="http://schemas.microsoft.com/office/drawing/2014/main" id="{796E2BB8-8F82-998C-4231-0076E881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78" y="1119378"/>
            <a:ext cx="4619243" cy="46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4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ean Architecture e-bog fra Robert Martin - 9780134494326 | Rakuten Kobo  Danmark">
            <a:extLst>
              <a:ext uri="{FF2B5EF4-FFF2-40B4-BE49-F238E27FC236}">
                <a16:creationId xmlns:a16="http://schemas.microsoft.com/office/drawing/2014/main" id="{C386C274-CCDE-4ADC-697F-F905D3FE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80" y="1124974"/>
            <a:ext cx="3526439" cy="460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ACA90-FA99-4FCE-8D18-682E02F53E2F}"/>
              </a:ext>
            </a:extLst>
          </p:cNvPr>
          <p:cNvSpPr txBox="1"/>
          <p:nvPr/>
        </p:nvSpPr>
        <p:spPr>
          <a:xfrm>
            <a:off x="2009081" y="2787982"/>
            <a:ext cx="762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“A good architecture allows major decisions to be deferred”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2BB5-4B7E-41AA-8222-201134574F1E}"/>
              </a:ext>
            </a:extLst>
          </p:cNvPr>
          <p:cNvSpPr txBox="1"/>
          <p:nvPr/>
        </p:nvSpPr>
        <p:spPr>
          <a:xfrm>
            <a:off x="7427785" y="3339600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Robert C. Martin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1172-1606-4FE9-B80B-684610D1B673}"/>
              </a:ext>
            </a:extLst>
          </p:cNvPr>
          <p:cNvSpPr txBox="1"/>
          <p:nvPr/>
        </p:nvSpPr>
        <p:spPr>
          <a:xfrm>
            <a:off x="3204519" y="1135045"/>
            <a:ext cx="191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UI technologies?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26CC-CA61-40E7-BB16-8BCE6AC935FE}"/>
              </a:ext>
            </a:extLst>
          </p:cNvPr>
          <p:cNvSpPr txBox="1"/>
          <p:nvPr/>
        </p:nvSpPr>
        <p:spPr>
          <a:xfrm>
            <a:off x="6187605" y="1555306"/>
            <a:ext cx="2480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Storage technologies?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084A8-B78B-4FB6-B09D-372BFBCB84DF}"/>
              </a:ext>
            </a:extLst>
          </p:cNvPr>
          <p:cNvSpPr txBox="1"/>
          <p:nvPr/>
        </p:nvSpPr>
        <p:spPr>
          <a:xfrm>
            <a:off x="5638130" y="49025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Security?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3B238-9737-4393-B42C-55B617D5D30E}"/>
              </a:ext>
            </a:extLst>
          </p:cNvPr>
          <p:cNvSpPr txBox="1"/>
          <p:nvPr/>
        </p:nvSpPr>
        <p:spPr>
          <a:xfrm>
            <a:off x="2653343" y="4349499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Logging?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CD1F-3338-4B9D-9BF2-C7890220EFD1}"/>
              </a:ext>
            </a:extLst>
          </p:cNvPr>
          <p:cNvSpPr txBox="1"/>
          <p:nvPr/>
        </p:nvSpPr>
        <p:spPr>
          <a:xfrm>
            <a:off x="8990109" y="4374783"/>
            <a:ext cx="109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osting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76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E39-4780-4E00-BD6D-DE051C1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pPr algn="ctr"/>
            <a:r>
              <a:rPr lang="en-US" dirty="0"/>
              <a:t>Onion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C2EB1-BE5A-E135-029B-01F2BCBF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99" y="1186250"/>
            <a:ext cx="6404401" cy="53459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66B465D-7957-A30C-E7DF-0415A1E78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16" y="1939045"/>
            <a:ext cx="3840365" cy="38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016994-0D8E-4EDF-C031-4513E32D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60427"/>
            <a:ext cx="4820793" cy="478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66B05B-0F81-4CCA-857B-10642B78ACC3}"/>
              </a:ext>
            </a:extLst>
          </p:cNvPr>
          <p:cNvSpPr/>
          <p:nvPr/>
        </p:nvSpPr>
        <p:spPr>
          <a:xfrm>
            <a:off x="3793125" y="3993917"/>
            <a:ext cx="213771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8F4AB-C3C5-9189-BBBB-C1D30BE34DB1}"/>
              </a:ext>
            </a:extLst>
          </p:cNvPr>
          <p:cNvSpPr/>
          <p:nvPr/>
        </p:nvSpPr>
        <p:spPr>
          <a:xfrm>
            <a:off x="4523042" y="2570625"/>
            <a:ext cx="28156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0EF3CD-890F-F235-3CDF-263419E0F404}"/>
              </a:ext>
            </a:extLst>
          </p:cNvPr>
          <p:cNvSpPr/>
          <p:nvPr/>
        </p:nvSpPr>
        <p:spPr>
          <a:xfrm>
            <a:off x="6235644" y="3801753"/>
            <a:ext cx="22060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GIS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48366-D1F4-B298-617B-8CCF49A4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17" y="1679510"/>
            <a:ext cx="9227747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2B0BC5-D75C-482F-AAE9-C5CF3A1C0727}"/>
              </a:ext>
            </a:extLst>
          </p:cNvPr>
          <p:cNvSpPr/>
          <p:nvPr/>
        </p:nvSpPr>
        <p:spPr>
          <a:xfrm>
            <a:off x="580767" y="5461686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FE167-7930-4F44-82BF-AC603ABCDDB8}"/>
              </a:ext>
            </a:extLst>
          </p:cNvPr>
          <p:cNvSpPr/>
          <p:nvPr/>
        </p:nvSpPr>
        <p:spPr>
          <a:xfrm>
            <a:off x="4159559" y="6141307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9E46-263B-4F74-BF11-6B342D9857A4}"/>
              </a:ext>
            </a:extLst>
          </p:cNvPr>
          <p:cNvSpPr/>
          <p:nvPr/>
        </p:nvSpPr>
        <p:spPr>
          <a:xfrm>
            <a:off x="7750703" y="5430793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MIKECloud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97A43-AD5A-77D3-8E86-8A4E1923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2" y="1056516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9D6A20-DB82-4472-9353-B663E589FB3A}"/>
              </a:ext>
            </a:extLst>
          </p:cNvPr>
          <p:cNvSpPr/>
          <p:nvPr/>
        </p:nvSpPr>
        <p:spPr>
          <a:xfrm>
            <a:off x="568410" y="996373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610D5-87A3-44ED-A7B2-FA7E93749AD1}"/>
              </a:ext>
            </a:extLst>
          </p:cNvPr>
          <p:cNvSpPr/>
          <p:nvPr/>
        </p:nvSpPr>
        <p:spPr>
          <a:xfrm>
            <a:off x="4567881" y="397070"/>
            <a:ext cx="305623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D73B6-838E-4255-972B-FC2DDCD04354}"/>
              </a:ext>
            </a:extLst>
          </p:cNvPr>
          <p:cNvSpPr/>
          <p:nvPr/>
        </p:nvSpPr>
        <p:spPr>
          <a:xfrm>
            <a:off x="7832125" y="1045800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BCB8C-E02C-B51E-49C0-27EEFCC9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042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6B948-B286-492D-B71E-76C5116DF69E}"/>
              </a:ext>
            </a:extLst>
          </p:cNvPr>
          <p:cNvSpPr/>
          <p:nvPr/>
        </p:nvSpPr>
        <p:spPr>
          <a:xfrm>
            <a:off x="1177535" y="2114659"/>
            <a:ext cx="236013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LeafletAnimation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93B7A-0E90-4297-BB20-3EB4349E2CC4}"/>
              </a:ext>
            </a:extLst>
          </p:cNvPr>
          <p:cNvSpPr/>
          <p:nvPr/>
        </p:nvSpPr>
        <p:spPr>
          <a:xfrm>
            <a:off x="1035910" y="3225113"/>
            <a:ext cx="202238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ScenariosTable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20E75-CDA4-4075-BADA-D0FC57D4ADD7}"/>
              </a:ext>
            </a:extLst>
          </p:cNvPr>
          <p:cNvSpPr/>
          <p:nvPr/>
        </p:nvSpPr>
        <p:spPr>
          <a:xfrm>
            <a:off x="1898584" y="4335567"/>
            <a:ext cx="164756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JobsList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64FE-CE51-841E-35CB-978EDF2B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28548-964C-7C92-59BE-91866EC0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022CE7-B8EB-4AD1-81BE-B2445E7E55D7}"/>
              </a:ext>
            </a:extLst>
          </p:cNvPr>
          <p:cNvSpPr/>
          <p:nvPr/>
        </p:nvSpPr>
        <p:spPr>
          <a:xfrm>
            <a:off x="8683276" y="1917761"/>
            <a:ext cx="3125420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Actions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E7FD1-9BB0-4BD1-ADEB-B586482F980E}"/>
              </a:ext>
            </a:extLst>
          </p:cNvPr>
          <p:cNvSpPr/>
          <p:nvPr/>
        </p:nvSpPr>
        <p:spPr>
          <a:xfrm>
            <a:off x="8960431" y="3225113"/>
            <a:ext cx="301369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36A2D-554B-4FA1-8D91-F9A48BF89FED}"/>
              </a:ext>
            </a:extLst>
          </p:cNvPr>
          <p:cNvSpPr/>
          <p:nvPr/>
        </p:nvSpPr>
        <p:spPr>
          <a:xfrm>
            <a:off x="8326419" y="4532465"/>
            <a:ext cx="373377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70C24-DF49-4EEA-A7F0-BEDA129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" y="198571"/>
            <a:ext cx="10787450" cy="64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we need Solid Principles and it's types - Knoldus Blogs">
            <a:extLst>
              <a:ext uri="{FF2B5EF4-FFF2-40B4-BE49-F238E27FC236}">
                <a16:creationId xmlns:a16="http://schemas.microsoft.com/office/drawing/2014/main" id="{2DB2064D-4D07-D079-1261-8E4D9263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4" y="1682751"/>
            <a:ext cx="10614223" cy="30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8853D-788E-1116-65F1-1DC664D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7989">
            <a:off x="1866357" y="5394167"/>
            <a:ext cx="2670279" cy="92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A90AE-52D1-400E-860F-EBC9B150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8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Dependency Inversion Principle</a:t>
            </a:r>
            <a:br>
              <a:rPr lang="en-US" dirty="0"/>
            </a:br>
            <a:r>
              <a:rPr lang="en-US" sz="2200" dirty="0"/>
              <a:t>"High-level modules should not depend on low-level modules. Both should depend on abstractions"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59BE2-D861-38A5-840F-41EB13DB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21" y="1517966"/>
            <a:ext cx="3603048" cy="2847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160DD-D703-AB52-86D5-8CE8DF95A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490" y="1566278"/>
            <a:ext cx="3603048" cy="1981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E92AD-12E6-92D0-8491-B3808EB84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16" y="3725647"/>
            <a:ext cx="4701596" cy="1446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5EB5D-C46E-B23E-58FC-DB54A761C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600" y="4365045"/>
            <a:ext cx="5271289" cy="25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C24223-5C2C-40F0-8FBB-F854EE0E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75" y="827719"/>
            <a:ext cx="7348250" cy="5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2F48D-A16D-1213-E9E6-2F4A1082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78" y="368543"/>
            <a:ext cx="8352244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42A8E7-3F70-9507-F1F7-45B7EC4D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79" y="2485292"/>
            <a:ext cx="7244646" cy="2356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/>
          <a:lstStyle/>
          <a:p>
            <a:pPr algn="ctr"/>
            <a:r>
              <a:rPr lang="en-US" dirty="0"/>
              <a:t>Object Composition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A503-BF1B-CC17-1FB8-03EB2D10D4A4}"/>
              </a:ext>
            </a:extLst>
          </p:cNvPr>
          <p:cNvSpPr/>
          <p:nvPr/>
        </p:nvSpPr>
        <p:spPr>
          <a:xfrm>
            <a:off x="2817906" y="3873391"/>
            <a:ext cx="6630894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F257D-6D1A-2C58-36FC-83F7196CC0F9}"/>
              </a:ext>
            </a:extLst>
          </p:cNvPr>
          <p:cNvSpPr/>
          <p:nvPr/>
        </p:nvSpPr>
        <p:spPr>
          <a:xfrm>
            <a:off x="2817906" y="4165601"/>
            <a:ext cx="6138525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57">
            <a:extLst>
              <a:ext uri="{FF2B5EF4-FFF2-40B4-BE49-F238E27FC236}">
                <a16:creationId xmlns:a16="http://schemas.microsoft.com/office/drawing/2014/main" id="{27C8B857-6AE7-55EA-5788-46F28E7C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912846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557">
            <a:extLst>
              <a:ext uri="{FF2B5EF4-FFF2-40B4-BE49-F238E27FC236}">
                <a16:creationId xmlns:a16="http://schemas.microsoft.com/office/drawing/2014/main" id="{6E83D9AE-ED48-F4FA-48B2-C60B6D7C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1777454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557">
            <a:extLst>
              <a:ext uri="{FF2B5EF4-FFF2-40B4-BE49-F238E27FC236}">
                <a16:creationId xmlns:a16="http://schemas.microsoft.com/office/drawing/2014/main" id="{E6AD903B-2B17-3707-A269-5E58BA64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1" y="2513537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558">
            <a:extLst>
              <a:ext uri="{FF2B5EF4-FFF2-40B4-BE49-F238E27FC236}">
                <a16:creationId xmlns:a16="http://schemas.microsoft.com/office/drawing/2014/main" id="{DF3BBD0E-2179-1312-70C8-DDA36EED5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0" y="3060570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558">
            <a:extLst>
              <a:ext uri="{FF2B5EF4-FFF2-40B4-BE49-F238E27FC236}">
                <a16:creationId xmlns:a16="http://schemas.microsoft.com/office/drawing/2014/main" id="{499DC5EE-D301-E4BE-3581-43FE70C2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9" y="3796653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559">
            <a:extLst>
              <a:ext uri="{FF2B5EF4-FFF2-40B4-BE49-F238E27FC236}">
                <a16:creationId xmlns:a16="http://schemas.microsoft.com/office/drawing/2014/main" id="{EB9C43FF-15EA-AB6B-D0AD-B8882214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4384791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1559">
            <a:extLst>
              <a:ext uri="{FF2B5EF4-FFF2-40B4-BE49-F238E27FC236}">
                <a16:creationId xmlns:a16="http://schemas.microsoft.com/office/drawing/2014/main" id="{86927E71-28A0-61EF-6BC2-69EA9943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042959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559">
            <a:extLst>
              <a:ext uri="{FF2B5EF4-FFF2-40B4-BE49-F238E27FC236}">
                <a16:creationId xmlns:a16="http://schemas.microsoft.com/office/drawing/2014/main" id="{0BEE28D3-2B34-E229-2BEB-C888FEE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944377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FE5D-10A7-B4E4-11EF-4CE1F29CA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238" y="409952"/>
            <a:ext cx="6609524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5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/>
          <a:lstStyle/>
          <a:p>
            <a:pPr algn="ctr"/>
            <a:r>
              <a:rPr lang="en-US" dirty="0"/>
              <a:t>Object Composition (DI container)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7B012-809F-DAD2-9F88-B6AD1135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1" y="2637788"/>
            <a:ext cx="11842296" cy="1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6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4142342" y="3044279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Governance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AA44DCFF-0DF7-6671-4F9F-D89857F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3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open source software">
            <a:extLst>
              <a:ext uri="{FF2B5EF4-FFF2-40B4-BE49-F238E27FC236}">
                <a16:creationId xmlns:a16="http://schemas.microsoft.com/office/drawing/2014/main" id="{08635F93-F26B-49A0-AEF2-ACDD481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24" y="2315153"/>
            <a:ext cx="5860952" cy="22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170999-B1BF-44FE-B2BB-2BFE7CE78798}"/>
              </a:ext>
            </a:extLst>
          </p:cNvPr>
          <p:cNvSpPr/>
          <p:nvPr/>
        </p:nvSpPr>
        <p:spPr>
          <a:xfrm>
            <a:off x="6110586" y="2624075"/>
            <a:ext cx="131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101D3-4202-4F7A-AB02-99E3EB174014}"/>
              </a:ext>
            </a:extLst>
          </p:cNvPr>
          <p:cNvSpPr/>
          <p:nvPr/>
        </p:nvSpPr>
        <p:spPr>
          <a:xfrm>
            <a:off x="1662856" y="3556955"/>
            <a:ext cx="1762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Flexibility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E134B-B31D-4A11-8E5B-84A115288FC9}"/>
              </a:ext>
            </a:extLst>
          </p:cNvPr>
          <p:cNvSpPr/>
          <p:nvPr/>
        </p:nvSpPr>
        <p:spPr>
          <a:xfrm>
            <a:off x="3123324" y="4693782"/>
            <a:ext cx="1418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1BB8C-025C-44D8-9856-4FBC2C6A33DB}"/>
              </a:ext>
            </a:extLst>
          </p:cNvPr>
          <p:cNvSpPr/>
          <p:nvPr/>
        </p:nvSpPr>
        <p:spPr>
          <a:xfrm>
            <a:off x="2959434" y="1580200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Consume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F14C-853F-4B5A-B3C6-BACD9FC80229}"/>
              </a:ext>
            </a:extLst>
          </p:cNvPr>
          <p:cNvSpPr/>
          <p:nvPr/>
        </p:nvSpPr>
        <p:spPr>
          <a:xfrm>
            <a:off x="1325929" y="2480516"/>
            <a:ext cx="1978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Contribute</a:t>
            </a:r>
          </a:p>
        </p:txBody>
      </p:sp>
    </p:spTree>
    <p:extLst>
      <p:ext uri="{BB962C8B-B14F-4D97-AF65-F5344CB8AC3E}">
        <p14:creationId xmlns:p14="http://schemas.microsoft.com/office/powerpoint/2010/main" val="3430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GitHub - NuGet/Home: Repo for NuGet Client issues">
            <a:extLst>
              <a:ext uri="{FF2B5EF4-FFF2-40B4-BE49-F238E27FC236}">
                <a16:creationId xmlns:a16="http://schemas.microsoft.com/office/drawing/2014/main" id="{1A897366-2F39-46C6-A91E-4179E74E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22" y="2852551"/>
            <a:ext cx="3791755" cy="11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itHub logo">
            <a:extLst>
              <a:ext uri="{FF2B5EF4-FFF2-40B4-BE49-F238E27FC236}">
                <a16:creationId xmlns:a16="http://schemas.microsoft.com/office/drawing/2014/main" id="{B010EFA1-8365-4017-8C1C-0A8FDE94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34" y="2014673"/>
            <a:ext cx="2954145" cy="267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5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7C1-67E1-44A7-B411-02ADE5B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34"/>
          </a:xfrm>
        </p:spPr>
        <p:txBody>
          <a:bodyPr/>
          <a:lstStyle/>
          <a:p>
            <a:pPr algn="ctr"/>
            <a:r>
              <a:rPr lang="en-US" dirty="0"/>
              <a:t>Open-Source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FC7B-BA84-4738-878E-A51EC2A00CFC}"/>
              </a:ext>
            </a:extLst>
          </p:cNvPr>
          <p:cNvSpPr txBox="1"/>
          <p:nvPr/>
        </p:nvSpPr>
        <p:spPr>
          <a:xfrm>
            <a:off x="1927347" y="3322471"/>
            <a:ext cx="2287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Contributors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7630C-B5E7-4087-B012-9FC758156602}"/>
              </a:ext>
            </a:extLst>
          </p:cNvPr>
          <p:cNvSpPr txBox="1"/>
          <p:nvPr/>
        </p:nvSpPr>
        <p:spPr>
          <a:xfrm>
            <a:off x="5743985" y="2437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ED4B-B060-4921-8B28-A6AAA3D12155}"/>
              </a:ext>
            </a:extLst>
          </p:cNvPr>
          <p:cNvSpPr txBox="1"/>
          <p:nvPr/>
        </p:nvSpPr>
        <p:spPr>
          <a:xfrm>
            <a:off x="4524924" y="4747166"/>
            <a:ext cx="1107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Users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9181-DCA4-4536-8954-39342198E86F}"/>
              </a:ext>
            </a:extLst>
          </p:cNvPr>
          <p:cNvSpPr txBox="1"/>
          <p:nvPr/>
        </p:nvSpPr>
        <p:spPr>
          <a:xfrm>
            <a:off x="6287842" y="2622205"/>
            <a:ext cx="218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3200" dirty="0"/>
              <a:t>Maintainers</a:t>
            </a:r>
          </a:p>
        </p:txBody>
      </p:sp>
      <p:pic>
        <p:nvPicPr>
          <p:cNvPr id="4108" name="Picture 12" descr="Ninja Laptop Hacker - Free vector graphic on Pixabay">
            <a:extLst>
              <a:ext uri="{FF2B5EF4-FFF2-40B4-BE49-F238E27FC236}">
                <a16:creationId xmlns:a16="http://schemas.microsoft.com/office/drawing/2014/main" id="{5433AD3C-6CEC-4C3C-8DBB-36782679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70" y="2278526"/>
            <a:ext cx="146182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injacody">
            <a:extLst>
              <a:ext uri="{FF2B5EF4-FFF2-40B4-BE49-F238E27FC236}">
                <a16:creationId xmlns:a16="http://schemas.microsoft.com/office/drawing/2014/main" id="{8A987E5E-B12B-4033-8218-EDA34764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46" y="1438459"/>
            <a:ext cx="1337840" cy="13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tninja – MMD Services">
            <a:extLst>
              <a:ext uri="{FF2B5EF4-FFF2-40B4-BE49-F238E27FC236}">
                <a16:creationId xmlns:a16="http://schemas.microsoft.com/office/drawing/2014/main" id="{D4848C03-1159-4ECD-95BD-F84E9241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52" y="4419462"/>
            <a:ext cx="140908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557">
            <a:extLst>
              <a:ext uri="{FF2B5EF4-FFF2-40B4-BE49-F238E27FC236}">
                <a16:creationId xmlns:a16="http://schemas.microsoft.com/office/drawing/2014/main" id="{3400984E-9860-85A6-8DBC-00CC2EC3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64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557">
            <a:extLst>
              <a:ext uri="{FF2B5EF4-FFF2-40B4-BE49-F238E27FC236}">
                <a16:creationId xmlns:a16="http://schemas.microsoft.com/office/drawing/2014/main" id="{8403B0DF-2D65-A5DB-0ABE-725013F0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2" y="40029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1558">
            <a:extLst>
              <a:ext uri="{FF2B5EF4-FFF2-40B4-BE49-F238E27FC236}">
                <a16:creationId xmlns:a16="http://schemas.microsoft.com/office/drawing/2014/main" id="{E7A17FFA-571F-5933-320C-80D09BA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94" y="4002921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558">
            <a:extLst>
              <a:ext uri="{FF2B5EF4-FFF2-40B4-BE49-F238E27FC236}">
                <a16:creationId xmlns:a16="http://schemas.microsoft.com/office/drawing/2014/main" id="{1E7FEB43-BF3C-3BFD-CE4F-835728D7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98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1558">
            <a:extLst>
              <a:ext uri="{FF2B5EF4-FFF2-40B4-BE49-F238E27FC236}">
                <a16:creationId xmlns:a16="http://schemas.microsoft.com/office/drawing/2014/main" id="{8F70F1E3-DEA5-DA9B-F011-FAADD5FD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75" y="5747385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1559">
            <a:extLst>
              <a:ext uri="{FF2B5EF4-FFF2-40B4-BE49-F238E27FC236}">
                <a16:creationId xmlns:a16="http://schemas.microsoft.com/office/drawing/2014/main" id="{5AA46E54-AC50-F845-EDE5-CB08DB67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17" y="4002922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1559">
            <a:extLst>
              <a:ext uri="{FF2B5EF4-FFF2-40B4-BE49-F238E27FC236}">
                <a16:creationId xmlns:a16="http://schemas.microsoft.com/office/drawing/2014/main" id="{073B429E-5D88-63FC-F17D-15C6B411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73" y="5747386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662966B3-05B3-41F4-9567-83C247339DFF}"/>
              </a:ext>
            </a:extLst>
          </p:cNvPr>
          <p:cNvSpPr/>
          <p:nvPr/>
        </p:nvSpPr>
        <p:spPr>
          <a:xfrm>
            <a:off x="8767286" y="2286000"/>
            <a:ext cx="2765362" cy="2743200"/>
          </a:xfrm>
          <a:prstGeom prst="can">
            <a:avLst>
              <a:gd name="adj" fmla="val 3340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0E4CA-B52E-407B-8F5C-1B5ED42E3526}"/>
              </a:ext>
            </a:extLst>
          </p:cNvPr>
          <p:cNvSpPr/>
          <p:nvPr/>
        </p:nvSpPr>
        <p:spPr>
          <a:xfrm>
            <a:off x="720151" y="2005489"/>
            <a:ext cx="3738324" cy="334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2C9DE-1ED5-4761-A813-674BB40A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57"/>
          </a:xfrm>
        </p:spPr>
        <p:txBody>
          <a:bodyPr>
            <a:normAutofit fontScale="90000"/>
          </a:bodyPr>
          <a:lstStyle/>
          <a:p>
            <a:r>
              <a:rPr lang="da-DK" dirty="0"/>
              <a:t>GitHub flow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F4CE70-E0E6-4742-97FA-D5A8F9228AA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5400000">
            <a:off x="3791029" y="723375"/>
            <a:ext cx="1939447" cy="3499467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8" descr="GitHub logo">
            <a:extLst>
              <a:ext uri="{FF2B5EF4-FFF2-40B4-BE49-F238E27FC236}">
                <a16:creationId xmlns:a16="http://schemas.microsoft.com/office/drawing/2014/main" id="{974A7B8A-1A31-4F4D-800B-677D8895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6" y="2139906"/>
            <a:ext cx="775536" cy="7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GitHub - NuGet/Home: Repo for NuGet Client issues">
            <a:extLst>
              <a:ext uri="{FF2B5EF4-FFF2-40B4-BE49-F238E27FC236}">
                <a16:creationId xmlns:a16="http://schemas.microsoft.com/office/drawing/2014/main" id="{3F6C46B3-7FF5-4F2D-87E6-D0EF8D2B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57" y="2481060"/>
            <a:ext cx="1585091" cy="4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3C32F29-7138-4790-B58A-299E07F607A2}"/>
              </a:ext>
            </a:extLst>
          </p:cNvPr>
          <p:cNvGrpSpPr/>
          <p:nvPr/>
        </p:nvGrpSpPr>
        <p:grpSpPr>
          <a:xfrm>
            <a:off x="8873350" y="3350015"/>
            <a:ext cx="2382394" cy="504957"/>
            <a:chOff x="8873350" y="3350015"/>
            <a:chExt cx="2382394" cy="504957"/>
          </a:xfrm>
        </p:grpSpPr>
        <p:pic>
          <p:nvPicPr>
            <p:cNvPr id="15" name="Picture 16" descr="NuGet Gallery | Home">
              <a:extLst>
                <a:ext uri="{FF2B5EF4-FFF2-40B4-BE49-F238E27FC236}">
                  <a16:creationId xmlns:a16="http://schemas.microsoft.com/office/drawing/2014/main" id="{2DE3A099-340A-4F3F-9532-82E8575B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350" y="335001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E6FFF2-B37C-4DD0-9F4E-C764EE6AF628}"/>
                </a:ext>
              </a:extLst>
            </p:cNvPr>
            <p:cNvSpPr txBox="1"/>
            <p:nvPr/>
          </p:nvSpPr>
          <p:spPr>
            <a:xfrm>
              <a:off x="9378307" y="340243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270FBE-AC41-4047-8CF1-A25B17A87C7C}"/>
              </a:ext>
            </a:extLst>
          </p:cNvPr>
          <p:cNvGrpSpPr/>
          <p:nvPr/>
        </p:nvGrpSpPr>
        <p:grpSpPr>
          <a:xfrm>
            <a:off x="8865730" y="3936755"/>
            <a:ext cx="2382394" cy="504957"/>
            <a:chOff x="8865730" y="3936755"/>
            <a:chExt cx="2382394" cy="504957"/>
          </a:xfrm>
        </p:grpSpPr>
        <p:pic>
          <p:nvPicPr>
            <p:cNvPr id="18" name="Picture 16" descr="NuGet Gallery | Home">
              <a:extLst>
                <a:ext uri="{FF2B5EF4-FFF2-40B4-BE49-F238E27FC236}">
                  <a16:creationId xmlns:a16="http://schemas.microsoft.com/office/drawing/2014/main" id="{65658BC8-6D14-40BE-B375-8C734150A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5730" y="393675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E624F-4625-4AD4-B742-7FA4A682003E}"/>
                </a:ext>
              </a:extLst>
            </p:cNvPr>
            <p:cNvSpPr txBox="1"/>
            <p:nvPr/>
          </p:nvSpPr>
          <p:spPr>
            <a:xfrm>
              <a:off x="9370687" y="398917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F17593-C075-4C9D-83A6-3941FDF923D1}"/>
              </a:ext>
            </a:extLst>
          </p:cNvPr>
          <p:cNvGrpSpPr/>
          <p:nvPr/>
        </p:nvGrpSpPr>
        <p:grpSpPr>
          <a:xfrm>
            <a:off x="4165811" y="1152571"/>
            <a:ext cx="1712386" cy="461665"/>
            <a:chOff x="4907520" y="3157742"/>
            <a:chExt cx="1712386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C38ADA-7D31-4398-8560-765B05FCB85D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1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0C80E-DEF4-4B8D-ABC5-DD30D671135B}"/>
                </a:ext>
              </a:extLst>
            </p:cNvPr>
            <p:cNvSpPr txBox="1"/>
            <p:nvPr/>
          </p:nvSpPr>
          <p:spPr>
            <a:xfrm>
              <a:off x="5303520" y="3157742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File issue</a:t>
              </a:r>
              <a:endParaRPr lang="en-US" sz="2400" dirty="0"/>
            </a:p>
          </p:txBody>
        </p:sp>
      </p:grpSp>
      <p:pic>
        <p:nvPicPr>
          <p:cNvPr id="22" name="Picture 20">
            <a:extLst>
              <a:ext uri="{FF2B5EF4-FFF2-40B4-BE49-F238E27FC236}">
                <a16:creationId xmlns:a16="http://schemas.microsoft.com/office/drawing/2014/main" id="{5BE8672C-89AA-482A-A85B-756B884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4" y="3229773"/>
            <a:ext cx="426116" cy="4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01AD6A-AB50-4CC6-91F2-A48195688BBE}"/>
              </a:ext>
            </a:extLst>
          </p:cNvPr>
          <p:cNvSpPr txBox="1"/>
          <p:nvPr/>
        </p:nvSpPr>
        <p:spPr>
          <a:xfrm>
            <a:off x="1301960" y="3211999"/>
            <a:ext cx="170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foobar</a:t>
            </a:r>
            <a:r>
              <a:rPr lang="da-DK" sz="2400" dirty="0"/>
              <a:t> issue</a:t>
            </a:r>
            <a:endParaRPr lang="en-US" sz="2400" dirty="0"/>
          </a:p>
        </p:txBody>
      </p:sp>
      <p:pic>
        <p:nvPicPr>
          <p:cNvPr id="26" name="Picture 14" descr="Maintainer">
            <a:extLst>
              <a:ext uri="{FF2B5EF4-FFF2-40B4-BE49-F238E27FC236}">
                <a16:creationId xmlns:a16="http://schemas.microsoft.com/office/drawing/2014/main" id="{A19C510C-26F6-45B8-BE9A-A55B4595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91" y="5078951"/>
            <a:ext cx="842953" cy="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User">
            <a:extLst>
              <a:ext uri="{FF2B5EF4-FFF2-40B4-BE49-F238E27FC236}">
                <a16:creationId xmlns:a16="http://schemas.microsoft.com/office/drawing/2014/main" id="{DF9EE227-E7A1-4C99-B200-1E2ACCA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8" y="798297"/>
            <a:ext cx="842954" cy="7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Ninja Laptop Hacker - Free vector graphic on Pixabay">
            <a:extLst>
              <a:ext uri="{FF2B5EF4-FFF2-40B4-BE49-F238E27FC236}">
                <a16:creationId xmlns:a16="http://schemas.microsoft.com/office/drawing/2014/main" id="{94D5FC8B-4A1B-4417-BF3D-4CD75BF1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73" y="2306531"/>
            <a:ext cx="775536" cy="6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28D65-375D-42AA-94A0-4A87C69E26F3}"/>
              </a:ext>
            </a:extLst>
          </p:cNvPr>
          <p:cNvGrpSpPr/>
          <p:nvPr/>
        </p:nvGrpSpPr>
        <p:grpSpPr>
          <a:xfrm>
            <a:off x="4698449" y="2898991"/>
            <a:ext cx="2332236" cy="461665"/>
            <a:chOff x="4907520" y="3157742"/>
            <a:chExt cx="2332236" cy="46166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64A0B9-CBE0-4987-B252-668C8584F05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2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6A149-9793-4216-9637-B4E31C6E70A1}"/>
                </a:ext>
              </a:extLst>
            </p:cNvPr>
            <p:cNvSpPr txBox="1"/>
            <p:nvPr/>
          </p:nvSpPr>
          <p:spPr>
            <a:xfrm>
              <a:off x="5303520" y="3157742"/>
              <a:ext cx="19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branch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83D57A-6CB5-4FE5-9030-1F6A72276AE2}"/>
              </a:ext>
            </a:extLst>
          </p:cNvPr>
          <p:cNvGrpSpPr/>
          <p:nvPr/>
        </p:nvGrpSpPr>
        <p:grpSpPr>
          <a:xfrm>
            <a:off x="963328" y="3776821"/>
            <a:ext cx="1744723" cy="493775"/>
            <a:chOff x="1351948" y="3628231"/>
            <a:chExt cx="1744723" cy="493775"/>
          </a:xfrm>
        </p:grpSpPr>
        <p:pic>
          <p:nvPicPr>
            <p:cNvPr id="33" name="Picture 10" descr="Git, branch icon - Free download on Iconfinder">
              <a:extLst>
                <a:ext uri="{FF2B5EF4-FFF2-40B4-BE49-F238E27FC236}">
                  <a16:creationId xmlns:a16="http://schemas.microsoft.com/office/drawing/2014/main" id="{2B87FD02-B4E5-4955-A081-94689353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948" y="3628231"/>
              <a:ext cx="308609" cy="4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D5C184-3E73-44DB-AE9E-AF5FF6208AE3}"/>
                </a:ext>
              </a:extLst>
            </p:cNvPr>
            <p:cNvSpPr txBox="1"/>
            <p:nvPr/>
          </p:nvSpPr>
          <p:spPr>
            <a:xfrm>
              <a:off x="1690580" y="3644285"/>
              <a:ext cx="1406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 err="1"/>
                <a:t>foobar</a:t>
              </a:r>
              <a:r>
                <a:rPr lang="da-DK" sz="2400" dirty="0"/>
                <a:t>-fix</a:t>
              </a:r>
              <a:endParaRPr lang="en-US" sz="2400" dirty="0"/>
            </a:p>
          </p:txBody>
        </p:sp>
      </p:grpSp>
      <p:pic>
        <p:nvPicPr>
          <p:cNvPr id="36" name="Picture 12" descr="Pull, git, request icon - Free download on Iconfinder">
            <a:extLst>
              <a:ext uri="{FF2B5EF4-FFF2-40B4-BE49-F238E27FC236}">
                <a16:creationId xmlns:a16="http://schemas.microsoft.com/office/drawing/2014/main" id="{4722724D-5A35-4813-80F4-598810AB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8" y="4391529"/>
            <a:ext cx="308609" cy="4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8B50B7-45A4-41F5-B1E3-E22C3CBD7EA9}"/>
              </a:ext>
            </a:extLst>
          </p:cNvPr>
          <p:cNvSpPr txBox="1"/>
          <p:nvPr/>
        </p:nvSpPr>
        <p:spPr>
          <a:xfrm>
            <a:off x="1301960" y="4344550"/>
            <a:ext cx="296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foobar</a:t>
            </a:r>
            <a:r>
              <a:rPr lang="en-US" sz="2400" dirty="0"/>
              <a:t>-fix pull request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64A2FE-4690-45A4-8E6C-2FC7532963C6}"/>
              </a:ext>
            </a:extLst>
          </p:cNvPr>
          <p:cNvGrpSpPr/>
          <p:nvPr/>
        </p:nvGrpSpPr>
        <p:grpSpPr>
          <a:xfrm>
            <a:off x="3987945" y="3250156"/>
            <a:ext cx="2956188" cy="461665"/>
            <a:chOff x="4907520" y="3157742"/>
            <a:chExt cx="2956188" cy="46166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9B9B79-7AC0-4CB5-B653-1ED35E48E82F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3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C4C8D8-2884-415B-8F4C-9441FCB3823C}"/>
                </a:ext>
              </a:extLst>
            </p:cNvPr>
            <p:cNvSpPr txBox="1"/>
            <p:nvPr/>
          </p:nvSpPr>
          <p:spPr>
            <a:xfrm>
              <a:off x="5303520" y="3157742"/>
              <a:ext cx="256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pull request</a:t>
              </a:r>
            </a:p>
          </p:txBody>
        </p:sp>
      </p:grpSp>
      <p:cxnSp>
        <p:nvCxnSpPr>
          <p:cNvPr id="42" name="Straight Arrow Connector 3">
            <a:extLst>
              <a:ext uri="{FF2B5EF4-FFF2-40B4-BE49-F238E27FC236}">
                <a16:creationId xmlns:a16="http://schemas.microsoft.com/office/drawing/2014/main" id="{1011D0CC-5406-4161-A831-EF92458D107D}"/>
              </a:ext>
            </a:extLst>
          </p:cNvPr>
          <p:cNvCxnSpPr>
            <a:cxnSpLocks/>
            <a:stCxn id="29" idx="2"/>
            <a:endCxn id="34" idx="3"/>
          </p:cNvCxnSpPr>
          <p:nvPr/>
        </p:nvCxnSpPr>
        <p:spPr>
          <a:xfrm rot="5400000">
            <a:off x="4466854" y="1173020"/>
            <a:ext cx="1091885" cy="4609490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">
            <a:extLst>
              <a:ext uri="{FF2B5EF4-FFF2-40B4-BE49-F238E27FC236}">
                <a16:creationId xmlns:a16="http://schemas.microsoft.com/office/drawing/2014/main" id="{6BD3AB2B-1D3F-4F7D-A5CA-A6ED9BA4D4CA}"/>
              </a:ext>
            </a:extLst>
          </p:cNvPr>
          <p:cNvCxnSpPr>
            <a:cxnSpLocks/>
            <a:stCxn id="29" idx="2"/>
            <a:endCxn id="37" idx="3"/>
          </p:cNvCxnSpPr>
          <p:nvPr/>
        </p:nvCxnSpPr>
        <p:spPr>
          <a:xfrm rot="5400000">
            <a:off x="4969530" y="2227372"/>
            <a:ext cx="1643560" cy="3052462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">
            <a:extLst>
              <a:ext uri="{FF2B5EF4-FFF2-40B4-BE49-F238E27FC236}">
                <a16:creationId xmlns:a16="http://schemas.microsoft.com/office/drawing/2014/main" id="{177C8587-FB53-4E7B-9F4B-7297B34A47A9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>
            <a:off x="6931962" y="1150841"/>
            <a:ext cx="1941388" cy="2451653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03B4B6-9630-42F5-BECB-8D7011AF1756}"/>
              </a:ext>
            </a:extLst>
          </p:cNvPr>
          <p:cNvGrpSpPr/>
          <p:nvPr/>
        </p:nvGrpSpPr>
        <p:grpSpPr>
          <a:xfrm>
            <a:off x="7384362" y="635724"/>
            <a:ext cx="2345444" cy="461665"/>
            <a:chOff x="4907520" y="3157742"/>
            <a:chExt cx="2345444" cy="46166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8E4753-387A-4EEA-ACFA-8DC612E3FF2E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8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9D1F84-F13D-44E6-A6C4-D17C865368EA}"/>
                </a:ext>
              </a:extLst>
            </p:cNvPr>
            <p:cNvSpPr txBox="1"/>
            <p:nvPr/>
          </p:nvSpPr>
          <p:spPr>
            <a:xfrm>
              <a:off x="5303520" y="3157742"/>
              <a:ext cx="1949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 package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7B3B26-575C-4A60-9A3B-8B0F2CF1729B}"/>
              </a:ext>
            </a:extLst>
          </p:cNvPr>
          <p:cNvGrpSpPr/>
          <p:nvPr/>
        </p:nvGrpSpPr>
        <p:grpSpPr>
          <a:xfrm>
            <a:off x="2831926" y="5444625"/>
            <a:ext cx="3033453" cy="461665"/>
            <a:chOff x="4907520" y="3157742"/>
            <a:chExt cx="3033453" cy="4616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B1C9F3-B1E5-45FF-BF95-C9D1149CB09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4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DAFD76-80B6-4CF6-AFD1-E8D0B0315EC8}"/>
                </a:ext>
              </a:extLst>
            </p:cNvPr>
            <p:cNvSpPr txBox="1"/>
            <p:nvPr/>
          </p:nvSpPr>
          <p:spPr>
            <a:xfrm>
              <a:off x="5303520" y="3157742"/>
              <a:ext cx="2637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Review pull request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FC4273-03EF-4193-9FA6-BFEF422E6101}"/>
              </a:ext>
            </a:extLst>
          </p:cNvPr>
          <p:cNvGrpSpPr/>
          <p:nvPr/>
        </p:nvGrpSpPr>
        <p:grpSpPr>
          <a:xfrm>
            <a:off x="3203442" y="5545563"/>
            <a:ext cx="2953239" cy="461665"/>
            <a:chOff x="4907520" y="3157742"/>
            <a:chExt cx="2953239" cy="4616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965950-434F-47D3-8563-7ADB8123D7B4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5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98E6FC-F612-4A20-9B6F-536F32CA5D99}"/>
                </a:ext>
              </a:extLst>
            </p:cNvPr>
            <p:cNvSpPr txBox="1"/>
            <p:nvPr/>
          </p:nvSpPr>
          <p:spPr>
            <a:xfrm>
              <a:off x="5303520" y="3157742"/>
              <a:ext cx="25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Merge pull request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AEF280-31A5-4EF6-9E32-2809A5238895}"/>
              </a:ext>
            </a:extLst>
          </p:cNvPr>
          <p:cNvGrpSpPr/>
          <p:nvPr/>
        </p:nvGrpSpPr>
        <p:grpSpPr>
          <a:xfrm>
            <a:off x="7186362" y="5774081"/>
            <a:ext cx="3754740" cy="461665"/>
            <a:chOff x="4907520" y="3157742"/>
            <a:chExt cx="3754740" cy="4616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1B1290-C6FB-45F3-B787-7C86838FF89A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7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03631D-1343-46E6-90C8-CDB40A20B058}"/>
                </a:ext>
              </a:extLst>
            </p:cNvPr>
            <p:cNvSpPr txBox="1"/>
            <p:nvPr/>
          </p:nvSpPr>
          <p:spPr>
            <a:xfrm>
              <a:off x="5303520" y="3157742"/>
              <a:ext cx="335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Build and deploy package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18DFD4-470A-43EA-8A32-AD36ABADB3C3}"/>
              </a:ext>
            </a:extLst>
          </p:cNvPr>
          <p:cNvGrpSpPr/>
          <p:nvPr/>
        </p:nvGrpSpPr>
        <p:grpSpPr>
          <a:xfrm>
            <a:off x="4871299" y="4638999"/>
            <a:ext cx="2332684" cy="461665"/>
            <a:chOff x="4907520" y="3157742"/>
            <a:chExt cx="2332684" cy="46166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BA7345-E42C-4EC5-8D17-538139C6CE31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6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C51189-1273-4027-A857-A8F983F9AF33}"/>
                </a:ext>
              </a:extLst>
            </p:cNvPr>
            <p:cNvSpPr txBox="1"/>
            <p:nvPr/>
          </p:nvSpPr>
          <p:spPr>
            <a:xfrm>
              <a:off x="5303520" y="3157742"/>
              <a:ext cx="1936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Delete branch</a:t>
              </a:r>
            </a:p>
          </p:txBody>
        </p:sp>
      </p:grp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2F3ED783-B9B5-442C-9C51-EECD29AFAADD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7022344" y="3602494"/>
            <a:ext cx="1851006" cy="1897934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E365799D-20D6-4354-BF2F-2404054A09F6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4265079" y="4575384"/>
            <a:ext cx="1914312" cy="925045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">
            <a:extLst>
              <a:ext uri="{FF2B5EF4-FFF2-40B4-BE49-F238E27FC236}">
                <a16:creationId xmlns:a16="http://schemas.microsoft.com/office/drawing/2014/main" id="{C8102091-B1E1-435F-B308-6814D263902A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rot="10800000">
            <a:off x="2708051" y="4023708"/>
            <a:ext cx="3471340" cy="1476720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2" descr="Issue icon - Octicons">
            <a:extLst>
              <a:ext uri="{FF2B5EF4-FFF2-40B4-BE49-F238E27FC236}">
                <a16:creationId xmlns:a16="http://schemas.microsoft.com/office/drawing/2014/main" id="{7834D20D-48CA-480B-9DD5-E23DEDD4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7" y="3209253"/>
            <a:ext cx="470886" cy="4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8" descr="Merge, git icon - Free download on Iconfinder">
            <a:extLst>
              <a:ext uri="{FF2B5EF4-FFF2-40B4-BE49-F238E27FC236}">
                <a16:creationId xmlns:a16="http://schemas.microsoft.com/office/drawing/2014/main" id="{DACC593B-192C-4CBC-BC85-1E8EF926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1" y="4377326"/>
            <a:ext cx="326459" cy="4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7" grpId="0"/>
      <p:bldP spid="3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E8EAF-4385-1843-F1FC-10F8FA18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1760150"/>
            <a:ext cx="7553739" cy="33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1A8A2-D902-8DFA-934D-D0A12BA2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85" y="1529000"/>
            <a:ext cx="617142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9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737534" y="3044279"/>
            <a:ext cx="4716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to get started?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7AF4F1-9660-5662-2DAA-5B12780F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4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325D181-11F3-F3EC-B795-B4D02395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61" y="509404"/>
            <a:ext cx="8559466" cy="58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928-A660-4178-B42F-38C8BE1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NuGet as a Platform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423E-8C5C-D82E-2381-3274824A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71" y="1233850"/>
            <a:ext cx="8265457" cy="50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2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0F95-9F34-4533-B483-02EDBFAF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pPr algn="ctr"/>
            <a:r>
              <a:rPr lang="da-DK" dirty="0"/>
              <a:t>Visual Studio Project Templates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BD80-985D-289B-72BF-49385C17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37" y="1370177"/>
            <a:ext cx="8814526" cy="50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0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F94E37-018D-40E9-B537-1905B17D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9" y="1351995"/>
            <a:ext cx="10946181" cy="41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1F9A2D-9617-9279-164E-B49838E4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</a:t>
            </a:r>
          </a:p>
        </p:txBody>
      </p:sp>
    </p:spTree>
    <p:extLst>
      <p:ext uri="{BB962C8B-B14F-4D97-AF65-F5344CB8AC3E}">
        <p14:creationId xmlns:p14="http://schemas.microsoft.com/office/powerpoint/2010/main" val="1994170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/>
              <a:t>1 - U</a:t>
            </a:r>
            <a:r>
              <a:rPr lang="en-US" sz="3600" dirty="0"/>
              <a:t>sing the full stack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82" y="1609726"/>
            <a:ext cx="501474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99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/>
              <a:t>2- U</a:t>
            </a:r>
            <a:r>
              <a:rPr lang="en-US" sz="3600" dirty="0"/>
              <a:t>sing the .NET services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8195D6-8366-4296-9732-0127DFF2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1" y="1664194"/>
            <a:ext cx="7940085" cy="40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28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888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/>
              <a:t>3 - U</a:t>
            </a:r>
            <a:r>
              <a:rPr lang="en-US" sz="3600" dirty="0"/>
              <a:t>sing the core as a 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52081" y="1635905"/>
            <a:ext cx="7892247" cy="4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9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5AB3-32BB-4F4B-928E-3762FC0C3EBD}"/>
              </a:ext>
            </a:extLst>
          </p:cNvPr>
          <p:cNvSpPr txBox="1"/>
          <p:nvPr/>
        </p:nvSpPr>
        <p:spPr>
          <a:xfrm>
            <a:off x="4600575" y="2784901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/>
              <a:t>Demo…</a:t>
            </a:r>
            <a:endParaRPr lang="en-US" sz="48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9D240542-CD0A-8E9B-252E-526E9F4A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14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CE24B-F0BC-B60F-634D-F3C4E691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95" y="968188"/>
            <a:ext cx="10030432" cy="47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6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6F0A8-0ECE-B8F7-C27D-6A50FCB9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99" y="531352"/>
            <a:ext cx="7875397" cy="5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49793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security)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222466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5330757" cy="3254375"/>
          </a:xfrm>
        </p:spPr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  <a:p>
            <a:r>
              <a:rPr lang="en-US" sz="3600" dirty="0"/>
              <a:t>Design &amp; Architecture</a:t>
            </a:r>
          </a:p>
          <a:p>
            <a:r>
              <a:rPr lang="en-US" sz="3600" dirty="0"/>
              <a:t>Governance</a:t>
            </a:r>
          </a:p>
          <a:p>
            <a:r>
              <a:rPr lang="en-US" sz="3600" dirty="0"/>
              <a:t>How to Get Started?</a:t>
            </a:r>
          </a:p>
          <a:p>
            <a:r>
              <a:rPr lang="en-US" sz="3600" dirty="0"/>
              <a:t>Demo…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5062704" y="3044279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Purpose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E04ED8DA-E107-397A-39FA-BB9E066F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3781</Words>
  <Application>Microsoft Office PowerPoint</Application>
  <PresentationFormat>Widescreen</PresentationFormat>
  <Paragraphs>450</Paragraphs>
  <Slides>49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BlinkMacSystemFont</vt:lpstr>
      <vt:lpstr>Calibri</vt:lpstr>
      <vt:lpstr>Calibri Light</vt:lpstr>
      <vt:lpstr>Consolas</vt:lpstr>
      <vt:lpstr>Helvetica Neue</vt:lpstr>
      <vt:lpstr>Roboto</vt:lpstr>
      <vt:lpstr>Segoe UI</vt:lpstr>
      <vt:lpstr>Office Theme</vt:lpstr>
      <vt:lpstr>Module 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Libraries vs.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Inversion Principle "High-level modules should not depend on low-level modules. Both should depend on abstractions"</vt:lpstr>
      <vt:lpstr>PowerPoint Presentation</vt:lpstr>
      <vt:lpstr>PowerPoint Presentation</vt:lpstr>
      <vt:lpstr>Object Composition</vt:lpstr>
      <vt:lpstr>Object Composition (DI container)</vt:lpstr>
      <vt:lpstr>PowerPoint Presentation</vt:lpstr>
      <vt:lpstr>PowerPoint Presentation</vt:lpstr>
      <vt:lpstr>PowerPoint Presentation</vt:lpstr>
      <vt:lpstr>PowerPoint Presentation</vt:lpstr>
      <vt:lpstr>Open-Source Roles</vt:lpstr>
      <vt:lpstr>GitHub flow</vt:lpstr>
      <vt:lpstr>PowerPoint Presentation</vt:lpstr>
      <vt:lpstr>PowerPoint Presentation</vt:lpstr>
      <vt:lpstr>PowerPoint Presentation</vt:lpstr>
      <vt:lpstr>NuGet as a Platform</vt:lpstr>
      <vt:lpstr>Visual Studio Project Templates</vt:lpstr>
      <vt:lpstr>Use Cases </vt:lpstr>
      <vt:lpstr>1 - Using the full stack</vt:lpstr>
      <vt:lpstr>2- Using the .NET services</vt:lpstr>
      <vt:lpstr>3 - Using the core as a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34</cp:revision>
  <dcterms:created xsi:type="dcterms:W3CDTF">2022-04-05T11:06:54Z</dcterms:created>
  <dcterms:modified xsi:type="dcterms:W3CDTF">2022-08-30T14:43:22Z</dcterms:modified>
</cp:coreProperties>
</file>