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0" r:id="rId3"/>
    <p:sldId id="259" r:id="rId4"/>
    <p:sldId id="261" r:id="rId5"/>
    <p:sldId id="257" r:id="rId6"/>
    <p:sldId id="258" r:id="rId7"/>
    <p:sldId id="262" r:id="rId8"/>
    <p:sldId id="276" r:id="rId9"/>
    <p:sldId id="353" r:id="rId10"/>
    <p:sldId id="354" r:id="rId11"/>
    <p:sldId id="263" r:id="rId12"/>
    <p:sldId id="358" r:id="rId13"/>
    <p:sldId id="274" r:id="rId14"/>
    <p:sldId id="352" r:id="rId15"/>
    <p:sldId id="277" r:id="rId16"/>
    <p:sldId id="280" r:id="rId17"/>
    <p:sldId id="350" r:id="rId18"/>
    <p:sldId id="281" r:id="rId19"/>
    <p:sldId id="333" r:id="rId20"/>
    <p:sldId id="337" r:id="rId21"/>
    <p:sldId id="334" r:id="rId22"/>
    <p:sldId id="335" r:id="rId23"/>
    <p:sldId id="336" r:id="rId24"/>
    <p:sldId id="332" r:id="rId25"/>
    <p:sldId id="362" r:id="rId26"/>
    <p:sldId id="364" r:id="rId27"/>
    <p:sldId id="366" r:id="rId28"/>
    <p:sldId id="339" r:id="rId29"/>
    <p:sldId id="338" r:id="rId30"/>
    <p:sldId id="367" r:id="rId31"/>
    <p:sldId id="359" r:id="rId32"/>
    <p:sldId id="278" r:id="rId33"/>
    <p:sldId id="270" r:id="rId34"/>
    <p:sldId id="272" r:id="rId35"/>
    <p:sldId id="370" r:id="rId36"/>
    <p:sldId id="264" r:id="rId37"/>
    <p:sldId id="273" r:id="rId38"/>
    <p:sldId id="356" r:id="rId39"/>
    <p:sldId id="361" r:id="rId40"/>
    <p:sldId id="351" r:id="rId41"/>
    <p:sldId id="347" r:id="rId42"/>
    <p:sldId id="368" r:id="rId43"/>
    <p:sldId id="349" r:id="rId44"/>
    <p:sldId id="266" r:id="rId45"/>
    <p:sldId id="267" r:id="rId46"/>
    <p:sldId id="268" r:id="rId47"/>
    <p:sldId id="269" r:id="rId48"/>
    <p:sldId id="265" r:id="rId49"/>
    <p:sldId id="357" r:id="rId50"/>
    <p:sldId id="360" r:id="rId51"/>
    <p:sldId id="36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4C7"/>
    <a:srgbClr val="0A45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63220" autoAdjust="0"/>
  </p:normalViewPr>
  <p:slideViewPr>
    <p:cSldViewPr snapToGrid="0">
      <p:cViewPr varScale="1">
        <p:scale>
          <a:sx n="72" d="100"/>
          <a:sy n="72" d="100"/>
        </p:scale>
        <p:origin x="1296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AB23-915C-4A20-A35C-E35A78BBD601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35790-097B-4F4A-AC65-68906F11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&lt;RECORD!&gt;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Thanks for signing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Duration of this session: 1½ hours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(short break halfway)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7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noProof="0" dirty="0"/>
              <a:t>DS is the result of a strategic initiative initiated around 8 years ago (pre CloudBridge and the current DHI+ strategies.). </a:t>
            </a:r>
          </a:p>
          <a:p>
            <a:r>
              <a:rPr lang="en-US" b="0" noProof="0" dirty="0"/>
              <a:t>What were the challenges, we wanted to solve?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Technology alignment</a:t>
            </a:r>
            <a:r>
              <a:rPr lang="en-US" b="0" noProof="0" dirty="0"/>
              <a:t> (already then, several dev. framework MZ, MW, MIKE+)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/>
              <a:t>Data abstraction</a:t>
            </a:r>
            <a:r>
              <a:rPr lang="en-US" b="0" noProof="0" dirty="0"/>
              <a:t> =&gt; easily integrate with data from heterogenous data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More </a:t>
            </a:r>
            <a:r>
              <a:rPr lang="en-US" b="1" noProof="0" dirty="0"/>
              <a:t>agile</a:t>
            </a:r>
            <a:r>
              <a:rPr lang="en-US" b="0" noProof="0" dirty="0"/>
              <a:t> development (at that time release every 18 months)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Most </a:t>
            </a:r>
            <a:r>
              <a:rPr lang="en-US" b="1" noProof="0" dirty="0"/>
              <a:t>importantly</a:t>
            </a:r>
            <a:r>
              <a:rPr lang="en-US" b="0" noProof="0" dirty="0"/>
              <a:t>: Support of  </a:t>
            </a:r>
            <a:r>
              <a:rPr lang="en-US" b="1" noProof="0" dirty="0"/>
              <a:t>Business application development</a:t>
            </a:r>
            <a:r>
              <a:rPr lang="en-US" b="0" noProof="0" dirty="0"/>
              <a:t> </a:t>
            </a:r>
            <a:r>
              <a:rPr lang="en-US" b="0" i="0" noProof="0" dirty="0"/>
              <a:t>(web applications. Not much experience)</a:t>
            </a:r>
            <a:endParaRPr lang="en-US" b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/>
              <a:t>Community-driven</a:t>
            </a:r>
            <a:r>
              <a:rPr lang="en-US" b="0" noProof="0" dirty="0"/>
              <a:t>. </a:t>
            </a:r>
            <a:r>
              <a:rPr lang="en-US" b="0" i="1" noProof="0" dirty="0"/>
              <a:t>All</a:t>
            </a:r>
            <a:r>
              <a:rPr lang="en-US" b="0" noProof="0" dirty="0"/>
              <a:t> of DHI – despite geographical and organizational affiliation.  (Slogan: “Think Group First!”)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6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story short! After a long process (workshops, design-documents)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“yet another framework” (in addition to MZ, MW, MIKE+) – let’s build some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autonomous libraries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can be used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frameworks and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difference?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Consuming libraries: your code calls the library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framework: The framework calls your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using libraries, your code - &amp; you (as an application developer) - are in control. You can cherry-pick whatever libraries you need.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contrary, Frameworks take control. Your application code needs fit into the framework. Frameworks are opinionated and dictate stuff.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4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Anyway, described in a single sentence, this is what Domain Services is: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/>
              <a:t>A collection of reusable libraries for developing service-oriented applications</a:t>
            </a:r>
          </a:p>
          <a:p>
            <a:endParaRPr lang="en-US" noProof="0" dirty="0"/>
          </a:p>
          <a:p>
            <a:r>
              <a:rPr lang="en-US" noProof="0" dirty="0"/>
              <a:t>BTW, in the following, I will probably use the word “component” rather than “library”. But in my world, they mean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Luckily, now 8 years down the road, this approach still fits perfectly with the current DHI strategy.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Latest Town Hall meeting, our CEO presented this diagram illustrating how the new DHI+ strategy aims to establish an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innovative and collaborative culture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 based on a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autonomy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 as well as a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alignment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 DS perfectly sustain this strategy. (#)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Shared across all DHI =&gt; 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alignment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cherry-pick whatever you need in a particular context =&gt;high degree of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autonomy</a:t>
            </a:r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open-source model =&gt; a high degree of community-led </a:t>
            </a:r>
            <a:r>
              <a:rPr lang="en-US" b="0" i="1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collaboration</a:t>
            </a:r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b="0" i="0" dirty="0">
              <a:solidFill>
                <a:srgbClr val="11100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1100F"/>
                </a:solidFill>
                <a:effectLst/>
                <a:latin typeface="Segoe UI" panose="020B0502040204020203" pitchFamily="34" charset="0"/>
              </a:rPr>
              <a:t>In that sense, DS perfectly sustains even the newest DHI strategy (DHI+)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 bit about the overall design principles and architectural pattens that have guided the development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3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Well-known book by Eric Evans: Domain Driven Design (or DDD).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These are the design principles from where Domain Services has its name.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 short, DDD is about modeling real-world concepts into the software.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It Revolves around an object-oriented model of the domain – aka. the </a:t>
            </a:r>
            <a:r>
              <a:rPr lang="en-US" b="1" noProof="0" dirty="0"/>
              <a:t>domain model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DDD Defines terms such as </a:t>
            </a:r>
            <a:r>
              <a:rPr lang="en-US" i="1" noProof="0" dirty="0"/>
              <a:t>entities</a:t>
            </a:r>
            <a:r>
              <a:rPr lang="en-US" noProof="0" dirty="0"/>
              <a:t>, </a:t>
            </a:r>
            <a:r>
              <a:rPr lang="en-US" i="1" noProof="0" dirty="0"/>
              <a:t>repositories</a:t>
            </a:r>
            <a:r>
              <a:rPr lang="en-US" noProof="0" dirty="0"/>
              <a:t> and </a:t>
            </a:r>
            <a:r>
              <a:rPr lang="en-US" i="1" noProof="0" dirty="0"/>
              <a:t>services,</a:t>
            </a:r>
            <a:r>
              <a:rPr lang="en-US" noProof="0" dirty="0"/>
              <a:t> which you will see heavily represented in the Domain Services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1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When it comes to the architecture, DS is guide by an architectural pattern called “Clean Architecture”.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term "Clean Architecture" was originally </a:t>
            </a:r>
            <a:r>
              <a:rPr lang="en-US" b="1" noProof="0" dirty="0"/>
              <a:t>coined</a:t>
            </a:r>
            <a:r>
              <a:rPr lang="en-US" noProof="0" dirty="0"/>
              <a:t> by Robert. C. Martin – one of the </a:t>
            </a:r>
            <a:r>
              <a:rPr lang="en-US" b="1" noProof="0" dirty="0"/>
              <a:t>fathers of the Agile Manifesto</a:t>
            </a:r>
            <a:r>
              <a:rPr lang="en-US" noProof="0" dirty="0"/>
              <a:t> for software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01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baseline="0" noProof="0" dirty="0"/>
              <a:t>Quote</a:t>
            </a:r>
            <a:r>
              <a:rPr lang="en-US" b="0" baseline="0" noProof="0" dirty="0"/>
              <a:t> from the author about Clean Architecture</a:t>
            </a:r>
            <a:endParaRPr lang="en-US" b="1" baseline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What does he mean. What are those “major decisions” that can be deferred (or postponed)?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Decisions about UI technologies (Polymer, React, WinForms, WPF)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Storage technologies (Postgres </a:t>
            </a:r>
            <a:r>
              <a:rPr lang="en-US" b="0" baseline="0" noProof="0" dirty="0" err="1"/>
              <a:t>db</a:t>
            </a:r>
            <a:r>
              <a:rPr lang="en-US" b="0" baseline="0" noProof="0" dirty="0"/>
              <a:t>, MO </a:t>
            </a:r>
            <a:r>
              <a:rPr lang="en-US" b="0" baseline="0" noProof="0" dirty="0" err="1"/>
              <a:t>db</a:t>
            </a:r>
            <a:r>
              <a:rPr lang="en-US" b="0" baseline="0" noProof="0" dirty="0"/>
              <a:t>, MIKE </a:t>
            </a:r>
            <a:r>
              <a:rPr lang="en-US" b="0" baseline="0" noProof="0" dirty="0" err="1"/>
              <a:t>dfs</a:t>
            </a:r>
            <a:r>
              <a:rPr lang="en-US" b="0" baseline="0" noProof="0" dirty="0"/>
              <a:t> files, MIKE Cloud Platform)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Logging (files, database)</a:t>
            </a:r>
            <a:endParaRPr lang="en-US" b="0" baseline="0" noProof="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Security (DIY or 3</a:t>
            </a:r>
            <a:r>
              <a:rPr lang="en-US" baseline="30000" noProof="0" dirty="0"/>
              <a:t>rd</a:t>
            </a:r>
            <a:r>
              <a:rPr lang="en-US" baseline="0" noProof="0" dirty="0"/>
              <a:t> party services)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Hosting (on prem/Azure/Amazon).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/>
              <a:t>Clean Architecture maximizes the decisions that are </a:t>
            </a:r>
            <a:r>
              <a:rPr lang="en-US" b="1" baseline="0" noProof="0" dirty="0"/>
              <a:t>NOT</a:t>
            </a:r>
            <a:r>
              <a:rPr lang="en-US" baseline="0" noProof="0" dirty="0"/>
              <a:t> made in advance. Allows you to </a:t>
            </a:r>
            <a:r>
              <a:rPr lang="en-US" b="1" baseline="0" noProof="0" dirty="0"/>
              <a:t>delay</a:t>
            </a:r>
            <a:r>
              <a:rPr lang="en-US" baseline="0" noProof="0" dirty="0"/>
              <a:t> decisions as long as possible – and even </a:t>
            </a:r>
            <a:r>
              <a:rPr lang="en-US" b="1" baseline="0" noProof="0" dirty="0"/>
              <a:t>revert</a:t>
            </a:r>
            <a:r>
              <a:rPr lang="en-US" baseline="0" noProof="0" dirty="0"/>
              <a:t> them later on.</a:t>
            </a:r>
            <a:endParaRPr lang="en-US" b="0" baseline="0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noProof="0" dirty="0"/>
              <a:t>Good because </a:t>
            </a:r>
            <a:r>
              <a:rPr lang="en-US" b="1" baseline="0" noProof="0" dirty="0"/>
              <a:t>Requirements</a:t>
            </a:r>
            <a:r>
              <a:rPr lang="en-US" baseline="0" noProof="0" dirty="0"/>
              <a:t> will ALWAYS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Another name for Clean Architecture (can be depicted as a number of </a:t>
            </a:r>
            <a:r>
              <a:rPr lang="en-US" b="1" noProof="0" dirty="0"/>
              <a:t>concentric </a:t>
            </a:r>
            <a:r>
              <a:rPr lang="en-US" b="0" noProof="0" dirty="0"/>
              <a:t>layers)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Center</a:t>
            </a:r>
            <a:r>
              <a:rPr lang="en-US" noProof="0" dirty="0"/>
              <a:t>: Domain Model &amp; services. Aka. </a:t>
            </a:r>
            <a:r>
              <a:rPr lang="en-US" b="1" noProof="0" dirty="0"/>
              <a:t>"Business Layer"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Outer layer</a:t>
            </a:r>
            <a:r>
              <a:rPr lang="en-US" noProof="0" dirty="0"/>
              <a:t> (Infrastructure layer). Dependencies on </a:t>
            </a:r>
            <a:r>
              <a:rPr lang="en-US" b="1" noProof="0" dirty="0"/>
              <a:t>3</a:t>
            </a:r>
            <a:r>
              <a:rPr lang="en-US" b="1" baseline="30000" noProof="0" dirty="0"/>
              <a:t>rd</a:t>
            </a:r>
            <a:r>
              <a:rPr lang="en-US" b="1" noProof="0" dirty="0"/>
              <a:t> party technologies </a:t>
            </a:r>
            <a:r>
              <a:rPr lang="en-US" b="0" noProof="0" dirty="0"/>
              <a:t>(ASP.NET Core, React)</a:t>
            </a:r>
            <a:r>
              <a:rPr lang="en-US" b="1" noProof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Light blue: </a:t>
            </a:r>
            <a:r>
              <a:rPr lang="en-US" b="0" noProof="0" dirty="0"/>
              <a:t>3</a:t>
            </a:r>
            <a:r>
              <a:rPr lang="en-US" b="0" baseline="30000" noProof="0" dirty="0"/>
              <a:t>rd</a:t>
            </a:r>
            <a:r>
              <a:rPr lang="en-US" b="0" noProof="0" dirty="0"/>
              <a:t> party</a:t>
            </a:r>
            <a:r>
              <a:rPr lang="en-US" b="1" noProof="0" dirty="0"/>
              <a:t>. Dark blue: </a:t>
            </a:r>
            <a:r>
              <a:rPr lang="en-US" noProof="0" dirty="0"/>
              <a:t>DS components</a:t>
            </a:r>
            <a:endParaRPr lang="en-US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NOTE</a:t>
            </a:r>
            <a:r>
              <a:rPr lang="en-US" b="0" noProof="0" dirty="0"/>
              <a:t>: All dependencies points towards the BL </a:t>
            </a:r>
            <a:r>
              <a:rPr lang="en-US" noProof="0" dirty="0"/>
              <a:t>=&gt; </a:t>
            </a:r>
            <a:r>
              <a:rPr lang="en-US" b="1" noProof="0" dirty="0"/>
              <a:t>BL independent</a:t>
            </a:r>
            <a:r>
              <a:rPr lang="en-US" noProof="0" dirty="0"/>
              <a:t> on any infrastructure!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4 categories</a:t>
            </a:r>
            <a:r>
              <a:rPr lang="en-US" noProof="0" dirty="0"/>
              <a:t> of infrastructure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5 categories in all: go through them </a:t>
            </a:r>
            <a:r>
              <a:rPr lang="en-US" b="1" noProof="0" dirty="0"/>
              <a:t>One-by-one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effectLst/>
                <a:latin typeface="Roboto" panose="02000000000000000000" pitchFamily="2" charset="0"/>
              </a:rPr>
              <a:t>The domain layer contains a number of domain-specific 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time series , jobs and GIS) (#)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services expose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CRUD-functionality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also, additional business logic. E.g.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series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provides functionality such as re-sampling, gap-filling, moving average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general:</a:t>
            </a:r>
            <a:r>
              <a:rPr lang="en-US" b="1" dirty="0"/>
              <a:t> Pure</a:t>
            </a:r>
            <a:r>
              <a:rPr lang="en-US" dirty="0"/>
              <a:t> vanilla .NET components (aka. </a:t>
            </a:r>
            <a:r>
              <a:rPr lang="en-US" b="1" dirty="0"/>
              <a:t>POCOs</a:t>
            </a:r>
            <a:r>
              <a:rPr lang="en-US" dirty="0"/>
              <a:t>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 hard-wired dependencies </a:t>
            </a:r>
            <a:r>
              <a:rPr lang="en-US" b="0" dirty="0"/>
              <a:t>on storage technologies or other infrastructure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2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&lt;RECORD!&gt;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Instructors you will meet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 am the original creator of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Franz is the creator of the WF-part of DS. He built our </a:t>
            </a:r>
            <a:r>
              <a:rPr lang="en-US" b="0" noProof="0" dirty="0"/>
              <a:t>flagship</a:t>
            </a:r>
            <a:r>
              <a:rPr lang="en-US" noProof="0" dirty="0"/>
              <a:t> business application - NCOS Online - using DS + WF.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Dylan is one of the most experienced users of DS+WF components. Built several business applications using this tech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6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Providers are components containing </a:t>
            </a:r>
            <a:r>
              <a:rPr lang="en-US" b="0" i="0" noProof="0" dirty="0"/>
              <a:t>so-called </a:t>
            </a:r>
            <a:r>
              <a:rPr lang="en-US" noProof="0" dirty="0"/>
              <a:t>“plugins” to the domain model and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</a:t>
            </a:r>
            <a:r>
              <a:rPr lang="en-US" b="1" noProof="0" dirty="0"/>
              <a:t>typical </a:t>
            </a:r>
            <a:r>
              <a:rPr lang="en-US" b="0" noProof="0" dirty="0"/>
              <a:t>plugin</a:t>
            </a:r>
            <a:r>
              <a:rPr lang="en-US" noProof="0" dirty="0"/>
              <a:t> is a </a:t>
            </a:r>
            <a:r>
              <a:rPr lang="en-US" b="1" noProof="0" dirty="0"/>
              <a:t>repository</a:t>
            </a:r>
            <a:r>
              <a:rPr lang="en-US" b="0" noProof="0" dirty="0"/>
              <a:t>,</a:t>
            </a:r>
            <a:r>
              <a:rPr lang="en-US" noProof="0" dirty="0"/>
              <a:t> which is an abstraction of data persistence (#)</a:t>
            </a:r>
            <a:endParaRPr lang="en-US" b="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For example, the </a:t>
            </a:r>
            <a:r>
              <a:rPr lang="en-US" b="1" noProof="0" dirty="0" err="1"/>
              <a:t>MIKECloud</a:t>
            </a:r>
            <a:r>
              <a:rPr lang="en-US" b="0" noProof="0" dirty="0"/>
              <a:t> provider contains a repository for persistence of TS in the MIKE Cloud TS storage.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details in module 2.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11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Web API components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expose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 services as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http-based Web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(aka.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service components in the BL has an equivalent Web API component. (#)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TimeSeries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Jobs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Merely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 wrappers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around the BL services. All business functionality is encapsulated in the BL services.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Web API components are implemented using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Core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framework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be used from an ASP.NET Core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3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</a:t>
            </a:r>
            <a:r>
              <a:rPr lang="en-US" b="1" dirty="0"/>
              <a:t>UI</a:t>
            </a:r>
            <a:r>
              <a:rPr lang="en-US" dirty="0"/>
              <a:t>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Reusable </a:t>
            </a:r>
            <a:r>
              <a:rPr lang="en-US" b="1" dirty="0" err="1"/>
              <a:t>JaveScript</a:t>
            </a:r>
            <a:r>
              <a:rPr lang="en-US" dirty="0"/>
              <a:t> components. (#)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generation: Google </a:t>
            </a:r>
            <a:r>
              <a:rPr lang="en-US" b="1" dirty="0"/>
              <a:t>Polymer - </a:t>
            </a:r>
            <a:r>
              <a:rPr lang="en-US" dirty="0"/>
              <a:t>Now </a:t>
            </a:r>
            <a:r>
              <a:rPr lang="en-US" b="1" dirty="0"/>
              <a:t>React</a:t>
            </a:r>
            <a:r>
              <a:rPr lang="en-US" dirty="0"/>
              <a:t>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Based on functionality in the BL – exposed via the Web API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the </a:t>
            </a:r>
            <a:r>
              <a:rPr lang="en-US" b="1" dirty="0" err="1"/>
              <a:t>LeafletAnimation</a:t>
            </a:r>
            <a:r>
              <a:rPr lang="en-US" dirty="0"/>
              <a:t> displaying maps with</a:t>
            </a:r>
            <a:r>
              <a:rPr lang="en-US" b="0" i="0" dirty="0">
                <a:effectLst/>
                <a:latin typeface="Roboto" panose="02000000000000000000" pitchFamily="2" charset="0"/>
              </a:rPr>
              <a:t> data-overlays retrieved from the </a:t>
            </a:r>
            <a:r>
              <a:rPr lang="en-US" b="1" dirty="0" err="1"/>
              <a:t>MapService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8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small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functionality that can be combined to form workflow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used for these components 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DHI.Workflow.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Franz, Module 3: How to build and execute workflows.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noProof="0" dirty="0"/>
              <a:t>(#) BTW, You have probably guessed by now, where the inspiration for the DS logo came from </a:t>
            </a:r>
            <a:r>
              <a:rPr lang="en-US" strike="noStrike" noProof="0" dirty="0">
                <a:sym typeface="Wingdings" panose="05000000000000000000" pitchFamily="2" charset="2"/>
              </a:rPr>
              <a:t></a:t>
            </a:r>
            <a:endParaRPr lang="en-US" strike="noStrike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6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same onion rings </a:t>
            </a:r>
            <a:r>
              <a:rPr lang="en-US" b="1" noProof="0" dirty="0"/>
              <a:t>exploded</a:t>
            </a:r>
            <a:r>
              <a:rPr lang="en-US" noProof="0" dirty="0"/>
              <a:t> a bit more. Allows more details (still only a subset).</a:t>
            </a:r>
          </a:p>
          <a:p>
            <a:r>
              <a:rPr lang="en-US" noProof="0" dirty="0"/>
              <a:t>In the very </a:t>
            </a:r>
            <a:r>
              <a:rPr lang="en-US" b="1" noProof="0" dirty="0"/>
              <a:t>core</a:t>
            </a:r>
            <a:r>
              <a:rPr lang="en-US" noProof="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most </a:t>
            </a:r>
            <a:r>
              <a:rPr lang="en-US" b="1" noProof="0" dirty="0"/>
              <a:t>fundamental</a:t>
            </a:r>
            <a:r>
              <a:rPr lang="en-US" noProof="0" dirty="0"/>
              <a:t> domain models – e.g. for geometry (</a:t>
            </a:r>
            <a:r>
              <a:rPr lang="en-US" b="1" noProof="0" dirty="0" err="1"/>
              <a:t>DHI.Spatial</a:t>
            </a:r>
            <a:r>
              <a:rPr lang="en-US" noProof="0" dirty="0"/>
              <a:t>) - but also, domain models for physical quantities and units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 err="1"/>
              <a:t>DHI.Servies</a:t>
            </a:r>
            <a:r>
              <a:rPr lang="en-US" noProof="0" dirty="0"/>
              <a:t>: generic </a:t>
            </a:r>
            <a:r>
              <a:rPr lang="en-US" b="1" noProof="0" dirty="0"/>
              <a:t>abstractions </a:t>
            </a:r>
            <a:r>
              <a:rPr lang="en-US" noProof="0" dirty="0"/>
              <a:t>of entities, repositories, services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err="1"/>
              <a:t>DHI.Services</a:t>
            </a:r>
            <a:r>
              <a:rPr lang="en-US" noProof="0" dirty="0"/>
              <a:t> is the core component of 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Then we have the </a:t>
            </a:r>
            <a:r>
              <a:rPr lang="en-US" b="1" noProof="0" dirty="0"/>
              <a:t>service</a:t>
            </a:r>
            <a:r>
              <a:rPr lang="en-US" noProof="0" dirty="0"/>
              <a:t> layer.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services depend on </a:t>
            </a:r>
            <a:r>
              <a:rPr lang="en-US" noProof="0" dirty="0" err="1"/>
              <a:t>DHI.Services</a:t>
            </a:r>
            <a:r>
              <a:rPr lang="en-US" noProof="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err="1"/>
              <a:t>DHI.Services.GIS</a:t>
            </a:r>
            <a:r>
              <a:rPr lang="en-US" noProof="0" dirty="0"/>
              <a:t> also depends on the spatial geometry in </a:t>
            </a:r>
            <a:r>
              <a:rPr lang="en-US" noProof="0" dirty="0" err="1"/>
              <a:t>DHI.Spatial</a:t>
            </a:r>
            <a:r>
              <a:rPr lang="en-US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&lt; --- Follow: GIS + leaflet --- 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It is in the infrastructure layer that the </a:t>
            </a:r>
            <a:r>
              <a:rPr lang="en-US" b="1" noProof="0" dirty="0"/>
              <a:t>dependencies switch direction</a:t>
            </a:r>
            <a:r>
              <a:rPr lang="en-US" noProof="0" dirty="0"/>
              <a:t> from pointing towards the center to pointing towards various 3</a:t>
            </a:r>
            <a:r>
              <a:rPr lang="en-US" baseline="30000" noProof="0" dirty="0"/>
              <a:t>rd</a:t>
            </a:r>
            <a:r>
              <a:rPr lang="en-US" noProof="0" dirty="0"/>
              <a:t>-party technologies.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DS is implemented using the SOLID design principles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SOLID is an acronym for five object-oriented design principles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 will not go into details with all of them, but just emphasize a single one, which is very important for the DS design.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is the last one “Dependency Inversion”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0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DIP states that “</a:t>
            </a:r>
            <a:r>
              <a:rPr lang="en-US" sz="1200" dirty="0"/>
              <a:t>&lt; --- read loud --- &gt;”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Best illustrated by a simple example: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r>
              <a:rPr lang="en-US" b="1" noProof="0" dirty="0"/>
              <a:t>Left:</a:t>
            </a:r>
            <a:r>
              <a:rPr lang="en-US" noProof="0" dirty="0"/>
              <a:t> Apparently well-structured. Split in layers. Deceptively decoupled. Hard-wired dependency domain-&gt;data. Tightly coupled. Create instance using the </a:t>
            </a:r>
            <a:r>
              <a:rPr lang="en-US" b="1" noProof="0" dirty="0">
                <a:latin typeface="Consolas" panose="020B0609020204030204" pitchFamily="49" charset="0"/>
              </a:rPr>
              <a:t>new</a:t>
            </a:r>
            <a:r>
              <a:rPr lang="en-US" noProof="0" dirty="0"/>
              <a:t> operator. (#)</a:t>
            </a:r>
          </a:p>
          <a:p>
            <a:r>
              <a:rPr lang="en-US" b="1" noProof="0" dirty="0"/>
              <a:t>Right: </a:t>
            </a:r>
            <a:r>
              <a:rPr lang="en-US" b="0" noProof="0" dirty="0"/>
              <a:t>Introduce abstraction. Service </a:t>
            </a:r>
            <a:r>
              <a:rPr lang="en-US" b="0" i="1" noProof="0" dirty="0"/>
              <a:t>requires</a:t>
            </a:r>
            <a:r>
              <a:rPr lang="en-US" b="0" noProof="0" dirty="0"/>
              <a:t>. Repository </a:t>
            </a:r>
            <a:r>
              <a:rPr lang="en-US" b="0" i="1" noProof="0" dirty="0"/>
              <a:t>implements</a:t>
            </a:r>
            <a:r>
              <a:rPr lang="en-US" b="0" noProof="0" dirty="0"/>
              <a:t>. Instead of “</a:t>
            </a:r>
            <a:r>
              <a:rPr lang="en-US" b="0" noProof="0" dirty="0" err="1"/>
              <a:t>newing</a:t>
            </a:r>
            <a:r>
              <a:rPr lang="en-US" b="0" noProof="0" dirty="0"/>
              <a:t>” up instance, </a:t>
            </a:r>
            <a:r>
              <a:rPr lang="en-US" b="1" noProof="0" dirty="0"/>
              <a:t>inject</a:t>
            </a:r>
            <a:r>
              <a:rPr lang="en-US" b="0" noProof="0" dirty="0"/>
              <a:t> through constructor.</a:t>
            </a:r>
          </a:p>
          <a:p>
            <a:endParaRPr lang="en-US" b="0" noProof="0" dirty="0"/>
          </a:p>
          <a:p>
            <a:r>
              <a:rPr lang="en-US" b="0" noProof="0" dirty="0"/>
              <a:t>Result: Dependency is turned around.</a:t>
            </a:r>
          </a:p>
          <a:p>
            <a:r>
              <a:rPr lang="en-US" noProof="0" dirty="0"/>
              <a:t>Advantages (compared to left):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Decoupling</a:t>
            </a:r>
            <a:r>
              <a:rPr lang="en-US" noProof="0" dirty="0"/>
              <a:t> (Domain functionality is decoupled from infrastructure – for example storage technologies) =&gt; reuse, replace infrastructure.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Testability</a:t>
            </a:r>
            <a:r>
              <a:rPr lang="en-US" noProof="0" dirty="0"/>
              <a:t> increases dramatically (</a:t>
            </a:r>
            <a:r>
              <a:rPr lang="en-US" b="1" noProof="0" dirty="0"/>
              <a:t>mock/fake</a:t>
            </a:r>
            <a:r>
              <a:rPr lang="en-US" noProof="0" dirty="0"/>
              <a:t> objects – ex. </a:t>
            </a:r>
            <a:r>
              <a:rPr lang="en-US" b="1" noProof="0" dirty="0"/>
              <a:t>in-memory</a:t>
            </a:r>
            <a:r>
              <a:rPr lang="en-US" noProof="0" dirty="0"/>
              <a:t> repository)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noProof="0" dirty="0"/>
              <a:t>This particular usage of the DIP – defining an abstraction of data persistence - is aka the </a:t>
            </a:r>
            <a:r>
              <a:rPr lang="en-US" b="1" noProof="0" dirty="0"/>
              <a:t>repository pattern</a:t>
            </a:r>
            <a:r>
              <a:rPr lang="en-US" b="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1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To spell it 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Generally, new is glue!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Any time you use the </a:t>
            </a:r>
            <a:r>
              <a:rPr lang="en-US" b="1" i="0" dirty="0">
                <a:solidFill>
                  <a:srgbClr val="4A4A4A"/>
                </a:solidFill>
                <a:effectLst/>
                <a:latin typeface="BlinkMacSystemFont"/>
              </a:rPr>
              <a:t>new</a:t>
            </a:r>
            <a:r>
              <a:rPr lang="en-US" b="0" i="0" dirty="0">
                <a:solidFill>
                  <a:srgbClr val="4A4A4A"/>
                </a:solidFill>
                <a:effectLst/>
                <a:latin typeface="BlinkMacSystemFont"/>
              </a:rPr>
              <a:t> keyword, you are gluing your code to a particular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3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However, at one point in time, you </a:t>
            </a:r>
            <a:r>
              <a:rPr lang="en-US" b="1" noProof="0" dirty="0"/>
              <a:t>have to</a:t>
            </a:r>
            <a:r>
              <a:rPr lang="en-US" noProof="0" dirty="0"/>
              <a:t> glue the individual bits and pieces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You </a:t>
            </a:r>
            <a:r>
              <a:rPr lang="en-US" b="1" noProof="0" dirty="0"/>
              <a:t>have to</a:t>
            </a:r>
            <a:r>
              <a:rPr lang="en-US" noProof="0" dirty="0"/>
              <a:t> compose the service objects for your application. You </a:t>
            </a:r>
            <a:r>
              <a:rPr lang="en-US" b="1" noProof="0" dirty="0"/>
              <a:t>have to</a:t>
            </a:r>
            <a:r>
              <a:rPr lang="en-US" noProof="0" dirty="0"/>
              <a:t> decide which concrete types to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You do this in the so-called </a:t>
            </a:r>
            <a:r>
              <a:rPr lang="en-US" b="1" noProof="0" dirty="0"/>
              <a:t>composition-root</a:t>
            </a:r>
            <a:r>
              <a:rPr lang="en-US" noProof="0" dirty="0"/>
              <a:t> of your application – typically </a:t>
            </a:r>
            <a:r>
              <a:rPr lang="en-US" b="1" noProof="0" dirty="0" err="1"/>
              <a:t>Program.cs</a:t>
            </a:r>
            <a:r>
              <a:rPr lang="en-US" noProof="0" dirty="0"/>
              <a:t> or possibly </a:t>
            </a:r>
            <a:r>
              <a:rPr lang="en-US" b="1" noProof="0" dirty="0" err="1"/>
              <a:t>Startup.cs</a:t>
            </a:r>
            <a:r>
              <a:rPr lang="en-US" noProof="0" dirty="0"/>
              <a:t> in ASP.NET Core.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Technique: </a:t>
            </a:r>
            <a:r>
              <a:rPr lang="en-US" b="1" noProof="0" dirty="0"/>
              <a:t>dependency injection.</a:t>
            </a:r>
          </a:p>
          <a:p>
            <a:pPr marL="685800" lvl="1" indent="-228600">
              <a:buAutoNum type="arabicPeriod"/>
            </a:pPr>
            <a:r>
              <a:rPr lang="en-US" dirty="0"/>
              <a:t>Create the repository object – in this case a </a:t>
            </a:r>
            <a:r>
              <a:rPr lang="en-US" dirty="0" err="1"/>
              <a:t>DfsuTimeSeriesRepository</a:t>
            </a:r>
            <a:r>
              <a:rPr lang="en-US" dirty="0"/>
              <a:t> (#)</a:t>
            </a:r>
          </a:p>
          <a:p>
            <a:pPr marL="685800" lvl="1" indent="-228600">
              <a:buAutoNum type="arabicPeriod"/>
            </a:pPr>
            <a:r>
              <a:rPr lang="en-US" dirty="0"/>
              <a:t>Inject that repository into a compatible service (#)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More about this in module 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40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Here is an example of how things might look at runtime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Entire object dependency graph involved in a </a:t>
            </a:r>
            <a:r>
              <a:rPr lang="en-US" b="1" noProof="0" dirty="0"/>
              <a:t>single HTTP request </a:t>
            </a:r>
            <a:r>
              <a:rPr lang="en-US" b="0" noProof="0" dirty="0"/>
              <a:t>for some time series values in a </a:t>
            </a:r>
            <a:r>
              <a:rPr lang="en-US" b="0" noProof="0" dirty="0" err="1"/>
              <a:t>dfs</a:t>
            </a:r>
            <a:r>
              <a:rPr lang="en-US" b="0" noProof="0" dirty="0"/>
              <a:t>-file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&lt; --- Go through the </a:t>
            </a:r>
            <a:r>
              <a:rPr lang="en-US" b="1" noProof="0" dirty="0"/>
              <a:t>call stack</a:t>
            </a:r>
            <a:r>
              <a:rPr lang="en-US" b="0" noProof="0" dirty="0"/>
              <a:t> (from top) ---&gt;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will split the modules between us like this.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Each module will consist of a live session and a bit of ”homework” in the form of tests and possibly small coding assignments.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Tests and assignments is something you do </a:t>
            </a:r>
            <a:r>
              <a:rPr lang="en-US" b="1" noProof="0" dirty="0"/>
              <a:t>in between </a:t>
            </a:r>
            <a:r>
              <a:rPr lang="en-US" noProof="0" dirty="0"/>
              <a:t>the live sessions. Probably less than 1 hour.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We will complete 1 module each week.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”Follow Up” events will be used to follow up on these test &amp; assignments (feedback, Q&amp;A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8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Sometimes you delegate the responsibility for building the objects to a so-called Dependency Injection (DI) container.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noProof="0" dirty="0"/>
              <a:t>Example:</a:t>
            </a:r>
            <a:r>
              <a:rPr lang="en-US" b="1" noProof="0" dirty="0"/>
              <a:t> </a:t>
            </a:r>
            <a:r>
              <a:rPr lang="en-US" noProof="0" dirty="0"/>
              <a:t>ASP.NET Core built-in DI container. Register concrete types for abstractions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Composition of the service objects will be </a:t>
            </a:r>
            <a:r>
              <a:rPr lang="en-US" b="1" noProof="0" dirty="0"/>
              <a:t>resolved</a:t>
            </a:r>
            <a:r>
              <a:rPr lang="en-US" noProof="0" dirty="0"/>
              <a:t> automatically by the DI container.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0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5 </a:t>
            </a:r>
            <a:r>
              <a:rPr lang="da-DK" dirty="0" err="1"/>
              <a:t>minutes</a:t>
            </a:r>
            <a:r>
              <a:rPr lang="da-DK" dirty="0"/>
              <a:t> break</a:t>
            </a:r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8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Organization and processes around 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2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DS components are governed using what we call an </a:t>
            </a:r>
            <a:r>
              <a:rPr lang="en-US" b="1" i="0" noProof="0" dirty="0"/>
              <a:t>internal</a:t>
            </a:r>
            <a:r>
              <a:rPr lang="en-US" noProof="0" dirty="0"/>
              <a:t> (#) Open-Source process – a process that is similar to that of Open-Source Software – only practiced within the boundaries of DHI.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This means that </a:t>
            </a:r>
            <a:r>
              <a:rPr lang="en-US" b="1" i="0" noProof="0" dirty="0"/>
              <a:t>every</a:t>
            </a:r>
            <a:r>
              <a:rPr lang="en-US" noProof="0" dirty="0"/>
              <a:t> software developer within DHI can easily </a:t>
            </a:r>
            <a:r>
              <a:rPr lang="en-US" b="1" noProof="0" dirty="0"/>
              <a:t>consume</a:t>
            </a:r>
            <a:r>
              <a:rPr lang="en-US" noProof="0" dirty="0"/>
              <a:t> (#) as well as </a:t>
            </a:r>
            <a:r>
              <a:rPr lang="en-US" b="1" noProof="0" dirty="0"/>
              <a:t>contribute</a:t>
            </a:r>
            <a:r>
              <a:rPr lang="en-US" b="0" noProof="0" dirty="0"/>
              <a:t> (#) to the DS components</a:t>
            </a:r>
            <a:r>
              <a:rPr lang="en-US" noProof="0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As a software developer this gives you a high degree of </a:t>
            </a:r>
            <a:r>
              <a:rPr lang="en-US" b="1" noProof="0" dirty="0"/>
              <a:t>flexibility</a:t>
            </a:r>
            <a:r>
              <a:rPr lang="en-US" noProof="0" dirty="0"/>
              <a:t> (#) and </a:t>
            </a:r>
            <a:r>
              <a:rPr lang="en-US" b="1" noProof="0" dirty="0"/>
              <a:t>control</a:t>
            </a:r>
            <a:r>
              <a:rPr lang="en-US" b="0" noProof="0" dirty="0"/>
              <a:t> (#).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With this model, bug-fixes and new features can be processed and released within a few days – or even hours.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51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Almost all open-source projects use </a:t>
            </a:r>
            <a:r>
              <a:rPr lang="en-US" b="1" noProof="0" dirty="0"/>
              <a:t>GitHub</a:t>
            </a:r>
            <a:r>
              <a:rPr lang="en-US" noProof="0" dirty="0"/>
              <a:t> as their platform – So does 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Code repositories are </a:t>
            </a:r>
            <a:r>
              <a:rPr lang="en-US" b="1" noProof="0" dirty="0"/>
              <a:t>private</a:t>
            </a:r>
            <a:r>
              <a:rPr lang="en-US" b="0" noProof="0"/>
              <a:t>, though</a:t>
            </a:r>
            <a:r>
              <a:rPr lang="en-US" noProof="0"/>
              <a:t> </a:t>
            </a:r>
            <a:r>
              <a:rPr lang="en-US" noProof="0" dirty="0"/>
              <a:t>– not public. Only GitHub users affiliated with the DHI GitHub Organization have access.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Backend</a:t>
            </a:r>
            <a:r>
              <a:rPr lang="en-US" noProof="0" dirty="0"/>
              <a:t> (.NET) components are published on Nuget.org.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noProof="0" dirty="0"/>
              <a:t>Frontend</a:t>
            </a:r>
            <a:r>
              <a:rPr lang="en-US" noProof="0" dirty="0"/>
              <a:t> (JavaScript) components are published to the NPM registry.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3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is separated into 5 different GitHub repositories</a:t>
            </a:r>
          </a:p>
          <a:p>
            <a:r>
              <a:rPr lang="en-US" dirty="0" err="1"/>
              <a:t>DomainModels</a:t>
            </a:r>
            <a:r>
              <a:rPr lang="en-US" dirty="0"/>
              <a:t> -&gt; Spatial geometry (</a:t>
            </a:r>
            <a:r>
              <a:rPr lang="en-US" dirty="0" err="1"/>
              <a:t>DHI.Spatial</a:t>
            </a:r>
            <a:r>
              <a:rPr lang="en-US" dirty="0"/>
              <a:t>), physical quantities etc.</a:t>
            </a:r>
          </a:p>
          <a:p>
            <a:r>
              <a:rPr lang="en-US" dirty="0" err="1"/>
              <a:t>DomainServices</a:t>
            </a:r>
            <a:r>
              <a:rPr lang="en-US" dirty="0"/>
              <a:t> -&gt; BL services as well as their corresponding REST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8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In the open-source model there are 3 different roles: maintainers, contributors and users.</a:t>
            </a:r>
          </a:p>
          <a:p>
            <a:r>
              <a:rPr lang="en-US" b="1" noProof="0" dirty="0"/>
              <a:t>Maintainers:</a:t>
            </a:r>
            <a:r>
              <a:rPr lang="en-US" noProof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Overall responsibility of the quality of the source code.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Tasks: </a:t>
            </a:r>
            <a:r>
              <a:rPr lang="en-US" b="1" noProof="0" dirty="0"/>
              <a:t>moderation</a:t>
            </a:r>
            <a:r>
              <a:rPr lang="en-US" noProof="0" dirty="0"/>
              <a:t> of issues, code </a:t>
            </a:r>
            <a:r>
              <a:rPr lang="en-US" b="1" noProof="0" dirty="0"/>
              <a:t>review</a:t>
            </a:r>
            <a:r>
              <a:rPr lang="en-US" noProof="0" dirty="0"/>
              <a:t> and </a:t>
            </a:r>
            <a:r>
              <a:rPr lang="en-US" b="1" noProof="0" dirty="0"/>
              <a:t>release management</a:t>
            </a:r>
            <a:r>
              <a:rPr lang="en-US" noProof="0" dirty="0"/>
              <a:t>.</a:t>
            </a:r>
          </a:p>
          <a:p>
            <a:r>
              <a:rPr lang="en-US" b="1" noProof="0" dirty="0"/>
              <a:t>Contributors: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noProof="0" dirty="0"/>
              <a:t>D</a:t>
            </a:r>
            <a:r>
              <a:rPr lang="en-US" noProof="0" dirty="0"/>
              <a:t>evelopers who have </a:t>
            </a:r>
            <a:r>
              <a:rPr lang="en-US" b="1" noProof="0" dirty="0"/>
              <a:t>commit</a:t>
            </a:r>
            <a:r>
              <a:rPr lang="en-US" noProof="0" dirty="0"/>
              <a:t> privileges to the source code repository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Tasks: fixing bugs, adding functionality </a:t>
            </a:r>
          </a:p>
          <a:p>
            <a:r>
              <a:rPr lang="en-US" b="1" noProof="0" dirty="0"/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Consumers of the released components – the NuGet packages.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typical user is a software developer in a business unit working on a business application. 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One person can easily take many roles. Typically, a maintainer is also a contributor. And all contributors are most likely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This can be exemplified by the instructors (#)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The code is maintained using the standard GitHub flow. Let’s see an examples of this:</a:t>
            </a:r>
          </a:p>
          <a:p>
            <a:endParaRPr lang="en-US" noProof="0" dirty="0"/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A user discovers a bug in the foobar </a:t>
            </a:r>
            <a:r>
              <a:rPr lang="en-US" noProof="0" dirty="0" err="1"/>
              <a:t>nuget</a:t>
            </a:r>
            <a:r>
              <a:rPr lang="en-US" noProof="0" dirty="0"/>
              <a:t> package and </a:t>
            </a:r>
            <a:r>
              <a:rPr lang="en-US" b="0" noProof="0" dirty="0"/>
              <a:t>files an </a:t>
            </a:r>
            <a:r>
              <a:rPr lang="en-US" b="1" noProof="0" dirty="0"/>
              <a:t>issue</a:t>
            </a:r>
            <a:r>
              <a:rPr lang="en-US" noProof="0" dirty="0"/>
              <a:t> in the GitHub issue tracker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A contributor picks up the issue and creates a dedicated </a:t>
            </a:r>
            <a:r>
              <a:rPr lang="en-US" b="1" noProof="0" dirty="0"/>
              <a:t>branch</a:t>
            </a:r>
            <a:r>
              <a:rPr lang="en-US" noProof="0" dirty="0"/>
              <a:t> for fixing the issue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Once the fix is ready, and properly covered by unit tests, the contributor creates a so-called </a:t>
            </a:r>
            <a:r>
              <a:rPr lang="en-US" b="1" noProof="0" dirty="0"/>
              <a:t>pull-request</a:t>
            </a:r>
            <a:r>
              <a:rPr lang="en-US" noProof="0" dirty="0"/>
              <a:t>. This is a signal to the maintainer that the code is ready for review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 maintainer </a:t>
            </a:r>
            <a:r>
              <a:rPr lang="en-US" b="1" noProof="0" dirty="0"/>
              <a:t>reviews</a:t>
            </a:r>
            <a:r>
              <a:rPr lang="en-US" noProof="0" dirty="0"/>
              <a:t> and approves the pull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Then he </a:t>
            </a:r>
            <a:r>
              <a:rPr lang="en-US" b="1" noProof="0" dirty="0"/>
              <a:t>merges</a:t>
            </a:r>
            <a:r>
              <a:rPr lang="en-US" noProof="0" dirty="0"/>
              <a:t> the development branch into the trunk. This operation automatically closes the pull request. The issue is also closed – either automatically or manually.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Now he can </a:t>
            </a:r>
            <a:r>
              <a:rPr lang="en-US" b="1" noProof="0" dirty="0"/>
              <a:t>delete</a:t>
            </a:r>
            <a:r>
              <a:rPr lang="en-US" noProof="0" dirty="0"/>
              <a:t> the development </a:t>
            </a:r>
            <a:r>
              <a:rPr lang="en-US" b="1" noProof="0" dirty="0"/>
              <a:t>branch</a:t>
            </a:r>
            <a:r>
              <a:rPr lang="en-US" noProof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Then the maintainer </a:t>
            </a:r>
            <a:r>
              <a:rPr lang="en-US" b="1" noProof="0" dirty="0"/>
              <a:t>builds and deploys</a:t>
            </a:r>
            <a:r>
              <a:rPr lang="en-US" noProof="0" dirty="0"/>
              <a:t> a package with a new version number to </a:t>
            </a:r>
            <a:r>
              <a:rPr lang="en-US" noProof="0" dirty="0" err="1"/>
              <a:t>nuget</a:t>
            </a:r>
            <a:endParaRPr lang="en-US" noProof="0" dirty="0"/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From here it can be fetched and </a:t>
            </a:r>
            <a:r>
              <a:rPr lang="en-US" b="1" noProof="0" dirty="0"/>
              <a:t>consumed</a:t>
            </a:r>
            <a:r>
              <a:rPr lang="en-US" noProof="0" dirty="0"/>
              <a:t> by the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813A-3D99-4230-876E-C23EBA345A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7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Versioning scheme.</a:t>
            </a:r>
          </a:p>
          <a:p>
            <a:r>
              <a:rPr lang="en-US" noProof="0" dirty="0"/>
              <a:t>3 digits </a:t>
            </a:r>
          </a:p>
          <a:p>
            <a:r>
              <a:rPr lang="en-US" noProof="0" dirty="0"/>
              <a:t>&lt; --- from the back --- &gt;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1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finalize this section about governance: This is an image of the list of contributors to the core DS GitHub repository (21)</a:t>
            </a:r>
          </a:p>
          <a:p>
            <a:endParaRPr lang="en-US" dirty="0"/>
          </a:p>
          <a:p>
            <a:r>
              <a:rPr lang="en-US" dirty="0"/>
              <a:t>You can see that quite a few employees have contributed to this code repository through the years.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have gathered the course materials in a GitHub Repository: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PP Presentations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Source code for a sample application which will be used as a reference throughout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1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things get a bit more practical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8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 components are deployed as </a:t>
            </a:r>
            <a:r>
              <a:rPr lang="en-US" b="0" dirty="0"/>
              <a:t>packages</a:t>
            </a:r>
            <a:r>
              <a:rPr lang="en-US" dirty="0"/>
              <a:t> on nuget.org.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Each package is </a:t>
            </a:r>
            <a:r>
              <a:rPr lang="en-US" b="1" noProof="0" dirty="0"/>
              <a:t>versioned independently</a:t>
            </a:r>
            <a:r>
              <a:rPr lang="en-US" noProof="0" dirty="0"/>
              <a:t> and thus treated as its own individual product =&gt; own release cycle =&gt; agility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Currently, around </a:t>
            </a:r>
            <a:r>
              <a:rPr lang="en-US" b="1" dirty="0"/>
              <a:t>60</a:t>
            </a:r>
            <a:r>
              <a:rPr lang="en-US" dirty="0"/>
              <a:t> packages in total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Easily accessible for </a:t>
            </a:r>
            <a:r>
              <a:rPr lang="en-US" b="1" dirty="0"/>
              <a:t>any</a:t>
            </a:r>
            <a:r>
              <a:rPr lang="en-US" dirty="0"/>
              <a:t> software developer using the </a:t>
            </a:r>
            <a:r>
              <a:rPr lang="en-US" b="1" dirty="0"/>
              <a:t>NuGet package Manager </a:t>
            </a:r>
            <a:r>
              <a:rPr lang="en-US" dirty="0"/>
              <a:t>within Visual Studio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90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convention used for NuGet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0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 Project templates for Visual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 templates for all of the 4 types of application services, you saw in the sample application diagram – for example, an </a:t>
            </a:r>
            <a:r>
              <a:rPr lang="en-US" b="1" dirty="0"/>
              <a:t>auth server</a:t>
            </a:r>
            <a:r>
              <a:rPr lang="en-US" dirty="0"/>
              <a:t> and a </a:t>
            </a:r>
            <a:r>
              <a:rPr lang="en-US" b="1" dirty="0"/>
              <a:t>Web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Install as </a:t>
            </a:r>
            <a:r>
              <a:rPr lang="en-US" b="1" dirty="0"/>
              <a:t>VS extension</a:t>
            </a:r>
            <a:r>
              <a:rPr lang="en-US" dirty="0"/>
              <a:t> from the </a:t>
            </a:r>
            <a:r>
              <a:rPr lang="en-US" b="1" dirty="0"/>
              <a:t>DHI Software Center </a:t>
            </a:r>
            <a:r>
              <a:rPr lang="en-US" b="0" dirty="0"/>
              <a:t>or the</a:t>
            </a:r>
            <a:r>
              <a:rPr lang="en-US" b="1" dirty="0"/>
              <a:t> Visual Studio Market Place </a:t>
            </a:r>
            <a:r>
              <a:rPr lang="en-US" b="0" dirty="0"/>
              <a:t>(show in module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Once installed, they plug into the VS UI side-by-side the official project templates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18852-0D5F-403C-8171-A70A423D8A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0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Conceptually, there are 3 different ways to use the DS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&lt; --- mention 1,2,3 ---&gt;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Blue boxes represent existing components which can be fetched as NuGet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Green boxes represent code that you write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Range from writing no (or very little) code yourself (all out-of-the-box) to writing more code yourself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Deeper dive into the 3 different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3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noProof="0" dirty="0"/>
              <a:t>Full vertical slice </a:t>
            </a:r>
            <a:r>
              <a:rPr lang="en-US" noProof="0" dirty="0"/>
              <a:t>within a specific domain – including a Web API and possibly even a React UI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Starting point: VS project templates, that I mentioned just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3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Since all the </a:t>
            </a:r>
            <a:r>
              <a:rPr lang="en-US" b="1" noProof="0" dirty="0"/>
              <a:t>business logic</a:t>
            </a:r>
            <a:r>
              <a:rPr lang="en-US" noProof="0" dirty="0"/>
              <a:t> is isolated in the vanilla BL service component – for example as here the TS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Such components can be referenced and used directly from for example a classic .NET desktop application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 will </a:t>
            </a:r>
            <a:r>
              <a:rPr lang="en-US" b="1" noProof="0" dirty="0"/>
              <a:t>demo</a:t>
            </a:r>
            <a:r>
              <a:rPr lang="en-US" noProof="0" dirty="0"/>
              <a:t> this use case in just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04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Finally, you can use the core component (</a:t>
            </a:r>
            <a:r>
              <a:rPr lang="en-US" noProof="0" dirty="0" err="1"/>
              <a:t>DHI.Services</a:t>
            </a:r>
            <a:r>
              <a:rPr lang="en-US" noProof="0" dirty="0"/>
              <a:t>) as a framework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Core contains generic interfaces and base classes for DDD types (entities, services &amp; repositories)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You can use this to create your own </a:t>
            </a:r>
            <a:r>
              <a:rPr lang="en-US" b="1" noProof="0" dirty="0"/>
              <a:t>service-oriented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Simply install the </a:t>
            </a:r>
            <a:r>
              <a:rPr lang="en-US" noProof="0" dirty="0" err="1"/>
              <a:t>DHI.Services</a:t>
            </a:r>
            <a:r>
              <a:rPr lang="en-US" noProof="0" dirty="0"/>
              <a:t> package and get going.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FD82C-1C47-4033-90FF-832DCB53BF6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58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case no. 2: Using the BL services directly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a TS service to read some time series values from a dfs0-file (the file format for time series in our MIKE Software)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&lt; --- Work on shared screen --- 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8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bit more about this sample application.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/>
              <a:t>The sample application is a relatively </a:t>
            </a:r>
            <a:r>
              <a:rPr lang="en-US" i="1" noProof="0" dirty="0"/>
              <a:t>simple</a:t>
            </a:r>
            <a:r>
              <a:rPr lang="en-US" noProof="0" dirty="0"/>
              <a:t> – yet </a:t>
            </a:r>
            <a:r>
              <a:rPr lang="en-US" i="1" noProof="0" dirty="0"/>
              <a:t>realistic</a:t>
            </a:r>
            <a:r>
              <a:rPr lang="en-US" noProof="0" dirty="0"/>
              <a:t>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application orchestrates a MIKE 11 model-execution and displays the simulation results in a web application. In that sense, it mimics the functionality of a typical DHI business application.</a:t>
            </a: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4 application services (communication via </a:t>
            </a:r>
            <a:r>
              <a:rPr lang="en-US" b="1" noProof="0" dirty="0"/>
              <a:t>internet protocols</a:t>
            </a:r>
            <a:r>
              <a:rPr lang="en-US" noProof="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Auth server: (web server). Security aspects (user accounts and their privileges). Issues access tokens to the client for accessing the actual web server.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Web server. Backend for the application. REST API, but also some real-time messaging (</a:t>
            </a:r>
            <a:r>
              <a:rPr lang="en-US" noProof="0" dirty="0" err="1"/>
              <a:t>SignalR</a:t>
            </a:r>
            <a:r>
              <a:rPr lang="en-US" noProof="0" dirty="0"/>
              <a:t>/WebSocket) for example for real-time update of job progress.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Job Orchestrator: Orchestrate job execution (incl. load balancing).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noProof="0" dirty="0"/>
              <a:t>One or more job hosts: Actual execution of jobs.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All 4 application services </a:t>
            </a:r>
            <a:r>
              <a:rPr lang="en-US" i="1" noProof="0" dirty="0"/>
              <a:t>can</a:t>
            </a:r>
            <a:r>
              <a:rPr lang="en-US" noProof="0" dirty="0"/>
              <a:t> run on a single machine, which is good for </a:t>
            </a:r>
            <a:r>
              <a:rPr lang="en-US" b="1" noProof="0" dirty="0"/>
              <a:t>rapid prototyping</a:t>
            </a:r>
            <a:r>
              <a:rPr lang="en-US" noProof="0" dirty="0"/>
              <a:t> and </a:t>
            </a:r>
            <a:r>
              <a:rPr lang="en-US" b="1" noProof="0" dirty="0"/>
              <a:t>debugging</a:t>
            </a:r>
            <a:r>
              <a:rPr lang="en-US" noProof="0" dirty="0"/>
              <a:t>. In </a:t>
            </a:r>
            <a:r>
              <a:rPr lang="en-US" b="1" noProof="0" dirty="0"/>
              <a:t>production</a:t>
            </a:r>
            <a:r>
              <a:rPr lang="en-US" b="0" noProof="0" dirty="0"/>
              <a:t>,</a:t>
            </a:r>
            <a:r>
              <a:rPr lang="en-US" noProof="0" dirty="0"/>
              <a:t> they will typically be distributed to </a:t>
            </a:r>
            <a:r>
              <a:rPr lang="en-US" b="1" noProof="0" dirty="0"/>
              <a:t>individual resources </a:t>
            </a:r>
            <a:r>
              <a:rPr lang="en-US" noProof="0" dirty="0"/>
              <a:t>for robustness and scalability.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Application services communicate with infrastructure-services.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noProof="0" dirty="0"/>
              <a:t>May seem overwhelming at first glance. But we will gradually work our way into it during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16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Time for questions? </a:t>
            </a:r>
          </a:p>
          <a:p>
            <a:r>
              <a:rPr lang="en-US" noProof="0" dirty="0"/>
              <a:t>Use: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Yammer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Up-coming follow-up sessions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Contact me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46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Before next live session (a week from now)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Go to Campus course site. Under </a:t>
            </a:r>
            <a:r>
              <a:rPr lang="en-US" b="1" noProof="0" dirty="0"/>
              <a:t>Course Content</a:t>
            </a:r>
            <a:r>
              <a:rPr lang="en-US" noProof="0" dirty="0"/>
              <a:t> you will find: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multiple-choice test (as many times as you want – until you get it right…)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An assignment (do what I just did in the demo.)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chance to provide feedback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Please complete these during the week (before module 2)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Thanks for tuning in!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&lt;STOP RECORDING!&gt;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Before digging into the matter; I have created a small poll. To have a </a:t>
            </a:r>
            <a:r>
              <a:rPr lang="en-US" noProof="0"/>
              <a:t>bit of </a:t>
            </a:r>
            <a:r>
              <a:rPr lang="en-US" noProof="0" dirty="0"/>
              <a:t>interaction and make sure we are all awake.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first module of the course will be a bit theoretic. But please be patient, I promise that in the end and in the following modules, we will gradually dive much more into the practical details. After this disclaimer:</a:t>
            </a:r>
          </a:p>
          <a:p>
            <a:endParaRPr lang="en-U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Purpose: Why was it made. What does it solve?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Overall design principles and architectural pattens that have guided the development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Organization and processes around 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How to get started using the DS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Demo. So at least in the end of this presentation, you will see a bit of live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we make DS? Which problems does it solve?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35790-097B-4F4A-AC65-68906F1196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2D-92CE-4FFA-8E80-A898A7E67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63EC8-82AB-4F3C-A74B-5010AA46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57A2-B568-405D-A49B-747AA0C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9270-388F-4EC9-BD4B-630D14FC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637-9446-4D56-9812-2E10FDFE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E9F-4B35-43E4-A85C-3AF36CE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F6DCF-AAAE-4D7C-97A2-8A208825F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A88D-DA1F-4B0F-9CC7-ED815FD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290C-B17C-4396-85F2-AD0C25F5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B38D-BEE2-497B-AE48-0AFFB6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11512-5BC6-4915-8062-03502722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ECAF-17E5-40C7-9A5C-40926D43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EF60-DD7E-4CBD-A9E5-C522E297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00C-B05F-49C5-B497-BBF2E0A9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3A68-F93E-42D5-B3A3-CA7056F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CA0E-54D0-447B-9B53-FF46C67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F83-5145-49C1-93E3-16CD3904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94B-86A0-4394-A3F1-DB5A103C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7E3C-9986-4C07-9132-34C14226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C38-3BE0-4F62-96BE-7EF78E3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8C4-1A87-42EA-AFA5-24310D9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89DB-38BA-4895-BAC4-AC256A91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47E-ECAB-4F4F-9A77-818DA2C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5C8E-ED1F-4608-B337-65041C66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7AEB-6BA8-499E-98D2-F2F566D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0320-B8EE-44CD-BC45-62DE5FDA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6A41-CFE9-43D2-92F6-FDB3FE29C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82AE-77B3-4387-A149-F2FC4185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D8964-6849-4A6F-BE22-2864ACB3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E19F-195A-4D66-AA6B-4CB0A88C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E2C11-528C-4A95-8930-9AD02577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2FB-29FF-46BE-8479-9C355375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FAE5-F9FC-4CB4-B4DD-E8CB4621D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CD826-68E9-4A9F-8632-EECF495B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7FE8-405B-4DDF-87A5-B38D403BE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8C168-54C3-44BF-9B22-C0F1F75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3AB67-E331-4461-84EE-9FD177F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E0F4-95C3-4644-8F62-D96FCBF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B23AA-8E60-42CD-874D-492B693E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3C0-AC2D-465D-B2C4-C6D3052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18044-B764-4007-8510-A52EF54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5EA8-3387-4766-9D0C-3341E0B2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02F72-608E-4240-BFE1-8B21AF77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67F5-A22B-4B90-9D4C-30846854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999D6-6E11-4C5B-86FD-9756CC66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EF02-AA3B-4C27-8763-7EDE854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1294-1EF9-4CB0-9281-F7F19194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93F-0C54-4B12-9011-8A59B40F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D442-0761-4616-B4A8-49A2A88DE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4FABE-9940-4DC4-8B75-1AB02718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3241-28F1-415D-94DA-392E967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F9FF-5705-4F78-8879-D25DFDD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56BF-A790-4E4D-AB5D-73203518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DE0C-573A-4304-AF20-73BCDA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23276-E349-46BA-8B9B-8DCBB26A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E51E9-9610-458F-BFF0-36C1E5A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02326-7E9A-459E-AF28-6FBD4ED2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5265-CA89-42BF-81CB-5AD8B8B2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DBCFB-16E0-4309-8C12-52EFFB0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75-FE0B-4002-85AA-FF10DF13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235E-3E99-49C5-BAB1-18BB54FD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00D-352D-4681-8132-8CC5EB9D512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E092-1D25-4707-A408-7C2BE392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276A-E17A-468A-AA25-EB49459D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73B8-D7E1-44D5-8274-5DA97A0A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13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3.jpe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I/DomainServicesCour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850-EB13-40A1-B195-E7B9B024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677" y="3802421"/>
            <a:ext cx="9144000" cy="804866"/>
          </a:xfrm>
        </p:spPr>
        <p:txBody>
          <a:bodyPr>
            <a:normAutofit/>
          </a:bodyPr>
          <a:lstStyle/>
          <a:p>
            <a:r>
              <a:rPr lang="en-US" sz="4000" dirty="0"/>
              <a:t>Module 1: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C9F3C-EBC7-4133-A8EF-E67DE227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93" y="2809870"/>
            <a:ext cx="4875339" cy="738999"/>
          </a:xfrm>
          <a:prstGeom prst="rect">
            <a:avLst/>
          </a:prstGeom>
        </p:spPr>
      </p:pic>
      <p:pic>
        <p:nvPicPr>
          <p:cNvPr id="2050" name="Picture 2" descr="Campus">
            <a:extLst>
              <a:ext uri="{FF2B5EF4-FFF2-40B4-BE49-F238E27FC236}">
                <a16:creationId xmlns:a16="http://schemas.microsoft.com/office/drawing/2014/main" id="{CD501E43-3218-E223-3815-37489294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A4565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72" y="330324"/>
            <a:ext cx="1557438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537FD-ED4F-3363-CF2C-9F7E30DE3CAB}"/>
              </a:ext>
            </a:extLst>
          </p:cNvPr>
          <p:cNvSpPr txBox="1">
            <a:spLocks/>
          </p:cNvSpPr>
          <p:nvPr/>
        </p:nvSpPr>
        <p:spPr>
          <a:xfrm>
            <a:off x="1674610" y="1714509"/>
            <a:ext cx="9144000" cy="804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Developing Business Applications with</a:t>
            </a:r>
          </a:p>
        </p:txBody>
      </p:sp>
    </p:spTree>
    <p:extLst>
      <p:ext uri="{BB962C8B-B14F-4D97-AF65-F5344CB8AC3E}">
        <p14:creationId xmlns:p14="http://schemas.microsoft.com/office/powerpoint/2010/main" val="10816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4 Steps to Successful Strategy Development - Effective Managers">
            <a:extLst>
              <a:ext uri="{FF2B5EF4-FFF2-40B4-BE49-F238E27FC236}">
                <a16:creationId xmlns:a16="http://schemas.microsoft.com/office/drawing/2014/main" id="{4220984F-74AF-4B4B-630F-CA6CB40ED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11" y="1588392"/>
            <a:ext cx="6063177" cy="368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4D1A7E3-733A-89E0-EBBB-9BF902F1849F}"/>
              </a:ext>
            </a:extLst>
          </p:cNvPr>
          <p:cNvSpPr/>
          <p:nvPr/>
        </p:nvSpPr>
        <p:spPr>
          <a:xfrm>
            <a:off x="792284" y="800686"/>
            <a:ext cx="1547446" cy="685800"/>
          </a:xfrm>
          <a:prstGeom prst="wedgeRoundRectCallout">
            <a:avLst>
              <a:gd name="adj1" fmla="val 60076"/>
              <a:gd name="adj2" fmla="val 1486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alignment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072C782-D745-EA4D-81D7-239DC772C319}"/>
              </a:ext>
            </a:extLst>
          </p:cNvPr>
          <p:cNvSpPr/>
          <p:nvPr/>
        </p:nvSpPr>
        <p:spPr>
          <a:xfrm>
            <a:off x="407962" y="3086100"/>
            <a:ext cx="1547446" cy="685800"/>
          </a:xfrm>
          <a:prstGeom prst="wedgeRoundRectCallout">
            <a:avLst>
              <a:gd name="adj1" fmla="val 60076"/>
              <a:gd name="adj2" fmla="val 14865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Multi-user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6973F8F-572B-3235-827D-2E70C12E6853}"/>
              </a:ext>
            </a:extLst>
          </p:cNvPr>
          <p:cNvSpPr/>
          <p:nvPr/>
        </p:nvSpPr>
        <p:spPr>
          <a:xfrm>
            <a:off x="2654102" y="5953759"/>
            <a:ext cx="1547446" cy="685800"/>
          </a:xfrm>
          <a:prstGeom prst="wedgeRoundRectCallout">
            <a:avLst>
              <a:gd name="adj1" fmla="val 43661"/>
              <a:gd name="adj2" fmla="val -12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Web 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937E828-CD7B-CBFE-5949-F8181083BCD6}"/>
              </a:ext>
            </a:extLst>
          </p:cNvPr>
          <p:cNvSpPr/>
          <p:nvPr/>
        </p:nvSpPr>
        <p:spPr>
          <a:xfrm>
            <a:off x="9961686" y="4418707"/>
            <a:ext cx="1547446" cy="685800"/>
          </a:xfrm>
          <a:prstGeom prst="wedgeRoundRectCallout">
            <a:avLst>
              <a:gd name="adj1" fmla="val -54823"/>
              <a:gd name="adj2" fmla="val -1365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abstraction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D1F7FED-E9BC-FDB0-0992-F2FBB71CBF08}"/>
              </a:ext>
            </a:extLst>
          </p:cNvPr>
          <p:cNvSpPr/>
          <p:nvPr/>
        </p:nvSpPr>
        <p:spPr>
          <a:xfrm>
            <a:off x="6867380" y="5953759"/>
            <a:ext cx="1547446" cy="685800"/>
          </a:xfrm>
          <a:prstGeom prst="wedgeRoundRectCallout">
            <a:avLst>
              <a:gd name="adj1" fmla="val -37145"/>
              <a:gd name="adj2" fmla="val -12476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Agility</a:t>
            </a:r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E08EF69-5C8B-1084-90B6-70C24E5C7938}"/>
              </a:ext>
            </a:extLst>
          </p:cNvPr>
          <p:cNvSpPr/>
          <p:nvPr/>
        </p:nvSpPr>
        <p:spPr>
          <a:xfrm>
            <a:off x="5495780" y="218441"/>
            <a:ext cx="1547446" cy="685800"/>
          </a:xfrm>
          <a:prstGeom prst="wedgeRoundRectCallout">
            <a:avLst>
              <a:gd name="adj1" fmla="val -53560"/>
              <a:gd name="adj2" fmla="val 1363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9B4339A-07F7-C3BA-5D9A-2227EACEC512}"/>
              </a:ext>
            </a:extLst>
          </p:cNvPr>
          <p:cNvSpPr/>
          <p:nvPr/>
        </p:nvSpPr>
        <p:spPr>
          <a:xfrm>
            <a:off x="9941170" y="894777"/>
            <a:ext cx="1547446" cy="685800"/>
          </a:xfrm>
          <a:prstGeom prst="wedgeRoundRectCallout">
            <a:avLst>
              <a:gd name="adj1" fmla="val -53560"/>
              <a:gd name="adj2" fmla="val 13634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Community 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5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83D5-DE33-4A75-AF6F-A8283A4A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Libraries vs. Frameworks</a:t>
            </a:r>
            <a:endParaRPr lang="en-US" sz="3600" dirty="0">
              <a:latin typeface="+mn-lt"/>
            </a:endParaRP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57EB985-861F-47BA-A23E-48BF09CA0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04" r="1" b="4535"/>
          <a:stretch/>
        </p:blipFill>
        <p:spPr>
          <a:xfrm>
            <a:off x="1519882" y="2069986"/>
            <a:ext cx="9242854" cy="38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9221E-AD15-4446-14E8-DFF1EF1B52B9}"/>
              </a:ext>
            </a:extLst>
          </p:cNvPr>
          <p:cNvSpPr txBox="1"/>
          <p:nvPr/>
        </p:nvSpPr>
        <p:spPr>
          <a:xfrm>
            <a:off x="2621070" y="3088014"/>
            <a:ext cx="694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 collection of reusable libraries for developing service-oriented business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6F4EA-3BEA-7E34-649A-2023F623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754" y="2258725"/>
            <a:ext cx="3262491" cy="4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48ACAD-0A20-5E06-4720-E23D4876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600075"/>
            <a:ext cx="6063435" cy="5515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17321-724E-97CF-E21A-9348C3D25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04" y="1037515"/>
            <a:ext cx="3332909" cy="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492242" y="3044279"/>
            <a:ext cx="5207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Design &amp; Architecture</a:t>
            </a:r>
            <a:endParaRPr lang="en-US" sz="44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30984BD1-75EC-C86C-91B4-6B7F9B72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79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irtual Domain-driven design – Podcast – Podtail">
            <a:extLst>
              <a:ext uri="{FF2B5EF4-FFF2-40B4-BE49-F238E27FC236}">
                <a16:creationId xmlns:a16="http://schemas.microsoft.com/office/drawing/2014/main" id="{796E2BB8-8F82-998C-4231-0076E881B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78" y="1119378"/>
            <a:ext cx="4619243" cy="461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40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ean Architecture e-bog fra Robert Martin - 9780134494326 | Rakuten Kobo  Danmark">
            <a:extLst>
              <a:ext uri="{FF2B5EF4-FFF2-40B4-BE49-F238E27FC236}">
                <a16:creationId xmlns:a16="http://schemas.microsoft.com/office/drawing/2014/main" id="{C386C274-CCDE-4ADC-697F-F905D3FE7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80" y="1124974"/>
            <a:ext cx="3526439" cy="460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4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ACA90-FA99-4FCE-8D18-682E02F53E2F}"/>
              </a:ext>
            </a:extLst>
          </p:cNvPr>
          <p:cNvSpPr txBox="1"/>
          <p:nvPr/>
        </p:nvSpPr>
        <p:spPr>
          <a:xfrm>
            <a:off x="2009081" y="2787982"/>
            <a:ext cx="762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“A good architecture allows major decisions to be deferred”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62BB5-4B7E-41AA-8222-201134574F1E}"/>
              </a:ext>
            </a:extLst>
          </p:cNvPr>
          <p:cNvSpPr txBox="1"/>
          <p:nvPr/>
        </p:nvSpPr>
        <p:spPr>
          <a:xfrm>
            <a:off x="7427785" y="3339600"/>
            <a:ext cx="178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Robert C. Martin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51172-1606-4FE9-B80B-684610D1B673}"/>
              </a:ext>
            </a:extLst>
          </p:cNvPr>
          <p:cNvSpPr txBox="1"/>
          <p:nvPr/>
        </p:nvSpPr>
        <p:spPr>
          <a:xfrm>
            <a:off x="3204519" y="1135045"/>
            <a:ext cx="1917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UI technologies?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426CC-CA61-40E7-BB16-8BCE6AC935FE}"/>
              </a:ext>
            </a:extLst>
          </p:cNvPr>
          <p:cNvSpPr txBox="1"/>
          <p:nvPr/>
        </p:nvSpPr>
        <p:spPr>
          <a:xfrm>
            <a:off x="6187605" y="1555306"/>
            <a:ext cx="2480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Storage technologies?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084A8-B78B-4FB6-B09D-372BFBCB84DF}"/>
              </a:ext>
            </a:extLst>
          </p:cNvPr>
          <p:cNvSpPr txBox="1"/>
          <p:nvPr/>
        </p:nvSpPr>
        <p:spPr>
          <a:xfrm>
            <a:off x="5638130" y="490258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Security?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3B238-9737-4393-B42C-55B617D5D30E}"/>
              </a:ext>
            </a:extLst>
          </p:cNvPr>
          <p:cNvSpPr txBox="1"/>
          <p:nvPr/>
        </p:nvSpPr>
        <p:spPr>
          <a:xfrm>
            <a:off x="2653343" y="4349499"/>
            <a:ext cx="1102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Logging?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0CD1F-3338-4B9D-9BF2-C7890220EFD1}"/>
              </a:ext>
            </a:extLst>
          </p:cNvPr>
          <p:cNvSpPr txBox="1"/>
          <p:nvPr/>
        </p:nvSpPr>
        <p:spPr>
          <a:xfrm>
            <a:off x="8990109" y="4374783"/>
            <a:ext cx="109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osting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76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AE39-4780-4E00-BD6D-DE051C15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Onion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C2EB1-BE5A-E135-029B-01F2BCBF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799" y="1186250"/>
            <a:ext cx="6404401" cy="53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016994-0D8E-4EDF-C031-4513E32D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60427"/>
            <a:ext cx="4820793" cy="478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66B05B-0F81-4CCA-857B-10642B78ACC3}"/>
              </a:ext>
            </a:extLst>
          </p:cNvPr>
          <p:cNvSpPr/>
          <p:nvPr/>
        </p:nvSpPr>
        <p:spPr>
          <a:xfrm>
            <a:off x="3793125" y="3993917"/>
            <a:ext cx="213771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18F4AB-C3C5-9189-BBBB-C1D30BE34DB1}"/>
              </a:ext>
            </a:extLst>
          </p:cNvPr>
          <p:cNvSpPr/>
          <p:nvPr/>
        </p:nvSpPr>
        <p:spPr>
          <a:xfrm>
            <a:off x="4523042" y="2570625"/>
            <a:ext cx="2815605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0EF3CD-890F-F235-3CDF-263419E0F404}"/>
              </a:ext>
            </a:extLst>
          </p:cNvPr>
          <p:cNvSpPr/>
          <p:nvPr/>
        </p:nvSpPr>
        <p:spPr>
          <a:xfrm>
            <a:off x="6235644" y="3801753"/>
            <a:ext cx="2206005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GIS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48366-D1F4-B298-617B-8CCF49A4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917" y="1679510"/>
            <a:ext cx="9227747" cy="34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2B0BC5-D75C-482F-AAE9-C5CF3A1C0727}"/>
              </a:ext>
            </a:extLst>
          </p:cNvPr>
          <p:cNvSpPr/>
          <p:nvPr/>
        </p:nvSpPr>
        <p:spPr>
          <a:xfrm>
            <a:off x="580767" y="5461686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MIKECore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FE167-7930-4F44-82BF-AC603ABCDDB8}"/>
              </a:ext>
            </a:extLst>
          </p:cNvPr>
          <p:cNvSpPr/>
          <p:nvPr/>
        </p:nvSpPr>
        <p:spPr>
          <a:xfrm>
            <a:off x="4159559" y="6141307"/>
            <a:ext cx="387288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PostgreSQL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39E46-263B-4F74-BF11-6B342D9857A4}"/>
              </a:ext>
            </a:extLst>
          </p:cNvPr>
          <p:cNvSpPr/>
          <p:nvPr/>
        </p:nvSpPr>
        <p:spPr>
          <a:xfrm>
            <a:off x="7750703" y="5430793"/>
            <a:ext cx="387288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DHI.Services.Provider.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MIKECloud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97A43-AD5A-77D3-8E86-8A4E1923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2" y="1056516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9D6A20-DB82-4472-9353-B663E589FB3A}"/>
              </a:ext>
            </a:extLst>
          </p:cNvPr>
          <p:cNvSpPr/>
          <p:nvPr/>
        </p:nvSpPr>
        <p:spPr>
          <a:xfrm>
            <a:off x="568410" y="996373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610D5-87A3-44ED-A7B2-FA7E93749AD1}"/>
              </a:ext>
            </a:extLst>
          </p:cNvPr>
          <p:cNvSpPr/>
          <p:nvPr/>
        </p:nvSpPr>
        <p:spPr>
          <a:xfrm>
            <a:off x="4567881" y="397070"/>
            <a:ext cx="3056238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D73B6-838E-4255-972B-FC2DDCD04354}"/>
              </a:ext>
            </a:extLst>
          </p:cNvPr>
          <p:cNvSpPr/>
          <p:nvPr/>
        </p:nvSpPr>
        <p:spPr>
          <a:xfrm>
            <a:off x="7832125" y="1045800"/>
            <a:ext cx="3768811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DHI.Services.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sz="1600" dirty="0" err="1">
                <a:latin typeface="Consolas" panose="020B0609020204030204" pitchFamily="49" charset="0"/>
              </a:rPr>
              <a:t>.WebApi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5BCB8C-E02C-B51E-49C0-27EEFCC9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042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26B948-B286-492D-B71E-76C5116DF69E}"/>
              </a:ext>
            </a:extLst>
          </p:cNvPr>
          <p:cNvSpPr/>
          <p:nvPr/>
        </p:nvSpPr>
        <p:spPr>
          <a:xfrm>
            <a:off x="1177535" y="2114659"/>
            <a:ext cx="236013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LeafletAnimation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93B7A-0E90-4297-BB20-3EB4349E2CC4}"/>
              </a:ext>
            </a:extLst>
          </p:cNvPr>
          <p:cNvSpPr/>
          <p:nvPr/>
        </p:nvSpPr>
        <p:spPr>
          <a:xfrm>
            <a:off x="1035910" y="3225113"/>
            <a:ext cx="2022388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ScenariosTable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20E75-CDA4-4075-BADA-D0FC57D4ADD7}"/>
              </a:ext>
            </a:extLst>
          </p:cNvPr>
          <p:cNvSpPr/>
          <p:nvPr/>
        </p:nvSpPr>
        <p:spPr>
          <a:xfrm>
            <a:off x="1898584" y="4335567"/>
            <a:ext cx="1647566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latin typeface="Consolas" panose="020B0609020204030204" pitchFamily="49" charset="0"/>
              </a:rPr>
              <a:t>JobsList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F64FE-CE51-841E-35CB-978EDF2B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515"/>
            <a:ext cx="4820794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5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228548-964C-7C92-59BE-91866EC0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3" y="1056515"/>
            <a:ext cx="4820794" cy="478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022CE7-B8EB-4AD1-81BE-B2445E7E55D7}"/>
              </a:ext>
            </a:extLst>
          </p:cNvPr>
          <p:cNvSpPr/>
          <p:nvPr/>
        </p:nvSpPr>
        <p:spPr>
          <a:xfrm>
            <a:off x="8683276" y="1917761"/>
            <a:ext cx="3125420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Actions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.Core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E7FD1-9BB0-4BD1-ADEB-B586482F980E}"/>
              </a:ext>
            </a:extLst>
          </p:cNvPr>
          <p:cNvSpPr/>
          <p:nvPr/>
        </p:nvSpPr>
        <p:spPr>
          <a:xfrm>
            <a:off x="8960431" y="3225113"/>
            <a:ext cx="3013699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DHI.Workflow.Actions.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Jobs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536A2D-554B-4FA1-8D91-F9A48BF89FED}"/>
              </a:ext>
            </a:extLst>
          </p:cNvPr>
          <p:cNvSpPr/>
          <p:nvPr/>
        </p:nvSpPr>
        <p:spPr>
          <a:xfrm>
            <a:off x="8326419" y="4532465"/>
            <a:ext cx="3733776" cy="407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DHI.Workflow.Actions.</a:t>
            </a:r>
            <a:r>
              <a:rPr lang="en-US" sz="16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TimeSeries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80F1579-55C7-6CBB-25F2-9081ED940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55" y="1064427"/>
            <a:ext cx="4737285" cy="47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C70C24-DF49-4EEA-A7F0-BEDA129F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" y="198571"/>
            <a:ext cx="10787450" cy="64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we need Solid Principles and it's types - Knoldus Blogs">
            <a:extLst>
              <a:ext uri="{FF2B5EF4-FFF2-40B4-BE49-F238E27FC236}">
                <a16:creationId xmlns:a16="http://schemas.microsoft.com/office/drawing/2014/main" id="{2DB2064D-4D07-D079-1261-8E4D9263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84" y="1682751"/>
            <a:ext cx="10614223" cy="303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11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78853D-788E-1116-65F1-1DC664DD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7989">
            <a:off x="1866357" y="5394167"/>
            <a:ext cx="2670279" cy="920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A90AE-52D1-400E-860F-EBC9B150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8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+mn-lt"/>
              </a:rPr>
              <a:t>Dependency Inversion Principle</a:t>
            </a:r>
            <a:br>
              <a:rPr lang="en-US" dirty="0"/>
            </a:br>
            <a:r>
              <a:rPr lang="en-US" sz="2200" dirty="0"/>
              <a:t>"High-level modules should not depend on low-level modules. Both should depend on abstractions"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459BE2-D861-38A5-840F-41EB13DB4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21" y="1517967"/>
            <a:ext cx="3465846" cy="2738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7160DD-D703-AB52-86D5-8CE8DF95A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490" y="1566278"/>
            <a:ext cx="3455790" cy="1900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E92AD-12E6-92D0-8491-B3808EB84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16" y="3725647"/>
            <a:ext cx="4701596" cy="1446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5552E-996E-3986-CBF9-CC95F4A35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268563"/>
            <a:ext cx="5992288" cy="27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EC24223-5C2C-40F0-8FBB-F854EE0E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75" y="827719"/>
            <a:ext cx="7348250" cy="520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90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42A8E7-3F70-9507-F1F7-45B7EC4D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79" y="2485292"/>
            <a:ext cx="7244646" cy="2356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742121-A16C-4B02-973E-F901550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53" y="378378"/>
            <a:ext cx="10515600" cy="8581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Composing Objects - Dependency Injection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AA503-BF1B-CC17-1FB8-03EB2D10D4A4}"/>
              </a:ext>
            </a:extLst>
          </p:cNvPr>
          <p:cNvSpPr/>
          <p:nvPr/>
        </p:nvSpPr>
        <p:spPr>
          <a:xfrm>
            <a:off x="2817906" y="3873391"/>
            <a:ext cx="6630894" cy="282221"/>
          </a:xfrm>
          <a:prstGeom prst="rect">
            <a:avLst/>
          </a:prstGeom>
          <a:noFill/>
          <a:ln w="44450">
            <a:solidFill>
              <a:srgbClr val="FF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F257D-6D1A-2C58-36FC-83F7196CC0F9}"/>
              </a:ext>
            </a:extLst>
          </p:cNvPr>
          <p:cNvSpPr/>
          <p:nvPr/>
        </p:nvSpPr>
        <p:spPr>
          <a:xfrm>
            <a:off x="2817906" y="4165601"/>
            <a:ext cx="6138525" cy="282221"/>
          </a:xfrm>
          <a:prstGeom prst="rect">
            <a:avLst/>
          </a:prstGeom>
          <a:noFill/>
          <a:ln w="44450">
            <a:solidFill>
              <a:srgbClr val="FF0000">
                <a:alpha val="7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92F48D-A16D-1213-E9E6-2F4A1082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78" y="368543"/>
            <a:ext cx="8352244" cy="6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557">
            <a:extLst>
              <a:ext uri="{FF2B5EF4-FFF2-40B4-BE49-F238E27FC236}">
                <a16:creationId xmlns:a16="http://schemas.microsoft.com/office/drawing/2014/main" id="{27C8B857-6AE7-55EA-5788-46F28E7C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2" y="912846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557">
            <a:extLst>
              <a:ext uri="{FF2B5EF4-FFF2-40B4-BE49-F238E27FC236}">
                <a16:creationId xmlns:a16="http://schemas.microsoft.com/office/drawing/2014/main" id="{6E83D9AE-ED48-F4FA-48B2-C60B6D7C1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2" y="1777454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557">
            <a:extLst>
              <a:ext uri="{FF2B5EF4-FFF2-40B4-BE49-F238E27FC236}">
                <a16:creationId xmlns:a16="http://schemas.microsoft.com/office/drawing/2014/main" id="{E6AD903B-2B17-3707-A269-5E58BA64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1" y="2513537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558">
            <a:extLst>
              <a:ext uri="{FF2B5EF4-FFF2-40B4-BE49-F238E27FC236}">
                <a16:creationId xmlns:a16="http://schemas.microsoft.com/office/drawing/2014/main" id="{DF3BBD0E-2179-1312-70C8-DDA36EED5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50" y="3060570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558">
            <a:extLst>
              <a:ext uri="{FF2B5EF4-FFF2-40B4-BE49-F238E27FC236}">
                <a16:creationId xmlns:a16="http://schemas.microsoft.com/office/drawing/2014/main" id="{499DC5EE-D301-E4BE-3581-43FE70C2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9" y="3796653"/>
            <a:ext cx="412879" cy="41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559">
            <a:extLst>
              <a:ext uri="{FF2B5EF4-FFF2-40B4-BE49-F238E27FC236}">
                <a16:creationId xmlns:a16="http://schemas.microsoft.com/office/drawing/2014/main" id="{EB9C43FF-15EA-AB6B-D0AD-B8882214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4384791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1559">
            <a:extLst>
              <a:ext uri="{FF2B5EF4-FFF2-40B4-BE49-F238E27FC236}">
                <a16:creationId xmlns:a16="http://schemas.microsoft.com/office/drawing/2014/main" id="{86927E71-28A0-61EF-6BC2-69EA9943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5042959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1559">
            <a:extLst>
              <a:ext uri="{FF2B5EF4-FFF2-40B4-BE49-F238E27FC236}">
                <a16:creationId xmlns:a16="http://schemas.microsoft.com/office/drawing/2014/main" id="{0BEE28D3-2B34-E229-2BEB-C888FEED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48" y="5944377"/>
            <a:ext cx="412880" cy="4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EFE5D-10A7-B4E4-11EF-4CE1F29CA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1238" y="409952"/>
            <a:ext cx="6609524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5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2121-A16C-4B02-973E-F901550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19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Composing Objects - DI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7B012-809F-DAD2-9F88-B6AD1135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1" y="2637788"/>
            <a:ext cx="11842296" cy="17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61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6221B-5445-C99C-807A-E570666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1305857"/>
            <a:ext cx="6380704" cy="42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9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4142342" y="3044279"/>
            <a:ext cx="294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Governance</a:t>
            </a:r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AA44DCFF-0DF7-6671-4F9F-D89857F0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30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open source software">
            <a:extLst>
              <a:ext uri="{FF2B5EF4-FFF2-40B4-BE49-F238E27FC236}">
                <a16:creationId xmlns:a16="http://schemas.microsoft.com/office/drawing/2014/main" id="{08635F93-F26B-49A0-AEF2-ACDD4815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24" y="2315153"/>
            <a:ext cx="5860952" cy="22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170999-B1BF-44FE-B2BB-2BFE7CE78798}"/>
              </a:ext>
            </a:extLst>
          </p:cNvPr>
          <p:cNvSpPr/>
          <p:nvPr/>
        </p:nvSpPr>
        <p:spPr>
          <a:xfrm>
            <a:off x="6110586" y="2624075"/>
            <a:ext cx="131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Internal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101D3-4202-4F7A-AB02-99E3EB174014}"/>
              </a:ext>
            </a:extLst>
          </p:cNvPr>
          <p:cNvSpPr/>
          <p:nvPr/>
        </p:nvSpPr>
        <p:spPr>
          <a:xfrm>
            <a:off x="1662856" y="3556955"/>
            <a:ext cx="1762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Flexibility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E134B-B31D-4A11-8E5B-84A115288FC9}"/>
              </a:ext>
            </a:extLst>
          </p:cNvPr>
          <p:cNvSpPr/>
          <p:nvPr/>
        </p:nvSpPr>
        <p:spPr>
          <a:xfrm>
            <a:off x="3123324" y="4693782"/>
            <a:ext cx="1418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B1BB8C-025C-44D8-9856-4FBC2C6A33DB}"/>
              </a:ext>
            </a:extLst>
          </p:cNvPr>
          <p:cNvSpPr/>
          <p:nvPr/>
        </p:nvSpPr>
        <p:spPr>
          <a:xfrm>
            <a:off x="2959434" y="1580200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Consume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7F14C-853F-4B5A-B3C6-BACD9FC80229}"/>
              </a:ext>
            </a:extLst>
          </p:cNvPr>
          <p:cNvSpPr/>
          <p:nvPr/>
        </p:nvSpPr>
        <p:spPr>
          <a:xfrm>
            <a:off x="1325929" y="2480516"/>
            <a:ext cx="1978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Contribute</a:t>
            </a:r>
          </a:p>
        </p:txBody>
      </p:sp>
    </p:spTree>
    <p:extLst>
      <p:ext uri="{BB962C8B-B14F-4D97-AF65-F5344CB8AC3E}">
        <p14:creationId xmlns:p14="http://schemas.microsoft.com/office/powerpoint/2010/main" val="34309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GitHub - NuGet/Home: Repo for NuGet Client issues">
            <a:extLst>
              <a:ext uri="{FF2B5EF4-FFF2-40B4-BE49-F238E27FC236}">
                <a16:creationId xmlns:a16="http://schemas.microsoft.com/office/drawing/2014/main" id="{1A897366-2F39-46C6-A91E-4179E74E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85" y="2155650"/>
            <a:ext cx="3791755" cy="11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itHub logo">
            <a:extLst>
              <a:ext uri="{FF2B5EF4-FFF2-40B4-BE49-F238E27FC236}">
                <a16:creationId xmlns:a16="http://schemas.microsoft.com/office/drawing/2014/main" id="{B010EFA1-8365-4017-8C1C-0A8FDE94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51" y="2467886"/>
            <a:ext cx="2600781" cy="23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B5A44B-4857-C3B0-3B38-4C809A9F5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46" y="2964825"/>
            <a:ext cx="1350697" cy="13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37943E3-234B-37AE-9526-078DA1543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57" y="1717288"/>
            <a:ext cx="695304" cy="3880434"/>
          </a:xfrm>
          <a:prstGeom prst="rect">
            <a:avLst/>
          </a:prstGeom>
        </p:spPr>
      </p:pic>
      <p:pic>
        <p:nvPicPr>
          <p:cNvPr id="3" name="Picture 4" descr="Npm Icon - Download in Flat Style">
            <a:extLst>
              <a:ext uri="{FF2B5EF4-FFF2-40B4-BE49-F238E27FC236}">
                <a16:creationId xmlns:a16="http://schemas.microsoft.com/office/drawing/2014/main" id="{ED835161-1FE5-6A17-23C2-5548AABB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62" y="354495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51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0BB4B6-7BCF-CC1C-E26E-7FA3A4A50C07}"/>
              </a:ext>
            </a:extLst>
          </p:cNvPr>
          <p:cNvSpPr txBox="1">
            <a:spLocks/>
          </p:cNvSpPr>
          <p:nvPr/>
        </p:nvSpPr>
        <p:spPr>
          <a:xfrm>
            <a:off x="838200" y="312118"/>
            <a:ext cx="10515600" cy="708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GitHub Repositories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C3D67-C14F-C4D5-6862-0EECC35B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35" y="2250687"/>
            <a:ext cx="3151130" cy="3129694"/>
          </a:xfrm>
          <a:prstGeom prst="rect">
            <a:avLst/>
          </a:prstGeom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9EC1F3CD-9FF4-6B5F-A072-442086BE850D}"/>
              </a:ext>
            </a:extLst>
          </p:cNvPr>
          <p:cNvSpPr/>
          <p:nvPr/>
        </p:nvSpPr>
        <p:spPr>
          <a:xfrm>
            <a:off x="7478980" y="1229529"/>
            <a:ext cx="2765961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DHI/DomainModels</a:t>
            </a:r>
            <a:endParaRPr lang="en-US" sz="16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3337AD8-BA1B-248E-CA63-8F84317A6CEC}"/>
              </a:ext>
            </a:extLst>
          </p:cNvPr>
          <p:cNvSpPr/>
          <p:nvPr/>
        </p:nvSpPr>
        <p:spPr>
          <a:xfrm>
            <a:off x="8485136" y="3353516"/>
            <a:ext cx="2765961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</a:t>
            </a:r>
            <a:r>
              <a:rPr lang="en-US" sz="1600"/>
              <a:t>/Workflow</a:t>
            </a:r>
            <a:endParaRPr lang="en-US" sz="1600" dirty="0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42473039-A90F-DE46-C2B7-434F7F5B6763}"/>
              </a:ext>
            </a:extLst>
          </p:cNvPr>
          <p:cNvSpPr/>
          <p:nvPr/>
        </p:nvSpPr>
        <p:spPr>
          <a:xfrm>
            <a:off x="4713019" y="5764696"/>
            <a:ext cx="2765961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DHI/</a:t>
            </a:r>
            <a:r>
              <a:rPr lang="en-US" sz="1600" dirty="0" err="1"/>
              <a:t>DomainServicesProviders</a:t>
            </a:r>
            <a:endParaRPr lang="en-US" sz="1600" dirty="0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A0D3C54-11B4-BED6-F3BB-48CE88AE0E05}"/>
              </a:ext>
            </a:extLst>
          </p:cNvPr>
          <p:cNvSpPr/>
          <p:nvPr/>
        </p:nvSpPr>
        <p:spPr>
          <a:xfrm>
            <a:off x="649356" y="3353516"/>
            <a:ext cx="3057508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</a:t>
            </a:r>
            <a:r>
              <a:rPr lang="en-US" sz="1600"/>
              <a:t>/react-components</a:t>
            </a:r>
            <a:endParaRPr lang="en-US" sz="16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EAE4466A-E537-B3BB-272D-059A2879BC07}"/>
              </a:ext>
            </a:extLst>
          </p:cNvPr>
          <p:cNvSpPr/>
          <p:nvPr/>
        </p:nvSpPr>
        <p:spPr>
          <a:xfrm>
            <a:off x="1462927" y="1229528"/>
            <a:ext cx="3057508" cy="924039"/>
          </a:xfrm>
          <a:prstGeom prst="can">
            <a:avLst/>
          </a:prstGeom>
          <a:solidFill>
            <a:srgbClr val="6894C7"/>
          </a:solidFill>
          <a:ln>
            <a:solidFill>
              <a:srgbClr val="6894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DHI/</a:t>
            </a:r>
            <a:r>
              <a:rPr lang="en-US" sz="1600" dirty="0" err="1"/>
              <a:t>DomainServices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21F119-49C7-D459-A5C1-94F80BF9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906" y="414476"/>
            <a:ext cx="503583" cy="5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8776505A-666D-5B8E-AFF7-A71D9997DB03}"/>
              </a:ext>
            </a:extLst>
          </p:cNvPr>
          <p:cNvSpPr/>
          <p:nvPr/>
        </p:nvSpPr>
        <p:spPr>
          <a:xfrm rot="2687291">
            <a:off x="7043369" y="2022187"/>
            <a:ext cx="342333" cy="1848761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098FB4A-54C7-286E-516C-786FCF2F0098}"/>
              </a:ext>
            </a:extLst>
          </p:cNvPr>
          <p:cNvSpPr/>
          <p:nvPr/>
        </p:nvSpPr>
        <p:spPr>
          <a:xfrm rot="17283579">
            <a:off x="4883009" y="1771791"/>
            <a:ext cx="342333" cy="1119063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6A68CBF-013A-9DCA-266C-ABA06C88D886}"/>
              </a:ext>
            </a:extLst>
          </p:cNvPr>
          <p:cNvSpPr/>
          <p:nvPr/>
        </p:nvSpPr>
        <p:spPr>
          <a:xfrm rot="18854450">
            <a:off x="4788975" y="1984742"/>
            <a:ext cx="342333" cy="1891875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F36BBBB-788B-65C4-3635-8F470B5A051A}"/>
              </a:ext>
            </a:extLst>
          </p:cNvPr>
          <p:cNvSpPr/>
          <p:nvPr/>
        </p:nvSpPr>
        <p:spPr>
          <a:xfrm rot="5400000">
            <a:off x="7802596" y="3498602"/>
            <a:ext cx="342333" cy="723709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FAAF852-5F91-BCCF-5C3D-4938F5B7A2B9}"/>
              </a:ext>
            </a:extLst>
          </p:cNvPr>
          <p:cNvSpPr/>
          <p:nvPr/>
        </p:nvSpPr>
        <p:spPr>
          <a:xfrm rot="16200000">
            <a:off x="4065256" y="3453677"/>
            <a:ext cx="342333" cy="723710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8C88F84-6B40-A90E-3398-EF2DACA5CA46}"/>
              </a:ext>
            </a:extLst>
          </p:cNvPr>
          <p:cNvSpPr/>
          <p:nvPr/>
        </p:nvSpPr>
        <p:spPr>
          <a:xfrm rot="10800000">
            <a:off x="5924831" y="5297930"/>
            <a:ext cx="342333" cy="360747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7C1-67E1-44A7-B411-02ADE5BD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03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Open-Source Roles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4FC7B-BA84-4738-878E-A51EC2A00CFC}"/>
              </a:ext>
            </a:extLst>
          </p:cNvPr>
          <p:cNvSpPr txBox="1"/>
          <p:nvPr/>
        </p:nvSpPr>
        <p:spPr>
          <a:xfrm>
            <a:off x="1927347" y="3322471"/>
            <a:ext cx="2287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Contributors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7630C-B5E7-4087-B012-9FC758156602}"/>
              </a:ext>
            </a:extLst>
          </p:cNvPr>
          <p:cNvSpPr txBox="1"/>
          <p:nvPr/>
        </p:nvSpPr>
        <p:spPr>
          <a:xfrm>
            <a:off x="5743985" y="24375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7ED4B-B060-4921-8B28-A6AAA3D12155}"/>
              </a:ext>
            </a:extLst>
          </p:cNvPr>
          <p:cNvSpPr txBox="1"/>
          <p:nvPr/>
        </p:nvSpPr>
        <p:spPr>
          <a:xfrm>
            <a:off x="4524924" y="4747166"/>
            <a:ext cx="1107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dirty="0"/>
              <a:t>Users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39181-DCA4-4536-8954-39342198E86F}"/>
              </a:ext>
            </a:extLst>
          </p:cNvPr>
          <p:cNvSpPr txBox="1"/>
          <p:nvPr/>
        </p:nvSpPr>
        <p:spPr>
          <a:xfrm>
            <a:off x="6287842" y="2622205"/>
            <a:ext cx="218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sz="3200" dirty="0"/>
              <a:t>Maintainers</a:t>
            </a:r>
          </a:p>
        </p:txBody>
      </p:sp>
      <p:pic>
        <p:nvPicPr>
          <p:cNvPr id="4108" name="Picture 12" descr="Ninja Laptop Hacker - Free vector graphic on Pixabay">
            <a:extLst>
              <a:ext uri="{FF2B5EF4-FFF2-40B4-BE49-F238E27FC236}">
                <a16:creationId xmlns:a16="http://schemas.microsoft.com/office/drawing/2014/main" id="{5433AD3C-6CEC-4C3C-8DBB-36782679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70" y="2278526"/>
            <a:ext cx="1461826" cy="11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Ninjacody">
            <a:extLst>
              <a:ext uri="{FF2B5EF4-FFF2-40B4-BE49-F238E27FC236}">
                <a16:creationId xmlns:a16="http://schemas.microsoft.com/office/drawing/2014/main" id="{8A987E5E-B12B-4033-8218-EDA34764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546" y="1438459"/>
            <a:ext cx="1337840" cy="13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itninja – MMD Services">
            <a:extLst>
              <a:ext uri="{FF2B5EF4-FFF2-40B4-BE49-F238E27FC236}">
                <a16:creationId xmlns:a16="http://schemas.microsoft.com/office/drawing/2014/main" id="{D4848C03-1159-4ECD-95BD-F84E92416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652" y="4419462"/>
            <a:ext cx="1409086" cy="11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557">
            <a:extLst>
              <a:ext uri="{FF2B5EF4-FFF2-40B4-BE49-F238E27FC236}">
                <a16:creationId xmlns:a16="http://schemas.microsoft.com/office/drawing/2014/main" id="{3400984E-9860-85A6-8DBC-00CC2EC3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064" y="322256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557">
            <a:extLst>
              <a:ext uri="{FF2B5EF4-FFF2-40B4-BE49-F238E27FC236}">
                <a16:creationId xmlns:a16="http://schemas.microsoft.com/office/drawing/2014/main" id="{8403B0DF-2D65-A5DB-0ABE-725013F0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72" y="4002922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1558">
            <a:extLst>
              <a:ext uri="{FF2B5EF4-FFF2-40B4-BE49-F238E27FC236}">
                <a16:creationId xmlns:a16="http://schemas.microsoft.com/office/drawing/2014/main" id="{E7A17FFA-571F-5933-320C-80D09BAD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94" y="4002921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1558">
            <a:extLst>
              <a:ext uri="{FF2B5EF4-FFF2-40B4-BE49-F238E27FC236}">
                <a16:creationId xmlns:a16="http://schemas.microsoft.com/office/drawing/2014/main" id="{1E7FEB43-BF3C-3BFD-CE4F-835728D71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98" y="322256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1558">
            <a:extLst>
              <a:ext uri="{FF2B5EF4-FFF2-40B4-BE49-F238E27FC236}">
                <a16:creationId xmlns:a16="http://schemas.microsoft.com/office/drawing/2014/main" id="{8F70F1E3-DEA5-DA9B-F011-FAADD5FD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75" y="5747385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1559">
            <a:extLst>
              <a:ext uri="{FF2B5EF4-FFF2-40B4-BE49-F238E27FC236}">
                <a16:creationId xmlns:a16="http://schemas.microsoft.com/office/drawing/2014/main" id="{5AA46E54-AC50-F845-EDE5-CB08DB675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17" y="4002922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1559">
            <a:extLst>
              <a:ext uri="{FF2B5EF4-FFF2-40B4-BE49-F238E27FC236}">
                <a16:creationId xmlns:a16="http://schemas.microsoft.com/office/drawing/2014/main" id="{073B429E-5D88-63FC-F17D-15C6B411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173" y="5747386"/>
            <a:ext cx="584774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7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ylinder 12">
            <a:extLst>
              <a:ext uri="{FF2B5EF4-FFF2-40B4-BE49-F238E27FC236}">
                <a16:creationId xmlns:a16="http://schemas.microsoft.com/office/drawing/2014/main" id="{662966B3-05B3-41F4-9567-83C247339DFF}"/>
              </a:ext>
            </a:extLst>
          </p:cNvPr>
          <p:cNvSpPr/>
          <p:nvPr/>
        </p:nvSpPr>
        <p:spPr>
          <a:xfrm>
            <a:off x="8767286" y="2286000"/>
            <a:ext cx="2765362" cy="2743200"/>
          </a:xfrm>
          <a:prstGeom prst="can">
            <a:avLst>
              <a:gd name="adj" fmla="val 3340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0E4CA-B52E-407B-8F5C-1B5ED42E3526}"/>
              </a:ext>
            </a:extLst>
          </p:cNvPr>
          <p:cNvSpPr/>
          <p:nvPr/>
        </p:nvSpPr>
        <p:spPr>
          <a:xfrm>
            <a:off x="720151" y="2005489"/>
            <a:ext cx="3738324" cy="3349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2C9DE-1ED5-4761-A813-674BB40A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157"/>
          </a:xfrm>
        </p:spPr>
        <p:txBody>
          <a:bodyPr>
            <a:noAutofit/>
          </a:bodyPr>
          <a:lstStyle/>
          <a:p>
            <a:r>
              <a:rPr lang="da-DK" sz="3600" dirty="0">
                <a:latin typeface="+mn-lt"/>
              </a:rPr>
              <a:t>GitHub flow</a:t>
            </a:r>
            <a:endParaRPr lang="en-US" sz="3600" dirty="0"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F4CE70-E0E6-4742-97FA-D5A8F9228AA1}"/>
              </a:ext>
            </a:extLst>
          </p:cNvPr>
          <p:cNvCxnSpPr>
            <a:cxnSpLocks/>
            <a:stCxn id="28" idx="2"/>
            <a:endCxn id="23" idx="3"/>
          </p:cNvCxnSpPr>
          <p:nvPr/>
        </p:nvCxnSpPr>
        <p:spPr>
          <a:xfrm rot="5400000">
            <a:off x="3791029" y="723375"/>
            <a:ext cx="1939447" cy="3499467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8" descr="GitHub logo">
            <a:extLst>
              <a:ext uri="{FF2B5EF4-FFF2-40B4-BE49-F238E27FC236}">
                <a16:creationId xmlns:a16="http://schemas.microsoft.com/office/drawing/2014/main" id="{974A7B8A-1A31-4F4D-800B-677D8895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16" y="2139906"/>
            <a:ext cx="775536" cy="7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GitHub - NuGet/Home: Repo for NuGet Client issues">
            <a:extLst>
              <a:ext uri="{FF2B5EF4-FFF2-40B4-BE49-F238E27FC236}">
                <a16:creationId xmlns:a16="http://schemas.microsoft.com/office/drawing/2014/main" id="{3F6C46B3-7FF5-4F2D-87E6-D0EF8D2B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157" y="2481060"/>
            <a:ext cx="1585091" cy="4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3C32F29-7138-4790-B58A-299E07F607A2}"/>
              </a:ext>
            </a:extLst>
          </p:cNvPr>
          <p:cNvGrpSpPr/>
          <p:nvPr/>
        </p:nvGrpSpPr>
        <p:grpSpPr>
          <a:xfrm>
            <a:off x="8873350" y="3350015"/>
            <a:ext cx="2382394" cy="504957"/>
            <a:chOff x="8873350" y="3350015"/>
            <a:chExt cx="2382394" cy="504957"/>
          </a:xfrm>
        </p:grpSpPr>
        <p:pic>
          <p:nvPicPr>
            <p:cNvPr id="15" name="Picture 16" descr="NuGet Gallery | Home">
              <a:extLst>
                <a:ext uri="{FF2B5EF4-FFF2-40B4-BE49-F238E27FC236}">
                  <a16:creationId xmlns:a16="http://schemas.microsoft.com/office/drawing/2014/main" id="{2DE3A099-340A-4F3F-9532-82E8575B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350" y="3350015"/>
              <a:ext cx="504957" cy="5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E6FFF2-B37C-4DD0-9F4E-C764EE6AF628}"/>
                </a:ext>
              </a:extLst>
            </p:cNvPr>
            <p:cNvSpPr txBox="1"/>
            <p:nvPr/>
          </p:nvSpPr>
          <p:spPr>
            <a:xfrm>
              <a:off x="9378307" y="340243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foobar 4.7.4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270FBE-AC41-4047-8CF1-A25B17A87C7C}"/>
              </a:ext>
            </a:extLst>
          </p:cNvPr>
          <p:cNvGrpSpPr/>
          <p:nvPr/>
        </p:nvGrpSpPr>
        <p:grpSpPr>
          <a:xfrm>
            <a:off x="8865730" y="3936755"/>
            <a:ext cx="2382394" cy="504957"/>
            <a:chOff x="8865730" y="3936755"/>
            <a:chExt cx="2382394" cy="504957"/>
          </a:xfrm>
        </p:grpSpPr>
        <p:pic>
          <p:nvPicPr>
            <p:cNvPr id="18" name="Picture 16" descr="NuGet Gallery | Home">
              <a:extLst>
                <a:ext uri="{FF2B5EF4-FFF2-40B4-BE49-F238E27FC236}">
                  <a16:creationId xmlns:a16="http://schemas.microsoft.com/office/drawing/2014/main" id="{65658BC8-6D14-40BE-B375-8C734150A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5730" y="3936755"/>
              <a:ext cx="504957" cy="5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AE624F-4625-4AD4-B742-7FA4A682003E}"/>
                </a:ext>
              </a:extLst>
            </p:cNvPr>
            <p:cNvSpPr txBox="1"/>
            <p:nvPr/>
          </p:nvSpPr>
          <p:spPr>
            <a:xfrm>
              <a:off x="9370687" y="3989179"/>
              <a:ext cx="18774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foobar 4.7.3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F17593-C075-4C9D-83A6-3941FDF923D1}"/>
              </a:ext>
            </a:extLst>
          </p:cNvPr>
          <p:cNvGrpSpPr/>
          <p:nvPr/>
        </p:nvGrpSpPr>
        <p:grpSpPr>
          <a:xfrm>
            <a:off x="4165811" y="1152571"/>
            <a:ext cx="1712386" cy="461665"/>
            <a:chOff x="4907520" y="3157742"/>
            <a:chExt cx="1712386" cy="46166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C38ADA-7D31-4398-8560-765B05FCB85D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1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0C80E-DEF4-4B8D-ABC5-DD30D671135B}"/>
                </a:ext>
              </a:extLst>
            </p:cNvPr>
            <p:cNvSpPr txBox="1"/>
            <p:nvPr/>
          </p:nvSpPr>
          <p:spPr>
            <a:xfrm>
              <a:off x="5303520" y="3157742"/>
              <a:ext cx="1316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/>
                <a:t>File issue</a:t>
              </a:r>
              <a:endParaRPr lang="en-US" sz="2400" dirty="0"/>
            </a:p>
          </p:txBody>
        </p:sp>
      </p:grpSp>
      <p:pic>
        <p:nvPicPr>
          <p:cNvPr id="22" name="Picture 20">
            <a:extLst>
              <a:ext uri="{FF2B5EF4-FFF2-40B4-BE49-F238E27FC236}">
                <a16:creationId xmlns:a16="http://schemas.microsoft.com/office/drawing/2014/main" id="{5BE8672C-89AA-482A-A85B-756B884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44" y="3229773"/>
            <a:ext cx="426116" cy="42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01AD6A-AB50-4CC6-91F2-A48195688BBE}"/>
              </a:ext>
            </a:extLst>
          </p:cNvPr>
          <p:cNvSpPr txBox="1"/>
          <p:nvPr/>
        </p:nvSpPr>
        <p:spPr>
          <a:xfrm>
            <a:off x="1301960" y="3211999"/>
            <a:ext cx="170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foobar</a:t>
            </a:r>
            <a:r>
              <a:rPr lang="da-DK" sz="2400" dirty="0"/>
              <a:t> issue</a:t>
            </a:r>
            <a:endParaRPr lang="en-US" sz="2400" dirty="0"/>
          </a:p>
        </p:txBody>
      </p:sp>
      <p:pic>
        <p:nvPicPr>
          <p:cNvPr id="26" name="Picture 14" descr="Maintainer">
            <a:extLst>
              <a:ext uri="{FF2B5EF4-FFF2-40B4-BE49-F238E27FC236}">
                <a16:creationId xmlns:a16="http://schemas.microsoft.com/office/drawing/2014/main" id="{A19C510C-26F6-45B8-BE9A-A55B4595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91" y="5078951"/>
            <a:ext cx="842953" cy="8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User">
            <a:extLst>
              <a:ext uri="{FF2B5EF4-FFF2-40B4-BE49-F238E27FC236}">
                <a16:creationId xmlns:a16="http://schemas.microsoft.com/office/drawing/2014/main" id="{DF9EE227-E7A1-4C99-B200-1E2ACCA7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08" y="798297"/>
            <a:ext cx="842954" cy="7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Ninja Laptop Hacker - Free vector graphic on Pixabay">
            <a:extLst>
              <a:ext uri="{FF2B5EF4-FFF2-40B4-BE49-F238E27FC236}">
                <a16:creationId xmlns:a16="http://schemas.microsoft.com/office/drawing/2014/main" id="{94D5FC8B-4A1B-4417-BF3D-4CD75BF1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73" y="2306531"/>
            <a:ext cx="775536" cy="6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28D65-375D-42AA-94A0-4A87C69E26F3}"/>
              </a:ext>
            </a:extLst>
          </p:cNvPr>
          <p:cNvGrpSpPr/>
          <p:nvPr/>
        </p:nvGrpSpPr>
        <p:grpSpPr>
          <a:xfrm>
            <a:off x="4698449" y="2898991"/>
            <a:ext cx="2332236" cy="461665"/>
            <a:chOff x="4907520" y="3157742"/>
            <a:chExt cx="2332236" cy="46166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A64A0B9-CBE0-4987-B252-668C8584F05B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2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6A149-9793-4216-9637-B4E31C6E70A1}"/>
                </a:ext>
              </a:extLst>
            </p:cNvPr>
            <p:cNvSpPr txBox="1"/>
            <p:nvPr/>
          </p:nvSpPr>
          <p:spPr>
            <a:xfrm>
              <a:off x="5303520" y="3157742"/>
              <a:ext cx="19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Create branch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83D57A-6CB5-4FE5-9030-1F6A72276AE2}"/>
              </a:ext>
            </a:extLst>
          </p:cNvPr>
          <p:cNvGrpSpPr/>
          <p:nvPr/>
        </p:nvGrpSpPr>
        <p:grpSpPr>
          <a:xfrm>
            <a:off x="963328" y="3776821"/>
            <a:ext cx="1744723" cy="493775"/>
            <a:chOff x="1351948" y="3628231"/>
            <a:chExt cx="1744723" cy="493775"/>
          </a:xfrm>
        </p:grpSpPr>
        <p:pic>
          <p:nvPicPr>
            <p:cNvPr id="33" name="Picture 10" descr="Git, branch icon - Free download on Iconfinder">
              <a:extLst>
                <a:ext uri="{FF2B5EF4-FFF2-40B4-BE49-F238E27FC236}">
                  <a16:creationId xmlns:a16="http://schemas.microsoft.com/office/drawing/2014/main" id="{2B87FD02-B4E5-4955-A081-94689353E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948" y="3628231"/>
              <a:ext cx="308609" cy="49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D5C184-3E73-44DB-AE9E-AF5FF6208AE3}"/>
                </a:ext>
              </a:extLst>
            </p:cNvPr>
            <p:cNvSpPr txBox="1"/>
            <p:nvPr/>
          </p:nvSpPr>
          <p:spPr>
            <a:xfrm>
              <a:off x="1690580" y="3644285"/>
              <a:ext cx="1406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dirty="0" err="1"/>
                <a:t>foobar</a:t>
              </a:r>
              <a:r>
                <a:rPr lang="da-DK" sz="2400" dirty="0"/>
                <a:t>-fix</a:t>
              </a:r>
              <a:endParaRPr lang="en-US" sz="2400" dirty="0"/>
            </a:p>
          </p:txBody>
        </p:sp>
      </p:grpSp>
      <p:pic>
        <p:nvPicPr>
          <p:cNvPr id="36" name="Picture 12" descr="Pull, git, request icon - Free download on Iconfinder">
            <a:extLst>
              <a:ext uri="{FF2B5EF4-FFF2-40B4-BE49-F238E27FC236}">
                <a16:creationId xmlns:a16="http://schemas.microsoft.com/office/drawing/2014/main" id="{4722724D-5A35-4813-80F4-598810AB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8" y="4391529"/>
            <a:ext cx="308609" cy="4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48B50B7-45A4-41F5-B1E3-E22C3CBD7EA9}"/>
              </a:ext>
            </a:extLst>
          </p:cNvPr>
          <p:cNvSpPr txBox="1"/>
          <p:nvPr/>
        </p:nvSpPr>
        <p:spPr>
          <a:xfrm>
            <a:off x="1301960" y="4344550"/>
            <a:ext cx="296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foobar</a:t>
            </a:r>
            <a:r>
              <a:rPr lang="en-US" sz="2400" dirty="0"/>
              <a:t>-fix pull request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64A2FE-4690-45A4-8E6C-2FC7532963C6}"/>
              </a:ext>
            </a:extLst>
          </p:cNvPr>
          <p:cNvGrpSpPr/>
          <p:nvPr/>
        </p:nvGrpSpPr>
        <p:grpSpPr>
          <a:xfrm>
            <a:off x="3987945" y="3250156"/>
            <a:ext cx="2956188" cy="461665"/>
            <a:chOff x="4907520" y="3157742"/>
            <a:chExt cx="2956188" cy="46166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9B9B79-7AC0-4CB5-B653-1ED35E48E82F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3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C4C8D8-2884-415B-8F4C-9441FCB3823C}"/>
                </a:ext>
              </a:extLst>
            </p:cNvPr>
            <p:cNvSpPr txBox="1"/>
            <p:nvPr/>
          </p:nvSpPr>
          <p:spPr>
            <a:xfrm>
              <a:off x="5303520" y="3157742"/>
              <a:ext cx="2560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Create pull request</a:t>
              </a:r>
            </a:p>
          </p:txBody>
        </p:sp>
      </p:grpSp>
      <p:cxnSp>
        <p:nvCxnSpPr>
          <p:cNvPr id="42" name="Straight Arrow Connector 3">
            <a:extLst>
              <a:ext uri="{FF2B5EF4-FFF2-40B4-BE49-F238E27FC236}">
                <a16:creationId xmlns:a16="http://schemas.microsoft.com/office/drawing/2014/main" id="{1011D0CC-5406-4161-A831-EF92458D107D}"/>
              </a:ext>
            </a:extLst>
          </p:cNvPr>
          <p:cNvCxnSpPr>
            <a:cxnSpLocks/>
            <a:stCxn id="29" idx="2"/>
            <a:endCxn id="34" idx="3"/>
          </p:cNvCxnSpPr>
          <p:nvPr/>
        </p:nvCxnSpPr>
        <p:spPr>
          <a:xfrm rot="5400000">
            <a:off x="4466854" y="1173020"/>
            <a:ext cx="1091885" cy="4609490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">
            <a:extLst>
              <a:ext uri="{FF2B5EF4-FFF2-40B4-BE49-F238E27FC236}">
                <a16:creationId xmlns:a16="http://schemas.microsoft.com/office/drawing/2014/main" id="{6BD3AB2B-1D3F-4F7D-A5CA-A6ED9BA4D4CA}"/>
              </a:ext>
            </a:extLst>
          </p:cNvPr>
          <p:cNvCxnSpPr>
            <a:cxnSpLocks/>
            <a:stCxn id="29" idx="2"/>
            <a:endCxn id="37" idx="3"/>
          </p:cNvCxnSpPr>
          <p:nvPr/>
        </p:nvCxnSpPr>
        <p:spPr>
          <a:xfrm rot="5400000">
            <a:off x="4969530" y="2227372"/>
            <a:ext cx="1643560" cy="3052462"/>
          </a:xfrm>
          <a:prstGeom prst="curvedConnector2">
            <a:avLst/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">
            <a:extLst>
              <a:ext uri="{FF2B5EF4-FFF2-40B4-BE49-F238E27FC236}">
                <a16:creationId xmlns:a16="http://schemas.microsoft.com/office/drawing/2014/main" id="{177C8587-FB53-4E7B-9F4B-7297B34A47A9}"/>
              </a:ext>
            </a:extLst>
          </p:cNvPr>
          <p:cNvCxnSpPr>
            <a:cxnSpLocks/>
            <a:stCxn id="28" idx="3"/>
            <a:endCxn id="15" idx="1"/>
          </p:cNvCxnSpPr>
          <p:nvPr/>
        </p:nvCxnSpPr>
        <p:spPr>
          <a:xfrm>
            <a:off x="6931962" y="1150841"/>
            <a:ext cx="1941388" cy="2451653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03B4B6-9630-42F5-BECB-8D7011AF1756}"/>
              </a:ext>
            </a:extLst>
          </p:cNvPr>
          <p:cNvGrpSpPr/>
          <p:nvPr/>
        </p:nvGrpSpPr>
        <p:grpSpPr>
          <a:xfrm>
            <a:off x="7384362" y="635724"/>
            <a:ext cx="2345444" cy="461665"/>
            <a:chOff x="4907520" y="3157742"/>
            <a:chExt cx="2345444" cy="46166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C8E4753-387A-4EEA-ACFA-8DC612E3FF2E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8</a:t>
              </a:r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9D1F84-F13D-44E6-A6C4-D17C865368EA}"/>
                </a:ext>
              </a:extLst>
            </p:cNvPr>
            <p:cNvSpPr txBox="1"/>
            <p:nvPr/>
          </p:nvSpPr>
          <p:spPr>
            <a:xfrm>
              <a:off x="5303520" y="3157742"/>
              <a:ext cx="1949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Fetch package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7B3B26-575C-4A60-9A3B-8B0F2CF1729B}"/>
              </a:ext>
            </a:extLst>
          </p:cNvPr>
          <p:cNvGrpSpPr/>
          <p:nvPr/>
        </p:nvGrpSpPr>
        <p:grpSpPr>
          <a:xfrm>
            <a:off x="2831926" y="5444625"/>
            <a:ext cx="3033453" cy="461665"/>
            <a:chOff x="4907520" y="3157742"/>
            <a:chExt cx="3033453" cy="46166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B1C9F3-B1E5-45FF-BF95-C9D1149CB09B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4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DAFD76-80B6-4CF6-AFD1-E8D0B0315EC8}"/>
                </a:ext>
              </a:extLst>
            </p:cNvPr>
            <p:cNvSpPr txBox="1"/>
            <p:nvPr/>
          </p:nvSpPr>
          <p:spPr>
            <a:xfrm>
              <a:off x="5303520" y="3157742"/>
              <a:ext cx="2637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Review pull request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FC4273-03EF-4193-9FA6-BFEF422E6101}"/>
              </a:ext>
            </a:extLst>
          </p:cNvPr>
          <p:cNvGrpSpPr/>
          <p:nvPr/>
        </p:nvGrpSpPr>
        <p:grpSpPr>
          <a:xfrm>
            <a:off x="3203442" y="5545563"/>
            <a:ext cx="2953239" cy="461665"/>
            <a:chOff x="4907520" y="3157742"/>
            <a:chExt cx="2953239" cy="46166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965950-434F-47D3-8563-7ADB8123D7B4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5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498E6FC-F612-4A20-9B6F-536F32CA5D99}"/>
                </a:ext>
              </a:extLst>
            </p:cNvPr>
            <p:cNvSpPr txBox="1"/>
            <p:nvPr/>
          </p:nvSpPr>
          <p:spPr>
            <a:xfrm>
              <a:off x="5303520" y="3157742"/>
              <a:ext cx="255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Merge pull request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AEF280-31A5-4EF6-9E32-2809A5238895}"/>
              </a:ext>
            </a:extLst>
          </p:cNvPr>
          <p:cNvGrpSpPr/>
          <p:nvPr/>
        </p:nvGrpSpPr>
        <p:grpSpPr>
          <a:xfrm>
            <a:off x="7186362" y="5774081"/>
            <a:ext cx="3754740" cy="461665"/>
            <a:chOff x="4907520" y="3157742"/>
            <a:chExt cx="3754740" cy="461665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31B1290-C6FB-45F3-B787-7C86838FF89A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7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A03631D-1343-46E6-90C8-CDB40A20B058}"/>
                </a:ext>
              </a:extLst>
            </p:cNvPr>
            <p:cNvSpPr txBox="1"/>
            <p:nvPr/>
          </p:nvSpPr>
          <p:spPr>
            <a:xfrm>
              <a:off x="5303520" y="3157742"/>
              <a:ext cx="33587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Build and deploy package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318DFD4-470A-43EA-8A32-AD36ABADB3C3}"/>
              </a:ext>
            </a:extLst>
          </p:cNvPr>
          <p:cNvGrpSpPr/>
          <p:nvPr/>
        </p:nvGrpSpPr>
        <p:grpSpPr>
          <a:xfrm>
            <a:off x="4871299" y="4638999"/>
            <a:ext cx="2332684" cy="461665"/>
            <a:chOff x="4907520" y="3157742"/>
            <a:chExt cx="2332684" cy="46166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BA7345-E42C-4EC5-8D17-538139C6CE31}"/>
                </a:ext>
              </a:extLst>
            </p:cNvPr>
            <p:cNvSpPr/>
            <p:nvPr/>
          </p:nvSpPr>
          <p:spPr>
            <a:xfrm>
              <a:off x="4907520" y="3190574"/>
              <a:ext cx="396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6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C51189-1273-4027-A857-A8F983F9AF33}"/>
                </a:ext>
              </a:extLst>
            </p:cNvPr>
            <p:cNvSpPr txBox="1"/>
            <p:nvPr/>
          </p:nvSpPr>
          <p:spPr>
            <a:xfrm>
              <a:off x="5303520" y="3157742"/>
              <a:ext cx="1936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Delete branch</a:t>
              </a:r>
            </a:p>
          </p:txBody>
        </p:sp>
      </p:grpSp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2F3ED783-B9B5-442C-9C51-EECD29AFAADD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7022344" y="3602494"/>
            <a:ext cx="1851006" cy="1897934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">
            <a:extLst>
              <a:ext uri="{FF2B5EF4-FFF2-40B4-BE49-F238E27FC236}">
                <a16:creationId xmlns:a16="http://schemas.microsoft.com/office/drawing/2014/main" id="{E365799D-20D6-4354-BF2F-2404054A09F6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>
            <a:off x="4265079" y="4575384"/>
            <a:ext cx="1914312" cy="925045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">
            <a:extLst>
              <a:ext uri="{FF2B5EF4-FFF2-40B4-BE49-F238E27FC236}">
                <a16:creationId xmlns:a16="http://schemas.microsoft.com/office/drawing/2014/main" id="{C8102091-B1E1-435F-B308-6814D263902A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rot="10800000">
            <a:off x="2708051" y="4023708"/>
            <a:ext cx="3471340" cy="1476720"/>
          </a:xfrm>
          <a:prstGeom prst="curvedConnector3">
            <a:avLst>
              <a:gd name="adj1" fmla="val 50000"/>
            </a:avLst>
          </a:prstGeom>
          <a:ln w="412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2" descr="Issue icon - Octicons">
            <a:extLst>
              <a:ext uri="{FF2B5EF4-FFF2-40B4-BE49-F238E27FC236}">
                <a16:creationId xmlns:a16="http://schemas.microsoft.com/office/drawing/2014/main" id="{7834D20D-48CA-480B-9DD5-E23DEDD4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7" y="3209253"/>
            <a:ext cx="470886" cy="47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8" descr="Merge, git icon - Free download on Iconfinder">
            <a:extLst>
              <a:ext uri="{FF2B5EF4-FFF2-40B4-BE49-F238E27FC236}">
                <a16:creationId xmlns:a16="http://schemas.microsoft.com/office/drawing/2014/main" id="{DACC593B-192C-4CBC-BC85-1E8EF926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31" y="4377326"/>
            <a:ext cx="326459" cy="43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5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7" grpId="0"/>
      <p:bldP spid="3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E8EAF-4385-1843-F1FC-10F8FA187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30" y="1760150"/>
            <a:ext cx="7553739" cy="33376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3A1E35-A201-F5F3-136A-6D415814C866}"/>
              </a:ext>
            </a:extLst>
          </p:cNvPr>
          <p:cNvSpPr txBox="1">
            <a:spLocks/>
          </p:cNvSpPr>
          <p:nvPr/>
        </p:nvSpPr>
        <p:spPr>
          <a:xfrm>
            <a:off x="838200" y="556590"/>
            <a:ext cx="10515600" cy="732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+mn-lt"/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67673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1A8A2-D902-8DFA-934D-D0A12BA2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85" y="1529000"/>
            <a:ext cx="6171429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9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325D181-11F3-F3EC-B795-B4D023955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461" y="509404"/>
            <a:ext cx="8559466" cy="58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7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3737534" y="3044279"/>
            <a:ext cx="47169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to get started?</a:t>
            </a:r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7AF4F1-9660-5662-2DAA-5B12780F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449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6928-A660-4178-B42F-38C8BE16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1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NuGet as a Platform</a:t>
            </a:r>
            <a:endParaRPr lang="en-US" sz="36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C423E-8C5C-D82E-2381-3274824A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71" y="1233850"/>
            <a:ext cx="8265457" cy="509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62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9C1C1AE-AA0F-0577-9CFE-BFCA4E0C7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15343"/>
              </p:ext>
            </p:extLst>
          </p:nvPr>
        </p:nvGraphicFramePr>
        <p:xfrm>
          <a:off x="1561336" y="2595966"/>
          <a:ext cx="9069328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762">
                  <a:extLst>
                    <a:ext uri="{9D8B030D-6E8A-4147-A177-3AD203B41FA5}">
                      <a16:colId xmlns:a16="http://schemas.microsoft.com/office/drawing/2014/main" val="271962786"/>
                    </a:ext>
                  </a:extLst>
                </a:gridCol>
                <a:gridCol w="3645724">
                  <a:extLst>
                    <a:ext uri="{9D8B030D-6E8A-4147-A177-3AD203B41FA5}">
                      <a16:colId xmlns:a16="http://schemas.microsoft.com/office/drawing/2014/main" val="655063714"/>
                    </a:ext>
                  </a:extLst>
                </a:gridCol>
                <a:gridCol w="3348842">
                  <a:extLst>
                    <a:ext uri="{9D8B030D-6E8A-4147-A177-3AD203B41FA5}">
                      <a16:colId xmlns:a16="http://schemas.microsoft.com/office/drawing/2014/main" val="9548133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Package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726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4252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domain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Jobs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7987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DHI.Services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domain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  <a:r>
                        <a:rPr lang="en-US" dirty="0"/>
                        <a:t>.</a:t>
                      </a:r>
                      <a:r>
                        <a:rPr lang="en-US" dirty="0" err="1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DHI.Services.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Jobs</a:t>
                      </a:r>
                      <a:r>
                        <a:rPr lang="en-US" dirty="0" err="1"/>
                        <a:t>.WebApi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9693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technology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DHI.Services.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MIKECloud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02388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r>
                        <a:rPr lang="en-US" dirty="0"/>
                        <a:t>Workflow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DHI.Workflow.Actions</a:t>
                      </a:r>
                      <a:r>
                        <a:rPr lang="en-US" dirty="0"/>
                        <a:t>.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{</a:t>
                      </a:r>
                      <a:r>
                        <a:rPr lang="en-US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domain</a:t>
                      </a: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DHI.Worklow.Actions.</a:t>
                      </a:r>
                      <a:r>
                        <a:rPr lang="en-US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Jobs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9452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DC5C1B9-8D4F-8959-FB5F-31332279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NuGet Packages – Naming Convention</a:t>
            </a:r>
          </a:p>
        </p:txBody>
      </p:sp>
      <p:pic>
        <p:nvPicPr>
          <p:cNvPr id="5" name="Picture 14" descr="GitHub - NuGet/Home: Repo for NuGet Client issues">
            <a:extLst>
              <a:ext uri="{FF2B5EF4-FFF2-40B4-BE49-F238E27FC236}">
                <a16:creationId xmlns:a16="http://schemas.microsoft.com/office/drawing/2014/main" id="{D94DECD3-A4AC-3448-41CC-FDC1BFBE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32" y="1336353"/>
            <a:ext cx="2291381" cy="6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952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0F95-9F34-4533-B483-02EDBFAF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Visual Studio Project Templates</a:t>
            </a:r>
            <a:endParaRPr lang="en-US" sz="3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CBD80-985D-289B-72BF-49385C17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737" y="1370177"/>
            <a:ext cx="8814526" cy="50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60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F94E37-018D-40E9-B537-1905B17DC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9" y="1351995"/>
            <a:ext cx="10946181" cy="415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1F9A2D-9617-9279-164E-B49838E4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687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Use Cases </a:t>
            </a:r>
          </a:p>
        </p:txBody>
      </p:sp>
    </p:spTree>
    <p:extLst>
      <p:ext uri="{BB962C8B-B14F-4D97-AF65-F5344CB8AC3E}">
        <p14:creationId xmlns:p14="http://schemas.microsoft.com/office/powerpoint/2010/main" val="1994170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1 - U</a:t>
            </a:r>
            <a:r>
              <a:rPr lang="en-US" sz="3600" dirty="0">
                <a:latin typeface="+mn-lt"/>
              </a:rPr>
              <a:t>sing the full stack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434AC-ED1E-46B0-AB4D-C195EF3E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82" y="1609726"/>
            <a:ext cx="5014743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99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2- U</a:t>
            </a:r>
            <a:r>
              <a:rPr lang="en-US" sz="3600" dirty="0">
                <a:latin typeface="+mn-lt"/>
              </a:rPr>
              <a:t>sing the .NET services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8195D6-8366-4296-9732-0127DFF20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51" y="1664194"/>
            <a:ext cx="7940085" cy="40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28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8E8-879C-44F1-85FE-F179D4B3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888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da-DK" sz="3600" dirty="0">
                <a:latin typeface="+mn-lt"/>
              </a:rPr>
              <a:t>3 - U</a:t>
            </a:r>
            <a:r>
              <a:rPr lang="en-US" sz="3600" dirty="0">
                <a:latin typeface="+mn-lt"/>
              </a:rPr>
              <a:t>sing the core as a framework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3434AC-ED1E-46B0-AB4D-C195EF3E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52081" y="1635905"/>
            <a:ext cx="7892247" cy="41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89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C5AB3-32BB-4F4B-928E-3762FC0C3EBD}"/>
              </a:ext>
            </a:extLst>
          </p:cNvPr>
          <p:cNvSpPr txBox="1"/>
          <p:nvPr/>
        </p:nvSpPr>
        <p:spPr>
          <a:xfrm>
            <a:off x="4600575" y="2784901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dirty="0"/>
              <a:t>Demo…</a:t>
            </a:r>
            <a:endParaRPr lang="en-US" sz="48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9D240542-CD0A-8E9B-252E-526E9F4A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14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C6F53-73B0-D2FA-2054-9BC6BBC4E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22" y="885825"/>
            <a:ext cx="10615383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751108" y="598881"/>
            <a:ext cx="1728000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7916" y="67973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10664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58384DCE-E146-43DA-A0B9-267ABE16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531" y="1079023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0625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B04B9-363F-8C76-2553-39888AB752B4}"/>
              </a:ext>
            </a:extLst>
          </p:cNvPr>
          <p:cNvSpPr txBox="1"/>
          <p:nvPr/>
        </p:nvSpPr>
        <p:spPr>
          <a:xfrm>
            <a:off x="4990985" y="3044279"/>
            <a:ext cx="221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805933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6F0A8-0ECE-B8F7-C27D-6A50FCB9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99" y="531352"/>
            <a:ext cx="7875397" cy="57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8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Hexagon 32">
            <a:extLst>
              <a:ext uri="{FF2B5EF4-FFF2-40B4-BE49-F238E27FC236}">
                <a16:creationId xmlns:a16="http://schemas.microsoft.com/office/drawing/2014/main" id="{6B861DC0-D7AB-40A8-84F7-C91AE432A3EA}"/>
              </a:ext>
            </a:extLst>
          </p:cNvPr>
          <p:cNvSpPr/>
          <p:nvPr/>
        </p:nvSpPr>
        <p:spPr>
          <a:xfrm>
            <a:off x="9516007" y="27935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F1C5BA5-91BF-4810-9871-95648B9EC31B}"/>
              </a:ext>
            </a:extLst>
          </p:cNvPr>
          <p:cNvSpPr/>
          <p:nvPr/>
        </p:nvSpPr>
        <p:spPr>
          <a:xfrm>
            <a:off x="9363607" y="26411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A031FB85-CE8A-4F94-93BB-A5E02875F809}"/>
              </a:ext>
            </a:extLst>
          </p:cNvPr>
          <p:cNvSpPr/>
          <p:nvPr/>
        </p:nvSpPr>
        <p:spPr>
          <a:xfrm>
            <a:off x="1249415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63CA15E-0224-40D8-86D7-5F735740BC7E}"/>
              </a:ext>
            </a:extLst>
          </p:cNvPr>
          <p:cNvSpPr/>
          <p:nvPr/>
        </p:nvSpPr>
        <p:spPr>
          <a:xfrm>
            <a:off x="3828379" y="2590326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7271D-1CB4-4B81-B3EB-1ADAEA050AD4}"/>
              </a:ext>
            </a:extLst>
          </p:cNvPr>
          <p:cNvSpPr/>
          <p:nvPr/>
        </p:nvSpPr>
        <p:spPr>
          <a:xfrm>
            <a:off x="2751108" y="598881"/>
            <a:ext cx="1728000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E835316-6967-4855-BD9B-641245368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879" y="66558"/>
            <a:ext cx="511939" cy="511939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DFBE01BF-F36D-4682-8EA9-4DC077D1CFAA}"/>
              </a:ext>
            </a:extLst>
          </p:cNvPr>
          <p:cNvSpPr/>
          <p:nvPr/>
        </p:nvSpPr>
        <p:spPr>
          <a:xfrm>
            <a:off x="6519793" y="2590325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Orchestrator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3E1DB92C-1EA6-42F6-9871-363E36BB4CB1}"/>
              </a:ext>
            </a:extLst>
          </p:cNvPr>
          <p:cNvSpPr/>
          <p:nvPr/>
        </p:nvSpPr>
        <p:spPr>
          <a:xfrm>
            <a:off x="6519793" y="5126665"/>
            <a:ext cx="2691414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MIKE Cloud</a:t>
            </a:r>
          </a:p>
          <a:p>
            <a:pPr algn="ctr"/>
            <a:r>
              <a:rPr lang="da-DK" dirty="0"/>
              <a:t>Services</a:t>
            </a:r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606B5F7-D31D-4495-9413-2BE80B39CF10}"/>
              </a:ext>
            </a:extLst>
          </p:cNvPr>
          <p:cNvSpPr/>
          <p:nvPr/>
        </p:nvSpPr>
        <p:spPr>
          <a:xfrm>
            <a:off x="9211207" y="2488729"/>
            <a:ext cx="2183907" cy="115409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  <a:p>
            <a:pPr algn="ctr"/>
            <a:r>
              <a:rPr lang="en-US" dirty="0"/>
              <a:t>Host(s)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D834-4803-4F5A-B332-7FC09DAE4BF8}"/>
              </a:ext>
            </a:extLst>
          </p:cNvPr>
          <p:cNvSpPr txBox="1"/>
          <p:nvPr/>
        </p:nvSpPr>
        <p:spPr>
          <a:xfrm>
            <a:off x="279906" y="1721481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559BFE-8A7A-4265-ACFC-E063FD565701}"/>
              </a:ext>
            </a:extLst>
          </p:cNvPr>
          <p:cNvSpPr txBox="1"/>
          <p:nvPr/>
        </p:nvSpPr>
        <p:spPr>
          <a:xfrm>
            <a:off x="277277" y="4597408"/>
            <a:ext cx="324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Infrastructure Services</a:t>
            </a:r>
          </a:p>
        </p:txBody>
      </p:sp>
      <p:pic>
        <p:nvPicPr>
          <p:cNvPr id="1048" name="Picture 24" descr="execution Icon - Download execution Icon 3968542 | Noun Project">
            <a:extLst>
              <a:ext uri="{FF2B5EF4-FFF2-40B4-BE49-F238E27FC236}">
                <a16:creationId xmlns:a16="http://schemas.microsoft.com/office/drawing/2014/main" id="{BA943559-E54F-4276-A171-8DDCA6F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62" y="3150618"/>
            <a:ext cx="414350" cy="4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loud 37">
            <a:extLst>
              <a:ext uri="{FF2B5EF4-FFF2-40B4-BE49-F238E27FC236}">
                <a16:creationId xmlns:a16="http://schemas.microsoft.com/office/drawing/2014/main" id="{69E5CFCB-AA52-47FD-9A8F-ACC0697DB7E3}"/>
              </a:ext>
            </a:extLst>
          </p:cNvPr>
          <p:cNvSpPr/>
          <p:nvPr/>
        </p:nvSpPr>
        <p:spPr>
          <a:xfrm>
            <a:off x="2283477" y="5192879"/>
            <a:ext cx="2802119" cy="94210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</a:t>
            </a:r>
          </a:p>
          <a:p>
            <a:pPr algn="ctr"/>
            <a:r>
              <a:rPr lang="en-US" dirty="0"/>
              <a:t>PostgreSQL</a:t>
            </a:r>
          </a:p>
        </p:txBody>
      </p:sp>
      <p:pic>
        <p:nvPicPr>
          <p:cNvPr id="1064" name="Picture 40" descr="PostgreSQL - Visual Studio Marketplace">
            <a:extLst>
              <a:ext uri="{FF2B5EF4-FFF2-40B4-BE49-F238E27FC236}">
                <a16:creationId xmlns:a16="http://schemas.microsoft.com/office/drawing/2014/main" id="{2538E492-03A8-4F2F-AB3F-C46B01AA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2" y="5079405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AA337A-2017-4525-A41C-CBBC9FA3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02" y="5408432"/>
            <a:ext cx="338463" cy="3384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A289366-E694-40D4-8A9C-40CA1463A1E0}"/>
              </a:ext>
            </a:extLst>
          </p:cNvPr>
          <p:cNvSpPr txBox="1"/>
          <p:nvPr/>
        </p:nvSpPr>
        <p:spPr>
          <a:xfrm>
            <a:off x="278311" y="114982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3D7E9D-6FB2-4A6C-83F9-9612375FD9AB}"/>
              </a:ext>
            </a:extLst>
          </p:cNvPr>
          <p:cNvCxnSpPr/>
          <p:nvPr/>
        </p:nvCxnSpPr>
        <p:spPr>
          <a:xfrm flipV="1">
            <a:off x="277277" y="1610339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C59582-265B-46A0-A7AF-CA42707A5888}"/>
              </a:ext>
            </a:extLst>
          </p:cNvPr>
          <p:cNvCxnSpPr/>
          <p:nvPr/>
        </p:nvCxnSpPr>
        <p:spPr>
          <a:xfrm flipV="1">
            <a:off x="389423" y="4532472"/>
            <a:ext cx="11413153" cy="15016"/>
          </a:xfrm>
          <a:prstGeom prst="line">
            <a:avLst/>
          </a:prstGeom>
          <a:ln w="2222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-Right Arrow 17">
            <a:extLst>
              <a:ext uri="{FF2B5EF4-FFF2-40B4-BE49-F238E27FC236}">
                <a16:creationId xmlns:a16="http://schemas.microsoft.com/office/drawing/2014/main" id="{ABE45E40-EE61-440B-A09B-410A737ADD3D}"/>
              </a:ext>
            </a:extLst>
          </p:cNvPr>
          <p:cNvSpPr/>
          <p:nvPr/>
        </p:nvSpPr>
        <p:spPr>
          <a:xfrm rot="19322400">
            <a:off x="8251179" y="4289955"/>
            <a:ext cx="1486610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56" name="Left-Right Arrow 17">
            <a:extLst>
              <a:ext uri="{FF2B5EF4-FFF2-40B4-BE49-F238E27FC236}">
                <a16:creationId xmlns:a16="http://schemas.microsoft.com/office/drawing/2014/main" id="{62EDCDF8-6F80-419B-9C99-AC04106C7373}"/>
              </a:ext>
            </a:extLst>
          </p:cNvPr>
          <p:cNvSpPr/>
          <p:nvPr/>
        </p:nvSpPr>
        <p:spPr>
          <a:xfrm rot="2403080">
            <a:off x="5495234" y="4208106"/>
            <a:ext cx="184107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27" name="Left-Right Arrow 17">
            <a:extLst>
              <a:ext uri="{FF2B5EF4-FFF2-40B4-BE49-F238E27FC236}">
                <a16:creationId xmlns:a16="http://schemas.microsoft.com/office/drawing/2014/main" id="{07905DD8-0F46-4927-89D5-96D69ECC7614}"/>
              </a:ext>
            </a:extLst>
          </p:cNvPr>
          <p:cNvSpPr/>
          <p:nvPr/>
        </p:nvSpPr>
        <p:spPr>
          <a:xfrm>
            <a:off x="5623820" y="2915723"/>
            <a:ext cx="1310011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34" name="Left-Right Arrow 17">
            <a:extLst>
              <a:ext uri="{FF2B5EF4-FFF2-40B4-BE49-F238E27FC236}">
                <a16:creationId xmlns:a16="http://schemas.microsoft.com/office/drawing/2014/main" id="{A778B68B-E19A-4317-A943-BD7E320D1154}"/>
              </a:ext>
            </a:extLst>
          </p:cNvPr>
          <p:cNvSpPr/>
          <p:nvPr/>
        </p:nvSpPr>
        <p:spPr>
          <a:xfrm>
            <a:off x="8305806" y="2960198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47" name="Down Arrow 3">
            <a:extLst>
              <a:ext uri="{FF2B5EF4-FFF2-40B4-BE49-F238E27FC236}">
                <a16:creationId xmlns:a16="http://schemas.microsoft.com/office/drawing/2014/main" id="{6AD66914-5313-4F8A-93ED-4D48B780F732}"/>
              </a:ext>
            </a:extLst>
          </p:cNvPr>
          <p:cNvSpPr/>
          <p:nvPr/>
        </p:nvSpPr>
        <p:spPr>
          <a:xfrm rot="8701885">
            <a:off x="4460105" y="1340396"/>
            <a:ext cx="461019" cy="1398136"/>
          </a:xfrm>
          <a:prstGeom prst="down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WebSocket</a:t>
            </a:r>
          </a:p>
        </p:txBody>
      </p:sp>
      <p:sp>
        <p:nvSpPr>
          <p:cNvPr id="61" name="Left-Right Arrow 17">
            <a:extLst>
              <a:ext uri="{FF2B5EF4-FFF2-40B4-BE49-F238E27FC236}">
                <a16:creationId xmlns:a16="http://schemas.microsoft.com/office/drawing/2014/main" id="{C8683273-1A5A-4A25-8D3F-254DAE9A24C0}"/>
              </a:ext>
            </a:extLst>
          </p:cNvPr>
          <p:cNvSpPr/>
          <p:nvPr/>
        </p:nvSpPr>
        <p:spPr>
          <a:xfrm rot="3347420">
            <a:off x="1986209" y="4210341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2" name="Left-Right Arrow 17">
            <a:extLst>
              <a:ext uri="{FF2B5EF4-FFF2-40B4-BE49-F238E27FC236}">
                <a16:creationId xmlns:a16="http://schemas.microsoft.com/office/drawing/2014/main" id="{1A3A4A19-8426-4D51-8495-5247D437D0AE}"/>
              </a:ext>
            </a:extLst>
          </p:cNvPr>
          <p:cNvSpPr/>
          <p:nvPr/>
        </p:nvSpPr>
        <p:spPr>
          <a:xfrm rot="18366305">
            <a:off x="3864338" y="4177000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TCP/IP</a:t>
            </a:r>
          </a:p>
        </p:txBody>
      </p:sp>
      <p:sp>
        <p:nvSpPr>
          <p:cNvPr id="63" name="Left-Right Arrow 17">
            <a:extLst>
              <a:ext uri="{FF2B5EF4-FFF2-40B4-BE49-F238E27FC236}">
                <a16:creationId xmlns:a16="http://schemas.microsoft.com/office/drawing/2014/main" id="{B549E96F-9C0B-4BF5-A39C-8E73AA02CC5F}"/>
              </a:ext>
            </a:extLst>
          </p:cNvPr>
          <p:cNvSpPr/>
          <p:nvPr/>
        </p:nvSpPr>
        <p:spPr>
          <a:xfrm rot="3438753">
            <a:off x="3644908" y="1820316"/>
            <a:ext cx="1141925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sp>
        <p:nvSpPr>
          <p:cNvPr id="64" name="Left-Right Arrow 17">
            <a:extLst>
              <a:ext uri="{FF2B5EF4-FFF2-40B4-BE49-F238E27FC236}">
                <a16:creationId xmlns:a16="http://schemas.microsoft.com/office/drawing/2014/main" id="{030E1B4E-69D1-4E96-827B-C60162237E00}"/>
              </a:ext>
            </a:extLst>
          </p:cNvPr>
          <p:cNvSpPr/>
          <p:nvPr/>
        </p:nvSpPr>
        <p:spPr>
          <a:xfrm rot="18483271">
            <a:off x="2277895" y="1817313"/>
            <a:ext cx="1366982" cy="414350"/>
          </a:xfrm>
          <a:prstGeom prst="leftRightArrow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a-DK" dirty="0"/>
              <a:t>HTTP</a:t>
            </a:r>
          </a:p>
        </p:txBody>
      </p:sp>
      <p:pic>
        <p:nvPicPr>
          <p:cNvPr id="1078" name="Picture 54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0F9975E-8727-46E6-802F-4A37846B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98" y="3203676"/>
            <a:ext cx="483142" cy="4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nstructor Icon #273584 - Free Icons Library">
            <a:extLst>
              <a:ext uri="{FF2B5EF4-FFF2-40B4-BE49-F238E27FC236}">
                <a16:creationId xmlns:a16="http://schemas.microsoft.com/office/drawing/2014/main" id="{A2690BBA-9B81-4255-A9B3-CA5C2DA8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340" y="3386450"/>
            <a:ext cx="277763" cy="2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67FA0FAF-B773-498A-80F2-7AA777BD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80" y="3261765"/>
            <a:ext cx="3384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0" descr="PostgreSQL - Visual Studio Marketplace">
            <a:extLst>
              <a:ext uri="{FF2B5EF4-FFF2-40B4-BE49-F238E27FC236}">
                <a16:creationId xmlns:a16="http://schemas.microsoft.com/office/drawing/2014/main" id="{1B2419CD-112D-49C0-9CDB-A232AC0F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28" y="5071861"/>
            <a:ext cx="427167" cy="42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F6C9D7-2918-4AB0-93C0-D04AA91F8D76}"/>
              </a:ext>
            </a:extLst>
          </p:cNvPr>
          <p:cNvSpPr txBox="1"/>
          <p:nvPr/>
        </p:nvSpPr>
        <p:spPr>
          <a:xfrm>
            <a:off x="5201070" y="708588"/>
            <a:ext cx="49793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2: Backend – basics (Web API and security)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D1DF66-D164-4343-97F3-726CC8CBD322}"/>
              </a:ext>
            </a:extLst>
          </p:cNvPr>
          <p:cNvCxnSpPr>
            <a:cxnSpLocks/>
            <a:stCxn id="9" idx="2"/>
            <a:endCxn id="3" idx="7"/>
          </p:cNvCxnSpPr>
          <p:nvPr/>
        </p:nvCxnSpPr>
        <p:spPr>
          <a:xfrm flipH="1">
            <a:off x="5468292" y="1077920"/>
            <a:ext cx="2222466" cy="101898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8EB3AD0F-F93B-40BE-9578-6F68A1E4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54" y="1081007"/>
            <a:ext cx="303920" cy="2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30F718-6631-42A6-BE2E-7FA9778E8AC4}"/>
              </a:ext>
            </a:extLst>
          </p:cNvPr>
          <p:cNvSpPr txBox="1"/>
          <p:nvPr/>
        </p:nvSpPr>
        <p:spPr>
          <a:xfrm>
            <a:off x="5983853" y="880211"/>
            <a:ext cx="4929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3: Backend – advanced (jobs &amp; workflows)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4A60C6-2062-40FD-A829-978FF428ED09}"/>
              </a:ext>
            </a:extLst>
          </p:cNvPr>
          <p:cNvSpPr txBox="1"/>
          <p:nvPr/>
        </p:nvSpPr>
        <p:spPr>
          <a:xfrm>
            <a:off x="5728349" y="277136"/>
            <a:ext cx="283167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4: Frontend (React)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960FD7-3B2F-4735-AED2-505201BE71D2}"/>
              </a:ext>
            </a:extLst>
          </p:cNvPr>
          <p:cNvSpPr/>
          <p:nvPr/>
        </p:nvSpPr>
        <p:spPr>
          <a:xfrm>
            <a:off x="6310661" y="1813929"/>
            <a:ext cx="5587140" cy="2858707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0F0A68-5656-428D-904B-645F00F6C10B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8448471" y="1249543"/>
            <a:ext cx="655760" cy="56438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EF5E01-61AC-4F20-8090-FC04C374F89E}"/>
              </a:ext>
            </a:extLst>
          </p:cNvPr>
          <p:cNvCxnSpPr>
            <a:cxnSpLocks/>
            <a:stCxn id="49" idx="1"/>
            <a:endCxn id="53" idx="6"/>
          </p:cNvCxnSpPr>
          <p:nvPr/>
        </p:nvCxnSpPr>
        <p:spPr>
          <a:xfrm flipH="1">
            <a:off x="4939407" y="461802"/>
            <a:ext cx="788942" cy="45147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30DD33-31E6-48ED-BBBE-07C3103ADD15}"/>
              </a:ext>
            </a:extLst>
          </p:cNvPr>
          <p:cNvSpPr txBox="1"/>
          <p:nvPr/>
        </p:nvSpPr>
        <p:spPr>
          <a:xfrm>
            <a:off x="6257705" y="446233"/>
            <a:ext cx="2355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Module 5: Deployment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2859B-F86F-43C7-AB7A-734A908848F3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6441024" y="815565"/>
            <a:ext cx="994183" cy="63975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164EAD1-F4C0-458D-887B-EC22E32B2E53}"/>
              </a:ext>
            </a:extLst>
          </p:cNvPr>
          <p:cNvSpPr/>
          <p:nvPr/>
        </p:nvSpPr>
        <p:spPr>
          <a:xfrm>
            <a:off x="2273363" y="74510"/>
            <a:ext cx="2666044" cy="1677530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BB5D37-2669-434F-8987-26A12560D984}"/>
              </a:ext>
            </a:extLst>
          </p:cNvPr>
          <p:cNvSpPr/>
          <p:nvPr/>
        </p:nvSpPr>
        <p:spPr>
          <a:xfrm>
            <a:off x="1004279" y="1694428"/>
            <a:ext cx="5229917" cy="2748263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C99D517-E492-4211-92CA-EBD9B48B355D}"/>
              </a:ext>
            </a:extLst>
          </p:cNvPr>
          <p:cNvSpPr/>
          <p:nvPr/>
        </p:nvSpPr>
        <p:spPr>
          <a:xfrm>
            <a:off x="796885" y="1455317"/>
            <a:ext cx="11288277" cy="3588755"/>
          </a:xfrm>
          <a:prstGeom prst="ellipse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44" grpId="0" animBg="1"/>
      <p:bldP spid="44" grpId="1" animBg="1"/>
      <p:bldP spid="53" grpId="0" animBg="1"/>
      <p:bldP spid="53" grpId="1" animBg="1"/>
      <p:bldP spid="3" grpId="0" animBg="1"/>
      <p:bldP spid="3" grpId="1" animBg="1"/>
      <p:bldP spid="43" grpId="0" animBg="1"/>
      <p:bldP spid="4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.com: Top Poll : Alexa Skills">
            <a:extLst>
              <a:ext uri="{FF2B5EF4-FFF2-40B4-BE49-F238E27FC236}">
                <a16:creationId xmlns:a16="http://schemas.microsoft.com/office/drawing/2014/main" id="{1AFC5558-4DD4-98B7-8252-39A01CBB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62" y="1992262"/>
            <a:ext cx="2873476" cy="28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0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A43D-DF10-14A8-A20C-5FB897A3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940" y="2601156"/>
            <a:ext cx="5330757" cy="3254375"/>
          </a:xfrm>
        </p:spPr>
        <p:txBody>
          <a:bodyPr>
            <a:normAutofit/>
          </a:bodyPr>
          <a:lstStyle/>
          <a:p>
            <a:r>
              <a:rPr lang="en-US" sz="3600" dirty="0"/>
              <a:t>Purpose</a:t>
            </a:r>
          </a:p>
          <a:p>
            <a:r>
              <a:rPr lang="en-US" sz="3600" dirty="0"/>
              <a:t>Design &amp; Architecture</a:t>
            </a:r>
          </a:p>
          <a:p>
            <a:r>
              <a:rPr lang="en-US" sz="3600" dirty="0"/>
              <a:t>Governance</a:t>
            </a:r>
          </a:p>
          <a:p>
            <a:r>
              <a:rPr lang="en-US" sz="3600" dirty="0"/>
              <a:t>How to Get Started?</a:t>
            </a:r>
          </a:p>
          <a:p>
            <a:r>
              <a:rPr lang="en-US" sz="3600" dirty="0"/>
              <a:t>Demo…</a:t>
            </a:r>
          </a:p>
        </p:txBody>
      </p:sp>
      <p:pic>
        <p:nvPicPr>
          <p:cNvPr id="4100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2A21C2AB-5AB7-7BD8-FDED-86C41E95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97" y="440267"/>
            <a:ext cx="5246158" cy="21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6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5C7AD-28A6-6FFA-F6A5-977AB6EDBB6E}"/>
              </a:ext>
            </a:extLst>
          </p:cNvPr>
          <p:cNvSpPr txBox="1"/>
          <p:nvPr/>
        </p:nvSpPr>
        <p:spPr>
          <a:xfrm>
            <a:off x="5062704" y="3044279"/>
            <a:ext cx="2066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dirty="0"/>
              <a:t>Purpose</a:t>
            </a:r>
            <a:endParaRPr lang="en-US" sz="4400" dirty="0"/>
          </a:p>
        </p:txBody>
      </p:sp>
      <p:pic>
        <p:nvPicPr>
          <p:cNvPr id="3" name="Picture 4" descr="Agenda - letters written in beautiful boxes on white background Stock  Illustration | Adobe Stock">
            <a:extLst>
              <a:ext uri="{FF2B5EF4-FFF2-40B4-BE49-F238E27FC236}">
                <a16:creationId xmlns:a16="http://schemas.microsoft.com/office/drawing/2014/main" id="{E04ED8DA-E107-397A-39FA-BB9E066F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0" y="259964"/>
            <a:ext cx="2182902" cy="8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7846</TotalTime>
  <Words>3694</Words>
  <Application>Microsoft Office PowerPoint</Application>
  <PresentationFormat>Widescreen</PresentationFormat>
  <Paragraphs>478</Paragraphs>
  <Slides>51</Slides>
  <Notes>51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BlinkMacSystemFont</vt:lpstr>
      <vt:lpstr>Calibri</vt:lpstr>
      <vt:lpstr>Calibri Light</vt:lpstr>
      <vt:lpstr>Consolas</vt:lpstr>
      <vt:lpstr>Helvetica Neue</vt:lpstr>
      <vt:lpstr>Roboto</vt:lpstr>
      <vt:lpstr>Segoe UI</vt:lpstr>
      <vt:lpstr>Office Theme</vt:lpstr>
      <vt:lpstr>Module 1: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Libraries vs.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Dependency Inversion Principle "High-level modules should not depend on low-level modules. Both should depend on abstractions"</vt:lpstr>
      <vt:lpstr>PowerPoint Presentation</vt:lpstr>
      <vt:lpstr>Composing Objects - Dependency Injection</vt:lpstr>
      <vt:lpstr>PowerPoint Presentation</vt:lpstr>
      <vt:lpstr>Composing Objects - DI Container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Open-Source Roles</vt:lpstr>
      <vt:lpstr>GitHub flow</vt:lpstr>
      <vt:lpstr>PowerPoint Presentation</vt:lpstr>
      <vt:lpstr>PowerPoint Presentation</vt:lpstr>
      <vt:lpstr>PowerPoint Presentation</vt:lpstr>
      <vt:lpstr>NuGet as a Platform</vt:lpstr>
      <vt:lpstr>NuGet Packages – Naming Convention</vt:lpstr>
      <vt:lpstr>Visual Studio Project Templates</vt:lpstr>
      <vt:lpstr>Use Cases </vt:lpstr>
      <vt:lpstr>1 - Using the full stack</vt:lpstr>
      <vt:lpstr>2- Using the .NET services</vt:lpstr>
      <vt:lpstr>3 - Using the core as a framework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Lars Michael</dc:creator>
  <cp:lastModifiedBy>Lars Michael</cp:lastModifiedBy>
  <cp:revision>60</cp:revision>
  <dcterms:created xsi:type="dcterms:W3CDTF">2022-04-05T11:06:54Z</dcterms:created>
  <dcterms:modified xsi:type="dcterms:W3CDTF">2022-09-08T17:22:55Z</dcterms:modified>
</cp:coreProperties>
</file>