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9" r:id="rId3"/>
    <p:sldId id="392" r:id="rId4"/>
    <p:sldId id="276" r:id="rId5"/>
    <p:sldId id="353" r:id="rId6"/>
    <p:sldId id="391" r:id="rId7"/>
    <p:sldId id="390" r:id="rId8"/>
    <p:sldId id="360" r:id="rId9"/>
    <p:sldId id="379" r:id="rId10"/>
    <p:sldId id="364" r:id="rId11"/>
    <p:sldId id="365" r:id="rId12"/>
    <p:sldId id="363" r:id="rId13"/>
    <p:sldId id="382" r:id="rId14"/>
    <p:sldId id="361" r:id="rId15"/>
    <p:sldId id="354" r:id="rId16"/>
    <p:sldId id="389" r:id="rId17"/>
    <p:sldId id="381" r:id="rId18"/>
    <p:sldId id="359" r:id="rId19"/>
    <p:sldId id="385" r:id="rId20"/>
    <p:sldId id="387" r:id="rId21"/>
    <p:sldId id="337" r:id="rId22"/>
    <p:sldId id="386" r:id="rId23"/>
    <p:sldId id="388" r:id="rId24"/>
    <p:sldId id="355" r:id="rId25"/>
    <p:sldId id="367" r:id="rId26"/>
    <p:sldId id="368" r:id="rId27"/>
    <p:sldId id="369" r:id="rId28"/>
    <p:sldId id="396" r:id="rId29"/>
    <p:sldId id="374" r:id="rId30"/>
    <p:sldId id="380" r:id="rId31"/>
    <p:sldId id="375" r:id="rId32"/>
    <p:sldId id="371" r:id="rId33"/>
    <p:sldId id="356" r:id="rId34"/>
    <p:sldId id="261" r:id="rId35"/>
    <p:sldId id="383" r:id="rId36"/>
    <p:sldId id="395" r:id="rId37"/>
    <p:sldId id="394" r:id="rId38"/>
    <p:sldId id="267" r:id="rId39"/>
    <p:sldId id="372" r:id="rId40"/>
    <p:sldId id="265" r:id="rId41"/>
    <p:sldId id="258" r:id="rId42"/>
    <p:sldId id="373" r:id="rId43"/>
    <p:sldId id="393" r:id="rId44"/>
    <p:sldId id="38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FFFFFF"/>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63102" autoAdjust="0"/>
  </p:normalViewPr>
  <p:slideViewPr>
    <p:cSldViewPr snapToGrid="0">
      <p:cViewPr varScale="1">
        <p:scale>
          <a:sx n="72" d="100"/>
          <a:sy n="72" d="100"/>
        </p:scale>
        <p:origin x="1494"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0145C-99AC-4644-A36E-A4ECBC555925}"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96146-6681-4DBF-B085-F659EAF9A4FE}" type="slidenum">
              <a:rPr lang="en-US" smtClean="0"/>
              <a:t>‹#›</a:t>
            </a:fld>
            <a:endParaRPr lang="en-US"/>
          </a:p>
        </p:txBody>
      </p:sp>
    </p:spTree>
    <p:extLst>
      <p:ext uri="{BB962C8B-B14F-4D97-AF65-F5344CB8AC3E}">
        <p14:creationId xmlns:p14="http://schemas.microsoft.com/office/powerpoint/2010/main" val="214089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Welcome back everybody</a:t>
            </a:r>
          </a:p>
          <a:p>
            <a:pPr marL="171450" indent="-171450">
              <a:buFont typeface="Arial" panose="020B0604020202020204" pitchFamily="34" charset="0"/>
              <a:buChar char="•"/>
            </a:pPr>
            <a:r>
              <a:rPr lang="en-US" dirty="0"/>
              <a:t>To the</a:t>
            </a:r>
            <a:r>
              <a:rPr lang="en-US" b="0" dirty="0"/>
              <a:t> </a:t>
            </a:r>
            <a:r>
              <a:rPr lang="en-US" b="1" dirty="0"/>
              <a:t>Developing Business Applications with Domain Services </a:t>
            </a:r>
            <a:r>
              <a:rPr lang="en-US" dirty="0"/>
              <a:t>course</a:t>
            </a:r>
          </a:p>
          <a:p>
            <a:pPr marL="171450" indent="-171450">
              <a:buFont typeface="Arial" panose="020B0604020202020204" pitchFamily="34" charset="0"/>
              <a:buChar char="•"/>
            </a:pPr>
            <a:r>
              <a:rPr lang="en-US" dirty="0"/>
              <a:t>Up-front, I want to </a:t>
            </a:r>
            <a:r>
              <a:rPr lang="en-US" b="1" dirty="0"/>
              <a:t>acknowledge</a:t>
            </a:r>
            <a:r>
              <a:rPr lang="en-US" dirty="0"/>
              <a:t> your </a:t>
            </a:r>
            <a:r>
              <a:rPr lang="en-US" b="1" dirty="0"/>
              <a:t>discipline</a:t>
            </a:r>
            <a:r>
              <a:rPr lang="en-US" dirty="0"/>
              <a:t> when it comes to solving the </a:t>
            </a:r>
            <a:r>
              <a:rPr lang="en-US" b="1" dirty="0"/>
              <a:t>test</a:t>
            </a:r>
            <a:r>
              <a:rPr lang="en-US" dirty="0"/>
              <a:t> and the </a:t>
            </a:r>
            <a:r>
              <a:rPr lang="en-US" b="1" dirty="0"/>
              <a:t>assignment</a:t>
            </a:r>
            <a:r>
              <a:rPr lang="en-US" b="0" dirty="0"/>
              <a:t> for module 1</a:t>
            </a:r>
            <a:r>
              <a:rPr lang="en-US" dirty="0"/>
              <a:t>. </a:t>
            </a:r>
            <a:r>
              <a:rPr lang="en-US" b="1" dirty="0"/>
              <a:t>Almost</a:t>
            </a:r>
            <a:r>
              <a:rPr lang="en-US" dirty="0"/>
              <a:t> all of you finalized this during the week. Thanks.</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a:t>
            </a:fld>
            <a:endParaRPr lang="en-US"/>
          </a:p>
        </p:txBody>
      </p:sp>
    </p:spTree>
    <p:extLst>
      <p:ext uri="{BB962C8B-B14F-4D97-AF65-F5344CB8AC3E}">
        <p14:creationId xmlns:p14="http://schemas.microsoft.com/office/powerpoint/2010/main" val="3925217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 segregation principle (SOLID)</a:t>
            </a:r>
          </a:p>
          <a:p>
            <a:r>
              <a:rPr lang="en-US" dirty="0"/>
              <a:t>Not one big service interface, but rather a number of smaller interfaces that can be combined.</a:t>
            </a:r>
          </a:p>
          <a:p>
            <a:r>
              <a:rPr lang="en-US" sz="1200" i="1" dirty="0"/>
              <a:t>“Clients should not be forced to depend upon interfaces that they do not use”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10</a:t>
            </a:fld>
            <a:endParaRPr lang="en-US"/>
          </a:p>
        </p:txBody>
      </p:sp>
    </p:spTree>
    <p:extLst>
      <p:ext uri="{BB962C8B-B14F-4D97-AF65-F5344CB8AC3E}">
        <p14:creationId xmlns:p14="http://schemas.microsoft.com/office/powerpoint/2010/main" val="137593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relatively fine-grained interfaces: Interface Segregation Principle (ISP) – one of the SOLID principles.</a:t>
            </a:r>
          </a:p>
        </p:txBody>
      </p:sp>
      <p:sp>
        <p:nvSpPr>
          <p:cNvPr id="4" name="Slide Number Placeholder 3"/>
          <p:cNvSpPr>
            <a:spLocks noGrp="1"/>
          </p:cNvSpPr>
          <p:nvPr>
            <p:ph type="sldNum" sz="quarter" idx="5"/>
          </p:nvPr>
        </p:nvSpPr>
        <p:spPr/>
        <p:txBody>
          <a:bodyPr/>
          <a:lstStyle/>
          <a:p>
            <a:fld id="{A6E96146-6681-4DBF-B085-F659EAF9A4FE}" type="slidenum">
              <a:rPr lang="en-US" smtClean="0"/>
              <a:t>12</a:t>
            </a:fld>
            <a:endParaRPr lang="en-US"/>
          </a:p>
        </p:txBody>
      </p:sp>
    </p:spTree>
    <p:extLst>
      <p:ext uri="{BB962C8B-B14F-4D97-AF65-F5344CB8AC3E}">
        <p14:creationId xmlns:p14="http://schemas.microsoft.com/office/powerpoint/2010/main" val="2153289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combination of composition and inheritance, the actual service types are defined. Here is a diagram of the interfaces defining a </a:t>
            </a:r>
            <a:r>
              <a:rPr lang="en-US" b="1" dirty="0"/>
              <a:t>discrete</a:t>
            </a:r>
            <a:r>
              <a:rPr lang="en-US" dirty="0"/>
              <a:t> </a:t>
            </a:r>
            <a:r>
              <a:rPr lang="en-US" b="1" dirty="0"/>
              <a:t>time series</a:t>
            </a:r>
            <a:r>
              <a:rPr lang="en-US" dirty="0"/>
              <a:t> service.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13</a:t>
            </a:fld>
            <a:endParaRPr lang="en-US"/>
          </a:p>
        </p:txBody>
      </p:sp>
    </p:spTree>
    <p:extLst>
      <p:ext uri="{BB962C8B-B14F-4D97-AF65-F5344CB8AC3E}">
        <p14:creationId xmlns:p14="http://schemas.microsoft.com/office/powerpoint/2010/main" val="3060987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combination of composition and inheritance, the actual service types are defined. Here is a class diagram of all the </a:t>
            </a:r>
            <a:r>
              <a:rPr lang="en-US" b="1" dirty="0"/>
              <a:t>time series</a:t>
            </a:r>
            <a:r>
              <a:rPr lang="en-US" dirty="0"/>
              <a:t> services.</a:t>
            </a:r>
          </a:p>
          <a:p>
            <a:endParaRPr lang="en-US" dirty="0"/>
          </a:p>
          <a:p>
            <a:pPr marL="228600" indent="-228600">
              <a:buFont typeface="+mj-lt"/>
              <a:buAutoNum type="arabicPeriod"/>
            </a:pPr>
            <a:r>
              <a:rPr lang="en-US" dirty="0"/>
              <a:t>To the right We recognize the  just mentioned generic interfaces. Then we have some time series-specific extensions of interfaces. </a:t>
            </a:r>
          </a:p>
          <a:p>
            <a:pPr marL="228600" indent="-228600">
              <a:buFont typeface="+mj-lt"/>
              <a:buAutoNum type="arabicPeriod"/>
            </a:pPr>
            <a:r>
              <a:rPr lang="en-US" dirty="0"/>
              <a:t>A </a:t>
            </a:r>
            <a:r>
              <a:rPr lang="en-US" b="1" dirty="0"/>
              <a:t>hierarchy</a:t>
            </a:r>
            <a:r>
              <a:rPr lang="en-US" dirty="0"/>
              <a:t> of TS interfaces: </a:t>
            </a:r>
            <a:r>
              <a:rPr lang="en-US" dirty="0" err="1"/>
              <a:t>I</a:t>
            </a:r>
            <a:r>
              <a:rPr lang="en-US" b="1" dirty="0" err="1"/>
              <a:t>GroupedUpdatable</a:t>
            </a:r>
            <a:r>
              <a:rPr lang="en-US" dirty="0" err="1"/>
              <a:t>TSS</a:t>
            </a:r>
            <a:r>
              <a:rPr lang="en-US" dirty="0"/>
              <a:t> is an extension of </a:t>
            </a:r>
            <a:r>
              <a:rPr lang="en-US" dirty="0" err="1"/>
              <a:t>I</a:t>
            </a:r>
            <a:r>
              <a:rPr lang="en-US" b="1" dirty="0" err="1"/>
              <a:t>Updatable</a:t>
            </a:r>
            <a:r>
              <a:rPr lang="en-US" dirty="0" err="1"/>
              <a:t>TSS</a:t>
            </a:r>
            <a:r>
              <a:rPr lang="en-US" dirty="0"/>
              <a:t>  which again is an extension of </a:t>
            </a:r>
            <a:r>
              <a:rPr lang="en-US" dirty="0" err="1"/>
              <a:t>I</a:t>
            </a:r>
            <a:r>
              <a:rPr lang="en-US" b="1" dirty="0" err="1"/>
              <a:t>Discrete</a:t>
            </a:r>
            <a:r>
              <a:rPr lang="en-US" dirty="0" err="1"/>
              <a:t>TSS</a:t>
            </a:r>
            <a:r>
              <a:rPr lang="en-US" dirty="0"/>
              <a:t> </a:t>
            </a:r>
          </a:p>
          <a:p>
            <a:pPr marL="228600" indent="-228600">
              <a:buFont typeface="+mj-lt"/>
              <a:buAutoNum type="arabicPeriod"/>
            </a:pPr>
            <a:r>
              <a:rPr lang="en-US" dirty="0"/>
              <a:t>The concrete service implementations. Each service is an extension of the one below it (it has the same functionality + something more). The service at the bottom has less functionality and then you have increasingly more functionality as you move up the stack.</a:t>
            </a:r>
          </a:p>
          <a:p>
            <a:pPr marL="228600" indent="-228600">
              <a:buFont typeface="+mj-lt"/>
              <a:buAutoNum type="arabicPeriod"/>
            </a:pPr>
            <a:r>
              <a:rPr lang="en-US" dirty="0"/>
              <a:t>Non-generic versions of generic services. Decisions have been made about the types of identifier and values (string and double respectively)</a:t>
            </a:r>
          </a:p>
          <a:p>
            <a:pPr marL="228600" indent="-228600">
              <a:buFont typeface="+mj-lt"/>
              <a:buAutoNum type="arabicPeriod"/>
            </a:pPr>
            <a:endParaRPr lang="en-US" dirty="0"/>
          </a:p>
          <a:p>
            <a:pPr marL="0" indent="0">
              <a:buFont typeface="+mj-lt"/>
              <a:buNone/>
            </a:pPr>
            <a:r>
              <a:rPr lang="en-US" dirty="0"/>
              <a:t>Why do we need this granularity? Because there is a large variety in what the different time series data sources support. E.g. MO supports grouped time series – but a </a:t>
            </a:r>
            <a:r>
              <a:rPr lang="en-US" dirty="0" err="1"/>
              <a:t>dfs</a:t>
            </a:r>
            <a:r>
              <a:rPr lang="en-US" dirty="0"/>
              <a:t>-file doesn’t. </a:t>
            </a:r>
          </a:p>
        </p:txBody>
      </p:sp>
      <p:sp>
        <p:nvSpPr>
          <p:cNvPr id="4" name="Slide Number Placeholder 3"/>
          <p:cNvSpPr>
            <a:spLocks noGrp="1"/>
          </p:cNvSpPr>
          <p:nvPr>
            <p:ph type="sldNum" sz="quarter" idx="5"/>
          </p:nvPr>
        </p:nvSpPr>
        <p:spPr/>
        <p:txBody>
          <a:bodyPr/>
          <a:lstStyle/>
          <a:p>
            <a:fld id="{A6E96146-6681-4DBF-B085-F659EAF9A4FE}" type="slidenum">
              <a:rPr lang="en-US" smtClean="0"/>
              <a:t>14</a:t>
            </a:fld>
            <a:endParaRPr lang="en-US"/>
          </a:p>
        </p:txBody>
      </p:sp>
    </p:spTree>
    <p:extLst>
      <p:ext uri="{BB962C8B-B14F-4D97-AF65-F5344CB8AC3E}">
        <p14:creationId xmlns:p14="http://schemas.microsoft.com/office/powerpoint/2010/main" val="638713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DS types expose a number of interfaces that serve as </a:t>
            </a:r>
            <a:r>
              <a:rPr lang="en-US" b="1" i="0" dirty="0">
                <a:effectLst/>
                <a:latin typeface="Roboto" panose="02000000000000000000" pitchFamily="2" charset="0"/>
              </a:rPr>
              <a:t>extensibility points</a:t>
            </a:r>
            <a:r>
              <a:rPr lang="en-US" b="0" i="0" dirty="0">
                <a:effectLst/>
                <a:latin typeface="Roboto" panose="02000000000000000000" pitchFamily="2"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For example, the </a:t>
            </a:r>
            <a:r>
              <a:rPr lang="en-US" b="1" i="0" dirty="0" err="1">
                <a:effectLst/>
                <a:latin typeface="Roboto" panose="02000000000000000000" pitchFamily="2" charset="0"/>
              </a:rPr>
              <a:t>JobService</a:t>
            </a:r>
            <a:r>
              <a:rPr lang="en-US" b="0" i="0" dirty="0">
                <a:effectLst/>
                <a:latin typeface="Roboto" panose="02000000000000000000" pitchFamily="2" charset="0"/>
              </a:rPr>
              <a:t> is depending on an object implementing the </a:t>
            </a:r>
            <a:r>
              <a:rPr lang="en-US" b="1" i="0" dirty="0" err="1">
                <a:effectLst/>
                <a:latin typeface="Roboto" panose="02000000000000000000" pitchFamily="2" charset="0"/>
              </a:rPr>
              <a:t>IWorker</a:t>
            </a:r>
            <a:r>
              <a:rPr lang="en-US" b="0" i="0" dirty="0">
                <a:effectLst/>
                <a:latin typeface="Roboto" panose="02000000000000000000" pitchFamily="2" charset="0"/>
              </a:rPr>
              <a:t> interface.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Indicated with the </a:t>
            </a:r>
            <a:r>
              <a:rPr lang="en-US" b="1" i="0" dirty="0">
                <a:effectLst/>
                <a:latin typeface="Roboto" panose="02000000000000000000" pitchFamily="2" charset="0"/>
              </a:rPr>
              <a:t>socket</a:t>
            </a:r>
            <a:r>
              <a:rPr lang="en-US" b="0" i="0" dirty="0">
                <a:effectLst/>
                <a:latin typeface="Roboto" panose="02000000000000000000" pitchFamily="2" charset="0"/>
              </a:rPr>
              <a:t> notation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Likewise, the </a:t>
            </a:r>
            <a:r>
              <a:rPr lang="en-US" b="1" i="0" dirty="0" err="1">
                <a:effectLst/>
                <a:latin typeface="Roboto" panose="02000000000000000000" pitchFamily="2" charset="0"/>
              </a:rPr>
              <a:t>MapService</a:t>
            </a:r>
            <a:r>
              <a:rPr lang="en-US" b="0" i="0" dirty="0">
                <a:effectLst/>
                <a:latin typeface="Roboto" panose="02000000000000000000" pitchFamily="2" charset="0"/>
              </a:rPr>
              <a:t> requires an </a:t>
            </a:r>
            <a:r>
              <a:rPr lang="en-US" b="1" i="0" dirty="0" err="1">
                <a:effectLst/>
                <a:latin typeface="Roboto" panose="02000000000000000000" pitchFamily="2" charset="0"/>
              </a:rPr>
              <a:t>IMapSource</a:t>
            </a:r>
            <a:r>
              <a:rPr lang="en-US" b="0" i="0" dirty="0">
                <a:effectLst/>
                <a:latin typeface="Roboto" panose="02000000000000000000" pitchFamily="2" charset="0"/>
              </a:rPr>
              <a:t>-object and the </a:t>
            </a:r>
            <a:r>
              <a:rPr lang="en-US" b="1" i="0" dirty="0" err="1">
                <a:effectLst/>
                <a:latin typeface="Roboto" panose="02000000000000000000" pitchFamily="2" charset="0"/>
              </a:rPr>
              <a:t>TimeSeriesService</a:t>
            </a:r>
            <a:r>
              <a:rPr lang="en-US" b="0" i="0" dirty="0">
                <a:effectLst/>
                <a:latin typeface="Roboto" panose="02000000000000000000" pitchFamily="2" charset="0"/>
              </a:rPr>
              <a:t> an </a:t>
            </a:r>
            <a:r>
              <a:rPr lang="en-US" b="1" i="0" dirty="0" err="1">
                <a:effectLst/>
                <a:latin typeface="Roboto" panose="02000000000000000000" pitchFamily="2" charset="0"/>
              </a:rPr>
              <a:t>ITimeSeriesRepository</a:t>
            </a:r>
            <a:r>
              <a:rPr lang="en-US" b="0" i="0" dirty="0">
                <a:effectLst/>
                <a:latin typeface="Roboto" panose="02000000000000000000" pitchFamily="2" charset="0"/>
              </a:rPr>
              <a:t>-object.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At runtime, these services will need a </a:t>
            </a:r>
            <a:r>
              <a:rPr lang="en-US" b="1" i="0" dirty="0">
                <a:effectLst/>
                <a:latin typeface="Roboto" panose="02000000000000000000" pitchFamily="2" charset="0"/>
              </a:rPr>
              <a:t>concrete</a:t>
            </a:r>
            <a:r>
              <a:rPr lang="en-US" b="0" i="0" dirty="0">
                <a:effectLst/>
                <a:latin typeface="Roboto" panose="02000000000000000000" pitchFamily="2" charset="0"/>
              </a:rPr>
              <a:t> implementation of these interfaces – but will work with </a:t>
            </a:r>
            <a:r>
              <a:rPr lang="en-US" b="1" i="0" dirty="0">
                <a:effectLst/>
                <a:latin typeface="Roboto" panose="02000000000000000000" pitchFamily="2" charset="0"/>
              </a:rPr>
              <a:t>any</a:t>
            </a:r>
            <a:r>
              <a:rPr lang="en-US" b="0" i="0" dirty="0">
                <a:effectLst/>
                <a:latin typeface="Roboto" panose="02000000000000000000" pitchFamily="2" charset="0"/>
              </a:rPr>
              <a:t> implementation (#) - as shown for the </a:t>
            </a:r>
            <a:r>
              <a:rPr lang="en-US" b="0" i="0" dirty="0" err="1">
                <a:effectLst/>
                <a:latin typeface="Roboto" panose="02000000000000000000" pitchFamily="2" charset="0"/>
              </a:rPr>
              <a:t>TimeSeriesService</a:t>
            </a:r>
            <a:endParaRPr lang="en-US"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These extensibility points act as </a:t>
            </a:r>
            <a:r>
              <a:rPr lang="en-US" b="1" i="0" dirty="0">
                <a:effectLst/>
                <a:latin typeface="Roboto" panose="02000000000000000000" pitchFamily="2" charset="0"/>
              </a:rPr>
              <a:t>seams</a:t>
            </a:r>
            <a:r>
              <a:rPr lang="en-US" b="0" i="0" dirty="0">
                <a:effectLst/>
                <a:latin typeface="Roboto" panose="02000000000000000000" pitchFamily="2" charset="0"/>
              </a:rPr>
              <a:t> between the pure and stable BL and more </a:t>
            </a:r>
            <a:r>
              <a:rPr lang="en-US" b="1" i="0" dirty="0">
                <a:effectLst/>
                <a:latin typeface="Roboto" panose="02000000000000000000" pitchFamily="2" charset="0"/>
              </a:rPr>
              <a:t>volatile</a:t>
            </a:r>
            <a:r>
              <a:rPr lang="en-US" b="0" i="0" dirty="0">
                <a:effectLst/>
                <a:latin typeface="Roboto" panose="02000000000000000000" pitchFamily="2" charset="0"/>
              </a:rPr>
              <a:t> details.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17</a:t>
            </a:fld>
            <a:endParaRPr lang="en-US"/>
          </a:p>
        </p:txBody>
      </p:sp>
    </p:spTree>
    <p:extLst>
      <p:ext uri="{BB962C8B-B14F-4D97-AF65-F5344CB8AC3E}">
        <p14:creationId xmlns:p14="http://schemas.microsoft.com/office/powerpoint/2010/main" val="2316810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effectLst/>
                <a:latin typeface="Roboto" panose="02000000000000000000" pitchFamily="2" charset="0"/>
              </a:rPr>
              <a:t>The concrete implementations of these interfaces are called ”</a:t>
            </a:r>
            <a:r>
              <a:rPr lang="en-US" b="1" i="0" dirty="0">
                <a:effectLst/>
                <a:latin typeface="Roboto" panose="02000000000000000000" pitchFamily="2" charset="0"/>
              </a:rPr>
              <a:t>plugins</a:t>
            </a:r>
            <a:r>
              <a:rPr lang="en-US" b="0" i="0" dirty="0">
                <a:effectLst/>
                <a:latin typeface="Roboto" panose="02000000000000000000" pitchFamily="2" charset="0"/>
              </a:rPr>
              <a:t>”</a:t>
            </a:r>
            <a:r>
              <a:rPr lang="en-US" b="1" i="0" dirty="0">
                <a:effectLst/>
                <a:latin typeface="Roboto" panose="02000000000000000000" pitchFamily="2" charset="0"/>
              </a:rPr>
              <a:t>.</a:t>
            </a:r>
            <a:r>
              <a:rPr lang="en-US" b="0" i="0" dirty="0">
                <a:effectLst/>
                <a:latin typeface="Roboto" panose="02000000000000000000" pitchFamily="2" charset="0"/>
              </a:rPr>
              <a:t> </a:t>
            </a:r>
          </a:p>
          <a:p>
            <a:pPr marL="171450" indent="-171450">
              <a:buFont typeface="Arial" panose="020B0604020202020204" pitchFamily="34" charset="0"/>
              <a:buChar char="•"/>
            </a:pPr>
            <a:r>
              <a:rPr lang="en-US" b="0" i="0" dirty="0">
                <a:effectLst/>
                <a:latin typeface="Roboto" panose="02000000000000000000" pitchFamily="2" charset="0"/>
              </a:rPr>
              <a:t>The typical plugin is </a:t>
            </a:r>
            <a:r>
              <a:rPr lang="en-US" b="1" i="0" dirty="0">
                <a:effectLst/>
                <a:latin typeface="Roboto" panose="02000000000000000000" pitchFamily="2" charset="0"/>
              </a:rPr>
              <a:t>technology-specific</a:t>
            </a:r>
            <a:r>
              <a:rPr lang="en-US" b="0" i="0" dirty="0">
                <a:effectLst/>
                <a:latin typeface="Roboto" panose="02000000000000000000" pitchFamily="2" charset="0"/>
              </a:rPr>
              <a:t> – i.e. depending on a specific technology.</a:t>
            </a:r>
          </a:p>
          <a:p>
            <a:pPr marL="171450" indent="-171450">
              <a:buFont typeface="Arial" panose="020B0604020202020204" pitchFamily="34" charset="0"/>
              <a:buChar char="•"/>
            </a:pPr>
            <a:r>
              <a:rPr lang="en-US" b="0" i="0" dirty="0">
                <a:effectLst/>
                <a:latin typeface="Roboto" panose="02000000000000000000" pitchFamily="2" charset="0"/>
              </a:rPr>
              <a:t>So, the plugins very often act as </a:t>
            </a:r>
            <a:r>
              <a:rPr lang="en-US" b="1" i="0" dirty="0">
                <a:effectLst/>
                <a:latin typeface="Roboto" panose="02000000000000000000" pitchFamily="2" charset="0"/>
              </a:rPr>
              <a:t>adapters</a:t>
            </a:r>
            <a:r>
              <a:rPr lang="en-US" b="0" i="0" dirty="0">
                <a:effectLst/>
                <a:latin typeface="Roboto" panose="02000000000000000000" pitchFamily="2" charset="0"/>
              </a:rPr>
              <a:t> between DS and specific technologies.</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18</a:t>
            </a:fld>
            <a:endParaRPr lang="en-US"/>
          </a:p>
        </p:txBody>
      </p:sp>
    </p:spTree>
    <p:extLst>
      <p:ext uri="{BB962C8B-B14F-4D97-AF65-F5344CB8AC3E}">
        <p14:creationId xmlns:p14="http://schemas.microsoft.com/office/powerpoint/2010/main" val="1369670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effectLst/>
                <a:latin typeface="Roboto" panose="02000000000000000000" pitchFamily="2" charset="0"/>
              </a:rPr>
              <a:t>All technology-specific plugins are gathered in their own component (their own assembly/DLL).</a:t>
            </a:r>
          </a:p>
          <a:p>
            <a:pPr marL="171450" indent="-171450">
              <a:buFont typeface="Arial" panose="020B0604020202020204" pitchFamily="34" charset="0"/>
              <a:buChar char="•"/>
            </a:pPr>
            <a:r>
              <a:rPr lang="en-US" b="0" i="0" dirty="0">
                <a:effectLst/>
                <a:latin typeface="Roboto" panose="02000000000000000000" pitchFamily="2" charset="0"/>
              </a:rPr>
              <a:t>Such a component is called a </a:t>
            </a:r>
            <a:r>
              <a:rPr lang="en-US" b="1" i="0" u="none" strike="noStrike" dirty="0">
                <a:solidFill>
                  <a:srgbClr val="3F51B5"/>
                </a:solidFill>
                <a:effectLst/>
                <a:latin typeface="Roboto" panose="02000000000000000000" pitchFamily="2" charset="0"/>
              </a:rPr>
              <a:t>provider</a:t>
            </a:r>
            <a:r>
              <a:rPr lang="en-US" b="0" i="0" u="none" strike="noStrike" dirty="0">
                <a:solidFill>
                  <a:srgbClr val="3F51B5"/>
                </a:solidFill>
                <a:effectLst/>
                <a:latin typeface="Roboto" panose="02000000000000000000" pitchFamily="2" charset="0"/>
              </a:rPr>
              <a:t>.</a:t>
            </a: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Namespace convention: </a:t>
            </a:r>
            <a:r>
              <a:rPr lang="en-US" kern="0" dirty="0" err="1">
                <a:latin typeface="Calibri" panose="020F0502020204030204"/>
              </a:rPr>
              <a:t>DHI.Services.Provider</a:t>
            </a:r>
            <a:r>
              <a:rPr lang="en-US" kern="0" dirty="0">
                <a:latin typeface="Calibri" panose="020F0502020204030204"/>
              </a:rPr>
              <a:t>.{</a:t>
            </a:r>
            <a:r>
              <a:rPr lang="en-US" i="0" kern="0" dirty="0">
                <a:latin typeface="Calibri" panose="020F0502020204030204"/>
              </a:rPr>
              <a:t>Technology}</a:t>
            </a:r>
            <a:endParaRPr lang="en-US" b="0" i="0" u="none" strike="noStrike" dirty="0">
              <a:solidFill>
                <a:srgbClr val="3F51B5"/>
              </a:solidFill>
              <a:effectLst/>
              <a:latin typeface="Roboto" panose="02000000000000000000" pitchFamily="2" charset="0"/>
            </a:endParaRP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All plugins for a technology “Foo” is gathered in a component called </a:t>
            </a:r>
            <a:r>
              <a:rPr lang="en-US" b="0" i="0" u="none" strike="noStrike" dirty="0" err="1">
                <a:solidFill>
                  <a:srgbClr val="3F51B5"/>
                </a:solidFill>
                <a:effectLst/>
                <a:latin typeface="Roboto" panose="02000000000000000000" pitchFamily="2" charset="0"/>
              </a:rPr>
              <a:t>DHI.Services.Provider.</a:t>
            </a:r>
            <a:r>
              <a:rPr lang="en-US" b="1" i="0" u="none" strike="noStrike" dirty="0" err="1">
                <a:solidFill>
                  <a:srgbClr val="3F51B5"/>
                </a:solidFill>
                <a:effectLst/>
                <a:latin typeface="Roboto" panose="02000000000000000000" pitchFamily="2" charset="0"/>
              </a:rPr>
              <a:t>Foo</a:t>
            </a:r>
            <a:endParaRPr lang="en-US" b="1" i="0" u="none" strike="noStrike" dirty="0">
              <a:solidFill>
                <a:srgbClr val="3F51B5"/>
              </a:solidFill>
              <a:effectLst/>
              <a:latin typeface="Roboto" panose="02000000000000000000" pitchFamily="2" charset="0"/>
            </a:endParaRP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Likewise for technology </a:t>
            </a:r>
            <a:r>
              <a:rPr lang="en-US" b="1" i="0" u="none" strike="noStrike" dirty="0">
                <a:solidFill>
                  <a:srgbClr val="3F51B5"/>
                </a:solidFill>
                <a:effectLst/>
                <a:latin typeface="Roboto" panose="02000000000000000000" pitchFamily="2" charset="0"/>
              </a:rPr>
              <a:t>Bar</a:t>
            </a:r>
            <a:endParaRPr lang="en-US" b="1" dirty="0"/>
          </a:p>
        </p:txBody>
      </p:sp>
      <p:sp>
        <p:nvSpPr>
          <p:cNvPr id="4" name="Slide Number Placeholder 3"/>
          <p:cNvSpPr>
            <a:spLocks noGrp="1"/>
          </p:cNvSpPr>
          <p:nvPr>
            <p:ph type="sldNum" sz="quarter" idx="5"/>
          </p:nvPr>
        </p:nvSpPr>
        <p:spPr/>
        <p:txBody>
          <a:bodyPr/>
          <a:lstStyle/>
          <a:p>
            <a:fld id="{A6E96146-6681-4DBF-B085-F659EAF9A4FE}" type="slidenum">
              <a:rPr lang="en-US" smtClean="0"/>
              <a:t>19</a:t>
            </a:fld>
            <a:endParaRPr lang="en-US"/>
          </a:p>
        </p:txBody>
      </p:sp>
    </p:spTree>
    <p:extLst>
      <p:ext uri="{BB962C8B-B14F-4D97-AF65-F5344CB8AC3E}">
        <p14:creationId xmlns:p14="http://schemas.microsoft.com/office/powerpoint/2010/main" val="137577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Just a few of some of the plugins from the MIKE Core provider:</a:t>
            </a:r>
          </a:p>
          <a:p>
            <a:pPr marL="171450" indent="-171450">
              <a:buFont typeface="Arial" panose="020B0604020202020204" pitchFamily="34" charset="0"/>
              <a:buChar char="•"/>
            </a:pPr>
            <a:r>
              <a:rPr lang="en-US" b="0" i="0" dirty="0">
                <a:effectLst/>
                <a:latin typeface="Roboto" panose="02000000000000000000" pitchFamily="2" charset="0"/>
              </a:rPr>
              <a:t>Various time series repositories for different </a:t>
            </a:r>
            <a:r>
              <a:rPr lang="en-US" b="0" i="0" dirty="0" err="1">
                <a:effectLst/>
                <a:latin typeface="Roboto" panose="02000000000000000000" pitchFamily="2" charset="0"/>
              </a:rPr>
              <a:t>dfs</a:t>
            </a:r>
            <a:r>
              <a:rPr lang="en-US" b="0" i="0" dirty="0">
                <a:effectLst/>
                <a:latin typeface="Roboto" panose="02000000000000000000" pitchFamily="2" charset="0"/>
              </a:rPr>
              <a:t>-files</a:t>
            </a:r>
          </a:p>
          <a:p>
            <a:pPr marL="171450" indent="-171450">
              <a:buFont typeface="Arial" panose="020B0604020202020204" pitchFamily="34" charset="0"/>
              <a:buChar char="•"/>
            </a:pPr>
            <a:r>
              <a:rPr lang="en-US" b="0" i="0" dirty="0">
                <a:effectLst/>
                <a:latin typeface="Roboto" panose="02000000000000000000" pitchFamily="2" charset="0"/>
              </a:rPr>
              <a:t>A feature repository serving vector graphics (features) from a </a:t>
            </a:r>
            <a:r>
              <a:rPr lang="en-US" b="0" i="0" dirty="0" err="1">
                <a:effectLst/>
                <a:latin typeface="Roboto" panose="02000000000000000000" pitchFamily="2" charset="0"/>
              </a:rPr>
              <a:t>dfsu</a:t>
            </a:r>
            <a:r>
              <a:rPr lang="en-US" b="0" i="0" dirty="0">
                <a:effectLst/>
                <a:latin typeface="Roboto" panose="02000000000000000000" pitchFamily="2" charset="0"/>
              </a:rPr>
              <a:t>-file for the GIS service</a:t>
            </a:r>
          </a:p>
          <a:p>
            <a:pPr marL="171450" indent="-171450">
              <a:buFont typeface="Arial" panose="020B0604020202020204" pitchFamily="34" charset="0"/>
              <a:buChar char="•"/>
            </a:pPr>
            <a:r>
              <a:rPr lang="en-US" b="0" i="0" dirty="0">
                <a:effectLst/>
                <a:latin typeface="Roboto" panose="02000000000000000000" pitchFamily="2" charset="0"/>
              </a:rPr>
              <a:t>A map source serving bitmap images from a </a:t>
            </a:r>
            <a:r>
              <a:rPr lang="en-US" b="0" i="0" dirty="0" err="1">
                <a:effectLst/>
                <a:latin typeface="Roboto" panose="02000000000000000000" pitchFamily="2" charset="0"/>
              </a:rPr>
              <a:t>dfsu</a:t>
            </a:r>
            <a:r>
              <a:rPr lang="en-US" b="0" i="0" dirty="0">
                <a:effectLst/>
                <a:latin typeface="Roboto" panose="02000000000000000000" pitchFamily="2" charset="0"/>
              </a:rPr>
              <a:t> files for the Map service</a:t>
            </a:r>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20</a:t>
            </a:fld>
            <a:endParaRPr lang="en-US"/>
          </a:p>
        </p:txBody>
      </p:sp>
    </p:spTree>
    <p:extLst>
      <p:ext uri="{BB962C8B-B14F-4D97-AF65-F5344CB8AC3E}">
        <p14:creationId xmlns:p14="http://schemas.microsoft.com/office/powerpoint/2010/main" val="2004907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noProof="0" dirty="0"/>
              <a:t>As you may remember from module 1, providers belong to the </a:t>
            </a:r>
            <a:r>
              <a:rPr lang="en-US" b="1" noProof="0" dirty="0"/>
              <a:t>infrastructure-layer</a:t>
            </a:r>
            <a:r>
              <a:rPr lang="en-US" b="0" noProof="0" dirty="0"/>
              <a:t> of the onion architecture (module 1)</a:t>
            </a:r>
          </a:p>
        </p:txBody>
      </p:sp>
      <p:sp>
        <p:nvSpPr>
          <p:cNvPr id="4" name="Slide Number Placeholder 3"/>
          <p:cNvSpPr>
            <a:spLocks noGrp="1"/>
          </p:cNvSpPr>
          <p:nvPr>
            <p:ph type="sldNum" sz="quarter" idx="5"/>
          </p:nvPr>
        </p:nvSpPr>
        <p:spPr/>
        <p:txBody>
          <a:bodyPr/>
          <a:lstStyle/>
          <a:p>
            <a:fld id="{6D418852-0D5F-403C-8171-A70A423D8A3B}" type="slidenum">
              <a:rPr lang="en-US" smtClean="0"/>
              <a:t>21</a:t>
            </a:fld>
            <a:endParaRPr lang="en-US"/>
          </a:p>
        </p:txBody>
      </p:sp>
    </p:spTree>
    <p:extLst>
      <p:ext uri="{BB962C8B-B14F-4D97-AF65-F5344CB8AC3E}">
        <p14:creationId xmlns:p14="http://schemas.microsoft.com/office/powerpoint/2010/main" val="2812511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other DS-components, also providers are published as NuGet packages</a:t>
            </a:r>
          </a:p>
          <a:p>
            <a:r>
              <a:rPr lang="en-US" dirty="0"/>
              <a:t>NOTE: </a:t>
            </a:r>
          </a:p>
          <a:p>
            <a:pPr marL="171450" indent="-171450">
              <a:buFont typeface="Arial" panose="020B0604020202020204" pitchFamily="34" charset="0"/>
              <a:buChar char="•"/>
            </a:pPr>
            <a:r>
              <a:rPr lang="en-US" dirty="0"/>
              <a:t>Generally, the naming convention for NuGet packages is that the NuGet package ID is equivalent to the root-namespace of the contained assembly/DLL</a:t>
            </a:r>
          </a:p>
          <a:p>
            <a:pPr marL="171450" indent="-171450">
              <a:buFont typeface="Arial" panose="020B0604020202020204" pitchFamily="34" charset="0"/>
              <a:buChar char="•"/>
            </a:pPr>
            <a:r>
              <a:rPr lang="en-US" dirty="0"/>
              <a:t>However, there is a subtle exception for providers, where the “Provider”-part of the namespace is excluded</a:t>
            </a:r>
          </a:p>
          <a:p>
            <a:pPr marL="171450" indent="-171450">
              <a:buFont typeface="Arial" panose="020B0604020202020204" pitchFamily="34" charset="0"/>
              <a:buChar char="•"/>
            </a:pPr>
            <a:r>
              <a:rPr lang="en-US" dirty="0" err="1"/>
              <a:t>DHI.Services.Provider.MIKECore</a:t>
            </a:r>
            <a:r>
              <a:rPr lang="en-US" dirty="0"/>
              <a:t> =&gt; </a:t>
            </a:r>
            <a:r>
              <a:rPr lang="en-US" dirty="0" err="1"/>
              <a:t>DHI.Services.MIKECore</a:t>
            </a:r>
            <a:endParaRPr lang="en-US" dirty="0"/>
          </a:p>
          <a:p>
            <a:pPr marL="171450" indent="-171450">
              <a:buFont typeface="Arial" panose="020B0604020202020204" pitchFamily="34" charset="0"/>
              <a:buChar char="•"/>
            </a:pPr>
            <a:r>
              <a:rPr lang="en-US" dirty="0"/>
              <a:t>I could try to argument why, but the most important is that you know. And at least it is consistent!</a:t>
            </a:r>
          </a:p>
        </p:txBody>
      </p:sp>
      <p:sp>
        <p:nvSpPr>
          <p:cNvPr id="4" name="Slide Number Placeholder 3"/>
          <p:cNvSpPr>
            <a:spLocks noGrp="1"/>
          </p:cNvSpPr>
          <p:nvPr>
            <p:ph type="sldNum" sz="quarter" idx="5"/>
          </p:nvPr>
        </p:nvSpPr>
        <p:spPr/>
        <p:txBody>
          <a:bodyPr/>
          <a:lstStyle/>
          <a:p>
            <a:fld id="{A6E96146-6681-4DBF-B085-F659EAF9A4FE}" type="slidenum">
              <a:rPr lang="en-US" smtClean="0"/>
              <a:t>22</a:t>
            </a:fld>
            <a:endParaRPr lang="en-US"/>
          </a:p>
        </p:txBody>
      </p:sp>
    </p:spTree>
    <p:extLst>
      <p:ext uri="{BB962C8B-B14F-4D97-AF65-F5344CB8AC3E}">
        <p14:creationId xmlns:p14="http://schemas.microsoft.com/office/powerpoint/2010/main" val="25207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We have now reached Module 2 – Backend Basics</a:t>
            </a:r>
          </a:p>
          <a:p>
            <a:pPr marL="171450" indent="-171450">
              <a:buFont typeface="Arial" panose="020B0604020202020204" pitchFamily="34" charset="0"/>
              <a:buChar char="•"/>
            </a:pPr>
            <a:r>
              <a:rPr lang="en-US" noProof="0" dirty="0"/>
              <a:t>With the sub-title “How to set up and configure a secure Web API”</a:t>
            </a:r>
          </a:p>
        </p:txBody>
      </p:sp>
      <p:sp>
        <p:nvSpPr>
          <p:cNvPr id="4" name="Slide Number Placeholder 3"/>
          <p:cNvSpPr>
            <a:spLocks noGrp="1"/>
          </p:cNvSpPr>
          <p:nvPr>
            <p:ph type="sldNum" sz="quarter" idx="5"/>
          </p:nvPr>
        </p:nvSpPr>
        <p:spPr/>
        <p:txBody>
          <a:bodyPr/>
          <a:lstStyle/>
          <a:p>
            <a:fld id="{63C35790-097B-4F4A-AC65-68906F1196B8}" type="slidenum">
              <a:rPr lang="en-US" smtClean="0"/>
              <a:t>2</a:t>
            </a:fld>
            <a:endParaRPr lang="en-US"/>
          </a:p>
        </p:txBody>
      </p:sp>
    </p:spTree>
    <p:extLst>
      <p:ext uri="{BB962C8B-B14F-4D97-AF65-F5344CB8AC3E}">
        <p14:creationId xmlns:p14="http://schemas.microsoft.com/office/powerpoint/2010/main" val="4206348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Now, back to the agenda.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Both the services we are focusing on today (the </a:t>
            </a:r>
            <a:r>
              <a:rPr lang="en-US" b="1" dirty="0"/>
              <a:t>Authorization Server</a:t>
            </a:r>
            <a:r>
              <a:rPr lang="en-US" b="0" dirty="0"/>
              <a:t> and the </a:t>
            </a:r>
            <a:r>
              <a:rPr lang="en-US" b="1" dirty="0"/>
              <a:t>Web API</a:t>
            </a:r>
            <a:r>
              <a:rPr lang="en-US" b="1" i="1" dirty="0"/>
              <a:t>)</a:t>
            </a:r>
            <a:r>
              <a:rPr lang="en-US" b="0" dirty="0"/>
              <a:t> are </a:t>
            </a:r>
            <a:r>
              <a:rPr lang="en-US" b="1" dirty="0"/>
              <a:t>web</a:t>
            </a:r>
            <a:r>
              <a:rPr lang="en-US" b="0" dirty="0"/>
              <a:t> projects (i.e. built using ASP.NET and the DS Web API components)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 will now show you how to </a:t>
            </a:r>
            <a:r>
              <a:rPr lang="en-US" b="1" dirty="0"/>
              <a:t>create</a:t>
            </a:r>
            <a:r>
              <a:rPr lang="en-US" b="0" dirty="0"/>
              <a:t> and </a:t>
            </a:r>
            <a:r>
              <a:rPr lang="en-US" b="1" dirty="0"/>
              <a:t>register</a:t>
            </a:r>
            <a:r>
              <a:rPr lang="en-US" b="0" dirty="0"/>
              <a:t> the necessary service objects in such projects.</a:t>
            </a:r>
          </a:p>
        </p:txBody>
      </p:sp>
      <p:sp>
        <p:nvSpPr>
          <p:cNvPr id="4" name="Slide Number Placeholder 3"/>
          <p:cNvSpPr>
            <a:spLocks noGrp="1"/>
          </p:cNvSpPr>
          <p:nvPr>
            <p:ph type="sldNum" sz="quarter" idx="5"/>
          </p:nvPr>
        </p:nvSpPr>
        <p:spPr/>
        <p:txBody>
          <a:bodyPr/>
          <a:lstStyle/>
          <a:p>
            <a:fld id="{A6E96146-6681-4DBF-B085-F659EAF9A4FE}" type="slidenum">
              <a:rPr lang="en-US" smtClean="0"/>
              <a:t>24</a:t>
            </a:fld>
            <a:endParaRPr lang="en-US"/>
          </a:p>
        </p:txBody>
      </p:sp>
    </p:spTree>
    <p:extLst>
      <p:ext uri="{BB962C8B-B14F-4D97-AF65-F5344CB8AC3E}">
        <p14:creationId xmlns:p14="http://schemas.microsoft.com/office/powerpoint/2010/main" val="3693975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all services depend on a </a:t>
            </a:r>
            <a:r>
              <a:rPr lang="en-US" b="1" dirty="0"/>
              <a:t>repository. </a:t>
            </a:r>
            <a:r>
              <a:rPr lang="en-US" b="0" dirty="0"/>
              <a:t>The</a:t>
            </a:r>
            <a:r>
              <a:rPr lang="en-US" dirty="0"/>
              <a:t> repository is responsible for the actual reading and writing to the underlying data source. This repository object is injected into the service through the constructor during service object creation. So, all service constructors look conceptually like this. This is a technique called </a:t>
            </a:r>
            <a:r>
              <a:rPr lang="en-US" b="1" dirty="0"/>
              <a:t>dependency injection</a:t>
            </a:r>
            <a:endParaRPr lang="en-US" dirty="0"/>
          </a:p>
          <a:p>
            <a:endParaRPr lang="en-US" dirty="0"/>
          </a:p>
          <a:p>
            <a:r>
              <a:rPr lang="en-US" dirty="0"/>
              <a:t>As mentioned in Module 1, this is a very powerful design, as it:</a:t>
            </a:r>
          </a:p>
          <a:p>
            <a:endParaRPr lang="en-US" dirty="0"/>
          </a:p>
          <a:p>
            <a:pPr marL="171450" indent="-171450">
              <a:buFont typeface="Arial" panose="020B0604020202020204" pitchFamily="34" charset="0"/>
              <a:buChar char="•"/>
            </a:pPr>
            <a:r>
              <a:rPr lang="en-US" dirty="0"/>
              <a:t>Decouples the service functionality from the storage technologies . Persistence becomes a detail that is abstracted away.</a:t>
            </a:r>
          </a:p>
          <a:p>
            <a:pPr marL="171450" indent="-171450">
              <a:buFont typeface="Arial" panose="020B0604020202020204" pitchFamily="34" charset="0"/>
              <a:buChar char="•"/>
            </a:pPr>
            <a:r>
              <a:rPr lang="en-US" dirty="0"/>
              <a:t>Dramatically increases the testability of services – for example using fake in-memory repositories.</a:t>
            </a:r>
          </a:p>
        </p:txBody>
      </p:sp>
      <p:sp>
        <p:nvSpPr>
          <p:cNvPr id="4" name="Slide Number Placeholder 3"/>
          <p:cNvSpPr>
            <a:spLocks noGrp="1"/>
          </p:cNvSpPr>
          <p:nvPr>
            <p:ph type="sldNum" sz="quarter" idx="5"/>
          </p:nvPr>
        </p:nvSpPr>
        <p:spPr/>
        <p:txBody>
          <a:bodyPr/>
          <a:lstStyle/>
          <a:p>
            <a:fld id="{A6E96146-6681-4DBF-B085-F659EAF9A4FE}" type="slidenum">
              <a:rPr lang="en-US" smtClean="0"/>
              <a:t>25</a:t>
            </a:fld>
            <a:endParaRPr lang="en-US"/>
          </a:p>
        </p:txBody>
      </p:sp>
    </p:spTree>
    <p:extLst>
      <p:ext uri="{BB962C8B-B14F-4D97-AF65-F5344CB8AC3E}">
        <p14:creationId xmlns:p14="http://schemas.microsoft.com/office/powerpoint/2010/main" val="1669963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already saw this code in module 1. </a:t>
            </a:r>
          </a:p>
          <a:p>
            <a:pPr marL="171450" indent="-171450">
              <a:buFont typeface="Arial" panose="020B0604020202020204" pitchFamily="34" charset="0"/>
              <a:buChar char="•"/>
            </a:pPr>
            <a:r>
              <a:rPr lang="en-US" dirty="0"/>
              <a:t>Here, I demonstrated how to create and compose service objects using the technique called </a:t>
            </a:r>
            <a:r>
              <a:rPr lang="en-US" b="1" dirty="0"/>
              <a:t>Dependency Injection.</a:t>
            </a:r>
          </a:p>
          <a:p>
            <a:pPr marL="171450" indent="-171450">
              <a:buFont typeface="Arial" panose="020B0604020202020204" pitchFamily="34" charset="0"/>
              <a:buChar char="•"/>
            </a:pPr>
            <a:endParaRPr lang="en-US" dirty="0"/>
          </a:p>
          <a:p>
            <a:pPr marL="228600" indent="-228600">
              <a:buAutoNum type="arabicPeriod"/>
            </a:pPr>
            <a:r>
              <a:rPr lang="en-US" dirty="0"/>
              <a:t>Create repository object – in this case a Dfs0TimeSeriesRepository (#)</a:t>
            </a:r>
          </a:p>
          <a:p>
            <a:pPr marL="228600" indent="-228600">
              <a:buAutoNum type="arabicPeriod"/>
            </a:pPr>
            <a:r>
              <a:rPr lang="en-US" dirty="0"/>
              <a:t>Afterwards, you Inject it into a compatible service (#)</a:t>
            </a:r>
          </a:p>
          <a:p>
            <a:pPr marL="228600" indent="-228600">
              <a:buAutoNum type="arabicPeriod"/>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done in the </a:t>
            </a:r>
            <a:r>
              <a:rPr lang="en-US" dirty="0" err="1"/>
              <a:t>Program.cs</a:t>
            </a:r>
            <a:r>
              <a:rPr lang="en-US" dirty="0"/>
              <a:t> file which is the “composition root” of any .NET project.</a:t>
            </a:r>
          </a:p>
          <a:p>
            <a:pPr marL="0" indent="0">
              <a:buNone/>
            </a:pPr>
            <a:endParaRPr lang="en-US" dirty="0"/>
          </a:p>
          <a:p>
            <a:pPr marL="0" indent="0">
              <a:buNone/>
            </a:pPr>
            <a:r>
              <a:rPr lang="en-US" dirty="0"/>
              <a:t>So far, so good…</a:t>
            </a:r>
          </a:p>
          <a:p>
            <a:pPr marL="0" indent="0">
              <a:buNone/>
            </a:pPr>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26</a:t>
            </a:fld>
            <a:endParaRPr lang="en-US"/>
          </a:p>
        </p:txBody>
      </p:sp>
    </p:spTree>
    <p:extLst>
      <p:ext uri="{BB962C8B-B14F-4D97-AF65-F5344CB8AC3E}">
        <p14:creationId xmlns:p14="http://schemas.microsoft.com/office/powerpoint/2010/main" val="698580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However, In the Web API components, an extra concept is introduced:</a:t>
            </a:r>
          </a:p>
          <a:p>
            <a:pPr marL="171450" indent="-171450">
              <a:buFont typeface="Arial" panose="020B0604020202020204" pitchFamily="34" charset="0"/>
              <a:buChar char="•"/>
            </a:pPr>
            <a:r>
              <a:rPr lang="en-US" dirty="0"/>
              <a:t>The so-called </a:t>
            </a:r>
            <a:r>
              <a:rPr lang="en-US" b="1" dirty="0"/>
              <a:t>connections</a:t>
            </a:r>
            <a:r>
              <a:rPr lang="en-US"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think of connections as a </a:t>
            </a:r>
            <a:r>
              <a:rPr lang="en-US" b="1" dirty="0"/>
              <a:t>dictionary </a:t>
            </a:r>
            <a:r>
              <a:rPr lang="en-US" b="0" dirty="0"/>
              <a:t>of services</a:t>
            </a:r>
            <a:r>
              <a:rPr lang="en-US" dirty="0"/>
              <a:t>.</a:t>
            </a:r>
          </a:p>
          <a:p>
            <a:pPr marL="171450" indent="-171450">
              <a:buFont typeface="Arial" panose="020B0604020202020204" pitchFamily="34" charset="0"/>
              <a:buChar char="•"/>
            </a:pPr>
            <a:r>
              <a:rPr lang="en-US" dirty="0"/>
              <a:t>You </a:t>
            </a:r>
            <a:r>
              <a:rPr lang="en-US" b="1" dirty="0"/>
              <a:t>register</a:t>
            </a:r>
            <a:r>
              <a:rPr lang="en-US" dirty="0"/>
              <a:t> the individual services in this dictionary (called the </a:t>
            </a:r>
            <a:r>
              <a:rPr lang="en-US" b="1" dirty="0" err="1"/>
              <a:t>ServiceLocator</a:t>
            </a:r>
            <a:r>
              <a:rPr lang="en-US"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registration key is called the </a:t>
            </a:r>
            <a:r>
              <a:rPr lang="en-US" b="1" i="0" dirty="0" err="1"/>
              <a:t>connectionID</a:t>
            </a:r>
            <a:r>
              <a:rPr lang="en-US" dirty="0"/>
              <a:t>. </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27</a:t>
            </a:fld>
            <a:endParaRPr lang="en-US"/>
          </a:p>
        </p:txBody>
      </p:sp>
    </p:spTree>
    <p:extLst>
      <p:ext uri="{BB962C8B-B14F-4D97-AF65-F5344CB8AC3E}">
        <p14:creationId xmlns:p14="http://schemas.microsoft.com/office/powerpoint/2010/main" val="41246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effectLst/>
                <a:latin typeface="Roboto" panose="02000000000000000000" pitchFamily="2" charset="0"/>
              </a:rPr>
              <a:t>As shown here, these connection IDs are used directly in the </a:t>
            </a:r>
            <a:r>
              <a:rPr lang="en-US" b="1" i="0" dirty="0">
                <a:effectLst/>
                <a:latin typeface="Roboto" panose="02000000000000000000" pitchFamily="2" charset="0"/>
              </a:rPr>
              <a:t>URLs</a:t>
            </a:r>
            <a:r>
              <a:rPr lang="en-US" b="0" i="0" dirty="0">
                <a:effectLst/>
                <a:latin typeface="Roboto" panose="02000000000000000000" pitchFamily="2" charset="0"/>
              </a:rPr>
              <a:t> of the </a:t>
            </a:r>
            <a:r>
              <a:rPr lang="en-US" b="1" i="0" dirty="0">
                <a:effectLst/>
                <a:latin typeface="Roboto" panose="02000000000000000000" pitchFamily="2" charset="0"/>
              </a:rPr>
              <a:t>REST API</a:t>
            </a:r>
            <a:r>
              <a:rPr lang="en-US" b="0" i="0" dirty="0">
                <a:effectLst/>
                <a:latin typeface="Roboto" panose="02000000000000000000" pitchFamily="2" charset="0"/>
              </a:rPr>
              <a:t> exposed by the DS Web API components. (#)</a:t>
            </a:r>
          </a:p>
          <a:p>
            <a:pPr marL="171450" indent="-171450">
              <a:buFont typeface="Arial" panose="020B0604020202020204" pitchFamily="34" charset="0"/>
              <a:buChar char="•"/>
            </a:pPr>
            <a:r>
              <a:rPr lang="en-US" b="0" i="0" dirty="0">
                <a:effectLst/>
                <a:latin typeface="Roboto" panose="02000000000000000000" pitchFamily="2" charset="0"/>
              </a:rPr>
              <a:t>For example, the request shown here means something like: “Give me a list of time series from the connection with the given connection ID”</a:t>
            </a:r>
            <a:endParaRPr lang="en-US" dirty="0"/>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This way you can register e.g. multiple </a:t>
            </a:r>
            <a:r>
              <a:rPr lang="en-US" b="1" dirty="0" err="1"/>
              <a:t>TimeSeries</a:t>
            </a:r>
            <a:r>
              <a:rPr lang="en-US" b="1" dirty="0"/>
              <a:t>-services</a:t>
            </a:r>
            <a:r>
              <a:rPr lang="en-US" b="0" i="0" dirty="0">
                <a:effectLst/>
                <a:latin typeface="Roboto" panose="02000000000000000000" pitchFamily="2" charset="0"/>
              </a:rPr>
              <a:t> – each using different storage repositories – as connections.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And then, a</a:t>
            </a:r>
            <a:r>
              <a:rPr lang="en-US" dirty="0"/>
              <a:t>t runtime – when making requests to the Web API -  you can decide which connection to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 For example, h</a:t>
            </a:r>
            <a:r>
              <a:rPr lang="en-US" dirty="0"/>
              <a:t>ere you can switch between a </a:t>
            </a:r>
            <a:r>
              <a:rPr lang="en-US" b="1" dirty="0"/>
              <a:t>dfs0</a:t>
            </a:r>
            <a:r>
              <a:rPr lang="en-US" dirty="0"/>
              <a:t>-connection to a collection of dfs0-files.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 </a:t>
            </a:r>
            <a:r>
              <a:rPr lang="en-US" b="1" dirty="0" err="1"/>
              <a:t>mikecloud</a:t>
            </a:r>
            <a:r>
              <a:rPr lang="en-US" dirty="0"/>
              <a:t>-connection to time series storage in MIKE Cloud.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28</a:t>
            </a:fld>
            <a:endParaRPr lang="en-US"/>
          </a:p>
        </p:txBody>
      </p:sp>
    </p:spTree>
    <p:extLst>
      <p:ext uri="{BB962C8B-B14F-4D97-AF65-F5344CB8AC3E}">
        <p14:creationId xmlns:p14="http://schemas.microsoft.com/office/powerpoint/2010/main" val="335777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does this look in code?</a:t>
            </a:r>
          </a:p>
          <a:p>
            <a:pPr marL="171450" indent="-171450">
              <a:buFont typeface="Arial" panose="020B0604020202020204" pitchFamily="34" charset="0"/>
              <a:buChar char="•"/>
            </a:pPr>
            <a:r>
              <a:rPr lang="en-US" dirty="0"/>
              <a:t>(#) Registration of connections for a Web API is done using the </a:t>
            </a:r>
            <a:r>
              <a:rPr lang="en-US" b="1" dirty="0"/>
              <a:t>Register()</a:t>
            </a:r>
            <a:r>
              <a:rPr lang="en-US" dirty="0"/>
              <a:t> method on the static </a:t>
            </a:r>
            <a:r>
              <a:rPr lang="en-US" b="1" dirty="0" err="1"/>
              <a:t>ServiceLocator</a:t>
            </a:r>
            <a:r>
              <a:rPr lang="en-US" dirty="0"/>
              <a:t> class.</a:t>
            </a:r>
          </a:p>
          <a:p>
            <a:pPr marL="171450" indent="-171450">
              <a:buFont typeface="Arial" panose="020B0604020202020204" pitchFamily="34" charset="0"/>
              <a:buChar char="•"/>
            </a:pPr>
            <a:r>
              <a:rPr lang="en-US" dirty="0"/>
              <a:t>Here you can see, how you can register the </a:t>
            </a:r>
            <a:r>
              <a:rPr lang="en-US" dirty="0" err="1"/>
              <a:t>TimeSeriesService</a:t>
            </a:r>
            <a:r>
              <a:rPr lang="en-US" dirty="0"/>
              <a:t> that we created previously as a connection with id “dfs0”</a:t>
            </a:r>
          </a:p>
        </p:txBody>
      </p:sp>
      <p:sp>
        <p:nvSpPr>
          <p:cNvPr id="4" name="Slide Number Placeholder 3"/>
          <p:cNvSpPr>
            <a:spLocks noGrp="1"/>
          </p:cNvSpPr>
          <p:nvPr>
            <p:ph type="sldNum" sz="quarter" idx="5"/>
          </p:nvPr>
        </p:nvSpPr>
        <p:spPr/>
        <p:txBody>
          <a:bodyPr/>
          <a:lstStyle/>
          <a:p>
            <a:fld id="{A6E96146-6681-4DBF-B085-F659EAF9A4FE}" type="slidenum">
              <a:rPr lang="en-US" smtClean="0"/>
              <a:t>29</a:t>
            </a:fld>
            <a:endParaRPr lang="en-US"/>
          </a:p>
        </p:txBody>
      </p:sp>
    </p:spTree>
    <p:extLst>
      <p:ext uri="{BB962C8B-B14F-4D97-AF65-F5344CB8AC3E}">
        <p14:creationId xmlns:p14="http://schemas.microsoft.com/office/powerpoint/2010/main" val="2461776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Connections are used in </a:t>
            </a:r>
            <a:r>
              <a:rPr lang="en-US" b="1" dirty="0"/>
              <a:t>controller</a:t>
            </a:r>
            <a:r>
              <a:rPr lang="en-US" dirty="0"/>
              <a:t> classes in the Web API components</a:t>
            </a:r>
          </a:p>
          <a:p>
            <a:pPr marL="171450" indent="-171450">
              <a:buFont typeface="Arial" panose="020B0604020202020204" pitchFamily="34" charset="0"/>
              <a:buChar char="•"/>
            </a:pPr>
            <a:r>
              <a:rPr lang="en-US" dirty="0"/>
              <a:t>Controllers are the classes in the ASP.NET web framework handling the incoming HTTP-requests</a:t>
            </a:r>
          </a:p>
          <a:p>
            <a:pPr marL="171450" indent="-171450">
              <a:buFont typeface="Arial" panose="020B0604020202020204" pitchFamily="34" charset="0"/>
              <a:buChar char="•"/>
            </a:pPr>
            <a:r>
              <a:rPr lang="en-US" dirty="0"/>
              <a:t>So, this is where we define our Web API </a:t>
            </a:r>
            <a:r>
              <a:rPr lang="en-US" b="1" dirty="0"/>
              <a:t>endpoints</a:t>
            </a:r>
            <a:r>
              <a:rPr lang="en-US" dirty="0"/>
              <a:t> (the URLs)</a:t>
            </a:r>
          </a:p>
          <a:p>
            <a:pPr marL="171450" indent="-171450">
              <a:buFont typeface="Arial" panose="020B0604020202020204" pitchFamily="34" charset="0"/>
              <a:buChar char="•"/>
            </a:pPr>
            <a:r>
              <a:rPr lang="en-US" dirty="0"/>
              <a:t>(#) Here you can see the declaration of an endpoint for </a:t>
            </a:r>
            <a:r>
              <a:rPr lang="en-US" b="1" dirty="0"/>
              <a:t>deleting</a:t>
            </a:r>
            <a:r>
              <a:rPr lang="en-US" dirty="0"/>
              <a:t> a timeseries with the given </a:t>
            </a:r>
            <a:r>
              <a:rPr lang="en-US" b="1" dirty="0"/>
              <a:t>ID</a:t>
            </a:r>
            <a:r>
              <a:rPr lang="en-US" dirty="0"/>
              <a:t> in the connection with the given </a:t>
            </a:r>
            <a:r>
              <a:rPr lang="en-US" b="1" dirty="0"/>
              <a:t>connection-ID</a:t>
            </a:r>
            <a:r>
              <a:rPr lang="en-US" b="0" dirty="0"/>
              <a:t>.</a:t>
            </a:r>
          </a:p>
          <a:p>
            <a:pPr marL="171450" indent="-171450">
              <a:buFont typeface="Arial" panose="020B0604020202020204" pitchFamily="34" charset="0"/>
              <a:buChar char="•"/>
            </a:pPr>
            <a:r>
              <a:rPr lang="en-US" dirty="0"/>
              <a:t>(#) and here you can see how the service locator is used in a controller action - to retrieve a connection with a particular connection ID at runtime.</a:t>
            </a:r>
          </a:p>
          <a:p>
            <a:pPr marL="171450" indent="-171450">
              <a:buFont typeface="Arial" panose="020B0604020202020204" pitchFamily="34" charset="0"/>
              <a:buChar char="•"/>
            </a:pPr>
            <a:r>
              <a:rPr lang="en-US" dirty="0"/>
              <a:t>This is code from the </a:t>
            </a:r>
            <a:r>
              <a:rPr lang="en-US" b="1" dirty="0" err="1"/>
              <a:t>TimeSeriesController</a:t>
            </a:r>
            <a:r>
              <a:rPr lang="en-US" dirty="0"/>
              <a:t> in the </a:t>
            </a:r>
            <a:r>
              <a:rPr lang="en-US" b="1" dirty="0" err="1"/>
              <a:t>TimeSeries</a:t>
            </a:r>
            <a:r>
              <a:rPr lang="en-US" b="1" dirty="0"/>
              <a:t> </a:t>
            </a:r>
            <a:r>
              <a:rPr lang="en-US" b="0" dirty="0" err="1"/>
              <a:t>WebAPI</a:t>
            </a:r>
            <a:r>
              <a:rPr lang="en-US" b="1" dirty="0"/>
              <a:t>-</a:t>
            </a:r>
            <a:r>
              <a:rPr lang="en-US" dirty="0"/>
              <a:t>component that you get </a:t>
            </a:r>
            <a:r>
              <a:rPr lang="en-US" b="1" dirty="0"/>
              <a:t>out-of-the-box</a:t>
            </a:r>
            <a:r>
              <a:rPr lang="en-US" dirty="0"/>
              <a:t>.</a:t>
            </a:r>
          </a:p>
          <a:p>
            <a:pPr marL="171450" indent="-171450">
              <a:buFont typeface="Arial" panose="020B0604020202020204" pitchFamily="34" charset="0"/>
              <a:buChar char="•"/>
            </a:pPr>
            <a:r>
              <a:rPr lang="en-US" dirty="0"/>
              <a:t>So, this is code that you, under normal circumstances, </a:t>
            </a:r>
            <a:r>
              <a:rPr lang="en-US" b="1" dirty="0"/>
              <a:t>do not</a:t>
            </a:r>
            <a:r>
              <a:rPr lang="en-US" dirty="0"/>
              <a:t> need to write yourself as an application developer.</a:t>
            </a:r>
          </a:p>
          <a:p>
            <a:pPr marL="171450" indent="-171450">
              <a:buFont typeface="Arial" panose="020B0604020202020204" pitchFamily="34" charset="0"/>
              <a:buChar char="•"/>
            </a:pPr>
            <a:r>
              <a:rPr lang="en-US" dirty="0"/>
              <a:t>That is, unless you’ll write your </a:t>
            </a:r>
            <a:r>
              <a:rPr lang="en-US" b="1" dirty="0"/>
              <a:t>own,</a:t>
            </a:r>
            <a:r>
              <a:rPr lang="en-US" dirty="0"/>
              <a:t> </a:t>
            </a:r>
            <a:r>
              <a:rPr lang="en-US" b="1" dirty="0"/>
              <a:t>custom</a:t>
            </a:r>
            <a:r>
              <a:rPr lang="en-US" dirty="0"/>
              <a:t> controllers that </a:t>
            </a:r>
            <a:r>
              <a:rPr lang="en-US" b="1" dirty="0"/>
              <a:t>use connections</a:t>
            </a:r>
            <a:r>
              <a:rPr lang="en-US" dirty="0"/>
              <a:t> – which is of course doable.</a:t>
            </a:r>
          </a:p>
          <a:p>
            <a:pPr marL="171450" indent="-171450">
              <a:buFont typeface="Arial" panose="020B0604020202020204" pitchFamily="34" charset="0"/>
              <a:buChar char="•"/>
            </a:pPr>
            <a:r>
              <a:rPr lang="en-US" dirty="0"/>
              <a:t>But at least this </a:t>
            </a:r>
            <a:r>
              <a:rPr lang="en-US" b="1" dirty="0"/>
              <a:t>demonstrates</a:t>
            </a:r>
            <a:r>
              <a:rPr lang="en-US" dirty="0"/>
              <a:t> how the </a:t>
            </a:r>
            <a:r>
              <a:rPr lang="en-US" b="1" dirty="0" err="1"/>
              <a:t>ServiceLocator</a:t>
            </a:r>
            <a:r>
              <a:rPr lang="en-US" dirty="0"/>
              <a:t> is used at </a:t>
            </a:r>
            <a:r>
              <a:rPr lang="en-US" b="1" dirty="0"/>
              <a:t>runtime</a:t>
            </a:r>
          </a:p>
          <a:p>
            <a:endParaRPr lang="en-US" dirty="0"/>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30</a:t>
            </a:fld>
            <a:endParaRPr lang="en-US"/>
          </a:p>
        </p:txBody>
      </p:sp>
    </p:spTree>
    <p:extLst>
      <p:ext uri="{BB962C8B-B14F-4D97-AF65-F5344CB8AC3E}">
        <p14:creationId xmlns:p14="http://schemas.microsoft.com/office/powerpoint/2010/main" val="2070076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 all types of services need to be registered as connections. Some services – let’s call them system services – are registered using the </a:t>
            </a:r>
            <a:r>
              <a:rPr lang="en-US" b="1" dirty="0"/>
              <a:t>standard ASP.NET Dependency Injection mechanism</a:t>
            </a:r>
            <a:r>
              <a:rPr lang="en-US" dirty="0"/>
              <a:t>.</a:t>
            </a:r>
          </a:p>
          <a:p>
            <a:pPr marL="171450" indent="-171450">
              <a:buFont typeface="Arial" panose="020B0604020202020204" pitchFamily="34" charset="0"/>
              <a:buChar char="•"/>
            </a:pPr>
            <a:r>
              <a:rPr lang="en-US" dirty="0"/>
              <a:t>It is typically services for cross-cutting concerns such as security and logging.</a:t>
            </a:r>
          </a:p>
          <a:p>
            <a:pPr marL="171450" indent="-171450">
              <a:buFont typeface="Arial" panose="020B0604020202020204" pitchFamily="34" charset="0"/>
              <a:buChar char="•"/>
            </a:pPr>
            <a:r>
              <a:rPr lang="en-US" dirty="0"/>
              <a:t>(#) Here is an example of registration of a </a:t>
            </a:r>
            <a:r>
              <a:rPr lang="en-US" b="1" dirty="0"/>
              <a:t>user account repository</a:t>
            </a:r>
            <a:r>
              <a:rPr lang="en-US" dirty="0"/>
              <a:t>, which is required in the </a:t>
            </a:r>
            <a:r>
              <a:rPr lang="en-US" b="1" dirty="0" err="1"/>
              <a:t>AccountController</a:t>
            </a:r>
            <a:r>
              <a:rPr lang="en-US" dirty="0"/>
              <a:t> in the Authorization Server.</a:t>
            </a:r>
          </a:p>
          <a:p>
            <a:pPr marL="171450" indent="-171450">
              <a:buFont typeface="Arial" panose="020B0604020202020204" pitchFamily="34" charset="0"/>
              <a:buChar char="•"/>
            </a:pPr>
            <a:r>
              <a:rPr lang="en-US" dirty="0"/>
              <a:t>(#) and a logger used in various controllers.</a:t>
            </a:r>
          </a:p>
          <a:p>
            <a:pPr marL="171450" indent="-171450">
              <a:buFont typeface="Arial" panose="020B0604020202020204" pitchFamily="34" charset="0"/>
              <a:buChar char="•"/>
            </a:pPr>
            <a:r>
              <a:rPr lang="en-US" dirty="0"/>
              <a:t>This registration is done in the so-called </a:t>
            </a:r>
            <a:r>
              <a:rPr lang="en-US" b="1" dirty="0"/>
              <a:t>service collection </a:t>
            </a:r>
            <a:r>
              <a:rPr lang="en-US" dirty="0"/>
              <a:t>of the </a:t>
            </a:r>
            <a:r>
              <a:rPr lang="en-US" b="1" dirty="0" err="1"/>
              <a:t>WebApplicationBuilder</a:t>
            </a:r>
            <a:r>
              <a:rPr lang="en-US" dirty="0"/>
              <a:t> object (the </a:t>
            </a:r>
            <a:r>
              <a:rPr lang="en-US" b="1" dirty="0"/>
              <a:t>builder</a:t>
            </a:r>
            <a:r>
              <a:rPr lang="en-US" dirty="0"/>
              <a:t> variable).</a:t>
            </a:r>
          </a:p>
          <a:p>
            <a:pPr marL="171450" indent="-171450">
              <a:buFont typeface="Arial" panose="020B0604020202020204" pitchFamily="34" charset="0"/>
              <a:buChar char="•"/>
            </a:pPr>
            <a:r>
              <a:rPr lang="en-US" dirty="0"/>
              <a:t>This also takes place in the </a:t>
            </a:r>
            <a:r>
              <a:rPr lang="en-US" dirty="0" err="1"/>
              <a:t>Program.cs</a:t>
            </a:r>
            <a:endParaRPr lang="en-US" dirty="0"/>
          </a:p>
          <a:p>
            <a:pPr marL="171450" indent="-171450">
              <a:buFont typeface="Arial" panose="020B0604020202020204" pitchFamily="34" charset="0"/>
              <a:buChar char="•"/>
            </a:pPr>
            <a:r>
              <a:rPr lang="en-US" dirty="0"/>
              <a:t>So, this is standard way to register services in ASP.NET</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31</a:t>
            </a:fld>
            <a:endParaRPr lang="en-US"/>
          </a:p>
        </p:txBody>
      </p:sp>
    </p:spTree>
    <p:extLst>
      <p:ext uri="{BB962C8B-B14F-4D97-AF65-F5344CB8AC3E}">
        <p14:creationId xmlns:p14="http://schemas.microsoft.com/office/powerpoint/2010/main" val="3730401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effectLst/>
                <a:latin typeface="Roboto" panose="02000000000000000000" pitchFamily="2" charset="0"/>
              </a:rPr>
              <a:t>There is a small and convenient tool available for composing configuration strings – for example </a:t>
            </a:r>
            <a:r>
              <a:rPr lang="en-US" b="1" i="0" dirty="0">
                <a:effectLst/>
                <a:latin typeface="Roboto" panose="02000000000000000000" pitchFamily="2" charset="0"/>
              </a:rPr>
              <a:t>connection</a:t>
            </a:r>
            <a:r>
              <a:rPr lang="en-US" b="0" i="0" dirty="0">
                <a:effectLst/>
                <a:latin typeface="Roboto" panose="02000000000000000000" pitchFamily="2" charset="0"/>
              </a:rPr>
              <a:t> strings</a:t>
            </a:r>
          </a:p>
          <a:p>
            <a:pPr marL="171450" indent="-171450" algn="l">
              <a:buFont typeface="Arial" panose="020B0604020202020204" pitchFamily="34" charset="0"/>
              <a:buChar char="•"/>
            </a:pPr>
            <a:r>
              <a:rPr lang="en-US" b="0" i="0" dirty="0">
                <a:effectLst/>
                <a:latin typeface="Roboto" panose="02000000000000000000" pitchFamily="2" charset="0"/>
              </a:rPr>
              <a:t>In C# there is a well-known feature called </a:t>
            </a:r>
            <a:r>
              <a:rPr lang="en-US" b="1" i="0" dirty="0">
                <a:effectLst/>
                <a:latin typeface="Roboto" panose="02000000000000000000" pitchFamily="2" charset="0"/>
              </a:rPr>
              <a:t>string interpolation </a:t>
            </a:r>
            <a:r>
              <a:rPr lang="en-US" b="0" i="0" dirty="0">
                <a:effectLst/>
                <a:latin typeface="Roboto" panose="02000000000000000000" pitchFamily="2" charset="0"/>
              </a:rPr>
              <a:t>for composing strings at run-time.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This is an </a:t>
            </a:r>
            <a:r>
              <a:rPr lang="en-US" b="1" i="0" dirty="0">
                <a:effectLst/>
                <a:latin typeface="Roboto" panose="02000000000000000000" pitchFamily="2" charset="0"/>
              </a:rPr>
              <a:t>alternative</a:t>
            </a:r>
            <a:r>
              <a:rPr lang="en-US" b="0" i="0" dirty="0">
                <a:effectLst/>
                <a:latin typeface="Roboto" panose="02000000000000000000" pitchFamily="2" charset="0"/>
              </a:rPr>
              <a:t> to using string interpolation– a bit more explicit, though.</a:t>
            </a:r>
          </a:p>
          <a:p>
            <a:pPr marL="171450" indent="-171450" algn="l">
              <a:buFont typeface="Arial" panose="020B0604020202020204" pitchFamily="34" charset="0"/>
              <a:buChar char="•"/>
            </a:pPr>
            <a:r>
              <a:rPr lang="en-US" b="0" i="0" dirty="0">
                <a:effectLst/>
                <a:latin typeface="Roboto" panose="02000000000000000000" pitchFamily="2" charset="0"/>
              </a:rPr>
              <a:t>I called it </a:t>
            </a:r>
            <a:r>
              <a:rPr lang="en-US" b="1" i="0" dirty="0">
                <a:effectLst/>
                <a:latin typeface="Roboto" panose="02000000000000000000" pitchFamily="2" charset="0"/>
              </a:rPr>
              <a:t>Placeholders</a:t>
            </a:r>
            <a:r>
              <a:rPr lang="en-US" b="0" i="0" dirty="0">
                <a:effectLst/>
                <a:latin typeface="Roboto" panose="02000000000000000000" pitchFamily="2" charset="0"/>
              </a:rPr>
              <a:t> (in lack of better name..)</a:t>
            </a:r>
          </a:p>
          <a:p>
            <a:pPr marL="171450" indent="-171450" algn="l">
              <a:buFont typeface="Arial" panose="020B0604020202020204" pitchFamily="34" charset="0"/>
              <a:buChar char="•"/>
            </a:pPr>
            <a:r>
              <a:rPr lang="en-US" b="0" i="0" dirty="0">
                <a:effectLst/>
                <a:latin typeface="Roboto" panose="02000000000000000000" pitchFamily="2" charset="0"/>
              </a:rPr>
              <a:t>There are 2 types of configuration string placeholders, you can use when configuring your application.</a:t>
            </a:r>
          </a:p>
          <a:p>
            <a:pPr algn="l"/>
            <a:endParaRPr lang="en-US" b="0" i="0" dirty="0">
              <a:effectLst/>
              <a:latin typeface="Roboto" panose="02000000000000000000" pitchFamily="2" charset="0"/>
            </a:endParaRPr>
          </a:p>
          <a:p>
            <a:pPr marL="0" indent="0" algn="l">
              <a:buFont typeface="+mj-lt"/>
              <a:buNone/>
            </a:pPr>
            <a:r>
              <a:rPr lang="en-US" b="0" i="0" dirty="0">
                <a:effectLst/>
                <a:latin typeface="Roboto" panose="02000000000000000000" pitchFamily="2" charset="0"/>
              </a:rPr>
              <a:t>By convention, data files in a web project are often placed in the ASP.NET </a:t>
            </a:r>
            <a:r>
              <a:rPr lang="en-US" b="1" i="0" dirty="0" err="1">
                <a:effectLst/>
                <a:latin typeface="Roboto" panose="02000000000000000000" pitchFamily="2" charset="0"/>
              </a:rPr>
              <a:t>App_Data</a:t>
            </a:r>
            <a:r>
              <a:rPr lang="en-US" b="1" i="0" dirty="0">
                <a:effectLst/>
                <a:latin typeface="Roboto" panose="02000000000000000000" pitchFamily="2" charset="0"/>
              </a:rPr>
              <a:t> </a:t>
            </a:r>
            <a:r>
              <a:rPr lang="en-US" b="0" i="0" dirty="0">
                <a:effectLst/>
                <a:latin typeface="Roboto" panose="02000000000000000000" pitchFamily="2" charset="0"/>
              </a:rPr>
              <a:t>folder (or sub folders to this). </a:t>
            </a:r>
          </a:p>
          <a:p>
            <a:pPr marL="685800" lvl="1" indent="-228600" algn="l">
              <a:buFont typeface="Arial" panose="020B0604020202020204" pitchFamily="34" charset="0"/>
              <a:buChar char="•"/>
            </a:pPr>
            <a:r>
              <a:rPr lang="en-US" b="0" i="0" dirty="0">
                <a:effectLst/>
                <a:latin typeface="Roboto" panose="02000000000000000000" pitchFamily="2" charset="0"/>
              </a:rPr>
              <a:t>In this case, instead of giving the full path to the </a:t>
            </a:r>
            <a:r>
              <a:rPr lang="en-US" b="0" i="0" dirty="0" err="1">
                <a:effectLst/>
                <a:latin typeface="Roboto" panose="02000000000000000000" pitchFamily="2" charset="0"/>
              </a:rPr>
              <a:t>App_Data</a:t>
            </a:r>
            <a:r>
              <a:rPr lang="en-US" b="0" i="0" dirty="0">
                <a:effectLst/>
                <a:latin typeface="Roboto" panose="02000000000000000000" pitchFamily="2" charset="0"/>
              </a:rPr>
              <a:t> folder when defining the connection string, then the </a:t>
            </a:r>
            <a:r>
              <a:rPr lang="en-US" b="1" i="0" dirty="0">
                <a:effectLst/>
                <a:latin typeface="Roboto" panose="02000000000000000000" pitchFamily="2" charset="0"/>
              </a:rPr>
              <a:t>[</a:t>
            </a:r>
            <a:r>
              <a:rPr lang="en-US" b="1" i="0" dirty="0" err="1">
                <a:effectLst/>
                <a:latin typeface="Roboto" panose="02000000000000000000" pitchFamily="2" charset="0"/>
              </a:rPr>
              <a:t>AppData</a:t>
            </a:r>
            <a:r>
              <a:rPr lang="en-US" b="1" i="0" dirty="0">
                <a:effectLst/>
                <a:latin typeface="Roboto" panose="02000000000000000000" pitchFamily="2" charset="0"/>
              </a:rPr>
              <a:t>]</a:t>
            </a:r>
            <a:r>
              <a:rPr lang="en-US" b="0" i="0" dirty="0">
                <a:effectLst/>
                <a:latin typeface="Roboto" panose="02000000000000000000" pitchFamily="2" charset="0"/>
              </a:rPr>
              <a:t>-placeholder can be used.</a:t>
            </a:r>
          </a:p>
          <a:p>
            <a:pPr marL="685800" lvl="1" indent="-228600" algn="l">
              <a:buFont typeface="Arial" panose="020B0604020202020204" pitchFamily="34" charset="0"/>
              <a:buChar char="•"/>
            </a:pPr>
            <a:r>
              <a:rPr lang="en-US" b="0" i="0" dirty="0">
                <a:effectLst/>
                <a:latin typeface="Roboto" panose="02000000000000000000" pitchFamily="2" charset="0"/>
              </a:rPr>
              <a:t>(#) The [</a:t>
            </a:r>
            <a:r>
              <a:rPr lang="en-US" b="0" i="0" dirty="0" err="1">
                <a:effectLst/>
                <a:latin typeface="Roboto" panose="02000000000000000000" pitchFamily="2" charset="0"/>
              </a:rPr>
              <a:t>AppData</a:t>
            </a:r>
            <a:r>
              <a:rPr lang="en-US" b="0" i="0" dirty="0">
                <a:effectLst/>
                <a:latin typeface="Roboto" panose="02000000000000000000" pitchFamily="2" charset="0"/>
              </a:rPr>
              <a:t>]-placeholder will be resolved to the </a:t>
            </a:r>
            <a:r>
              <a:rPr lang="en-US" b="1" i="0" dirty="0">
                <a:effectLst/>
                <a:latin typeface="Roboto" panose="02000000000000000000" pitchFamily="2" charset="0"/>
              </a:rPr>
              <a:t>full folder path </a:t>
            </a:r>
            <a:r>
              <a:rPr lang="en-US" b="0" i="0" dirty="0">
                <a:effectLst/>
                <a:latin typeface="Roboto" panose="02000000000000000000" pitchFamily="2" charset="0"/>
              </a:rPr>
              <a:t>at runtime.</a:t>
            </a:r>
          </a:p>
          <a:p>
            <a:pPr marL="685800" lvl="1" indent="-228600" algn="l">
              <a:buFont typeface="Arial" panose="020B0604020202020204" pitchFamily="34" charset="0"/>
              <a:buChar char="•"/>
            </a:pPr>
            <a:r>
              <a:rPr lang="en-US" b="0" i="0" dirty="0">
                <a:effectLst/>
                <a:latin typeface="Roboto" panose="02000000000000000000" pitchFamily="2" charset="0"/>
              </a:rPr>
              <a:t>This is an example of a connection string to a </a:t>
            </a:r>
            <a:r>
              <a:rPr lang="en-US" b="1" i="0" dirty="0">
                <a:effectLst/>
                <a:latin typeface="Roboto" panose="02000000000000000000" pitchFamily="2" charset="0"/>
              </a:rPr>
              <a:t>workflow-definitions</a:t>
            </a:r>
            <a:r>
              <a:rPr lang="en-US" b="0" i="0" dirty="0">
                <a:effectLst/>
                <a:latin typeface="Roboto" panose="02000000000000000000" pitchFamily="2" charset="0"/>
              </a:rPr>
              <a:t> file in the </a:t>
            </a:r>
            <a:r>
              <a:rPr lang="en-US" b="0" i="0" dirty="0" err="1">
                <a:effectLst/>
                <a:latin typeface="Roboto" panose="02000000000000000000" pitchFamily="2" charset="0"/>
              </a:rPr>
              <a:t>App_Data</a:t>
            </a:r>
            <a:r>
              <a:rPr lang="en-US" b="0" i="0" dirty="0">
                <a:effectLst/>
                <a:latin typeface="Roboto" panose="02000000000000000000" pitchFamily="2" charset="0"/>
              </a:rPr>
              <a:t> folder.</a:t>
            </a:r>
          </a:p>
          <a:p>
            <a:pPr marL="457200" lvl="1" indent="0" algn="l">
              <a:buFont typeface="Arial" panose="020B0604020202020204" pitchFamily="34" charset="0"/>
              <a:buNone/>
            </a:pPr>
            <a:endParaRPr lang="en-US" b="0" i="0" dirty="0">
              <a:effectLst/>
              <a:latin typeface="Roboto" panose="02000000000000000000" pitchFamily="2" charset="0"/>
            </a:endParaRPr>
          </a:p>
          <a:p>
            <a:pPr marL="0" indent="0" algn="l">
              <a:buFont typeface="+mj-lt"/>
              <a:buNone/>
            </a:pPr>
            <a:r>
              <a:rPr lang="en-US" b="0" i="0" dirty="0">
                <a:effectLst/>
                <a:latin typeface="Roboto" panose="02000000000000000000" pitchFamily="2" charset="0"/>
              </a:rPr>
              <a:t>The other type of placeholder is for looking up the value of an </a:t>
            </a:r>
            <a:r>
              <a:rPr lang="en-US" b="1" i="0" dirty="0">
                <a:effectLst/>
                <a:latin typeface="Roboto" panose="02000000000000000000" pitchFamily="2" charset="0"/>
              </a:rPr>
              <a:t>environment variable </a:t>
            </a:r>
            <a:r>
              <a:rPr lang="en-US" b="0" i="0" dirty="0">
                <a:effectLst/>
                <a:latin typeface="Roboto" panose="02000000000000000000" pitchFamily="2" charset="0"/>
              </a:rPr>
              <a:t>at runtime.</a:t>
            </a:r>
          </a:p>
          <a:p>
            <a:pPr marL="685800" lvl="1" indent="-228600" algn="l">
              <a:buFont typeface="Arial" panose="020B0604020202020204" pitchFamily="34" charset="0"/>
              <a:buChar char="•"/>
            </a:pPr>
            <a:r>
              <a:rPr lang="en-US" b="0" i="0" dirty="0">
                <a:effectLst/>
                <a:latin typeface="Roboto" panose="02000000000000000000" pitchFamily="2" charset="0"/>
              </a:rPr>
              <a:t>An example is shown here. (#) </a:t>
            </a:r>
          </a:p>
          <a:p>
            <a:pPr marL="685800" lvl="1" indent="-228600" algn="l">
              <a:buFont typeface="Arial" panose="020B0604020202020204" pitchFamily="34" charset="0"/>
              <a:buChar char="•"/>
            </a:pPr>
            <a:r>
              <a:rPr lang="en-US" b="0" i="0" dirty="0">
                <a:effectLst/>
                <a:latin typeface="Roboto" panose="02000000000000000000" pitchFamily="2" charset="0"/>
              </a:rPr>
              <a:t>This placeholder will be replaced by the actual value of the Postgres-</a:t>
            </a:r>
            <a:r>
              <a:rPr lang="en-US" b="0" i="0" dirty="0" err="1">
                <a:effectLst/>
                <a:latin typeface="Roboto" panose="02000000000000000000" pitchFamily="2" charset="0"/>
              </a:rPr>
              <a:t>ConnectionString</a:t>
            </a:r>
            <a:r>
              <a:rPr lang="en-US" b="0" i="0" dirty="0">
                <a:effectLst/>
                <a:latin typeface="Roboto" panose="02000000000000000000" pitchFamily="2" charset="0"/>
              </a:rPr>
              <a:t> environment variable at runtime.</a:t>
            </a:r>
          </a:p>
          <a:p>
            <a:pPr marL="685800" lvl="1" indent="-228600" algn="l">
              <a:buFont typeface="Arial" panose="020B0604020202020204" pitchFamily="34" charset="0"/>
              <a:buChar char="•"/>
            </a:pPr>
            <a:r>
              <a:rPr lang="en-US" b="0" i="0" dirty="0">
                <a:effectLst/>
                <a:latin typeface="Roboto" panose="02000000000000000000" pitchFamily="2" charset="0"/>
              </a:rPr>
              <a:t>Security aspect</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 To trigger the actual runtime conversion, you must call the </a:t>
            </a:r>
            <a:r>
              <a:rPr lang="en-US" b="1" i="0" dirty="0">
                <a:effectLst/>
                <a:latin typeface="Roboto" panose="02000000000000000000" pitchFamily="2" charset="0"/>
              </a:rPr>
              <a:t>Resolve()</a:t>
            </a:r>
            <a:r>
              <a:rPr lang="en-US" b="0" i="0" dirty="0">
                <a:effectLst/>
                <a:latin typeface="Roboto" panose="02000000000000000000" pitchFamily="2" charset="0"/>
              </a:rPr>
              <a:t> extension method.</a:t>
            </a:r>
          </a:p>
          <a:p>
            <a:pPr algn="l"/>
            <a:endParaRPr lang="en-US" b="0" i="0" dirty="0">
              <a:effectLst/>
              <a:latin typeface="Roboto" panose="02000000000000000000" pitchFamily="2"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32</a:t>
            </a:fld>
            <a:endParaRPr lang="en-US"/>
          </a:p>
        </p:txBody>
      </p:sp>
    </p:spTree>
    <p:extLst>
      <p:ext uri="{BB962C8B-B14F-4D97-AF65-F5344CB8AC3E}">
        <p14:creationId xmlns:p14="http://schemas.microsoft.com/office/powerpoint/2010/main" val="467576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on the agenda, something about security aspects</a:t>
            </a:r>
          </a:p>
        </p:txBody>
      </p:sp>
      <p:sp>
        <p:nvSpPr>
          <p:cNvPr id="4" name="Slide Number Placeholder 3"/>
          <p:cNvSpPr>
            <a:spLocks noGrp="1"/>
          </p:cNvSpPr>
          <p:nvPr>
            <p:ph type="sldNum" sz="quarter" idx="5"/>
          </p:nvPr>
        </p:nvSpPr>
        <p:spPr/>
        <p:txBody>
          <a:bodyPr/>
          <a:lstStyle/>
          <a:p>
            <a:fld id="{A6E96146-6681-4DBF-B085-F659EAF9A4FE}" type="slidenum">
              <a:rPr lang="en-US" smtClean="0"/>
              <a:t>33</a:t>
            </a:fld>
            <a:endParaRPr lang="en-US"/>
          </a:p>
        </p:txBody>
      </p:sp>
    </p:spTree>
    <p:extLst>
      <p:ext uri="{BB962C8B-B14F-4D97-AF65-F5344CB8AC3E}">
        <p14:creationId xmlns:p14="http://schemas.microsoft.com/office/powerpoint/2010/main" val="425139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noProof="0" dirty="0"/>
              <a:t>You already saw this diagram of the sample application in the previous presentation.</a:t>
            </a:r>
          </a:p>
          <a:p>
            <a:pPr marL="171450" lvl="0" indent="-171450">
              <a:buFont typeface="Arial" panose="020B0604020202020204" pitchFamily="34" charset="0"/>
              <a:buChar char="•"/>
            </a:pPr>
            <a:r>
              <a:rPr lang="en-US" noProof="0" dirty="0"/>
              <a:t>This is the sample application that is used as a reference throughout the course</a:t>
            </a:r>
          </a:p>
          <a:p>
            <a:pPr marL="171450" lvl="0" indent="-171450">
              <a:buFont typeface="Arial" panose="020B0604020202020204" pitchFamily="34" charset="0"/>
              <a:buChar char="•"/>
            </a:pPr>
            <a:r>
              <a:rPr lang="en-US" noProof="0" dirty="0"/>
              <a:t>As you know, it can be found on GitHub in the </a:t>
            </a:r>
            <a:r>
              <a:rPr lang="en-US" b="1" noProof="0" dirty="0" err="1"/>
              <a:t>DomainServicesCourse</a:t>
            </a:r>
            <a:r>
              <a:rPr lang="en-US" noProof="0" dirty="0"/>
              <a:t> repository.</a:t>
            </a:r>
          </a:p>
          <a:p>
            <a:pPr marL="171450" lvl="0" indent="-171450">
              <a:buFont typeface="Arial" panose="020B0604020202020204" pitchFamily="34" charset="0"/>
              <a:buChar char="•"/>
            </a:pPr>
            <a:r>
              <a:rPr lang="en-US" noProof="0" dirty="0"/>
              <a:t>It consists of 4 application services + the frontend application itself</a:t>
            </a:r>
          </a:p>
          <a:p>
            <a:pPr marL="171450" lvl="0" indent="-171450">
              <a:buFont typeface="Arial" panose="020B0604020202020204" pitchFamily="34" charset="0"/>
              <a:buChar char="•"/>
            </a:pPr>
            <a:r>
              <a:rPr lang="en-US" noProof="0" dirty="0"/>
              <a:t>Down here in the bottom we have some existing </a:t>
            </a:r>
            <a:r>
              <a:rPr lang="en-US" b="1" noProof="0" dirty="0"/>
              <a:t>cloud infrastructure services</a:t>
            </a:r>
            <a:r>
              <a:rPr lang="en-US" noProof="0" dirty="0"/>
              <a:t> that the application services take advantage of:</a:t>
            </a:r>
          </a:p>
          <a:p>
            <a:pPr marL="171450" lvl="0" indent="-171450">
              <a:buFont typeface="Arial" panose="020B0604020202020204" pitchFamily="34" charset="0"/>
              <a:buChar char="•"/>
            </a:pPr>
            <a:r>
              <a:rPr lang="en-US" b="1" noProof="0" dirty="0"/>
              <a:t>Azure PostgreSQL databases </a:t>
            </a:r>
            <a:r>
              <a:rPr lang="en-US" noProof="0" dirty="0"/>
              <a:t>for general persistence and the </a:t>
            </a:r>
            <a:r>
              <a:rPr lang="en-US" b="1" noProof="0" dirty="0"/>
              <a:t>MIKE Cloud Time Series storage </a:t>
            </a:r>
            <a:r>
              <a:rPr lang="en-US" noProof="0" dirty="0"/>
              <a:t>for storing time series</a:t>
            </a:r>
          </a:p>
          <a:p>
            <a:pPr marL="171450" lvl="0" indent="-171450">
              <a:buFont typeface="Arial" panose="020B0604020202020204" pitchFamily="34" charset="0"/>
              <a:buChar char="•"/>
            </a:pPr>
            <a:r>
              <a:rPr lang="en-US" noProof="0" dirty="0"/>
              <a:t>(#) Today, in the demo at the end of this presentation, I will create and configure these 2 application services from scratch:</a:t>
            </a:r>
          </a:p>
          <a:p>
            <a:pPr marL="628650" lvl="1" indent="-171450">
              <a:buFont typeface="Arial" panose="020B0604020202020204" pitchFamily="34" charset="0"/>
              <a:buChar char="•"/>
            </a:pPr>
            <a:r>
              <a:rPr lang="en-US" b="1" noProof="0" dirty="0"/>
              <a:t>Auth server</a:t>
            </a:r>
            <a:r>
              <a:rPr lang="en-US" noProof="0" dirty="0"/>
              <a:t>: handle various security aspects</a:t>
            </a:r>
          </a:p>
          <a:p>
            <a:pPr marL="1085850" lvl="2" indent="-171450">
              <a:buFont typeface="Arial" panose="020B0604020202020204" pitchFamily="34" charset="0"/>
              <a:buChar char="•"/>
            </a:pPr>
            <a:r>
              <a:rPr lang="en-US" noProof="0" dirty="0"/>
              <a:t> managing user accounts and their privileges.</a:t>
            </a:r>
          </a:p>
          <a:p>
            <a:pPr marL="1085850" lvl="2" indent="-171450">
              <a:buFont typeface="Arial" panose="020B0604020202020204" pitchFamily="34" charset="0"/>
              <a:buChar char="•"/>
            </a:pPr>
            <a:r>
              <a:rPr lang="en-US" noProof="0" dirty="0"/>
              <a:t>Issues access tokens for the frontend to access the web API.</a:t>
            </a:r>
          </a:p>
          <a:p>
            <a:pPr marL="628650" lvl="1" indent="-171450">
              <a:buFont typeface="Arial" panose="020B0604020202020204" pitchFamily="34" charset="0"/>
              <a:buChar char="•"/>
            </a:pPr>
            <a:r>
              <a:rPr lang="en-US" b="1" noProof="0" dirty="0"/>
              <a:t>Web API</a:t>
            </a:r>
            <a:r>
              <a:rPr lang="en-US" noProof="0" dirty="0"/>
              <a:t>: Exposing a REST API which serves as the backend for the frontend application. </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3</a:t>
            </a:fld>
            <a:endParaRPr lang="en-US"/>
          </a:p>
        </p:txBody>
      </p:sp>
    </p:spTree>
    <p:extLst>
      <p:ext uri="{BB962C8B-B14F-4D97-AF65-F5344CB8AC3E}">
        <p14:creationId xmlns:p14="http://schemas.microsoft.com/office/powerpoint/2010/main" val="3095181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Securing your application is </a:t>
            </a:r>
            <a:r>
              <a:rPr lang="en-US" b="1" dirty="0"/>
              <a:t>hard</a:t>
            </a:r>
            <a:r>
              <a:rPr lang="en-US" dirty="0"/>
              <a:t>! There is indeed a lot to be worried about</a:t>
            </a:r>
          </a:p>
          <a:p>
            <a:pPr marL="171450" indent="-171450">
              <a:buFont typeface="Arial" panose="020B0604020202020204" pitchFamily="34" charset="0"/>
              <a:buChar char="•"/>
            </a:pPr>
            <a:r>
              <a:rPr lang="en-US" dirty="0"/>
              <a:t>Here are just a few of the security aspects to consider &lt; --- mention --- &gt;. </a:t>
            </a:r>
          </a:p>
          <a:p>
            <a:pPr marL="171450" indent="-171450">
              <a:buFont typeface="Arial" panose="020B0604020202020204" pitchFamily="34" charset="0"/>
              <a:buChar char="•"/>
            </a:pPr>
            <a:r>
              <a:rPr lang="en-US" dirty="0"/>
              <a:t>The list is almost endless.</a:t>
            </a:r>
          </a:p>
          <a:p>
            <a:pPr marL="171450" indent="-171450">
              <a:buFont typeface="Arial" panose="020B0604020202020204" pitchFamily="34" charset="0"/>
              <a:buChar char="•"/>
            </a:pPr>
            <a:r>
              <a:rPr lang="en-US" dirty="0"/>
              <a:t>We could arrange a 10-hours course around security alone.</a:t>
            </a:r>
          </a:p>
          <a:p>
            <a:pPr marL="171450" indent="-171450">
              <a:buFont typeface="Arial" panose="020B0604020202020204" pitchFamily="34" charset="0"/>
              <a:buChar char="•"/>
            </a:pPr>
            <a:r>
              <a:rPr lang="en-US" dirty="0"/>
              <a:t>However, this is not the scope of this course, so in the following, I will focus only on the </a:t>
            </a:r>
            <a:r>
              <a:rPr lang="en-US" b="1" dirty="0"/>
              <a:t>first 3</a:t>
            </a:r>
            <a:r>
              <a:rPr lang="en-US" dirty="0"/>
              <a:t> of them (#)</a:t>
            </a:r>
          </a:p>
          <a:p>
            <a:pPr marL="171450" indent="-171450">
              <a:buFont typeface="Arial" panose="020B0604020202020204" pitchFamily="34" charset="0"/>
              <a:buChar char="•"/>
            </a:pPr>
            <a:r>
              <a:rPr lang="en-US" dirty="0"/>
              <a:t>Other security aspects might be covered to a certain degree in Module 5 (Deployment)</a:t>
            </a:r>
          </a:p>
        </p:txBody>
      </p:sp>
      <p:sp>
        <p:nvSpPr>
          <p:cNvPr id="4" name="Slide Number Placeholder 3"/>
          <p:cNvSpPr>
            <a:spLocks noGrp="1"/>
          </p:cNvSpPr>
          <p:nvPr>
            <p:ph type="sldNum" sz="quarter" idx="5"/>
          </p:nvPr>
        </p:nvSpPr>
        <p:spPr/>
        <p:txBody>
          <a:bodyPr/>
          <a:lstStyle/>
          <a:p>
            <a:fld id="{A6E96146-6681-4DBF-B085-F659EAF9A4FE}" type="slidenum">
              <a:rPr lang="en-US" smtClean="0"/>
              <a:t>34</a:t>
            </a:fld>
            <a:endParaRPr lang="en-US"/>
          </a:p>
        </p:txBody>
      </p:sp>
    </p:spTree>
    <p:extLst>
      <p:ext uri="{BB962C8B-B14F-4D97-AF65-F5344CB8AC3E}">
        <p14:creationId xmlns:p14="http://schemas.microsoft.com/office/powerpoint/2010/main" val="2479059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Well, at a minimum, you have to deal with </a:t>
            </a:r>
            <a:r>
              <a:rPr lang="en-US" sz="1200" b="1" i="0" kern="1200" dirty="0">
                <a:solidFill>
                  <a:schemeClr val="tx1"/>
                </a:solidFill>
                <a:effectLst/>
                <a:latin typeface="+mn-lt"/>
                <a:ea typeface="+mn-ea"/>
                <a:cs typeface="+mn-cs"/>
              </a:rPr>
              <a:t>controlled user access </a:t>
            </a:r>
            <a:r>
              <a:rPr lang="en-US" sz="1200" b="0" i="0" kern="1200" dirty="0">
                <a:solidFill>
                  <a:schemeClr val="tx1"/>
                </a:solidFill>
                <a:effectLst/>
                <a:latin typeface="+mn-lt"/>
                <a:ea typeface="+mn-ea"/>
                <a:cs typeface="+mn-cs"/>
              </a:rPr>
              <a:t>to your app – aka. </a:t>
            </a:r>
            <a:r>
              <a:rPr lang="en-US" sz="1200" b="1" i="0" kern="1200" dirty="0">
                <a:solidFill>
                  <a:schemeClr val="tx1"/>
                </a:solidFill>
                <a:effectLst/>
                <a:latin typeface="+mn-lt"/>
                <a:ea typeface="+mn-ea"/>
                <a:cs typeface="+mn-cs"/>
              </a:rPr>
              <a:t>authentication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authorization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In DS you get a complete solution for this </a:t>
            </a:r>
            <a:r>
              <a:rPr lang="en-US" sz="1200" b="1" i="0" kern="1200" dirty="0">
                <a:solidFill>
                  <a:schemeClr val="tx1"/>
                </a:solidFill>
                <a:effectLst/>
                <a:latin typeface="+mn-lt"/>
                <a:ea typeface="+mn-ea"/>
                <a:cs typeface="+mn-cs"/>
              </a:rPr>
              <a:t>out-of-the-box</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That’s the one used in the </a:t>
            </a:r>
            <a:r>
              <a:rPr lang="en-US" sz="1200" b="1" i="0" kern="1200" dirty="0">
                <a:solidFill>
                  <a:schemeClr val="tx1"/>
                </a:solidFill>
                <a:effectLst/>
                <a:latin typeface="+mn-lt"/>
                <a:ea typeface="+mn-ea"/>
                <a:cs typeface="+mn-cs"/>
              </a:rPr>
              <a:t>course sample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 will now illustrate the authorization flow of this application.</a:t>
            </a:r>
          </a:p>
          <a:p>
            <a:pPr algn="l">
              <a:buFont typeface="+mj-lt"/>
              <a:buNone/>
            </a:pPr>
            <a:endParaRPr lang="en-US" sz="1200" b="0" i="0" kern="1200" dirty="0">
              <a:solidFill>
                <a:schemeClr val="tx1"/>
              </a:solidFill>
              <a:effectLst/>
              <a:latin typeface="+mn-lt"/>
              <a:ea typeface="+mn-ea"/>
              <a:cs typeface="+mn-cs"/>
            </a:endParaRPr>
          </a:p>
          <a:p>
            <a:pPr marL="228600" indent="-228600" algn="l">
              <a:buFont typeface="+mj-lt"/>
              <a:buAutoNum type="arabicPeriod"/>
            </a:pPr>
            <a:r>
              <a:rPr lang="en-US" b="0" i="0" dirty="0">
                <a:effectLst/>
                <a:latin typeface="Roboto" panose="02000000000000000000" pitchFamily="2" charset="0"/>
              </a:rPr>
              <a:t>(#) The user will enter his/her credentials (username and password) into an input form exposed by the Frontend.</a:t>
            </a:r>
          </a:p>
          <a:p>
            <a:pPr marL="228600" indent="-228600" algn="l">
              <a:buFont typeface="+mj-lt"/>
              <a:buAutoNum type="arabicPeriod"/>
            </a:pPr>
            <a:r>
              <a:rPr lang="en-US" b="0" i="0" dirty="0">
                <a:effectLst/>
                <a:latin typeface="Roboto" panose="02000000000000000000" pitchFamily="2" charset="0"/>
              </a:rPr>
              <a:t>(#) These credentials are passed on to the authorization server.</a:t>
            </a:r>
          </a:p>
          <a:p>
            <a:pPr marL="228600" indent="-228600" algn="l">
              <a:buFont typeface="+mj-lt"/>
              <a:buAutoNum type="arabicPeriod"/>
            </a:pPr>
            <a:r>
              <a:rPr lang="en-US" b="0" i="0" dirty="0">
                <a:effectLst/>
                <a:latin typeface="Roboto" panose="02000000000000000000" pitchFamily="2" charset="0"/>
              </a:rPr>
              <a:t>(#) If the credentials are successfully validated, the authorization server will issue and return a combination of an </a:t>
            </a:r>
            <a:r>
              <a:rPr lang="en-US" b="1" i="0" dirty="0">
                <a:effectLst/>
                <a:latin typeface="Roboto" panose="02000000000000000000" pitchFamily="2" charset="0"/>
              </a:rPr>
              <a:t>access-</a:t>
            </a:r>
            <a:r>
              <a:rPr lang="en-US" b="0" i="0" dirty="0">
                <a:effectLst/>
                <a:latin typeface="Roboto" panose="02000000000000000000" pitchFamily="2" charset="0"/>
              </a:rPr>
              <a:t> and a </a:t>
            </a:r>
            <a:r>
              <a:rPr lang="en-US" b="1" i="0" dirty="0">
                <a:effectLst/>
                <a:latin typeface="Roboto" panose="02000000000000000000" pitchFamily="2" charset="0"/>
              </a:rPr>
              <a:t>refresh</a:t>
            </a:r>
            <a:r>
              <a:rPr lang="en-US" b="0" i="0" dirty="0">
                <a:effectLst/>
                <a:latin typeface="Roboto" panose="02000000000000000000" pitchFamily="2" charset="0"/>
              </a:rPr>
              <a:t> token.</a:t>
            </a:r>
          </a:p>
          <a:p>
            <a:pPr marL="228600" indent="-228600" algn="l">
              <a:buFont typeface="+mj-lt"/>
              <a:buAutoNum type="arabicPeriod"/>
            </a:pPr>
            <a:r>
              <a:rPr lang="en-US" b="0" i="0" dirty="0">
                <a:effectLst/>
                <a:latin typeface="Roboto" panose="02000000000000000000" pitchFamily="2" charset="0"/>
              </a:rPr>
              <a:t>(#) The client will use the given access token to access the web API.</a:t>
            </a:r>
          </a:p>
          <a:p>
            <a:pPr marL="228600" indent="-228600" algn="l">
              <a:buFont typeface="+mj-lt"/>
              <a:buAutoNum type="arabicPeriod"/>
            </a:pPr>
            <a:r>
              <a:rPr lang="en-US" b="0" i="0" dirty="0">
                <a:effectLst/>
                <a:latin typeface="Roboto" panose="02000000000000000000" pitchFamily="2" charset="0"/>
              </a:rPr>
              <a:t>(#) Then, instead of having to ask the user to log in again and again, the refresh token can be used to request a new pair of an access- and a refresh token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effectLst/>
                <a:latin typeface="Roboto" panose="02000000000000000000" pitchFamily="2" charset="0"/>
              </a:rPr>
              <a:t>(#) Again, the client will use the given access token to access the web API.</a:t>
            </a:r>
          </a:p>
          <a:p>
            <a:pPr marL="0" indent="0" algn="l">
              <a:buFont typeface="+mj-lt"/>
              <a:buNone/>
            </a:pPr>
            <a:endParaRPr lang="en-US" b="0" i="0" dirty="0">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architecture, with a </a:t>
            </a:r>
            <a:r>
              <a:rPr lang="en-US" sz="1200" b="1" i="0" kern="1200" dirty="0">
                <a:solidFill>
                  <a:schemeClr val="tx1"/>
                </a:solidFill>
                <a:effectLst/>
                <a:latin typeface="+mn-lt"/>
                <a:ea typeface="+mn-ea"/>
                <a:cs typeface="+mn-cs"/>
              </a:rPr>
              <a:t>dedicated</a:t>
            </a:r>
            <a:r>
              <a:rPr lang="en-US" sz="1200" b="0" i="0" kern="1200" dirty="0">
                <a:solidFill>
                  <a:schemeClr val="tx1"/>
                </a:solidFill>
                <a:effectLst/>
                <a:latin typeface="+mn-lt"/>
                <a:ea typeface="+mn-ea"/>
                <a:cs typeface="+mn-cs"/>
              </a:rPr>
              <a:t> authorization server, gives a nice </a:t>
            </a:r>
            <a:r>
              <a:rPr lang="en-US" sz="1200" b="1" i="0" kern="1200" dirty="0">
                <a:solidFill>
                  <a:schemeClr val="tx1"/>
                </a:solidFill>
                <a:effectLst/>
                <a:latin typeface="+mn-lt"/>
                <a:ea typeface="+mn-ea"/>
                <a:cs typeface="+mn-cs"/>
              </a:rPr>
              <a:t>separation of concerns</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Different Web APIs (even APIs for </a:t>
            </a:r>
            <a:r>
              <a:rPr lang="en-US" sz="1200" b="1" i="0" kern="1200" dirty="0">
                <a:solidFill>
                  <a:schemeClr val="tx1"/>
                </a:solidFill>
                <a:effectLst/>
                <a:latin typeface="+mn-lt"/>
                <a:ea typeface="+mn-ea"/>
                <a:cs typeface="+mn-cs"/>
              </a:rPr>
              <a:t>other</a:t>
            </a:r>
            <a:r>
              <a:rPr lang="en-US" sz="1200" b="0" i="0" kern="1200" dirty="0">
                <a:solidFill>
                  <a:schemeClr val="tx1"/>
                </a:solidFill>
                <a:effectLst/>
                <a:latin typeface="+mn-lt"/>
                <a:ea typeface="+mn-ea"/>
                <a:cs typeface="+mn-cs"/>
              </a:rPr>
              <a:t> applications) can share the </a:t>
            </a:r>
            <a:r>
              <a:rPr lang="en-US" sz="1200" b="1" i="0" kern="1200" dirty="0">
                <a:solidFill>
                  <a:schemeClr val="tx1"/>
                </a:solidFill>
                <a:effectLst/>
                <a:latin typeface="+mn-lt"/>
                <a:ea typeface="+mn-ea"/>
                <a:cs typeface="+mn-cs"/>
              </a:rPr>
              <a:t>same instance </a:t>
            </a:r>
            <a:r>
              <a:rPr lang="en-US" sz="1200" b="0" i="0" kern="1200" dirty="0">
                <a:solidFill>
                  <a:schemeClr val="tx1"/>
                </a:solidFill>
                <a:effectLst/>
                <a:latin typeface="+mn-lt"/>
                <a:ea typeface="+mn-ea"/>
                <a:cs typeface="+mn-cs"/>
              </a:rPr>
              <a:t>of an authorization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Also, the Authorization server can be </a:t>
            </a:r>
            <a:r>
              <a:rPr lang="en-US" sz="1200" b="1" i="0" kern="1200" dirty="0">
                <a:solidFill>
                  <a:schemeClr val="tx1"/>
                </a:solidFill>
                <a:effectLst/>
                <a:latin typeface="+mn-lt"/>
                <a:ea typeface="+mn-ea"/>
                <a:cs typeface="+mn-cs"/>
              </a:rPr>
              <a:t>replaced</a:t>
            </a:r>
            <a:r>
              <a:rPr lang="en-US" sz="1200" b="0" i="0" kern="1200" dirty="0">
                <a:solidFill>
                  <a:schemeClr val="tx1"/>
                </a:solidFill>
                <a:effectLst/>
                <a:latin typeface="+mn-lt"/>
                <a:ea typeface="+mn-ea"/>
                <a:cs typeface="+mn-cs"/>
              </a:rPr>
              <a:t> with 3</a:t>
            </a:r>
            <a:r>
              <a:rPr lang="en-US" sz="1200" b="0" i="0" kern="1200" baseline="30000" dirty="0">
                <a:solidFill>
                  <a:schemeClr val="tx1"/>
                </a:solidFill>
                <a:effectLst/>
                <a:latin typeface="+mn-lt"/>
                <a:ea typeface="+mn-ea"/>
                <a:cs typeface="+mn-cs"/>
              </a:rPr>
              <a:t>rd</a:t>
            </a:r>
            <a:r>
              <a:rPr lang="en-US" sz="1200" b="0" i="0" kern="1200" dirty="0">
                <a:solidFill>
                  <a:schemeClr val="tx1"/>
                </a:solidFill>
                <a:effectLst/>
                <a:latin typeface="+mn-lt"/>
                <a:ea typeface="+mn-ea"/>
                <a:cs typeface="+mn-cs"/>
              </a:rPr>
              <a:t> party authorization services (e.g. Auth0 or even MIKE Cloud authentication)</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35</a:t>
            </a:fld>
            <a:endParaRPr lang="en-US"/>
          </a:p>
        </p:txBody>
      </p:sp>
    </p:spTree>
    <p:extLst>
      <p:ext uri="{BB962C8B-B14F-4D97-AF65-F5344CB8AC3E}">
        <p14:creationId xmlns:p14="http://schemas.microsoft.com/office/powerpoint/2010/main" val="169207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security reasons, the access tokens are </a:t>
            </a:r>
            <a:r>
              <a:rPr lang="en-US" b="1" dirty="0"/>
              <a:t>signed</a:t>
            </a:r>
            <a:r>
              <a:rPr lang="en-US" dirty="0"/>
              <a:t> with a digital signature.</a:t>
            </a:r>
          </a:p>
          <a:p>
            <a:pPr marL="171450" indent="-171450">
              <a:buFont typeface="Arial" panose="020B0604020202020204" pitchFamily="34" charset="0"/>
              <a:buChar char="•"/>
            </a:pPr>
            <a:r>
              <a:rPr lang="en-US" b="0" i="0" dirty="0">
                <a:effectLst/>
                <a:latin typeface="fakt-web"/>
              </a:rPr>
              <a:t>Signing the tokens allows the recipients to</a:t>
            </a:r>
          </a:p>
          <a:p>
            <a:pPr marL="685800" lvl="1" indent="-228600">
              <a:buFont typeface="+mj-lt"/>
              <a:buAutoNum type="arabicPeriod"/>
            </a:pPr>
            <a:r>
              <a:rPr lang="en-US" b="0" i="0" dirty="0">
                <a:effectLst/>
                <a:latin typeface="fakt-web"/>
              </a:rPr>
              <a:t>Validate that the content of the token </a:t>
            </a:r>
            <a:r>
              <a:rPr lang="en-US" b="1" i="0" dirty="0">
                <a:effectLst/>
                <a:latin typeface="fakt-web"/>
              </a:rPr>
              <a:t>wasn't changed </a:t>
            </a:r>
            <a:r>
              <a:rPr lang="en-US" b="0" i="0" dirty="0">
                <a:effectLst/>
                <a:latin typeface="fakt-web"/>
              </a:rPr>
              <a:t>since it was issued (avoid </a:t>
            </a:r>
            <a:r>
              <a:rPr lang="en-US" b="1" i="0" dirty="0">
                <a:effectLst/>
                <a:latin typeface="fakt-web"/>
              </a:rPr>
              <a:t>man-in-the-middle</a:t>
            </a:r>
            <a:r>
              <a:rPr lang="en-US" b="0" i="0" dirty="0">
                <a:effectLst/>
                <a:latin typeface="fakt-web"/>
              </a:rPr>
              <a:t> attacks)</a:t>
            </a:r>
          </a:p>
          <a:p>
            <a:pPr marL="685800" lvl="1" indent="-228600">
              <a:buFont typeface="+mj-lt"/>
              <a:buAutoNum type="arabicPeriod"/>
            </a:pPr>
            <a:r>
              <a:rPr lang="en-US" b="0" i="0" dirty="0">
                <a:effectLst/>
                <a:latin typeface="fakt-web"/>
              </a:rPr>
              <a:t>Verify the original issuer of the token created the signature.</a:t>
            </a:r>
            <a:endParaRPr lang="en-US" dirty="0"/>
          </a:p>
          <a:p>
            <a:pPr marL="171450" indent="-171450">
              <a:buFont typeface="Arial" panose="020B0604020202020204" pitchFamily="34" charset="0"/>
              <a:buChar char="•"/>
            </a:pPr>
            <a:r>
              <a:rPr lang="en-US" b="0" i="0" dirty="0">
                <a:effectLst/>
                <a:latin typeface="fakt-web"/>
              </a:rPr>
              <a:t>The </a:t>
            </a:r>
            <a:r>
              <a:rPr lang="en-US" b="1" i="0" dirty="0">
                <a:effectLst/>
                <a:latin typeface="fakt-web"/>
              </a:rPr>
              <a:t>RS256-algorithm</a:t>
            </a:r>
            <a:r>
              <a:rPr lang="en-US" b="0" i="0" dirty="0">
                <a:effectLst/>
                <a:latin typeface="fakt-web"/>
              </a:rPr>
              <a:t> used for signing is an </a:t>
            </a:r>
            <a:r>
              <a:rPr lang="en-US" b="1" i="0" dirty="0">
                <a:effectLst/>
                <a:latin typeface="fakt-web"/>
              </a:rPr>
              <a:t>a-symmetric</a:t>
            </a:r>
            <a:r>
              <a:rPr lang="en-US" b="0" i="0" dirty="0">
                <a:effectLst/>
                <a:latin typeface="fakt-web"/>
              </a:rPr>
              <a:t> algorithm that uses a </a:t>
            </a:r>
            <a:r>
              <a:rPr lang="en-US" b="1" i="0" dirty="0">
                <a:effectLst/>
                <a:latin typeface="fakt-web"/>
              </a:rPr>
              <a:t>pair</a:t>
            </a:r>
            <a:r>
              <a:rPr lang="en-US" b="0" i="0" dirty="0">
                <a:effectLst/>
                <a:latin typeface="fakt-web"/>
              </a:rPr>
              <a:t> of a </a:t>
            </a:r>
            <a:r>
              <a:rPr lang="en-US" b="1" i="0" dirty="0">
                <a:effectLst/>
                <a:latin typeface="fakt-web"/>
              </a:rPr>
              <a:t>private</a:t>
            </a:r>
            <a:r>
              <a:rPr lang="en-US" b="0" i="0" dirty="0">
                <a:effectLst/>
                <a:latin typeface="fakt-web"/>
              </a:rPr>
              <a:t> and a </a:t>
            </a:r>
            <a:r>
              <a:rPr lang="en-US" b="1" i="0" dirty="0">
                <a:effectLst/>
                <a:latin typeface="fakt-web"/>
              </a:rPr>
              <a:t>public</a:t>
            </a:r>
            <a:r>
              <a:rPr lang="en-US" b="0" i="0" dirty="0">
                <a:effectLst/>
                <a:latin typeface="fakt-web"/>
              </a:rPr>
              <a:t> key. </a:t>
            </a:r>
          </a:p>
          <a:p>
            <a:pPr marL="171450" indent="-171450">
              <a:buFont typeface="Arial" panose="020B0604020202020204" pitchFamily="34" charset="0"/>
              <a:buChar char="•"/>
            </a:pPr>
            <a:r>
              <a:rPr lang="en-US" b="0" i="0" dirty="0">
                <a:effectLst/>
                <a:latin typeface="fakt-web"/>
              </a:rPr>
              <a:t>The signing works like this:</a:t>
            </a:r>
          </a:p>
          <a:p>
            <a:pPr marL="685800" lvl="1" indent="-228600">
              <a:buFont typeface="+mj-lt"/>
              <a:buAutoNum type="arabicPeriod"/>
            </a:pPr>
            <a:r>
              <a:rPr lang="en-US" b="0" i="0" dirty="0">
                <a:effectLst/>
                <a:latin typeface="fakt-web"/>
              </a:rPr>
              <a:t>(#) Once the user credentials (or refresh token) has been received (#), the authorization server creates the access-token and uses the </a:t>
            </a:r>
            <a:r>
              <a:rPr lang="en-US" b="1" i="0" dirty="0">
                <a:effectLst/>
                <a:latin typeface="fakt-web"/>
              </a:rPr>
              <a:t>private</a:t>
            </a:r>
            <a:r>
              <a:rPr lang="en-US" b="0" i="0" dirty="0">
                <a:effectLst/>
                <a:latin typeface="fakt-web"/>
              </a:rPr>
              <a:t> key - and the RS256-algorithm - to sign the token </a:t>
            </a:r>
          </a:p>
          <a:p>
            <a:pPr marL="685800" lvl="1" indent="-228600">
              <a:buFont typeface="+mj-lt"/>
              <a:buAutoNum type="arabicPeriod"/>
            </a:pPr>
            <a:r>
              <a:rPr lang="en-US" b="0" i="0" dirty="0">
                <a:effectLst/>
                <a:latin typeface="fakt-web"/>
              </a:rPr>
              <a:t>(#) The access-token is sent back to the client (together with the refresh token) and used to access the Web API (#)</a:t>
            </a:r>
          </a:p>
          <a:p>
            <a:pPr marL="685800" lvl="1" indent="-228600">
              <a:buFont typeface="+mj-lt"/>
              <a:buAutoNum type="arabicPeriod"/>
            </a:pPr>
            <a:r>
              <a:rPr lang="en-US" b="0" i="0" dirty="0">
                <a:effectLst/>
                <a:latin typeface="fakt-web"/>
              </a:rPr>
              <a:t>(#) Finally, the Web API uses the </a:t>
            </a:r>
            <a:r>
              <a:rPr lang="en-US" b="1" i="0" dirty="0">
                <a:effectLst/>
                <a:latin typeface="fakt-web"/>
              </a:rPr>
              <a:t>public</a:t>
            </a:r>
            <a:r>
              <a:rPr lang="en-US" b="0" i="0" dirty="0">
                <a:effectLst/>
                <a:latin typeface="fakt-web"/>
              </a:rPr>
              <a:t> key – and the algorithm - to validate and decode the token.</a:t>
            </a:r>
          </a:p>
          <a:p>
            <a:pPr marL="685800" lvl="1" indent="-228600">
              <a:buFont typeface="+mj-lt"/>
              <a:buAutoNum type="arabicPeriod"/>
            </a:pPr>
            <a:endParaRPr lang="en-US" b="0" i="0" dirty="0">
              <a:effectLst/>
              <a:latin typeface="fakt-web"/>
            </a:endParaRPr>
          </a:p>
          <a:p>
            <a:pPr marL="0" lvl="0" indent="0">
              <a:buFont typeface="+mj-lt"/>
              <a:buNone/>
            </a:pPr>
            <a:r>
              <a:rPr lang="en-US" b="0" i="0" dirty="0">
                <a:effectLst/>
                <a:latin typeface="fakt-web"/>
              </a:rPr>
              <a:t>The private and public keys are </a:t>
            </a:r>
            <a:r>
              <a:rPr lang="en-US" b="1" i="0" dirty="0">
                <a:effectLst/>
                <a:latin typeface="fakt-web"/>
              </a:rPr>
              <a:t>linked</a:t>
            </a:r>
            <a:r>
              <a:rPr lang="en-US" b="0" i="0" dirty="0">
                <a:effectLst/>
                <a:latin typeface="fakt-web"/>
              </a:rPr>
              <a:t> since they are generated as a </a:t>
            </a:r>
            <a:r>
              <a:rPr lang="en-US" b="1" i="0" dirty="0">
                <a:effectLst/>
                <a:latin typeface="fakt-web"/>
              </a:rPr>
              <a:t>pair</a:t>
            </a:r>
            <a:r>
              <a:rPr lang="en-US" b="0" i="0" dirty="0">
                <a:effectLst/>
                <a:latin typeface="fakt-web"/>
              </a:rPr>
              <a:t> (I showed you the documentation for how to create such a key-pair earlier)</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36</a:t>
            </a:fld>
            <a:endParaRPr lang="en-US"/>
          </a:p>
        </p:txBody>
      </p:sp>
    </p:spTree>
    <p:extLst>
      <p:ext uri="{BB962C8B-B14F-4D97-AF65-F5344CB8AC3E}">
        <p14:creationId xmlns:p14="http://schemas.microsoft.com/office/powerpoint/2010/main" val="3393914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effectLst/>
                <a:latin typeface="Roboto" panose="02000000000000000000" pitchFamily="2" charset="0"/>
              </a:rPr>
              <a:t>The lifespan of the tokens are configurable, but since the </a:t>
            </a:r>
            <a:r>
              <a:rPr lang="en-US" b="1" i="0" dirty="0">
                <a:effectLst/>
                <a:latin typeface="Roboto" panose="02000000000000000000" pitchFamily="2" charset="0"/>
              </a:rPr>
              <a:t>access-token</a:t>
            </a:r>
            <a:r>
              <a:rPr lang="en-US" b="0" i="0" dirty="0">
                <a:effectLst/>
                <a:latin typeface="Roboto" panose="02000000000000000000" pitchFamily="2" charset="0"/>
              </a:rPr>
              <a:t> can be abused by malicious users to gain access, it must have a </a:t>
            </a:r>
            <a:r>
              <a:rPr lang="en-US" b="1" i="0" dirty="0">
                <a:effectLst/>
                <a:latin typeface="Roboto" panose="02000000000000000000" pitchFamily="2" charset="0"/>
              </a:rPr>
              <a:t>short</a:t>
            </a:r>
            <a:r>
              <a:rPr lang="en-US" b="0" i="0" dirty="0">
                <a:effectLst/>
                <a:latin typeface="Roboto" panose="02000000000000000000" pitchFamily="2" charset="0"/>
              </a:rPr>
              <a:t> lifespan (probably less than one hour)</a:t>
            </a:r>
          </a:p>
          <a:p>
            <a:pPr marL="171450" indent="-171450" algn="l">
              <a:buFont typeface="Arial" panose="020B0604020202020204" pitchFamily="34" charset="0"/>
              <a:buChar char="•"/>
            </a:pPr>
            <a:r>
              <a:rPr lang="en-US" b="0" i="0" dirty="0">
                <a:effectLst/>
                <a:latin typeface="Roboto" panose="02000000000000000000" pitchFamily="2" charset="0"/>
              </a:rPr>
              <a:t>These are </a:t>
            </a:r>
            <a:r>
              <a:rPr lang="en-US" b="1" i="0" dirty="0">
                <a:effectLst/>
                <a:latin typeface="Roboto" panose="02000000000000000000" pitchFamily="2" charset="0"/>
              </a:rPr>
              <a:t>sensitive</a:t>
            </a:r>
            <a:r>
              <a:rPr lang="en-US" b="0" i="0" dirty="0">
                <a:effectLst/>
                <a:latin typeface="Roboto" panose="02000000000000000000" pitchFamily="2" charset="0"/>
              </a:rPr>
              <a:t> tokens. Once issued, they can never be revoked</a:t>
            </a:r>
          </a:p>
          <a:p>
            <a:pPr marL="171450" indent="-171450" algn="l">
              <a:buFont typeface="Arial" panose="020B0604020202020204" pitchFamily="34" charset="0"/>
              <a:buChar char="•"/>
            </a:pPr>
            <a:r>
              <a:rPr lang="en-US" b="1" i="0" dirty="0">
                <a:effectLst/>
                <a:latin typeface="Roboto" panose="02000000000000000000" pitchFamily="2" charset="0"/>
              </a:rPr>
              <a:t>Refresh-tokens</a:t>
            </a:r>
            <a:r>
              <a:rPr lang="en-US" b="0" i="0" dirty="0">
                <a:effectLst/>
                <a:latin typeface="Roboto" panose="02000000000000000000" pitchFamily="2" charset="0"/>
              </a:rPr>
              <a:t> are less sensitive: If a refresh token becomes compromised, it can be revoked so it becomes </a:t>
            </a:r>
            <a:r>
              <a:rPr lang="en-US" b="1" i="0" dirty="0">
                <a:effectLst/>
                <a:latin typeface="Roboto" panose="02000000000000000000" pitchFamily="2" charset="0"/>
              </a:rPr>
              <a:t>invalid</a:t>
            </a:r>
            <a:r>
              <a:rPr lang="en-US" b="0" i="0" dirty="0">
                <a:effectLst/>
                <a:latin typeface="Roboto" panose="02000000000000000000" pitchFamily="2" charset="0"/>
              </a:rPr>
              <a:t>.</a:t>
            </a:r>
          </a:p>
          <a:p>
            <a:pPr marL="171450" indent="-171450" algn="l">
              <a:buFont typeface="Arial" panose="020B0604020202020204" pitchFamily="34" charset="0"/>
              <a:buChar char="•"/>
            </a:pPr>
            <a:r>
              <a:rPr lang="en-US" b="0" i="0" dirty="0">
                <a:effectLst/>
                <a:latin typeface="Roboto" panose="02000000000000000000" pitchFamily="2" charset="0"/>
              </a:rPr>
              <a:t>Also, for convenience, they should have relatively </a:t>
            </a:r>
            <a:r>
              <a:rPr lang="en-US" b="1" i="0" dirty="0">
                <a:effectLst/>
                <a:latin typeface="Roboto" panose="02000000000000000000" pitchFamily="2" charset="0"/>
              </a:rPr>
              <a:t>long</a:t>
            </a:r>
            <a:r>
              <a:rPr lang="en-US" b="0" i="0" dirty="0">
                <a:effectLst/>
                <a:latin typeface="Roboto" panose="02000000000000000000" pitchFamily="2" charset="0"/>
              </a:rPr>
              <a:t> lifespan – at least longer than the access tokens.</a:t>
            </a:r>
          </a:p>
        </p:txBody>
      </p:sp>
      <p:sp>
        <p:nvSpPr>
          <p:cNvPr id="4" name="Slide Number Placeholder 3"/>
          <p:cNvSpPr>
            <a:spLocks noGrp="1"/>
          </p:cNvSpPr>
          <p:nvPr>
            <p:ph type="sldNum" sz="quarter" idx="5"/>
          </p:nvPr>
        </p:nvSpPr>
        <p:spPr/>
        <p:txBody>
          <a:bodyPr/>
          <a:lstStyle/>
          <a:p>
            <a:fld id="{A6E96146-6681-4DBF-B085-F659EAF9A4FE}" type="slidenum">
              <a:rPr lang="en-US" smtClean="0"/>
              <a:t>37</a:t>
            </a:fld>
            <a:endParaRPr lang="en-US"/>
          </a:p>
        </p:txBody>
      </p:sp>
    </p:spTree>
    <p:extLst>
      <p:ext uri="{BB962C8B-B14F-4D97-AF65-F5344CB8AC3E}">
        <p14:creationId xmlns:p14="http://schemas.microsoft.com/office/powerpoint/2010/main" val="481590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are the </a:t>
            </a:r>
            <a:r>
              <a:rPr lang="en-US" b="1" dirty="0"/>
              <a:t>out-of-the-box</a:t>
            </a:r>
            <a:r>
              <a:rPr lang="en-US" dirty="0"/>
              <a:t> authentication features of Domain Services.</a:t>
            </a:r>
          </a:p>
          <a:p>
            <a:pPr marL="171450" indent="-171450">
              <a:buFont typeface="Arial" panose="020B0604020202020204" pitchFamily="34" charset="0"/>
              <a:buChar char="•"/>
            </a:pPr>
            <a:r>
              <a:rPr lang="en-US" b="1" dirty="0"/>
              <a:t>Two-factor authentication </a:t>
            </a:r>
            <a:r>
              <a:rPr lang="en-US" dirty="0"/>
              <a:t>is supported using a </a:t>
            </a:r>
            <a:r>
              <a:rPr lang="en-US" b="1" dirty="0"/>
              <a:t>one-time password</a:t>
            </a:r>
            <a:r>
              <a:rPr lang="en-US" dirty="0"/>
              <a:t> for the Microsoft- or Google authenticator apps.</a:t>
            </a:r>
          </a:p>
          <a:p>
            <a:pPr marL="171450" indent="-171450">
              <a:buFont typeface="Arial" panose="020B0604020202020204" pitchFamily="34" charset="0"/>
              <a:buChar char="•"/>
            </a:pPr>
            <a:r>
              <a:rPr lang="en-US" dirty="0"/>
              <a:t>There is also support for </a:t>
            </a:r>
            <a:r>
              <a:rPr lang="en-US" b="1" dirty="0"/>
              <a:t>IP-whitelisting</a:t>
            </a:r>
            <a:r>
              <a:rPr lang="en-US" dirty="0"/>
              <a:t> – where only users from whitelisted IP-addresses are authenticated.</a:t>
            </a:r>
          </a:p>
          <a:p>
            <a:pPr marL="171450" indent="-171450">
              <a:buFont typeface="Arial" panose="020B0604020202020204" pitchFamily="34" charset="0"/>
              <a:buChar char="•"/>
            </a:pPr>
            <a:r>
              <a:rPr lang="en-US" dirty="0"/>
              <a:t>Both two-factor authentication and IP-whitelisting is </a:t>
            </a:r>
            <a:r>
              <a:rPr lang="en-US" b="1" dirty="0"/>
              <a:t>used in NCOS Online </a:t>
            </a:r>
            <a:r>
              <a:rPr lang="en-US" dirty="0"/>
              <a:t>(our flagship business application)</a:t>
            </a:r>
          </a:p>
          <a:p>
            <a:pPr marL="171450" indent="-171450">
              <a:buFont typeface="Arial" panose="020B0604020202020204" pitchFamily="34" charset="0"/>
              <a:buChar char="•"/>
            </a:pPr>
            <a:r>
              <a:rPr lang="en-US" dirty="0"/>
              <a:t>(#) However, they are </a:t>
            </a:r>
            <a:r>
              <a:rPr lang="en-US" b="1" dirty="0"/>
              <a:t>both</a:t>
            </a:r>
            <a:r>
              <a:rPr lang="en-US" dirty="0"/>
              <a:t> out of the scope for this course.</a:t>
            </a:r>
          </a:p>
          <a:p>
            <a:pPr marL="171450" indent="-171450">
              <a:buFont typeface="Arial" panose="020B0604020202020204" pitchFamily="34" charset="0"/>
              <a:buChar char="•"/>
            </a:pPr>
            <a:r>
              <a:rPr lang="en-US" b="0" dirty="0"/>
              <a:t>There is support for a flow for </a:t>
            </a:r>
            <a:r>
              <a:rPr lang="en-US" b="1" dirty="0"/>
              <a:t>Secure account registration </a:t>
            </a:r>
            <a:r>
              <a:rPr lang="en-US" dirty="0"/>
              <a:t>in a business-to-consumer scenario, where </a:t>
            </a:r>
            <a:r>
              <a:rPr lang="en-US" b="1" dirty="0"/>
              <a:t>random users </a:t>
            </a:r>
            <a:r>
              <a:rPr lang="en-US" dirty="0"/>
              <a:t>can register themselves.</a:t>
            </a:r>
          </a:p>
          <a:p>
            <a:pPr marL="171450" indent="-171450">
              <a:buFont typeface="Arial" panose="020B0604020202020204" pitchFamily="34" charset="0"/>
              <a:buChar char="•"/>
            </a:pPr>
            <a:r>
              <a:rPr lang="en-US" b="0" dirty="0"/>
              <a:t>And support for a</a:t>
            </a:r>
            <a:r>
              <a:rPr lang="en-US" b="1" dirty="0"/>
              <a:t> secure password reset</a:t>
            </a:r>
            <a:r>
              <a:rPr lang="en-US" b="0" dirty="0"/>
              <a:t> flow.</a:t>
            </a:r>
          </a:p>
          <a:p>
            <a:pPr marL="171450" indent="-171450">
              <a:buFont typeface="Arial" panose="020B0604020202020204" pitchFamily="34" charset="0"/>
              <a:buChar char="•"/>
            </a:pPr>
            <a:r>
              <a:rPr lang="en-US" b="0" dirty="0"/>
              <a:t>Both of these features are </a:t>
            </a:r>
            <a:r>
              <a:rPr lang="en-US" b="1" dirty="0"/>
              <a:t>also</a:t>
            </a:r>
            <a:r>
              <a:rPr lang="en-US" b="0" dirty="0"/>
              <a:t> out of scope for this course (#)</a:t>
            </a:r>
          </a:p>
          <a:p>
            <a:pPr marL="171450" indent="-171450">
              <a:buFont typeface="Arial" panose="020B0604020202020204" pitchFamily="34" charset="0"/>
              <a:buChar char="•"/>
            </a:pPr>
            <a:r>
              <a:rPr lang="en-US" b="0" dirty="0"/>
              <a:t>but you can find detailed </a:t>
            </a:r>
            <a:r>
              <a:rPr lang="en-US" b="1" dirty="0"/>
              <a:t>descriptions</a:t>
            </a:r>
            <a:r>
              <a:rPr lang="en-US" b="0" dirty="0"/>
              <a:t> of how to set this up in the </a:t>
            </a:r>
            <a:r>
              <a:rPr lang="en-US" b="1" dirty="0"/>
              <a:t>documentation</a:t>
            </a:r>
            <a:r>
              <a:rPr lang="en-US" b="0" dirty="0"/>
              <a:t> (as I showed you earlier). </a:t>
            </a:r>
          </a:p>
          <a:p>
            <a:pPr marL="171450" indent="-171450">
              <a:buFont typeface="Arial" panose="020B0604020202020204" pitchFamily="34" charset="0"/>
              <a:buChar char="•"/>
            </a:pPr>
            <a:r>
              <a:rPr lang="en-US" b="0" dirty="0"/>
              <a:t>Luckily, the last 3 features are all </a:t>
            </a:r>
            <a:r>
              <a:rPr lang="en-US" b="1" dirty="0"/>
              <a:t>within</a:t>
            </a:r>
            <a:r>
              <a:rPr lang="en-US" b="0" dirty="0"/>
              <a:t> the scope of this course </a:t>
            </a:r>
            <a:r>
              <a:rPr lang="en-US" b="0" dirty="0">
                <a:sym typeface="Wingdings" panose="05000000000000000000" pitchFamily="2" charset="2"/>
              </a:rPr>
              <a:t></a:t>
            </a:r>
            <a:endParaRPr lang="en-US" b="0" dirty="0"/>
          </a:p>
          <a:p>
            <a:pPr marL="171450" indent="-171450">
              <a:buFont typeface="Arial" panose="020B0604020202020204" pitchFamily="34" charset="0"/>
              <a:buChar char="•"/>
            </a:pPr>
            <a:r>
              <a:rPr lang="en-US" b="0" dirty="0"/>
              <a:t>In the demo, I will show how to configure a </a:t>
            </a:r>
            <a:r>
              <a:rPr lang="en-US" b="1" dirty="0"/>
              <a:t>password policy </a:t>
            </a:r>
            <a:r>
              <a:rPr lang="en-US" b="0" dirty="0"/>
              <a:t>and </a:t>
            </a:r>
            <a:r>
              <a:rPr lang="en-US" b="1" dirty="0"/>
              <a:t>protection against breached passwords</a:t>
            </a:r>
            <a:r>
              <a:rPr lang="en-US" b="0" dirty="0"/>
              <a:t>.</a:t>
            </a:r>
          </a:p>
          <a:p>
            <a:pPr marL="171450" indent="-171450">
              <a:buFont typeface="Arial" panose="020B0604020202020204" pitchFamily="34" charset="0"/>
              <a:buChar char="•"/>
            </a:pPr>
            <a:r>
              <a:rPr lang="en-US" b="0" dirty="0"/>
              <a:t>I will also demonstrate </a:t>
            </a:r>
            <a:r>
              <a:rPr lang="en-US" b="1" dirty="0"/>
              <a:t>progressive delay</a:t>
            </a:r>
            <a:r>
              <a:rPr lang="en-US" b="0" dirty="0"/>
              <a:t>, which is a protection against brute-force attacks</a:t>
            </a:r>
            <a:endParaRPr lang="en-US" b="1" dirty="0"/>
          </a:p>
        </p:txBody>
      </p:sp>
      <p:sp>
        <p:nvSpPr>
          <p:cNvPr id="4" name="Slide Number Placeholder 3"/>
          <p:cNvSpPr>
            <a:spLocks noGrp="1"/>
          </p:cNvSpPr>
          <p:nvPr>
            <p:ph type="sldNum" sz="quarter" idx="5"/>
          </p:nvPr>
        </p:nvSpPr>
        <p:spPr/>
        <p:txBody>
          <a:bodyPr/>
          <a:lstStyle/>
          <a:p>
            <a:fld id="{A6E96146-6681-4DBF-B085-F659EAF9A4FE}" type="slidenum">
              <a:rPr lang="en-US" smtClean="0"/>
              <a:t>38</a:t>
            </a:fld>
            <a:endParaRPr lang="en-US"/>
          </a:p>
        </p:txBody>
      </p:sp>
    </p:spTree>
    <p:extLst>
      <p:ext uri="{BB962C8B-B14F-4D97-AF65-F5344CB8AC3E}">
        <p14:creationId xmlns:p14="http://schemas.microsoft.com/office/powerpoint/2010/main" val="1839957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5 </a:t>
            </a:r>
            <a:r>
              <a:rPr lang="da-DK" dirty="0" err="1"/>
              <a:t>minutes</a:t>
            </a:r>
            <a:r>
              <a:rPr lang="da-DK" dirty="0"/>
              <a:t> – Demo </a:t>
            </a:r>
            <a:r>
              <a:rPr lang="da-DK" dirty="0" err="1"/>
              <a:t>afterwards</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39</a:t>
            </a:fld>
            <a:endParaRPr lang="en-US"/>
          </a:p>
        </p:txBody>
      </p:sp>
    </p:spTree>
    <p:extLst>
      <p:ext uri="{BB962C8B-B14F-4D97-AF65-F5344CB8AC3E}">
        <p14:creationId xmlns:p14="http://schemas.microsoft.com/office/powerpoint/2010/main" val="1321608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indent="-171450">
              <a:buFont typeface="Arial" panose="020B0604020202020204" pitchFamily="34" charset="0"/>
              <a:buChar char="•"/>
            </a:pPr>
            <a:r>
              <a:rPr lang="en-US" dirty="0"/>
              <a:t>In which I will </a:t>
            </a:r>
            <a:r>
              <a:rPr lang="en-US" b="1" dirty="0"/>
              <a:t>build</a:t>
            </a:r>
            <a:r>
              <a:rPr lang="en-US" dirty="0"/>
              <a:t> and </a:t>
            </a:r>
            <a:r>
              <a:rPr lang="en-US" b="1" dirty="0"/>
              <a:t>configure</a:t>
            </a:r>
            <a:r>
              <a:rPr lang="en-US" dirty="0"/>
              <a:t> an </a:t>
            </a:r>
            <a:r>
              <a:rPr lang="en-US" b="1" dirty="0"/>
              <a:t>authorization server </a:t>
            </a:r>
            <a:r>
              <a:rPr lang="en-US" dirty="0"/>
              <a:t>and </a:t>
            </a:r>
            <a:r>
              <a:rPr lang="en-US" b="1" dirty="0"/>
              <a:t>a web API</a:t>
            </a:r>
            <a:r>
              <a:rPr lang="en-US" dirty="0"/>
              <a:t> from </a:t>
            </a:r>
            <a:r>
              <a:rPr lang="en-US" b="1" dirty="0"/>
              <a:t>scratch</a:t>
            </a:r>
          </a:p>
          <a:p>
            <a:pPr marL="171450" indent="-171450">
              <a:buFont typeface="Arial" panose="020B0604020202020204" pitchFamily="34" charset="0"/>
              <a:buChar char="•"/>
            </a:pPr>
            <a:r>
              <a:rPr lang="en-US" b="0" dirty="0"/>
              <a:t>Using the DS project templates for visual studio</a:t>
            </a:r>
          </a:p>
        </p:txBody>
      </p:sp>
      <p:sp>
        <p:nvSpPr>
          <p:cNvPr id="4" name="Slide Number Placeholder 3"/>
          <p:cNvSpPr>
            <a:spLocks noGrp="1"/>
          </p:cNvSpPr>
          <p:nvPr>
            <p:ph type="sldNum" sz="quarter" idx="5"/>
          </p:nvPr>
        </p:nvSpPr>
        <p:spPr/>
        <p:txBody>
          <a:bodyPr/>
          <a:lstStyle/>
          <a:p>
            <a:fld id="{A6E96146-6681-4DBF-B085-F659EAF9A4FE}" type="slidenum">
              <a:rPr lang="en-US" smtClean="0"/>
              <a:t>40</a:t>
            </a:fld>
            <a:endParaRPr lang="en-US"/>
          </a:p>
        </p:txBody>
      </p:sp>
    </p:spTree>
    <p:extLst>
      <p:ext uri="{BB962C8B-B14F-4D97-AF65-F5344CB8AC3E}">
        <p14:creationId xmlns:p14="http://schemas.microsoft.com/office/powerpoint/2010/main" val="620433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noProof="0" dirty="0"/>
              <a:t>Summarize (laser pointer)</a:t>
            </a:r>
          </a:p>
          <a:p>
            <a:pPr marL="0" lvl="0" indent="0">
              <a:buFont typeface="Arial" panose="020B0604020202020204" pitchFamily="34" charset="0"/>
              <a:buNone/>
            </a:pPr>
            <a:endParaRPr lang="en-US" noProof="0" dirty="0"/>
          </a:p>
          <a:p>
            <a:pPr marL="0" lvl="0" indent="0">
              <a:buFont typeface="Arial" panose="020B0604020202020204" pitchFamily="34" charset="0"/>
              <a:buNone/>
            </a:pPr>
            <a:r>
              <a:rPr lang="en-US" noProof="0" dirty="0"/>
              <a:t>I created these 2 application services from scratch (#)</a:t>
            </a:r>
          </a:p>
          <a:p>
            <a:pPr marL="171450" lvl="0" indent="-171450">
              <a:buFont typeface="Arial" panose="020B0604020202020204" pitchFamily="34" charset="0"/>
              <a:buChar char="•"/>
            </a:pPr>
            <a:r>
              <a:rPr lang="en-US" noProof="0" dirty="0"/>
              <a:t>Auth server:</a:t>
            </a:r>
          </a:p>
          <a:p>
            <a:pPr marL="171450" lvl="0" indent="-171450">
              <a:buFont typeface="Arial" panose="020B0604020202020204" pitchFamily="34" charset="0"/>
              <a:buChar char="•"/>
            </a:pPr>
            <a:r>
              <a:rPr lang="en-US" noProof="0" dirty="0"/>
              <a:t>Web API: Read time series from </a:t>
            </a:r>
            <a:r>
              <a:rPr lang="en-US" b="1" noProof="0" dirty="0"/>
              <a:t>MIKE Cloud </a:t>
            </a:r>
            <a:r>
              <a:rPr lang="en-US" noProof="0" dirty="0"/>
              <a:t>data storage</a:t>
            </a:r>
          </a:p>
          <a:p>
            <a:pPr marL="0" lvl="0" indent="0">
              <a:buFont typeface="Arial" panose="020B0604020202020204" pitchFamily="34" charset="0"/>
              <a:buNone/>
            </a:pPr>
            <a:endParaRPr lang="en-US" noProof="0" dirty="0"/>
          </a:p>
          <a:p>
            <a:pPr marL="171450" lvl="0" indent="-171450">
              <a:buFont typeface="Arial" panose="020B0604020202020204" pitchFamily="34" charset="0"/>
              <a:buChar char="•"/>
            </a:pPr>
            <a:r>
              <a:rPr lang="en-US" noProof="0" dirty="0"/>
              <a:t>Could not connect to Azure Postgres databases, because I don’t know the connection-string and DYK is on vacation until next week.</a:t>
            </a:r>
          </a:p>
          <a:p>
            <a:pPr marL="171450" lvl="0" indent="-171450">
              <a:buFont typeface="Arial" panose="020B0604020202020204" pitchFamily="34" charset="0"/>
              <a:buChar char="•"/>
            </a:pPr>
            <a:r>
              <a:rPr lang="en-US" noProof="0" dirty="0"/>
              <a:t>Had to work with the local JSON-file based repositories.</a:t>
            </a:r>
          </a:p>
          <a:p>
            <a:pPr marL="171450" lvl="0" indent="-171450">
              <a:buFont typeface="Arial" panose="020B0604020202020204" pitchFamily="34" charset="0"/>
              <a:buChar char="•"/>
            </a:pPr>
            <a:r>
              <a:rPr lang="en-US" noProof="0" dirty="0"/>
              <a:t>However, in a subtle way this nicely demonstrates the decoupled and flexible structure of a DS-based application </a:t>
            </a:r>
            <a:r>
              <a:rPr lang="en-US" noProof="0" dirty="0">
                <a:sym typeface="Wingdings" panose="05000000000000000000" pitchFamily="2" charset="2"/>
              </a:rPr>
              <a:t></a:t>
            </a:r>
            <a:endParaRPr lang="en-US" dirty="0"/>
          </a:p>
          <a:p>
            <a:pPr marL="171450" lvl="0" indent="-171450">
              <a:buFont typeface="Arial" panose="020B0604020202020204" pitchFamily="34" charset="0"/>
              <a:buChar char="•"/>
            </a:pPr>
            <a:endParaRPr lang="en-US" noProof="0" dirty="0"/>
          </a:p>
        </p:txBody>
      </p:sp>
      <p:sp>
        <p:nvSpPr>
          <p:cNvPr id="4" name="Slide Number Placeholder 3"/>
          <p:cNvSpPr>
            <a:spLocks noGrp="1"/>
          </p:cNvSpPr>
          <p:nvPr>
            <p:ph type="sldNum" sz="quarter" idx="5"/>
          </p:nvPr>
        </p:nvSpPr>
        <p:spPr/>
        <p:txBody>
          <a:bodyPr/>
          <a:lstStyle/>
          <a:p>
            <a:fld id="{63C35790-097B-4F4A-AC65-68906F1196B8}" type="slidenum">
              <a:rPr lang="en-US" smtClean="0"/>
              <a:t>41</a:t>
            </a:fld>
            <a:endParaRPr lang="en-US"/>
          </a:p>
        </p:txBody>
      </p:sp>
    </p:spTree>
    <p:extLst>
      <p:ext uri="{BB962C8B-B14F-4D97-AF65-F5344CB8AC3E}">
        <p14:creationId xmlns:p14="http://schemas.microsoft.com/office/powerpoint/2010/main" val="1542793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42</a:t>
            </a:fld>
            <a:endParaRPr lang="en-US"/>
          </a:p>
        </p:txBody>
      </p:sp>
    </p:spTree>
    <p:extLst>
      <p:ext uri="{BB962C8B-B14F-4D97-AF65-F5344CB8AC3E}">
        <p14:creationId xmlns:p14="http://schemas.microsoft.com/office/powerpoint/2010/main" val="39674046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noProof="0" dirty="0"/>
              <a:t>Go to Campus course site. Under </a:t>
            </a:r>
            <a:r>
              <a:rPr lang="en-US" b="1" noProof="0" dirty="0"/>
              <a:t>Course Content</a:t>
            </a:r>
            <a:r>
              <a:rPr lang="en-US" noProof="0" dirty="0"/>
              <a:t> you will find:</a:t>
            </a:r>
          </a:p>
          <a:p>
            <a:pPr marL="171450" indent="-171450">
              <a:buFont typeface="Arial" panose="020B0604020202020204" pitchFamily="34" charset="0"/>
              <a:buChar char="•"/>
            </a:pPr>
            <a:endParaRPr lang="en-US" noProof="0" dirty="0"/>
          </a:p>
          <a:p>
            <a:pPr marL="171450" indent="-171450">
              <a:buFont typeface="Arial" panose="020B0604020202020204" pitchFamily="34" charset="0"/>
              <a:buChar char="•"/>
            </a:pPr>
            <a:r>
              <a:rPr lang="en-US" noProof="0" dirty="0"/>
              <a:t>A multiple-choice test (as many times as you want – if you think your score is too low…)</a:t>
            </a:r>
          </a:p>
          <a:p>
            <a:pPr marL="171450" indent="-171450">
              <a:buFont typeface="Arial" panose="020B0604020202020204" pitchFamily="34" charset="0"/>
              <a:buChar char="•"/>
            </a:pPr>
            <a:r>
              <a:rPr lang="en-US" noProof="0" dirty="0"/>
              <a:t>An assignment (Setting up a Web API) ---- WAIT?</a:t>
            </a:r>
          </a:p>
          <a:p>
            <a:pPr marL="171450" indent="-171450">
              <a:buFont typeface="Arial" panose="020B0604020202020204" pitchFamily="34" charset="0"/>
              <a:buChar char="•"/>
            </a:pPr>
            <a:r>
              <a:rPr lang="en-US" noProof="0" dirty="0"/>
              <a:t>A chance to provide feedback </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Please complete these during the week (at least before the follow up session on Tuesday)</a:t>
            </a:r>
          </a:p>
          <a:p>
            <a:pPr marL="0" indent="0">
              <a:buFont typeface="Arial" panose="020B0604020202020204" pitchFamily="34" charset="0"/>
              <a:buNone/>
            </a:pPr>
            <a:r>
              <a:rPr lang="en-US" noProof="0" dirty="0"/>
              <a:t>NOTE: Follow-up is a Teams-meeting – not Zoom</a:t>
            </a:r>
          </a:p>
          <a:p>
            <a:pPr marL="0" indent="0">
              <a:buFont typeface="Arial" panose="020B0604020202020204" pitchFamily="34" charset="0"/>
              <a:buNone/>
            </a:pPr>
            <a:r>
              <a:rPr lang="en-US" noProof="0" dirty="0"/>
              <a:t>  </a:t>
            </a:r>
          </a:p>
          <a:p>
            <a:pPr marL="0" indent="0">
              <a:buFont typeface="Arial" panose="020B0604020202020204" pitchFamily="34" charset="0"/>
              <a:buNone/>
            </a:pPr>
            <a:r>
              <a:rPr lang="en-US" noProof="0" dirty="0"/>
              <a:t>Thanks for tuning in!</a:t>
            </a:r>
          </a:p>
          <a:p>
            <a:pPr marL="0" indent="0">
              <a:buFont typeface="Arial" panose="020B0604020202020204" pitchFamily="34" charset="0"/>
              <a:buNone/>
            </a:pPr>
            <a:endParaRPr lang="en-US"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rgbClr val="FF0000"/>
                </a:solidFill>
              </a:rPr>
              <a:t>&lt;STOP RECORDING!&gt;</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43</a:t>
            </a:fld>
            <a:endParaRPr lang="en-US"/>
          </a:p>
        </p:txBody>
      </p:sp>
    </p:spTree>
    <p:extLst>
      <p:ext uri="{BB962C8B-B14F-4D97-AF65-F5344CB8AC3E}">
        <p14:creationId xmlns:p14="http://schemas.microsoft.com/office/powerpoint/2010/main" val="228424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But </a:t>
            </a:r>
            <a:r>
              <a:rPr lang="en-US" b="1" dirty="0"/>
              <a:t>before</a:t>
            </a:r>
            <a:r>
              <a:rPr lang="en-US" dirty="0"/>
              <a:t> coming to this demo, I will go through a few topics.</a:t>
            </a:r>
          </a:p>
          <a:p>
            <a:pPr marL="171450" indent="-171450">
              <a:buFont typeface="Arial" panose="020B0604020202020204" pitchFamily="34" charset="0"/>
              <a:buChar char="•"/>
            </a:pPr>
            <a:r>
              <a:rPr lang="en-US" b="1" dirty="0"/>
              <a:t>However:</a:t>
            </a:r>
            <a:r>
              <a:rPr lang="en-US" dirty="0"/>
              <a:t> I listened to some feedback I got with regards to the </a:t>
            </a:r>
            <a:r>
              <a:rPr lang="en-US" b="1" dirty="0"/>
              <a:t>module-1 presentation</a:t>
            </a:r>
            <a:r>
              <a:rPr lang="en-US" dirty="0"/>
              <a:t>, which has led to some adjustments in </a:t>
            </a:r>
            <a:r>
              <a:rPr lang="en-US" b="1" dirty="0"/>
              <a:t>this</a:t>
            </a:r>
            <a:r>
              <a:rPr lang="en-US" dirty="0"/>
              <a:t> presentation.</a:t>
            </a:r>
          </a:p>
          <a:p>
            <a:pPr marL="171450" indent="-171450">
              <a:buFont typeface="Arial" panose="020B0604020202020204" pitchFamily="34" charset="0"/>
              <a:buChar char="•"/>
            </a:pPr>
            <a:r>
              <a:rPr lang="en-US" dirty="0"/>
              <a:t>Obviously, you all have different backgrounds and expectations for this course.</a:t>
            </a:r>
          </a:p>
          <a:p>
            <a:pPr marL="171450" indent="-171450">
              <a:buFont typeface="Arial" panose="020B0604020202020204" pitchFamily="34" charset="0"/>
              <a:buChar char="•"/>
            </a:pPr>
            <a:r>
              <a:rPr lang="en-US" dirty="0"/>
              <a:t>But a few of you found the first presentation a bit </a:t>
            </a:r>
            <a:r>
              <a:rPr lang="en-US" b="1" dirty="0"/>
              <a:t>too theoretic (</a:t>
            </a:r>
            <a:r>
              <a:rPr lang="en-US" b="0" dirty="0"/>
              <a:t>or </a:t>
            </a:r>
            <a:r>
              <a:rPr lang="en-US" b="1" dirty="0"/>
              <a:t>academic</a:t>
            </a:r>
            <a:r>
              <a:rPr lang="en-US" b="0" dirty="0"/>
              <a:t> if you will)</a:t>
            </a:r>
            <a:r>
              <a:rPr lang="en-US" dirty="0"/>
              <a:t>.</a:t>
            </a:r>
          </a:p>
          <a:p>
            <a:pPr marL="171450" indent="-171450">
              <a:buFont typeface="Arial" panose="020B0604020202020204" pitchFamily="34" charset="0"/>
              <a:buChar char="•"/>
            </a:pPr>
            <a:r>
              <a:rPr lang="en-US" dirty="0"/>
              <a:t>So, I have listened to this and tried to adjust </a:t>
            </a:r>
            <a:r>
              <a:rPr lang="en-US" b="1" dirty="0"/>
              <a:t>this</a:t>
            </a:r>
            <a:r>
              <a:rPr lang="en-US" dirty="0"/>
              <a:t> presentation towards being a bit more </a:t>
            </a:r>
            <a:r>
              <a:rPr lang="en-US" b="1" dirty="0"/>
              <a:t>practical</a:t>
            </a:r>
            <a:r>
              <a:rPr lang="en-US" dirty="0"/>
              <a:t>. </a:t>
            </a:r>
          </a:p>
          <a:p>
            <a:pPr marL="171450" indent="-171450">
              <a:buFont typeface="Arial" panose="020B0604020202020204" pitchFamily="34" charset="0"/>
              <a:buChar char="•"/>
            </a:pPr>
            <a:r>
              <a:rPr lang="en-US" dirty="0"/>
              <a:t>Instead of going </a:t>
            </a:r>
            <a:r>
              <a:rPr lang="en-US" b="1" dirty="0"/>
              <a:t>too</a:t>
            </a:r>
            <a:r>
              <a:rPr lang="en-US" dirty="0"/>
              <a:t> much into the theoretic stuff, I decided that I will start with browsing through the documentation and some other resources where you can then seek more detailed information yourself.</a:t>
            </a:r>
          </a:p>
          <a:p>
            <a:pPr marL="228600" indent="-228600">
              <a:buFont typeface="+mj-lt"/>
              <a:buAutoNum type="arabicPeriod"/>
            </a:pPr>
            <a:r>
              <a:rPr lang="en-US" dirty="0"/>
              <a:t>So that will be the </a:t>
            </a:r>
            <a:r>
              <a:rPr lang="en-US" b="1" dirty="0"/>
              <a:t>first</a:t>
            </a:r>
            <a:r>
              <a:rPr lang="en-US" dirty="0"/>
              <a:t> subject on the agenda </a:t>
            </a:r>
          </a:p>
          <a:p>
            <a:pPr marL="228600" indent="-228600">
              <a:buFont typeface="+mj-lt"/>
              <a:buAutoNum type="arabicPeriod"/>
            </a:pPr>
            <a:r>
              <a:rPr lang="en-US" dirty="0"/>
              <a:t>After that, I have some slides about </a:t>
            </a:r>
            <a:r>
              <a:rPr lang="en-US" b="1" dirty="0"/>
              <a:t>service registration</a:t>
            </a:r>
            <a:r>
              <a:rPr lang="en-US" b="0" dirty="0"/>
              <a:t> in web projects</a:t>
            </a:r>
            <a:r>
              <a:rPr lang="en-US" b="1" dirty="0"/>
              <a:t>. </a:t>
            </a:r>
          </a:p>
          <a:p>
            <a:pPr marL="685800" lvl="1" indent="-228600">
              <a:buFont typeface="Arial" panose="020B0604020202020204" pitchFamily="34" charset="0"/>
              <a:buChar char="•"/>
            </a:pPr>
            <a:r>
              <a:rPr lang="en-US" b="0" dirty="0"/>
              <a:t>Both of the 2 services we will address today (the </a:t>
            </a:r>
            <a:r>
              <a:rPr lang="en-US" b="1" dirty="0"/>
              <a:t>Authorization Server</a:t>
            </a:r>
            <a:r>
              <a:rPr lang="en-US" b="0" dirty="0"/>
              <a:t> and the </a:t>
            </a:r>
            <a:r>
              <a:rPr lang="en-US" b="1" dirty="0"/>
              <a:t>Web API)</a:t>
            </a:r>
            <a:r>
              <a:rPr lang="en-US" b="0" dirty="0"/>
              <a:t> are web projects (built using ASP.NET – the web framework of the .NET ecosystem)</a:t>
            </a:r>
          </a:p>
          <a:p>
            <a:pPr marL="228600" indent="-228600">
              <a:buFont typeface="+mj-lt"/>
              <a:buAutoNum type="arabicPeriod"/>
            </a:pPr>
            <a:r>
              <a:rPr lang="en-US" dirty="0"/>
              <a:t>And finally, I will talk about various </a:t>
            </a:r>
            <a:r>
              <a:rPr lang="en-US" b="1" dirty="0"/>
              <a:t>security aspects</a:t>
            </a:r>
          </a:p>
          <a:p>
            <a:endParaRPr lang="en-US" dirty="0"/>
          </a:p>
          <a:p>
            <a:pPr marL="171450" indent="-171450">
              <a:buFont typeface="Arial" panose="020B0604020202020204" pitchFamily="34" charset="0"/>
              <a:buChar char="•"/>
            </a:pPr>
            <a:r>
              <a:rPr lang="en-US" dirty="0"/>
              <a:t>We have 1½ hours. </a:t>
            </a:r>
          </a:p>
          <a:p>
            <a:pPr marL="171450" indent="-171450">
              <a:buFont typeface="Arial" panose="020B0604020202020204" pitchFamily="34" charset="0"/>
              <a:buChar char="•"/>
            </a:pPr>
            <a:r>
              <a:rPr lang="en-US" dirty="0"/>
              <a:t>Break halfway</a:t>
            </a:r>
          </a:p>
          <a:p>
            <a:pPr marL="171450" indent="-171450">
              <a:buFont typeface="Arial" panose="020B0604020202020204" pitchFamily="34" charset="0"/>
              <a:buChar char="•"/>
            </a:pPr>
            <a:r>
              <a:rPr lang="en-US" dirty="0"/>
              <a:t>I have shortened the presentation-part significantly, which should leave us with plenty of time for the demo and follow-up questions.</a:t>
            </a:r>
          </a:p>
          <a:p>
            <a:endParaRPr lang="en-US" noProof="0" dirty="0"/>
          </a:p>
        </p:txBody>
      </p:sp>
      <p:sp>
        <p:nvSpPr>
          <p:cNvPr id="4" name="Slide Number Placeholder 3"/>
          <p:cNvSpPr>
            <a:spLocks noGrp="1"/>
          </p:cNvSpPr>
          <p:nvPr>
            <p:ph type="sldNum" sz="quarter" idx="5"/>
          </p:nvPr>
        </p:nvSpPr>
        <p:spPr/>
        <p:txBody>
          <a:bodyPr/>
          <a:lstStyle/>
          <a:p>
            <a:fld id="{63C35790-097B-4F4A-AC65-68906F1196B8}" type="slidenum">
              <a:rPr lang="en-US" smtClean="0"/>
              <a:t>4</a:t>
            </a:fld>
            <a:endParaRPr lang="en-US"/>
          </a:p>
        </p:txBody>
      </p:sp>
    </p:spTree>
    <p:extLst>
      <p:ext uri="{BB962C8B-B14F-4D97-AF65-F5344CB8AC3E}">
        <p14:creationId xmlns:p14="http://schemas.microsoft.com/office/powerpoint/2010/main" val="199697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something about the documentation and other resources, where you can seek information</a:t>
            </a:r>
          </a:p>
        </p:txBody>
      </p:sp>
      <p:sp>
        <p:nvSpPr>
          <p:cNvPr id="4" name="Slide Number Placeholder 3"/>
          <p:cNvSpPr>
            <a:spLocks noGrp="1"/>
          </p:cNvSpPr>
          <p:nvPr>
            <p:ph type="sldNum" sz="quarter" idx="5"/>
          </p:nvPr>
        </p:nvSpPr>
        <p:spPr/>
        <p:txBody>
          <a:bodyPr/>
          <a:lstStyle/>
          <a:p>
            <a:fld id="{A6E96146-6681-4DBF-B085-F659EAF9A4FE}" type="slidenum">
              <a:rPr lang="en-US" smtClean="0"/>
              <a:t>5</a:t>
            </a:fld>
            <a:endParaRPr lang="en-US"/>
          </a:p>
        </p:txBody>
      </p:sp>
    </p:spTree>
    <p:extLst>
      <p:ext uri="{BB962C8B-B14F-4D97-AF65-F5344CB8AC3E}">
        <p14:creationId xmlns:p14="http://schemas.microsoft.com/office/powerpoint/2010/main" val="359133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&lt;remove laser pointer&gt;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Besides the </a:t>
            </a:r>
            <a:r>
              <a:rPr lang="en-US" b="1" dirty="0"/>
              <a:t>documentation</a:t>
            </a:r>
            <a:r>
              <a:rPr lang="en-US" dirty="0"/>
              <a:t>, I will shortly look at the </a:t>
            </a:r>
            <a:r>
              <a:rPr lang="en-US" b="1" dirty="0"/>
              <a:t>Yammer community </a:t>
            </a:r>
            <a:r>
              <a:rPr lang="en-US" dirty="0"/>
              <a:t>and some </a:t>
            </a:r>
            <a:r>
              <a:rPr lang="en-US" b="1" dirty="0"/>
              <a:t>sample code </a:t>
            </a:r>
            <a:r>
              <a:rPr lang="en-US" dirty="0"/>
              <a:t>available in GitHub</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6</a:t>
            </a:fld>
            <a:endParaRPr lang="en-US"/>
          </a:p>
        </p:txBody>
      </p:sp>
    </p:spTree>
    <p:extLst>
      <p:ext uri="{BB962C8B-B14F-4D97-AF65-F5344CB8AC3E}">
        <p14:creationId xmlns:p14="http://schemas.microsoft.com/office/powerpoint/2010/main" val="185773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need to </a:t>
            </a:r>
          </a:p>
        </p:txBody>
      </p:sp>
      <p:sp>
        <p:nvSpPr>
          <p:cNvPr id="4" name="Slide Number Placeholder 3"/>
          <p:cNvSpPr>
            <a:spLocks noGrp="1"/>
          </p:cNvSpPr>
          <p:nvPr>
            <p:ph type="sldNum" sz="quarter" idx="5"/>
          </p:nvPr>
        </p:nvSpPr>
        <p:spPr/>
        <p:txBody>
          <a:bodyPr/>
          <a:lstStyle/>
          <a:p>
            <a:fld id="{A6E96146-6681-4DBF-B085-F659EAF9A4FE}" type="slidenum">
              <a:rPr lang="en-US" smtClean="0"/>
              <a:t>7</a:t>
            </a:fld>
            <a:endParaRPr lang="en-US"/>
          </a:p>
        </p:txBody>
      </p:sp>
    </p:spTree>
    <p:extLst>
      <p:ext uri="{BB962C8B-B14F-4D97-AF65-F5344CB8AC3E}">
        <p14:creationId xmlns:p14="http://schemas.microsoft.com/office/powerpoint/2010/main" val="2707317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services are the types that expose most of the functionality of DS. They are the ones you interact with as a consumer of DS – they constitute the API of DS. There are many kind of services for time series, GIS, spreadsheets, jobs etc. But they all based on the same generic abstractions/interfaces.</a:t>
            </a:r>
          </a:p>
          <a:p>
            <a:endParaRPr lang="en-US" dirty="0"/>
          </a:p>
          <a:p>
            <a:r>
              <a:rPr lang="en-US" dirty="0"/>
              <a:t>They are all centered around one specific type of entity – represented by the generic </a:t>
            </a:r>
            <a:r>
              <a:rPr lang="en-US" b="1" dirty="0" err="1"/>
              <a:t>TEntity</a:t>
            </a:r>
            <a:r>
              <a:rPr lang="en-US" dirty="0"/>
              <a:t> type parameter. An entity is always represented by a unique identifier of type </a:t>
            </a:r>
            <a:r>
              <a:rPr lang="en-US" b="1" dirty="0" err="1"/>
              <a:t>TEntitiyId</a:t>
            </a:r>
            <a:endParaRPr lang="en-US" b="1" dirty="0"/>
          </a:p>
          <a:p>
            <a:endParaRPr lang="en-US" dirty="0"/>
          </a:p>
          <a:p>
            <a:r>
              <a:rPr lang="en-US" b="0" dirty="0"/>
              <a:t>The </a:t>
            </a:r>
            <a:r>
              <a:rPr lang="en-US" b="1" dirty="0" err="1"/>
              <a:t>IService</a:t>
            </a:r>
            <a:r>
              <a:rPr lang="en-US" dirty="0"/>
              <a:t> interface is the most basic service interface. </a:t>
            </a:r>
            <a:r>
              <a:rPr lang="en-US" b="1" dirty="0"/>
              <a:t>All</a:t>
            </a:r>
            <a:r>
              <a:rPr lang="en-US" dirty="0"/>
              <a:t> services share this interface.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8</a:t>
            </a:fld>
            <a:endParaRPr lang="en-US"/>
          </a:p>
        </p:txBody>
      </p:sp>
    </p:spTree>
    <p:extLst>
      <p:ext uri="{BB962C8B-B14F-4D97-AF65-F5344CB8AC3E}">
        <p14:creationId xmlns:p14="http://schemas.microsoft.com/office/powerpoint/2010/main" val="1744748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a:t>
            </a:r>
            <a:r>
              <a:rPr lang="en-US" b="1" dirty="0" err="1"/>
              <a:t>IService</a:t>
            </a:r>
            <a:r>
              <a:rPr lang="en-US" dirty="0"/>
              <a:t> interface looks in actual C# code</a:t>
            </a:r>
          </a:p>
        </p:txBody>
      </p:sp>
      <p:sp>
        <p:nvSpPr>
          <p:cNvPr id="4" name="Slide Number Placeholder 3"/>
          <p:cNvSpPr>
            <a:spLocks noGrp="1"/>
          </p:cNvSpPr>
          <p:nvPr>
            <p:ph type="sldNum" sz="quarter" idx="5"/>
          </p:nvPr>
        </p:nvSpPr>
        <p:spPr/>
        <p:txBody>
          <a:bodyPr/>
          <a:lstStyle/>
          <a:p>
            <a:fld id="{A6E96146-6681-4DBF-B085-F659EAF9A4FE}" type="slidenum">
              <a:rPr lang="en-US" smtClean="0"/>
              <a:t>9</a:t>
            </a:fld>
            <a:endParaRPr lang="en-US"/>
          </a:p>
        </p:txBody>
      </p:sp>
    </p:spTree>
    <p:extLst>
      <p:ext uri="{BB962C8B-B14F-4D97-AF65-F5344CB8AC3E}">
        <p14:creationId xmlns:p14="http://schemas.microsoft.com/office/powerpoint/2010/main" val="26760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152D-92CE-4FFA-8E80-A898A7E67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63EC8-82AB-4F3C-A74B-5010AA463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C57A2-B568-405D-A49B-747AA0C53F53}"/>
              </a:ext>
            </a:extLst>
          </p:cNvPr>
          <p:cNvSpPr>
            <a:spLocks noGrp="1"/>
          </p:cNvSpPr>
          <p:nvPr>
            <p:ph type="dt" sz="half" idx="10"/>
          </p:nvPr>
        </p:nvSpPr>
        <p:spPr/>
        <p:txBody>
          <a:bodyPr/>
          <a:lstStyle/>
          <a:p>
            <a:fld id="{973BC00D-352D-4681-8132-8CC5EB9D512D}" type="datetimeFigureOut">
              <a:rPr lang="en-US" smtClean="0"/>
              <a:t>9/13/2022</a:t>
            </a:fld>
            <a:endParaRPr lang="en-US"/>
          </a:p>
        </p:txBody>
      </p:sp>
      <p:sp>
        <p:nvSpPr>
          <p:cNvPr id="5" name="Footer Placeholder 4">
            <a:extLst>
              <a:ext uri="{FF2B5EF4-FFF2-40B4-BE49-F238E27FC236}">
                <a16:creationId xmlns:a16="http://schemas.microsoft.com/office/drawing/2014/main" id="{DF059270-388F-4EC9-BD4B-630D14FCC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0A637-9446-4D56-9812-2E10FDFEABDC}"/>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8691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2E9F-4B35-43E4-A85C-3AF36CED3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F6DCF-AAAE-4D7C-97A2-8A208825F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8A88D-DA1F-4B0F-9CC7-ED815FDDA29C}"/>
              </a:ext>
            </a:extLst>
          </p:cNvPr>
          <p:cNvSpPr>
            <a:spLocks noGrp="1"/>
          </p:cNvSpPr>
          <p:nvPr>
            <p:ph type="dt" sz="half" idx="10"/>
          </p:nvPr>
        </p:nvSpPr>
        <p:spPr/>
        <p:txBody>
          <a:bodyPr/>
          <a:lstStyle/>
          <a:p>
            <a:fld id="{973BC00D-352D-4681-8132-8CC5EB9D512D}" type="datetimeFigureOut">
              <a:rPr lang="en-US" smtClean="0"/>
              <a:t>9/13/2022</a:t>
            </a:fld>
            <a:endParaRPr lang="en-US"/>
          </a:p>
        </p:txBody>
      </p:sp>
      <p:sp>
        <p:nvSpPr>
          <p:cNvPr id="5" name="Footer Placeholder 4">
            <a:extLst>
              <a:ext uri="{FF2B5EF4-FFF2-40B4-BE49-F238E27FC236}">
                <a16:creationId xmlns:a16="http://schemas.microsoft.com/office/drawing/2014/main" id="{798E290C-B17C-4396-85F2-AD0C25F5F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7B38D-BEE2-497B-AE48-0AFFB61A99D4}"/>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9545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C11512-5BC6-4915-8062-0350272207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FECAF-17E5-40C7-9A5C-40926D438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EEF60-DD7E-4CBD-A9E5-C522E297EAD8}"/>
              </a:ext>
            </a:extLst>
          </p:cNvPr>
          <p:cNvSpPr>
            <a:spLocks noGrp="1"/>
          </p:cNvSpPr>
          <p:nvPr>
            <p:ph type="dt" sz="half" idx="10"/>
          </p:nvPr>
        </p:nvSpPr>
        <p:spPr/>
        <p:txBody>
          <a:bodyPr/>
          <a:lstStyle/>
          <a:p>
            <a:fld id="{973BC00D-352D-4681-8132-8CC5EB9D512D}" type="datetimeFigureOut">
              <a:rPr lang="en-US" smtClean="0"/>
              <a:t>9/13/2022</a:t>
            </a:fld>
            <a:endParaRPr lang="en-US"/>
          </a:p>
        </p:txBody>
      </p:sp>
      <p:sp>
        <p:nvSpPr>
          <p:cNvPr id="5" name="Footer Placeholder 4">
            <a:extLst>
              <a:ext uri="{FF2B5EF4-FFF2-40B4-BE49-F238E27FC236}">
                <a16:creationId xmlns:a16="http://schemas.microsoft.com/office/drawing/2014/main" id="{41B1400C-B05F-49C5-B497-BBF2E0A92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B3A68-F93E-42D5-B3A3-CA7056FECAC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07324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CA0E-54D0-447B-9B53-FF46C674D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E7F83-5145-49C1-93E3-16CD39046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6C94B-86A0-4394-A3F1-DB5A103CD1EE}"/>
              </a:ext>
            </a:extLst>
          </p:cNvPr>
          <p:cNvSpPr>
            <a:spLocks noGrp="1"/>
          </p:cNvSpPr>
          <p:nvPr>
            <p:ph type="dt" sz="half" idx="10"/>
          </p:nvPr>
        </p:nvSpPr>
        <p:spPr/>
        <p:txBody>
          <a:bodyPr/>
          <a:lstStyle/>
          <a:p>
            <a:fld id="{973BC00D-352D-4681-8132-8CC5EB9D512D}" type="datetimeFigureOut">
              <a:rPr lang="en-US" smtClean="0"/>
              <a:t>9/13/2022</a:t>
            </a:fld>
            <a:endParaRPr lang="en-US"/>
          </a:p>
        </p:txBody>
      </p:sp>
      <p:sp>
        <p:nvSpPr>
          <p:cNvPr id="5" name="Footer Placeholder 4">
            <a:extLst>
              <a:ext uri="{FF2B5EF4-FFF2-40B4-BE49-F238E27FC236}">
                <a16:creationId xmlns:a16="http://schemas.microsoft.com/office/drawing/2014/main" id="{FF3B7E3C-9986-4C07-9132-34C142264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2C38-3BE0-4F62-96BE-7EF78E3C6762}"/>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3726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C8C4-1A87-42EA-AFA5-24310D918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7E89DB-38BA-4895-BAC4-AC256A91E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2747E-ECAB-4F4F-9A77-818DA2CF50C9}"/>
              </a:ext>
            </a:extLst>
          </p:cNvPr>
          <p:cNvSpPr>
            <a:spLocks noGrp="1"/>
          </p:cNvSpPr>
          <p:nvPr>
            <p:ph type="dt" sz="half" idx="10"/>
          </p:nvPr>
        </p:nvSpPr>
        <p:spPr/>
        <p:txBody>
          <a:bodyPr/>
          <a:lstStyle/>
          <a:p>
            <a:fld id="{973BC00D-352D-4681-8132-8CC5EB9D512D}" type="datetimeFigureOut">
              <a:rPr lang="en-US" smtClean="0"/>
              <a:t>9/13/2022</a:t>
            </a:fld>
            <a:endParaRPr lang="en-US"/>
          </a:p>
        </p:txBody>
      </p:sp>
      <p:sp>
        <p:nvSpPr>
          <p:cNvPr id="5" name="Footer Placeholder 4">
            <a:extLst>
              <a:ext uri="{FF2B5EF4-FFF2-40B4-BE49-F238E27FC236}">
                <a16:creationId xmlns:a16="http://schemas.microsoft.com/office/drawing/2014/main" id="{BC835C8E-ED1F-4608-B337-65041C66B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97AEB-6BA8-499E-98D2-F2F566D9A95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7856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0320-B8EE-44CD-BC45-62DE5FDAC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D6A41-CFE9-43D2-92F6-FDB3FE29C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A82AE-77B3-4387-A149-F2FC41854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2D8964-6849-4A6F-BE22-2864ACB3B429}"/>
              </a:ext>
            </a:extLst>
          </p:cNvPr>
          <p:cNvSpPr>
            <a:spLocks noGrp="1"/>
          </p:cNvSpPr>
          <p:nvPr>
            <p:ph type="dt" sz="half" idx="10"/>
          </p:nvPr>
        </p:nvSpPr>
        <p:spPr/>
        <p:txBody>
          <a:bodyPr/>
          <a:lstStyle/>
          <a:p>
            <a:fld id="{973BC00D-352D-4681-8132-8CC5EB9D512D}" type="datetimeFigureOut">
              <a:rPr lang="en-US" smtClean="0"/>
              <a:t>9/13/2022</a:t>
            </a:fld>
            <a:endParaRPr lang="en-US"/>
          </a:p>
        </p:txBody>
      </p:sp>
      <p:sp>
        <p:nvSpPr>
          <p:cNvPr id="6" name="Footer Placeholder 5">
            <a:extLst>
              <a:ext uri="{FF2B5EF4-FFF2-40B4-BE49-F238E27FC236}">
                <a16:creationId xmlns:a16="http://schemas.microsoft.com/office/drawing/2014/main" id="{A910E19F-195A-4D66-AA6B-4CB0A88CE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E2C11-528C-4A95-8930-9AD02577F0C7}"/>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20436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12FB-29FF-46BE-8479-9C355375D5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3FAE5-F9FC-4CB4-B4DD-E8CB4621D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CD826-68E9-4A9F-8632-EECF495B74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77FE8-405B-4DDF-87A5-B38D403BE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8C168-54C3-44BF-9B22-C0F1F7532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3AB67-E331-4461-84EE-9FD177FE88F0}"/>
              </a:ext>
            </a:extLst>
          </p:cNvPr>
          <p:cNvSpPr>
            <a:spLocks noGrp="1"/>
          </p:cNvSpPr>
          <p:nvPr>
            <p:ph type="dt" sz="half" idx="10"/>
          </p:nvPr>
        </p:nvSpPr>
        <p:spPr/>
        <p:txBody>
          <a:bodyPr/>
          <a:lstStyle/>
          <a:p>
            <a:fld id="{973BC00D-352D-4681-8132-8CC5EB9D512D}" type="datetimeFigureOut">
              <a:rPr lang="en-US" smtClean="0"/>
              <a:t>9/13/2022</a:t>
            </a:fld>
            <a:endParaRPr lang="en-US"/>
          </a:p>
        </p:txBody>
      </p:sp>
      <p:sp>
        <p:nvSpPr>
          <p:cNvPr id="8" name="Footer Placeholder 7">
            <a:extLst>
              <a:ext uri="{FF2B5EF4-FFF2-40B4-BE49-F238E27FC236}">
                <a16:creationId xmlns:a16="http://schemas.microsoft.com/office/drawing/2014/main" id="{B9F7E0F4-95C3-4644-8F62-D96FCBF0C8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7B23AA-8E60-42CD-874D-492B693EA7F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0507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A3C0-AC2D-465D-B2C4-C6D305206C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18044-B764-4007-8510-A52EF54C68A8}"/>
              </a:ext>
            </a:extLst>
          </p:cNvPr>
          <p:cNvSpPr>
            <a:spLocks noGrp="1"/>
          </p:cNvSpPr>
          <p:nvPr>
            <p:ph type="dt" sz="half" idx="10"/>
          </p:nvPr>
        </p:nvSpPr>
        <p:spPr/>
        <p:txBody>
          <a:bodyPr/>
          <a:lstStyle/>
          <a:p>
            <a:fld id="{973BC00D-352D-4681-8132-8CC5EB9D512D}" type="datetimeFigureOut">
              <a:rPr lang="en-US" smtClean="0"/>
              <a:t>9/13/2022</a:t>
            </a:fld>
            <a:endParaRPr lang="en-US"/>
          </a:p>
        </p:txBody>
      </p:sp>
      <p:sp>
        <p:nvSpPr>
          <p:cNvPr id="4" name="Footer Placeholder 3">
            <a:extLst>
              <a:ext uri="{FF2B5EF4-FFF2-40B4-BE49-F238E27FC236}">
                <a16:creationId xmlns:a16="http://schemas.microsoft.com/office/drawing/2014/main" id="{7EC75EA8-3387-4766-9D0C-3341E0B21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02F72-608E-4240-BFE1-8B21AF777CB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342699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67F5-A22B-4B90-9D4C-308468542A3C}"/>
              </a:ext>
            </a:extLst>
          </p:cNvPr>
          <p:cNvSpPr>
            <a:spLocks noGrp="1"/>
          </p:cNvSpPr>
          <p:nvPr>
            <p:ph type="dt" sz="half" idx="10"/>
          </p:nvPr>
        </p:nvSpPr>
        <p:spPr/>
        <p:txBody>
          <a:bodyPr/>
          <a:lstStyle/>
          <a:p>
            <a:fld id="{973BC00D-352D-4681-8132-8CC5EB9D512D}" type="datetimeFigureOut">
              <a:rPr lang="en-US" smtClean="0"/>
              <a:t>9/13/2022</a:t>
            </a:fld>
            <a:endParaRPr lang="en-US"/>
          </a:p>
        </p:txBody>
      </p:sp>
      <p:sp>
        <p:nvSpPr>
          <p:cNvPr id="3" name="Footer Placeholder 2">
            <a:extLst>
              <a:ext uri="{FF2B5EF4-FFF2-40B4-BE49-F238E27FC236}">
                <a16:creationId xmlns:a16="http://schemas.microsoft.com/office/drawing/2014/main" id="{161999D6-6E11-4C5B-86FD-9756CC663B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9EF02-AA3B-4C27-8763-7EDE8540AC56}"/>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09502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1294-1EF9-4CB0-9281-F7F191942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32C93F-0C54-4B12-9011-8A59B40FC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7D442-0761-4616-B4A8-49A2A88DE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4FABE-9940-4DC4-8B75-1AB0271816E0}"/>
              </a:ext>
            </a:extLst>
          </p:cNvPr>
          <p:cNvSpPr>
            <a:spLocks noGrp="1"/>
          </p:cNvSpPr>
          <p:nvPr>
            <p:ph type="dt" sz="half" idx="10"/>
          </p:nvPr>
        </p:nvSpPr>
        <p:spPr/>
        <p:txBody>
          <a:bodyPr/>
          <a:lstStyle/>
          <a:p>
            <a:fld id="{973BC00D-352D-4681-8132-8CC5EB9D512D}" type="datetimeFigureOut">
              <a:rPr lang="en-US" smtClean="0"/>
              <a:t>9/13/2022</a:t>
            </a:fld>
            <a:endParaRPr lang="en-US"/>
          </a:p>
        </p:txBody>
      </p:sp>
      <p:sp>
        <p:nvSpPr>
          <p:cNvPr id="6" name="Footer Placeholder 5">
            <a:extLst>
              <a:ext uri="{FF2B5EF4-FFF2-40B4-BE49-F238E27FC236}">
                <a16:creationId xmlns:a16="http://schemas.microsoft.com/office/drawing/2014/main" id="{69DD3241-28F1-415D-94DA-392E96780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DF9FF-5705-4F78-8879-D25DFDDA658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6029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56BF-A790-4E4D-AB5D-732035186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4DE0C-573A-4304-AF20-73BCDA1B8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23276-E349-46BA-8B9B-8DCBB26A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E51E9-9610-458F-BFF0-36C1E5AD272D}"/>
              </a:ext>
            </a:extLst>
          </p:cNvPr>
          <p:cNvSpPr>
            <a:spLocks noGrp="1"/>
          </p:cNvSpPr>
          <p:nvPr>
            <p:ph type="dt" sz="half" idx="10"/>
          </p:nvPr>
        </p:nvSpPr>
        <p:spPr/>
        <p:txBody>
          <a:bodyPr/>
          <a:lstStyle/>
          <a:p>
            <a:fld id="{973BC00D-352D-4681-8132-8CC5EB9D512D}" type="datetimeFigureOut">
              <a:rPr lang="en-US" smtClean="0"/>
              <a:t>9/13/2022</a:t>
            </a:fld>
            <a:endParaRPr lang="en-US"/>
          </a:p>
        </p:txBody>
      </p:sp>
      <p:sp>
        <p:nvSpPr>
          <p:cNvPr id="6" name="Footer Placeholder 5">
            <a:extLst>
              <a:ext uri="{FF2B5EF4-FFF2-40B4-BE49-F238E27FC236}">
                <a16:creationId xmlns:a16="http://schemas.microsoft.com/office/drawing/2014/main" id="{8C902326-7E9A-459E-AF28-6FBD4ED22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A5265-CA89-42BF-81CB-5AD8B8B279D0}"/>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31606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DBCFB-16E0-4309-8C12-52EFFB0EF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3AC75-FE0B-4002-85AA-FF10DF135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6235E-3E99-49C5-BAB1-18BB54FD4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BC00D-352D-4681-8132-8CC5EB9D512D}" type="datetimeFigureOut">
              <a:rPr lang="en-US" smtClean="0"/>
              <a:t>9/13/2022</a:t>
            </a:fld>
            <a:endParaRPr lang="en-US"/>
          </a:p>
        </p:txBody>
      </p:sp>
      <p:sp>
        <p:nvSpPr>
          <p:cNvPr id="5" name="Footer Placeholder 4">
            <a:extLst>
              <a:ext uri="{FF2B5EF4-FFF2-40B4-BE49-F238E27FC236}">
                <a16:creationId xmlns:a16="http://schemas.microsoft.com/office/drawing/2014/main" id="{4F30E092-1D25-4707-A408-7C2BE392B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6276A-E17A-468A-AA25-EB49459D3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473B8-D7E1-44D5-8274-5DA97A0AA3DD}" type="slidenum">
              <a:rPr lang="en-US" smtClean="0"/>
              <a:t>‹#›</a:t>
            </a:fld>
            <a:endParaRPr lang="en-US"/>
          </a:p>
        </p:txBody>
      </p:sp>
    </p:spTree>
    <p:extLst>
      <p:ext uri="{BB962C8B-B14F-4D97-AF65-F5344CB8AC3E}">
        <p14:creationId xmlns:p14="http://schemas.microsoft.com/office/powerpoint/2010/main" val="203674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png"/><Relationship Id="rId7"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15.png"/><Relationship Id="rId10" Type="http://schemas.openxmlformats.org/officeDocument/2006/relationships/image" Target="../media/image45.png"/><Relationship Id="rId4" Type="http://schemas.openxmlformats.org/officeDocument/2006/relationships/image" Target="../media/image14.png"/><Relationship Id="rId9" Type="http://schemas.openxmlformats.org/officeDocument/2006/relationships/image" Target="../media/image8.svg"/></Relationships>
</file>

<file path=ppt/slides/_rels/slide3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2.png"/><Relationship Id="rId7"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15.png"/><Relationship Id="rId10" Type="http://schemas.openxmlformats.org/officeDocument/2006/relationships/image" Target="../media/image47.png"/><Relationship Id="rId4" Type="http://schemas.openxmlformats.org/officeDocument/2006/relationships/image" Target="../media/image14.png"/><Relationship Id="rId9"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microsoft.com/office/2007/relationships/hdphoto" Target="../media/hdphoto2.wdp"/></Relationships>
</file>

<file path=ppt/slides/_rels/slide4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55.png"/><Relationship Id="rId3" Type="http://schemas.microsoft.com/office/2007/relationships/hdphoto" Target="../media/hdphoto3.wdp"/><Relationship Id="rId7"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png"/><Relationship Id="rId4" Type="http://schemas.openxmlformats.org/officeDocument/2006/relationships/image" Target="../media/image52.png"/><Relationship Id="rId9"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dhi-developer-documentation.azurewebsites.net/" TargetMode="External"/><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hyperlink" Target="https://github.com/DHI/DomainServices/tree/master/Samples" TargetMode="External"/><Relationship Id="rId4" Type="http://schemas.openxmlformats.org/officeDocument/2006/relationships/hyperlink" Target="https://web.yammer.com/main/groups/eyJfdHlwZSI6Ikdyb3VwIiwiaWQiOiIxNTQ0MzU1NyJ9/al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3850-EB13-40A1-B195-E7B9B024341F}"/>
              </a:ext>
            </a:extLst>
          </p:cNvPr>
          <p:cNvSpPr>
            <a:spLocks noGrp="1"/>
          </p:cNvSpPr>
          <p:nvPr>
            <p:ph type="ctrTitle"/>
          </p:nvPr>
        </p:nvSpPr>
        <p:spPr>
          <a:xfrm>
            <a:off x="1329677" y="3802421"/>
            <a:ext cx="9144000" cy="804866"/>
          </a:xfrm>
        </p:spPr>
        <p:txBody>
          <a:bodyPr>
            <a:normAutofit/>
          </a:bodyPr>
          <a:lstStyle/>
          <a:p>
            <a:r>
              <a:rPr lang="en-US" sz="4000" dirty="0"/>
              <a:t>Module 2: Backend - basics</a:t>
            </a:r>
          </a:p>
        </p:txBody>
      </p:sp>
      <p:pic>
        <p:nvPicPr>
          <p:cNvPr id="4" name="Picture 3">
            <a:extLst>
              <a:ext uri="{FF2B5EF4-FFF2-40B4-BE49-F238E27FC236}">
                <a16:creationId xmlns:a16="http://schemas.microsoft.com/office/drawing/2014/main" id="{4D9C9F3C-EBC7-4133-A8EF-E67DE227BFB8}"/>
              </a:ext>
            </a:extLst>
          </p:cNvPr>
          <p:cNvPicPr>
            <a:picLocks noChangeAspect="1"/>
          </p:cNvPicPr>
          <p:nvPr/>
        </p:nvPicPr>
        <p:blipFill>
          <a:blip r:embed="rId3"/>
          <a:stretch>
            <a:fillRect/>
          </a:stretch>
        </p:blipFill>
        <p:spPr>
          <a:xfrm>
            <a:off x="3547493" y="2809870"/>
            <a:ext cx="4875339" cy="738999"/>
          </a:xfrm>
          <a:prstGeom prst="rect">
            <a:avLst/>
          </a:prstGeom>
        </p:spPr>
      </p:pic>
      <p:pic>
        <p:nvPicPr>
          <p:cNvPr id="2050" name="Picture 2" descr="Campus">
            <a:extLst>
              <a:ext uri="{FF2B5EF4-FFF2-40B4-BE49-F238E27FC236}">
                <a16:creationId xmlns:a16="http://schemas.microsoft.com/office/drawing/2014/main" id="{CD501E43-3218-E223-3815-374892942046}"/>
              </a:ext>
            </a:extLst>
          </p:cNvPr>
          <p:cNvPicPr>
            <a:picLocks noChangeAspect="1" noChangeArrowheads="1"/>
          </p:cNvPicPr>
          <p:nvPr/>
        </p:nvPicPr>
        <p:blipFill>
          <a:blip r:embed="rId4">
            <a:duotone>
              <a:prstClr val="black"/>
              <a:srgbClr val="0A4565">
                <a:tint val="45000"/>
                <a:satMod val="400000"/>
              </a:srgbClr>
            </a:duotone>
            <a:alphaModFix/>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2272" y="330324"/>
            <a:ext cx="1557438" cy="5401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2E537FD-ED4F-3363-CF2C-9F7E30DE3CAB}"/>
              </a:ext>
            </a:extLst>
          </p:cNvPr>
          <p:cNvSpPr txBox="1">
            <a:spLocks/>
          </p:cNvSpPr>
          <p:nvPr/>
        </p:nvSpPr>
        <p:spPr>
          <a:xfrm>
            <a:off x="1674610" y="1714509"/>
            <a:ext cx="9144000" cy="80486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Developing Business Applications with</a:t>
            </a:r>
          </a:p>
        </p:txBody>
      </p:sp>
    </p:spTree>
    <p:extLst>
      <p:ext uri="{BB962C8B-B14F-4D97-AF65-F5344CB8AC3E}">
        <p14:creationId xmlns:p14="http://schemas.microsoft.com/office/powerpoint/2010/main" val="337770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9290EE-61DB-D17C-06B2-827ADF240F97}"/>
              </a:ext>
            </a:extLst>
          </p:cNvPr>
          <p:cNvPicPr>
            <a:picLocks noChangeAspect="1"/>
          </p:cNvPicPr>
          <p:nvPr/>
        </p:nvPicPr>
        <p:blipFill>
          <a:blip r:embed="rId3"/>
          <a:stretch>
            <a:fillRect/>
          </a:stretch>
        </p:blipFill>
        <p:spPr>
          <a:xfrm>
            <a:off x="2944339" y="2100431"/>
            <a:ext cx="6303322" cy="2657138"/>
          </a:xfrm>
          <a:prstGeom prst="rect">
            <a:avLst/>
          </a:prstGeom>
        </p:spPr>
      </p:pic>
      <p:sp>
        <p:nvSpPr>
          <p:cNvPr id="5" name="TextBox 4">
            <a:extLst>
              <a:ext uri="{FF2B5EF4-FFF2-40B4-BE49-F238E27FC236}">
                <a16:creationId xmlns:a16="http://schemas.microsoft.com/office/drawing/2014/main" id="{F15609F4-F791-3328-6F1E-97AB100244B1}"/>
              </a:ext>
            </a:extLst>
          </p:cNvPr>
          <p:cNvSpPr txBox="1"/>
          <p:nvPr/>
        </p:nvSpPr>
        <p:spPr>
          <a:xfrm>
            <a:off x="3888464" y="896348"/>
            <a:ext cx="4613638" cy="646331"/>
          </a:xfrm>
          <a:prstGeom prst="rect">
            <a:avLst/>
          </a:prstGeom>
          <a:noFill/>
        </p:spPr>
        <p:txBody>
          <a:bodyPr wrap="square" rtlCol="0">
            <a:spAutoFit/>
          </a:bodyPr>
          <a:lstStyle/>
          <a:p>
            <a:pPr algn="ctr"/>
            <a:r>
              <a:rPr lang="en-US" sz="3600" b="1" dirty="0"/>
              <a:t>Discrete</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226742"/>
            <a:ext cx="9348394" cy="400110"/>
          </a:xfrm>
          <a:prstGeom prst="rect">
            <a:avLst/>
          </a:prstGeom>
          <a:noFill/>
        </p:spPr>
        <p:txBody>
          <a:bodyPr wrap="square" rtlCol="0">
            <a:spAutoFit/>
          </a:bodyPr>
          <a:lstStyle/>
          <a:p>
            <a:pPr algn="ctr"/>
            <a:r>
              <a:rPr lang="en-US" sz="2000" dirty="0"/>
              <a:t>Can handle a </a:t>
            </a:r>
            <a:r>
              <a:rPr lang="en-US" sz="2000" b="1" dirty="0"/>
              <a:t>finite</a:t>
            </a:r>
            <a:r>
              <a:rPr lang="en-US" sz="2000" dirty="0"/>
              <a:t> (countable) number of entities</a:t>
            </a:r>
          </a:p>
        </p:txBody>
      </p:sp>
    </p:spTree>
    <p:extLst>
      <p:ext uri="{BB962C8B-B14F-4D97-AF65-F5344CB8AC3E}">
        <p14:creationId xmlns:p14="http://schemas.microsoft.com/office/powerpoint/2010/main" val="128183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789181" y="907982"/>
            <a:ext cx="4613638" cy="646331"/>
          </a:xfrm>
          <a:prstGeom prst="rect">
            <a:avLst/>
          </a:prstGeom>
          <a:noFill/>
        </p:spPr>
        <p:txBody>
          <a:bodyPr wrap="square" rtlCol="0">
            <a:spAutoFit/>
          </a:bodyPr>
          <a:lstStyle/>
          <a:p>
            <a:pPr algn="ctr"/>
            <a:r>
              <a:rPr lang="en-US" sz="3600" b="1" dirty="0"/>
              <a:t>Grouped</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226742"/>
            <a:ext cx="9348394" cy="400110"/>
          </a:xfrm>
          <a:prstGeom prst="rect">
            <a:avLst/>
          </a:prstGeom>
          <a:noFill/>
        </p:spPr>
        <p:txBody>
          <a:bodyPr wrap="square" rtlCol="0">
            <a:spAutoFit/>
          </a:bodyPr>
          <a:lstStyle/>
          <a:p>
            <a:pPr algn="ctr"/>
            <a:r>
              <a:rPr lang="en-US" sz="2000" dirty="0"/>
              <a:t>Can handle entities organized in </a:t>
            </a:r>
            <a:r>
              <a:rPr lang="en-US" sz="2000" b="1" dirty="0"/>
              <a:t>hierarchical groups</a:t>
            </a:r>
            <a:r>
              <a:rPr lang="en-US" sz="2000" dirty="0"/>
              <a:t> (e.g. trees) </a:t>
            </a:r>
          </a:p>
        </p:txBody>
      </p:sp>
      <p:pic>
        <p:nvPicPr>
          <p:cNvPr id="3" name="Picture 2">
            <a:extLst>
              <a:ext uri="{FF2B5EF4-FFF2-40B4-BE49-F238E27FC236}">
                <a16:creationId xmlns:a16="http://schemas.microsoft.com/office/drawing/2014/main" id="{8E5A417A-E627-B547-51E5-94F5C302F972}"/>
              </a:ext>
            </a:extLst>
          </p:cNvPr>
          <p:cNvPicPr>
            <a:picLocks noChangeAspect="1"/>
          </p:cNvPicPr>
          <p:nvPr/>
        </p:nvPicPr>
        <p:blipFill>
          <a:blip r:embed="rId2"/>
          <a:stretch>
            <a:fillRect/>
          </a:stretch>
        </p:blipFill>
        <p:spPr>
          <a:xfrm>
            <a:off x="1982354" y="1957892"/>
            <a:ext cx="8534400" cy="2840019"/>
          </a:xfrm>
          <a:prstGeom prst="rect">
            <a:avLst/>
          </a:prstGeom>
        </p:spPr>
      </p:pic>
    </p:spTree>
    <p:extLst>
      <p:ext uri="{BB962C8B-B14F-4D97-AF65-F5344CB8AC3E}">
        <p14:creationId xmlns:p14="http://schemas.microsoft.com/office/powerpoint/2010/main" val="4166650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789181" y="314813"/>
            <a:ext cx="4613638" cy="646331"/>
          </a:xfrm>
          <a:prstGeom prst="rect">
            <a:avLst/>
          </a:prstGeom>
          <a:noFill/>
        </p:spPr>
        <p:txBody>
          <a:bodyPr wrap="square" rtlCol="0">
            <a:spAutoFit/>
          </a:bodyPr>
          <a:lstStyle/>
          <a:p>
            <a:pPr algn="ctr"/>
            <a:r>
              <a:rPr lang="en-US" sz="3600" b="1" dirty="0"/>
              <a:t>Updatable</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850689"/>
            <a:ext cx="9348394" cy="369332"/>
          </a:xfrm>
          <a:prstGeom prst="rect">
            <a:avLst/>
          </a:prstGeom>
          <a:noFill/>
        </p:spPr>
        <p:txBody>
          <a:bodyPr wrap="square" rtlCol="0">
            <a:spAutoFit/>
          </a:bodyPr>
          <a:lstStyle/>
          <a:p>
            <a:pPr algn="ctr"/>
            <a:r>
              <a:rPr lang="en-US" dirty="0"/>
              <a:t>Can handle </a:t>
            </a:r>
            <a:r>
              <a:rPr lang="en-US" b="1" dirty="0"/>
              <a:t>add</a:t>
            </a:r>
            <a:r>
              <a:rPr lang="en-US" dirty="0"/>
              <a:t>, </a:t>
            </a:r>
            <a:r>
              <a:rPr lang="en-US" b="1" dirty="0"/>
              <a:t>remove</a:t>
            </a:r>
            <a:r>
              <a:rPr lang="en-US" dirty="0"/>
              <a:t> and </a:t>
            </a:r>
            <a:r>
              <a:rPr lang="en-US" b="1" dirty="0"/>
              <a:t>update</a:t>
            </a:r>
            <a:r>
              <a:rPr lang="en-US" dirty="0"/>
              <a:t> of entities</a:t>
            </a:r>
          </a:p>
        </p:txBody>
      </p:sp>
      <p:pic>
        <p:nvPicPr>
          <p:cNvPr id="3" name="Picture 2">
            <a:extLst>
              <a:ext uri="{FF2B5EF4-FFF2-40B4-BE49-F238E27FC236}">
                <a16:creationId xmlns:a16="http://schemas.microsoft.com/office/drawing/2014/main" id="{1CC11FF9-742B-07EE-AE46-221C5AB2357F}"/>
              </a:ext>
            </a:extLst>
          </p:cNvPr>
          <p:cNvPicPr>
            <a:picLocks noChangeAspect="1"/>
          </p:cNvPicPr>
          <p:nvPr/>
        </p:nvPicPr>
        <p:blipFill>
          <a:blip r:embed="rId3"/>
          <a:stretch>
            <a:fillRect/>
          </a:stretch>
        </p:blipFill>
        <p:spPr>
          <a:xfrm>
            <a:off x="3266739" y="1090056"/>
            <a:ext cx="5658522" cy="4677888"/>
          </a:xfrm>
          <a:prstGeom prst="rect">
            <a:avLst/>
          </a:prstGeom>
        </p:spPr>
      </p:pic>
    </p:spTree>
    <p:extLst>
      <p:ext uri="{BB962C8B-B14F-4D97-AF65-F5344CB8AC3E}">
        <p14:creationId xmlns:p14="http://schemas.microsoft.com/office/powerpoint/2010/main" val="38077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D2D6FC-A895-7101-F189-5CB0DE8FB115}"/>
              </a:ext>
            </a:extLst>
          </p:cNvPr>
          <p:cNvSpPr txBox="1"/>
          <p:nvPr/>
        </p:nvSpPr>
        <p:spPr>
          <a:xfrm>
            <a:off x="2635955" y="187536"/>
            <a:ext cx="6920089" cy="646331"/>
          </a:xfrm>
          <a:prstGeom prst="rect">
            <a:avLst/>
          </a:prstGeom>
          <a:noFill/>
        </p:spPr>
        <p:txBody>
          <a:bodyPr wrap="square" rtlCol="0">
            <a:spAutoFit/>
          </a:bodyPr>
          <a:lstStyle/>
          <a:p>
            <a:pPr algn="ctr"/>
            <a:r>
              <a:rPr lang="en-US" sz="3600" dirty="0"/>
              <a:t>Time series services </a:t>
            </a:r>
          </a:p>
        </p:txBody>
      </p:sp>
      <p:pic>
        <p:nvPicPr>
          <p:cNvPr id="6" name="Picture 5">
            <a:extLst>
              <a:ext uri="{FF2B5EF4-FFF2-40B4-BE49-F238E27FC236}">
                <a16:creationId xmlns:a16="http://schemas.microsoft.com/office/drawing/2014/main" id="{85CA5B1B-0C3B-BB78-AA29-C8A6B967235B}"/>
              </a:ext>
            </a:extLst>
          </p:cNvPr>
          <p:cNvPicPr>
            <a:picLocks noChangeAspect="1"/>
          </p:cNvPicPr>
          <p:nvPr/>
        </p:nvPicPr>
        <p:blipFill>
          <a:blip r:embed="rId3"/>
          <a:stretch>
            <a:fillRect/>
          </a:stretch>
        </p:blipFill>
        <p:spPr>
          <a:xfrm>
            <a:off x="1246984" y="1195172"/>
            <a:ext cx="9923809" cy="5009524"/>
          </a:xfrm>
          <a:prstGeom prst="rect">
            <a:avLst/>
          </a:prstGeom>
        </p:spPr>
      </p:pic>
    </p:spTree>
    <p:extLst>
      <p:ext uri="{BB962C8B-B14F-4D97-AF65-F5344CB8AC3E}">
        <p14:creationId xmlns:p14="http://schemas.microsoft.com/office/powerpoint/2010/main" val="264487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8D367D-8373-3991-1FE1-07D7E1C5371E}"/>
              </a:ext>
            </a:extLst>
          </p:cNvPr>
          <p:cNvSpPr txBox="1"/>
          <p:nvPr/>
        </p:nvSpPr>
        <p:spPr>
          <a:xfrm>
            <a:off x="2635955" y="187536"/>
            <a:ext cx="6920089" cy="646331"/>
          </a:xfrm>
          <a:prstGeom prst="rect">
            <a:avLst/>
          </a:prstGeom>
          <a:noFill/>
        </p:spPr>
        <p:txBody>
          <a:bodyPr wrap="square" rtlCol="0">
            <a:spAutoFit/>
          </a:bodyPr>
          <a:lstStyle/>
          <a:p>
            <a:pPr algn="ctr"/>
            <a:r>
              <a:rPr lang="en-US" sz="3600" dirty="0"/>
              <a:t>Time series services</a:t>
            </a:r>
          </a:p>
        </p:txBody>
      </p:sp>
      <p:pic>
        <p:nvPicPr>
          <p:cNvPr id="6" name="Picture 5">
            <a:extLst>
              <a:ext uri="{FF2B5EF4-FFF2-40B4-BE49-F238E27FC236}">
                <a16:creationId xmlns:a16="http://schemas.microsoft.com/office/drawing/2014/main" id="{74F4AFA6-3ACC-F868-999B-5830CEBE4862}"/>
              </a:ext>
            </a:extLst>
          </p:cNvPr>
          <p:cNvPicPr>
            <a:picLocks noChangeAspect="1"/>
          </p:cNvPicPr>
          <p:nvPr/>
        </p:nvPicPr>
        <p:blipFill>
          <a:blip r:embed="rId3"/>
          <a:stretch>
            <a:fillRect/>
          </a:stretch>
        </p:blipFill>
        <p:spPr>
          <a:xfrm>
            <a:off x="0" y="1039247"/>
            <a:ext cx="12192000" cy="5080720"/>
          </a:xfrm>
          <a:prstGeom prst="rect">
            <a:avLst/>
          </a:prstGeom>
        </p:spPr>
      </p:pic>
      <p:sp>
        <p:nvSpPr>
          <p:cNvPr id="7" name="Arrow: Up 6">
            <a:extLst>
              <a:ext uri="{FF2B5EF4-FFF2-40B4-BE49-F238E27FC236}">
                <a16:creationId xmlns:a16="http://schemas.microsoft.com/office/drawing/2014/main" id="{B728BE79-2B41-9E31-4374-184D200ABEBA}"/>
              </a:ext>
            </a:extLst>
          </p:cNvPr>
          <p:cNvSpPr/>
          <p:nvPr/>
        </p:nvSpPr>
        <p:spPr>
          <a:xfrm>
            <a:off x="8432798" y="673755"/>
            <a:ext cx="1083734" cy="5794778"/>
          </a:xfrm>
          <a:prstGeom prst="upArrow">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6FB4CD-9EA2-6BB7-34E8-3564128E06DC}"/>
              </a:ext>
            </a:extLst>
          </p:cNvPr>
          <p:cNvSpPr txBox="1"/>
          <p:nvPr/>
        </p:nvSpPr>
        <p:spPr>
          <a:xfrm>
            <a:off x="9234311" y="536447"/>
            <a:ext cx="2619435" cy="400110"/>
          </a:xfrm>
          <a:prstGeom prst="rect">
            <a:avLst/>
          </a:prstGeom>
          <a:noFill/>
        </p:spPr>
        <p:txBody>
          <a:bodyPr wrap="none" rtlCol="0">
            <a:spAutoFit/>
          </a:bodyPr>
          <a:lstStyle/>
          <a:p>
            <a:r>
              <a:rPr lang="en-US" sz="2000" dirty="0">
                <a:solidFill>
                  <a:srgbClr val="FF0000"/>
                </a:solidFill>
              </a:rPr>
              <a:t>Increasing functionality</a:t>
            </a:r>
          </a:p>
        </p:txBody>
      </p:sp>
    </p:spTree>
    <p:extLst>
      <p:ext uri="{BB962C8B-B14F-4D97-AF65-F5344CB8AC3E}">
        <p14:creationId xmlns:p14="http://schemas.microsoft.com/office/powerpoint/2010/main" val="184663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Plugins &amp; Providers</a:t>
            </a:r>
          </a:p>
        </p:txBody>
      </p:sp>
      <p:pic>
        <p:nvPicPr>
          <p:cNvPr id="3" name="Picture 4" descr="Agenda - letters written in beautiful boxes on white background Stock  Illustration | Adobe Stock">
            <a:extLst>
              <a:ext uri="{FF2B5EF4-FFF2-40B4-BE49-F238E27FC236}">
                <a16:creationId xmlns:a16="http://schemas.microsoft.com/office/drawing/2014/main" id="{DDAD18AC-8D26-D9E1-B571-A17ADBFD206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3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BDA09A-DA0B-A6F4-8ECE-75720F27E0EE}"/>
              </a:ext>
            </a:extLst>
          </p:cNvPr>
          <p:cNvPicPr>
            <a:picLocks noChangeAspect="1"/>
          </p:cNvPicPr>
          <p:nvPr/>
        </p:nvPicPr>
        <p:blipFill>
          <a:blip r:embed="rId2"/>
          <a:stretch>
            <a:fillRect/>
          </a:stretch>
        </p:blipFill>
        <p:spPr>
          <a:xfrm>
            <a:off x="4044518" y="2002412"/>
            <a:ext cx="4102964" cy="2853175"/>
          </a:xfrm>
          <a:prstGeom prst="rect">
            <a:avLst/>
          </a:prstGeom>
        </p:spPr>
      </p:pic>
    </p:spTree>
    <p:extLst>
      <p:ext uri="{BB962C8B-B14F-4D97-AF65-F5344CB8AC3E}">
        <p14:creationId xmlns:p14="http://schemas.microsoft.com/office/powerpoint/2010/main" val="2761721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0CAC57-9681-358B-1080-F3187962025B}"/>
              </a:ext>
            </a:extLst>
          </p:cNvPr>
          <p:cNvSpPr/>
          <p:nvPr/>
        </p:nvSpPr>
        <p:spPr>
          <a:xfrm>
            <a:off x="3174263" y="5356835"/>
            <a:ext cx="1510018"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MapService</a:t>
            </a:r>
            <a:endParaRPr lang="en-US" kern="0" dirty="0">
              <a:solidFill>
                <a:prstClr val="white"/>
              </a:solidFill>
              <a:latin typeface="Calibri" panose="020F0502020204030204"/>
            </a:endParaRPr>
          </a:p>
        </p:txBody>
      </p:sp>
      <p:cxnSp>
        <p:nvCxnSpPr>
          <p:cNvPr id="3" name="Straight Connector 2">
            <a:extLst>
              <a:ext uri="{FF2B5EF4-FFF2-40B4-BE49-F238E27FC236}">
                <a16:creationId xmlns:a16="http://schemas.microsoft.com/office/drawing/2014/main" id="{F0AA082C-AB81-3FFA-7F9D-5A699B9C7BBB}"/>
              </a:ext>
            </a:extLst>
          </p:cNvPr>
          <p:cNvCxnSpPr>
            <a:cxnSpLocks/>
            <a:stCxn id="2" idx="3"/>
          </p:cNvCxnSpPr>
          <p:nvPr/>
        </p:nvCxnSpPr>
        <p:spPr>
          <a:xfrm>
            <a:off x="4684281" y="5620644"/>
            <a:ext cx="302140" cy="0"/>
          </a:xfrm>
          <a:prstGeom prst="line">
            <a:avLst/>
          </a:prstGeom>
          <a:noFill/>
          <a:ln w="38100" cap="flat" cmpd="sng" algn="ctr">
            <a:solidFill>
              <a:srgbClr val="4472C4"/>
            </a:solidFill>
            <a:prstDash val="solid"/>
            <a:miter lim="800000"/>
          </a:ln>
          <a:effectLst/>
        </p:spPr>
      </p:cxnSp>
      <p:sp>
        <p:nvSpPr>
          <p:cNvPr id="4" name="Arc 3">
            <a:extLst>
              <a:ext uri="{FF2B5EF4-FFF2-40B4-BE49-F238E27FC236}">
                <a16:creationId xmlns:a16="http://schemas.microsoft.com/office/drawing/2014/main" id="{231BC983-E9B4-65ED-6273-AD8A1EE1AAE6}"/>
              </a:ext>
            </a:extLst>
          </p:cNvPr>
          <p:cNvSpPr/>
          <p:nvPr/>
        </p:nvSpPr>
        <p:spPr>
          <a:xfrm rot="10800000">
            <a:off x="4974362" y="5448470"/>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5" name="TextBox 4">
            <a:extLst>
              <a:ext uri="{FF2B5EF4-FFF2-40B4-BE49-F238E27FC236}">
                <a16:creationId xmlns:a16="http://schemas.microsoft.com/office/drawing/2014/main" id="{6F1FB8C4-7137-BF41-E1DF-63394FD16E17}"/>
              </a:ext>
            </a:extLst>
          </p:cNvPr>
          <p:cNvSpPr txBox="1"/>
          <p:nvPr/>
        </p:nvSpPr>
        <p:spPr>
          <a:xfrm>
            <a:off x="4626662" y="5087311"/>
            <a:ext cx="1063112" cy="307777"/>
          </a:xfrm>
          <a:prstGeom prst="rect">
            <a:avLst/>
          </a:prstGeom>
          <a:noFill/>
        </p:spPr>
        <p:txBody>
          <a:bodyPr wrap="none" rtlCol="0">
            <a:spAutoFit/>
          </a:bodyPr>
          <a:lstStyle/>
          <a:p>
            <a:pPr>
              <a:defRPr/>
            </a:pPr>
            <a:r>
              <a:rPr lang="en-US" sz="1400" kern="0" dirty="0" err="1">
                <a:solidFill>
                  <a:prstClr val="black"/>
                </a:solidFill>
              </a:rPr>
              <a:t>IMapSource</a:t>
            </a:r>
            <a:endParaRPr lang="en-US" sz="1400" kern="0" dirty="0">
              <a:solidFill>
                <a:prstClr val="black"/>
              </a:solidFill>
            </a:endParaRPr>
          </a:p>
        </p:txBody>
      </p:sp>
      <p:grpSp>
        <p:nvGrpSpPr>
          <p:cNvPr id="32" name="Group 31">
            <a:extLst>
              <a:ext uri="{FF2B5EF4-FFF2-40B4-BE49-F238E27FC236}">
                <a16:creationId xmlns:a16="http://schemas.microsoft.com/office/drawing/2014/main" id="{FFB3409D-8DDE-7311-F5F7-25FFA06B56DF}"/>
              </a:ext>
            </a:extLst>
          </p:cNvPr>
          <p:cNvGrpSpPr/>
          <p:nvPr/>
        </p:nvGrpSpPr>
        <p:grpSpPr>
          <a:xfrm>
            <a:off x="5049161" y="5387994"/>
            <a:ext cx="2554467" cy="465581"/>
            <a:chOff x="5049161" y="2625375"/>
            <a:chExt cx="2554467" cy="465581"/>
          </a:xfrm>
        </p:grpSpPr>
        <p:cxnSp>
          <p:nvCxnSpPr>
            <p:cNvPr id="6" name="Straight Connector 5">
              <a:extLst>
                <a:ext uri="{FF2B5EF4-FFF2-40B4-BE49-F238E27FC236}">
                  <a16:creationId xmlns:a16="http://schemas.microsoft.com/office/drawing/2014/main" id="{91892A87-185F-079D-AA12-A34938F019A8}"/>
                </a:ext>
              </a:extLst>
            </p:cNvPr>
            <p:cNvCxnSpPr>
              <a:cxnSpLocks/>
              <a:endCxn id="7" idx="1"/>
            </p:cNvCxnSpPr>
            <p:nvPr/>
          </p:nvCxnSpPr>
          <p:spPr>
            <a:xfrm>
              <a:off x="5251896" y="2858165"/>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03EB1F13-5181-98E0-E3A2-57A6D0819485}"/>
                </a:ext>
              </a:extLst>
            </p:cNvPr>
            <p:cNvSpPr/>
            <p:nvPr/>
          </p:nvSpPr>
          <p:spPr>
            <a:xfrm>
              <a:off x="5537122" y="2625375"/>
              <a:ext cx="2066506"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DfsuMapSource</a:t>
              </a:r>
              <a:endParaRPr lang="en-US" kern="0" dirty="0">
                <a:solidFill>
                  <a:prstClr val="white"/>
                </a:solidFill>
                <a:latin typeface="Calibri" panose="020F0502020204030204"/>
              </a:endParaRPr>
            </a:p>
          </p:txBody>
        </p:sp>
        <p:sp>
          <p:nvSpPr>
            <p:cNvPr id="8" name="Oval 7">
              <a:extLst>
                <a:ext uri="{FF2B5EF4-FFF2-40B4-BE49-F238E27FC236}">
                  <a16:creationId xmlns:a16="http://schemas.microsoft.com/office/drawing/2014/main" id="{8D3B7E01-A6A9-1B66-9BFF-B28C4D0092D7}"/>
                </a:ext>
              </a:extLst>
            </p:cNvPr>
            <p:cNvSpPr/>
            <p:nvPr/>
          </p:nvSpPr>
          <p:spPr>
            <a:xfrm>
              <a:off x="5049161" y="274910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sp>
        <p:nvSpPr>
          <p:cNvPr id="9" name="Rectangle: Rounded Corners 8">
            <a:extLst>
              <a:ext uri="{FF2B5EF4-FFF2-40B4-BE49-F238E27FC236}">
                <a16:creationId xmlns:a16="http://schemas.microsoft.com/office/drawing/2014/main" id="{0A2AC5CC-00F5-BB9F-FE16-AF833AFC2D08}"/>
              </a:ext>
            </a:extLst>
          </p:cNvPr>
          <p:cNvSpPr/>
          <p:nvPr/>
        </p:nvSpPr>
        <p:spPr>
          <a:xfrm>
            <a:off x="2717459" y="2214591"/>
            <a:ext cx="2038680"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TimeSeriesService</a:t>
            </a:r>
            <a:endParaRPr lang="en-US" kern="0" dirty="0">
              <a:solidFill>
                <a:prstClr val="white"/>
              </a:solidFill>
              <a:latin typeface="Calibri" panose="020F0502020204030204"/>
            </a:endParaRPr>
          </a:p>
        </p:txBody>
      </p:sp>
      <p:cxnSp>
        <p:nvCxnSpPr>
          <p:cNvPr id="10" name="Straight Connector 9">
            <a:extLst>
              <a:ext uri="{FF2B5EF4-FFF2-40B4-BE49-F238E27FC236}">
                <a16:creationId xmlns:a16="http://schemas.microsoft.com/office/drawing/2014/main" id="{B3B90C36-F444-109C-D192-8DACC26E49D7}"/>
              </a:ext>
            </a:extLst>
          </p:cNvPr>
          <p:cNvCxnSpPr>
            <a:cxnSpLocks/>
            <a:stCxn id="9" idx="3"/>
          </p:cNvCxnSpPr>
          <p:nvPr/>
        </p:nvCxnSpPr>
        <p:spPr>
          <a:xfrm>
            <a:off x="4756139" y="2478400"/>
            <a:ext cx="317384" cy="0"/>
          </a:xfrm>
          <a:prstGeom prst="line">
            <a:avLst/>
          </a:prstGeom>
          <a:noFill/>
          <a:ln w="38100" cap="flat" cmpd="sng" algn="ctr">
            <a:solidFill>
              <a:srgbClr val="4472C4"/>
            </a:solidFill>
            <a:prstDash val="solid"/>
            <a:miter lim="800000"/>
          </a:ln>
          <a:effectLst/>
        </p:spPr>
      </p:cxnSp>
      <p:sp>
        <p:nvSpPr>
          <p:cNvPr id="11" name="Arc 10">
            <a:extLst>
              <a:ext uri="{FF2B5EF4-FFF2-40B4-BE49-F238E27FC236}">
                <a16:creationId xmlns:a16="http://schemas.microsoft.com/office/drawing/2014/main" id="{697DB191-46EB-266A-B374-F696CA621A47}"/>
              </a:ext>
            </a:extLst>
          </p:cNvPr>
          <p:cNvSpPr/>
          <p:nvPr/>
        </p:nvSpPr>
        <p:spPr>
          <a:xfrm rot="10800000">
            <a:off x="5079201" y="2325842"/>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12" name="TextBox 11">
            <a:extLst>
              <a:ext uri="{FF2B5EF4-FFF2-40B4-BE49-F238E27FC236}">
                <a16:creationId xmlns:a16="http://schemas.microsoft.com/office/drawing/2014/main" id="{905703B4-2C72-71DA-4ADB-6E4BF60357A3}"/>
              </a:ext>
            </a:extLst>
          </p:cNvPr>
          <p:cNvSpPr txBox="1"/>
          <p:nvPr/>
        </p:nvSpPr>
        <p:spPr>
          <a:xfrm>
            <a:off x="4165261" y="1925596"/>
            <a:ext cx="1816523" cy="307777"/>
          </a:xfrm>
          <a:prstGeom prst="rect">
            <a:avLst/>
          </a:prstGeom>
          <a:noFill/>
        </p:spPr>
        <p:txBody>
          <a:bodyPr wrap="none" rtlCol="0">
            <a:spAutoFit/>
          </a:bodyPr>
          <a:lstStyle/>
          <a:p>
            <a:pPr>
              <a:defRPr/>
            </a:pPr>
            <a:r>
              <a:rPr lang="en-US" sz="1400" kern="0" dirty="0" err="1">
                <a:solidFill>
                  <a:prstClr val="black"/>
                </a:solidFill>
              </a:rPr>
              <a:t>ITimeSeriesRepository</a:t>
            </a:r>
            <a:endParaRPr lang="en-US" sz="1400" kern="0" dirty="0">
              <a:solidFill>
                <a:prstClr val="black"/>
              </a:solidFill>
            </a:endParaRPr>
          </a:p>
        </p:txBody>
      </p:sp>
      <p:grpSp>
        <p:nvGrpSpPr>
          <p:cNvPr id="13" name="Group 12">
            <a:extLst>
              <a:ext uri="{FF2B5EF4-FFF2-40B4-BE49-F238E27FC236}">
                <a16:creationId xmlns:a16="http://schemas.microsoft.com/office/drawing/2014/main" id="{96D602A1-D8FA-A797-A9AC-4DD1B3A7FFC8}"/>
              </a:ext>
            </a:extLst>
          </p:cNvPr>
          <p:cNvGrpSpPr/>
          <p:nvPr/>
        </p:nvGrpSpPr>
        <p:grpSpPr>
          <a:xfrm>
            <a:off x="6340315" y="1749093"/>
            <a:ext cx="3562579" cy="465581"/>
            <a:chOff x="5125709" y="4835969"/>
            <a:chExt cx="3562579" cy="465581"/>
          </a:xfrm>
        </p:grpSpPr>
        <p:cxnSp>
          <p:nvCxnSpPr>
            <p:cNvPr id="14" name="Straight Connector 13">
              <a:extLst>
                <a:ext uri="{FF2B5EF4-FFF2-40B4-BE49-F238E27FC236}">
                  <a16:creationId xmlns:a16="http://schemas.microsoft.com/office/drawing/2014/main" id="{B4CA06B8-B035-F1A2-A98B-CB58F3F13C96}"/>
                </a:ext>
              </a:extLst>
            </p:cNvPr>
            <p:cNvCxnSpPr>
              <a:cxnSpLocks/>
              <a:endCxn id="15" idx="1"/>
            </p:cNvCxnSpPr>
            <p:nvPr/>
          </p:nvCxnSpPr>
          <p:spPr>
            <a:xfrm>
              <a:off x="5328444" y="5068759"/>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BF16E2F1-A5C1-B72D-46DA-F0703C3A3334}"/>
                </a:ext>
              </a:extLst>
            </p:cNvPr>
            <p:cNvSpPr/>
            <p:nvPr/>
          </p:nvSpPr>
          <p:spPr>
            <a:xfrm>
              <a:off x="5613670" y="4835969"/>
              <a:ext cx="3074618"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Dfs2TimeSeriesRepository</a:t>
              </a:r>
            </a:p>
          </p:txBody>
        </p:sp>
        <p:sp>
          <p:nvSpPr>
            <p:cNvPr id="16" name="Oval 15">
              <a:extLst>
                <a:ext uri="{FF2B5EF4-FFF2-40B4-BE49-F238E27FC236}">
                  <a16:creationId xmlns:a16="http://schemas.microsoft.com/office/drawing/2014/main" id="{EFCBEC83-3241-7CB8-8AD6-973967B99FCB}"/>
                </a:ext>
              </a:extLst>
            </p:cNvPr>
            <p:cNvSpPr/>
            <p:nvPr/>
          </p:nvSpPr>
          <p:spPr>
            <a:xfrm>
              <a:off x="5125709" y="4959701"/>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sp>
        <p:nvSpPr>
          <p:cNvPr id="17" name="Rectangle: Rounded Corners 16">
            <a:extLst>
              <a:ext uri="{FF2B5EF4-FFF2-40B4-BE49-F238E27FC236}">
                <a16:creationId xmlns:a16="http://schemas.microsoft.com/office/drawing/2014/main" id="{458A579B-DA93-226C-AB28-D66EEB175503}"/>
              </a:ext>
            </a:extLst>
          </p:cNvPr>
          <p:cNvSpPr/>
          <p:nvPr/>
        </p:nvSpPr>
        <p:spPr>
          <a:xfrm>
            <a:off x="2654127" y="4100672"/>
            <a:ext cx="2038680"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JobService</a:t>
            </a:r>
            <a:endParaRPr lang="en-US" kern="0" dirty="0">
              <a:solidFill>
                <a:prstClr val="white"/>
              </a:solidFill>
              <a:latin typeface="Calibri" panose="020F0502020204030204"/>
            </a:endParaRPr>
          </a:p>
        </p:txBody>
      </p:sp>
      <p:cxnSp>
        <p:nvCxnSpPr>
          <p:cNvPr id="18" name="Straight Connector 17">
            <a:extLst>
              <a:ext uri="{FF2B5EF4-FFF2-40B4-BE49-F238E27FC236}">
                <a16:creationId xmlns:a16="http://schemas.microsoft.com/office/drawing/2014/main" id="{A623EF2A-EF4B-4DF3-5CA2-C34B99522027}"/>
              </a:ext>
            </a:extLst>
          </p:cNvPr>
          <p:cNvCxnSpPr>
            <a:cxnSpLocks/>
            <a:stCxn id="17" idx="3"/>
          </p:cNvCxnSpPr>
          <p:nvPr/>
        </p:nvCxnSpPr>
        <p:spPr>
          <a:xfrm>
            <a:off x="4692807" y="4364481"/>
            <a:ext cx="293614" cy="0"/>
          </a:xfrm>
          <a:prstGeom prst="line">
            <a:avLst/>
          </a:prstGeom>
          <a:noFill/>
          <a:ln w="38100" cap="flat" cmpd="sng" algn="ctr">
            <a:solidFill>
              <a:srgbClr val="4472C4"/>
            </a:solidFill>
            <a:prstDash val="solid"/>
            <a:miter lim="800000"/>
          </a:ln>
          <a:effectLst/>
        </p:spPr>
      </p:cxnSp>
      <p:sp>
        <p:nvSpPr>
          <p:cNvPr id="19" name="Arc 18">
            <a:extLst>
              <a:ext uri="{FF2B5EF4-FFF2-40B4-BE49-F238E27FC236}">
                <a16:creationId xmlns:a16="http://schemas.microsoft.com/office/drawing/2014/main" id="{B55D0729-0DB7-7556-C7B2-EEDB21EA1C2C}"/>
              </a:ext>
            </a:extLst>
          </p:cNvPr>
          <p:cNvSpPr/>
          <p:nvPr/>
        </p:nvSpPr>
        <p:spPr>
          <a:xfrm rot="10800000">
            <a:off x="4978877" y="4217566"/>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20" name="TextBox 19">
            <a:extLst>
              <a:ext uri="{FF2B5EF4-FFF2-40B4-BE49-F238E27FC236}">
                <a16:creationId xmlns:a16="http://schemas.microsoft.com/office/drawing/2014/main" id="{EDA4EBB5-F9F7-8DAE-E816-F68FB7B5ABE0}"/>
              </a:ext>
            </a:extLst>
          </p:cNvPr>
          <p:cNvSpPr txBox="1"/>
          <p:nvPr/>
        </p:nvSpPr>
        <p:spPr>
          <a:xfrm>
            <a:off x="4756139" y="3893230"/>
            <a:ext cx="780983" cy="307777"/>
          </a:xfrm>
          <a:prstGeom prst="rect">
            <a:avLst/>
          </a:prstGeom>
          <a:noFill/>
        </p:spPr>
        <p:txBody>
          <a:bodyPr wrap="none" rtlCol="0">
            <a:spAutoFit/>
          </a:bodyPr>
          <a:lstStyle/>
          <a:p>
            <a:pPr>
              <a:defRPr/>
            </a:pPr>
            <a:r>
              <a:rPr lang="en-US" sz="1400" kern="0" dirty="0" err="1">
                <a:solidFill>
                  <a:prstClr val="black"/>
                </a:solidFill>
              </a:rPr>
              <a:t>IWorker</a:t>
            </a:r>
            <a:endParaRPr lang="en-US" sz="1400" kern="0" dirty="0">
              <a:solidFill>
                <a:prstClr val="black"/>
              </a:solidFill>
            </a:endParaRPr>
          </a:p>
        </p:txBody>
      </p:sp>
      <p:grpSp>
        <p:nvGrpSpPr>
          <p:cNvPr id="31" name="Group 30">
            <a:extLst>
              <a:ext uri="{FF2B5EF4-FFF2-40B4-BE49-F238E27FC236}">
                <a16:creationId xmlns:a16="http://schemas.microsoft.com/office/drawing/2014/main" id="{2BA08CA7-8C48-50CA-A956-AD860D0CC677}"/>
              </a:ext>
            </a:extLst>
          </p:cNvPr>
          <p:cNvGrpSpPr/>
          <p:nvPr/>
        </p:nvGrpSpPr>
        <p:grpSpPr>
          <a:xfrm>
            <a:off x="5053676" y="4145215"/>
            <a:ext cx="2586887" cy="465581"/>
            <a:chOff x="5053676" y="1382596"/>
            <a:chExt cx="2586887" cy="465581"/>
          </a:xfrm>
        </p:grpSpPr>
        <p:cxnSp>
          <p:nvCxnSpPr>
            <p:cNvPr id="21" name="Straight Connector 20">
              <a:extLst>
                <a:ext uri="{FF2B5EF4-FFF2-40B4-BE49-F238E27FC236}">
                  <a16:creationId xmlns:a16="http://schemas.microsoft.com/office/drawing/2014/main" id="{7B6F7CE3-6E41-86FF-8C28-6BAA7F0CC205}"/>
                </a:ext>
              </a:extLst>
            </p:cNvPr>
            <p:cNvCxnSpPr>
              <a:cxnSpLocks/>
              <a:endCxn id="22" idx="1"/>
            </p:cNvCxnSpPr>
            <p:nvPr/>
          </p:nvCxnSpPr>
          <p:spPr>
            <a:xfrm>
              <a:off x="5256411" y="1615386"/>
              <a:ext cx="285226" cy="1"/>
            </a:xfrm>
            <a:prstGeom prst="line">
              <a:avLst/>
            </a:prstGeom>
            <a:noFill/>
            <a:ln w="38100" cap="flat" cmpd="sng" algn="ctr">
              <a:solidFill>
                <a:srgbClr val="70AD47"/>
              </a:solidFill>
              <a:prstDash val="solid"/>
              <a:miter lim="800000"/>
            </a:ln>
            <a:effectLst/>
          </p:spPr>
        </p:cxnSp>
        <p:sp>
          <p:nvSpPr>
            <p:cNvPr id="22" name="Rectangle: Rounded Corners 21">
              <a:extLst>
                <a:ext uri="{FF2B5EF4-FFF2-40B4-BE49-F238E27FC236}">
                  <a16:creationId xmlns:a16="http://schemas.microsoft.com/office/drawing/2014/main" id="{474591FF-3173-1B5D-15B7-5A39BE8ADEDF}"/>
                </a:ext>
              </a:extLst>
            </p:cNvPr>
            <p:cNvSpPr/>
            <p:nvPr/>
          </p:nvSpPr>
          <p:spPr>
            <a:xfrm>
              <a:off x="5541637" y="1382596"/>
              <a:ext cx="2098926"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WorkflowWorker</a:t>
              </a:r>
              <a:endParaRPr lang="en-US" kern="0" dirty="0">
                <a:solidFill>
                  <a:prstClr val="white"/>
                </a:solidFill>
                <a:latin typeface="Calibri" panose="020F0502020204030204"/>
              </a:endParaRPr>
            </a:p>
          </p:txBody>
        </p:sp>
        <p:sp>
          <p:nvSpPr>
            <p:cNvPr id="23" name="Oval 22">
              <a:extLst>
                <a:ext uri="{FF2B5EF4-FFF2-40B4-BE49-F238E27FC236}">
                  <a16:creationId xmlns:a16="http://schemas.microsoft.com/office/drawing/2014/main" id="{7E223917-740C-5236-BB27-FEADB45A05EF}"/>
                </a:ext>
              </a:extLst>
            </p:cNvPr>
            <p:cNvSpPr/>
            <p:nvPr/>
          </p:nvSpPr>
          <p:spPr>
            <a:xfrm>
              <a:off x="5053676" y="1506328"/>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24" name="Group 23">
            <a:extLst>
              <a:ext uri="{FF2B5EF4-FFF2-40B4-BE49-F238E27FC236}">
                <a16:creationId xmlns:a16="http://schemas.microsoft.com/office/drawing/2014/main" id="{ABE1F886-98FD-329A-912E-88CF0DFB6B7E}"/>
              </a:ext>
            </a:extLst>
          </p:cNvPr>
          <p:cNvGrpSpPr/>
          <p:nvPr/>
        </p:nvGrpSpPr>
        <p:grpSpPr>
          <a:xfrm>
            <a:off x="6340315" y="2685197"/>
            <a:ext cx="3562579" cy="465581"/>
            <a:chOff x="5125709" y="4835969"/>
            <a:chExt cx="3562579" cy="465581"/>
          </a:xfrm>
        </p:grpSpPr>
        <p:cxnSp>
          <p:nvCxnSpPr>
            <p:cNvPr id="25" name="Straight Connector 24">
              <a:extLst>
                <a:ext uri="{FF2B5EF4-FFF2-40B4-BE49-F238E27FC236}">
                  <a16:creationId xmlns:a16="http://schemas.microsoft.com/office/drawing/2014/main" id="{BCB05301-3F31-F402-346C-DBCA716C1642}"/>
                </a:ext>
              </a:extLst>
            </p:cNvPr>
            <p:cNvCxnSpPr>
              <a:cxnSpLocks/>
              <a:endCxn id="26" idx="1"/>
            </p:cNvCxnSpPr>
            <p:nvPr/>
          </p:nvCxnSpPr>
          <p:spPr>
            <a:xfrm>
              <a:off x="5328444" y="5068759"/>
              <a:ext cx="285226" cy="1"/>
            </a:xfrm>
            <a:prstGeom prst="line">
              <a:avLst/>
            </a:prstGeom>
            <a:noFill/>
            <a:ln w="38100" cap="flat" cmpd="sng" algn="ctr">
              <a:solidFill>
                <a:srgbClr val="70AD47"/>
              </a:solidFill>
              <a:prstDash val="solid"/>
              <a:miter lim="800000"/>
            </a:ln>
            <a:effectLst/>
          </p:spPr>
        </p:cxnSp>
        <p:sp>
          <p:nvSpPr>
            <p:cNvPr id="26" name="Rectangle: Rounded Corners 25">
              <a:extLst>
                <a:ext uri="{FF2B5EF4-FFF2-40B4-BE49-F238E27FC236}">
                  <a16:creationId xmlns:a16="http://schemas.microsoft.com/office/drawing/2014/main" id="{8B020B54-0377-9DBC-5DB3-0E0190F38490}"/>
                </a:ext>
              </a:extLst>
            </p:cNvPr>
            <p:cNvSpPr/>
            <p:nvPr/>
          </p:nvSpPr>
          <p:spPr>
            <a:xfrm>
              <a:off x="5613670" y="4835969"/>
              <a:ext cx="3074618"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Dfs0TimeSeriesRepository</a:t>
              </a:r>
            </a:p>
          </p:txBody>
        </p:sp>
        <p:sp>
          <p:nvSpPr>
            <p:cNvPr id="27" name="Oval 26">
              <a:extLst>
                <a:ext uri="{FF2B5EF4-FFF2-40B4-BE49-F238E27FC236}">
                  <a16:creationId xmlns:a16="http://schemas.microsoft.com/office/drawing/2014/main" id="{3683FEC2-0FA6-CBF3-9F06-2E5F2D1F3EF1}"/>
                </a:ext>
              </a:extLst>
            </p:cNvPr>
            <p:cNvSpPr/>
            <p:nvPr/>
          </p:nvSpPr>
          <p:spPr>
            <a:xfrm>
              <a:off x="5125709" y="4959701"/>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28" name="Straight Arrow Connector 16">
            <a:extLst>
              <a:ext uri="{FF2B5EF4-FFF2-40B4-BE49-F238E27FC236}">
                <a16:creationId xmlns:a16="http://schemas.microsoft.com/office/drawing/2014/main" id="{56021B64-94AB-00E1-AF2A-0B44248D1C54}"/>
              </a:ext>
            </a:extLst>
          </p:cNvPr>
          <p:cNvCxnSpPr>
            <a:cxnSpLocks/>
            <a:endCxn id="16" idx="2"/>
          </p:cNvCxnSpPr>
          <p:nvPr/>
        </p:nvCxnSpPr>
        <p:spPr>
          <a:xfrm flipV="1">
            <a:off x="5237368" y="1981882"/>
            <a:ext cx="1102947" cy="502983"/>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6">
            <a:extLst>
              <a:ext uri="{FF2B5EF4-FFF2-40B4-BE49-F238E27FC236}">
                <a16:creationId xmlns:a16="http://schemas.microsoft.com/office/drawing/2014/main" id="{90DE9006-3F8B-EDA7-130C-97491A90D59B}"/>
              </a:ext>
            </a:extLst>
          </p:cNvPr>
          <p:cNvCxnSpPr>
            <a:cxnSpLocks/>
            <a:stCxn id="11" idx="1"/>
            <a:endCxn id="27" idx="2"/>
          </p:cNvCxnSpPr>
          <p:nvPr/>
        </p:nvCxnSpPr>
        <p:spPr>
          <a:xfrm>
            <a:off x="5226008" y="2486281"/>
            <a:ext cx="1114307" cy="431705"/>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B77DD63-DC4C-A8FB-08A6-9B3C4CF4021C}"/>
              </a:ext>
            </a:extLst>
          </p:cNvPr>
          <p:cNvSpPr txBox="1"/>
          <p:nvPr/>
        </p:nvSpPr>
        <p:spPr>
          <a:xfrm>
            <a:off x="3382955" y="171627"/>
            <a:ext cx="4613638" cy="646331"/>
          </a:xfrm>
          <a:prstGeom prst="rect">
            <a:avLst/>
          </a:prstGeom>
          <a:noFill/>
        </p:spPr>
        <p:txBody>
          <a:bodyPr wrap="square" rtlCol="0">
            <a:spAutoFit/>
          </a:bodyPr>
          <a:lstStyle/>
          <a:p>
            <a:pPr algn="ctr"/>
            <a:r>
              <a:rPr lang="en-US" sz="3600" dirty="0"/>
              <a:t>Service Abstractions</a:t>
            </a:r>
          </a:p>
        </p:txBody>
      </p:sp>
    </p:spTree>
    <p:extLst>
      <p:ext uri="{BB962C8B-B14F-4D97-AF65-F5344CB8AC3E}">
        <p14:creationId xmlns:p14="http://schemas.microsoft.com/office/powerpoint/2010/main" val="307754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E204E-FB8F-DB4B-943F-8EE9182AD118}"/>
              </a:ext>
            </a:extLst>
          </p:cNvPr>
          <p:cNvPicPr>
            <a:picLocks noChangeAspect="1"/>
          </p:cNvPicPr>
          <p:nvPr/>
        </p:nvPicPr>
        <p:blipFill>
          <a:blip r:embed="rId3"/>
          <a:stretch>
            <a:fillRect/>
          </a:stretch>
        </p:blipFill>
        <p:spPr>
          <a:xfrm>
            <a:off x="2245031" y="2667000"/>
            <a:ext cx="6931744" cy="1371600"/>
          </a:xfrm>
          <a:prstGeom prst="rect">
            <a:avLst/>
          </a:prstGeom>
        </p:spPr>
      </p:pic>
      <p:sp>
        <p:nvSpPr>
          <p:cNvPr id="4" name="TextBox 3">
            <a:extLst>
              <a:ext uri="{FF2B5EF4-FFF2-40B4-BE49-F238E27FC236}">
                <a16:creationId xmlns:a16="http://schemas.microsoft.com/office/drawing/2014/main" id="{9E4C53F2-CED3-772E-BD4C-A0615DBE5122}"/>
              </a:ext>
            </a:extLst>
          </p:cNvPr>
          <p:cNvSpPr txBox="1"/>
          <p:nvPr/>
        </p:nvSpPr>
        <p:spPr>
          <a:xfrm>
            <a:off x="3404084" y="598412"/>
            <a:ext cx="4613638" cy="646331"/>
          </a:xfrm>
          <a:prstGeom prst="rect">
            <a:avLst/>
          </a:prstGeom>
          <a:noFill/>
        </p:spPr>
        <p:txBody>
          <a:bodyPr wrap="square" rtlCol="0">
            <a:spAutoFit/>
          </a:bodyPr>
          <a:lstStyle/>
          <a:p>
            <a:pPr algn="ctr"/>
            <a:r>
              <a:rPr lang="en-US" sz="3600" dirty="0"/>
              <a:t>Plugins</a:t>
            </a:r>
          </a:p>
        </p:txBody>
      </p:sp>
    </p:spTree>
    <p:extLst>
      <p:ext uri="{BB962C8B-B14F-4D97-AF65-F5344CB8AC3E}">
        <p14:creationId xmlns:p14="http://schemas.microsoft.com/office/powerpoint/2010/main" val="54382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71C8CC-7F3E-73E5-91D0-C31999F5FCFA}"/>
              </a:ext>
            </a:extLst>
          </p:cNvPr>
          <p:cNvSpPr/>
          <p:nvPr/>
        </p:nvSpPr>
        <p:spPr>
          <a:xfrm>
            <a:off x="6450707" y="2411423"/>
            <a:ext cx="2835033" cy="2547654"/>
          </a:xfrm>
          <a:prstGeom prst="roundRect">
            <a:avLst>
              <a:gd name="adj" fmla="val 9938"/>
            </a:avLst>
          </a:prstGeom>
          <a:solidFill>
            <a:srgbClr val="2E75B6"/>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Bar</a:t>
            </a:r>
            <a:endParaRPr lang="en-US" kern="0" dirty="0">
              <a:solidFill>
                <a:schemeClr val="accent3">
                  <a:lumMod val="60000"/>
                  <a:lumOff val="40000"/>
                </a:schemeClr>
              </a:solidFill>
              <a:latin typeface="Calibri" panose="020F0502020204030204"/>
            </a:endParaRPr>
          </a:p>
        </p:txBody>
      </p:sp>
      <p:sp>
        <p:nvSpPr>
          <p:cNvPr id="3" name="Rectangle: Rounded Corners 2">
            <a:extLst>
              <a:ext uri="{FF2B5EF4-FFF2-40B4-BE49-F238E27FC236}">
                <a16:creationId xmlns:a16="http://schemas.microsoft.com/office/drawing/2014/main" id="{A6438ADE-7DC7-2BF0-EA02-0158D8D7E449}"/>
              </a:ext>
            </a:extLst>
          </p:cNvPr>
          <p:cNvSpPr/>
          <p:nvPr/>
        </p:nvSpPr>
        <p:spPr>
          <a:xfrm>
            <a:off x="9691068" y="3303553"/>
            <a:ext cx="1786141" cy="981512"/>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Technology </a:t>
            </a:r>
            <a:r>
              <a:rPr lang="da-DK" kern="0" dirty="0">
                <a:solidFill>
                  <a:schemeClr val="accent3">
                    <a:lumMod val="60000"/>
                    <a:lumOff val="40000"/>
                  </a:schemeClr>
                </a:solidFill>
                <a:latin typeface="Calibri" panose="020F0502020204030204"/>
              </a:rPr>
              <a:t>Bar</a:t>
            </a:r>
            <a:endParaRPr lang="en-US" kern="0" dirty="0">
              <a:solidFill>
                <a:schemeClr val="accent3">
                  <a:lumMod val="60000"/>
                  <a:lumOff val="40000"/>
                </a:schemeClr>
              </a:solidFill>
              <a:latin typeface="Calibri" panose="020F0502020204030204"/>
            </a:endParaRPr>
          </a:p>
        </p:txBody>
      </p:sp>
      <p:cxnSp>
        <p:nvCxnSpPr>
          <p:cNvPr id="4" name="Straight Connector 3">
            <a:extLst>
              <a:ext uri="{FF2B5EF4-FFF2-40B4-BE49-F238E27FC236}">
                <a16:creationId xmlns:a16="http://schemas.microsoft.com/office/drawing/2014/main" id="{12501303-53C7-B9B7-47B8-8794390518CA}"/>
              </a:ext>
            </a:extLst>
          </p:cNvPr>
          <p:cNvCxnSpPr>
            <a:cxnSpLocks/>
            <a:stCxn id="7" idx="3"/>
            <a:endCxn id="3" idx="1"/>
          </p:cNvCxnSpPr>
          <p:nvPr/>
        </p:nvCxnSpPr>
        <p:spPr>
          <a:xfrm>
            <a:off x="8537330" y="3794309"/>
            <a:ext cx="1153738" cy="0"/>
          </a:xfrm>
          <a:prstGeom prst="line">
            <a:avLst/>
          </a:prstGeom>
          <a:noFill/>
          <a:ln w="38100" cap="flat" cmpd="sng" algn="ctr">
            <a:solidFill>
              <a:srgbClr val="70AD47"/>
            </a:solidFill>
            <a:prstDash val="solid"/>
            <a:miter lim="800000"/>
            <a:tailEnd type="triangle"/>
          </a:ln>
          <a:effectLst/>
        </p:spPr>
      </p:cxnSp>
      <p:grpSp>
        <p:nvGrpSpPr>
          <p:cNvPr id="5" name="Group 4">
            <a:extLst>
              <a:ext uri="{FF2B5EF4-FFF2-40B4-BE49-F238E27FC236}">
                <a16:creationId xmlns:a16="http://schemas.microsoft.com/office/drawing/2014/main" id="{AA382698-F8EE-7F21-29EE-C84BD4D4CA0A}"/>
              </a:ext>
            </a:extLst>
          </p:cNvPr>
          <p:cNvGrpSpPr/>
          <p:nvPr/>
        </p:nvGrpSpPr>
        <p:grpSpPr>
          <a:xfrm>
            <a:off x="6975580" y="3561518"/>
            <a:ext cx="1561750" cy="465581"/>
            <a:chOff x="5126410" y="3038893"/>
            <a:chExt cx="1561750" cy="465581"/>
          </a:xfrm>
        </p:grpSpPr>
        <p:cxnSp>
          <p:nvCxnSpPr>
            <p:cNvPr id="6" name="Straight Connector 5">
              <a:extLst>
                <a:ext uri="{FF2B5EF4-FFF2-40B4-BE49-F238E27FC236}">
                  <a16:creationId xmlns:a16="http://schemas.microsoft.com/office/drawing/2014/main" id="{6008A15F-9D05-79DA-2FE6-F77226A5AEBE}"/>
                </a:ext>
              </a:extLst>
            </p:cNvPr>
            <p:cNvCxnSpPr>
              <a:cxnSpLocks/>
              <a:endCxn id="7"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63CD9DB2-602B-FEDB-C89B-7E71D3902DA7}"/>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e</a:t>
              </a:r>
            </a:p>
          </p:txBody>
        </p:sp>
        <p:sp>
          <p:nvSpPr>
            <p:cNvPr id="8" name="Oval 7">
              <a:extLst>
                <a:ext uri="{FF2B5EF4-FFF2-40B4-BE49-F238E27FC236}">
                  <a16:creationId xmlns:a16="http://schemas.microsoft.com/office/drawing/2014/main" id="{54E61025-7E1C-7691-11DC-52CCD1AFCFEA}"/>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9" name="Group 8">
            <a:extLst>
              <a:ext uri="{FF2B5EF4-FFF2-40B4-BE49-F238E27FC236}">
                <a16:creationId xmlns:a16="http://schemas.microsoft.com/office/drawing/2014/main" id="{D836BCB4-E7C1-8EAA-A5EF-70269EFB3711}"/>
              </a:ext>
            </a:extLst>
          </p:cNvPr>
          <p:cNvGrpSpPr/>
          <p:nvPr/>
        </p:nvGrpSpPr>
        <p:grpSpPr>
          <a:xfrm>
            <a:off x="6977190" y="4161327"/>
            <a:ext cx="1561750" cy="465581"/>
            <a:chOff x="5126410" y="3038893"/>
            <a:chExt cx="1561750" cy="465581"/>
          </a:xfrm>
        </p:grpSpPr>
        <p:cxnSp>
          <p:nvCxnSpPr>
            <p:cNvPr id="10" name="Straight Connector 9">
              <a:extLst>
                <a:ext uri="{FF2B5EF4-FFF2-40B4-BE49-F238E27FC236}">
                  <a16:creationId xmlns:a16="http://schemas.microsoft.com/office/drawing/2014/main" id="{C1618911-6E7B-CD8B-978E-D6BC7B62392A}"/>
                </a:ext>
              </a:extLst>
            </p:cNvPr>
            <p:cNvCxnSpPr>
              <a:cxnSpLocks/>
              <a:endCxn id="11"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11" name="Rectangle: Rounded Corners 10">
              <a:extLst>
                <a:ext uri="{FF2B5EF4-FFF2-40B4-BE49-F238E27FC236}">
                  <a16:creationId xmlns:a16="http://schemas.microsoft.com/office/drawing/2014/main" id="{57D42EEA-77CB-E81E-E6D9-78E6B25CBFCB}"/>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f</a:t>
              </a:r>
            </a:p>
          </p:txBody>
        </p:sp>
        <p:sp>
          <p:nvSpPr>
            <p:cNvPr id="12" name="Oval 11">
              <a:extLst>
                <a:ext uri="{FF2B5EF4-FFF2-40B4-BE49-F238E27FC236}">
                  <a16:creationId xmlns:a16="http://schemas.microsoft.com/office/drawing/2014/main" id="{B141B35F-CBF0-884C-2CD2-9B5C486E0AA9}"/>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13" name="Group 12">
            <a:extLst>
              <a:ext uri="{FF2B5EF4-FFF2-40B4-BE49-F238E27FC236}">
                <a16:creationId xmlns:a16="http://schemas.microsoft.com/office/drawing/2014/main" id="{BD61EAF7-77FD-8F93-BA2B-7C07C5386060}"/>
              </a:ext>
            </a:extLst>
          </p:cNvPr>
          <p:cNvGrpSpPr/>
          <p:nvPr/>
        </p:nvGrpSpPr>
        <p:grpSpPr>
          <a:xfrm>
            <a:off x="6975580" y="2974292"/>
            <a:ext cx="1561750" cy="465581"/>
            <a:chOff x="5126410" y="3038893"/>
            <a:chExt cx="1561750" cy="465581"/>
          </a:xfrm>
        </p:grpSpPr>
        <p:cxnSp>
          <p:nvCxnSpPr>
            <p:cNvPr id="14" name="Straight Connector 13">
              <a:extLst>
                <a:ext uri="{FF2B5EF4-FFF2-40B4-BE49-F238E27FC236}">
                  <a16:creationId xmlns:a16="http://schemas.microsoft.com/office/drawing/2014/main" id="{F0E3E4FA-74C6-11D9-5188-EFF2EF0D0201}"/>
                </a:ext>
              </a:extLst>
            </p:cNvPr>
            <p:cNvCxnSpPr>
              <a:cxnSpLocks/>
              <a:endCxn id="15"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07CA5CF7-9113-D22F-6784-94D50993A09C}"/>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d </a:t>
              </a:r>
            </a:p>
          </p:txBody>
        </p:sp>
        <p:sp>
          <p:nvSpPr>
            <p:cNvPr id="16" name="Oval 15">
              <a:extLst>
                <a:ext uri="{FF2B5EF4-FFF2-40B4-BE49-F238E27FC236}">
                  <a16:creationId xmlns:a16="http://schemas.microsoft.com/office/drawing/2014/main" id="{F392567D-4601-53D2-6BD3-F3FA0B3731C6}"/>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17" name="Straight Connector 29">
            <a:extLst>
              <a:ext uri="{FF2B5EF4-FFF2-40B4-BE49-F238E27FC236}">
                <a16:creationId xmlns:a16="http://schemas.microsoft.com/office/drawing/2014/main" id="{1704197B-99B4-93F5-D0E8-9BD1A4D3EC9F}"/>
              </a:ext>
            </a:extLst>
          </p:cNvPr>
          <p:cNvCxnSpPr>
            <a:cxnSpLocks/>
            <a:stCxn id="11" idx="3"/>
            <a:endCxn id="3" idx="1"/>
          </p:cNvCxnSpPr>
          <p:nvPr/>
        </p:nvCxnSpPr>
        <p:spPr>
          <a:xfrm flipV="1">
            <a:off x="8538940" y="3794309"/>
            <a:ext cx="1152128" cy="599809"/>
          </a:xfrm>
          <a:prstGeom prst="straightConnector1">
            <a:avLst/>
          </a:prstGeom>
          <a:noFill/>
          <a:ln w="38100" cap="flat" cmpd="sng" algn="ctr">
            <a:solidFill>
              <a:srgbClr val="70AD47"/>
            </a:solidFill>
            <a:prstDash val="solid"/>
            <a:miter lim="800000"/>
            <a:tailEnd type="triangle"/>
          </a:ln>
          <a:effectLst/>
        </p:spPr>
      </p:cxnSp>
      <p:cxnSp>
        <p:nvCxnSpPr>
          <p:cNvPr id="18" name="Straight Connector 29">
            <a:extLst>
              <a:ext uri="{FF2B5EF4-FFF2-40B4-BE49-F238E27FC236}">
                <a16:creationId xmlns:a16="http://schemas.microsoft.com/office/drawing/2014/main" id="{451667BF-556D-DD6D-369C-6D065D48DCA5}"/>
              </a:ext>
            </a:extLst>
          </p:cNvPr>
          <p:cNvCxnSpPr>
            <a:cxnSpLocks/>
            <a:stCxn id="15" idx="3"/>
            <a:endCxn id="3" idx="1"/>
          </p:cNvCxnSpPr>
          <p:nvPr/>
        </p:nvCxnSpPr>
        <p:spPr>
          <a:xfrm>
            <a:off x="8537330" y="3207083"/>
            <a:ext cx="1153738" cy="587226"/>
          </a:xfrm>
          <a:prstGeom prst="straightConnector1">
            <a:avLst/>
          </a:prstGeom>
          <a:noFill/>
          <a:ln w="38100" cap="flat" cmpd="sng" algn="ctr">
            <a:solidFill>
              <a:srgbClr val="70AD47"/>
            </a:solidFill>
            <a:prstDash val="solid"/>
            <a:miter lim="800000"/>
            <a:tailEnd type="triangle"/>
          </a:ln>
          <a:effectLst/>
        </p:spPr>
      </p:cxnSp>
      <p:sp>
        <p:nvSpPr>
          <p:cNvPr id="19" name="Rectangle: Rounded Corners 18">
            <a:extLst>
              <a:ext uri="{FF2B5EF4-FFF2-40B4-BE49-F238E27FC236}">
                <a16:creationId xmlns:a16="http://schemas.microsoft.com/office/drawing/2014/main" id="{47471D30-72FF-EC31-9186-3B15F22D3CC3}"/>
              </a:ext>
            </a:extLst>
          </p:cNvPr>
          <p:cNvSpPr/>
          <p:nvPr/>
        </p:nvSpPr>
        <p:spPr>
          <a:xfrm>
            <a:off x="685074" y="2410498"/>
            <a:ext cx="2835033" cy="2547654"/>
          </a:xfrm>
          <a:prstGeom prst="roundRect">
            <a:avLst>
              <a:gd name="adj" fmla="val 9938"/>
            </a:avLst>
          </a:prstGeom>
          <a:solidFill>
            <a:srgbClr val="2E75B6"/>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Foo</a:t>
            </a:r>
            <a:endParaRPr lang="en-US" kern="0" dirty="0">
              <a:solidFill>
                <a:schemeClr val="accent3">
                  <a:lumMod val="60000"/>
                  <a:lumOff val="40000"/>
                </a:schemeClr>
              </a:solidFill>
              <a:latin typeface="Calibri" panose="020F0502020204030204"/>
            </a:endParaRPr>
          </a:p>
        </p:txBody>
      </p:sp>
      <p:sp>
        <p:nvSpPr>
          <p:cNvPr id="20" name="Rectangle: Rounded Corners 19">
            <a:extLst>
              <a:ext uri="{FF2B5EF4-FFF2-40B4-BE49-F238E27FC236}">
                <a16:creationId xmlns:a16="http://schemas.microsoft.com/office/drawing/2014/main" id="{1DB9E8D4-839B-0445-9561-E1A88FCC844E}"/>
              </a:ext>
            </a:extLst>
          </p:cNvPr>
          <p:cNvSpPr/>
          <p:nvPr/>
        </p:nvSpPr>
        <p:spPr>
          <a:xfrm>
            <a:off x="3925435" y="3302628"/>
            <a:ext cx="1786141" cy="981512"/>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Technology </a:t>
            </a:r>
            <a:r>
              <a:rPr lang="da-DK" kern="0" dirty="0" err="1">
                <a:solidFill>
                  <a:schemeClr val="accent3">
                    <a:lumMod val="60000"/>
                    <a:lumOff val="40000"/>
                  </a:schemeClr>
                </a:solidFill>
                <a:latin typeface="Calibri" panose="020F0502020204030204"/>
              </a:rPr>
              <a:t>Foo</a:t>
            </a:r>
            <a:endParaRPr lang="en-US" kern="0" dirty="0">
              <a:solidFill>
                <a:schemeClr val="accent3">
                  <a:lumMod val="60000"/>
                  <a:lumOff val="40000"/>
                </a:schemeClr>
              </a:solidFill>
              <a:latin typeface="Calibri" panose="020F0502020204030204"/>
            </a:endParaRPr>
          </a:p>
        </p:txBody>
      </p:sp>
      <p:cxnSp>
        <p:nvCxnSpPr>
          <p:cNvPr id="21" name="Straight Connector 20">
            <a:extLst>
              <a:ext uri="{FF2B5EF4-FFF2-40B4-BE49-F238E27FC236}">
                <a16:creationId xmlns:a16="http://schemas.microsoft.com/office/drawing/2014/main" id="{E1BCC730-067A-0545-1AF8-DC1CFA6BDAA7}"/>
              </a:ext>
            </a:extLst>
          </p:cNvPr>
          <p:cNvCxnSpPr>
            <a:cxnSpLocks/>
            <a:stCxn id="24" idx="3"/>
            <a:endCxn id="20" idx="1"/>
          </p:cNvCxnSpPr>
          <p:nvPr/>
        </p:nvCxnSpPr>
        <p:spPr>
          <a:xfrm>
            <a:off x="2771697" y="3793384"/>
            <a:ext cx="1153738" cy="0"/>
          </a:xfrm>
          <a:prstGeom prst="line">
            <a:avLst/>
          </a:prstGeom>
          <a:noFill/>
          <a:ln w="38100" cap="flat" cmpd="sng" algn="ctr">
            <a:solidFill>
              <a:srgbClr val="70AD47"/>
            </a:solidFill>
            <a:prstDash val="solid"/>
            <a:miter lim="800000"/>
            <a:tailEnd type="triangle"/>
          </a:ln>
          <a:effectLst/>
        </p:spPr>
      </p:cxnSp>
      <p:grpSp>
        <p:nvGrpSpPr>
          <p:cNvPr id="22" name="Group 21">
            <a:extLst>
              <a:ext uri="{FF2B5EF4-FFF2-40B4-BE49-F238E27FC236}">
                <a16:creationId xmlns:a16="http://schemas.microsoft.com/office/drawing/2014/main" id="{F9BB0CE6-1CED-1329-6C97-525BD3330DB2}"/>
              </a:ext>
            </a:extLst>
          </p:cNvPr>
          <p:cNvGrpSpPr/>
          <p:nvPr/>
        </p:nvGrpSpPr>
        <p:grpSpPr>
          <a:xfrm>
            <a:off x="1209947" y="3560593"/>
            <a:ext cx="1561750" cy="465581"/>
            <a:chOff x="5126410" y="3038893"/>
            <a:chExt cx="1561750" cy="465581"/>
          </a:xfrm>
        </p:grpSpPr>
        <p:cxnSp>
          <p:nvCxnSpPr>
            <p:cNvPr id="23" name="Straight Connector 22">
              <a:extLst>
                <a:ext uri="{FF2B5EF4-FFF2-40B4-BE49-F238E27FC236}">
                  <a16:creationId xmlns:a16="http://schemas.microsoft.com/office/drawing/2014/main" id="{1896A48A-AF1F-7D92-9F3E-44CE1846245E}"/>
                </a:ext>
              </a:extLst>
            </p:cNvPr>
            <p:cNvCxnSpPr>
              <a:cxnSpLocks/>
              <a:endCxn id="24"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24" name="Rectangle: Rounded Corners 23">
              <a:extLst>
                <a:ext uri="{FF2B5EF4-FFF2-40B4-BE49-F238E27FC236}">
                  <a16:creationId xmlns:a16="http://schemas.microsoft.com/office/drawing/2014/main" id="{FA02162A-1661-CB9B-FEB1-3B575BD82800}"/>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b</a:t>
              </a:r>
            </a:p>
          </p:txBody>
        </p:sp>
        <p:sp>
          <p:nvSpPr>
            <p:cNvPr id="25" name="Oval 24">
              <a:extLst>
                <a:ext uri="{FF2B5EF4-FFF2-40B4-BE49-F238E27FC236}">
                  <a16:creationId xmlns:a16="http://schemas.microsoft.com/office/drawing/2014/main" id="{58132E55-5976-30C9-1163-64544DDBFB0E}"/>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26" name="Group 25">
            <a:extLst>
              <a:ext uri="{FF2B5EF4-FFF2-40B4-BE49-F238E27FC236}">
                <a16:creationId xmlns:a16="http://schemas.microsoft.com/office/drawing/2014/main" id="{82CB135F-C70E-9906-1583-32279743699D}"/>
              </a:ext>
            </a:extLst>
          </p:cNvPr>
          <p:cNvGrpSpPr/>
          <p:nvPr/>
        </p:nvGrpSpPr>
        <p:grpSpPr>
          <a:xfrm>
            <a:off x="1211557" y="4160402"/>
            <a:ext cx="1561750" cy="465581"/>
            <a:chOff x="5126410" y="3038893"/>
            <a:chExt cx="1561750" cy="465581"/>
          </a:xfrm>
        </p:grpSpPr>
        <p:cxnSp>
          <p:nvCxnSpPr>
            <p:cNvPr id="27" name="Straight Connector 26">
              <a:extLst>
                <a:ext uri="{FF2B5EF4-FFF2-40B4-BE49-F238E27FC236}">
                  <a16:creationId xmlns:a16="http://schemas.microsoft.com/office/drawing/2014/main" id="{F78F3592-445D-1A4C-960D-C6AEC05EB6FD}"/>
                </a:ext>
              </a:extLst>
            </p:cNvPr>
            <p:cNvCxnSpPr>
              <a:cxnSpLocks/>
              <a:endCxn id="28"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28" name="Rectangle: Rounded Corners 27">
              <a:extLst>
                <a:ext uri="{FF2B5EF4-FFF2-40B4-BE49-F238E27FC236}">
                  <a16:creationId xmlns:a16="http://schemas.microsoft.com/office/drawing/2014/main" id="{9FCF1363-95AB-C1D2-FC74-EC4ECA27E314}"/>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c</a:t>
              </a:r>
            </a:p>
          </p:txBody>
        </p:sp>
        <p:sp>
          <p:nvSpPr>
            <p:cNvPr id="29" name="Oval 28">
              <a:extLst>
                <a:ext uri="{FF2B5EF4-FFF2-40B4-BE49-F238E27FC236}">
                  <a16:creationId xmlns:a16="http://schemas.microsoft.com/office/drawing/2014/main" id="{47B8D49B-5812-7D04-FE10-6801D9190F51}"/>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30" name="Group 29">
            <a:extLst>
              <a:ext uri="{FF2B5EF4-FFF2-40B4-BE49-F238E27FC236}">
                <a16:creationId xmlns:a16="http://schemas.microsoft.com/office/drawing/2014/main" id="{2C6CCA6E-61A4-FDE1-EA11-64ED01422A1D}"/>
              </a:ext>
            </a:extLst>
          </p:cNvPr>
          <p:cNvGrpSpPr/>
          <p:nvPr/>
        </p:nvGrpSpPr>
        <p:grpSpPr>
          <a:xfrm>
            <a:off x="1209947" y="2973367"/>
            <a:ext cx="1561750" cy="465581"/>
            <a:chOff x="5126410" y="3038893"/>
            <a:chExt cx="1561750" cy="465581"/>
          </a:xfrm>
        </p:grpSpPr>
        <p:cxnSp>
          <p:nvCxnSpPr>
            <p:cNvPr id="31" name="Straight Connector 30">
              <a:extLst>
                <a:ext uri="{FF2B5EF4-FFF2-40B4-BE49-F238E27FC236}">
                  <a16:creationId xmlns:a16="http://schemas.microsoft.com/office/drawing/2014/main" id="{BDC0774E-AF0C-CFEC-C59D-C2F33CE9D10F}"/>
                </a:ext>
              </a:extLst>
            </p:cNvPr>
            <p:cNvCxnSpPr>
              <a:cxnSpLocks/>
              <a:endCxn id="32"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32" name="Rectangle: Rounded Corners 31">
              <a:extLst>
                <a:ext uri="{FF2B5EF4-FFF2-40B4-BE49-F238E27FC236}">
                  <a16:creationId xmlns:a16="http://schemas.microsoft.com/office/drawing/2014/main" id="{96812763-9663-1B10-28E7-079447C1DF7D}"/>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a </a:t>
              </a:r>
            </a:p>
          </p:txBody>
        </p:sp>
        <p:sp>
          <p:nvSpPr>
            <p:cNvPr id="33" name="Oval 32">
              <a:extLst>
                <a:ext uri="{FF2B5EF4-FFF2-40B4-BE49-F238E27FC236}">
                  <a16:creationId xmlns:a16="http://schemas.microsoft.com/office/drawing/2014/main" id="{DB256765-D9E6-FE23-7C17-EA5D5AC2879B}"/>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34" name="Straight Connector 29">
            <a:extLst>
              <a:ext uri="{FF2B5EF4-FFF2-40B4-BE49-F238E27FC236}">
                <a16:creationId xmlns:a16="http://schemas.microsoft.com/office/drawing/2014/main" id="{549B9D75-87EF-8D79-3839-53597A46ECF3}"/>
              </a:ext>
            </a:extLst>
          </p:cNvPr>
          <p:cNvCxnSpPr>
            <a:cxnSpLocks/>
            <a:stCxn id="28" idx="3"/>
            <a:endCxn id="20" idx="1"/>
          </p:cNvCxnSpPr>
          <p:nvPr/>
        </p:nvCxnSpPr>
        <p:spPr>
          <a:xfrm flipV="1">
            <a:off x="2773307" y="3793384"/>
            <a:ext cx="1152128" cy="599809"/>
          </a:xfrm>
          <a:prstGeom prst="straightConnector1">
            <a:avLst/>
          </a:prstGeom>
          <a:noFill/>
          <a:ln w="38100" cap="flat" cmpd="sng" algn="ctr">
            <a:solidFill>
              <a:srgbClr val="70AD47"/>
            </a:solidFill>
            <a:prstDash val="solid"/>
            <a:miter lim="800000"/>
            <a:tailEnd type="triangle"/>
          </a:ln>
          <a:effectLst/>
        </p:spPr>
      </p:cxnSp>
      <p:cxnSp>
        <p:nvCxnSpPr>
          <p:cNvPr id="35" name="Straight Connector 29">
            <a:extLst>
              <a:ext uri="{FF2B5EF4-FFF2-40B4-BE49-F238E27FC236}">
                <a16:creationId xmlns:a16="http://schemas.microsoft.com/office/drawing/2014/main" id="{59B44521-267B-7C67-AD70-8E8DFCFAB1BA}"/>
              </a:ext>
            </a:extLst>
          </p:cNvPr>
          <p:cNvCxnSpPr>
            <a:cxnSpLocks/>
            <a:stCxn id="32" idx="3"/>
            <a:endCxn id="20" idx="1"/>
          </p:cNvCxnSpPr>
          <p:nvPr/>
        </p:nvCxnSpPr>
        <p:spPr>
          <a:xfrm>
            <a:off x="2771697" y="3206158"/>
            <a:ext cx="1153738" cy="587226"/>
          </a:xfrm>
          <a:prstGeom prst="straightConnector1">
            <a:avLst/>
          </a:prstGeom>
          <a:noFill/>
          <a:ln w="38100" cap="flat" cmpd="sng" algn="ctr">
            <a:solidFill>
              <a:srgbClr val="70AD47"/>
            </a:solidFill>
            <a:prstDash val="solid"/>
            <a:miter lim="800000"/>
            <a:tailEnd type="triangle"/>
          </a:ln>
          <a:effectLst/>
        </p:spPr>
      </p:cxnSp>
      <p:sp>
        <p:nvSpPr>
          <p:cNvPr id="36" name="TextBox 35">
            <a:extLst>
              <a:ext uri="{FF2B5EF4-FFF2-40B4-BE49-F238E27FC236}">
                <a16:creationId xmlns:a16="http://schemas.microsoft.com/office/drawing/2014/main" id="{D007E290-63DB-2897-8465-3E2FD50FE86D}"/>
              </a:ext>
            </a:extLst>
          </p:cNvPr>
          <p:cNvSpPr txBox="1"/>
          <p:nvPr/>
        </p:nvSpPr>
        <p:spPr>
          <a:xfrm>
            <a:off x="3789181" y="512687"/>
            <a:ext cx="4613638" cy="646331"/>
          </a:xfrm>
          <a:prstGeom prst="rect">
            <a:avLst/>
          </a:prstGeom>
          <a:noFill/>
        </p:spPr>
        <p:txBody>
          <a:bodyPr wrap="square" rtlCol="0">
            <a:spAutoFit/>
          </a:bodyPr>
          <a:lstStyle/>
          <a:p>
            <a:pPr algn="ctr"/>
            <a:r>
              <a:rPr lang="en-US" sz="3600" dirty="0"/>
              <a:t>Providers</a:t>
            </a:r>
          </a:p>
        </p:txBody>
      </p:sp>
      <p:sp>
        <p:nvSpPr>
          <p:cNvPr id="38" name="TextBox 37">
            <a:extLst>
              <a:ext uri="{FF2B5EF4-FFF2-40B4-BE49-F238E27FC236}">
                <a16:creationId xmlns:a16="http://schemas.microsoft.com/office/drawing/2014/main" id="{A5D1DD21-D0BB-CAD4-CAD0-55F508E7AF5F}"/>
              </a:ext>
            </a:extLst>
          </p:cNvPr>
          <p:cNvSpPr txBox="1"/>
          <p:nvPr/>
        </p:nvSpPr>
        <p:spPr>
          <a:xfrm>
            <a:off x="3189740" y="1213435"/>
            <a:ext cx="6096000" cy="400110"/>
          </a:xfrm>
          <a:prstGeom prst="rect">
            <a:avLst/>
          </a:prstGeom>
          <a:noFill/>
        </p:spPr>
        <p:txBody>
          <a:bodyPr wrap="square">
            <a:spAutoFit/>
          </a:bodyPr>
          <a:lstStyle/>
          <a:p>
            <a:pPr algn="ctr"/>
            <a:r>
              <a:rPr lang="en-US" sz="2000" kern="0" dirty="0" err="1">
                <a:latin typeface="Calibri" panose="020F0502020204030204"/>
              </a:rPr>
              <a:t>DHI.Services.</a:t>
            </a:r>
            <a:r>
              <a:rPr lang="en-US" sz="2000" b="1" kern="0" dirty="0" err="1">
                <a:latin typeface="Calibri" panose="020F0502020204030204"/>
              </a:rPr>
              <a:t>Provider</a:t>
            </a:r>
            <a:r>
              <a:rPr lang="en-US" sz="2000" kern="0" dirty="0">
                <a:latin typeface="Calibri" panose="020F0502020204030204"/>
              </a:rPr>
              <a:t>.{Technology}</a:t>
            </a:r>
            <a:endParaRPr lang="en-US" sz="2000" dirty="0"/>
          </a:p>
        </p:txBody>
      </p:sp>
    </p:spTree>
    <p:extLst>
      <p:ext uri="{BB962C8B-B14F-4D97-AF65-F5344CB8AC3E}">
        <p14:creationId xmlns:p14="http://schemas.microsoft.com/office/powerpoint/2010/main" val="288285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57">
            <a:extLst>
              <a:ext uri="{FF2B5EF4-FFF2-40B4-BE49-F238E27FC236}">
                <a16:creationId xmlns:a16="http://schemas.microsoft.com/office/drawing/2014/main" id="{27C8B857-6AE7-55EA-5788-46F28E7C6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2" y="912846"/>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557">
            <a:extLst>
              <a:ext uri="{FF2B5EF4-FFF2-40B4-BE49-F238E27FC236}">
                <a16:creationId xmlns:a16="http://schemas.microsoft.com/office/drawing/2014/main" id="{6E83D9AE-ED48-F4FA-48B2-C60B6D7C1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2" y="1777454"/>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1557">
            <a:extLst>
              <a:ext uri="{FF2B5EF4-FFF2-40B4-BE49-F238E27FC236}">
                <a16:creationId xmlns:a16="http://schemas.microsoft.com/office/drawing/2014/main" id="{E6AD903B-2B17-3707-A269-5E58BA647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1" y="2513537"/>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558">
            <a:extLst>
              <a:ext uri="{FF2B5EF4-FFF2-40B4-BE49-F238E27FC236}">
                <a16:creationId xmlns:a16="http://schemas.microsoft.com/office/drawing/2014/main" id="{DF3BBD0E-2179-1312-70C8-DDA36EED5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450" y="3060570"/>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1558">
            <a:extLst>
              <a:ext uri="{FF2B5EF4-FFF2-40B4-BE49-F238E27FC236}">
                <a16:creationId xmlns:a16="http://schemas.microsoft.com/office/drawing/2014/main" id="{499DC5EE-D301-E4BE-3581-43FE70C29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449" y="3796653"/>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559">
            <a:extLst>
              <a:ext uri="{FF2B5EF4-FFF2-40B4-BE49-F238E27FC236}">
                <a16:creationId xmlns:a16="http://schemas.microsoft.com/office/drawing/2014/main" id="{EB9C43FF-15EA-AB6B-D0AD-B88822147F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4384791"/>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1559">
            <a:extLst>
              <a:ext uri="{FF2B5EF4-FFF2-40B4-BE49-F238E27FC236}">
                <a16:creationId xmlns:a16="http://schemas.microsoft.com/office/drawing/2014/main" id="{86927E71-28A0-61EF-6BC2-69EA9943EF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5042959"/>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1559">
            <a:extLst>
              <a:ext uri="{FF2B5EF4-FFF2-40B4-BE49-F238E27FC236}">
                <a16:creationId xmlns:a16="http://schemas.microsoft.com/office/drawing/2014/main" id="{0BEE28D3-2B34-E229-2BEB-C888FEEDBA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5944377"/>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42FD169-927C-AB74-951B-F67C9C011572}"/>
              </a:ext>
            </a:extLst>
          </p:cNvPr>
          <p:cNvPicPr>
            <a:picLocks noChangeAspect="1"/>
          </p:cNvPicPr>
          <p:nvPr/>
        </p:nvPicPr>
        <p:blipFill>
          <a:blip r:embed="rId6"/>
          <a:stretch>
            <a:fillRect/>
          </a:stretch>
        </p:blipFill>
        <p:spPr>
          <a:xfrm>
            <a:off x="2890620" y="292100"/>
            <a:ext cx="6824879" cy="6234832"/>
          </a:xfrm>
          <a:prstGeom prst="rect">
            <a:avLst/>
          </a:prstGeom>
        </p:spPr>
      </p:pic>
    </p:spTree>
    <p:extLst>
      <p:ext uri="{BB962C8B-B14F-4D97-AF65-F5344CB8AC3E}">
        <p14:creationId xmlns:p14="http://schemas.microsoft.com/office/powerpoint/2010/main" val="1083565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71C8CC-7F3E-73E5-91D0-C31999F5FCFA}"/>
              </a:ext>
            </a:extLst>
          </p:cNvPr>
          <p:cNvSpPr/>
          <p:nvPr/>
        </p:nvSpPr>
        <p:spPr>
          <a:xfrm>
            <a:off x="3951106" y="1411298"/>
            <a:ext cx="4308838" cy="3827452"/>
          </a:xfrm>
          <a:prstGeom prst="roundRect">
            <a:avLst>
              <a:gd name="adj" fmla="val 9938"/>
            </a:avLst>
          </a:prstGeom>
          <a:solidFill>
            <a:srgbClr val="2E75B6"/>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MIKECore</a:t>
            </a:r>
            <a:endParaRPr lang="en-US" kern="0" dirty="0">
              <a:solidFill>
                <a:schemeClr val="accent3">
                  <a:lumMod val="60000"/>
                  <a:lumOff val="40000"/>
                </a:schemeClr>
              </a:solidFill>
              <a:latin typeface="Calibri" panose="020F0502020204030204"/>
            </a:endParaRPr>
          </a:p>
        </p:txBody>
      </p:sp>
      <p:sp>
        <p:nvSpPr>
          <p:cNvPr id="3" name="Rectangle: Rounded Corners 2">
            <a:extLst>
              <a:ext uri="{FF2B5EF4-FFF2-40B4-BE49-F238E27FC236}">
                <a16:creationId xmlns:a16="http://schemas.microsoft.com/office/drawing/2014/main" id="{A6438ADE-7DC7-2BF0-EA02-0158D8D7E449}"/>
              </a:ext>
            </a:extLst>
          </p:cNvPr>
          <p:cNvSpPr/>
          <p:nvPr/>
        </p:nvSpPr>
        <p:spPr>
          <a:xfrm>
            <a:off x="9369590" y="2841640"/>
            <a:ext cx="1786141" cy="981512"/>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MIKE Core</a:t>
            </a:r>
            <a:endParaRPr lang="en-US" kern="0" dirty="0">
              <a:solidFill>
                <a:schemeClr val="accent3">
                  <a:lumMod val="60000"/>
                  <a:lumOff val="40000"/>
                </a:schemeClr>
              </a:solidFill>
              <a:latin typeface="Calibri" panose="020F0502020204030204"/>
            </a:endParaRPr>
          </a:p>
        </p:txBody>
      </p:sp>
      <p:cxnSp>
        <p:nvCxnSpPr>
          <p:cNvPr id="4" name="Straight Connector 3">
            <a:extLst>
              <a:ext uri="{FF2B5EF4-FFF2-40B4-BE49-F238E27FC236}">
                <a16:creationId xmlns:a16="http://schemas.microsoft.com/office/drawing/2014/main" id="{12501303-53C7-B9B7-47B8-8794390518CA}"/>
              </a:ext>
            </a:extLst>
          </p:cNvPr>
          <p:cNvCxnSpPr>
            <a:cxnSpLocks/>
            <a:stCxn id="2" idx="3"/>
            <a:endCxn id="3" idx="1"/>
          </p:cNvCxnSpPr>
          <p:nvPr/>
        </p:nvCxnSpPr>
        <p:spPr>
          <a:xfrm>
            <a:off x="8259944" y="3325024"/>
            <a:ext cx="1109646" cy="7372"/>
          </a:xfrm>
          <a:prstGeom prst="line">
            <a:avLst/>
          </a:prstGeom>
          <a:noFill/>
          <a:ln w="38100" cap="flat" cmpd="sng" algn="ctr">
            <a:solidFill>
              <a:srgbClr val="70AD47"/>
            </a:solidFill>
            <a:prstDash val="solid"/>
            <a:miter lim="800000"/>
            <a:tailEnd type="triangle"/>
          </a:ln>
          <a:effectLst/>
        </p:spPr>
      </p:cxnSp>
      <p:grpSp>
        <p:nvGrpSpPr>
          <p:cNvPr id="56" name="Group 55">
            <a:extLst>
              <a:ext uri="{FF2B5EF4-FFF2-40B4-BE49-F238E27FC236}">
                <a16:creationId xmlns:a16="http://schemas.microsoft.com/office/drawing/2014/main" id="{700637D9-3298-B55A-DC38-F552D24727D9}"/>
              </a:ext>
            </a:extLst>
          </p:cNvPr>
          <p:cNvGrpSpPr/>
          <p:nvPr/>
        </p:nvGrpSpPr>
        <p:grpSpPr>
          <a:xfrm>
            <a:off x="4322059" y="2561393"/>
            <a:ext cx="3394960" cy="465581"/>
            <a:chOff x="3901190" y="2809043"/>
            <a:chExt cx="3394960" cy="465581"/>
          </a:xfrm>
        </p:grpSpPr>
        <p:cxnSp>
          <p:nvCxnSpPr>
            <p:cNvPr id="6" name="Straight Connector 5">
              <a:extLst>
                <a:ext uri="{FF2B5EF4-FFF2-40B4-BE49-F238E27FC236}">
                  <a16:creationId xmlns:a16="http://schemas.microsoft.com/office/drawing/2014/main" id="{6008A15F-9D05-79DA-2FE6-F77226A5AEBE}"/>
                </a:ext>
              </a:extLst>
            </p:cNvPr>
            <p:cNvCxnSpPr>
              <a:cxnSpLocks/>
              <a:endCxn id="7" idx="1"/>
            </p:cNvCxnSpPr>
            <p:nvPr/>
          </p:nvCxnSpPr>
          <p:spPr>
            <a:xfrm>
              <a:off x="4103925" y="3041833"/>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63CD9DB2-602B-FEDB-C89B-7E71D3902DA7}"/>
                </a:ext>
              </a:extLst>
            </p:cNvPr>
            <p:cNvSpPr/>
            <p:nvPr/>
          </p:nvSpPr>
          <p:spPr>
            <a:xfrm>
              <a:off x="4389151" y="2809043"/>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Dfs2TimeSeriesRepository</a:t>
              </a:r>
            </a:p>
          </p:txBody>
        </p:sp>
        <p:sp>
          <p:nvSpPr>
            <p:cNvPr id="8" name="Oval 7">
              <a:extLst>
                <a:ext uri="{FF2B5EF4-FFF2-40B4-BE49-F238E27FC236}">
                  <a16:creationId xmlns:a16="http://schemas.microsoft.com/office/drawing/2014/main" id="{54E61025-7E1C-7691-11DC-52CCD1AFCFEA}"/>
                </a:ext>
              </a:extLst>
            </p:cNvPr>
            <p:cNvSpPr/>
            <p:nvPr/>
          </p:nvSpPr>
          <p:spPr>
            <a:xfrm>
              <a:off x="3901190" y="293277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55" name="Group 54">
            <a:extLst>
              <a:ext uri="{FF2B5EF4-FFF2-40B4-BE49-F238E27FC236}">
                <a16:creationId xmlns:a16="http://schemas.microsoft.com/office/drawing/2014/main" id="{3BCD5105-0F69-5235-FE3C-1E61E1C02A97}"/>
              </a:ext>
            </a:extLst>
          </p:cNvPr>
          <p:cNvGrpSpPr/>
          <p:nvPr/>
        </p:nvGrpSpPr>
        <p:grpSpPr>
          <a:xfrm>
            <a:off x="4322059" y="3823152"/>
            <a:ext cx="3394960" cy="465581"/>
            <a:chOff x="3902800" y="3408852"/>
            <a:chExt cx="3394960" cy="465581"/>
          </a:xfrm>
        </p:grpSpPr>
        <p:cxnSp>
          <p:nvCxnSpPr>
            <p:cNvPr id="10" name="Straight Connector 9">
              <a:extLst>
                <a:ext uri="{FF2B5EF4-FFF2-40B4-BE49-F238E27FC236}">
                  <a16:creationId xmlns:a16="http://schemas.microsoft.com/office/drawing/2014/main" id="{C1618911-6E7B-CD8B-978E-D6BC7B62392A}"/>
                </a:ext>
              </a:extLst>
            </p:cNvPr>
            <p:cNvCxnSpPr>
              <a:cxnSpLocks/>
              <a:endCxn id="11" idx="1"/>
            </p:cNvCxnSpPr>
            <p:nvPr/>
          </p:nvCxnSpPr>
          <p:spPr>
            <a:xfrm>
              <a:off x="4105535" y="3641642"/>
              <a:ext cx="285226" cy="1"/>
            </a:xfrm>
            <a:prstGeom prst="line">
              <a:avLst/>
            </a:prstGeom>
            <a:noFill/>
            <a:ln w="38100" cap="flat" cmpd="sng" algn="ctr">
              <a:solidFill>
                <a:srgbClr val="70AD47"/>
              </a:solidFill>
              <a:prstDash val="solid"/>
              <a:miter lim="800000"/>
            </a:ln>
            <a:effectLst/>
          </p:spPr>
        </p:cxnSp>
        <p:sp>
          <p:nvSpPr>
            <p:cNvPr id="11" name="Rectangle: Rounded Corners 10">
              <a:extLst>
                <a:ext uri="{FF2B5EF4-FFF2-40B4-BE49-F238E27FC236}">
                  <a16:creationId xmlns:a16="http://schemas.microsoft.com/office/drawing/2014/main" id="{57D42EEA-77CB-E81E-E6D9-78E6B25CBFCB}"/>
                </a:ext>
              </a:extLst>
            </p:cNvPr>
            <p:cNvSpPr/>
            <p:nvPr/>
          </p:nvSpPr>
          <p:spPr>
            <a:xfrm>
              <a:off x="4390761" y="3408852"/>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DfsuFeatureRepository</a:t>
              </a:r>
              <a:endParaRPr lang="en-US" kern="0" dirty="0">
                <a:solidFill>
                  <a:prstClr val="white"/>
                </a:solidFill>
                <a:latin typeface="Calibri" panose="020F0502020204030204"/>
              </a:endParaRPr>
            </a:p>
          </p:txBody>
        </p:sp>
        <p:sp>
          <p:nvSpPr>
            <p:cNvPr id="12" name="Oval 11">
              <a:extLst>
                <a:ext uri="{FF2B5EF4-FFF2-40B4-BE49-F238E27FC236}">
                  <a16:creationId xmlns:a16="http://schemas.microsoft.com/office/drawing/2014/main" id="{B141B35F-CBF0-884C-2CD2-9B5C486E0AA9}"/>
                </a:ext>
              </a:extLst>
            </p:cNvPr>
            <p:cNvSpPr/>
            <p:nvPr/>
          </p:nvSpPr>
          <p:spPr>
            <a:xfrm>
              <a:off x="3902800" y="3532584"/>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14" name="Straight Connector 13">
            <a:extLst>
              <a:ext uri="{FF2B5EF4-FFF2-40B4-BE49-F238E27FC236}">
                <a16:creationId xmlns:a16="http://schemas.microsoft.com/office/drawing/2014/main" id="{F0E3E4FA-74C6-11D9-5188-EFF2EF0D0201}"/>
              </a:ext>
            </a:extLst>
          </p:cNvPr>
          <p:cNvCxnSpPr>
            <a:cxnSpLocks/>
            <a:endCxn id="15" idx="1"/>
          </p:cNvCxnSpPr>
          <p:nvPr/>
        </p:nvCxnSpPr>
        <p:spPr>
          <a:xfrm>
            <a:off x="4524794" y="2206957"/>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07CA5CF7-9113-D22F-6784-94D50993A09C}"/>
              </a:ext>
            </a:extLst>
          </p:cNvPr>
          <p:cNvSpPr/>
          <p:nvPr/>
        </p:nvSpPr>
        <p:spPr>
          <a:xfrm>
            <a:off x="4810020" y="1974167"/>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Dfs0TimeSeriesRepository </a:t>
            </a:r>
          </a:p>
        </p:txBody>
      </p:sp>
      <p:sp>
        <p:nvSpPr>
          <p:cNvPr id="16" name="Oval 15">
            <a:extLst>
              <a:ext uri="{FF2B5EF4-FFF2-40B4-BE49-F238E27FC236}">
                <a16:creationId xmlns:a16="http://schemas.microsoft.com/office/drawing/2014/main" id="{F392567D-4601-53D2-6BD3-F3FA0B3731C6}"/>
              </a:ext>
            </a:extLst>
          </p:cNvPr>
          <p:cNvSpPr/>
          <p:nvPr/>
        </p:nvSpPr>
        <p:spPr>
          <a:xfrm>
            <a:off x="4322059" y="2097899"/>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sp>
        <p:nvSpPr>
          <p:cNvPr id="36" name="TextBox 35">
            <a:extLst>
              <a:ext uri="{FF2B5EF4-FFF2-40B4-BE49-F238E27FC236}">
                <a16:creationId xmlns:a16="http://schemas.microsoft.com/office/drawing/2014/main" id="{D007E290-63DB-2897-8465-3E2FD50FE86D}"/>
              </a:ext>
            </a:extLst>
          </p:cNvPr>
          <p:cNvSpPr txBox="1"/>
          <p:nvPr/>
        </p:nvSpPr>
        <p:spPr>
          <a:xfrm>
            <a:off x="3789181" y="274562"/>
            <a:ext cx="4613638" cy="646331"/>
          </a:xfrm>
          <a:prstGeom prst="rect">
            <a:avLst/>
          </a:prstGeom>
          <a:noFill/>
        </p:spPr>
        <p:txBody>
          <a:bodyPr wrap="square" rtlCol="0">
            <a:spAutoFit/>
          </a:bodyPr>
          <a:lstStyle/>
          <a:p>
            <a:pPr algn="ctr"/>
            <a:r>
              <a:rPr lang="en-US" sz="3600" dirty="0"/>
              <a:t>MIKE Core Provider</a:t>
            </a:r>
          </a:p>
        </p:txBody>
      </p:sp>
      <p:grpSp>
        <p:nvGrpSpPr>
          <p:cNvPr id="53" name="Group 52">
            <a:extLst>
              <a:ext uri="{FF2B5EF4-FFF2-40B4-BE49-F238E27FC236}">
                <a16:creationId xmlns:a16="http://schemas.microsoft.com/office/drawing/2014/main" id="{0F83D4D5-10DC-3E68-4411-4F327E5E5EC3}"/>
              </a:ext>
            </a:extLst>
          </p:cNvPr>
          <p:cNvGrpSpPr/>
          <p:nvPr/>
        </p:nvGrpSpPr>
        <p:grpSpPr>
          <a:xfrm>
            <a:off x="4322059" y="3176815"/>
            <a:ext cx="3394960" cy="465581"/>
            <a:chOff x="3818280" y="4610705"/>
            <a:chExt cx="3394960" cy="465581"/>
          </a:xfrm>
        </p:grpSpPr>
        <p:cxnSp>
          <p:nvCxnSpPr>
            <p:cNvPr id="46" name="Straight Connector 45">
              <a:extLst>
                <a:ext uri="{FF2B5EF4-FFF2-40B4-BE49-F238E27FC236}">
                  <a16:creationId xmlns:a16="http://schemas.microsoft.com/office/drawing/2014/main" id="{05638019-2780-0982-C9F0-9EC8182FE699}"/>
                </a:ext>
              </a:extLst>
            </p:cNvPr>
            <p:cNvCxnSpPr>
              <a:cxnSpLocks/>
              <a:endCxn id="47" idx="1"/>
            </p:cNvCxnSpPr>
            <p:nvPr/>
          </p:nvCxnSpPr>
          <p:spPr>
            <a:xfrm>
              <a:off x="4021015" y="4843495"/>
              <a:ext cx="285226" cy="1"/>
            </a:xfrm>
            <a:prstGeom prst="line">
              <a:avLst/>
            </a:prstGeom>
            <a:noFill/>
            <a:ln w="38100" cap="flat" cmpd="sng" algn="ctr">
              <a:solidFill>
                <a:srgbClr val="70AD47"/>
              </a:solidFill>
              <a:prstDash val="solid"/>
              <a:miter lim="800000"/>
            </a:ln>
            <a:effectLst/>
          </p:spPr>
        </p:cxnSp>
        <p:sp>
          <p:nvSpPr>
            <p:cNvPr id="47" name="Rectangle: Rounded Corners 46">
              <a:extLst>
                <a:ext uri="{FF2B5EF4-FFF2-40B4-BE49-F238E27FC236}">
                  <a16:creationId xmlns:a16="http://schemas.microsoft.com/office/drawing/2014/main" id="{1C7918D2-85B9-E406-CA93-60E77007B609}"/>
                </a:ext>
              </a:extLst>
            </p:cNvPr>
            <p:cNvSpPr/>
            <p:nvPr/>
          </p:nvSpPr>
          <p:spPr>
            <a:xfrm>
              <a:off x="4306241" y="4610705"/>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DfsuTimeSeriesRepository</a:t>
              </a:r>
              <a:endParaRPr lang="en-US" kern="0" dirty="0">
                <a:solidFill>
                  <a:prstClr val="white"/>
                </a:solidFill>
                <a:latin typeface="Calibri" panose="020F0502020204030204"/>
              </a:endParaRPr>
            </a:p>
          </p:txBody>
        </p:sp>
        <p:sp>
          <p:nvSpPr>
            <p:cNvPr id="48" name="Oval 47">
              <a:extLst>
                <a:ext uri="{FF2B5EF4-FFF2-40B4-BE49-F238E27FC236}">
                  <a16:creationId xmlns:a16="http://schemas.microsoft.com/office/drawing/2014/main" id="{2BE8B509-3E72-BDE5-CDB4-F764FC0253F3}"/>
                </a:ext>
              </a:extLst>
            </p:cNvPr>
            <p:cNvSpPr/>
            <p:nvPr/>
          </p:nvSpPr>
          <p:spPr>
            <a:xfrm>
              <a:off x="3818280" y="473443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54" name="Group 53">
            <a:extLst>
              <a:ext uri="{FF2B5EF4-FFF2-40B4-BE49-F238E27FC236}">
                <a16:creationId xmlns:a16="http://schemas.microsoft.com/office/drawing/2014/main" id="{CBC7C667-7B10-8EBA-2537-2E1D24CD744D}"/>
              </a:ext>
            </a:extLst>
          </p:cNvPr>
          <p:cNvGrpSpPr/>
          <p:nvPr/>
        </p:nvGrpSpPr>
        <p:grpSpPr>
          <a:xfrm>
            <a:off x="4322059" y="4460712"/>
            <a:ext cx="3394960" cy="465581"/>
            <a:chOff x="7759865" y="4605975"/>
            <a:chExt cx="3394960" cy="465581"/>
          </a:xfrm>
        </p:grpSpPr>
        <p:cxnSp>
          <p:nvCxnSpPr>
            <p:cNvPr id="49" name="Straight Connector 48">
              <a:extLst>
                <a:ext uri="{FF2B5EF4-FFF2-40B4-BE49-F238E27FC236}">
                  <a16:creationId xmlns:a16="http://schemas.microsoft.com/office/drawing/2014/main" id="{7624EB89-295E-6E6E-B1BE-30D232291EC4}"/>
                </a:ext>
              </a:extLst>
            </p:cNvPr>
            <p:cNvCxnSpPr>
              <a:cxnSpLocks/>
              <a:endCxn id="50" idx="1"/>
            </p:cNvCxnSpPr>
            <p:nvPr/>
          </p:nvCxnSpPr>
          <p:spPr>
            <a:xfrm>
              <a:off x="7962600" y="4838765"/>
              <a:ext cx="285226" cy="1"/>
            </a:xfrm>
            <a:prstGeom prst="line">
              <a:avLst/>
            </a:prstGeom>
            <a:noFill/>
            <a:ln w="38100" cap="flat" cmpd="sng" algn="ctr">
              <a:solidFill>
                <a:srgbClr val="70AD47"/>
              </a:solidFill>
              <a:prstDash val="solid"/>
              <a:miter lim="800000"/>
            </a:ln>
            <a:effectLst/>
          </p:spPr>
        </p:cxnSp>
        <p:sp>
          <p:nvSpPr>
            <p:cNvPr id="50" name="Rectangle: Rounded Corners 49">
              <a:extLst>
                <a:ext uri="{FF2B5EF4-FFF2-40B4-BE49-F238E27FC236}">
                  <a16:creationId xmlns:a16="http://schemas.microsoft.com/office/drawing/2014/main" id="{1926527E-7B7A-5032-8A2F-59724033E108}"/>
                </a:ext>
              </a:extLst>
            </p:cNvPr>
            <p:cNvSpPr/>
            <p:nvPr/>
          </p:nvSpPr>
          <p:spPr>
            <a:xfrm>
              <a:off x="8247826" y="4605975"/>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DfsuMapSource</a:t>
              </a:r>
              <a:endParaRPr lang="en-US" kern="0" dirty="0">
                <a:solidFill>
                  <a:prstClr val="white"/>
                </a:solidFill>
                <a:latin typeface="Calibri" panose="020F0502020204030204"/>
              </a:endParaRPr>
            </a:p>
          </p:txBody>
        </p:sp>
        <p:sp>
          <p:nvSpPr>
            <p:cNvPr id="51" name="Oval 50">
              <a:extLst>
                <a:ext uri="{FF2B5EF4-FFF2-40B4-BE49-F238E27FC236}">
                  <a16:creationId xmlns:a16="http://schemas.microsoft.com/office/drawing/2014/main" id="{9BBDA25A-2250-B566-232C-C6041383052E}"/>
                </a:ext>
              </a:extLst>
            </p:cNvPr>
            <p:cNvSpPr/>
            <p:nvPr/>
          </p:nvSpPr>
          <p:spPr>
            <a:xfrm>
              <a:off x="7759865" y="472970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69" name="Group 68">
            <a:extLst>
              <a:ext uri="{FF2B5EF4-FFF2-40B4-BE49-F238E27FC236}">
                <a16:creationId xmlns:a16="http://schemas.microsoft.com/office/drawing/2014/main" id="{3703677C-98F9-9659-5F91-CFF150D0EF0C}"/>
              </a:ext>
            </a:extLst>
          </p:cNvPr>
          <p:cNvGrpSpPr/>
          <p:nvPr/>
        </p:nvGrpSpPr>
        <p:grpSpPr>
          <a:xfrm>
            <a:off x="664727" y="2499356"/>
            <a:ext cx="2655356" cy="527618"/>
            <a:chOff x="2654127" y="4481061"/>
            <a:chExt cx="2655356" cy="527618"/>
          </a:xfrm>
        </p:grpSpPr>
        <p:sp>
          <p:nvSpPr>
            <p:cNvPr id="66" name="Rectangle: Rounded Corners 65">
              <a:extLst>
                <a:ext uri="{FF2B5EF4-FFF2-40B4-BE49-F238E27FC236}">
                  <a16:creationId xmlns:a16="http://schemas.microsoft.com/office/drawing/2014/main" id="{5BCCAE83-3145-7C15-C01F-C1A7D5E26D71}"/>
                </a:ext>
              </a:extLst>
            </p:cNvPr>
            <p:cNvSpPr/>
            <p:nvPr/>
          </p:nvSpPr>
          <p:spPr>
            <a:xfrm>
              <a:off x="2654127" y="4481061"/>
              <a:ext cx="2038680" cy="527618"/>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TimeSeriesService</a:t>
              </a:r>
              <a:endParaRPr lang="en-US" kern="0" dirty="0">
                <a:solidFill>
                  <a:prstClr val="white"/>
                </a:solidFill>
                <a:latin typeface="Calibri" panose="020F0502020204030204"/>
              </a:endParaRPr>
            </a:p>
          </p:txBody>
        </p:sp>
        <p:cxnSp>
          <p:nvCxnSpPr>
            <p:cNvPr id="67" name="Straight Connector 66">
              <a:extLst>
                <a:ext uri="{FF2B5EF4-FFF2-40B4-BE49-F238E27FC236}">
                  <a16:creationId xmlns:a16="http://schemas.microsoft.com/office/drawing/2014/main" id="{30D82718-3795-2487-CD5B-0136CA919241}"/>
                </a:ext>
              </a:extLst>
            </p:cNvPr>
            <p:cNvCxnSpPr>
              <a:cxnSpLocks/>
              <a:stCxn id="66" idx="3"/>
            </p:cNvCxnSpPr>
            <p:nvPr/>
          </p:nvCxnSpPr>
          <p:spPr>
            <a:xfrm>
              <a:off x="4692807" y="4744870"/>
              <a:ext cx="317384" cy="0"/>
            </a:xfrm>
            <a:prstGeom prst="line">
              <a:avLst/>
            </a:prstGeom>
            <a:noFill/>
            <a:ln w="38100" cap="flat" cmpd="sng" algn="ctr">
              <a:solidFill>
                <a:srgbClr val="4472C4"/>
              </a:solidFill>
              <a:prstDash val="solid"/>
              <a:miter lim="800000"/>
            </a:ln>
            <a:effectLst/>
          </p:spPr>
        </p:cxnSp>
        <p:sp>
          <p:nvSpPr>
            <p:cNvPr id="68" name="Arc 67">
              <a:extLst>
                <a:ext uri="{FF2B5EF4-FFF2-40B4-BE49-F238E27FC236}">
                  <a16:creationId xmlns:a16="http://schemas.microsoft.com/office/drawing/2014/main" id="{DECD7060-D9E0-23C9-F3A0-9CA27C1158DF}"/>
                </a:ext>
              </a:extLst>
            </p:cNvPr>
            <p:cNvSpPr/>
            <p:nvPr/>
          </p:nvSpPr>
          <p:spPr>
            <a:xfrm rot="10800000">
              <a:off x="5015869" y="4592312"/>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73" name="Straight Arrow Connector 16">
            <a:extLst>
              <a:ext uri="{FF2B5EF4-FFF2-40B4-BE49-F238E27FC236}">
                <a16:creationId xmlns:a16="http://schemas.microsoft.com/office/drawing/2014/main" id="{95491885-0D0D-7E3A-D44E-5D12DC048B74}"/>
              </a:ext>
            </a:extLst>
          </p:cNvPr>
          <p:cNvCxnSpPr>
            <a:cxnSpLocks/>
            <a:stCxn id="68" idx="1"/>
          </p:cNvCxnSpPr>
          <p:nvPr/>
        </p:nvCxnSpPr>
        <p:spPr>
          <a:xfrm flipV="1">
            <a:off x="3173276" y="2239755"/>
            <a:ext cx="1102946" cy="531291"/>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6">
            <a:extLst>
              <a:ext uri="{FF2B5EF4-FFF2-40B4-BE49-F238E27FC236}">
                <a16:creationId xmlns:a16="http://schemas.microsoft.com/office/drawing/2014/main" id="{448F978D-977A-07A6-B994-19226C4E9FDD}"/>
              </a:ext>
            </a:extLst>
          </p:cNvPr>
          <p:cNvCxnSpPr>
            <a:cxnSpLocks/>
          </p:cNvCxnSpPr>
          <p:nvPr/>
        </p:nvCxnSpPr>
        <p:spPr>
          <a:xfrm>
            <a:off x="3173275" y="2794182"/>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16">
            <a:extLst>
              <a:ext uri="{FF2B5EF4-FFF2-40B4-BE49-F238E27FC236}">
                <a16:creationId xmlns:a16="http://schemas.microsoft.com/office/drawing/2014/main" id="{68A4DE6C-FAF0-BC9D-44B8-C0D6F28257CA}"/>
              </a:ext>
            </a:extLst>
          </p:cNvPr>
          <p:cNvCxnSpPr>
            <a:cxnSpLocks/>
          </p:cNvCxnSpPr>
          <p:nvPr/>
        </p:nvCxnSpPr>
        <p:spPr>
          <a:xfrm>
            <a:off x="3151300" y="2794182"/>
            <a:ext cx="1115795" cy="615422"/>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565AAD50-DADE-FC8E-0109-94A51753DBEA}"/>
              </a:ext>
            </a:extLst>
          </p:cNvPr>
          <p:cNvGrpSpPr/>
          <p:nvPr/>
        </p:nvGrpSpPr>
        <p:grpSpPr>
          <a:xfrm>
            <a:off x="1205091" y="4420208"/>
            <a:ext cx="2093713" cy="527618"/>
            <a:chOff x="1253135" y="4168328"/>
            <a:chExt cx="2093713" cy="527618"/>
          </a:xfrm>
        </p:grpSpPr>
        <p:sp>
          <p:nvSpPr>
            <p:cNvPr id="84" name="Rectangle: Rounded Corners 83">
              <a:extLst>
                <a:ext uri="{FF2B5EF4-FFF2-40B4-BE49-F238E27FC236}">
                  <a16:creationId xmlns:a16="http://schemas.microsoft.com/office/drawing/2014/main" id="{3B10B90A-18EC-8C14-2530-6220311ED3D6}"/>
                </a:ext>
              </a:extLst>
            </p:cNvPr>
            <p:cNvSpPr/>
            <p:nvPr/>
          </p:nvSpPr>
          <p:spPr>
            <a:xfrm>
              <a:off x="1253135" y="4168328"/>
              <a:ext cx="1510018" cy="527618"/>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MapService</a:t>
              </a:r>
              <a:endParaRPr lang="en-US" kern="0" dirty="0">
                <a:solidFill>
                  <a:prstClr val="white"/>
                </a:solidFill>
                <a:latin typeface="Calibri" panose="020F0502020204030204"/>
              </a:endParaRPr>
            </a:p>
          </p:txBody>
        </p:sp>
        <p:cxnSp>
          <p:nvCxnSpPr>
            <p:cNvPr id="85" name="Straight Connector 84">
              <a:extLst>
                <a:ext uri="{FF2B5EF4-FFF2-40B4-BE49-F238E27FC236}">
                  <a16:creationId xmlns:a16="http://schemas.microsoft.com/office/drawing/2014/main" id="{4B29C265-A43B-5662-75F7-4AA01D5EF6FF}"/>
                </a:ext>
              </a:extLst>
            </p:cNvPr>
            <p:cNvCxnSpPr>
              <a:cxnSpLocks/>
              <a:stCxn id="84" idx="3"/>
            </p:cNvCxnSpPr>
            <p:nvPr/>
          </p:nvCxnSpPr>
          <p:spPr>
            <a:xfrm>
              <a:off x="2763153" y="4432137"/>
              <a:ext cx="290080" cy="0"/>
            </a:xfrm>
            <a:prstGeom prst="line">
              <a:avLst/>
            </a:prstGeom>
            <a:noFill/>
            <a:ln w="38100" cap="flat" cmpd="sng" algn="ctr">
              <a:solidFill>
                <a:srgbClr val="4472C4"/>
              </a:solidFill>
              <a:prstDash val="solid"/>
              <a:miter lim="800000"/>
            </a:ln>
            <a:effectLst/>
          </p:spPr>
        </p:cxnSp>
        <p:sp>
          <p:nvSpPr>
            <p:cNvPr id="86" name="Arc 85">
              <a:extLst>
                <a:ext uri="{FF2B5EF4-FFF2-40B4-BE49-F238E27FC236}">
                  <a16:creationId xmlns:a16="http://schemas.microsoft.com/office/drawing/2014/main" id="{91689D89-4D3D-903A-CE56-A9BC9F5602B4}"/>
                </a:ext>
              </a:extLst>
            </p:cNvPr>
            <p:cNvSpPr/>
            <p:nvPr/>
          </p:nvSpPr>
          <p:spPr>
            <a:xfrm rot="10800000">
              <a:off x="3053234" y="4276538"/>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89" name="Straight Arrow Connector 16">
            <a:extLst>
              <a:ext uri="{FF2B5EF4-FFF2-40B4-BE49-F238E27FC236}">
                <a16:creationId xmlns:a16="http://schemas.microsoft.com/office/drawing/2014/main" id="{670CB4B7-1195-A135-3A47-BD891FD1BB48}"/>
              </a:ext>
            </a:extLst>
          </p:cNvPr>
          <p:cNvCxnSpPr>
            <a:cxnSpLocks/>
          </p:cNvCxnSpPr>
          <p:nvPr/>
        </p:nvCxnSpPr>
        <p:spPr>
          <a:xfrm>
            <a:off x="3151300" y="4693501"/>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9198804F-F008-C436-358B-4CE1244CA0BA}"/>
              </a:ext>
            </a:extLst>
          </p:cNvPr>
          <p:cNvGrpSpPr/>
          <p:nvPr/>
        </p:nvGrpSpPr>
        <p:grpSpPr>
          <a:xfrm>
            <a:off x="1205091" y="3741320"/>
            <a:ext cx="2093713" cy="527618"/>
            <a:chOff x="1253135" y="4168328"/>
            <a:chExt cx="2093713" cy="527618"/>
          </a:xfrm>
        </p:grpSpPr>
        <p:sp>
          <p:nvSpPr>
            <p:cNvPr id="91" name="Rectangle: Rounded Corners 90">
              <a:extLst>
                <a:ext uri="{FF2B5EF4-FFF2-40B4-BE49-F238E27FC236}">
                  <a16:creationId xmlns:a16="http://schemas.microsoft.com/office/drawing/2014/main" id="{AFDD15A2-4069-6164-8269-111896DE0957}"/>
                </a:ext>
              </a:extLst>
            </p:cNvPr>
            <p:cNvSpPr/>
            <p:nvPr/>
          </p:nvSpPr>
          <p:spPr>
            <a:xfrm>
              <a:off x="1253135" y="4168328"/>
              <a:ext cx="1510018" cy="527618"/>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GisService</a:t>
              </a:r>
              <a:endParaRPr lang="en-US" kern="0" dirty="0">
                <a:solidFill>
                  <a:prstClr val="white"/>
                </a:solidFill>
                <a:latin typeface="Calibri" panose="020F0502020204030204"/>
              </a:endParaRPr>
            </a:p>
          </p:txBody>
        </p:sp>
        <p:cxnSp>
          <p:nvCxnSpPr>
            <p:cNvPr id="92" name="Straight Connector 91">
              <a:extLst>
                <a:ext uri="{FF2B5EF4-FFF2-40B4-BE49-F238E27FC236}">
                  <a16:creationId xmlns:a16="http://schemas.microsoft.com/office/drawing/2014/main" id="{9453D7E7-7CC2-C929-33E5-0E18AEC4F81E}"/>
                </a:ext>
              </a:extLst>
            </p:cNvPr>
            <p:cNvCxnSpPr>
              <a:cxnSpLocks/>
              <a:stCxn id="91" idx="3"/>
            </p:cNvCxnSpPr>
            <p:nvPr/>
          </p:nvCxnSpPr>
          <p:spPr>
            <a:xfrm>
              <a:off x="2763153" y="4432137"/>
              <a:ext cx="290080" cy="0"/>
            </a:xfrm>
            <a:prstGeom prst="line">
              <a:avLst/>
            </a:prstGeom>
            <a:noFill/>
            <a:ln w="38100" cap="flat" cmpd="sng" algn="ctr">
              <a:solidFill>
                <a:srgbClr val="4472C4"/>
              </a:solidFill>
              <a:prstDash val="solid"/>
              <a:miter lim="800000"/>
            </a:ln>
            <a:effectLst/>
          </p:spPr>
        </p:cxnSp>
        <p:sp>
          <p:nvSpPr>
            <p:cNvPr id="93" name="Arc 92">
              <a:extLst>
                <a:ext uri="{FF2B5EF4-FFF2-40B4-BE49-F238E27FC236}">
                  <a16:creationId xmlns:a16="http://schemas.microsoft.com/office/drawing/2014/main" id="{724BFEA9-3BD9-FC67-50FA-824AAA276D0C}"/>
                </a:ext>
              </a:extLst>
            </p:cNvPr>
            <p:cNvSpPr/>
            <p:nvPr/>
          </p:nvSpPr>
          <p:spPr>
            <a:xfrm rot="10800000">
              <a:off x="3053234" y="4276538"/>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94" name="Straight Arrow Connector 16">
            <a:extLst>
              <a:ext uri="{FF2B5EF4-FFF2-40B4-BE49-F238E27FC236}">
                <a16:creationId xmlns:a16="http://schemas.microsoft.com/office/drawing/2014/main" id="{13B3B547-CE5B-DEED-89E3-465BEB040D37}"/>
              </a:ext>
            </a:extLst>
          </p:cNvPr>
          <p:cNvCxnSpPr>
            <a:cxnSpLocks/>
          </p:cNvCxnSpPr>
          <p:nvPr/>
        </p:nvCxnSpPr>
        <p:spPr>
          <a:xfrm>
            <a:off x="3151300" y="4014613"/>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5677252-9FDC-7528-F908-AC6E615E7161}"/>
              </a:ext>
            </a:extLst>
          </p:cNvPr>
          <p:cNvSpPr txBox="1"/>
          <p:nvPr/>
        </p:nvSpPr>
        <p:spPr>
          <a:xfrm>
            <a:off x="1962611" y="2172696"/>
            <a:ext cx="1816523" cy="307777"/>
          </a:xfrm>
          <a:prstGeom prst="rect">
            <a:avLst/>
          </a:prstGeom>
          <a:noFill/>
        </p:spPr>
        <p:txBody>
          <a:bodyPr wrap="none" rtlCol="0">
            <a:spAutoFit/>
          </a:bodyPr>
          <a:lstStyle/>
          <a:p>
            <a:pPr>
              <a:defRPr/>
            </a:pPr>
            <a:r>
              <a:rPr lang="en-US" sz="1400" kern="0" dirty="0" err="1">
                <a:solidFill>
                  <a:prstClr val="black"/>
                </a:solidFill>
              </a:rPr>
              <a:t>ITimeSeriesRepository</a:t>
            </a:r>
            <a:endParaRPr lang="en-US" sz="1400" kern="0" dirty="0">
              <a:solidFill>
                <a:prstClr val="black"/>
              </a:solidFill>
            </a:endParaRPr>
          </a:p>
        </p:txBody>
      </p:sp>
      <p:sp>
        <p:nvSpPr>
          <p:cNvPr id="96" name="TextBox 95">
            <a:extLst>
              <a:ext uri="{FF2B5EF4-FFF2-40B4-BE49-F238E27FC236}">
                <a16:creationId xmlns:a16="http://schemas.microsoft.com/office/drawing/2014/main" id="{949C0426-E946-2F18-9EED-32A4197F0E5C}"/>
              </a:ext>
            </a:extLst>
          </p:cNvPr>
          <p:cNvSpPr txBox="1"/>
          <p:nvPr/>
        </p:nvSpPr>
        <p:spPr>
          <a:xfrm>
            <a:off x="2814576" y="4244335"/>
            <a:ext cx="1063112" cy="307777"/>
          </a:xfrm>
          <a:prstGeom prst="rect">
            <a:avLst/>
          </a:prstGeom>
          <a:noFill/>
        </p:spPr>
        <p:txBody>
          <a:bodyPr wrap="none" rtlCol="0">
            <a:spAutoFit/>
          </a:bodyPr>
          <a:lstStyle/>
          <a:p>
            <a:pPr>
              <a:defRPr/>
            </a:pPr>
            <a:r>
              <a:rPr lang="en-US" sz="1400" kern="0" dirty="0" err="1">
                <a:solidFill>
                  <a:prstClr val="black"/>
                </a:solidFill>
              </a:rPr>
              <a:t>IMapSource</a:t>
            </a:r>
            <a:endParaRPr lang="en-US" sz="1400" kern="0" dirty="0">
              <a:solidFill>
                <a:prstClr val="black"/>
              </a:solidFill>
            </a:endParaRPr>
          </a:p>
        </p:txBody>
      </p:sp>
      <p:sp>
        <p:nvSpPr>
          <p:cNvPr id="97" name="TextBox 96">
            <a:extLst>
              <a:ext uri="{FF2B5EF4-FFF2-40B4-BE49-F238E27FC236}">
                <a16:creationId xmlns:a16="http://schemas.microsoft.com/office/drawing/2014/main" id="{D081D8D1-F53B-A458-6853-91789D6D992C}"/>
              </a:ext>
            </a:extLst>
          </p:cNvPr>
          <p:cNvSpPr txBox="1"/>
          <p:nvPr/>
        </p:nvSpPr>
        <p:spPr>
          <a:xfrm>
            <a:off x="2724006" y="3574650"/>
            <a:ext cx="1244251" cy="307777"/>
          </a:xfrm>
          <a:prstGeom prst="rect">
            <a:avLst/>
          </a:prstGeom>
          <a:noFill/>
        </p:spPr>
        <p:txBody>
          <a:bodyPr wrap="none" rtlCol="0">
            <a:spAutoFit/>
          </a:bodyPr>
          <a:lstStyle/>
          <a:p>
            <a:pPr>
              <a:defRPr/>
            </a:pPr>
            <a:r>
              <a:rPr lang="en-US" sz="1400" kern="0" dirty="0" err="1">
                <a:solidFill>
                  <a:prstClr val="black"/>
                </a:solidFill>
              </a:rPr>
              <a:t>IGisRepository</a:t>
            </a:r>
            <a:endParaRPr lang="en-US" sz="1400" kern="0" dirty="0">
              <a:solidFill>
                <a:prstClr val="black"/>
              </a:solidFill>
            </a:endParaRPr>
          </a:p>
        </p:txBody>
      </p:sp>
    </p:spTree>
    <p:extLst>
      <p:ext uri="{BB962C8B-B14F-4D97-AF65-F5344CB8AC3E}">
        <p14:creationId xmlns:p14="http://schemas.microsoft.com/office/powerpoint/2010/main" val="2842604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2B0BC5-D75C-482F-AAE9-C5CF3A1C0727}"/>
              </a:ext>
            </a:extLst>
          </p:cNvPr>
          <p:cNvSpPr/>
          <p:nvPr/>
        </p:nvSpPr>
        <p:spPr>
          <a:xfrm>
            <a:off x="580767" y="5188555"/>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MIKECore</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DE1FE167-7930-4F44-82BF-AC603ABCDDB8}"/>
              </a:ext>
            </a:extLst>
          </p:cNvPr>
          <p:cNvSpPr/>
          <p:nvPr/>
        </p:nvSpPr>
        <p:spPr>
          <a:xfrm>
            <a:off x="4159559" y="5868176"/>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PostgreSQL</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ECB39E46-263B-4F74-BF11-6B342D9857A4}"/>
              </a:ext>
            </a:extLst>
          </p:cNvPr>
          <p:cNvSpPr/>
          <p:nvPr/>
        </p:nvSpPr>
        <p:spPr>
          <a:xfrm>
            <a:off x="7750703" y="5157662"/>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MIKECloud</a:t>
            </a:r>
            <a:endParaRPr lang="en-US" sz="1600" dirty="0">
              <a:solidFill>
                <a:schemeClr val="accent6">
                  <a:lumMod val="40000"/>
                  <a:lumOff val="60000"/>
                </a:schemeClr>
              </a:solidFill>
              <a:latin typeface="Consolas" panose="020B0609020204030204" pitchFamily="49" charset="0"/>
            </a:endParaRPr>
          </a:p>
        </p:txBody>
      </p:sp>
      <p:pic>
        <p:nvPicPr>
          <p:cNvPr id="3" name="Picture 2">
            <a:extLst>
              <a:ext uri="{FF2B5EF4-FFF2-40B4-BE49-F238E27FC236}">
                <a16:creationId xmlns:a16="http://schemas.microsoft.com/office/drawing/2014/main" id="{52A97A43-AD5A-77D3-8E86-8A4E19237673}"/>
              </a:ext>
            </a:extLst>
          </p:cNvPr>
          <p:cNvPicPr>
            <a:picLocks noChangeAspect="1"/>
          </p:cNvPicPr>
          <p:nvPr/>
        </p:nvPicPr>
        <p:blipFill>
          <a:blip r:embed="rId3"/>
          <a:stretch>
            <a:fillRect/>
          </a:stretch>
        </p:blipFill>
        <p:spPr>
          <a:xfrm>
            <a:off x="3685602" y="783385"/>
            <a:ext cx="4820794" cy="4788000"/>
          </a:xfrm>
          <a:prstGeom prst="rect">
            <a:avLst/>
          </a:prstGeom>
        </p:spPr>
      </p:pic>
    </p:spTree>
    <p:extLst>
      <p:ext uri="{BB962C8B-B14F-4D97-AF65-F5344CB8AC3E}">
        <p14:creationId xmlns:p14="http://schemas.microsoft.com/office/powerpoint/2010/main" val="289792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4B8E22-26E5-EDDF-D1A6-76EDE95F2985}"/>
              </a:ext>
            </a:extLst>
          </p:cNvPr>
          <p:cNvPicPr>
            <a:picLocks noChangeAspect="1"/>
          </p:cNvPicPr>
          <p:nvPr/>
        </p:nvPicPr>
        <p:blipFill>
          <a:blip r:embed="rId3"/>
          <a:stretch>
            <a:fillRect/>
          </a:stretch>
        </p:blipFill>
        <p:spPr>
          <a:xfrm>
            <a:off x="2168148" y="1885358"/>
            <a:ext cx="7855703" cy="1143000"/>
          </a:xfrm>
          <a:prstGeom prst="rect">
            <a:avLst/>
          </a:prstGeom>
        </p:spPr>
      </p:pic>
      <p:sp>
        <p:nvSpPr>
          <p:cNvPr id="4" name="TextBox 3">
            <a:extLst>
              <a:ext uri="{FF2B5EF4-FFF2-40B4-BE49-F238E27FC236}">
                <a16:creationId xmlns:a16="http://schemas.microsoft.com/office/drawing/2014/main" id="{693CB4A8-2517-29B0-0E25-B8FCA10D7207}"/>
              </a:ext>
            </a:extLst>
          </p:cNvPr>
          <p:cNvSpPr txBox="1"/>
          <p:nvPr/>
        </p:nvSpPr>
        <p:spPr>
          <a:xfrm>
            <a:off x="3112913" y="567104"/>
            <a:ext cx="6249654" cy="646331"/>
          </a:xfrm>
          <a:prstGeom prst="rect">
            <a:avLst/>
          </a:prstGeom>
          <a:noFill/>
        </p:spPr>
        <p:txBody>
          <a:bodyPr wrap="square" rtlCol="0">
            <a:spAutoFit/>
          </a:bodyPr>
          <a:lstStyle/>
          <a:p>
            <a:pPr algn="ctr"/>
            <a:r>
              <a:rPr lang="en-US" sz="3600" dirty="0"/>
              <a:t>Providers - NuGet Packages</a:t>
            </a:r>
          </a:p>
        </p:txBody>
      </p:sp>
      <p:pic>
        <p:nvPicPr>
          <p:cNvPr id="6" name="Picture 5">
            <a:extLst>
              <a:ext uri="{FF2B5EF4-FFF2-40B4-BE49-F238E27FC236}">
                <a16:creationId xmlns:a16="http://schemas.microsoft.com/office/drawing/2014/main" id="{18AAEF85-2D74-A405-42AD-EB7D48F03519}"/>
              </a:ext>
            </a:extLst>
          </p:cNvPr>
          <p:cNvPicPr>
            <a:picLocks noChangeAspect="1"/>
          </p:cNvPicPr>
          <p:nvPr/>
        </p:nvPicPr>
        <p:blipFill>
          <a:blip r:embed="rId4"/>
          <a:stretch>
            <a:fillRect/>
          </a:stretch>
        </p:blipFill>
        <p:spPr>
          <a:xfrm>
            <a:off x="2293827" y="3028358"/>
            <a:ext cx="6788420" cy="1142999"/>
          </a:xfrm>
          <a:prstGeom prst="rect">
            <a:avLst/>
          </a:prstGeom>
        </p:spPr>
      </p:pic>
      <p:pic>
        <p:nvPicPr>
          <p:cNvPr id="12" name="Picture 11">
            <a:extLst>
              <a:ext uri="{FF2B5EF4-FFF2-40B4-BE49-F238E27FC236}">
                <a16:creationId xmlns:a16="http://schemas.microsoft.com/office/drawing/2014/main" id="{D585C6FA-BCCB-7B23-C2B5-D8B997D461D7}"/>
              </a:ext>
            </a:extLst>
          </p:cNvPr>
          <p:cNvPicPr>
            <a:picLocks noChangeAspect="1"/>
          </p:cNvPicPr>
          <p:nvPr/>
        </p:nvPicPr>
        <p:blipFill>
          <a:blip r:embed="rId5"/>
          <a:stretch>
            <a:fillRect/>
          </a:stretch>
        </p:blipFill>
        <p:spPr>
          <a:xfrm>
            <a:off x="2360502" y="4238626"/>
            <a:ext cx="6607333" cy="1142998"/>
          </a:xfrm>
          <a:prstGeom prst="rect">
            <a:avLst/>
          </a:prstGeom>
        </p:spPr>
      </p:pic>
      <p:sp>
        <p:nvSpPr>
          <p:cNvPr id="13" name="TextBox 12">
            <a:extLst>
              <a:ext uri="{FF2B5EF4-FFF2-40B4-BE49-F238E27FC236}">
                <a16:creationId xmlns:a16="http://schemas.microsoft.com/office/drawing/2014/main" id="{A1BC6969-0B65-6DA0-2ACA-1D08BA4CA9D3}"/>
              </a:ext>
            </a:extLst>
          </p:cNvPr>
          <p:cNvSpPr txBox="1"/>
          <p:nvPr/>
        </p:nvSpPr>
        <p:spPr>
          <a:xfrm>
            <a:off x="3189740" y="1213435"/>
            <a:ext cx="6096000" cy="400110"/>
          </a:xfrm>
          <a:prstGeom prst="rect">
            <a:avLst/>
          </a:prstGeom>
          <a:noFill/>
        </p:spPr>
        <p:txBody>
          <a:bodyPr wrap="square">
            <a:spAutoFit/>
          </a:bodyPr>
          <a:lstStyle/>
          <a:p>
            <a:pPr algn="ctr"/>
            <a:r>
              <a:rPr lang="en-US" sz="2000" kern="0" dirty="0" err="1">
                <a:latin typeface="Calibri" panose="020F0502020204030204"/>
              </a:rPr>
              <a:t>DHI.Services</a:t>
            </a:r>
            <a:r>
              <a:rPr lang="en-US" sz="2000" kern="0" dirty="0">
                <a:latin typeface="Calibri" panose="020F0502020204030204"/>
              </a:rPr>
              <a:t>.&lt;</a:t>
            </a:r>
            <a:r>
              <a:rPr lang="en-US" sz="2000" i="1" kern="0" dirty="0">
                <a:latin typeface="Calibri" panose="020F0502020204030204"/>
              </a:rPr>
              <a:t>Technology</a:t>
            </a:r>
            <a:r>
              <a:rPr lang="en-US" sz="2000" kern="0" dirty="0">
                <a:latin typeface="Calibri" panose="020F0502020204030204"/>
              </a:rPr>
              <a:t>&gt;</a:t>
            </a:r>
            <a:endParaRPr lang="en-US" sz="2000" dirty="0"/>
          </a:p>
        </p:txBody>
      </p:sp>
    </p:spTree>
    <p:extLst>
      <p:ext uri="{BB962C8B-B14F-4D97-AF65-F5344CB8AC3E}">
        <p14:creationId xmlns:p14="http://schemas.microsoft.com/office/powerpoint/2010/main" val="3250585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DAF13C-DDE6-2147-5075-539274E5F7FB}"/>
              </a:ext>
            </a:extLst>
          </p:cNvPr>
          <p:cNvPicPr>
            <a:picLocks noChangeAspect="1"/>
          </p:cNvPicPr>
          <p:nvPr/>
        </p:nvPicPr>
        <p:blipFill>
          <a:blip r:embed="rId2"/>
          <a:stretch>
            <a:fillRect/>
          </a:stretch>
        </p:blipFill>
        <p:spPr>
          <a:xfrm>
            <a:off x="3491347" y="1208086"/>
            <a:ext cx="4726370" cy="5311468"/>
          </a:xfrm>
          <a:prstGeom prst="rect">
            <a:avLst/>
          </a:prstGeom>
        </p:spPr>
      </p:pic>
    </p:spTree>
    <p:extLst>
      <p:ext uri="{BB962C8B-B14F-4D97-AF65-F5344CB8AC3E}">
        <p14:creationId xmlns:p14="http://schemas.microsoft.com/office/powerpoint/2010/main" val="43109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2724150" y="3044279"/>
            <a:ext cx="6743699" cy="769441"/>
          </a:xfrm>
          <a:prstGeom prst="rect">
            <a:avLst/>
          </a:prstGeom>
          <a:noFill/>
        </p:spPr>
        <p:txBody>
          <a:bodyPr wrap="square" rtlCol="0">
            <a:spAutoFit/>
          </a:bodyPr>
          <a:lstStyle/>
          <a:p>
            <a:pPr algn="ctr"/>
            <a:r>
              <a:rPr lang="en-US" sz="4400" dirty="0"/>
              <a:t>Service Registration (Web)</a:t>
            </a:r>
          </a:p>
        </p:txBody>
      </p:sp>
      <p:pic>
        <p:nvPicPr>
          <p:cNvPr id="3" name="Picture 4" descr="Agenda - letters written in beautiful boxes on white background Stock  Illustration | Adobe Stock">
            <a:extLst>
              <a:ext uri="{FF2B5EF4-FFF2-40B4-BE49-F238E27FC236}">
                <a16:creationId xmlns:a16="http://schemas.microsoft.com/office/drawing/2014/main" id="{190B1203-4944-01C6-82D8-91AB309469C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340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5FC8C-C151-C972-85C1-0A121493579D}"/>
              </a:ext>
            </a:extLst>
          </p:cNvPr>
          <p:cNvSpPr txBox="1"/>
          <p:nvPr/>
        </p:nvSpPr>
        <p:spPr>
          <a:xfrm>
            <a:off x="3370726" y="904560"/>
            <a:ext cx="4613638" cy="646331"/>
          </a:xfrm>
          <a:prstGeom prst="rect">
            <a:avLst/>
          </a:prstGeom>
          <a:noFill/>
        </p:spPr>
        <p:txBody>
          <a:bodyPr wrap="square" rtlCol="0">
            <a:spAutoFit/>
          </a:bodyPr>
          <a:lstStyle/>
          <a:p>
            <a:pPr algn="ctr"/>
            <a:r>
              <a:rPr lang="en-US" sz="3600" dirty="0"/>
              <a:t>Dependency Injection</a:t>
            </a:r>
          </a:p>
        </p:txBody>
      </p:sp>
      <p:pic>
        <p:nvPicPr>
          <p:cNvPr id="3" name="Picture 2">
            <a:extLst>
              <a:ext uri="{FF2B5EF4-FFF2-40B4-BE49-F238E27FC236}">
                <a16:creationId xmlns:a16="http://schemas.microsoft.com/office/drawing/2014/main" id="{60B7E89D-DF46-2344-3B16-BB7B284C555B}"/>
              </a:ext>
            </a:extLst>
          </p:cNvPr>
          <p:cNvPicPr>
            <a:picLocks noChangeAspect="1"/>
          </p:cNvPicPr>
          <p:nvPr/>
        </p:nvPicPr>
        <p:blipFill>
          <a:blip r:embed="rId3"/>
          <a:stretch>
            <a:fillRect/>
          </a:stretch>
        </p:blipFill>
        <p:spPr>
          <a:xfrm>
            <a:off x="982133" y="1790635"/>
            <a:ext cx="10227733" cy="3276730"/>
          </a:xfrm>
          <a:prstGeom prst="rect">
            <a:avLst/>
          </a:prstGeom>
        </p:spPr>
      </p:pic>
    </p:spTree>
    <p:extLst>
      <p:ext uri="{BB962C8B-B14F-4D97-AF65-F5344CB8AC3E}">
        <p14:creationId xmlns:p14="http://schemas.microsoft.com/office/powerpoint/2010/main" val="229231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DA3C15-F8CC-B317-D586-E9F8C8042CA3}"/>
              </a:ext>
            </a:extLst>
          </p:cNvPr>
          <p:cNvPicPr>
            <a:picLocks noChangeAspect="1"/>
          </p:cNvPicPr>
          <p:nvPr/>
        </p:nvPicPr>
        <p:blipFill>
          <a:blip r:embed="rId3"/>
          <a:stretch>
            <a:fillRect/>
          </a:stretch>
        </p:blipFill>
        <p:spPr>
          <a:xfrm>
            <a:off x="1049866" y="2602850"/>
            <a:ext cx="10092268" cy="2077820"/>
          </a:xfrm>
          <a:prstGeom prst="rect">
            <a:avLst/>
          </a:prstGeom>
        </p:spPr>
      </p:pic>
      <p:sp>
        <p:nvSpPr>
          <p:cNvPr id="3" name="TextBox 2">
            <a:extLst>
              <a:ext uri="{FF2B5EF4-FFF2-40B4-BE49-F238E27FC236}">
                <a16:creationId xmlns:a16="http://schemas.microsoft.com/office/drawing/2014/main" id="{026B9948-AE14-83A2-AC0B-E876729B9E35}"/>
              </a:ext>
            </a:extLst>
          </p:cNvPr>
          <p:cNvSpPr txBox="1"/>
          <p:nvPr/>
        </p:nvSpPr>
        <p:spPr>
          <a:xfrm>
            <a:off x="992029" y="919446"/>
            <a:ext cx="10207942" cy="646331"/>
          </a:xfrm>
          <a:prstGeom prst="rect">
            <a:avLst/>
          </a:prstGeom>
          <a:noFill/>
        </p:spPr>
        <p:txBody>
          <a:bodyPr wrap="square" rtlCol="0">
            <a:spAutoFit/>
          </a:bodyPr>
          <a:lstStyle/>
          <a:p>
            <a:pPr algn="ctr"/>
            <a:r>
              <a:rPr lang="en-US" sz="3600" dirty="0">
                <a:latin typeface="+mn-lt"/>
              </a:rPr>
              <a:t>Composing Objects - Dependency Injection</a:t>
            </a:r>
            <a:endParaRPr lang="en-US" sz="3600" dirty="0"/>
          </a:p>
        </p:txBody>
      </p:sp>
      <p:sp>
        <p:nvSpPr>
          <p:cNvPr id="12" name="Rectangle 11">
            <a:extLst>
              <a:ext uri="{FF2B5EF4-FFF2-40B4-BE49-F238E27FC236}">
                <a16:creationId xmlns:a16="http://schemas.microsoft.com/office/drawing/2014/main" id="{148FC5ED-245D-534B-DA53-0789733897A9}"/>
              </a:ext>
            </a:extLst>
          </p:cNvPr>
          <p:cNvSpPr/>
          <p:nvPr/>
        </p:nvSpPr>
        <p:spPr>
          <a:xfrm>
            <a:off x="1422400" y="4035929"/>
            <a:ext cx="53170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4B7490-DF20-DFFC-91B9-DE21342DD47B}"/>
              </a:ext>
            </a:extLst>
          </p:cNvPr>
          <p:cNvSpPr/>
          <p:nvPr/>
        </p:nvSpPr>
        <p:spPr>
          <a:xfrm>
            <a:off x="1422400" y="3799801"/>
            <a:ext cx="579120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75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3789181" y="677926"/>
            <a:ext cx="4613638" cy="646331"/>
          </a:xfrm>
          <a:prstGeom prst="rect">
            <a:avLst/>
          </a:prstGeom>
          <a:noFill/>
        </p:spPr>
        <p:txBody>
          <a:bodyPr wrap="square" rtlCol="0">
            <a:spAutoFit/>
          </a:bodyPr>
          <a:lstStyle/>
          <a:p>
            <a:pPr algn="ctr"/>
            <a:r>
              <a:rPr lang="en-US" sz="3600" dirty="0"/>
              <a:t>Connections</a:t>
            </a:r>
          </a:p>
        </p:txBody>
      </p:sp>
      <p:pic>
        <p:nvPicPr>
          <p:cNvPr id="20" name="Picture 19">
            <a:extLst>
              <a:ext uri="{FF2B5EF4-FFF2-40B4-BE49-F238E27FC236}">
                <a16:creationId xmlns:a16="http://schemas.microsoft.com/office/drawing/2014/main" id="{EB0C191C-E3F0-7ACF-7549-C2B1767D9A84}"/>
              </a:ext>
            </a:extLst>
          </p:cNvPr>
          <p:cNvPicPr>
            <a:picLocks noChangeAspect="1"/>
          </p:cNvPicPr>
          <p:nvPr/>
        </p:nvPicPr>
        <p:blipFill>
          <a:blip r:embed="rId3"/>
          <a:stretch>
            <a:fillRect/>
          </a:stretch>
        </p:blipFill>
        <p:spPr>
          <a:xfrm>
            <a:off x="2877926" y="2197914"/>
            <a:ext cx="6436147" cy="2705390"/>
          </a:xfrm>
          <a:prstGeom prst="rect">
            <a:avLst/>
          </a:prstGeom>
        </p:spPr>
      </p:pic>
    </p:spTree>
    <p:extLst>
      <p:ext uri="{BB962C8B-B14F-4D97-AF65-F5344CB8AC3E}">
        <p14:creationId xmlns:p14="http://schemas.microsoft.com/office/powerpoint/2010/main" val="4129995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Folded Corner 12">
            <a:extLst>
              <a:ext uri="{FF2B5EF4-FFF2-40B4-BE49-F238E27FC236}">
                <a16:creationId xmlns:a16="http://schemas.microsoft.com/office/drawing/2014/main" id="{417223F3-BB13-661B-8E28-B0B700B5FED2}"/>
              </a:ext>
            </a:extLst>
          </p:cNvPr>
          <p:cNvSpPr/>
          <p:nvPr/>
        </p:nvSpPr>
        <p:spPr>
          <a:xfrm>
            <a:off x="4619222" y="4557768"/>
            <a:ext cx="997527" cy="1102460"/>
          </a:xfrm>
          <a:prstGeom prst="foldedCorne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dfs0 file</a:t>
            </a:r>
          </a:p>
        </p:txBody>
      </p:sp>
      <p:sp>
        <p:nvSpPr>
          <p:cNvPr id="3" name="TextBox 2">
            <a:extLst>
              <a:ext uri="{FF2B5EF4-FFF2-40B4-BE49-F238E27FC236}">
                <a16:creationId xmlns:a16="http://schemas.microsoft.com/office/drawing/2014/main" id="{026B9948-AE14-83A2-AC0B-E876729B9E35}"/>
              </a:ext>
            </a:extLst>
          </p:cNvPr>
          <p:cNvSpPr txBox="1"/>
          <p:nvPr/>
        </p:nvSpPr>
        <p:spPr>
          <a:xfrm>
            <a:off x="3373255" y="624917"/>
            <a:ext cx="4613638" cy="646331"/>
          </a:xfrm>
          <a:prstGeom prst="rect">
            <a:avLst/>
          </a:prstGeom>
          <a:noFill/>
        </p:spPr>
        <p:txBody>
          <a:bodyPr wrap="square" rtlCol="0">
            <a:spAutoFit/>
          </a:bodyPr>
          <a:lstStyle/>
          <a:p>
            <a:pPr algn="ctr"/>
            <a:r>
              <a:rPr lang="en-US" sz="3600" dirty="0"/>
              <a:t>Connections</a:t>
            </a:r>
          </a:p>
        </p:txBody>
      </p:sp>
      <p:pic>
        <p:nvPicPr>
          <p:cNvPr id="5122" name="Picture 2">
            <a:extLst>
              <a:ext uri="{FF2B5EF4-FFF2-40B4-BE49-F238E27FC236}">
                <a16:creationId xmlns:a16="http://schemas.microsoft.com/office/drawing/2014/main" id="{A84CD279-5B46-89F3-F411-CA7FE9AB2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6135" y="2154931"/>
            <a:ext cx="8203428" cy="736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37843F-736D-A81F-BCA1-55D7F3F7A773}"/>
              </a:ext>
            </a:extLst>
          </p:cNvPr>
          <p:cNvSpPr/>
          <p:nvPr/>
        </p:nvSpPr>
        <p:spPr>
          <a:xfrm>
            <a:off x="5498277" y="2346549"/>
            <a:ext cx="1947553" cy="353514"/>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3">
            <a:extLst>
              <a:ext uri="{FF2B5EF4-FFF2-40B4-BE49-F238E27FC236}">
                <a16:creationId xmlns:a16="http://schemas.microsoft.com/office/drawing/2014/main" id="{9E3A034E-0E6C-6C3E-9EC1-0EDE020671A4}"/>
              </a:ext>
            </a:extLst>
          </p:cNvPr>
          <p:cNvSpPr/>
          <p:nvPr/>
        </p:nvSpPr>
        <p:spPr>
          <a:xfrm rot="19164977">
            <a:off x="7215321" y="2974651"/>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p>
        </p:txBody>
      </p:sp>
      <p:sp>
        <p:nvSpPr>
          <p:cNvPr id="8" name="Down Arrow 3">
            <a:extLst>
              <a:ext uri="{FF2B5EF4-FFF2-40B4-BE49-F238E27FC236}">
                <a16:creationId xmlns:a16="http://schemas.microsoft.com/office/drawing/2014/main" id="{0D78B88C-46B7-79EC-1513-660E9ACB7314}"/>
              </a:ext>
            </a:extLst>
          </p:cNvPr>
          <p:cNvSpPr/>
          <p:nvPr/>
        </p:nvSpPr>
        <p:spPr>
          <a:xfrm rot="2549580">
            <a:off x="5377266" y="2964954"/>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p>
        </p:txBody>
      </p:sp>
      <p:sp>
        <p:nvSpPr>
          <p:cNvPr id="2" name="Cylinder 1">
            <a:extLst>
              <a:ext uri="{FF2B5EF4-FFF2-40B4-BE49-F238E27FC236}">
                <a16:creationId xmlns:a16="http://schemas.microsoft.com/office/drawing/2014/main" id="{543771A1-3718-3657-F2DC-031967EBEF5C}"/>
              </a:ext>
            </a:extLst>
          </p:cNvPr>
          <p:cNvSpPr/>
          <p:nvPr/>
        </p:nvSpPr>
        <p:spPr>
          <a:xfrm>
            <a:off x="7387062" y="4405368"/>
            <a:ext cx="1555211" cy="1361744"/>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MIKE Cloud time series storage</a:t>
            </a:r>
          </a:p>
        </p:txBody>
      </p:sp>
      <p:sp>
        <p:nvSpPr>
          <p:cNvPr id="9" name="TextBox 8">
            <a:extLst>
              <a:ext uri="{FF2B5EF4-FFF2-40B4-BE49-F238E27FC236}">
                <a16:creationId xmlns:a16="http://schemas.microsoft.com/office/drawing/2014/main" id="{85C8DE76-35E1-8D72-F940-B0145B45393B}"/>
              </a:ext>
            </a:extLst>
          </p:cNvPr>
          <p:cNvSpPr txBox="1"/>
          <p:nvPr/>
        </p:nvSpPr>
        <p:spPr>
          <a:xfrm>
            <a:off x="6723220" y="3356686"/>
            <a:ext cx="1721625" cy="461665"/>
          </a:xfrm>
          <a:prstGeom prst="rect">
            <a:avLst/>
          </a:prstGeom>
          <a:noFill/>
        </p:spPr>
        <p:txBody>
          <a:bodyPr wrap="none" rtlCol="0">
            <a:spAutoFit/>
          </a:bodyPr>
          <a:lstStyle/>
          <a:p>
            <a:r>
              <a:rPr lang="en-US" sz="2400" dirty="0"/>
              <a:t>“</a:t>
            </a:r>
            <a:r>
              <a:rPr lang="en-US" sz="2400" dirty="0" err="1"/>
              <a:t>mikecloud</a:t>
            </a:r>
            <a:r>
              <a:rPr lang="en-US" sz="2400" dirty="0"/>
              <a:t>”</a:t>
            </a:r>
          </a:p>
        </p:txBody>
      </p:sp>
      <p:sp>
        <p:nvSpPr>
          <p:cNvPr id="11" name="TextBox 10">
            <a:extLst>
              <a:ext uri="{FF2B5EF4-FFF2-40B4-BE49-F238E27FC236}">
                <a16:creationId xmlns:a16="http://schemas.microsoft.com/office/drawing/2014/main" id="{90A8137C-4456-BE2F-19AA-55AE1C6C63B3}"/>
              </a:ext>
            </a:extLst>
          </p:cNvPr>
          <p:cNvSpPr txBox="1"/>
          <p:nvPr/>
        </p:nvSpPr>
        <p:spPr>
          <a:xfrm>
            <a:off x="5203330" y="3356686"/>
            <a:ext cx="950517" cy="461665"/>
          </a:xfrm>
          <a:prstGeom prst="rect">
            <a:avLst/>
          </a:prstGeom>
          <a:noFill/>
        </p:spPr>
        <p:txBody>
          <a:bodyPr wrap="none" rtlCol="0">
            <a:spAutoFit/>
          </a:bodyPr>
          <a:lstStyle/>
          <a:p>
            <a:r>
              <a:rPr lang="en-US" sz="2400" dirty="0"/>
              <a:t>“dfs0”</a:t>
            </a:r>
          </a:p>
        </p:txBody>
      </p:sp>
      <p:sp>
        <p:nvSpPr>
          <p:cNvPr id="10" name="Rectangle: Folded Corner 9">
            <a:extLst>
              <a:ext uri="{FF2B5EF4-FFF2-40B4-BE49-F238E27FC236}">
                <a16:creationId xmlns:a16="http://schemas.microsoft.com/office/drawing/2014/main" id="{7E6C6FCD-489E-1B9F-56FF-EAA08C66D19F}"/>
              </a:ext>
            </a:extLst>
          </p:cNvPr>
          <p:cNvSpPr/>
          <p:nvPr/>
        </p:nvSpPr>
        <p:spPr>
          <a:xfrm>
            <a:off x="4466822" y="4405368"/>
            <a:ext cx="997527" cy="1102460"/>
          </a:xfrm>
          <a:prstGeom prst="foldedCorne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dfs0 file</a:t>
            </a:r>
          </a:p>
        </p:txBody>
      </p:sp>
    </p:spTree>
    <p:extLst>
      <p:ext uri="{BB962C8B-B14F-4D97-AF65-F5344CB8AC3E}">
        <p14:creationId xmlns:p14="http://schemas.microsoft.com/office/powerpoint/2010/main" val="119673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7" grpId="0" animBg="1"/>
      <p:bldP spid="8" grpId="0" animBg="1"/>
      <p:bldP spid="2" grpId="0" animBg="1"/>
      <p:bldP spid="9" grpId="0"/>
      <p:bldP spid="11" grpId="0"/>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E4F27C-1DF0-2EDB-AAD2-36E0BBD2D9CE}"/>
              </a:ext>
            </a:extLst>
          </p:cNvPr>
          <p:cNvPicPr>
            <a:picLocks noChangeAspect="1"/>
          </p:cNvPicPr>
          <p:nvPr/>
        </p:nvPicPr>
        <p:blipFill>
          <a:blip r:embed="rId3"/>
          <a:stretch>
            <a:fillRect/>
          </a:stretch>
        </p:blipFill>
        <p:spPr>
          <a:xfrm>
            <a:off x="999066" y="2386087"/>
            <a:ext cx="10193867" cy="2333379"/>
          </a:xfrm>
          <a:prstGeom prst="rect">
            <a:avLst/>
          </a:prstGeom>
        </p:spPr>
      </p:pic>
      <p:sp>
        <p:nvSpPr>
          <p:cNvPr id="3" name="TextBox 2">
            <a:extLst>
              <a:ext uri="{FF2B5EF4-FFF2-40B4-BE49-F238E27FC236}">
                <a16:creationId xmlns:a16="http://schemas.microsoft.com/office/drawing/2014/main" id="{026B9948-AE14-83A2-AC0B-E876729B9E35}"/>
              </a:ext>
            </a:extLst>
          </p:cNvPr>
          <p:cNvSpPr txBox="1"/>
          <p:nvPr/>
        </p:nvSpPr>
        <p:spPr>
          <a:xfrm>
            <a:off x="2544799" y="723832"/>
            <a:ext cx="7102402" cy="646331"/>
          </a:xfrm>
          <a:prstGeom prst="rect">
            <a:avLst/>
          </a:prstGeom>
          <a:noFill/>
        </p:spPr>
        <p:txBody>
          <a:bodyPr wrap="square" rtlCol="0">
            <a:spAutoFit/>
          </a:bodyPr>
          <a:lstStyle/>
          <a:p>
            <a:pPr algn="ctr"/>
            <a:r>
              <a:rPr lang="en-US" sz="3600" dirty="0"/>
              <a:t>Registering Connections</a:t>
            </a:r>
          </a:p>
        </p:txBody>
      </p:sp>
      <p:sp>
        <p:nvSpPr>
          <p:cNvPr id="8" name="Rectangle 7">
            <a:extLst>
              <a:ext uri="{FF2B5EF4-FFF2-40B4-BE49-F238E27FC236}">
                <a16:creationId xmlns:a16="http://schemas.microsoft.com/office/drawing/2014/main" id="{5A9431A0-96F2-4120-6B68-B32C4668D7D7}"/>
              </a:ext>
            </a:extLst>
          </p:cNvPr>
          <p:cNvSpPr/>
          <p:nvPr/>
        </p:nvSpPr>
        <p:spPr>
          <a:xfrm>
            <a:off x="1338407" y="4076228"/>
            <a:ext cx="467857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13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API</a:t>
            </a:r>
          </a:p>
        </p:txBody>
      </p:sp>
      <p:sp>
        <p:nvSpPr>
          <p:cNvPr id="5" name="Rectangle 4">
            <a:extLst>
              <a:ext uri="{FF2B5EF4-FFF2-40B4-BE49-F238E27FC236}">
                <a16:creationId xmlns:a16="http://schemas.microsoft.com/office/drawing/2014/main" id="{3007271D-1CB4-4B81-B3EB-1ADAEA050AD4}"/>
              </a:ext>
            </a:extLst>
          </p:cNvPr>
          <p:cNvSpPr/>
          <p:nvPr/>
        </p:nvSpPr>
        <p:spPr>
          <a:xfrm>
            <a:off x="2788279" y="575797"/>
            <a:ext cx="172800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44" y="57206"/>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05806"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1F6C9D7-2918-4AB0-93C0-D04AA91F8D76}"/>
              </a:ext>
            </a:extLst>
          </p:cNvPr>
          <p:cNvSpPr txBox="1"/>
          <p:nvPr/>
        </p:nvSpPr>
        <p:spPr>
          <a:xfrm>
            <a:off x="5201070" y="708588"/>
            <a:ext cx="4979376" cy="369332"/>
          </a:xfrm>
          <a:prstGeom prst="rect">
            <a:avLst/>
          </a:prstGeom>
          <a:solidFill>
            <a:schemeClr val="accent1">
              <a:lumMod val="20000"/>
              <a:lumOff val="80000"/>
            </a:schemeClr>
          </a:solidFill>
          <a:ln>
            <a:noFill/>
          </a:ln>
        </p:spPr>
        <p:txBody>
          <a:bodyPr wrap="none" rtlCol="0">
            <a:spAutoFit/>
          </a:bodyPr>
          <a:lstStyle/>
          <a:p>
            <a:r>
              <a:rPr lang="en-US" dirty="0"/>
              <a:t>Module 2: Backend – basics (Web API and security)</a:t>
            </a:r>
          </a:p>
        </p:txBody>
      </p:sp>
      <p:cxnSp>
        <p:nvCxnSpPr>
          <p:cNvPr id="11" name="Straight Arrow Connector 10">
            <a:extLst>
              <a:ext uri="{FF2B5EF4-FFF2-40B4-BE49-F238E27FC236}">
                <a16:creationId xmlns:a16="http://schemas.microsoft.com/office/drawing/2014/main" id="{EFD1DF66-D164-4343-97F3-726CC8CBD322}"/>
              </a:ext>
            </a:extLst>
          </p:cNvPr>
          <p:cNvCxnSpPr>
            <a:cxnSpLocks/>
            <a:stCxn id="9" idx="2"/>
            <a:endCxn id="3" idx="7"/>
          </p:cNvCxnSpPr>
          <p:nvPr/>
        </p:nvCxnSpPr>
        <p:spPr>
          <a:xfrm flipH="1">
            <a:off x="5468292" y="1077920"/>
            <a:ext cx="2222466" cy="101898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41350" y="1044511"/>
            <a:ext cx="303920" cy="26427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DBB5D37-2669-434F-8987-26A12560D984}"/>
              </a:ext>
            </a:extLst>
          </p:cNvPr>
          <p:cNvSpPr/>
          <p:nvPr/>
        </p:nvSpPr>
        <p:spPr>
          <a:xfrm>
            <a:off x="1004279" y="1694428"/>
            <a:ext cx="5229917" cy="2748263"/>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42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37853D-2C7E-B3E6-BEE6-75D35825471B}"/>
              </a:ext>
            </a:extLst>
          </p:cNvPr>
          <p:cNvPicPr>
            <a:picLocks noChangeAspect="1"/>
          </p:cNvPicPr>
          <p:nvPr/>
        </p:nvPicPr>
        <p:blipFill>
          <a:blip r:embed="rId3"/>
          <a:stretch>
            <a:fillRect/>
          </a:stretch>
        </p:blipFill>
        <p:spPr>
          <a:xfrm>
            <a:off x="950493" y="2054283"/>
            <a:ext cx="10291013" cy="3158396"/>
          </a:xfrm>
          <a:prstGeom prst="rect">
            <a:avLst/>
          </a:prstGeom>
        </p:spPr>
      </p:pic>
      <p:sp>
        <p:nvSpPr>
          <p:cNvPr id="5" name="TextBox 4">
            <a:extLst>
              <a:ext uri="{FF2B5EF4-FFF2-40B4-BE49-F238E27FC236}">
                <a16:creationId xmlns:a16="http://schemas.microsoft.com/office/drawing/2014/main" id="{3692CBAD-8466-2810-379F-9F3CA3F562AC}"/>
              </a:ext>
            </a:extLst>
          </p:cNvPr>
          <p:cNvSpPr txBox="1"/>
          <p:nvPr/>
        </p:nvSpPr>
        <p:spPr>
          <a:xfrm>
            <a:off x="1134534" y="898042"/>
            <a:ext cx="9922932" cy="646331"/>
          </a:xfrm>
          <a:prstGeom prst="rect">
            <a:avLst/>
          </a:prstGeom>
          <a:noFill/>
        </p:spPr>
        <p:txBody>
          <a:bodyPr wrap="square" rtlCol="0">
            <a:spAutoFit/>
          </a:bodyPr>
          <a:lstStyle/>
          <a:p>
            <a:pPr algn="ctr"/>
            <a:r>
              <a:rPr lang="en-US" sz="3600" dirty="0"/>
              <a:t>Using Connections in a Controller</a:t>
            </a:r>
          </a:p>
        </p:txBody>
      </p:sp>
      <p:sp>
        <p:nvSpPr>
          <p:cNvPr id="10" name="Rectangle 9">
            <a:extLst>
              <a:ext uri="{FF2B5EF4-FFF2-40B4-BE49-F238E27FC236}">
                <a16:creationId xmlns:a16="http://schemas.microsoft.com/office/drawing/2014/main" id="{BFA4E1FC-AB1B-9804-83E8-2FE5139DE987}"/>
              </a:ext>
            </a:extLst>
          </p:cNvPr>
          <p:cNvSpPr/>
          <p:nvPr/>
        </p:nvSpPr>
        <p:spPr>
          <a:xfrm>
            <a:off x="3065609" y="3771422"/>
            <a:ext cx="772657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66D4264-D562-3A78-D2A7-6608F10B0730}"/>
              </a:ext>
            </a:extLst>
          </p:cNvPr>
          <p:cNvSpPr/>
          <p:nvPr/>
        </p:nvSpPr>
        <p:spPr>
          <a:xfrm>
            <a:off x="1224109" y="2907367"/>
            <a:ext cx="5100491"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88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xit" presetSubtype="0" fill="hold" grpId="1" nodeType="withEffect">
                                  <p:stCondLst>
                                    <p:cond delay="0"/>
                                  </p:stCondLst>
                                  <p:childTnLst>
                                    <p:set>
                                      <p:cBhvr>
                                        <p:cTn id="13"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3305954" y="1620530"/>
            <a:ext cx="5580091" cy="646331"/>
          </a:xfrm>
          <a:prstGeom prst="rect">
            <a:avLst/>
          </a:prstGeom>
          <a:noFill/>
        </p:spPr>
        <p:txBody>
          <a:bodyPr wrap="square" rtlCol="0">
            <a:spAutoFit/>
          </a:bodyPr>
          <a:lstStyle/>
          <a:p>
            <a:pPr algn="ctr"/>
            <a:r>
              <a:rPr lang="en-US" sz="3600" dirty="0"/>
              <a:t>Registering other services</a:t>
            </a:r>
          </a:p>
        </p:txBody>
      </p:sp>
      <p:sp>
        <p:nvSpPr>
          <p:cNvPr id="16" name="AutoShape 4">
            <a:extLst>
              <a:ext uri="{FF2B5EF4-FFF2-40B4-BE49-F238E27FC236}">
                <a16:creationId xmlns:a16="http://schemas.microsoft.com/office/drawing/2014/main" id="{6D73A409-FF4C-82AA-566B-5B046FA594C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8536807B-2532-C763-7B3B-F04A773BDC59}"/>
              </a:ext>
            </a:extLst>
          </p:cNvPr>
          <p:cNvPicPr>
            <a:picLocks noChangeAspect="1"/>
          </p:cNvPicPr>
          <p:nvPr/>
        </p:nvPicPr>
        <p:blipFill>
          <a:blip r:embed="rId3"/>
          <a:stretch>
            <a:fillRect/>
          </a:stretch>
        </p:blipFill>
        <p:spPr>
          <a:xfrm>
            <a:off x="767644" y="2708576"/>
            <a:ext cx="10961511" cy="2050447"/>
          </a:xfrm>
          <a:prstGeom prst="rect">
            <a:avLst/>
          </a:prstGeom>
        </p:spPr>
      </p:pic>
      <p:sp>
        <p:nvSpPr>
          <p:cNvPr id="5" name="Rectangle 4">
            <a:extLst>
              <a:ext uri="{FF2B5EF4-FFF2-40B4-BE49-F238E27FC236}">
                <a16:creationId xmlns:a16="http://schemas.microsoft.com/office/drawing/2014/main" id="{C5A2662F-1106-0FDC-9C61-E75394866CF0}"/>
              </a:ext>
            </a:extLst>
          </p:cNvPr>
          <p:cNvSpPr/>
          <p:nvPr/>
        </p:nvSpPr>
        <p:spPr>
          <a:xfrm>
            <a:off x="6755297" y="3670299"/>
            <a:ext cx="4255604" cy="304800"/>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EC0FDC9-6B03-DF49-E036-A82A8525D8B2}"/>
              </a:ext>
            </a:extLst>
          </p:cNvPr>
          <p:cNvSpPr/>
          <p:nvPr/>
        </p:nvSpPr>
        <p:spPr>
          <a:xfrm>
            <a:off x="5549900" y="3886199"/>
            <a:ext cx="5029199" cy="289316"/>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76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D660DA7-C4C7-FAB2-65AF-540FE466DA10}"/>
              </a:ext>
            </a:extLst>
          </p:cNvPr>
          <p:cNvPicPr>
            <a:picLocks noChangeAspect="1"/>
          </p:cNvPicPr>
          <p:nvPr/>
        </p:nvPicPr>
        <p:blipFill>
          <a:blip r:embed="rId3"/>
          <a:stretch>
            <a:fillRect/>
          </a:stretch>
        </p:blipFill>
        <p:spPr>
          <a:xfrm>
            <a:off x="491835" y="3582646"/>
            <a:ext cx="11208329" cy="2162773"/>
          </a:xfrm>
          <a:prstGeom prst="rect">
            <a:avLst/>
          </a:prstGeom>
        </p:spPr>
      </p:pic>
      <p:sp>
        <p:nvSpPr>
          <p:cNvPr id="3" name="TextBox 2">
            <a:extLst>
              <a:ext uri="{FF2B5EF4-FFF2-40B4-BE49-F238E27FC236}">
                <a16:creationId xmlns:a16="http://schemas.microsoft.com/office/drawing/2014/main" id="{026B9948-AE14-83A2-AC0B-E876729B9E35}"/>
              </a:ext>
            </a:extLst>
          </p:cNvPr>
          <p:cNvSpPr txBox="1"/>
          <p:nvPr/>
        </p:nvSpPr>
        <p:spPr>
          <a:xfrm>
            <a:off x="1966551" y="750014"/>
            <a:ext cx="8258897" cy="646331"/>
          </a:xfrm>
          <a:prstGeom prst="rect">
            <a:avLst/>
          </a:prstGeom>
          <a:noFill/>
        </p:spPr>
        <p:txBody>
          <a:bodyPr wrap="square" rtlCol="0">
            <a:spAutoFit/>
          </a:bodyPr>
          <a:lstStyle/>
          <a:p>
            <a:pPr algn="ctr"/>
            <a:r>
              <a:rPr lang="en-US" sz="3600" dirty="0"/>
              <a:t>Configuration String Placeholders</a:t>
            </a:r>
          </a:p>
        </p:txBody>
      </p:sp>
      <p:sp>
        <p:nvSpPr>
          <p:cNvPr id="5" name="Rectangle 4">
            <a:extLst>
              <a:ext uri="{FF2B5EF4-FFF2-40B4-BE49-F238E27FC236}">
                <a16:creationId xmlns:a16="http://schemas.microsoft.com/office/drawing/2014/main" id="{E3ED5E30-DA93-4B6B-5A57-F71A4BC1FDF2}"/>
              </a:ext>
            </a:extLst>
          </p:cNvPr>
          <p:cNvSpPr/>
          <p:nvPr/>
        </p:nvSpPr>
        <p:spPr>
          <a:xfrm>
            <a:off x="7021689" y="4596298"/>
            <a:ext cx="1061155"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56D77B0-F747-5F78-3CAF-1A4E2E400A50}"/>
              </a:ext>
            </a:extLst>
          </p:cNvPr>
          <p:cNvSpPr/>
          <p:nvPr/>
        </p:nvSpPr>
        <p:spPr>
          <a:xfrm>
            <a:off x="4826000" y="4867230"/>
            <a:ext cx="3685822"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E42F8E-C5FC-B095-2689-DD811E56EB61}"/>
              </a:ext>
            </a:extLst>
          </p:cNvPr>
          <p:cNvSpPr/>
          <p:nvPr/>
        </p:nvSpPr>
        <p:spPr>
          <a:xfrm>
            <a:off x="9725378" y="4596298"/>
            <a:ext cx="12022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DE0EBA-58F2-2535-554F-6D069E2F271E}"/>
              </a:ext>
            </a:extLst>
          </p:cNvPr>
          <p:cNvSpPr/>
          <p:nvPr/>
        </p:nvSpPr>
        <p:spPr>
          <a:xfrm>
            <a:off x="8613422" y="4867229"/>
            <a:ext cx="12022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9892EF-304E-DACD-B780-5609E14C9F8C}"/>
              </a:ext>
            </a:extLst>
          </p:cNvPr>
          <p:cNvSpPr txBox="1"/>
          <p:nvPr/>
        </p:nvSpPr>
        <p:spPr>
          <a:xfrm>
            <a:off x="4458167" y="1708549"/>
            <a:ext cx="2909771" cy="984885"/>
          </a:xfrm>
          <a:prstGeom prst="rect">
            <a:avLst/>
          </a:prstGeom>
          <a:noFill/>
        </p:spPr>
        <p:txBody>
          <a:bodyPr wrap="none" rtlCol="0">
            <a:spAutoFit/>
          </a:bodyPr>
          <a:lstStyle/>
          <a:p>
            <a:pPr marL="342900" indent="-342900">
              <a:spcBef>
                <a:spcPts val="1200"/>
              </a:spcBef>
              <a:buFont typeface="Arial" panose="020B0604020202020204" pitchFamily="34" charset="0"/>
              <a:buChar char="•"/>
            </a:pPr>
            <a:r>
              <a:rPr lang="en-US" sz="2400" dirty="0">
                <a:solidFill>
                  <a:schemeClr val="accent2">
                    <a:lumMod val="75000"/>
                  </a:schemeClr>
                </a:solidFill>
                <a:latin typeface="Consolas" panose="020B0609020204030204" pitchFamily="49" charset="0"/>
              </a:rPr>
              <a:t>[</a:t>
            </a:r>
            <a:r>
              <a:rPr lang="en-US" sz="2400" dirty="0" err="1">
                <a:solidFill>
                  <a:schemeClr val="accent2">
                    <a:lumMod val="75000"/>
                  </a:schemeClr>
                </a:solidFill>
                <a:latin typeface="Consolas" panose="020B0609020204030204" pitchFamily="49" charset="0"/>
              </a:rPr>
              <a:t>AppData</a:t>
            </a:r>
            <a:r>
              <a:rPr lang="en-US" sz="2400" dirty="0">
                <a:solidFill>
                  <a:schemeClr val="accent2">
                    <a:lumMod val="75000"/>
                  </a:schemeClr>
                </a:solidFill>
                <a:latin typeface="Consolas" panose="020B0609020204030204" pitchFamily="49" charset="0"/>
              </a:rPr>
              <a:t>]</a:t>
            </a:r>
          </a:p>
          <a:p>
            <a:pPr marL="342900" indent="-342900">
              <a:spcBef>
                <a:spcPts val="1200"/>
              </a:spcBef>
              <a:buFont typeface="Arial" panose="020B0604020202020204" pitchFamily="34" charset="0"/>
              <a:buChar char="•"/>
            </a:pPr>
            <a:r>
              <a:rPr lang="en-US" sz="2400" dirty="0">
                <a:solidFill>
                  <a:schemeClr val="accent2">
                    <a:lumMod val="75000"/>
                  </a:schemeClr>
                </a:solidFill>
                <a:latin typeface="Consolas" panose="020B0609020204030204" pitchFamily="49" charset="0"/>
              </a:rPr>
              <a:t>[env:{</a:t>
            </a:r>
            <a:r>
              <a:rPr lang="en-US" sz="2400" dirty="0" err="1">
                <a:solidFill>
                  <a:schemeClr val="accent2">
                    <a:lumMod val="75000"/>
                  </a:schemeClr>
                </a:solidFill>
                <a:latin typeface="Consolas" panose="020B0609020204030204" pitchFamily="49" charset="0"/>
              </a:rPr>
              <a:t>EnvVar</a:t>
            </a:r>
            <a:r>
              <a:rPr lang="en-US" sz="2400"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329036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2065972" y="3044279"/>
            <a:ext cx="8060055" cy="769441"/>
          </a:xfrm>
          <a:prstGeom prst="rect">
            <a:avLst/>
          </a:prstGeom>
          <a:noFill/>
        </p:spPr>
        <p:txBody>
          <a:bodyPr wrap="square" rtlCol="0">
            <a:spAutoFit/>
          </a:bodyPr>
          <a:lstStyle/>
          <a:p>
            <a:pPr algn="ctr"/>
            <a:r>
              <a:rPr lang="en-US" sz="4400" dirty="0"/>
              <a:t>Securing the Application</a:t>
            </a:r>
          </a:p>
        </p:txBody>
      </p:sp>
      <p:pic>
        <p:nvPicPr>
          <p:cNvPr id="3" name="Picture 4" descr="Agenda - letters written in beautiful boxes on white background Stock  Illustration | Adobe Stock">
            <a:extLst>
              <a:ext uri="{FF2B5EF4-FFF2-40B4-BE49-F238E27FC236}">
                <a16:creationId xmlns:a16="http://schemas.microsoft.com/office/drawing/2014/main" id="{B263F94F-D858-A96A-7238-40E23BD13C8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30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16FF-DFC9-434B-829A-D42274249C04}"/>
              </a:ext>
            </a:extLst>
          </p:cNvPr>
          <p:cNvSpPr>
            <a:spLocks noGrp="1"/>
          </p:cNvSpPr>
          <p:nvPr>
            <p:ph type="title"/>
          </p:nvPr>
        </p:nvSpPr>
        <p:spPr>
          <a:xfrm>
            <a:off x="838200" y="381245"/>
            <a:ext cx="10515600" cy="904382"/>
          </a:xfrm>
        </p:spPr>
        <p:txBody>
          <a:bodyPr>
            <a:normAutofit/>
          </a:bodyPr>
          <a:lstStyle/>
          <a:p>
            <a:pPr algn="ctr"/>
            <a:r>
              <a:rPr lang="en-US" sz="3600" dirty="0">
                <a:latin typeface="+mn-lt"/>
              </a:rPr>
              <a:t>Security Aspects</a:t>
            </a:r>
          </a:p>
        </p:txBody>
      </p:sp>
      <p:sp>
        <p:nvSpPr>
          <p:cNvPr id="3" name="Content Placeholder 2">
            <a:extLst>
              <a:ext uri="{FF2B5EF4-FFF2-40B4-BE49-F238E27FC236}">
                <a16:creationId xmlns:a16="http://schemas.microsoft.com/office/drawing/2014/main" id="{CAEDCBB4-BC81-4844-9A19-0EBA263FE9DB}"/>
              </a:ext>
            </a:extLst>
          </p:cNvPr>
          <p:cNvSpPr>
            <a:spLocks noGrp="1"/>
          </p:cNvSpPr>
          <p:nvPr>
            <p:ph idx="1"/>
          </p:nvPr>
        </p:nvSpPr>
        <p:spPr>
          <a:xfrm>
            <a:off x="2524125" y="1400176"/>
            <a:ext cx="8543924" cy="4395788"/>
          </a:xfrm>
        </p:spPr>
        <p:txBody>
          <a:bodyPr/>
          <a:lstStyle/>
          <a:p>
            <a:r>
              <a:rPr lang="en-US" dirty="0"/>
              <a:t>Authentication</a:t>
            </a:r>
          </a:p>
          <a:p>
            <a:r>
              <a:rPr lang="en-US" dirty="0"/>
              <a:t>Authorization</a:t>
            </a:r>
          </a:p>
          <a:p>
            <a:r>
              <a:rPr lang="en-US" dirty="0"/>
              <a:t>Brute-force attacks</a:t>
            </a:r>
          </a:p>
          <a:p>
            <a:r>
              <a:rPr lang="en-US" dirty="0"/>
              <a:t>SQL injection</a:t>
            </a:r>
          </a:p>
          <a:p>
            <a:r>
              <a:rPr lang="en-US" dirty="0"/>
              <a:t>Cross Site Scripting (XSS)</a:t>
            </a:r>
          </a:p>
          <a:p>
            <a:r>
              <a:rPr lang="en-US" dirty="0"/>
              <a:t>Cross Site Request Forgery (CSRF)</a:t>
            </a:r>
          </a:p>
          <a:p>
            <a:r>
              <a:rPr lang="en-US" dirty="0"/>
              <a:t>Denial-of-service attacks</a:t>
            </a:r>
          </a:p>
          <a:p>
            <a:r>
              <a:rPr lang="en-US" dirty="0"/>
              <a:t>…</a:t>
            </a:r>
          </a:p>
        </p:txBody>
      </p:sp>
      <p:pic>
        <p:nvPicPr>
          <p:cNvPr id="3078" name="Picture 6" descr="😟 Worried Face Emoji – Meaning, Pictures, Codes">
            <a:extLst>
              <a:ext uri="{FF2B5EF4-FFF2-40B4-BE49-F238E27FC236}">
                <a16:creationId xmlns:a16="http://schemas.microsoft.com/office/drawing/2014/main" id="{EE7C14DB-C5F0-8D13-9FDA-28CEE51B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257" y="1747836"/>
            <a:ext cx="1404937" cy="140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39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p:cTn id="9" dur="indefinite"/>
                                        <p:tgtEl>
                                          <p:spTgt spid="3">
                                            <p:txEl>
                                              <p:pRg st="4" end="4"/>
                                            </p:txEl>
                                          </p:spTgt>
                                        </p:tgtEl>
                                        <p:attrNameLst>
                                          <p:attrName>style.opacity</p:attrName>
                                        </p:attrNameLst>
                                      </p:cBhvr>
                                      <p:to>
                                        <p:strVal val="0.25"/>
                                      </p:to>
                                    </p:set>
                                    <p:animEffect filter="image" prLst="opacity: 0.25">
                                      <p:cBhvr rctx="IE">
                                        <p:cTn id="10" dur="indefinite"/>
                                        <p:tgtEl>
                                          <p:spTgt spid="3">
                                            <p:txEl>
                                              <p:pRg st="4" end="4"/>
                                            </p:txEl>
                                          </p:spTgt>
                                        </p:tgtEl>
                                      </p:cBhvr>
                                    </p:animEffect>
                                  </p:childTnLst>
                                </p:cTn>
                              </p:par>
                              <p:par>
                                <p:cTn id="11" presetID="9" presetClass="emph" presetSubtype="0" nodeType="withEffect">
                                  <p:stCondLst>
                                    <p:cond delay="0"/>
                                  </p:stCondLst>
                                  <p:childTnLst>
                                    <p:set>
                                      <p:cBhvr>
                                        <p:cTn id="12" dur="indefinite"/>
                                        <p:tgtEl>
                                          <p:spTgt spid="3">
                                            <p:txEl>
                                              <p:pRg st="5" end="5"/>
                                            </p:txEl>
                                          </p:spTgt>
                                        </p:tgtEl>
                                        <p:attrNameLst>
                                          <p:attrName>style.opacity</p:attrName>
                                        </p:attrNameLst>
                                      </p:cBhvr>
                                      <p:to>
                                        <p:strVal val="0.25"/>
                                      </p:to>
                                    </p:set>
                                    <p:animEffect filter="image" prLst="opacity: 0.25">
                                      <p:cBhvr rctx="IE">
                                        <p:cTn id="13" dur="indefinite"/>
                                        <p:tgtEl>
                                          <p:spTgt spid="3">
                                            <p:txEl>
                                              <p:pRg st="5" end="5"/>
                                            </p:txEl>
                                          </p:spTgt>
                                        </p:tgtEl>
                                      </p:cBhvr>
                                    </p:animEffect>
                                  </p:childTnLst>
                                </p:cTn>
                              </p:par>
                              <p:par>
                                <p:cTn id="14" presetID="9" presetClass="emph" presetSubtype="0" nodeType="withEffect">
                                  <p:stCondLst>
                                    <p:cond delay="0"/>
                                  </p:stCondLst>
                                  <p:childTnLst>
                                    <p:set>
                                      <p:cBhvr>
                                        <p:cTn id="15" dur="indefinite"/>
                                        <p:tgtEl>
                                          <p:spTgt spid="3">
                                            <p:txEl>
                                              <p:pRg st="6" end="6"/>
                                            </p:txEl>
                                          </p:spTgt>
                                        </p:tgtEl>
                                        <p:attrNameLst>
                                          <p:attrName>style.opacity</p:attrName>
                                        </p:attrNameLst>
                                      </p:cBhvr>
                                      <p:to>
                                        <p:strVal val="0.25"/>
                                      </p:to>
                                    </p:set>
                                    <p:animEffect filter="image" prLst="opacity: 0.25">
                                      <p:cBhvr rctx="IE">
                                        <p:cTn id="16" dur="indefinite"/>
                                        <p:tgtEl>
                                          <p:spTgt spid="3">
                                            <p:txEl>
                                              <p:pRg st="6" end="6"/>
                                            </p:txEl>
                                          </p:spTgt>
                                        </p:tgtEl>
                                      </p:cBhvr>
                                    </p:animEffect>
                                  </p:childTnLst>
                                </p:cTn>
                              </p:par>
                              <p:par>
                                <p:cTn id="17" presetID="9" presetClass="emph" presetSubtype="0" nodeType="withEffect">
                                  <p:stCondLst>
                                    <p:cond delay="0"/>
                                  </p:stCondLst>
                                  <p:childTnLst>
                                    <p:set>
                                      <p:cBhvr>
                                        <p:cTn id="18" dur="indefinite"/>
                                        <p:tgtEl>
                                          <p:spTgt spid="3">
                                            <p:txEl>
                                              <p:pRg st="7" end="7"/>
                                            </p:txEl>
                                          </p:spTgt>
                                        </p:tgtEl>
                                        <p:attrNameLst>
                                          <p:attrName>style.opacity</p:attrName>
                                        </p:attrNameLst>
                                      </p:cBhvr>
                                      <p:to>
                                        <p:strVal val="0.25"/>
                                      </p:to>
                                    </p:set>
                                    <p:animEffect filter="image" prLst="opacity: 0.25">
                                      <p:cBhvr rctx="IE">
                                        <p:cTn id="19"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A031FB85-CE8A-4F94-93BB-A5E02875F809}"/>
              </a:ext>
            </a:extLst>
          </p:cNvPr>
          <p:cNvSpPr/>
          <p:nvPr/>
        </p:nvSpPr>
        <p:spPr>
          <a:xfrm>
            <a:off x="3349147" y="4315058"/>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5928111" y="4315058"/>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API</a:t>
            </a:r>
          </a:p>
        </p:txBody>
      </p:sp>
      <p:sp>
        <p:nvSpPr>
          <p:cNvPr id="5" name="Rectangle 4">
            <a:extLst>
              <a:ext uri="{FF2B5EF4-FFF2-40B4-BE49-F238E27FC236}">
                <a16:creationId xmlns:a16="http://schemas.microsoft.com/office/drawing/2014/main" id="{3007271D-1CB4-4B81-B3EB-1ADAEA050AD4}"/>
              </a:ext>
            </a:extLst>
          </p:cNvPr>
          <p:cNvSpPr/>
          <p:nvPr/>
        </p:nvSpPr>
        <p:spPr>
          <a:xfrm>
            <a:off x="4849982" y="2323613"/>
            <a:ext cx="172800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a:t>
            </a:r>
          </a:p>
        </p:txBody>
      </p:sp>
      <p:sp>
        <p:nvSpPr>
          <p:cNvPr id="17" name="TextBox 16">
            <a:extLst>
              <a:ext uri="{FF2B5EF4-FFF2-40B4-BE49-F238E27FC236}">
                <a16:creationId xmlns:a16="http://schemas.microsoft.com/office/drawing/2014/main" id="{E9B9D834-4803-4F5A-B332-7FC09DAE4BF8}"/>
              </a:ext>
            </a:extLst>
          </p:cNvPr>
          <p:cNvSpPr txBox="1"/>
          <p:nvPr/>
        </p:nvSpPr>
        <p:spPr>
          <a:xfrm>
            <a:off x="1239460" y="3446213"/>
            <a:ext cx="2061462" cy="369332"/>
          </a:xfrm>
          <a:prstGeom prst="rect">
            <a:avLst/>
          </a:prstGeom>
          <a:noFill/>
        </p:spPr>
        <p:txBody>
          <a:bodyPr wrap="none" rtlCol="0">
            <a:spAutoFit/>
          </a:bodyPr>
          <a:lstStyle/>
          <a:p>
            <a:r>
              <a:rPr lang="en-US" dirty="0"/>
              <a:t>Application Services</a:t>
            </a:r>
          </a:p>
        </p:txBody>
      </p:sp>
      <p:sp>
        <p:nvSpPr>
          <p:cNvPr id="58" name="TextBox 57">
            <a:extLst>
              <a:ext uri="{FF2B5EF4-FFF2-40B4-BE49-F238E27FC236}">
                <a16:creationId xmlns:a16="http://schemas.microsoft.com/office/drawing/2014/main" id="{CA289366-E694-40D4-8A9C-40CA1463A1E0}"/>
              </a:ext>
            </a:extLst>
          </p:cNvPr>
          <p:cNvSpPr txBox="1"/>
          <p:nvPr/>
        </p:nvSpPr>
        <p:spPr>
          <a:xfrm>
            <a:off x="1237865" y="2874555"/>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a:cxnSpLocks/>
          </p:cNvCxnSpPr>
          <p:nvPr/>
        </p:nvCxnSpPr>
        <p:spPr>
          <a:xfrm>
            <a:off x="993422" y="3350087"/>
            <a:ext cx="7755466" cy="0"/>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409730" y="4928408"/>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891912" y="4986497"/>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72180" y="2815037"/>
            <a:ext cx="303920" cy="26427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F34958EF-219C-8F72-9525-5DE8C6B389F9}"/>
              </a:ext>
            </a:extLst>
          </p:cNvPr>
          <p:cNvGrpSpPr/>
          <p:nvPr/>
        </p:nvGrpSpPr>
        <p:grpSpPr>
          <a:xfrm>
            <a:off x="5254975" y="3150023"/>
            <a:ext cx="456435" cy="1143241"/>
            <a:chOff x="5169250" y="2892848"/>
            <a:chExt cx="456435" cy="1143241"/>
          </a:xfrm>
        </p:grpSpPr>
        <p:sp>
          <p:nvSpPr>
            <p:cNvPr id="44" name="Arrow: Down 43">
              <a:extLst>
                <a:ext uri="{FF2B5EF4-FFF2-40B4-BE49-F238E27FC236}">
                  <a16:creationId xmlns:a16="http://schemas.microsoft.com/office/drawing/2014/main" id="{EBC130A3-F905-8ECA-F427-CE1A6EBB0711}"/>
                </a:ext>
              </a:extLst>
            </p:cNvPr>
            <p:cNvSpPr/>
            <p:nvPr/>
          </p:nvSpPr>
          <p:spPr>
            <a:xfrm rot="13205216">
              <a:off x="5211335" y="2892848"/>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22" name="Picture 21">
              <a:extLst>
                <a:ext uri="{FF2B5EF4-FFF2-40B4-BE49-F238E27FC236}">
                  <a16:creationId xmlns:a16="http://schemas.microsoft.com/office/drawing/2014/main" id="{FC61D9C5-5924-2A66-AB0E-C09682DD8A62}"/>
                </a:ext>
              </a:extLst>
            </p:cNvPr>
            <p:cNvPicPr>
              <a:picLocks noChangeAspect="1"/>
            </p:cNvPicPr>
            <p:nvPr/>
          </p:nvPicPr>
          <p:blipFill>
            <a:blip r:embed="rId6"/>
            <a:stretch>
              <a:fillRect/>
            </a:stretch>
          </p:blipFill>
          <p:spPr>
            <a:xfrm>
              <a:off x="5243139" y="3383050"/>
              <a:ext cx="363804" cy="378962"/>
            </a:xfrm>
            <a:prstGeom prst="rect">
              <a:avLst/>
            </a:prstGeom>
          </p:spPr>
        </p:pic>
        <p:pic>
          <p:nvPicPr>
            <p:cNvPr id="21" name="Picture 20">
              <a:extLst>
                <a:ext uri="{FF2B5EF4-FFF2-40B4-BE49-F238E27FC236}">
                  <a16:creationId xmlns:a16="http://schemas.microsoft.com/office/drawing/2014/main" id="{8A8D783B-2654-5500-7251-69F2421CA7D7}"/>
                </a:ext>
              </a:extLst>
            </p:cNvPr>
            <p:cNvPicPr>
              <a:picLocks noChangeAspect="1"/>
            </p:cNvPicPr>
            <p:nvPr/>
          </p:nvPicPr>
          <p:blipFill>
            <a:blip r:embed="rId7"/>
            <a:stretch>
              <a:fillRect/>
            </a:stretch>
          </p:blipFill>
          <p:spPr>
            <a:xfrm>
              <a:off x="5169250" y="3239519"/>
              <a:ext cx="363804" cy="378962"/>
            </a:xfrm>
            <a:prstGeom prst="rect">
              <a:avLst/>
            </a:prstGeom>
          </p:spPr>
        </p:pic>
      </p:grpSp>
      <p:grpSp>
        <p:nvGrpSpPr>
          <p:cNvPr id="29" name="Group 28">
            <a:extLst>
              <a:ext uri="{FF2B5EF4-FFF2-40B4-BE49-F238E27FC236}">
                <a16:creationId xmlns:a16="http://schemas.microsoft.com/office/drawing/2014/main" id="{D9B13AF6-E4C4-2628-D4ED-804CDCA0D82B}"/>
              </a:ext>
            </a:extLst>
          </p:cNvPr>
          <p:cNvGrpSpPr/>
          <p:nvPr/>
        </p:nvGrpSpPr>
        <p:grpSpPr>
          <a:xfrm>
            <a:off x="5446610" y="971338"/>
            <a:ext cx="511939" cy="1284277"/>
            <a:chOff x="5446610" y="714163"/>
            <a:chExt cx="511939" cy="1284277"/>
          </a:xfrm>
        </p:grpSpPr>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46610" y="714163"/>
              <a:ext cx="511939" cy="511939"/>
            </a:xfrm>
            <a:prstGeom prst="rect">
              <a:avLst/>
            </a:prstGeom>
          </p:spPr>
        </p:pic>
        <p:grpSp>
          <p:nvGrpSpPr>
            <p:cNvPr id="24" name="Group 23">
              <a:extLst>
                <a:ext uri="{FF2B5EF4-FFF2-40B4-BE49-F238E27FC236}">
                  <a16:creationId xmlns:a16="http://schemas.microsoft.com/office/drawing/2014/main" id="{2D70D499-AF69-855F-556F-0BDE305743E6}"/>
                </a:ext>
              </a:extLst>
            </p:cNvPr>
            <p:cNvGrpSpPr/>
            <p:nvPr/>
          </p:nvGrpSpPr>
          <p:grpSpPr>
            <a:xfrm>
              <a:off x="5495405" y="1229605"/>
              <a:ext cx="414350" cy="768835"/>
              <a:chOff x="5495405" y="1229605"/>
              <a:chExt cx="414350" cy="768835"/>
            </a:xfrm>
          </p:grpSpPr>
          <p:sp>
            <p:nvSpPr>
              <p:cNvPr id="10" name="Arrow: Down 9">
                <a:extLst>
                  <a:ext uri="{FF2B5EF4-FFF2-40B4-BE49-F238E27FC236}">
                    <a16:creationId xmlns:a16="http://schemas.microsoft.com/office/drawing/2014/main" id="{3033E535-0A1B-7559-9647-AF178DCB8CDE}"/>
                  </a:ext>
                </a:extLst>
              </p:cNvPr>
              <p:cNvSpPr/>
              <p:nvPr/>
            </p:nvSpPr>
            <p:spPr>
              <a:xfrm>
                <a:off x="5495405" y="1229605"/>
                <a:ext cx="414350" cy="768835"/>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68" name="Picture 28" descr="Credential - Free user icons">
                <a:extLst>
                  <a:ext uri="{FF2B5EF4-FFF2-40B4-BE49-F238E27FC236}">
                    <a16:creationId xmlns:a16="http://schemas.microsoft.com/office/drawing/2014/main" id="{183B443B-1716-EA21-D521-F5E256409F64}"/>
                  </a:ext>
                </a:extLst>
              </p:cNvPr>
              <p:cNvPicPr>
                <a:picLocks noChangeAspect="1" noChangeArrowheads="1"/>
              </p:cNvPicPr>
              <p:nvPr/>
            </p:nvPicPr>
            <p:blipFill>
              <a:blip r:embed="rId10">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517914" y="1312819"/>
                <a:ext cx="369332" cy="36933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 name="Group 24">
            <a:extLst>
              <a:ext uri="{FF2B5EF4-FFF2-40B4-BE49-F238E27FC236}">
                <a16:creationId xmlns:a16="http://schemas.microsoft.com/office/drawing/2014/main" id="{8412CDE1-3D08-23E9-111D-BC34DEE972F2}"/>
              </a:ext>
            </a:extLst>
          </p:cNvPr>
          <p:cNvGrpSpPr/>
          <p:nvPr/>
        </p:nvGrpSpPr>
        <p:grpSpPr>
          <a:xfrm>
            <a:off x="4583114" y="3148813"/>
            <a:ext cx="414350" cy="1143241"/>
            <a:chOff x="4497389" y="2891638"/>
            <a:chExt cx="414350" cy="1143241"/>
          </a:xfrm>
        </p:grpSpPr>
        <p:sp>
          <p:nvSpPr>
            <p:cNvPr id="43" name="Arrow: Down 42">
              <a:extLst>
                <a:ext uri="{FF2B5EF4-FFF2-40B4-BE49-F238E27FC236}">
                  <a16:creationId xmlns:a16="http://schemas.microsoft.com/office/drawing/2014/main" id="{4D1BAEC6-ABD3-5C12-8493-92668E444B18}"/>
                </a:ext>
              </a:extLst>
            </p:cNvPr>
            <p:cNvSpPr/>
            <p:nvPr/>
          </p:nvSpPr>
          <p:spPr>
            <a:xfrm rot="2424903">
              <a:off x="4497389" y="2891638"/>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69" name="Picture 28" descr="Credential - Free user icons">
              <a:extLst>
                <a:ext uri="{FF2B5EF4-FFF2-40B4-BE49-F238E27FC236}">
                  <a16:creationId xmlns:a16="http://schemas.microsoft.com/office/drawing/2014/main" id="{EFC7C49F-2B61-8561-3312-E827CAEFF0CC}"/>
                </a:ext>
              </a:extLst>
            </p:cNvPr>
            <p:cNvPicPr>
              <a:picLocks noChangeAspect="1" noChangeArrowheads="1"/>
            </p:cNvPicPr>
            <p:nvPr/>
          </p:nvPicPr>
          <p:blipFill>
            <a:blip r:embed="rId10">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519898" y="3176413"/>
              <a:ext cx="369332" cy="3693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03743F9D-2CAB-6837-8BCE-199C63754812}"/>
              </a:ext>
            </a:extLst>
          </p:cNvPr>
          <p:cNvGrpSpPr/>
          <p:nvPr/>
        </p:nvGrpSpPr>
        <p:grpSpPr>
          <a:xfrm>
            <a:off x="6351508" y="3208781"/>
            <a:ext cx="426767" cy="1143241"/>
            <a:chOff x="6265783" y="2951606"/>
            <a:chExt cx="426767" cy="1143241"/>
          </a:xfrm>
        </p:grpSpPr>
        <p:sp>
          <p:nvSpPr>
            <p:cNvPr id="45" name="Arrow: Down 44">
              <a:extLst>
                <a:ext uri="{FF2B5EF4-FFF2-40B4-BE49-F238E27FC236}">
                  <a16:creationId xmlns:a16="http://schemas.microsoft.com/office/drawing/2014/main" id="{C7AD01C2-00EA-9DBC-E7B0-7D1275983A43}"/>
                </a:ext>
              </a:extLst>
            </p:cNvPr>
            <p:cNvSpPr/>
            <p:nvPr/>
          </p:nvSpPr>
          <p:spPr>
            <a:xfrm rot="19374732">
              <a:off x="6278200" y="2951606"/>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72" name="Picture 71">
              <a:extLst>
                <a:ext uri="{FF2B5EF4-FFF2-40B4-BE49-F238E27FC236}">
                  <a16:creationId xmlns:a16="http://schemas.microsoft.com/office/drawing/2014/main" id="{3E64F3F9-00E4-1588-11DA-BAFFCA1FA436}"/>
                </a:ext>
              </a:extLst>
            </p:cNvPr>
            <p:cNvPicPr>
              <a:picLocks noChangeAspect="1"/>
            </p:cNvPicPr>
            <p:nvPr/>
          </p:nvPicPr>
          <p:blipFill>
            <a:blip r:embed="rId7"/>
            <a:stretch>
              <a:fillRect/>
            </a:stretch>
          </p:blipFill>
          <p:spPr>
            <a:xfrm>
              <a:off x="6265783" y="3267866"/>
              <a:ext cx="363804" cy="378962"/>
            </a:xfrm>
            <a:prstGeom prst="rect">
              <a:avLst/>
            </a:prstGeom>
          </p:spPr>
        </p:pic>
      </p:grpSp>
      <p:grpSp>
        <p:nvGrpSpPr>
          <p:cNvPr id="23" name="Group 22">
            <a:extLst>
              <a:ext uri="{FF2B5EF4-FFF2-40B4-BE49-F238E27FC236}">
                <a16:creationId xmlns:a16="http://schemas.microsoft.com/office/drawing/2014/main" id="{E973218C-8F31-6F5A-7B24-9B8AD628138C}"/>
              </a:ext>
            </a:extLst>
          </p:cNvPr>
          <p:cNvGrpSpPr/>
          <p:nvPr/>
        </p:nvGrpSpPr>
        <p:grpSpPr>
          <a:xfrm>
            <a:off x="4643017" y="3144804"/>
            <a:ext cx="414350" cy="1143241"/>
            <a:chOff x="3542224" y="1776809"/>
            <a:chExt cx="414350" cy="1143241"/>
          </a:xfrm>
        </p:grpSpPr>
        <p:sp>
          <p:nvSpPr>
            <p:cNvPr id="75" name="Arrow: Down 74">
              <a:extLst>
                <a:ext uri="{FF2B5EF4-FFF2-40B4-BE49-F238E27FC236}">
                  <a16:creationId xmlns:a16="http://schemas.microsoft.com/office/drawing/2014/main" id="{14F4929A-BD49-9218-FFB7-EE5F2A5AB8F7}"/>
                </a:ext>
              </a:extLst>
            </p:cNvPr>
            <p:cNvSpPr/>
            <p:nvPr/>
          </p:nvSpPr>
          <p:spPr>
            <a:xfrm rot="2424903">
              <a:off x="3542224" y="1776809"/>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74" name="Picture 73">
              <a:extLst>
                <a:ext uri="{FF2B5EF4-FFF2-40B4-BE49-F238E27FC236}">
                  <a16:creationId xmlns:a16="http://schemas.microsoft.com/office/drawing/2014/main" id="{6CEF19C4-BFEA-05D6-D6CD-44A1C5CB31DA}"/>
                </a:ext>
              </a:extLst>
            </p:cNvPr>
            <p:cNvPicPr>
              <a:picLocks noChangeAspect="1"/>
            </p:cNvPicPr>
            <p:nvPr/>
          </p:nvPicPr>
          <p:blipFill>
            <a:blip r:embed="rId6"/>
            <a:stretch>
              <a:fillRect/>
            </a:stretch>
          </p:blipFill>
          <p:spPr>
            <a:xfrm>
              <a:off x="3577022" y="2091410"/>
              <a:ext cx="363804" cy="378962"/>
            </a:xfrm>
            <a:prstGeom prst="rect">
              <a:avLst/>
            </a:prstGeom>
          </p:spPr>
        </p:pic>
      </p:grpSp>
      <p:sp>
        <p:nvSpPr>
          <p:cNvPr id="78" name="TextBox 77">
            <a:extLst>
              <a:ext uri="{FF2B5EF4-FFF2-40B4-BE49-F238E27FC236}">
                <a16:creationId xmlns:a16="http://schemas.microsoft.com/office/drawing/2014/main" id="{86B7D7DF-83F9-B6AC-1068-E7E0332B539B}"/>
              </a:ext>
            </a:extLst>
          </p:cNvPr>
          <p:cNvSpPr txBox="1"/>
          <p:nvPr/>
        </p:nvSpPr>
        <p:spPr>
          <a:xfrm>
            <a:off x="2912533" y="106401"/>
            <a:ext cx="5580091" cy="646331"/>
          </a:xfrm>
          <a:prstGeom prst="rect">
            <a:avLst/>
          </a:prstGeom>
          <a:noFill/>
        </p:spPr>
        <p:txBody>
          <a:bodyPr wrap="square" rtlCol="0">
            <a:spAutoFit/>
          </a:bodyPr>
          <a:lstStyle/>
          <a:p>
            <a:pPr algn="ctr"/>
            <a:r>
              <a:rPr lang="en-US" sz="3600" dirty="0"/>
              <a:t>Authorization Flow</a:t>
            </a:r>
          </a:p>
        </p:txBody>
      </p:sp>
    </p:spTree>
    <p:extLst>
      <p:ext uri="{BB962C8B-B14F-4D97-AF65-F5344CB8AC3E}">
        <p14:creationId xmlns:p14="http://schemas.microsoft.com/office/powerpoint/2010/main" val="392106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 presetClass="exit" presetSubtype="0" fill="hold" nodeType="withEffect">
                                  <p:stCondLst>
                                    <p:cond delay="0"/>
                                  </p:stCondLst>
                                  <p:childTnLst>
                                    <p:set>
                                      <p:cBhvr>
                                        <p:cTn id="29" dur="1" fill="hold">
                                          <p:stCondLst>
                                            <p:cond delay="0"/>
                                          </p:stCondLst>
                                        </p:cTn>
                                        <p:tgtEl>
                                          <p:spTgt spid="29"/>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5"/>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6"/>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A031FB85-CE8A-4F94-93BB-A5E02875F809}"/>
              </a:ext>
            </a:extLst>
          </p:cNvPr>
          <p:cNvSpPr/>
          <p:nvPr/>
        </p:nvSpPr>
        <p:spPr>
          <a:xfrm>
            <a:off x="3349147" y="3654658"/>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5928111" y="3654658"/>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API</a:t>
            </a:r>
          </a:p>
        </p:txBody>
      </p:sp>
      <p:sp>
        <p:nvSpPr>
          <p:cNvPr id="5" name="Rectangle 4">
            <a:extLst>
              <a:ext uri="{FF2B5EF4-FFF2-40B4-BE49-F238E27FC236}">
                <a16:creationId xmlns:a16="http://schemas.microsoft.com/office/drawing/2014/main" id="{3007271D-1CB4-4B81-B3EB-1ADAEA050AD4}"/>
              </a:ext>
            </a:extLst>
          </p:cNvPr>
          <p:cNvSpPr/>
          <p:nvPr/>
        </p:nvSpPr>
        <p:spPr>
          <a:xfrm>
            <a:off x="4849982" y="1663213"/>
            <a:ext cx="172800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a:t>
            </a:r>
          </a:p>
        </p:txBody>
      </p:sp>
      <p:sp>
        <p:nvSpPr>
          <p:cNvPr id="17" name="TextBox 16">
            <a:extLst>
              <a:ext uri="{FF2B5EF4-FFF2-40B4-BE49-F238E27FC236}">
                <a16:creationId xmlns:a16="http://schemas.microsoft.com/office/drawing/2014/main" id="{E9B9D834-4803-4F5A-B332-7FC09DAE4BF8}"/>
              </a:ext>
            </a:extLst>
          </p:cNvPr>
          <p:cNvSpPr txBox="1"/>
          <p:nvPr/>
        </p:nvSpPr>
        <p:spPr>
          <a:xfrm>
            <a:off x="1239460" y="2785813"/>
            <a:ext cx="2061462" cy="369332"/>
          </a:xfrm>
          <a:prstGeom prst="rect">
            <a:avLst/>
          </a:prstGeom>
          <a:noFill/>
        </p:spPr>
        <p:txBody>
          <a:bodyPr wrap="none" rtlCol="0">
            <a:spAutoFit/>
          </a:bodyPr>
          <a:lstStyle/>
          <a:p>
            <a:r>
              <a:rPr lang="en-US" dirty="0"/>
              <a:t>Application Services</a:t>
            </a:r>
          </a:p>
        </p:txBody>
      </p:sp>
      <p:sp>
        <p:nvSpPr>
          <p:cNvPr id="58" name="TextBox 57">
            <a:extLst>
              <a:ext uri="{FF2B5EF4-FFF2-40B4-BE49-F238E27FC236}">
                <a16:creationId xmlns:a16="http://schemas.microsoft.com/office/drawing/2014/main" id="{CA289366-E694-40D4-8A9C-40CA1463A1E0}"/>
              </a:ext>
            </a:extLst>
          </p:cNvPr>
          <p:cNvSpPr txBox="1"/>
          <p:nvPr/>
        </p:nvSpPr>
        <p:spPr>
          <a:xfrm>
            <a:off x="1237865" y="2214155"/>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a:cxnSpLocks/>
          </p:cNvCxnSpPr>
          <p:nvPr/>
        </p:nvCxnSpPr>
        <p:spPr>
          <a:xfrm>
            <a:off x="993422" y="2689687"/>
            <a:ext cx="7755466" cy="0"/>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409730" y="4268008"/>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891912" y="4326097"/>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72180" y="2154637"/>
            <a:ext cx="303920" cy="26427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F34958EF-219C-8F72-9525-5DE8C6B389F9}"/>
              </a:ext>
            </a:extLst>
          </p:cNvPr>
          <p:cNvGrpSpPr/>
          <p:nvPr/>
        </p:nvGrpSpPr>
        <p:grpSpPr>
          <a:xfrm>
            <a:off x="5254975" y="2489623"/>
            <a:ext cx="456435" cy="1143241"/>
            <a:chOff x="5169250" y="2892848"/>
            <a:chExt cx="456435" cy="1143241"/>
          </a:xfrm>
        </p:grpSpPr>
        <p:sp>
          <p:nvSpPr>
            <p:cNvPr id="44" name="Arrow: Down 43">
              <a:extLst>
                <a:ext uri="{FF2B5EF4-FFF2-40B4-BE49-F238E27FC236}">
                  <a16:creationId xmlns:a16="http://schemas.microsoft.com/office/drawing/2014/main" id="{EBC130A3-F905-8ECA-F427-CE1A6EBB0711}"/>
                </a:ext>
              </a:extLst>
            </p:cNvPr>
            <p:cNvSpPr/>
            <p:nvPr/>
          </p:nvSpPr>
          <p:spPr>
            <a:xfrm rot="13205216">
              <a:off x="5211335" y="2892848"/>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22" name="Picture 21">
              <a:extLst>
                <a:ext uri="{FF2B5EF4-FFF2-40B4-BE49-F238E27FC236}">
                  <a16:creationId xmlns:a16="http://schemas.microsoft.com/office/drawing/2014/main" id="{FC61D9C5-5924-2A66-AB0E-C09682DD8A62}"/>
                </a:ext>
              </a:extLst>
            </p:cNvPr>
            <p:cNvPicPr>
              <a:picLocks noChangeAspect="1"/>
            </p:cNvPicPr>
            <p:nvPr/>
          </p:nvPicPr>
          <p:blipFill>
            <a:blip r:embed="rId6"/>
            <a:stretch>
              <a:fillRect/>
            </a:stretch>
          </p:blipFill>
          <p:spPr>
            <a:xfrm>
              <a:off x="5243139" y="3383050"/>
              <a:ext cx="363804" cy="378962"/>
            </a:xfrm>
            <a:prstGeom prst="rect">
              <a:avLst/>
            </a:prstGeom>
          </p:spPr>
        </p:pic>
        <p:pic>
          <p:nvPicPr>
            <p:cNvPr id="21" name="Picture 20">
              <a:extLst>
                <a:ext uri="{FF2B5EF4-FFF2-40B4-BE49-F238E27FC236}">
                  <a16:creationId xmlns:a16="http://schemas.microsoft.com/office/drawing/2014/main" id="{8A8D783B-2654-5500-7251-69F2421CA7D7}"/>
                </a:ext>
              </a:extLst>
            </p:cNvPr>
            <p:cNvPicPr>
              <a:picLocks noChangeAspect="1"/>
            </p:cNvPicPr>
            <p:nvPr/>
          </p:nvPicPr>
          <p:blipFill>
            <a:blip r:embed="rId7"/>
            <a:stretch>
              <a:fillRect/>
            </a:stretch>
          </p:blipFill>
          <p:spPr>
            <a:xfrm>
              <a:off x="5169250" y="3239519"/>
              <a:ext cx="363804" cy="378962"/>
            </a:xfrm>
            <a:prstGeom prst="rect">
              <a:avLst/>
            </a:prstGeom>
          </p:spPr>
        </p:pic>
      </p:grpSp>
      <p:grpSp>
        <p:nvGrpSpPr>
          <p:cNvPr id="25" name="Group 24">
            <a:extLst>
              <a:ext uri="{FF2B5EF4-FFF2-40B4-BE49-F238E27FC236}">
                <a16:creationId xmlns:a16="http://schemas.microsoft.com/office/drawing/2014/main" id="{8412CDE1-3D08-23E9-111D-BC34DEE972F2}"/>
              </a:ext>
            </a:extLst>
          </p:cNvPr>
          <p:cNvGrpSpPr/>
          <p:nvPr/>
        </p:nvGrpSpPr>
        <p:grpSpPr>
          <a:xfrm>
            <a:off x="4583114" y="2488413"/>
            <a:ext cx="414350" cy="1143241"/>
            <a:chOff x="4497389" y="2891638"/>
            <a:chExt cx="414350" cy="1143241"/>
          </a:xfrm>
        </p:grpSpPr>
        <p:sp>
          <p:nvSpPr>
            <p:cNvPr id="43" name="Arrow: Down 42">
              <a:extLst>
                <a:ext uri="{FF2B5EF4-FFF2-40B4-BE49-F238E27FC236}">
                  <a16:creationId xmlns:a16="http://schemas.microsoft.com/office/drawing/2014/main" id="{4D1BAEC6-ABD3-5C12-8493-92668E444B18}"/>
                </a:ext>
              </a:extLst>
            </p:cNvPr>
            <p:cNvSpPr/>
            <p:nvPr/>
          </p:nvSpPr>
          <p:spPr>
            <a:xfrm rot="2424903">
              <a:off x="4497389" y="2891638"/>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69" name="Picture 28" descr="Credential - Free user icons">
              <a:extLst>
                <a:ext uri="{FF2B5EF4-FFF2-40B4-BE49-F238E27FC236}">
                  <a16:creationId xmlns:a16="http://schemas.microsoft.com/office/drawing/2014/main" id="{EFC7C49F-2B61-8561-3312-E827CAEFF0CC}"/>
                </a:ext>
              </a:extLst>
            </p:cNvPr>
            <p:cNvPicPr>
              <a:picLocks noChangeAspect="1" noChangeArrowheads="1"/>
            </p:cNvPicPr>
            <p:nvPr/>
          </p:nvPicPr>
          <p:blipFill>
            <a:blip r:embed="rId8">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519898" y="3176413"/>
              <a:ext cx="369332" cy="3693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03743F9D-2CAB-6837-8BCE-199C63754812}"/>
              </a:ext>
            </a:extLst>
          </p:cNvPr>
          <p:cNvGrpSpPr/>
          <p:nvPr/>
        </p:nvGrpSpPr>
        <p:grpSpPr>
          <a:xfrm>
            <a:off x="6351508" y="2548381"/>
            <a:ext cx="426767" cy="1143241"/>
            <a:chOff x="6265783" y="2951606"/>
            <a:chExt cx="426767" cy="1143241"/>
          </a:xfrm>
        </p:grpSpPr>
        <p:sp>
          <p:nvSpPr>
            <p:cNvPr id="45" name="Arrow: Down 44">
              <a:extLst>
                <a:ext uri="{FF2B5EF4-FFF2-40B4-BE49-F238E27FC236}">
                  <a16:creationId xmlns:a16="http://schemas.microsoft.com/office/drawing/2014/main" id="{C7AD01C2-00EA-9DBC-E7B0-7D1275983A43}"/>
                </a:ext>
              </a:extLst>
            </p:cNvPr>
            <p:cNvSpPr/>
            <p:nvPr/>
          </p:nvSpPr>
          <p:spPr>
            <a:xfrm rot="19374732">
              <a:off x="6278200" y="2951606"/>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72" name="Picture 71">
              <a:extLst>
                <a:ext uri="{FF2B5EF4-FFF2-40B4-BE49-F238E27FC236}">
                  <a16:creationId xmlns:a16="http://schemas.microsoft.com/office/drawing/2014/main" id="{3E64F3F9-00E4-1588-11DA-BAFFCA1FA436}"/>
                </a:ext>
              </a:extLst>
            </p:cNvPr>
            <p:cNvPicPr>
              <a:picLocks noChangeAspect="1"/>
            </p:cNvPicPr>
            <p:nvPr/>
          </p:nvPicPr>
          <p:blipFill>
            <a:blip r:embed="rId7"/>
            <a:stretch>
              <a:fillRect/>
            </a:stretch>
          </p:blipFill>
          <p:spPr>
            <a:xfrm>
              <a:off x="6265783" y="3267866"/>
              <a:ext cx="363804" cy="378962"/>
            </a:xfrm>
            <a:prstGeom prst="rect">
              <a:avLst/>
            </a:prstGeom>
          </p:spPr>
        </p:pic>
      </p:grpSp>
      <p:sp>
        <p:nvSpPr>
          <p:cNvPr id="78" name="TextBox 77">
            <a:extLst>
              <a:ext uri="{FF2B5EF4-FFF2-40B4-BE49-F238E27FC236}">
                <a16:creationId xmlns:a16="http://schemas.microsoft.com/office/drawing/2014/main" id="{86B7D7DF-83F9-B6AC-1068-E7E0332B539B}"/>
              </a:ext>
            </a:extLst>
          </p:cNvPr>
          <p:cNvSpPr txBox="1"/>
          <p:nvPr/>
        </p:nvSpPr>
        <p:spPr>
          <a:xfrm>
            <a:off x="2511491" y="211232"/>
            <a:ext cx="6574367" cy="646331"/>
          </a:xfrm>
          <a:prstGeom prst="rect">
            <a:avLst/>
          </a:prstGeom>
          <a:noFill/>
        </p:spPr>
        <p:txBody>
          <a:bodyPr wrap="square" rtlCol="0">
            <a:spAutoFit/>
          </a:bodyPr>
          <a:lstStyle/>
          <a:p>
            <a:pPr algn="ctr"/>
            <a:r>
              <a:rPr lang="en-US" sz="3600" dirty="0"/>
              <a:t>Asymmetric Signing – RS256</a:t>
            </a:r>
          </a:p>
        </p:txBody>
      </p:sp>
      <p:pic>
        <p:nvPicPr>
          <p:cNvPr id="3" name="Picture 2">
            <a:extLst>
              <a:ext uri="{FF2B5EF4-FFF2-40B4-BE49-F238E27FC236}">
                <a16:creationId xmlns:a16="http://schemas.microsoft.com/office/drawing/2014/main" id="{ED6719AF-86E9-4D75-05A1-CADAA2CA186E}"/>
              </a:ext>
            </a:extLst>
          </p:cNvPr>
          <p:cNvPicPr>
            <a:picLocks noChangeAspect="1"/>
          </p:cNvPicPr>
          <p:nvPr/>
        </p:nvPicPr>
        <p:blipFill>
          <a:blip r:embed="rId9"/>
          <a:stretch>
            <a:fillRect/>
          </a:stretch>
        </p:blipFill>
        <p:spPr>
          <a:xfrm>
            <a:off x="2511491" y="5030157"/>
            <a:ext cx="2317202" cy="1307139"/>
          </a:xfrm>
          <a:prstGeom prst="rect">
            <a:avLst/>
          </a:prstGeom>
        </p:spPr>
      </p:pic>
      <p:pic>
        <p:nvPicPr>
          <p:cNvPr id="7" name="Picture 6">
            <a:extLst>
              <a:ext uri="{FF2B5EF4-FFF2-40B4-BE49-F238E27FC236}">
                <a16:creationId xmlns:a16="http://schemas.microsoft.com/office/drawing/2014/main" id="{F96DC9DE-4FCB-BAC2-E404-10D537F154C0}"/>
              </a:ext>
            </a:extLst>
          </p:cNvPr>
          <p:cNvPicPr>
            <a:picLocks noChangeAspect="1"/>
          </p:cNvPicPr>
          <p:nvPr/>
        </p:nvPicPr>
        <p:blipFill>
          <a:blip r:embed="rId10"/>
          <a:stretch>
            <a:fillRect/>
          </a:stretch>
        </p:blipFill>
        <p:spPr>
          <a:xfrm>
            <a:off x="6624003" y="5034540"/>
            <a:ext cx="2458909" cy="1361857"/>
          </a:xfrm>
          <a:prstGeom prst="rect">
            <a:avLst/>
          </a:prstGeom>
        </p:spPr>
      </p:pic>
    </p:spTree>
    <p:extLst>
      <p:ext uri="{BB962C8B-B14F-4D97-AF65-F5344CB8AC3E}">
        <p14:creationId xmlns:p14="http://schemas.microsoft.com/office/powerpoint/2010/main" val="222347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E9BAE-FA95-3F7C-E7B6-F45F406CDB04}"/>
              </a:ext>
            </a:extLst>
          </p:cNvPr>
          <p:cNvSpPr txBox="1"/>
          <p:nvPr/>
        </p:nvSpPr>
        <p:spPr>
          <a:xfrm>
            <a:off x="3305954" y="728701"/>
            <a:ext cx="5580091" cy="646331"/>
          </a:xfrm>
          <a:prstGeom prst="rect">
            <a:avLst/>
          </a:prstGeom>
          <a:noFill/>
        </p:spPr>
        <p:txBody>
          <a:bodyPr wrap="square" rtlCol="0">
            <a:spAutoFit/>
          </a:bodyPr>
          <a:lstStyle/>
          <a:p>
            <a:pPr algn="ctr"/>
            <a:r>
              <a:rPr lang="en-US" sz="3600" dirty="0"/>
              <a:t>Token lifespans</a:t>
            </a:r>
          </a:p>
        </p:txBody>
      </p:sp>
      <p:graphicFrame>
        <p:nvGraphicFramePr>
          <p:cNvPr id="3" name="Table 3">
            <a:extLst>
              <a:ext uri="{FF2B5EF4-FFF2-40B4-BE49-F238E27FC236}">
                <a16:creationId xmlns:a16="http://schemas.microsoft.com/office/drawing/2014/main" id="{D8BBE81B-BD80-9C38-672C-F3D6621FADD6}"/>
              </a:ext>
            </a:extLst>
          </p:cNvPr>
          <p:cNvGraphicFramePr>
            <a:graphicFrameLocks noGrp="1"/>
          </p:cNvGraphicFramePr>
          <p:nvPr>
            <p:extLst>
              <p:ext uri="{D42A27DB-BD31-4B8C-83A1-F6EECF244321}">
                <p14:modId xmlns:p14="http://schemas.microsoft.com/office/powerpoint/2010/main" val="761678624"/>
              </p:ext>
            </p:extLst>
          </p:nvPr>
        </p:nvGraphicFramePr>
        <p:xfrm>
          <a:off x="2635250" y="2624858"/>
          <a:ext cx="6921500" cy="1608284"/>
        </p:xfrm>
        <a:graphic>
          <a:graphicData uri="http://schemas.openxmlformats.org/drawingml/2006/table">
            <a:tbl>
              <a:tblPr firstRow="1" bandRow="1">
                <a:tableStyleId>{5C22544A-7EE6-4342-B048-85BDC9FD1C3A}</a:tableStyleId>
              </a:tblPr>
              <a:tblGrid>
                <a:gridCol w="735619">
                  <a:extLst>
                    <a:ext uri="{9D8B030D-6E8A-4147-A177-3AD203B41FA5}">
                      <a16:colId xmlns:a16="http://schemas.microsoft.com/office/drawing/2014/main" val="286684655"/>
                    </a:ext>
                  </a:extLst>
                </a:gridCol>
                <a:gridCol w="1446303">
                  <a:extLst>
                    <a:ext uri="{9D8B030D-6E8A-4147-A177-3AD203B41FA5}">
                      <a16:colId xmlns:a16="http://schemas.microsoft.com/office/drawing/2014/main" val="2146606888"/>
                    </a:ext>
                  </a:extLst>
                </a:gridCol>
                <a:gridCol w="2368944">
                  <a:extLst>
                    <a:ext uri="{9D8B030D-6E8A-4147-A177-3AD203B41FA5}">
                      <a16:colId xmlns:a16="http://schemas.microsoft.com/office/drawing/2014/main" val="10196678"/>
                    </a:ext>
                  </a:extLst>
                </a:gridCol>
                <a:gridCol w="2370634">
                  <a:extLst>
                    <a:ext uri="{9D8B030D-6E8A-4147-A177-3AD203B41FA5}">
                      <a16:colId xmlns:a16="http://schemas.microsoft.com/office/drawing/2014/main" val="1550967715"/>
                    </a:ext>
                  </a:extLst>
                </a:gridCol>
              </a:tblGrid>
              <a:tr h="450675">
                <a:tc>
                  <a:txBody>
                    <a:bodyPr/>
                    <a:lstStyle/>
                    <a:p>
                      <a:pPr algn="ctr"/>
                      <a:endParaRPr lang="en-US" sz="2000" dirty="0"/>
                    </a:p>
                  </a:txBody>
                  <a:tcPr/>
                </a:tc>
                <a:tc>
                  <a:txBody>
                    <a:bodyPr/>
                    <a:lstStyle/>
                    <a:p>
                      <a:pPr algn="ctr"/>
                      <a:r>
                        <a:rPr lang="en-US" sz="2000" dirty="0"/>
                        <a:t>Type</a:t>
                      </a:r>
                    </a:p>
                  </a:txBody>
                  <a:tcPr/>
                </a:tc>
                <a:tc>
                  <a:txBody>
                    <a:bodyPr/>
                    <a:lstStyle/>
                    <a:p>
                      <a:pPr algn="ctr"/>
                      <a:r>
                        <a:rPr lang="en-US" sz="2000" dirty="0"/>
                        <a:t>Lifespan</a:t>
                      </a:r>
                    </a:p>
                  </a:txBody>
                  <a:tcPr/>
                </a:tc>
                <a:tc>
                  <a:txBody>
                    <a:bodyPr/>
                    <a:lstStyle/>
                    <a:p>
                      <a:pPr algn="ctr"/>
                      <a:r>
                        <a:rPr lang="en-US" sz="2000" dirty="0"/>
                        <a:t>Can be revoked?</a:t>
                      </a:r>
                    </a:p>
                  </a:txBody>
                  <a:tcPr/>
                </a:tc>
                <a:extLst>
                  <a:ext uri="{0D108BD9-81ED-4DB2-BD59-A6C34878D82A}">
                    <a16:rowId xmlns:a16="http://schemas.microsoft.com/office/drawing/2014/main" val="3985947132"/>
                  </a:ext>
                </a:extLst>
              </a:tr>
              <a:tr h="548992">
                <a:tc>
                  <a:txBody>
                    <a:bodyPr/>
                    <a:lstStyle/>
                    <a:p>
                      <a:endParaRPr lang="en-US" sz="2000" dirty="0"/>
                    </a:p>
                  </a:txBody>
                  <a:tcPr/>
                </a:tc>
                <a:tc>
                  <a:txBody>
                    <a:bodyPr/>
                    <a:lstStyle/>
                    <a:p>
                      <a:pPr algn="ctr"/>
                      <a:r>
                        <a:rPr lang="en-US" sz="2000" dirty="0"/>
                        <a:t>Access</a:t>
                      </a:r>
                    </a:p>
                  </a:txBody>
                  <a:tcPr anchor="ctr"/>
                </a:tc>
                <a:tc>
                  <a:txBody>
                    <a:bodyPr/>
                    <a:lstStyle/>
                    <a:p>
                      <a:pPr algn="ctr"/>
                      <a:r>
                        <a:rPr lang="en-US" sz="2000" dirty="0"/>
                        <a:t>Short (&lt; 1 hour)</a:t>
                      </a:r>
                    </a:p>
                  </a:txBody>
                  <a:tcPr anchor="ctr"/>
                </a:tc>
                <a:tc>
                  <a:txBody>
                    <a:bodyPr/>
                    <a:lstStyle/>
                    <a:p>
                      <a:pPr algn="ctr"/>
                      <a:r>
                        <a:rPr lang="en-US" sz="2000" dirty="0"/>
                        <a:t>No</a:t>
                      </a:r>
                    </a:p>
                  </a:txBody>
                  <a:tcPr anchor="ctr"/>
                </a:tc>
                <a:extLst>
                  <a:ext uri="{0D108BD9-81ED-4DB2-BD59-A6C34878D82A}">
                    <a16:rowId xmlns:a16="http://schemas.microsoft.com/office/drawing/2014/main" val="1570250101"/>
                  </a:ext>
                </a:extLst>
              </a:tr>
              <a:tr h="608617">
                <a:tc>
                  <a:txBody>
                    <a:bodyPr/>
                    <a:lstStyle/>
                    <a:p>
                      <a:endParaRPr lang="en-US" sz="2000"/>
                    </a:p>
                  </a:txBody>
                  <a:tcPr/>
                </a:tc>
                <a:tc>
                  <a:txBody>
                    <a:bodyPr/>
                    <a:lstStyle/>
                    <a:p>
                      <a:pPr algn="ctr"/>
                      <a:r>
                        <a:rPr lang="en-US" sz="2000" dirty="0"/>
                        <a:t>Refresh</a:t>
                      </a:r>
                    </a:p>
                  </a:txBody>
                  <a:tcPr anchor="ctr"/>
                </a:tc>
                <a:tc>
                  <a:txBody>
                    <a:bodyPr/>
                    <a:lstStyle/>
                    <a:p>
                      <a:pPr algn="ctr"/>
                      <a:r>
                        <a:rPr lang="en-US" sz="2000" dirty="0"/>
                        <a:t>Longer (&gt; 1 hour)</a:t>
                      </a:r>
                    </a:p>
                  </a:txBody>
                  <a:tcPr anchor="ctr"/>
                </a:tc>
                <a:tc>
                  <a:txBody>
                    <a:bodyPr/>
                    <a:lstStyle/>
                    <a:p>
                      <a:pPr algn="ctr"/>
                      <a:r>
                        <a:rPr lang="en-US" sz="2000" dirty="0"/>
                        <a:t>Yes</a:t>
                      </a:r>
                    </a:p>
                  </a:txBody>
                  <a:tcPr anchor="ctr"/>
                </a:tc>
                <a:extLst>
                  <a:ext uri="{0D108BD9-81ED-4DB2-BD59-A6C34878D82A}">
                    <a16:rowId xmlns:a16="http://schemas.microsoft.com/office/drawing/2014/main" val="4008400095"/>
                  </a:ext>
                </a:extLst>
              </a:tr>
            </a:tbl>
          </a:graphicData>
        </a:graphic>
      </p:graphicFrame>
      <p:pic>
        <p:nvPicPr>
          <p:cNvPr id="10" name="Picture 9">
            <a:extLst>
              <a:ext uri="{FF2B5EF4-FFF2-40B4-BE49-F238E27FC236}">
                <a16:creationId xmlns:a16="http://schemas.microsoft.com/office/drawing/2014/main" id="{E491DD27-F482-3ECE-102C-23B250BA5F41}"/>
              </a:ext>
            </a:extLst>
          </p:cNvPr>
          <p:cNvPicPr>
            <a:picLocks noChangeAspect="1"/>
          </p:cNvPicPr>
          <p:nvPr/>
        </p:nvPicPr>
        <p:blipFill>
          <a:blip r:embed="rId3"/>
          <a:stretch>
            <a:fillRect/>
          </a:stretch>
        </p:blipFill>
        <p:spPr>
          <a:xfrm>
            <a:off x="2836332" y="3133196"/>
            <a:ext cx="393700" cy="410104"/>
          </a:xfrm>
          <a:prstGeom prst="rect">
            <a:avLst/>
          </a:prstGeom>
        </p:spPr>
      </p:pic>
      <p:pic>
        <p:nvPicPr>
          <p:cNvPr id="11" name="Picture 10">
            <a:extLst>
              <a:ext uri="{FF2B5EF4-FFF2-40B4-BE49-F238E27FC236}">
                <a16:creationId xmlns:a16="http://schemas.microsoft.com/office/drawing/2014/main" id="{7852160A-F9C6-00E5-113B-EE449A194593}"/>
              </a:ext>
            </a:extLst>
          </p:cNvPr>
          <p:cNvPicPr>
            <a:picLocks noChangeAspect="1"/>
          </p:cNvPicPr>
          <p:nvPr/>
        </p:nvPicPr>
        <p:blipFill>
          <a:blip r:embed="rId4"/>
          <a:stretch>
            <a:fillRect/>
          </a:stretch>
        </p:blipFill>
        <p:spPr>
          <a:xfrm>
            <a:off x="2836332" y="3723290"/>
            <a:ext cx="393700" cy="410104"/>
          </a:xfrm>
          <a:prstGeom prst="rect">
            <a:avLst/>
          </a:prstGeom>
        </p:spPr>
      </p:pic>
    </p:spTree>
    <p:extLst>
      <p:ext uri="{BB962C8B-B14F-4D97-AF65-F5344CB8AC3E}">
        <p14:creationId xmlns:p14="http://schemas.microsoft.com/office/powerpoint/2010/main" val="39249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16FF-DFC9-434B-829A-D42274249C04}"/>
              </a:ext>
            </a:extLst>
          </p:cNvPr>
          <p:cNvSpPr>
            <a:spLocks noGrp="1"/>
          </p:cNvSpPr>
          <p:nvPr>
            <p:ph type="title"/>
          </p:nvPr>
        </p:nvSpPr>
        <p:spPr>
          <a:xfrm>
            <a:off x="838200" y="365126"/>
            <a:ext cx="10515600" cy="904382"/>
          </a:xfrm>
        </p:spPr>
        <p:txBody>
          <a:bodyPr>
            <a:normAutofit/>
          </a:bodyPr>
          <a:lstStyle/>
          <a:p>
            <a:pPr algn="ctr"/>
            <a:r>
              <a:rPr lang="en-US" sz="4000" dirty="0"/>
              <a:t>Authentication Features</a:t>
            </a:r>
          </a:p>
        </p:txBody>
      </p:sp>
      <p:sp>
        <p:nvSpPr>
          <p:cNvPr id="3" name="Content Placeholder 2">
            <a:extLst>
              <a:ext uri="{FF2B5EF4-FFF2-40B4-BE49-F238E27FC236}">
                <a16:creationId xmlns:a16="http://schemas.microsoft.com/office/drawing/2014/main" id="{CAEDCBB4-BC81-4844-9A19-0EBA263FE9DB}"/>
              </a:ext>
            </a:extLst>
          </p:cNvPr>
          <p:cNvSpPr>
            <a:spLocks noGrp="1"/>
          </p:cNvSpPr>
          <p:nvPr>
            <p:ph idx="1"/>
          </p:nvPr>
        </p:nvSpPr>
        <p:spPr>
          <a:xfrm>
            <a:off x="1562099" y="1628776"/>
            <a:ext cx="9496425" cy="4395788"/>
          </a:xfrm>
        </p:spPr>
        <p:txBody>
          <a:bodyPr>
            <a:normAutofit/>
          </a:bodyPr>
          <a:lstStyle/>
          <a:p>
            <a:r>
              <a:rPr lang="en-US" dirty="0"/>
              <a:t>Two-factor authentication (OTP using Microsoft- or Google Authenticator)</a:t>
            </a:r>
          </a:p>
          <a:p>
            <a:r>
              <a:rPr lang="en-US" dirty="0"/>
              <a:t>IP-whitelisting</a:t>
            </a:r>
          </a:p>
          <a:p>
            <a:r>
              <a:rPr lang="en-US" dirty="0"/>
              <a:t>Secure Account Registration (B2C)</a:t>
            </a:r>
          </a:p>
          <a:p>
            <a:r>
              <a:rPr lang="en-US" dirty="0"/>
              <a:t>Secure Password Reset</a:t>
            </a:r>
          </a:p>
          <a:p>
            <a:r>
              <a:rPr lang="en-US" dirty="0"/>
              <a:t>Password Policy</a:t>
            </a:r>
          </a:p>
          <a:p>
            <a:r>
              <a:rPr lang="en-US" dirty="0"/>
              <a:t>Breached Password Protection (Have I Been </a:t>
            </a:r>
            <a:r>
              <a:rPr lang="en-US" dirty="0" err="1"/>
              <a:t>Pwned</a:t>
            </a:r>
            <a:r>
              <a:rPr lang="en-US" dirty="0"/>
              <a:t>?)</a:t>
            </a:r>
          </a:p>
          <a:p>
            <a:r>
              <a:rPr lang="en-US" dirty="0"/>
              <a:t>Brute-force Attack Protection (Progressive delay)</a:t>
            </a:r>
          </a:p>
        </p:txBody>
      </p:sp>
    </p:spTree>
    <p:extLst>
      <p:ext uri="{BB962C8B-B14F-4D97-AF65-F5344CB8AC3E}">
        <p14:creationId xmlns:p14="http://schemas.microsoft.com/office/powerpoint/2010/main" val="46152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p:cTn id="14" dur="indefinite"/>
                                        <p:tgtEl>
                                          <p:spTgt spid="3">
                                            <p:txEl>
                                              <p:pRg st="2" end="2"/>
                                            </p:txEl>
                                          </p:spTgt>
                                        </p:tgtEl>
                                        <p:attrNameLst>
                                          <p:attrName>style.opacity</p:attrName>
                                        </p:attrNameLst>
                                      </p:cBhvr>
                                      <p:to>
                                        <p:strVal val="0.5"/>
                                      </p:to>
                                    </p:set>
                                    <p:animEffect filter="image" prLst="opacity: 0.5">
                                      <p:cBhvr rctx="IE">
                                        <p:cTn id="15" dur="indefinite"/>
                                        <p:tgtEl>
                                          <p:spTgt spid="3">
                                            <p:txEl>
                                              <p:pRg st="2" end="2"/>
                                            </p:txEl>
                                          </p:spTgt>
                                        </p:tgtEl>
                                      </p:cBhvr>
                                    </p:animEffect>
                                  </p:childTnLst>
                                </p:cTn>
                              </p:par>
                              <p:par>
                                <p:cTn id="16" presetID="9" presetClass="emph" presetSubtype="0" nodeType="withEffect">
                                  <p:stCondLst>
                                    <p:cond delay="0"/>
                                  </p:stCondLst>
                                  <p:childTnLst>
                                    <p:set>
                                      <p:cBhvr>
                                        <p:cTn id="17" dur="indefinite"/>
                                        <p:tgtEl>
                                          <p:spTgt spid="3">
                                            <p:txEl>
                                              <p:pRg st="3" end="3"/>
                                            </p:txEl>
                                          </p:spTgt>
                                        </p:tgtEl>
                                        <p:attrNameLst>
                                          <p:attrName>style.opacity</p:attrName>
                                        </p:attrNameLst>
                                      </p:cBhvr>
                                      <p:to>
                                        <p:strVal val="0.5"/>
                                      </p:to>
                                    </p:set>
                                    <p:animEffect filter="image" prLst="opacity: 0.5">
                                      <p:cBhvr rctx="IE">
                                        <p:cTn id="18"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76221B-5445-C99C-807A-E57066650809}"/>
              </a:ext>
            </a:extLst>
          </p:cNvPr>
          <p:cNvPicPr>
            <a:picLocks noChangeAspect="1"/>
          </p:cNvPicPr>
          <p:nvPr/>
        </p:nvPicPr>
        <p:blipFill>
          <a:blip r:embed="rId3"/>
          <a:stretch>
            <a:fillRect/>
          </a:stretch>
        </p:blipFill>
        <p:spPr>
          <a:xfrm>
            <a:off x="2905648" y="1305857"/>
            <a:ext cx="6380704" cy="4246286"/>
          </a:xfrm>
          <a:prstGeom prst="rect">
            <a:avLst/>
          </a:prstGeom>
        </p:spPr>
      </p:pic>
    </p:spTree>
    <p:extLst>
      <p:ext uri="{BB962C8B-B14F-4D97-AF65-F5344CB8AC3E}">
        <p14:creationId xmlns:p14="http://schemas.microsoft.com/office/powerpoint/2010/main" val="218513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2A43D-DF10-14A8-A20C-5FB897A3D7EC}"/>
              </a:ext>
            </a:extLst>
          </p:cNvPr>
          <p:cNvSpPr>
            <a:spLocks noGrp="1"/>
          </p:cNvSpPr>
          <p:nvPr>
            <p:ph idx="1"/>
          </p:nvPr>
        </p:nvSpPr>
        <p:spPr>
          <a:xfrm>
            <a:off x="2600697" y="2601156"/>
            <a:ext cx="8170222" cy="3254375"/>
          </a:xfrm>
        </p:spPr>
        <p:txBody>
          <a:bodyPr>
            <a:normAutofit/>
          </a:bodyPr>
          <a:lstStyle/>
          <a:p>
            <a:r>
              <a:rPr lang="en-US" sz="3600" dirty="0"/>
              <a:t>Documentation &amp; Other Resources</a:t>
            </a:r>
          </a:p>
          <a:p>
            <a:r>
              <a:rPr lang="en-US" sz="3600" dirty="0"/>
              <a:t>Service Registration (Web)</a:t>
            </a:r>
          </a:p>
          <a:p>
            <a:r>
              <a:rPr lang="en-US" sz="3600" dirty="0"/>
              <a:t>Securing the Application</a:t>
            </a:r>
          </a:p>
          <a:p>
            <a:r>
              <a:rPr lang="en-US" sz="3600" dirty="0"/>
              <a:t>Demo…</a:t>
            </a:r>
          </a:p>
        </p:txBody>
      </p:sp>
      <p:pic>
        <p:nvPicPr>
          <p:cNvPr id="4100" name="Picture 4" descr="Agenda - letters written in beautiful boxes on white background Stock  Illustration | Adobe Stock">
            <a:extLst>
              <a:ext uri="{FF2B5EF4-FFF2-40B4-BE49-F238E27FC236}">
                <a16:creationId xmlns:a16="http://schemas.microsoft.com/office/drawing/2014/main" id="{2A21C2AB-5AB7-7BD8-FDED-86C41E95CC8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130197" y="440267"/>
            <a:ext cx="5246158" cy="216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64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C5AB3-32BB-4F4B-928E-3762FC0C3EBD}"/>
              </a:ext>
            </a:extLst>
          </p:cNvPr>
          <p:cNvSpPr txBox="1"/>
          <p:nvPr/>
        </p:nvSpPr>
        <p:spPr>
          <a:xfrm>
            <a:off x="5120412" y="3044279"/>
            <a:ext cx="1951175" cy="769441"/>
          </a:xfrm>
          <a:prstGeom prst="rect">
            <a:avLst/>
          </a:prstGeom>
          <a:noFill/>
        </p:spPr>
        <p:txBody>
          <a:bodyPr wrap="none" rtlCol="0">
            <a:spAutoFit/>
          </a:bodyPr>
          <a:lstStyle/>
          <a:p>
            <a:pPr algn="ctr"/>
            <a:r>
              <a:rPr lang="da-DK" sz="4400" dirty="0"/>
              <a:t>Demo…</a:t>
            </a:r>
            <a:endParaRPr lang="en-US" sz="4400" dirty="0"/>
          </a:p>
        </p:txBody>
      </p:sp>
      <p:pic>
        <p:nvPicPr>
          <p:cNvPr id="3" name="Picture 4" descr="Agenda - letters written in beautiful boxes on white background Stock  Illustration | Adobe Stock">
            <a:extLst>
              <a:ext uri="{FF2B5EF4-FFF2-40B4-BE49-F238E27FC236}">
                <a16:creationId xmlns:a16="http://schemas.microsoft.com/office/drawing/2014/main" id="{6990F912-2A41-5F49-635B-C542D03BC9B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414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API</a:t>
            </a:r>
          </a:p>
        </p:txBody>
      </p:sp>
      <p:sp>
        <p:nvSpPr>
          <p:cNvPr id="5" name="Rectangle 4">
            <a:extLst>
              <a:ext uri="{FF2B5EF4-FFF2-40B4-BE49-F238E27FC236}">
                <a16:creationId xmlns:a16="http://schemas.microsoft.com/office/drawing/2014/main" id="{3007271D-1CB4-4B81-B3EB-1ADAEA050AD4}"/>
              </a:ext>
            </a:extLst>
          </p:cNvPr>
          <p:cNvSpPr/>
          <p:nvPr/>
        </p:nvSpPr>
        <p:spPr>
          <a:xfrm>
            <a:off x="2788279" y="575797"/>
            <a:ext cx="172800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44" y="57206"/>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05806"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1F6C9D7-2918-4AB0-93C0-D04AA91F8D76}"/>
              </a:ext>
            </a:extLst>
          </p:cNvPr>
          <p:cNvSpPr txBox="1"/>
          <p:nvPr/>
        </p:nvSpPr>
        <p:spPr>
          <a:xfrm>
            <a:off x="5201070" y="708588"/>
            <a:ext cx="4979376" cy="369332"/>
          </a:xfrm>
          <a:prstGeom prst="rect">
            <a:avLst/>
          </a:prstGeom>
          <a:solidFill>
            <a:schemeClr val="accent1">
              <a:lumMod val="20000"/>
              <a:lumOff val="80000"/>
            </a:schemeClr>
          </a:solidFill>
          <a:ln>
            <a:noFill/>
          </a:ln>
        </p:spPr>
        <p:txBody>
          <a:bodyPr wrap="none" rtlCol="0">
            <a:spAutoFit/>
          </a:bodyPr>
          <a:lstStyle/>
          <a:p>
            <a:r>
              <a:rPr lang="en-US" dirty="0"/>
              <a:t>Module 2: Backend – basics (Web API and security)</a:t>
            </a:r>
          </a:p>
        </p:txBody>
      </p:sp>
      <p:cxnSp>
        <p:nvCxnSpPr>
          <p:cNvPr id="11" name="Straight Arrow Connector 10">
            <a:extLst>
              <a:ext uri="{FF2B5EF4-FFF2-40B4-BE49-F238E27FC236}">
                <a16:creationId xmlns:a16="http://schemas.microsoft.com/office/drawing/2014/main" id="{EFD1DF66-D164-4343-97F3-726CC8CBD322}"/>
              </a:ext>
            </a:extLst>
          </p:cNvPr>
          <p:cNvCxnSpPr>
            <a:cxnSpLocks/>
            <a:stCxn id="9" idx="2"/>
            <a:endCxn id="3" idx="7"/>
          </p:cNvCxnSpPr>
          <p:nvPr/>
        </p:nvCxnSpPr>
        <p:spPr>
          <a:xfrm flipH="1">
            <a:off x="5468292" y="1077920"/>
            <a:ext cx="2222466" cy="101898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41350" y="1044511"/>
            <a:ext cx="303920" cy="26427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DBB5D37-2669-434F-8987-26A12560D984}"/>
              </a:ext>
            </a:extLst>
          </p:cNvPr>
          <p:cNvSpPr/>
          <p:nvPr/>
        </p:nvSpPr>
        <p:spPr>
          <a:xfrm>
            <a:off x="1004279" y="1694428"/>
            <a:ext cx="5229917" cy="2748263"/>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263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B04B9-363F-8C76-2553-39888AB752B4}"/>
              </a:ext>
            </a:extLst>
          </p:cNvPr>
          <p:cNvSpPr txBox="1"/>
          <p:nvPr/>
        </p:nvSpPr>
        <p:spPr>
          <a:xfrm>
            <a:off x="4719632" y="3044279"/>
            <a:ext cx="2752741" cy="769441"/>
          </a:xfrm>
          <a:prstGeom prst="rect">
            <a:avLst/>
          </a:prstGeom>
          <a:noFill/>
        </p:spPr>
        <p:txBody>
          <a:bodyPr wrap="none" rtlCol="0">
            <a:spAutoFit/>
          </a:bodyPr>
          <a:lstStyle/>
          <a:p>
            <a:pPr algn="ctr"/>
            <a:r>
              <a:rPr lang="en-US" sz="4400" dirty="0"/>
              <a:t>Questions?</a:t>
            </a:r>
          </a:p>
        </p:txBody>
      </p:sp>
    </p:spTree>
    <p:extLst>
      <p:ext uri="{BB962C8B-B14F-4D97-AF65-F5344CB8AC3E}">
        <p14:creationId xmlns:p14="http://schemas.microsoft.com/office/powerpoint/2010/main" val="2805933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80F0D1-1577-F430-6E59-7203FCB0A135}"/>
              </a:ext>
            </a:extLst>
          </p:cNvPr>
          <p:cNvPicPr>
            <a:picLocks noChangeAspect="1"/>
          </p:cNvPicPr>
          <p:nvPr/>
        </p:nvPicPr>
        <p:blipFill>
          <a:blip r:embed="rId3"/>
          <a:stretch>
            <a:fillRect/>
          </a:stretch>
        </p:blipFill>
        <p:spPr>
          <a:xfrm>
            <a:off x="2208810" y="760021"/>
            <a:ext cx="8280151" cy="5030673"/>
          </a:xfrm>
          <a:prstGeom prst="rect">
            <a:avLst/>
          </a:prstGeom>
        </p:spPr>
      </p:pic>
    </p:spTree>
    <p:extLst>
      <p:ext uri="{BB962C8B-B14F-4D97-AF65-F5344CB8AC3E}">
        <p14:creationId xmlns:p14="http://schemas.microsoft.com/office/powerpoint/2010/main" val="1155880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BC0D4D5-FFCA-4484-0BDE-41B1DCF75F61}"/>
              </a:ext>
            </a:extLst>
          </p:cNvPr>
          <p:cNvSpPr/>
          <p:nvPr/>
        </p:nvSpPr>
        <p:spPr>
          <a:xfrm>
            <a:off x="9245271" y="1979959"/>
            <a:ext cx="2318897" cy="204755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ServiceLocator</a:t>
            </a:r>
            <a:endParaRPr lang="en-US" dirty="0"/>
          </a:p>
        </p:txBody>
      </p:sp>
      <p:sp>
        <p:nvSpPr>
          <p:cNvPr id="11" name="Pentagon 10">
            <a:extLst>
              <a:ext uri="{FF2B5EF4-FFF2-40B4-BE49-F238E27FC236}">
                <a16:creationId xmlns:a16="http://schemas.microsoft.com/office/drawing/2014/main" id="{EB89C33B-4E67-DAC8-43C3-D43C3DEC6ABC}"/>
              </a:ext>
            </a:extLst>
          </p:cNvPr>
          <p:cNvSpPr/>
          <p:nvPr/>
        </p:nvSpPr>
        <p:spPr>
          <a:xfrm>
            <a:off x="5040949" y="2490512"/>
            <a:ext cx="1190013" cy="1247775"/>
          </a:xfrm>
          <a:prstGeom prst="pentagon">
            <a:avLst/>
          </a:prstGeom>
          <a:solidFill>
            <a:schemeClr val="accent5">
              <a:lumMod val="20000"/>
              <a:lumOff val="80000"/>
            </a:schemeClr>
          </a:solidFill>
          <a:ln w="101600">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0" descr="Refresh Icon transparent PNG - StickPNG">
            <a:extLst>
              <a:ext uri="{FF2B5EF4-FFF2-40B4-BE49-F238E27FC236}">
                <a16:creationId xmlns:a16="http://schemas.microsoft.com/office/drawing/2014/main" id="{88FAEAE1-6EC4-CD0E-93E4-A05223DBE9E8}"/>
              </a:ext>
            </a:extLst>
          </p:cNvPr>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76851" y="2811698"/>
            <a:ext cx="715486" cy="753509"/>
          </a:xfrm>
          <a:prstGeom prst="rect">
            <a:avLst/>
          </a:prstGeom>
          <a:noFill/>
          <a:extLst>
            <a:ext uri="{909E8E84-426E-40DD-AFC4-6F175D3DCCD1}">
              <a14:hiddenFill xmlns:a14="http://schemas.microsoft.com/office/drawing/2010/main">
                <a:solidFill>
                  <a:srgbClr val="FFFFFF"/>
                </a:solidFill>
              </a14:hiddenFill>
            </a:ext>
          </a:extLst>
        </p:spPr>
      </p:pic>
      <p:sp>
        <p:nvSpPr>
          <p:cNvPr id="4" name="Pentagon 3">
            <a:extLst>
              <a:ext uri="{FF2B5EF4-FFF2-40B4-BE49-F238E27FC236}">
                <a16:creationId xmlns:a16="http://schemas.microsoft.com/office/drawing/2014/main" id="{D303CFFD-595E-72F7-5745-1FC078E62A8D}"/>
              </a:ext>
            </a:extLst>
          </p:cNvPr>
          <p:cNvSpPr/>
          <p:nvPr/>
        </p:nvSpPr>
        <p:spPr>
          <a:xfrm>
            <a:off x="3116287" y="2490513"/>
            <a:ext cx="1190013" cy="1247775"/>
          </a:xfrm>
          <a:prstGeom prst="pentagon">
            <a:avLst/>
          </a:prstGeom>
          <a:solidFill>
            <a:schemeClr val="accent5">
              <a:lumMod val="20000"/>
              <a:lumOff val="80000"/>
            </a:schemeClr>
          </a:solidFill>
          <a:ln w="101600">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2060" name="Picture 12" descr="Central Bank Building Frontal View Vector SVG Icon - PNG Repo Free PNG Icons">
            <a:extLst>
              <a:ext uri="{FF2B5EF4-FFF2-40B4-BE49-F238E27FC236}">
                <a16:creationId xmlns:a16="http://schemas.microsoft.com/office/drawing/2014/main" id="{65058373-3D00-D64A-0488-D81BABF6F87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89683" y="2766842"/>
            <a:ext cx="843219" cy="843219"/>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redential - Free user icons">
            <a:extLst>
              <a:ext uri="{FF2B5EF4-FFF2-40B4-BE49-F238E27FC236}">
                <a16:creationId xmlns:a16="http://schemas.microsoft.com/office/drawing/2014/main" id="{82A75C99-BDDD-2C72-5AAC-96A326411BF0}"/>
              </a:ext>
            </a:extLst>
          </p:cNvPr>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065610" y="815276"/>
            <a:ext cx="1190013" cy="1190013"/>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a:extLst>
              <a:ext uri="{FF2B5EF4-FFF2-40B4-BE49-F238E27FC236}">
                <a16:creationId xmlns:a16="http://schemas.microsoft.com/office/drawing/2014/main" id="{73F68DC1-77A1-515A-2834-1DC5F116AE3C}"/>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9" name="Picture 5" descr="stamp-effects3">
            <a:extLst>
              <a:ext uri="{FF2B5EF4-FFF2-40B4-BE49-F238E27FC236}">
                <a16:creationId xmlns:a16="http://schemas.microsoft.com/office/drawing/2014/main" id="{352D5F31-2D52-A02A-25D8-9892F4DEEB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Pentagon 12">
            <a:extLst>
              <a:ext uri="{FF2B5EF4-FFF2-40B4-BE49-F238E27FC236}">
                <a16:creationId xmlns:a16="http://schemas.microsoft.com/office/drawing/2014/main" id="{A66C4376-856A-5993-4B61-A0B7E2083B86}"/>
              </a:ext>
            </a:extLst>
          </p:cNvPr>
          <p:cNvSpPr/>
          <p:nvPr/>
        </p:nvSpPr>
        <p:spPr>
          <a:xfrm>
            <a:off x="5634594" y="546087"/>
            <a:ext cx="1190013" cy="1247775"/>
          </a:xfrm>
          <a:prstGeom prst="pentagon">
            <a:avLst/>
          </a:prstGeom>
          <a:solidFill>
            <a:schemeClr val="accent5">
              <a:lumMod val="20000"/>
              <a:lumOff val="80000"/>
            </a:schemeClr>
          </a:solidFill>
          <a:ln w="101600">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14" name="Picture 12" descr="Central Bank Building Frontal View Vector SVG Icon - PNG Repo Free PNG Icons">
            <a:extLst>
              <a:ext uri="{FF2B5EF4-FFF2-40B4-BE49-F238E27FC236}">
                <a16:creationId xmlns:a16="http://schemas.microsoft.com/office/drawing/2014/main" id="{1B4DF8AD-29C4-2694-BF57-DA872DCCAA4F}"/>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67817" y="4738513"/>
            <a:ext cx="718321" cy="71832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9F01412-514B-1CA6-09CF-7D06E4535548}"/>
              </a:ext>
            </a:extLst>
          </p:cNvPr>
          <p:cNvGrpSpPr/>
          <p:nvPr/>
        </p:nvGrpSpPr>
        <p:grpSpPr>
          <a:xfrm>
            <a:off x="2923740" y="5518491"/>
            <a:ext cx="828881" cy="1044781"/>
            <a:chOff x="7860349" y="1996376"/>
            <a:chExt cx="828881" cy="1044781"/>
          </a:xfrm>
        </p:grpSpPr>
        <p:sp>
          <p:nvSpPr>
            <p:cNvPr id="6" name="TextBox 5">
              <a:extLst>
                <a:ext uri="{FF2B5EF4-FFF2-40B4-BE49-F238E27FC236}">
                  <a16:creationId xmlns:a16="http://schemas.microsoft.com/office/drawing/2014/main" id="{017AB26C-69D4-F35D-CD81-2B300BDE56AC}"/>
                </a:ext>
              </a:extLst>
            </p:cNvPr>
            <p:cNvSpPr txBox="1"/>
            <p:nvPr/>
          </p:nvSpPr>
          <p:spPr>
            <a:xfrm>
              <a:off x="7860349" y="2641047"/>
              <a:ext cx="828881" cy="400110"/>
            </a:xfrm>
            <a:prstGeom prst="rect">
              <a:avLst/>
            </a:prstGeom>
            <a:noFill/>
          </p:spPr>
          <p:txBody>
            <a:bodyPr wrap="none" rtlCol="0">
              <a:spAutoFit/>
            </a:bodyPr>
            <a:lstStyle/>
            <a:p>
              <a:r>
                <a:rPr lang="en-US" sz="2000" dirty="0"/>
                <a:t>RS256</a:t>
              </a:r>
            </a:p>
          </p:txBody>
        </p:sp>
        <p:pic>
          <p:nvPicPr>
            <p:cNvPr id="1026" name="Picture 2" descr="Algorithm - Free computer icons">
              <a:extLst>
                <a:ext uri="{FF2B5EF4-FFF2-40B4-BE49-F238E27FC236}">
                  <a16:creationId xmlns:a16="http://schemas.microsoft.com/office/drawing/2014/main" id="{0FDA1271-1535-1FB7-7F05-C5739D4E3C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1921" y="1996376"/>
              <a:ext cx="673100" cy="6731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a:extLst>
              <a:ext uri="{FF2B5EF4-FFF2-40B4-BE49-F238E27FC236}">
                <a16:creationId xmlns:a16="http://schemas.microsoft.com/office/drawing/2014/main" id="{C4611F5A-5EE7-0DF1-BE30-0870FECACF6F}"/>
              </a:ext>
            </a:extLst>
          </p:cNvPr>
          <p:cNvPicPr>
            <a:picLocks noChangeAspect="1"/>
          </p:cNvPicPr>
          <p:nvPr/>
        </p:nvPicPr>
        <p:blipFill>
          <a:blip r:embed="rId8"/>
          <a:stretch>
            <a:fillRect/>
          </a:stretch>
        </p:blipFill>
        <p:spPr>
          <a:xfrm>
            <a:off x="1308961" y="5205304"/>
            <a:ext cx="763542" cy="795356"/>
          </a:xfrm>
          <a:prstGeom prst="rect">
            <a:avLst/>
          </a:prstGeom>
        </p:spPr>
      </p:pic>
      <p:sp>
        <p:nvSpPr>
          <p:cNvPr id="19" name="Plus Sign 18">
            <a:extLst>
              <a:ext uri="{FF2B5EF4-FFF2-40B4-BE49-F238E27FC236}">
                <a16:creationId xmlns:a16="http://schemas.microsoft.com/office/drawing/2014/main" id="{ED1AF106-658B-148F-A18F-BF977236BB79}"/>
              </a:ext>
            </a:extLst>
          </p:cNvPr>
          <p:cNvSpPr/>
          <p:nvPr/>
        </p:nvSpPr>
        <p:spPr>
          <a:xfrm>
            <a:off x="2130424" y="5424849"/>
            <a:ext cx="363793" cy="44039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6941F8D-3CCC-1271-9337-F3720D8232B5}"/>
              </a:ext>
            </a:extLst>
          </p:cNvPr>
          <p:cNvPicPr>
            <a:picLocks noChangeAspect="1"/>
          </p:cNvPicPr>
          <p:nvPr/>
        </p:nvPicPr>
        <p:blipFill>
          <a:blip r:embed="rId9"/>
          <a:stretch>
            <a:fillRect/>
          </a:stretch>
        </p:blipFill>
        <p:spPr>
          <a:xfrm>
            <a:off x="4823994" y="5247368"/>
            <a:ext cx="763542" cy="795356"/>
          </a:xfrm>
          <a:prstGeom prst="rect">
            <a:avLst/>
          </a:prstGeom>
        </p:spPr>
      </p:pic>
      <p:sp>
        <p:nvSpPr>
          <p:cNvPr id="18" name="Arrow: Right 17">
            <a:extLst>
              <a:ext uri="{FF2B5EF4-FFF2-40B4-BE49-F238E27FC236}">
                <a16:creationId xmlns:a16="http://schemas.microsoft.com/office/drawing/2014/main" id="{A7948D14-EBF5-3257-1069-A77C2729AE73}"/>
              </a:ext>
            </a:extLst>
          </p:cNvPr>
          <p:cNvSpPr/>
          <p:nvPr/>
        </p:nvSpPr>
        <p:spPr>
          <a:xfrm>
            <a:off x="4319660" y="5518491"/>
            <a:ext cx="373846" cy="253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Shape&#10;&#10;Description automatically generated with low confidence">
            <a:extLst>
              <a:ext uri="{FF2B5EF4-FFF2-40B4-BE49-F238E27FC236}">
                <a16:creationId xmlns:a16="http://schemas.microsoft.com/office/drawing/2014/main" id="{54F23CC4-E050-C27B-C412-1E79EC85828A}"/>
              </a:ext>
            </a:extLst>
          </p:cNvPr>
          <p:cNvPicPr>
            <a:picLocks noChangeAspect="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64838" y="4723272"/>
            <a:ext cx="363793" cy="1840000"/>
          </a:xfrm>
          <a:prstGeom prst="rect">
            <a:avLst/>
          </a:prstGeom>
        </p:spPr>
      </p:pic>
      <p:pic>
        <p:nvPicPr>
          <p:cNvPr id="25" name="Picture 24" descr="Shape&#10;&#10;Description automatically generated with low confidence">
            <a:extLst>
              <a:ext uri="{FF2B5EF4-FFF2-40B4-BE49-F238E27FC236}">
                <a16:creationId xmlns:a16="http://schemas.microsoft.com/office/drawing/2014/main" id="{7F34AE9F-11BB-9F4A-3044-3E85644A0405}"/>
              </a:ext>
            </a:extLst>
          </p:cNvPr>
          <p:cNvPicPr>
            <a:picLocks noChangeAspect="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3762515" y="4738513"/>
            <a:ext cx="363793" cy="1824758"/>
          </a:xfrm>
          <a:prstGeom prst="rect">
            <a:avLst/>
          </a:prstGeom>
        </p:spPr>
      </p:pic>
      <p:sp>
        <p:nvSpPr>
          <p:cNvPr id="21" name="TextBox 20">
            <a:extLst>
              <a:ext uri="{FF2B5EF4-FFF2-40B4-BE49-F238E27FC236}">
                <a16:creationId xmlns:a16="http://schemas.microsoft.com/office/drawing/2014/main" id="{1728383F-E3BB-31C2-0439-905F1C5DBD6C}"/>
              </a:ext>
            </a:extLst>
          </p:cNvPr>
          <p:cNvSpPr txBox="1"/>
          <p:nvPr/>
        </p:nvSpPr>
        <p:spPr>
          <a:xfrm>
            <a:off x="2831270" y="4302072"/>
            <a:ext cx="1054006" cy="461665"/>
          </a:xfrm>
          <a:prstGeom prst="rect">
            <a:avLst/>
          </a:prstGeom>
          <a:noFill/>
        </p:spPr>
        <p:txBody>
          <a:bodyPr wrap="none" rtlCol="0">
            <a:spAutoFit/>
          </a:bodyPr>
          <a:lstStyle/>
          <a:p>
            <a:r>
              <a:rPr lang="en-US" sz="2400" dirty="0"/>
              <a:t>Private</a:t>
            </a:r>
          </a:p>
        </p:txBody>
      </p:sp>
      <p:pic>
        <p:nvPicPr>
          <p:cNvPr id="27" name="Picture 12" descr="Central Bank Building Frontal View Vector SVG Icon - PNG Repo Free PNG Icons">
            <a:extLst>
              <a:ext uri="{FF2B5EF4-FFF2-40B4-BE49-F238E27FC236}">
                <a16:creationId xmlns:a16="http://schemas.microsoft.com/office/drawing/2014/main" id="{36743DB7-9F86-A19A-A500-A27BA656C948}"/>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84317" y="4738513"/>
            <a:ext cx="718321" cy="718321"/>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E92897DF-268D-D480-AFB0-B8C2FAF4A66C}"/>
              </a:ext>
            </a:extLst>
          </p:cNvPr>
          <p:cNvGrpSpPr/>
          <p:nvPr/>
        </p:nvGrpSpPr>
        <p:grpSpPr>
          <a:xfrm>
            <a:off x="7940240" y="5518491"/>
            <a:ext cx="828881" cy="1044781"/>
            <a:chOff x="7860349" y="1996376"/>
            <a:chExt cx="828881" cy="1044781"/>
          </a:xfrm>
        </p:grpSpPr>
        <p:sp>
          <p:nvSpPr>
            <p:cNvPr id="29" name="TextBox 28">
              <a:extLst>
                <a:ext uri="{FF2B5EF4-FFF2-40B4-BE49-F238E27FC236}">
                  <a16:creationId xmlns:a16="http://schemas.microsoft.com/office/drawing/2014/main" id="{CA1A6664-D767-D41F-EE80-4A7CA9F4EFDB}"/>
                </a:ext>
              </a:extLst>
            </p:cNvPr>
            <p:cNvSpPr txBox="1"/>
            <p:nvPr/>
          </p:nvSpPr>
          <p:spPr>
            <a:xfrm>
              <a:off x="7860349" y="2641047"/>
              <a:ext cx="828881" cy="400110"/>
            </a:xfrm>
            <a:prstGeom prst="rect">
              <a:avLst/>
            </a:prstGeom>
            <a:noFill/>
          </p:spPr>
          <p:txBody>
            <a:bodyPr wrap="none" rtlCol="0">
              <a:spAutoFit/>
            </a:bodyPr>
            <a:lstStyle/>
            <a:p>
              <a:r>
                <a:rPr lang="en-US" sz="2000" dirty="0"/>
                <a:t>RS256</a:t>
              </a:r>
            </a:p>
          </p:txBody>
        </p:sp>
        <p:pic>
          <p:nvPicPr>
            <p:cNvPr id="30" name="Picture 2" descr="Algorithm - Free computer icons">
              <a:extLst>
                <a:ext uri="{FF2B5EF4-FFF2-40B4-BE49-F238E27FC236}">
                  <a16:creationId xmlns:a16="http://schemas.microsoft.com/office/drawing/2014/main" id="{B3876E64-C353-AB30-9C4F-EAED5C4928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1921" y="1996376"/>
              <a:ext cx="673100" cy="673100"/>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a:extLst>
              <a:ext uri="{FF2B5EF4-FFF2-40B4-BE49-F238E27FC236}">
                <a16:creationId xmlns:a16="http://schemas.microsoft.com/office/drawing/2014/main" id="{8A134728-9251-3BFD-098E-172FE1AE1D76}"/>
              </a:ext>
            </a:extLst>
          </p:cNvPr>
          <p:cNvPicPr>
            <a:picLocks noChangeAspect="1"/>
          </p:cNvPicPr>
          <p:nvPr/>
        </p:nvPicPr>
        <p:blipFill>
          <a:blip r:embed="rId8"/>
          <a:stretch>
            <a:fillRect/>
          </a:stretch>
        </p:blipFill>
        <p:spPr>
          <a:xfrm>
            <a:off x="9903358" y="5253214"/>
            <a:ext cx="763542" cy="795356"/>
          </a:xfrm>
          <a:prstGeom prst="rect">
            <a:avLst/>
          </a:prstGeom>
        </p:spPr>
      </p:pic>
      <p:sp>
        <p:nvSpPr>
          <p:cNvPr id="32" name="Plus Sign 31">
            <a:extLst>
              <a:ext uri="{FF2B5EF4-FFF2-40B4-BE49-F238E27FC236}">
                <a16:creationId xmlns:a16="http://schemas.microsoft.com/office/drawing/2014/main" id="{B6B1B336-2B00-75FF-DC42-B7B511E49340}"/>
              </a:ext>
            </a:extLst>
          </p:cNvPr>
          <p:cNvSpPr/>
          <p:nvPr/>
        </p:nvSpPr>
        <p:spPr>
          <a:xfrm>
            <a:off x="7146924" y="5424849"/>
            <a:ext cx="363793" cy="44039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089CA437-DFE7-D57A-F29B-AB9BCE9D8ADD}"/>
              </a:ext>
            </a:extLst>
          </p:cNvPr>
          <p:cNvPicPr>
            <a:picLocks noChangeAspect="1"/>
          </p:cNvPicPr>
          <p:nvPr/>
        </p:nvPicPr>
        <p:blipFill>
          <a:blip r:embed="rId9"/>
          <a:stretch>
            <a:fillRect/>
          </a:stretch>
        </p:blipFill>
        <p:spPr>
          <a:xfrm>
            <a:off x="6307005" y="5247368"/>
            <a:ext cx="763542" cy="795356"/>
          </a:xfrm>
          <a:prstGeom prst="rect">
            <a:avLst/>
          </a:prstGeom>
        </p:spPr>
      </p:pic>
      <p:sp>
        <p:nvSpPr>
          <p:cNvPr id="34" name="Arrow: Right 33">
            <a:extLst>
              <a:ext uri="{FF2B5EF4-FFF2-40B4-BE49-F238E27FC236}">
                <a16:creationId xmlns:a16="http://schemas.microsoft.com/office/drawing/2014/main" id="{319E593D-AC9B-8D19-0F73-FAC48809A5BF}"/>
              </a:ext>
            </a:extLst>
          </p:cNvPr>
          <p:cNvSpPr/>
          <p:nvPr/>
        </p:nvSpPr>
        <p:spPr>
          <a:xfrm>
            <a:off x="9336160" y="5518491"/>
            <a:ext cx="373846" cy="253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Shape&#10;&#10;Description automatically generated with low confidence">
            <a:extLst>
              <a:ext uri="{FF2B5EF4-FFF2-40B4-BE49-F238E27FC236}">
                <a16:creationId xmlns:a16="http://schemas.microsoft.com/office/drawing/2014/main" id="{670A17E7-AA6B-E5F0-E127-390684EFA623}"/>
              </a:ext>
            </a:extLst>
          </p:cNvPr>
          <p:cNvPicPr>
            <a:picLocks noChangeAspect="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581338" y="4723272"/>
            <a:ext cx="363793" cy="18400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1834D50A-73BA-1BDC-CC15-90CC273D2269}"/>
              </a:ext>
            </a:extLst>
          </p:cNvPr>
          <p:cNvPicPr>
            <a:picLocks noChangeAspect="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8779015" y="4738513"/>
            <a:ext cx="363793" cy="1824758"/>
          </a:xfrm>
          <a:prstGeom prst="rect">
            <a:avLst/>
          </a:prstGeom>
        </p:spPr>
      </p:pic>
      <p:sp>
        <p:nvSpPr>
          <p:cNvPr id="37" name="TextBox 36">
            <a:extLst>
              <a:ext uri="{FF2B5EF4-FFF2-40B4-BE49-F238E27FC236}">
                <a16:creationId xmlns:a16="http://schemas.microsoft.com/office/drawing/2014/main" id="{3D096009-0404-DA05-BB0C-9EE1752B4D1E}"/>
              </a:ext>
            </a:extLst>
          </p:cNvPr>
          <p:cNvSpPr txBox="1"/>
          <p:nvPr/>
        </p:nvSpPr>
        <p:spPr>
          <a:xfrm>
            <a:off x="7874438" y="4302072"/>
            <a:ext cx="938077" cy="461665"/>
          </a:xfrm>
          <a:prstGeom prst="rect">
            <a:avLst/>
          </a:prstGeom>
          <a:noFill/>
        </p:spPr>
        <p:txBody>
          <a:bodyPr wrap="none" rtlCol="0">
            <a:spAutoFit/>
          </a:bodyPr>
          <a:lstStyle/>
          <a:p>
            <a:r>
              <a:rPr lang="en-US" sz="2400" dirty="0"/>
              <a:t>Public</a:t>
            </a:r>
          </a:p>
        </p:txBody>
      </p:sp>
      <p:pic>
        <p:nvPicPr>
          <p:cNvPr id="38" name="Picture 2" descr="Connection Icon in Icon Park">
            <a:extLst>
              <a:ext uri="{FF2B5EF4-FFF2-40B4-BE49-F238E27FC236}">
                <a16:creationId xmlns:a16="http://schemas.microsoft.com/office/drawing/2014/main" id="{46CB96D9-6EB9-2D66-F5A2-E80907E353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15150" y="2547557"/>
            <a:ext cx="699872" cy="6934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5F3AC4-53EA-B775-31B4-D0E063B1AC93}"/>
              </a:ext>
            </a:extLst>
          </p:cNvPr>
          <p:cNvSpPr txBox="1"/>
          <p:nvPr/>
        </p:nvSpPr>
        <p:spPr>
          <a:xfrm>
            <a:off x="8313030" y="2442366"/>
            <a:ext cx="699872" cy="369332"/>
          </a:xfrm>
          <a:prstGeom prst="rect">
            <a:avLst/>
          </a:prstGeom>
          <a:noFill/>
        </p:spPr>
        <p:txBody>
          <a:bodyPr wrap="none" rtlCol="0">
            <a:spAutoFit/>
          </a:bodyPr>
          <a:lstStyle/>
          <a:p>
            <a:r>
              <a:rPr lang="en-US" dirty="0"/>
              <a:t>“bar”</a:t>
            </a:r>
          </a:p>
        </p:txBody>
      </p:sp>
      <p:graphicFrame>
        <p:nvGraphicFramePr>
          <p:cNvPr id="5" name="Table 11">
            <a:extLst>
              <a:ext uri="{FF2B5EF4-FFF2-40B4-BE49-F238E27FC236}">
                <a16:creationId xmlns:a16="http://schemas.microsoft.com/office/drawing/2014/main" id="{6E68F89A-26AC-8F67-7374-ED58D95A1033}"/>
              </a:ext>
            </a:extLst>
          </p:cNvPr>
          <p:cNvGraphicFramePr>
            <a:graphicFrameLocks noGrp="1"/>
          </p:cNvGraphicFramePr>
          <p:nvPr>
            <p:extLst>
              <p:ext uri="{D42A27DB-BD31-4B8C-83A1-F6EECF244321}">
                <p14:modId xmlns:p14="http://schemas.microsoft.com/office/powerpoint/2010/main" val="3268991480"/>
              </p:ext>
            </p:extLst>
          </p:nvPr>
        </p:nvGraphicFramePr>
        <p:xfrm>
          <a:off x="9710006" y="2525134"/>
          <a:ext cx="1459926" cy="1112520"/>
        </p:xfrm>
        <a:graphic>
          <a:graphicData uri="http://schemas.openxmlformats.org/drawingml/2006/table">
            <a:tbl>
              <a:tblPr>
                <a:tableStyleId>{5C22544A-7EE6-4342-B048-85BDC9FD1C3A}</a:tableStyleId>
              </a:tblPr>
              <a:tblGrid>
                <a:gridCol w="1459926">
                  <a:extLst>
                    <a:ext uri="{9D8B030D-6E8A-4147-A177-3AD203B41FA5}">
                      <a16:colId xmlns:a16="http://schemas.microsoft.com/office/drawing/2014/main" val="2292587472"/>
                    </a:ext>
                  </a:extLst>
                </a:gridCol>
              </a:tblGrid>
              <a:tr h="370840">
                <a:tc>
                  <a:txBody>
                    <a:bodyPr/>
                    <a:lstStyle/>
                    <a:p>
                      <a:r>
                        <a:rPr lang="en-US" dirty="0"/>
                        <a:t> </a:t>
                      </a:r>
                      <a:r>
                        <a:rPr lang="en-US" i="1" dirty="0" err="1"/>
                        <a:t>Foo</a:t>
                      </a:r>
                      <a:r>
                        <a:rPr lang="en-US" dirty="0" err="1"/>
                        <a:t>Service</a:t>
                      </a:r>
                      <a:endParaRPr lang="en-US" dirty="0"/>
                    </a:p>
                  </a:txBody>
                  <a:tcPr/>
                </a:tc>
                <a:extLst>
                  <a:ext uri="{0D108BD9-81ED-4DB2-BD59-A6C34878D82A}">
                    <a16:rowId xmlns:a16="http://schemas.microsoft.com/office/drawing/2014/main" val="842526579"/>
                  </a:ext>
                </a:extLst>
              </a:tr>
              <a:tr h="370840">
                <a:tc>
                  <a:txBody>
                    <a:bodyPr/>
                    <a:lstStyle/>
                    <a:p>
                      <a:r>
                        <a:rPr lang="en-US" dirty="0"/>
                        <a:t> </a:t>
                      </a:r>
                      <a:r>
                        <a:rPr lang="en-US" i="1" dirty="0" err="1"/>
                        <a:t>Bar</a:t>
                      </a:r>
                      <a:r>
                        <a:rPr lang="en-US" dirty="0" err="1"/>
                        <a:t>Service</a:t>
                      </a:r>
                      <a:endParaRPr lang="en-US" dirty="0"/>
                    </a:p>
                  </a:txBody>
                  <a:tcPr/>
                </a:tc>
                <a:extLst>
                  <a:ext uri="{0D108BD9-81ED-4DB2-BD59-A6C34878D82A}">
                    <a16:rowId xmlns:a16="http://schemas.microsoft.com/office/drawing/2014/main" val="725565261"/>
                  </a:ext>
                </a:extLst>
              </a:tr>
              <a:tr h="370840">
                <a:tc>
                  <a:txBody>
                    <a:bodyPr/>
                    <a:lstStyle/>
                    <a:p>
                      <a:r>
                        <a:rPr lang="en-US" dirty="0"/>
                        <a:t> </a:t>
                      </a:r>
                      <a:r>
                        <a:rPr lang="en-US" i="1" dirty="0" err="1"/>
                        <a:t>Baz</a:t>
                      </a:r>
                      <a:r>
                        <a:rPr lang="en-US" dirty="0" err="1"/>
                        <a:t>Service</a:t>
                      </a:r>
                      <a:r>
                        <a:rPr lang="en-US" dirty="0"/>
                        <a:t> </a:t>
                      </a:r>
                    </a:p>
                  </a:txBody>
                  <a:tcPr/>
                </a:tc>
                <a:extLst>
                  <a:ext uri="{0D108BD9-81ED-4DB2-BD59-A6C34878D82A}">
                    <a16:rowId xmlns:a16="http://schemas.microsoft.com/office/drawing/2014/main" val="4101861536"/>
                  </a:ext>
                </a:extLst>
              </a:tr>
            </a:tbl>
          </a:graphicData>
        </a:graphic>
      </p:graphicFrame>
      <p:pic>
        <p:nvPicPr>
          <p:cNvPr id="39" name="Picture 2" descr="Connection Icon in Icon Park">
            <a:extLst>
              <a:ext uri="{FF2B5EF4-FFF2-40B4-BE49-F238E27FC236}">
                <a16:creationId xmlns:a16="http://schemas.microsoft.com/office/drawing/2014/main" id="{89C97978-4A1B-02D0-EE5A-089E957685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6195" y="2712436"/>
            <a:ext cx="528578" cy="52857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Pentagon 14">
            <a:extLst>
              <a:ext uri="{FF2B5EF4-FFF2-40B4-BE49-F238E27FC236}">
                <a16:creationId xmlns:a16="http://schemas.microsoft.com/office/drawing/2014/main" id="{6BE54319-EAFB-0B6F-A5E8-A7B44DAC5DF0}"/>
              </a:ext>
            </a:extLst>
          </p:cNvPr>
          <p:cNvSpPr/>
          <p:nvPr/>
        </p:nvSpPr>
        <p:spPr>
          <a:xfrm>
            <a:off x="6599583" y="2442366"/>
            <a:ext cx="1696366" cy="369332"/>
          </a:xfrm>
          <a:prstGeom prst="homePlate">
            <a:avLst>
              <a:gd name="adj" fmla="val 67941"/>
            </a:avLst>
          </a:prstGeom>
          <a:solidFill>
            <a:srgbClr val="2E75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connectionId</a:t>
            </a:r>
            <a:endParaRPr lang="en-US" dirty="0"/>
          </a:p>
        </p:txBody>
      </p:sp>
    </p:spTree>
    <p:extLst>
      <p:ext uri="{BB962C8B-B14F-4D97-AF65-F5344CB8AC3E}">
        <p14:creationId xmlns:p14="http://schemas.microsoft.com/office/powerpoint/2010/main" val="331994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1903132" y="3044279"/>
            <a:ext cx="8385736" cy="769441"/>
          </a:xfrm>
          <a:prstGeom prst="rect">
            <a:avLst/>
          </a:prstGeom>
          <a:noFill/>
        </p:spPr>
        <p:txBody>
          <a:bodyPr wrap="square" rtlCol="0">
            <a:spAutoFit/>
          </a:bodyPr>
          <a:lstStyle/>
          <a:p>
            <a:pPr algn="ctr"/>
            <a:r>
              <a:rPr lang="en-US" sz="4400" dirty="0"/>
              <a:t>Documentation &amp; Other Resources</a:t>
            </a:r>
          </a:p>
        </p:txBody>
      </p:sp>
      <p:pic>
        <p:nvPicPr>
          <p:cNvPr id="3" name="Picture 4" descr="Agenda - letters written in beautiful boxes on white background Stock  Illustration | Adobe Stock">
            <a:extLst>
              <a:ext uri="{FF2B5EF4-FFF2-40B4-BE49-F238E27FC236}">
                <a16:creationId xmlns:a16="http://schemas.microsoft.com/office/drawing/2014/main" id="{71D0579E-179F-79A0-5BD7-4BBBE2E2E35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62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E5C52-5FF9-62D8-6E8B-81152DE5B6FF}"/>
              </a:ext>
            </a:extLst>
          </p:cNvPr>
          <p:cNvSpPr txBox="1"/>
          <p:nvPr/>
        </p:nvSpPr>
        <p:spPr>
          <a:xfrm>
            <a:off x="2787237" y="2513541"/>
            <a:ext cx="8921832" cy="2308324"/>
          </a:xfrm>
          <a:prstGeom prst="rect">
            <a:avLst/>
          </a:prstGeom>
          <a:noFill/>
        </p:spPr>
        <p:txBody>
          <a:bodyPr wrap="square">
            <a:spAutoFit/>
          </a:bodyPr>
          <a:lstStyle/>
          <a:p>
            <a:r>
              <a:rPr lang="en-US" sz="2400" dirty="0">
                <a:hlinkClick r:id="rId3"/>
              </a:rPr>
              <a:t>Documentation</a:t>
            </a:r>
            <a:endParaRPr lang="en-US" sz="2400" dirty="0"/>
          </a:p>
          <a:p>
            <a:endParaRPr lang="en-US" sz="2400" dirty="0"/>
          </a:p>
          <a:p>
            <a:r>
              <a:rPr lang="en-US" sz="2400" dirty="0">
                <a:hlinkClick r:id="rId4"/>
              </a:rPr>
              <a:t>Yammer Community</a:t>
            </a:r>
            <a:endParaRPr lang="en-US" sz="2400" dirty="0"/>
          </a:p>
          <a:p>
            <a:endParaRPr lang="en-US" sz="2400" dirty="0"/>
          </a:p>
          <a:p>
            <a:r>
              <a:rPr lang="en-US" sz="2400" dirty="0">
                <a:hlinkClick r:id="rId5"/>
              </a:rPr>
              <a:t>Sample Code</a:t>
            </a:r>
            <a:r>
              <a:rPr lang="en-US" sz="2400" dirty="0"/>
              <a:t> (requires membership of DHI GitHub organization)</a:t>
            </a:r>
          </a:p>
          <a:p>
            <a:endParaRPr lang="en-US" sz="2400" dirty="0"/>
          </a:p>
        </p:txBody>
      </p:sp>
      <p:pic>
        <p:nvPicPr>
          <p:cNvPr id="1026" name="Picture 2" descr="Style Guide - MkDocs Material">
            <a:extLst>
              <a:ext uri="{FF2B5EF4-FFF2-40B4-BE49-F238E27FC236}">
                <a16:creationId xmlns:a16="http://schemas.microsoft.com/office/drawing/2014/main" id="{B3941748-0885-82C8-1E16-772E7A600D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2565" y="2513541"/>
            <a:ext cx="571739" cy="5717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8" descr="GitHub logo">
            <a:extLst>
              <a:ext uri="{FF2B5EF4-FFF2-40B4-BE49-F238E27FC236}">
                <a16:creationId xmlns:a16="http://schemas.microsoft.com/office/drawing/2014/main" id="{6E3BA650-0FDF-9A02-46EC-AA2781EB4A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6504" y="3973473"/>
            <a:ext cx="543859" cy="4916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EA5436-8ACD-E316-3D4F-392598E47C5A}"/>
              </a:ext>
            </a:extLst>
          </p:cNvPr>
          <p:cNvSpPr txBox="1"/>
          <p:nvPr/>
        </p:nvSpPr>
        <p:spPr>
          <a:xfrm>
            <a:off x="1903132" y="834696"/>
            <a:ext cx="8385736" cy="769441"/>
          </a:xfrm>
          <a:prstGeom prst="rect">
            <a:avLst/>
          </a:prstGeom>
          <a:noFill/>
        </p:spPr>
        <p:txBody>
          <a:bodyPr wrap="square" rtlCol="0">
            <a:spAutoFit/>
          </a:bodyPr>
          <a:lstStyle/>
          <a:p>
            <a:pPr algn="ctr"/>
            <a:r>
              <a:rPr lang="en-US" sz="4400" dirty="0"/>
              <a:t>Documentation &amp; Other Resources</a:t>
            </a:r>
          </a:p>
        </p:txBody>
      </p:sp>
      <p:pic>
        <p:nvPicPr>
          <p:cNvPr id="1028" name="Picture 4" descr="Yammer Logo - Free download logo in SVG or PNG format">
            <a:extLst>
              <a:ext uri="{FF2B5EF4-FFF2-40B4-BE49-F238E27FC236}">
                <a16:creationId xmlns:a16="http://schemas.microsoft.com/office/drawing/2014/main" id="{79BD5E7B-111D-C2C3-0849-4B1779BAAA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5888" y="3146291"/>
            <a:ext cx="1151349" cy="766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73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Service Types</a:t>
            </a:r>
          </a:p>
        </p:txBody>
      </p:sp>
      <p:pic>
        <p:nvPicPr>
          <p:cNvPr id="3" name="Picture 4" descr="Agenda - letters written in beautiful boxes on white background Stock  Illustration | Adobe Stock">
            <a:extLst>
              <a:ext uri="{FF2B5EF4-FFF2-40B4-BE49-F238E27FC236}">
                <a16:creationId xmlns:a16="http://schemas.microsoft.com/office/drawing/2014/main" id="{71D0579E-179F-79A0-5BD7-4BBBE2E2E35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600868" y="984927"/>
            <a:ext cx="4613638" cy="646331"/>
          </a:xfrm>
          <a:prstGeom prst="rect">
            <a:avLst/>
          </a:prstGeom>
          <a:noFill/>
        </p:spPr>
        <p:txBody>
          <a:bodyPr wrap="square" rtlCol="0">
            <a:spAutoFit/>
          </a:bodyPr>
          <a:lstStyle/>
          <a:p>
            <a:pPr algn="ctr"/>
            <a:r>
              <a:rPr lang="en-US" sz="3600" dirty="0"/>
              <a:t>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3648091" y="4301584"/>
            <a:ext cx="4895814"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a:t>TEntity</a:t>
            </a:r>
            <a:r>
              <a:rPr lang="en-US" sz="2000" dirty="0"/>
              <a:t>: The type of the entity</a:t>
            </a:r>
          </a:p>
          <a:p>
            <a:pPr marL="285750" indent="-285750">
              <a:buFont typeface="Arial" panose="020B0604020202020204" pitchFamily="34" charset="0"/>
              <a:buChar char="•"/>
            </a:pPr>
            <a:r>
              <a:rPr lang="en-US" sz="2000" b="1" dirty="0" err="1"/>
              <a:t>TEntityId</a:t>
            </a:r>
            <a:r>
              <a:rPr lang="en-US" sz="2000" dirty="0"/>
              <a:t>: The type of the entity identifier </a:t>
            </a:r>
          </a:p>
        </p:txBody>
      </p:sp>
      <p:pic>
        <p:nvPicPr>
          <p:cNvPr id="7" name="Picture 6">
            <a:extLst>
              <a:ext uri="{FF2B5EF4-FFF2-40B4-BE49-F238E27FC236}">
                <a16:creationId xmlns:a16="http://schemas.microsoft.com/office/drawing/2014/main" id="{2347F91D-EBC5-BA44-C7B4-A194B8B9EF62}"/>
              </a:ext>
            </a:extLst>
          </p:cNvPr>
          <p:cNvPicPr>
            <a:picLocks noChangeAspect="1"/>
          </p:cNvPicPr>
          <p:nvPr/>
        </p:nvPicPr>
        <p:blipFill>
          <a:blip r:embed="rId3"/>
          <a:stretch>
            <a:fillRect/>
          </a:stretch>
        </p:blipFill>
        <p:spPr>
          <a:xfrm>
            <a:off x="2486808" y="1932124"/>
            <a:ext cx="7218381" cy="2068594"/>
          </a:xfrm>
          <a:prstGeom prst="rect">
            <a:avLst/>
          </a:prstGeom>
        </p:spPr>
      </p:pic>
    </p:spTree>
    <p:extLst>
      <p:ext uri="{BB962C8B-B14F-4D97-AF65-F5344CB8AC3E}">
        <p14:creationId xmlns:p14="http://schemas.microsoft.com/office/powerpoint/2010/main" val="52242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B76B9D-D7D4-4420-9A1A-51949F31F117}"/>
              </a:ext>
            </a:extLst>
          </p:cNvPr>
          <p:cNvPicPr>
            <a:picLocks noChangeAspect="1"/>
          </p:cNvPicPr>
          <p:nvPr/>
        </p:nvPicPr>
        <p:blipFill>
          <a:blip r:embed="rId3"/>
          <a:stretch>
            <a:fillRect/>
          </a:stretch>
        </p:blipFill>
        <p:spPr>
          <a:xfrm>
            <a:off x="1264355" y="515353"/>
            <a:ext cx="9663289" cy="5827293"/>
          </a:xfrm>
          <a:prstGeom prst="rect">
            <a:avLst/>
          </a:prstGeom>
        </p:spPr>
      </p:pic>
    </p:spTree>
    <p:extLst>
      <p:ext uri="{BB962C8B-B14F-4D97-AF65-F5344CB8AC3E}">
        <p14:creationId xmlns:p14="http://schemas.microsoft.com/office/powerpoint/2010/main" val="2450683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6774</TotalTime>
  <Words>3786</Words>
  <Application>Microsoft Office PowerPoint</Application>
  <PresentationFormat>Widescreen</PresentationFormat>
  <Paragraphs>465</Paragraphs>
  <Slides>44</Slides>
  <Notes>39</Notes>
  <HiddenSlides>19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fakt-web</vt:lpstr>
      <vt:lpstr>Roboto</vt:lpstr>
      <vt:lpstr>Office Theme</vt:lpstr>
      <vt:lpstr>Module 2: Backend -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Aspects</vt:lpstr>
      <vt:lpstr>PowerPoint Presentation</vt:lpstr>
      <vt:lpstr>PowerPoint Presentation</vt:lpstr>
      <vt:lpstr>PowerPoint Presentation</vt:lpstr>
      <vt:lpstr>Authentication Features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Lars Michael</dc:creator>
  <cp:lastModifiedBy>Lars Michael</cp:lastModifiedBy>
  <cp:revision>32</cp:revision>
  <dcterms:created xsi:type="dcterms:W3CDTF">2022-04-05T11:06:54Z</dcterms:created>
  <dcterms:modified xsi:type="dcterms:W3CDTF">2022-09-13T16:07:04Z</dcterms:modified>
</cp:coreProperties>
</file>