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65" r:id="rId6"/>
    <p:sldId id="260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Frølich" initials="LF" lastIdx="1" clrIdx="0">
    <p:extLst>
      <p:ext uri="{19B8F6BF-5375-455C-9EA6-DF929625EA0E}">
        <p15:presenceInfo xmlns:p15="http://schemas.microsoft.com/office/powerpoint/2012/main" userId="S::lafr@dhigroup.com::db003f4b-da95-4a0b-bb92-109c33004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22E3-4858-4E2B-AE64-05F1E1E5273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8F5-BCE3-4B0A-8E35-6F46158C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http://datascienceassn.org/sites/default/files/Combining%20and%20Evaluating%20Probabilistic%20Forecasts.pdf p.25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8F5-BCE3-4B0A-8E35-6F46158CE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848E-177C-4D8B-9616-0B6BB9F9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6BAF2-1BE7-4D91-8C3B-34045E87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D712-5900-4705-B78F-6BB4B3CA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442A-454E-4F27-BE6A-9817465B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8132-7A59-477C-B389-B8D2EAD7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9B54-B22C-4527-B0A2-1B12FBF6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A4441-60B5-49F8-8359-32BBB51B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DE07-286D-4115-902E-ADB39166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5CF8-E546-44B4-8C26-B8107EFB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7E39-7CA2-4549-81C4-5156445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F6FF8-948D-4FB2-8D9F-2CF016E77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1F58-5716-4950-8DBA-EB70CDAD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79EF-4B0D-4A82-A49F-DD213A2E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56C5-D288-4901-A700-8BE4579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7DA4-8315-40D4-BFFC-E3E97F1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6114-A6EA-4EB9-BDED-6FB5A58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0B3-D342-4789-BA60-C1EDF3D9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649E-33A2-48F2-97CD-974F4A1F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6C5C-168B-4C00-973B-91C4A664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4933-AB3D-4DEC-A479-D8FB606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47CB-65DF-4C90-8A2C-F49576B1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8928-3356-4B59-A85C-20B202DC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3E39-69B0-482C-86BC-C4A05B52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6900-4E82-4D60-B03E-980DAAA2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7DF2-14BF-4D82-BDD6-19351391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2BA-AB06-4934-97DB-B4246E78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9B92-87D9-47DB-B172-62128DF7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935E-0F37-4E0E-B5B4-A5475F54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5D2D4-FDA5-4AC4-97AF-CF97E7B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2AC5-C1FD-44F1-A7A4-9F7AAE09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4AB54-32B3-4C09-8AF1-F4F1ADB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6D54-6B72-4311-A1E5-95FC7E92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7E2E-FE26-437C-8532-D34B6B4A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5C9B-98F7-47CF-84B3-DA8097E2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08078-3E2B-4F2B-8CCB-6C2D3B80E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2D294-5E40-49CD-9173-D5CC7B4FA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C6EBD-98BE-459F-B7AC-99CAF77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2F73-045A-4D46-B0E1-3802347B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FE1EA-F5E3-4BC5-AA1E-7E71B875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4419-7C0E-49FB-AC45-0351139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A029C-F1E5-4B8A-A5AA-AD709C25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87B5-912E-45DC-B8D1-713C1071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B4810-14CB-4B9D-BBA4-9C83C5DA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5F778-89E8-4ACF-BBA4-95C66708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93FE-5759-4732-B879-EC3B3F7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FB05B-1B99-4C87-AD79-93A6D75F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71FB-3F4B-46FF-928C-65B95377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3150-F47E-4A5F-96D5-3521DF38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9FD1E-A50F-4AA2-AED0-66976A59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059D-DEB2-4828-A73B-B68C46D5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603D2-BC59-4DE0-95D1-23547A8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47731-EA0E-4CB2-8575-D1B58CD8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E8F9-9120-485B-9982-52B3E1A3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D1F71-03B9-49A5-963B-FB3F97562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86C87-AA36-4D17-87EE-FF01BEABF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74BD5-31A3-4079-B942-74609EC7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B343-75D2-4C94-878B-6CB42FA0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24DC-3E9F-4A72-BA5C-3383F3C6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B836-09F9-43C2-B524-4EA1795C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7A4A-DC8F-4D3B-9A4D-AA8F4872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BD1D-2546-425E-AD48-6894861DA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A151-63E4-469D-B413-2A2C46B920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0242-9C76-48E1-82B4-0CE76FF35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43D5-93F3-4803-BEFD-A1F0D846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5844-0EAB-424E-860C-A6D78A82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mets.onlinelibrary.wiley.com/doi/epdf/10.1256/qj.04.71" TargetMode="External"/><Relationship Id="rId3" Type="http://schemas.openxmlformats.org/officeDocument/2006/relationships/hyperlink" Target="https://sites.stat.washington.edu/raftery/Research/PDF/Gneiting2007jrssb.pdf" TargetMode="External"/><Relationship Id="rId7" Type="http://schemas.openxmlformats.org/officeDocument/2006/relationships/hyperlink" Target="https://machinelearningmastery.com/how-to-score-probability-predictions-in-python/" TargetMode="External"/><Relationship Id="rId2" Type="http://schemas.openxmlformats.org/officeDocument/2006/relationships/hyperlink" Target="http://datascienceassn.org/sites/default/files/Combining%20and%20Evaluating%20Probabilistic%20Forecast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ringer.com/gp/book/9780387979748" TargetMode="External"/><Relationship Id="rId5" Type="http://schemas.openxmlformats.org/officeDocument/2006/relationships/hyperlink" Target="https://en.wikipedia.org/wiki/Probability_integral_transform" TargetMode="External"/><Relationship Id="rId4" Type="http://schemas.openxmlformats.org/officeDocument/2006/relationships/hyperlink" Target="https://www.cawcr.gov.au/projects/verification/#Methods_for_probabilistic_forecasts" TargetMode="External"/><Relationship Id="rId9" Type="http://schemas.openxmlformats.org/officeDocument/2006/relationships/hyperlink" Target="https://journals.ametsoc.org/view/journals/mwre/135/7/mwr3414.1.xml?tab_body=fulltext-displ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DCB8-9C8E-4784-B1CE-A54C290D0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probabilistic forecasts of 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BD506-1597-4FCA-A38C-C0B08263B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Frølich</a:t>
            </a:r>
          </a:p>
          <a:p>
            <a:r>
              <a:rPr lang="en-US" dirty="0"/>
              <a:t>Python study group</a:t>
            </a:r>
          </a:p>
          <a:p>
            <a:r>
              <a:rPr lang="en-US" dirty="0"/>
              <a:t>April 15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</p:txBody>
      </p:sp>
      <p:pic>
        <p:nvPicPr>
          <p:cNvPr id="5" name="Graphic 4" descr="Normal Distribution outline">
            <a:extLst>
              <a:ext uri="{FF2B5EF4-FFF2-40B4-BE49-F238E27FC236}">
                <a16:creationId xmlns:a16="http://schemas.microsoft.com/office/drawing/2014/main" id="{B796A6C5-B6FF-4786-B7FE-A22905A0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54" y="3484418"/>
            <a:ext cx="3283527" cy="3283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3F12D-5C52-4A79-B9AF-E3F0B68BD326}"/>
              </a:ext>
            </a:extLst>
          </p:cNvPr>
          <p:cNvSpPr/>
          <p:nvPr/>
        </p:nvSpPr>
        <p:spPr>
          <a:xfrm>
            <a:off x="1649597" y="4562763"/>
            <a:ext cx="452581" cy="1348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DDE63E-C9D6-40A9-BE76-39957870A74A}"/>
              </a:ext>
            </a:extLst>
          </p:cNvPr>
          <p:cNvCxnSpPr/>
          <p:nvPr/>
        </p:nvCxnSpPr>
        <p:spPr>
          <a:xfrm>
            <a:off x="2352675" y="6029324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C70F28-79F3-4411-9368-69815AA1FABB}"/>
              </a:ext>
            </a:extLst>
          </p:cNvPr>
          <p:cNvSpPr txBox="1"/>
          <p:nvPr/>
        </p:nvSpPr>
        <p:spPr>
          <a:xfrm>
            <a:off x="2341706" y="6257924"/>
            <a:ext cx="41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Observation, was prediction good or bad?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A9A57-90C2-46F8-8F3B-FAE580372955}"/>
              </a:ext>
            </a:extLst>
          </p:cNvPr>
          <p:cNvSpPr txBox="1"/>
          <p:nvPr/>
        </p:nvSpPr>
        <p:spPr>
          <a:xfrm>
            <a:off x="697619" y="3878035"/>
            <a:ext cx="222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854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F8AF-AC44-4A35-960D-A0D95C27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evaluate predicted probabilities?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01E9-F3D3-4C08-A26E-DA3DD00E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694"/>
          </a:xfrm>
        </p:spPr>
        <p:txBody>
          <a:bodyPr>
            <a:normAutofit/>
          </a:bodyPr>
          <a:lstStyle/>
          <a:p>
            <a:r>
              <a:rPr lang="en-US" dirty="0"/>
              <a:t>Check that predicted probabilities correspond to real probabilities</a:t>
            </a:r>
          </a:p>
          <a:p>
            <a:r>
              <a:rPr lang="en-US" dirty="0"/>
              <a:t>Cannot evaluate forecast for single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A1D9-8DF3-4EEC-9460-13EC188F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1635"/>
            <a:ext cx="3258005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D492A-21E2-463E-AD07-C90B5C8D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77" y="3959267"/>
            <a:ext cx="3143689" cy="203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96CE5-2079-4B4E-B8FE-0C04BC57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838" y="3925925"/>
            <a:ext cx="313416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AFD-96FC-4E4A-8243-0334EF9A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probabilistic forecast need to satisfy to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8278-5492-41A9-8833-BD0818D2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Reliability, aka Calibration</a:t>
            </a:r>
          </a:p>
          <a:p>
            <a:pPr lvl="1"/>
            <a:r>
              <a:rPr lang="en-US" dirty="0"/>
              <a:t>Overall correspondence between predicted probability of event and fraction of that event out of all observations.</a:t>
            </a:r>
          </a:p>
          <a:p>
            <a:pPr lvl="1"/>
            <a:r>
              <a:rPr lang="en-US" dirty="0"/>
              <a:t>Compares forecasts to observations.</a:t>
            </a:r>
          </a:p>
          <a:p>
            <a:r>
              <a:rPr lang="en-US" dirty="0"/>
              <a:t>Sharpness</a:t>
            </a:r>
          </a:p>
          <a:p>
            <a:pPr lvl="1"/>
            <a:r>
              <a:rPr lang="en-US" dirty="0"/>
              <a:t>Width of prediction intervals, the narrower the better to encourage forecasts to have as little uncertainty as possible.</a:t>
            </a:r>
          </a:p>
          <a:p>
            <a:pPr lvl="1"/>
            <a:r>
              <a:rPr lang="en-US" dirty="0"/>
              <a:t>Looks only at forecasts.</a:t>
            </a:r>
          </a:p>
          <a:p>
            <a:r>
              <a:rPr lang="en-US" dirty="0"/>
              <a:t>Resolution</a:t>
            </a:r>
          </a:p>
          <a:p>
            <a:pPr lvl="1"/>
            <a:r>
              <a:rPr lang="en-US" dirty="0"/>
              <a:t>Spread of predicted distributions must be small relative to climatology to ensure changes true uncertainty are reflected in predictions.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6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0A2A-F92B-4718-84BD-89AC2E5D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3395B-045B-476E-8BB8-801831AF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Brier score for binary events</a:t>
                </a:r>
              </a:p>
              <a:p>
                <a:pPr lvl="1"/>
                <a:r>
                  <a:rPr lang="en-US" dirty="0"/>
                  <a:t>Mean squared error between predicted probabilities and observed class.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Ranked probability</a:t>
                </a:r>
              </a:p>
              <a:p>
                <a:pPr lvl="1"/>
                <a:r>
                  <a:rPr lang="en-US" dirty="0"/>
                  <a:t>Discrete ranked probability score</a:t>
                </a:r>
              </a:p>
              <a:p>
                <a:pPr lvl="1"/>
                <a:r>
                  <a:rPr lang="en-US" dirty="0"/>
                  <a:t>Continuous ranked probability score, generalization of </a:t>
                </a:r>
                <a:r>
                  <a:rPr lang="en-US"/>
                  <a:t>Brier score [8]: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 err="1"/>
                  <a:t>på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Decomposition of ranked probability score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3395B-045B-476E-8BB8-801831AF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5B17C7-2582-41B7-8F49-9C3465F1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88" y="2388670"/>
            <a:ext cx="1463517" cy="52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12F10-5C10-4762-8A5B-473263006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23" y="3696828"/>
            <a:ext cx="465837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0A2A-F92B-4718-84BD-89AC2E5D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Evolution of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3395B-045B-476E-8BB8-801831AF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Brier score for binary events</a:t>
                </a:r>
              </a:p>
              <a:p>
                <a:pPr lvl="1"/>
                <a:r>
                  <a:rPr lang="en-US" dirty="0"/>
                  <a:t>Mean squared error between predicted probabilities and observed class.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Ranked probability</a:t>
                </a:r>
              </a:p>
              <a:p>
                <a:pPr lvl="1"/>
                <a:r>
                  <a:rPr lang="en-US" dirty="0"/>
                  <a:t>Discrete ranked probability score</a:t>
                </a:r>
              </a:p>
              <a:p>
                <a:pPr lvl="1"/>
                <a:r>
                  <a:rPr lang="en-US" dirty="0"/>
                  <a:t>Continuous ranked probability score</a:t>
                </a:r>
              </a:p>
              <a:p>
                <a:r>
                  <a:rPr lang="en-US" dirty="0"/>
                  <a:t>Decomposition of ranked probability score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3395B-045B-476E-8BB8-801831AF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0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F2B-91EB-4616-81DB-617BFB0D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Reliability/calibration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C3AB-9E63-4E85-A170-5FB21852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Binary outcomes</a:t>
            </a:r>
          </a:p>
          <a:p>
            <a:pPr lvl="1"/>
            <a:r>
              <a:rPr lang="en-US" dirty="0"/>
              <a:t>If the outcome is observed about 80% of the time that a probability of 0.8 was predicted, the forecaster is said to be calibrated (reliable) at 0.8.</a:t>
            </a:r>
          </a:p>
          <a:p>
            <a:pPr lvl="1"/>
            <a:r>
              <a:rPr lang="en-US" dirty="0"/>
              <a:t>If a forecaster is calibrated (reliable) at all probabilities that are predicted, then the forecaster is said to be calibrated (reliable).</a:t>
            </a:r>
          </a:p>
          <a:p>
            <a:pPr lvl="1"/>
            <a:r>
              <a:rPr lang="en-US" dirty="0"/>
              <a:t>Assessed with reliability diagram.</a:t>
            </a:r>
          </a:p>
          <a:p>
            <a:r>
              <a:rPr lang="en-US" dirty="0"/>
              <a:t>Continuous variable</a:t>
            </a:r>
          </a:p>
          <a:p>
            <a:pPr lvl="1"/>
            <a:r>
              <a:rPr lang="en-US" dirty="0"/>
              <a:t>Ranks of realized values in predicted distribution should be uniformly distributed.</a:t>
            </a:r>
          </a:p>
          <a:p>
            <a:pPr lvl="2"/>
            <a:r>
              <a:rPr lang="en-US" dirty="0"/>
              <a:t>Let X be a random variable and define P(X&lt;x)=F(x). </a:t>
            </a:r>
          </a:p>
          <a:p>
            <a:pPr lvl="2"/>
            <a:r>
              <a:rPr lang="en-US" dirty="0"/>
              <a:t>Then F(X)~U(0, 1) since P(F(X) &lt; y) = P(X &lt; F</a:t>
            </a:r>
            <a:r>
              <a:rPr lang="en-US" baseline="30000" dirty="0"/>
              <a:t>-1</a:t>
            </a:r>
            <a:r>
              <a:rPr lang="en-US" dirty="0"/>
              <a:t>(y)) = F(F</a:t>
            </a:r>
            <a:r>
              <a:rPr lang="en-US" baseline="30000" dirty="0"/>
              <a:t>-1</a:t>
            </a:r>
            <a:r>
              <a:rPr lang="en-US" dirty="0"/>
              <a:t>(y)) = y</a:t>
            </a:r>
          </a:p>
          <a:p>
            <a:pPr lvl="2"/>
            <a:r>
              <a:rPr lang="en-US" dirty="0"/>
              <a:t>Since the observations follow the true underlying distribution (G) which we approximate with a predicted distribution (F), we will have the above case if F is the same as G.</a:t>
            </a:r>
          </a:p>
          <a:p>
            <a:pPr lvl="1"/>
            <a:r>
              <a:rPr lang="en-US" dirty="0"/>
              <a:t>Assessed with rank histogram</a:t>
            </a:r>
          </a:p>
          <a:p>
            <a:pPr lvl="2"/>
            <a:r>
              <a:rPr lang="en-US" dirty="0"/>
              <a:t>For each observation, find its rank in the ensemble forecast. Plot the histogram showing the number of observations falling between each pair of forecast members.</a:t>
            </a:r>
          </a:p>
        </p:txBody>
      </p:sp>
    </p:spTree>
    <p:extLst>
      <p:ext uri="{BB962C8B-B14F-4D97-AF65-F5344CB8AC3E}">
        <p14:creationId xmlns:p14="http://schemas.microsoft.com/office/powerpoint/2010/main" val="179801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588F56-4264-436F-B708-3AF1042E5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9006" y="643467"/>
            <a:ext cx="75539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8E51-B329-48A1-958A-2A791F27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Sharpness/resolution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C91A-026E-4E60-BAC6-25270148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effectLst/>
                <a:latin typeface="Arial" panose="020B0604020202020204" pitchFamily="34" charset="0"/>
              </a:rPr>
              <a:t>For a calibrated forecast, it quantifies sharpness; for an uncalibrated forecast, it measures potential sharpness.” [1]</a:t>
            </a:r>
            <a:endParaRPr lang="en-US" dirty="0"/>
          </a:p>
          <a:p>
            <a:r>
              <a:rPr lang="en-US" dirty="0"/>
              <a:t>Binary outcomes</a:t>
            </a:r>
          </a:p>
          <a:p>
            <a:pPr lvl="1"/>
            <a:r>
              <a:rPr lang="en-US" dirty="0"/>
              <a:t>A forecast is said to be sharp if predicted probabilities are near 0 and 1.</a:t>
            </a:r>
          </a:p>
          <a:p>
            <a:r>
              <a:rPr lang="en-US" dirty="0"/>
              <a:t>Continuous variable</a:t>
            </a:r>
          </a:p>
          <a:p>
            <a:pPr lvl="1"/>
            <a:r>
              <a:rPr lang="en-US" dirty="0"/>
              <a:t>The less uncertainty, the sharper the forecast</a:t>
            </a:r>
          </a:p>
        </p:txBody>
      </p:sp>
    </p:spTree>
    <p:extLst>
      <p:ext uri="{BB962C8B-B14F-4D97-AF65-F5344CB8AC3E}">
        <p14:creationId xmlns:p14="http://schemas.microsoft.com/office/powerpoint/2010/main" val="385955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B9B-1283-4C78-872F-7DBD5E25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D616-8279-498A-945B-2958C9BD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http://datascienceassn.org/sites/default/files/Combining%20and%20Evaluating%20Probabilistic%20Forecasts.pdf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https://sites.stat.washington.edu/raftery/Research/PDF/Gneiting2007jrssb.pdf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https://www.cawcr.gov.au/projects/verification/#Methods_for_probabilistic_forecasts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https://en.wikipedia.org/wiki/Probability_integral_transform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https://www.springer.com/gp/book/9780387979748</a:t>
            </a:r>
            <a:r>
              <a:rPr lang="en-US" dirty="0"/>
              <a:t> p. 322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https://machinelearningmastery.com/how-to-score-probability-predictions-in-python/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https://rmets.onlinelibrary.wiley.com/doi/epdf/10.1256/qj.04.71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https://journals.ametsoc.org/view/journals/mwre/135/7/mwr3414.1.xml?tab_body=fulltext-display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697</Words>
  <Application>Microsoft Office PowerPoint</Application>
  <PresentationFormat>Widescreen</PresentationFormat>
  <Paragraphs>65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Evaluation of probabilistic forecasts of time series</vt:lpstr>
      <vt:lpstr>Why evaluate predicted probabilities?</vt:lpstr>
      <vt:lpstr>What does a probabilistic forecast need to satisfy to be useful?</vt:lpstr>
      <vt:lpstr>Evolution of scores</vt:lpstr>
      <vt:lpstr>HIDDEN Evolution of scores</vt:lpstr>
      <vt:lpstr>Reliability/calibration</vt:lpstr>
      <vt:lpstr>PowerPoint Presentation</vt:lpstr>
      <vt:lpstr>Sharpness/resolution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probabilistic forecasts</dc:title>
  <dc:creator>Laura Frølich</dc:creator>
  <cp:lastModifiedBy>Laura Frølich</cp:lastModifiedBy>
  <cp:revision>24</cp:revision>
  <dcterms:created xsi:type="dcterms:W3CDTF">2021-03-23T09:21:22Z</dcterms:created>
  <dcterms:modified xsi:type="dcterms:W3CDTF">2021-04-15T10:56:57Z</dcterms:modified>
</cp:coreProperties>
</file>