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1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2021-03-18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5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2021-03-18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8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2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2021-03-18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2021-03-18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7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2021-03-18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8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2021-03-18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2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2021-03-18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2021-03-18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2021-03-18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7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32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ommermiscience/dealing-with-geospatial-raster-data-in-python-with-rasterio-775e5ba0c9f5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Affine_transfor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sktop.arcgis.com/en/arcmap/10.3/manage-data/raster-and-images/what-is-raster-data.htm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sterio.readthedocs.io/en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0510B-BB66-4611-8AC7-A8DF8849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r="55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6DB72B-3751-49A8-B384-03F3E4C0D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 err="1">
                <a:solidFill>
                  <a:srgbClr val="FFFFFF"/>
                </a:solidFill>
              </a:rPr>
              <a:t>rasterio</a:t>
            </a:r>
            <a:endParaRPr lang="da-DK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9BEE6-8ADC-49CF-9CD9-4F90196AF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Raster data and </a:t>
            </a:r>
            <a:r>
              <a:rPr lang="en-US" sz="2200" dirty="0" err="1">
                <a:solidFill>
                  <a:srgbClr val="FFFFFF"/>
                </a:solidFill>
              </a:rPr>
              <a:t>GeoTIFF</a:t>
            </a:r>
            <a:r>
              <a:rPr lang="en-US" sz="2200" dirty="0">
                <a:solidFill>
                  <a:srgbClr val="FFFFFF"/>
                </a:solidFill>
              </a:rPr>
              <a:t> files </a:t>
            </a:r>
            <a:endParaRPr lang="da-DK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7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364C-16C3-4E2A-B6AD-686772BB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2331-89CD-4E60-9E86-EB1A89128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1894" y="1949450"/>
            <a:ext cx="451141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Data formats</a:t>
            </a:r>
          </a:p>
          <a:p>
            <a:r>
              <a:rPr lang="en-US" sz="1600" dirty="0"/>
              <a:t>Raster: </a:t>
            </a:r>
            <a:r>
              <a:rPr lang="en-US" sz="1600" dirty="0" err="1"/>
              <a:t>geoTIFF</a:t>
            </a:r>
            <a:r>
              <a:rPr lang="en-US" sz="1600" dirty="0"/>
              <a:t>, …</a:t>
            </a:r>
          </a:p>
          <a:p>
            <a:r>
              <a:rPr lang="en-US" sz="1600" dirty="0"/>
              <a:t>Vector: shape files, </a:t>
            </a:r>
            <a:r>
              <a:rPr lang="en-US" sz="1600" dirty="0" err="1"/>
              <a:t>geoJSON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Python packages</a:t>
            </a:r>
          </a:p>
          <a:p>
            <a:r>
              <a:rPr lang="en-US" sz="1600" dirty="0"/>
              <a:t>CRS: </a:t>
            </a:r>
            <a:r>
              <a:rPr lang="en-US" sz="1600" dirty="0" err="1"/>
              <a:t>pyproj</a:t>
            </a:r>
            <a:endParaRPr lang="en-US" sz="1600" dirty="0"/>
          </a:p>
          <a:p>
            <a:r>
              <a:rPr lang="en-US" sz="1600" dirty="0"/>
              <a:t>Raster: </a:t>
            </a:r>
            <a:r>
              <a:rPr lang="en-US" sz="1600" dirty="0" err="1"/>
              <a:t>rasterio</a:t>
            </a:r>
            <a:endParaRPr lang="en-US" sz="1600" dirty="0"/>
          </a:p>
          <a:p>
            <a:r>
              <a:rPr lang="en-US" sz="1600" dirty="0"/>
              <a:t>Vector: </a:t>
            </a:r>
            <a:r>
              <a:rPr lang="en-US" sz="1600" dirty="0" err="1"/>
              <a:t>geopandas</a:t>
            </a:r>
            <a:r>
              <a:rPr lang="en-US" sz="1600" dirty="0"/>
              <a:t>, shapely</a:t>
            </a:r>
          </a:p>
          <a:p>
            <a:r>
              <a:rPr lang="en-US" sz="1600" dirty="0"/>
              <a:t>Analysis: </a:t>
            </a:r>
            <a:r>
              <a:rPr lang="en-US" sz="1600" dirty="0" err="1"/>
              <a:t>PySAL</a:t>
            </a:r>
            <a:r>
              <a:rPr lang="en-US" sz="1600" dirty="0"/>
              <a:t>, shapely, …</a:t>
            </a:r>
          </a:p>
          <a:p>
            <a:r>
              <a:rPr lang="en-US" sz="1600" dirty="0"/>
              <a:t>Plotting: </a:t>
            </a:r>
            <a:r>
              <a:rPr lang="en-US" sz="1600" dirty="0" err="1"/>
              <a:t>cartopy</a:t>
            </a:r>
            <a:endParaRPr lang="da-DK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2840A-D123-4393-9CFE-0ADCF405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2" y="1583690"/>
            <a:ext cx="6674178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9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E677-C341-4D76-A10E-0D065967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raster data?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D074-71CE-4BAF-8081-852C3267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CRS, affine transformation, bounds</a:t>
            </a:r>
          </a:p>
          <a:p>
            <a:r>
              <a:rPr lang="en-US" sz="1200" b="0" i="0" dirty="0">
                <a:solidFill>
                  <a:srgbClr val="292929"/>
                </a:solidFill>
                <a:effectLst/>
                <a:latin typeface="charter"/>
              </a:rPr>
              <a:t>Every pixel is mapped to a geospatial location based on an </a:t>
            </a:r>
            <a:r>
              <a:rPr lang="en-US" sz="1200" b="1" i="0" u="sng" dirty="0">
                <a:effectLst/>
                <a:latin typeface="charter"/>
                <a:hlinkClick r:id="rId2"/>
              </a:rPr>
              <a:t>affine transformation</a:t>
            </a:r>
            <a:r>
              <a:rPr lang="en-US" sz="1200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charter"/>
              </a:rPr>
              <a:t>and the underlying </a:t>
            </a:r>
            <a:r>
              <a:rPr lang="en-US" sz="1200" b="0" i="0" dirty="0" err="1">
                <a:solidFill>
                  <a:srgbClr val="292929"/>
                </a:solidFill>
                <a:effectLst/>
                <a:latin typeface="charter"/>
              </a:rPr>
              <a:t>crs</a:t>
            </a:r>
            <a:endParaRPr lang="en-US" sz="1200" dirty="0"/>
          </a:p>
          <a:p>
            <a:r>
              <a:rPr lang="en-US" sz="1600" dirty="0"/>
              <a:t>Bands (e.g. RGB)</a:t>
            </a:r>
          </a:p>
          <a:p>
            <a:endParaRPr lang="da-DK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1D030-3791-4E04-B0D4-78B97C88F12B}"/>
              </a:ext>
            </a:extLst>
          </p:cNvPr>
          <p:cNvSpPr txBox="1"/>
          <p:nvPr/>
        </p:nvSpPr>
        <p:spPr>
          <a:xfrm>
            <a:off x="6004560" y="6145213"/>
            <a:ext cx="60973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Dealing with Geospatial Raster Data in Python with </a:t>
            </a:r>
            <a:r>
              <a:rPr lang="en-US" sz="1100" dirty="0" err="1">
                <a:hlinkClick r:id="rId3"/>
              </a:rPr>
              <a:t>Rasterio</a:t>
            </a:r>
            <a:r>
              <a:rPr lang="en-US" sz="1100" dirty="0">
                <a:hlinkClick r:id="rId3"/>
              </a:rPr>
              <a:t> | by Michael </a:t>
            </a:r>
            <a:r>
              <a:rPr lang="en-US" sz="1100" dirty="0" err="1">
                <a:hlinkClick r:id="rId3"/>
              </a:rPr>
              <a:t>Mommert</a:t>
            </a:r>
            <a:r>
              <a:rPr lang="en-US" sz="1100" dirty="0">
                <a:hlinkClick r:id="rId3"/>
              </a:rPr>
              <a:t> | Medium</a:t>
            </a:r>
            <a:endParaRPr lang="da-DK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9F45E-4413-4AA6-A8BA-F0E63C46C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752" y="181827"/>
            <a:ext cx="4419600" cy="3152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9E7330-9534-48B5-B24C-A247A8750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57" y="3275347"/>
            <a:ext cx="3667125" cy="2524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CA573A-F86D-413C-8ACA-833EDD6B81DA}"/>
              </a:ext>
            </a:extLst>
          </p:cNvPr>
          <p:cNvSpPr txBox="1"/>
          <p:nvPr/>
        </p:nvSpPr>
        <p:spPr>
          <a:xfrm>
            <a:off x="222451" y="6218673"/>
            <a:ext cx="6097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6"/>
              </a:rPr>
              <a:t>What is raster data?—Help | ArcGIS for Desktop</a:t>
            </a:r>
            <a:endParaRPr lang="da-DK" sz="1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AD076F-38B7-4F8B-8BA2-208D8A059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222" y="3415932"/>
            <a:ext cx="6496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4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38C4-BBD0-4704-B276-03A138CF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CRS – coordinate reference system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E325-22A1-44EC-9EDC-B3D8A96C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EPSG</a:t>
            </a:r>
          </a:p>
          <a:p>
            <a:r>
              <a:rPr lang="en-US" sz="1600" dirty="0"/>
              <a:t>EPSG:4326 = WGS84 (=LONG/LAT in MIKE lingo) – used by GPS</a:t>
            </a:r>
          </a:p>
          <a:p>
            <a:r>
              <a:rPr lang="en-US" sz="1600" dirty="0"/>
              <a:t>EPSG:3857 = web Mercator projection (e.g. google maps)</a:t>
            </a:r>
          </a:p>
          <a:p>
            <a:r>
              <a:rPr lang="en-US" sz="1600" dirty="0"/>
              <a:t>WKT = well known text representation of CRS</a:t>
            </a:r>
          </a:p>
          <a:p>
            <a:r>
              <a:rPr lang="en-US" sz="1600" dirty="0"/>
              <a:t>UTM = universal transverse Mercator (e.g. UTM-32) </a:t>
            </a:r>
            <a:endParaRPr lang="da-DK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E7F8D-172B-43A4-9AEC-FBCA9AA6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10" y="4134753"/>
            <a:ext cx="3299215" cy="2527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A49D40-5C71-44DD-9EEA-0FEAFD0B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939" y="2283998"/>
            <a:ext cx="3623367" cy="420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3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ADFD-58E5-44BF-8533-79A96515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Rasterio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994A-879B-46D7-9F7F-7ADD2F5AF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read/write </a:t>
            </a:r>
            <a:r>
              <a:rPr lang="en-US" sz="1600" dirty="0" err="1"/>
              <a:t>geoTIFF</a:t>
            </a:r>
            <a:r>
              <a:rPr lang="en-US" sz="1600" dirty="0"/>
              <a:t> </a:t>
            </a:r>
          </a:p>
          <a:p>
            <a:r>
              <a:rPr lang="da-DK" sz="1600" dirty="0"/>
              <a:t>meta data </a:t>
            </a:r>
          </a:p>
          <a:p>
            <a:r>
              <a:rPr lang="da-DK" sz="1600" dirty="0"/>
              <a:t>Plot</a:t>
            </a:r>
          </a:p>
          <a:p>
            <a:r>
              <a:rPr lang="da-DK" sz="1600" dirty="0"/>
              <a:t>CLI</a:t>
            </a:r>
          </a:p>
          <a:p>
            <a:pPr lvl="1"/>
            <a:r>
              <a:rPr lang="da-DK" sz="1200" dirty="0"/>
              <a:t>&gt; rio bounds myfile.tif</a:t>
            </a:r>
          </a:p>
          <a:p>
            <a:r>
              <a:rPr lang="da-DK" sz="1600" dirty="0"/>
              <a:t>Masks</a:t>
            </a:r>
          </a:p>
          <a:p>
            <a:r>
              <a:rPr lang="da-DK" sz="1600" dirty="0"/>
              <a:t>Coordinate transformations, reprojection</a:t>
            </a:r>
          </a:p>
          <a:p>
            <a:r>
              <a:rPr lang="da-DK" sz="1600" dirty="0"/>
              <a:t>Resampling</a:t>
            </a:r>
          </a:p>
          <a:p>
            <a:r>
              <a:rPr lang="da-DK" sz="1600" dirty="0"/>
              <a:t>Reading from wms</a:t>
            </a:r>
          </a:p>
          <a:p>
            <a:endParaRPr lang="da-DK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60C63-4C0D-4522-BE11-DC02B597B322}"/>
              </a:ext>
            </a:extLst>
          </p:cNvPr>
          <p:cNvSpPr txBox="1"/>
          <p:nvPr/>
        </p:nvSpPr>
        <p:spPr>
          <a:xfrm>
            <a:off x="205825" y="6080174"/>
            <a:ext cx="7101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2"/>
              </a:rPr>
              <a:t>Rasterio: access to geospatial raster data — rasterio documentation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6479079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C64A6B"/>
      </a:accent1>
      <a:accent2>
        <a:srgbClr val="B4388D"/>
      </a:accent2>
      <a:accent3>
        <a:srgbClr val="BA4AC6"/>
      </a:accent3>
      <a:accent4>
        <a:srgbClr val="7438B4"/>
      </a:accent4>
      <a:accent5>
        <a:srgbClr val="524AC6"/>
      </a:accent5>
      <a:accent6>
        <a:srgbClr val="3863B4"/>
      </a:accent6>
      <a:hlink>
        <a:srgbClr val="7055C6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AvenirNext LT Pro Medium</vt:lpstr>
      <vt:lpstr>charter</vt:lpstr>
      <vt:lpstr>Sabon Next LT</vt:lpstr>
      <vt:lpstr>DappledVTI</vt:lpstr>
      <vt:lpstr>rasterio</vt:lpstr>
      <vt:lpstr>Types of spatial data</vt:lpstr>
      <vt:lpstr>What is raster data?</vt:lpstr>
      <vt:lpstr>CRS – coordinate reference system</vt:lpstr>
      <vt:lpstr>Rasterio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rasterio</dc:title>
  <dc:creator>Jesper Sandvig Mariegaard</dc:creator>
  <cp:lastModifiedBy>Jesper Sandvig Mariegaard</cp:lastModifiedBy>
  <cp:revision>5</cp:revision>
  <dcterms:created xsi:type="dcterms:W3CDTF">2021-03-18T10:26:07Z</dcterms:created>
  <dcterms:modified xsi:type="dcterms:W3CDTF">2021-03-18T13:20:49Z</dcterms:modified>
</cp:coreProperties>
</file>